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8"/>
  </p:notesMasterIdLst>
  <p:sldIdLst>
    <p:sldId id="270" r:id="rId3"/>
    <p:sldId id="271" r:id="rId4"/>
    <p:sldId id="336"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35"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20" r:id="rId54"/>
    <p:sldId id="321" r:id="rId55"/>
    <p:sldId id="322" r:id="rId56"/>
    <p:sldId id="323" r:id="rId57"/>
    <p:sldId id="324" r:id="rId58"/>
    <p:sldId id="325" r:id="rId59"/>
    <p:sldId id="326" r:id="rId60"/>
    <p:sldId id="327" r:id="rId61"/>
    <p:sldId id="328" r:id="rId62"/>
    <p:sldId id="330" r:id="rId63"/>
    <p:sldId id="331" r:id="rId64"/>
    <p:sldId id="332" r:id="rId65"/>
    <p:sldId id="333" r:id="rId66"/>
    <p:sldId id="334"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notesMaster" Target="notesMasters/notesMaster1.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A4BEA9-ABDD-644B-A677-B8B118CD6514}"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A4BEA9-ABDD-644B-A677-B8B118CD6514}"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5.xml"/><Relationship Id="rId4" Type="http://schemas.openxmlformats.org/officeDocument/2006/relationships/slide" Target="slide1.xml"/><Relationship Id="rId3" Type="http://schemas.openxmlformats.org/officeDocument/2006/relationships/slide" Target="slide52.xml"/><Relationship Id="rId2" Type="http://schemas.openxmlformats.org/officeDocument/2006/relationships/slide" Target="slide4.xml"/><Relationship Id="rId1" Type="http://schemas.openxmlformats.org/officeDocument/2006/relationships/slide" Target="slide3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 Target="slid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4.xml"/><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3914386" y="1844824"/>
            <a:ext cx="4689475" cy="922020"/>
          </a:xfrm>
          <a:prstGeom prst="rect">
            <a:avLst/>
          </a:prstGeom>
          <a:noFill/>
        </p:spPr>
        <p:txBody>
          <a:bodyPr wrap="square" rtlCol="0">
            <a:spAutoFit/>
          </a:bodyPr>
          <a:lstStyle/>
          <a:p>
            <a:pPr algn="ctr" fontAlgn="base">
              <a:spcBef>
                <a:spcPct val="0"/>
              </a:spcBef>
              <a:spcAft>
                <a:spcPct val="0"/>
              </a:spcAft>
            </a:pPr>
            <a:r>
              <a:rPr lang="zh-CN" altLang="en-US" sz="5400" b="1" dirty="0">
                <a:solidFill>
                  <a:schemeClr val="bg1"/>
                </a:solidFill>
                <a:latin typeface="+mn-ea"/>
                <a:cs typeface="Heiti SC Light"/>
              </a:rPr>
              <a:t>语言文字应用</a:t>
            </a:r>
          </a:p>
        </p:txBody>
      </p:sp>
      <p:sp>
        <p:nvSpPr>
          <p:cNvPr id="5" name="TextBox 7"/>
          <p:cNvSpPr txBox="1"/>
          <p:nvPr/>
        </p:nvSpPr>
        <p:spPr>
          <a:xfrm>
            <a:off x="3037517" y="3214686"/>
            <a:ext cx="6443215" cy="768350"/>
          </a:xfrm>
          <a:prstGeom prst="rect">
            <a:avLst/>
          </a:prstGeom>
          <a:noFill/>
        </p:spPr>
        <p:txBody>
          <a:bodyPr wrap="square" rtlCol="0">
            <a:spAutoFit/>
          </a:bodyPr>
          <a:lstStyle/>
          <a:p>
            <a:pPr marL="571500" indent="-571500" algn="ctr">
              <a:buFont typeface="Wingdings" pitchFamily="2" charset="2"/>
              <a:buChar char="u"/>
            </a:pPr>
            <a:r>
              <a:rPr lang="zh-CN" altLang="en-US" sz="4400" dirty="0">
                <a:solidFill>
                  <a:schemeClr val="bg1"/>
                </a:solidFill>
                <a:latin typeface="黑体" pitchFamily="49" charset="-122"/>
                <a:ea typeface="黑体" pitchFamily="49" charset="-122"/>
                <a:cs typeface="Heiti SC Light"/>
              </a:rPr>
              <a:t>专题</a:t>
            </a:r>
            <a:r>
              <a:rPr lang="en-US" altLang="zh-CN" sz="4400" dirty="0">
                <a:solidFill>
                  <a:schemeClr val="bg1"/>
                </a:solidFill>
                <a:latin typeface="黑体" pitchFamily="49" charset="-122"/>
                <a:ea typeface="黑体" pitchFamily="49" charset="-122"/>
                <a:cs typeface="Heiti SC Light"/>
              </a:rPr>
              <a:t>1  </a:t>
            </a:r>
            <a:r>
              <a:rPr lang="zh-CN" altLang="en-US" sz="4400" dirty="0">
                <a:solidFill>
                  <a:schemeClr val="bg1"/>
                </a:solidFill>
                <a:latin typeface="黑体" pitchFamily="49" charset="-122"/>
                <a:ea typeface="黑体" pitchFamily="49" charset="-122"/>
                <a:cs typeface="Heiti SC Light"/>
              </a:rPr>
              <a:t>正确使用成语</a:t>
            </a:r>
          </a:p>
        </p:txBody>
      </p:sp>
      <p:pic>
        <p:nvPicPr>
          <p:cNvPr id="1027" name="Picture 3"/>
          <p:cNvPicPr>
            <a:picLocks noChangeAspect="1" noChangeArrowheads="1"/>
          </p:cNvPicPr>
          <p:nvPr/>
        </p:nvPicPr>
        <p:blipFill>
          <a:blip r:embed="rId1" cstate="print"/>
          <a:srcRect/>
          <a:stretch>
            <a:fillRect/>
          </a:stretch>
        </p:blipFill>
        <p:spPr bwMode="auto">
          <a:xfrm>
            <a:off x="9480376" y="2708920"/>
            <a:ext cx="2204860" cy="2555003"/>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22"/>
          <p:cNvGrpSpPr/>
          <p:nvPr/>
        </p:nvGrpSpPr>
        <p:grpSpPr>
          <a:xfrm>
            <a:off x="1725930" y="764704"/>
            <a:ext cx="8768079" cy="2152014"/>
            <a:chOff x="4829008" y="1567045"/>
            <a:chExt cx="3127863" cy="1131302"/>
          </a:xfrm>
        </p:grpSpPr>
        <p:sp>
          <p:nvSpPr>
            <p:cNvPr id="12" name="TextBox 5"/>
            <p:cNvSpPr txBox="1"/>
            <p:nvPr/>
          </p:nvSpPr>
          <p:spPr>
            <a:xfrm>
              <a:off x="4829008" y="1873821"/>
              <a:ext cx="3127863" cy="824526"/>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“倾巢而出”指出动全部力量，多含贬义。这里用来形容“我军的反水雷舰艇”，在感情色彩上，明显失当。</a:t>
              </a:r>
            </a:p>
          </p:txBody>
        </p:sp>
        <p:sp>
          <p:nvSpPr>
            <p:cNvPr id="14" name="文本框 19"/>
            <p:cNvSpPr txBox="1"/>
            <p:nvPr/>
          </p:nvSpPr>
          <p:spPr>
            <a:xfrm>
              <a:off x="4833992" y="1567045"/>
              <a:ext cx="355192" cy="306777"/>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2" name="组合 1"/>
          <p:cNvGrpSpPr/>
          <p:nvPr/>
        </p:nvGrpSpPr>
        <p:grpSpPr>
          <a:xfrm>
            <a:off x="1735621" y="2885455"/>
            <a:ext cx="8755380" cy="3138170"/>
            <a:chOff x="318" y="4839"/>
            <a:chExt cx="13788" cy="4942"/>
          </a:xfrm>
        </p:grpSpPr>
        <p:sp>
          <p:nvSpPr>
            <p:cNvPr id="24" name="文本框 19"/>
            <p:cNvSpPr txBox="1"/>
            <p:nvPr/>
          </p:nvSpPr>
          <p:spPr>
            <a:xfrm>
              <a:off x="318" y="4839"/>
              <a:ext cx="3012" cy="91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
          <p:nvSpPr>
            <p:cNvPr id="25" name="矩形 24"/>
            <p:cNvSpPr/>
            <p:nvPr/>
          </p:nvSpPr>
          <p:spPr>
            <a:xfrm>
              <a:off x="318" y="5758"/>
              <a:ext cx="13788" cy="4023"/>
            </a:xfrm>
            <a:prstGeom prst="rect">
              <a:avLst/>
            </a:prstGeom>
          </p:spPr>
          <p:txBody>
            <a:bodyPr wrap="square">
              <a:spAutoFit/>
            </a:bodyPr>
            <a:lstStyle/>
            <a:p>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以下成语容易褒贬失当，需识记其感情色彩：处心积虑</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、刮目相看</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褒</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、上行下效</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、始作俑者</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、弹冠相庆</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、叹为观止</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褒</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、推波助澜</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、蔚然成风</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褒</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、无所不为</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、振振有词</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贬</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36090" y="1394460"/>
            <a:ext cx="389636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4  </a:t>
            </a:r>
            <a:r>
              <a:rPr lang="zh-CN" altLang="en-US" sz="3200" dirty="0">
                <a:solidFill>
                  <a:schemeClr val="bg1"/>
                </a:solidFill>
                <a:latin typeface="微软雅黑" pitchFamily="34" charset="-122"/>
                <a:ea typeface="微软雅黑" pitchFamily="34" charset="-122"/>
                <a:cs typeface="Heiti SC Light"/>
              </a:rPr>
              <a:t>语义重复</a:t>
            </a:r>
          </a:p>
        </p:txBody>
      </p:sp>
      <p:sp>
        <p:nvSpPr>
          <p:cNvPr id="5" name="TextBox 2"/>
          <p:cNvSpPr txBox="1"/>
          <p:nvPr/>
        </p:nvSpPr>
        <p:spPr>
          <a:xfrm>
            <a:off x="1834515" y="1978025"/>
            <a:ext cx="8665845" cy="156845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虽然有时成语在句子中的意思是准确无误的，但句子中的一些词的含义与成语自身包含的意义有重复，从而造成了赘余的语病。</a:t>
            </a:r>
          </a:p>
        </p:txBody>
      </p:sp>
      <p:sp>
        <p:nvSpPr>
          <p:cNvPr id="18" name="文本框 17"/>
          <p:cNvSpPr txBox="1"/>
          <p:nvPr/>
        </p:nvSpPr>
        <p:spPr>
          <a:xfrm>
            <a:off x="1736090" y="904875"/>
            <a:ext cx="197294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833634" y="3546562"/>
            <a:ext cx="8666480" cy="2727325"/>
            <a:chOff x="630267" y="1426531"/>
            <a:chExt cx="8666480" cy="2272699"/>
          </a:xfrm>
        </p:grpSpPr>
        <p:sp>
          <p:nvSpPr>
            <p:cNvPr id="8" name="TextBox 2"/>
            <p:cNvSpPr txBox="1"/>
            <p:nvPr/>
          </p:nvSpPr>
          <p:spPr>
            <a:xfrm>
              <a:off x="630267" y="1981609"/>
              <a:ext cx="8666480" cy="1717621"/>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［浙江</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2012·3B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要解决愈演愈烈的医患矛盾，既需要运用法律武器制止违法行为，更需要从根本上</a:t>
              </a:r>
              <a:r>
                <a:rPr lang="zh-CN" altLang="en-US" sz="3200" u="sng" dirty="0">
                  <a:solidFill>
                    <a:schemeClr val="tx2">
                      <a:lumMod val="50000"/>
                    </a:schemeClr>
                  </a:solidFill>
                  <a:latin typeface="宋体" pitchFamily="2" charset="-122"/>
                  <a:ea typeface="宋体" pitchFamily="2" charset="-122"/>
                  <a:cs typeface="Heiti SC Light"/>
                </a:rPr>
                <a:t>釜底抽薪</a:t>
              </a:r>
              <a:r>
                <a:rPr lang="zh-CN" altLang="en-US" sz="3200" dirty="0">
                  <a:solidFill>
                    <a:schemeClr val="tx1">
                      <a:lumMod val="75000"/>
                      <a:lumOff val="25000"/>
                    </a:schemeClr>
                  </a:solidFill>
                  <a:latin typeface="宋体" pitchFamily="2" charset="-122"/>
                  <a:ea typeface="宋体" pitchFamily="2" charset="-122"/>
                  <a:cs typeface="Heiti SC Light"/>
                </a:rPr>
                <a:t>，进一步推进医药卫生体制改革。</a:t>
              </a:r>
            </a:p>
          </p:txBody>
        </p:sp>
        <p:sp>
          <p:nvSpPr>
            <p:cNvPr id="10" name="文本框 15"/>
            <p:cNvSpPr txBox="1"/>
            <p:nvPr/>
          </p:nvSpPr>
          <p:spPr>
            <a:xfrm>
              <a:off x="630902" y="1426531"/>
              <a:ext cx="1035685" cy="48628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22"/>
          <p:cNvGrpSpPr/>
          <p:nvPr/>
        </p:nvGrpSpPr>
        <p:grpSpPr>
          <a:xfrm>
            <a:off x="1739265" y="1095375"/>
            <a:ext cx="8757921" cy="1659890"/>
            <a:chOff x="4815035" y="1594937"/>
            <a:chExt cx="2828874" cy="1325115"/>
          </a:xfrm>
        </p:grpSpPr>
        <p:sp>
          <p:nvSpPr>
            <p:cNvPr id="12" name="TextBox 5"/>
            <p:cNvSpPr txBox="1"/>
            <p:nvPr/>
          </p:nvSpPr>
          <p:spPr>
            <a:xfrm>
              <a:off x="4815035" y="2060806"/>
              <a:ext cx="2828874" cy="859246"/>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“釜底抽薪”比喻从根本上解决问题。与句中的“从根本上”语义重复。</a:t>
              </a:r>
            </a:p>
          </p:txBody>
        </p:sp>
        <p:sp>
          <p:nvSpPr>
            <p:cNvPr id="14" name="文本框 19"/>
            <p:cNvSpPr txBox="1"/>
            <p:nvPr/>
          </p:nvSpPr>
          <p:spPr>
            <a:xfrm>
              <a:off x="4815035" y="1594937"/>
              <a:ext cx="352173" cy="465869"/>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2" name="组合 1"/>
          <p:cNvGrpSpPr/>
          <p:nvPr/>
        </p:nvGrpSpPr>
        <p:grpSpPr>
          <a:xfrm>
            <a:off x="1581785" y="2831465"/>
            <a:ext cx="9019540" cy="3214370"/>
            <a:chOff x="91" y="4459"/>
            <a:chExt cx="14204" cy="5062"/>
          </a:xfrm>
        </p:grpSpPr>
        <p:sp>
          <p:nvSpPr>
            <p:cNvPr id="24" name="文本框 19"/>
            <p:cNvSpPr txBox="1"/>
            <p:nvPr/>
          </p:nvSpPr>
          <p:spPr>
            <a:xfrm>
              <a:off x="339" y="4459"/>
              <a:ext cx="2980" cy="91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
          <p:nvSpPr>
            <p:cNvPr id="25" name="矩形 24"/>
            <p:cNvSpPr/>
            <p:nvPr/>
          </p:nvSpPr>
          <p:spPr>
            <a:xfrm>
              <a:off x="91" y="5498"/>
              <a:ext cx="14204" cy="4023"/>
            </a:xfrm>
            <a:prstGeom prst="rect">
              <a:avLst/>
            </a:prstGeom>
          </p:spPr>
          <p:txBody>
            <a:bodyPr wrap="square">
              <a:spAutoFit/>
            </a:bodyPr>
            <a:lstStyle/>
            <a:p>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成语使用时常见的语义重复有：忍俊不禁地笑了、难言之隐的苦衷、让人看得眼花缭乱、让人贻笑大方、津津乐道地说、海内外闻名遐迩、心里一直耿耿于怀、无数莘莘学子、提出真知灼见的意见。</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85620" y="1428750"/>
            <a:ext cx="382841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5  </a:t>
            </a:r>
            <a:r>
              <a:rPr lang="zh-CN" altLang="en-US" sz="3200" dirty="0">
                <a:solidFill>
                  <a:schemeClr val="bg1"/>
                </a:solidFill>
                <a:latin typeface="微软雅黑" pitchFamily="34" charset="-122"/>
                <a:ea typeface="微软雅黑" pitchFamily="34" charset="-122"/>
                <a:cs typeface="Heiti SC Light"/>
              </a:rPr>
              <a:t>不合语境</a:t>
            </a:r>
          </a:p>
        </p:txBody>
      </p:sp>
      <p:sp>
        <p:nvSpPr>
          <p:cNvPr id="5" name="TextBox 2"/>
          <p:cNvSpPr txBox="1"/>
          <p:nvPr/>
        </p:nvSpPr>
        <p:spPr>
          <a:xfrm>
            <a:off x="1874520" y="2012315"/>
            <a:ext cx="8442960" cy="107632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成语运用时，在意义上要符合语句表意的需要，在逻辑上要合情合理，在程度上要轻重适度。</a:t>
            </a:r>
          </a:p>
        </p:txBody>
      </p:sp>
      <p:sp>
        <p:nvSpPr>
          <p:cNvPr id="18" name="文本框 17"/>
          <p:cNvSpPr txBox="1"/>
          <p:nvPr/>
        </p:nvSpPr>
        <p:spPr>
          <a:xfrm>
            <a:off x="1785620" y="943610"/>
            <a:ext cx="230314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785337" y="3478102"/>
            <a:ext cx="8531225" cy="2226166"/>
            <a:chOff x="542002" y="1530081"/>
            <a:chExt cx="8531225" cy="1855079"/>
          </a:xfrm>
        </p:grpSpPr>
        <p:sp>
          <p:nvSpPr>
            <p:cNvPr id="8" name="TextBox 2"/>
            <p:cNvSpPr txBox="1"/>
            <p:nvPr/>
          </p:nvSpPr>
          <p:spPr>
            <a:xfrm>
              <a:off x="630902" y="2078160"/>
              <a:ext cx="8442325" cy="1307000"/>
            </a:xfrm>
            <a:prstGeom prst="rect">
              <a:avLst/>
            </a:prstGeom>
            <a:noFill/>
          </p:spPr>
          <p:txBody>
            <a:bodyPr wrap="square" rtlCol="0">
              <a:spAutoFit/>
            </a:bodyPr>
            <a:lstStyle/>
            <a:p>
              <a:r>
                <a:rPr sz="3200" dirty="0">
                  <a:solidFill>
                    <a:schemeClr val="tx1">
                      <a:lumMod val="75000"/>
                      <a:lumOff val="25000"/>
                    </a:schemeClr>
                  </a:solidFill>
                  <a:latin typeface="仿宋" panose="02010609060101010101" pitchFamily="49" charset="-122"/>
                  <a:ea typeface="仿宋" panose="02010609060101010101" pitchFamily="49" charset="-122"/>
                </a:rPr>
                <a:t>［课标全国Ⅲ2017·17⑤］</a:t>
              </a:r>
              <a:r>
                <a:rPr sz="3200" dirty="0">
                  <a:solidFill>
                    <a:schemeClr val="tx1">
                      <a:lumMod val="75000"/>
                      <a:lumOff val="25000"/>
                    </a:schemeClr>
                  </a:solidFill>
                  <a:latin typeface="宋体" pitchFamily="2" charset="-122"/>
                  <a:ea typeface="宋体" pitchFamily="2" charset="-122"/>
                </a:rPr>
                <a:t>近年来，有关部门采取了一系列措施强化虚假广告的监管，使得</a:t>
              </a:r>
              <a:r>
                <a:rPr sz="3200" u="sng" dirty="0">
                  <a:solidFill>
                    <a:schemeClr val="tx2">
                      <a:lumMod val="50000"/>
                    </a:schemeClr>
                  </a:solidFill>
                  <a:latin typeface="宋体" pitchFamily="2" charset="-122"/>
                  <a:ea typeface="宋体" pitchFamily="2" charset="-122"/>
                </a:rPr>
                <a:t>滥竽充数</a:t>
              </a:r>
              <a:r>
                <a:rPr sz="3200" dirty="0">
                  <a:solidFill>
                    <a:schemeClr val="tx1">
                      <a:lumMod val="75000"/>
                      <a:lumOff val="25000"/>
                    </a:schemeClr>
                  </a:solidFill>
                  <a:latin typeface="宋体" pitchFamily="2" charset="-122"/>
                  <a:ea typeface="宋体" pitchFamily="2" charset="-122"/>
                </a:rPr>
                <a:t>的广告得到了一定程度的遏制。</a:t>
              </a:r>
            </a:p>
          </p:txBody>
        </p:sp>
        <p:sp>
          <p:nvSpPr>
            <p:cNvPr id="10" name="文本框 15"/>
            <p:cNvSpPr txBox="1"/>
            <p:nvPr/>
          </p:nvSpPr>
          <p:spPr>
            <a:xfrm>
              <a:off x="542002" y="1530081"/>
              <a:ext cx="1045210" cy="48628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22"/>
          <p:cNvGrpSpPr/>
          <p:nvPr/>
        </p:nvGrpSpPr>
        <p:grpSpPr>
          <a:xfrm>
            <a:off x="1695490" y="1195767"/>
            <a:ext cx="8801100" cy="2753360"/>
            <a:chOff x="4503792" y="1368247"/>
            <a:chExt cx="8801100" cy="2753360"/>
          </a:xfrm>
        </p:grpSpPr>
        <p:sp>
          <p:nvSpPr>
            <p:cNvPr id="12" name="TextBox 5"/>
            <p:cNvSpPr txBox="1"/>
            <p:nvPr/>
          </p:nvSpPr>
          <p:spPr>
            <a:xfrm>
              <a:off x="4503792" y="2060397"/>
              <a:ext cx="8801100"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“滥竽充数”借指没有真正的才干，而混在行家里面充数，或拿不好的东西混在好的里面充数。句中谈及的是广告的真假，跟是否有才干、好与不好的东西无关。该成语用在这里不合语境。</a:t>
              </a:r>
            </a:p>
          </p:txBody>
        </p:sp>
        <p:sp>
          <p:nvSpPr>
            <p:cNvPr id="14" name="文本框 19"/>
            <p:cNvSpPr txBox="1"/>
            <p:nvPr/>
          </p:nvSpPr>
          <p:spPr>
            <a:xfrm>
              <a:off x="4503792" y="1368247"/>
              <a:ext cx="104775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814830" y="1938655"/>
            <a:ext cx="8561705" cy="2553335"/>
          </a:xfrm>
          <a:prstGeom prst="rect">
            <a:avLst/>
          </a:prstGeom>
        </p:spPr>
        <p:txBody>
          <a:bodyPr wrap="square">
            <a:spAutoFit/>
          </a:bodyPr>
          <a:lstStyle/>
          <a:p>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以下几组近义成语容易在同一语境中误用，需注意：①耳濡目染</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耳闻目睹；②匪夷所思</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不可思议；③舍本逐末</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本末倒置；④身临其境</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设身处地；⑤首当其冲</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首屈一指；⑥望其项背</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望尘莫及。</a:t>
            </a:r>
          </a:p>
        </p:txBody>
      </p:sp>
      <p:sp>
        <p:nvSpPr>
          <p:cNvPr id="32" name="文本框 19"/>
          <p:cNvSpPr txBox="1"/>
          <p:nvPr/>
        </p:nvSpPr>
        <p:spPr>
          <a:xfrm>
            <a:off x="1597660" y="1219200"/>
            <a:ext cx="1912620" cy="583565"/>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20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27835" y="1565910"/>
            <a:ext cx="40608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effectLst/>
                <a:latin typeface="微软雅黑" pitchFamily="34" charset="-122"/>
                <a:ea typeface="微软雅黑" pitchFamily="34" charset="-122"/>
                <a:cs typeface="Heiti SC Light"/>
              </a:rPr>
              <a:t>考法</a:t>
            </a:r>
            <a:r>
              <a:rPr lang="en-US" altLang="zh-CN" sz="3200" dirty="0">
                <a:solidFill>
                  <a:schemeClr val="bg1"/>
                </a:solidFill>
                <a:effectLst/>
                <a:latin typeface="微软雅黑" pitchFamily="34" charset="-122"/>
                <a:ea typeface="微软雅黑" pitchFamily="34" charset="-122"/>
                <a:cs typeface="Heiti SC Light"/>
              </a:rPr>
              <a:t>6  </a:t>
            </a:r>
            <a:r>
              <a:rPr lang="zh-CN" altLang="en-US" sz="3200" dirty="0">
                <a:solidFill>
                  <a:schemeClr val="bg1"/>
                </a:solidFill>
                <a:effectLst/>
                <a:latin typeface="微软雅黑" pitchFamily="34" charset="-122"/>
                <a:ea typeface="微软雅黑" pitchFamily="34" charset="-122"/>
                <a:cs typeface="Heiti SC Light"/>
              </a:rPr>
              <a:t>谦敬错位</a:t>
            </a:r>
          </a:p>
        </p:txBody>
      </p:sp>
      <p:sp>
        <p:nvSpPr>
          <p:cNvPr id="5" name="TextBox 2"/>
          <p:cNvSpPr txBox="1"/>
          <p:nvPr/>
        </p:nvSpPr>
        <p:spPr>
          <a:xfrm>
            <a:off x="1727835" y="2271395"/>
            <a:ext cx="8578215" cy="1109535"/>
          </a:xfrm>
          <a:prstGeom prst="rect">
            <a:avLst/>
          </a:prstGeom>
          <a:noFill/>
        </p:spPr>
        <p:txBody>
          <a:bodyPr wrap="square" rtlCol="0">
            <a:spAutoFit/>
          </a:bodyPr>
          <a:lstStyle/>
          <a:p>
            <a:pPr fontAlgn="auto">
              <a:lnSpc>
                <a:spcPct val="110000"/>
              </a:lnSpc>
            </a:pPr>
            <a:r>
              <a:rPr lang="zh-CN" altLang="en-US" sz="3200" dirty="0">
                <a:latin typeface="宋体" pitchFamily="2" charset="-122"/>
                <a:ea typeface="宋体" pitchFamily="2" charset="-122"/>
              </a:rPr>
              <a:t>谦辞是表示谦虚的言辞，只能对己。敬辞指含恭敬口吻的用语，只能对人。</a:t>
            </a:r>
          </a:p>
        </p:txBody>
      </p:sp>
      <p:sp>
        <p:nvSpPr>
          <p:cNvPr id="18" name="文本框 17"/>
          <p:cNvSpPr txBox="1"/>
          <p:nvPr/>
        </p:nvSpPr>
        <p:spPr>
          <a:xfrm>
            <a:off x="1727834" y="908721"/>
            <a:ext cx="220792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727712" y="3635002"/>
            <a:ext cx="8353425" cy="2687693"/>
            <a:chOff x="535652" y="1337470"/>
            <a:chExt cx="8353425" cy="2239673"/>
          </a:xfrm>
        </p:grpSpPr>
        <p:sp>
          <p:nvSpPr>
            <p:cNvPr id="8" name="TextBox 2"/>
            <p:cNvSpPr txBox="1"/>
            <p:nvPr/>
          </p:nvSpPr>
          <p:spPr>
            <a:xfrm>
              <a:off x="535652" y="1859523"/>
              <a:ext cx="8353425" cy="171762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cs typeface="Heiti SC Light"/>
                </a:rPr>
                <a:t>［大纲2014·2B］这把吉他是我最要好的朋友出国前存在我这里的，本来说存一年，结果朋友一直没回来，这吉他到现在已经由我</a:t>
              </a:r>
              <a:r>
                <a:rPr lang="zh-CN" altLang="en-US" sz="3200" u="sng" dirty="0">
                  <a:solidFill>
                    <a:schemeClr val="tx2">
                      <a:lumMod val="50000"/>
                    </a:schemeClr>
                  </a:solidFill>
                  <a:latin typeface="宋体" pitchFamily="2" charset="-122"/>
                  <a:ea typeface="宋体" pitchFamily="2" charset="-122"/>
                  <a:cs typeface="Heiti SC Light"/>
                </a:rPr>
                <a:t>敝帚自珍</a:t>
              </a:r>
              <a:r>
                <a:rPr lang="zh-CN" altLang="en-US" sz="3200" dirty="0">
                  <a:latin typeface="宋体" pitchFamily="2" charset="-122"/>
                  <a:ea typeface="宋体" pitchFamily="2" charset="-122"/>
                  <a:cs typeface="Heiti SC Light"/>
                </a:rPr>
                <a:t>了十年。</a:t>
              </a:r>
            </a:p>
          </p:txBody>
        </p:sp>
        <p:sp>
          <p:nvSpPr>
            <p:cNvPr id="10" name="文本框 15"/>
            <p:cNvSpPr txBox="1"/>
            <p:nvPr/>
          </p:nvSpPr>
          <p:spPr>
            <a:xfrm>
              <a:off x="535652" y="1337470"/>
              <a:ext cx="1044575" cy="48628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22"/>
          <p:cNvGrpSpPr/>
          <p:nvPr/>
        </p:nvGrpSpPr>
        <p:grpSpPr>
          <a:xfrm>
            <a:off x="1686813" y="1061085"/>
            <a:ext cx="8730614" cy="1659890"/>
            <a:chOff x="4750042" y="1654982"/>
            <a:chExt cx="3013662" cy="1550142"/>
          </a:xfrm>
        </p:grpSpPr>
        <p:sp>
          <p:nvSpPr>
            <p:cNvPr id="12" name="TextBox 5"/>
            <p:cNvSpPr txBox="1"/>
            <p:nvPr/>
          </p:nvSpPr>
          <p:spPr>
            <a:xfrm>
              <a:off x="4750042" y="2199963"/>
              <a:ext cx="3013662" cy="1005161"/>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“敝帚自珍”比喻东西虽不好，可是自己珍视。这是谦辞，不能用于称对方的东西。</a:t>
              </a:r>
            </a:p>
          </p:txBody>
        </p:sp>
        <p:sp>
          <p:nvSpPr>
            <p:cNvPr id="14" name="文本框 19"/>
            <p:cNvSpPr txBox="1"/>
            <p:nvPr/>
          </p:nvSpPr>
          <p:spPr>
            <a:xfrm>
              <a:off x="4770120" y="1654982"/>
              <a:ext cx="355528" cy="544981"/>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2" name="组合 1"/>
          <p:cNvGrpSpPr/>
          <p:nvPr/>
        </p:nvGrpSpPr>
        <p:grpSpPr>
          <a:xfrm>
            <a:off x="1572895" y="2903220"/>
            <a:ext cx="9046210" cy="2781935"/>
            <a:chOff x="77" y="4572"/>
            <a:chExt cx="14246" cy="4381"/>
          </a:xfrm>
        </p:grpSpPr>
        <p:sp>
          <p:nvSpPr>
            <p:cNvPr id="32" name="文本框 19"/>
            <p:cNvSpPr txBox="1"/>
            <p:nvPr/>
          </p:nvSpPr>
          <p:spPr>
            <a:xfrm>
              <a:off x="256" y="4572"/>
              <a:ext cx="2920" cy="91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
          <p:nvSpPr>
            <p:cNvPr id="33" name="矩形 32"/>
            <p:cNvSpPr/>
            <p:nvPr/>
          </p:nvSpPr>
          <p:spPr>
            <a:xfrm>
              <a:off x="77" y="5706"/>
              <a:ext cx="14246" cy="3247"/>
            </a:xfrm>
            <a:prstGeom prst="rect">
              <a:avLst/>
            </a:prstGeom>
          </p:spPr>
          <p:txBody>
            <a:bodyPr wrap="square">
              <a:spAutoFit/>
            </a:bodyPr>
            <a:lstStyle/>
            <a:p>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常见的用作谦辞的成语有：敝帚自珍、不足挂齿、姑妄言之、抛砖引玉、蓬荜生辉、一孔之见。</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    常见的用作敬辞的成语有：鼎力相助、不吝赐教、高抬贵手、大材小用、洗耳恭听。</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 cstate="print"/>
          <a:srcRect/>
          <a:stretch>
            <a:fillRect/>
          </a:stretch>
        </p:blipFill>
        <p:spPr bwMode="auto">
          <a:xfrm>
            <a:off x="9235306" y="3789040"/>
            <a:ext cx="2204860" cy="2555003"/>
          </a:xfrm>
          <a:prstGeom prst="rect">
            <a:avLst/>
          </a:prstGeom>
          <a:noFill/>
          <a:ln w="9525">
            <a:noFill/>
            <a:miter lim="800000"/>
            <a:headEnd/>
            <a:tailEnd/>
          </a:ln>
          <a:effectLst/>
        </p:spPr>
      </p:pic>
      <p:sp>
        <p:nvSpPr>
          <p:cNvPr id="4" name="TextBox 1"/>
          <p:cNvSpPr txBox="1"/>
          <p:nvPr/>
        </p:nvSpPr>
        <p:spPr>
          <a:xfrm>
            <a:off x="1678305" y="1653540"/>
            <a:ext cx="397383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7  </a:t>
            </a:r>
            <a:r>
              <a:rPr lang="zh-CN" altLang="en-US" sz="3200" dirty="0">
                <a:solidFill>
                  <a:schemeClr val="bg1"/>
                </a:solidFill>
                <a:latin typeface="微软雅黑" pitchFamily="34" charset="-122"/>
                <a:ea typeface="微软雅黑" pitchFamily="34" charset="-122"/>
                <a:cs typeface="Heiti SC Light"/>
              </a:rPr>
              <a:t>搭配不当</a:t>
            </a:r>
          </a:p>
        </p:txBody>
      </p:sp>
      <p:sp>
        <p:nvSpPr>
          <p:cNvPr id="5" name="TextBox 2"/>
          <p:cNvSpPr txBox="1"/>
          <p:nvPr/>
        </p:nvSpPr>
        <p:spPr>
          <a:xfrm>
            <a:off x="1678059" y="2366343"/>
            <a:ext cx="7557247" cy="3290570"/>
          </a:xfrm>
          <a:prstGeom prst="rect">
            <a:avLst/>
          </a:prstGeom>
          <a:noFill/>
        </p:spPr>
        <p:txBody>
          <a:bodyPr wrap="square" rtlCol="0">
            <a:spAutoFit/>
          </a:bodyPr>
          <a:lstStyle/>
          <a:p>
            <a:pPr>
              <a:lnSpc>
                <a:spcPct val="130000"/>
              </a:lnSpc>
            </a:pPr>
            <a:r>
              <a:rPr lang="zh-CN" altLang="en-US" sz="3200" dirty="0">
                <a:latin typeface="Heiti SC Light"/>
              </a:rPr>
              <a:t>    </a:t>
            </a:r>
            <a:r>
              <a:rPr lang="zh-CN" altLang="en-US" sz="3200" dirty="0">
                <a:latin typeface="宋体" pitchFamily="2" charset="-122"/>
                <a:ea typeface="宋体" pitchFamily="2" charset="-122"/>
              </a:rPr>
              <a:t>成语的搭配不当主要有以下几种：</a:t>
            </a:r>
            <a:endParaRPr lang="en-US" altLang="zh-CN" sz="3200" dirty="0">
              <a:latin typeface="宋体" pitchFamily="2" charset="-122"/>
              <a:ea typeface="宋体" pitchFamily="2" charset="-122"/>
            </a:endParaRPr>
          </a:p>
          <a:p>
            <a:pPr>
              <a:lnSpc>
                <a:spcPct val="130000"/>
              </a:lnSpc>
            </a:pPr>
            <a:r>
              <a:rPr lang="zh-CN" altLang="en-US" sz="3200" dirty="0">
                <a:latin typeface="宋体" pitchFamily="2" charset="-122"/>
                <a:ea typeface="宋体" pitchFamily="2" charset="-122"/>
              </a:rPr>
              <a:t>    ①修饰语与中心语搭配不当；</a:t>
            </a:r>
            <a:endParaRPr lang="en-US" altLang="zh-CN" sz="3200" dirty="0">
              <a:latin typeface="宋体" pitchFamily="2" charset="-122"/>
              <a:ea typeface="宋体" pitchFamily="2" charset="-122"/>
            </a:endParaRPr>
          </a:p>
          <a:p>
            <a:pPr>
              <a:lnSpc>
                <a:spcPct val="130000"/>
              </a:lnSpc>
            </a:pPr>
            <a:r>
              <a:rPr lang="zh-CN" altLang="en-US" sz="3200" dirty="0">
                <a:latin typeface="宋体" pitchFamily="2" charset="-122"/>
                <a:ea typeface="宋体" pitchFamily="2" charset="-122"/>
              </a:rPr>
              <a:t>    ②主谓搭配不当；</a:t>
            </a:r>
            <a:endParaRPr lang="en-US" altLang="zh-CN" sz="3200" dirty="0">
              <a:latin typeface="宋体" pitchFamily="2" charset="-122"/>
              <a:ea typeface="宋体" pitchFamily="2" charset="-122"/>
            </a:endParaRPr>
          </a:p>
          <a:p>
            <a:pPr>
              <a:lnSpc>
                <a:spcPct val="130000"/>
              </a:lnSpc>
            </a:pPr>
            <a:r>
              <a:rPr lang="zh-CN" altLang="en-US" sz="3200" dirty="0">
                <a:latin typeface="宋体" pitchFamily="2" charset="-122"/>
                <a:ea typeface="宋体" pitchFamily="2" charset="-122"/>
              </a:rPr>
              <a:t>    ③介宾搭配不当；</a:t>
            </a:r>
            <a:endParaRPr lang="en-US" altLang="zh-CN" sz="3200" dirty="0">
              <a:latin typeface="宋体" pitchFamily="2" charset="-122"/>
              <a:ea typeface="宋体" pitchFamily="2" charset="-122"/>
            </a:endParaRPr>
          </a:p>
          <a:p>
            <a:pPr>
              <a:lnSpc>
                <a:spcPct val="130000"/>
              </a:lnSpc>
            </a:pPr>
            <a:r>
              <a:rPr lang="zh-CN" altLang="en-US" sz="3200" dirty="0">
                <a:latin typeface="宋体" pitchFamily="2" charset="-122"/>
                <a:ea typeface="宋体" pitchFamily="2" charset="-122"/>
              </a:rPr>
              <a:t>    ④某些不能带宾语的动词错带了宾语。</a:t>
            </a:r>
          </a:p>
        </p:txBody>
      </p:sp>
      <p:sp>
        <p:nvSpPr>
          <p:cNvPr id="18" name="文本框 17"/>
          <p:cNvSpPr txBox="1"/>
          <p:nvPr/>
        </p:nvSpPr>
        <p:spPr>
          <a:xfrm>
            <a:off x="1844675" y="1069975"/>
            <a:ext cx="210820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a:t>
            </a:r>
            <a:r>
              <a:rPr lang="zh-CN" altLang="en-US" sz="3600" b="1" dirty="0">
                <a:solidFill>
                  <a:schemeClr val="bg1"/>
                </a:solidFill>
                <a:latin typeface="Heiti SC Light"/>
                <a:ea typeface="Heiti SC Light"/>
                <a:cs typeface="Heiti SC Light"/>
              </a:rPr>
              <a:t>正误</a:t>
            </a:r>
            <a:endParaRPr kumimoji="1" lang="zh-CN" altLang="en-US" sz="3200" b="1" dirty="0">
              <a:solidFill>
                <a:schemeClr val="bg1"/>
              </a:solidFill>
              <a:latin typeface="Heiti SC Light"/>
              <a:ea typeface="Heiti SC Light"/>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0"/>
          <p:cNvGrpSpPr/>
          <p:nvPr/>
        </p:nvGrpSpPr>
        <p:grpSpPr>
          <a:xfrm>
            <a:off x="1779617" y="1231964"/>
            <a:ext cx="8605520" cy="2168525"/>
            <a:chOff x="556607" y="1483598"/>
            <a:chExt cx="8605520" cy="1807047"/>
          </a:xfrm>
        </p:grpSpPr>
        <p:sp>
          <p:nvSpPr>
            <p:cNvPr id="5" name="TextBox 2"/>
            <p:cNvSpPr txBox="1"/>
            <p:nvPr/>
          </p:nvSpPr>
          <p:spPr>
            <a:xfrm>
              <a:off x="583912" y="1983645"/>
              <a:ext cx="8578215" cy="130700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cs typeface="Heiti SC Light"/>
                </a:rPr>
                <a:t>［山东2017·4］</a:t>
              </a:r>
              <a:r>
                <a:rPr lang="zh-CN" altLang="en-US" sz="3200" dirty="0">
                  <a:latin typeface="宋体" pitchFamily="2" charset="-122"/>
                  <a:ea typeface="宋体" pitchFamily="2" charset="-122"/>
                  <a:cs typeface="Heiti SC Light"/>
                </a:rPr>
                <a:t>2016年，中国女排勇夺里约奥运会冠军，</a:t>
              </a:r>
              <a:r>
                <a:rPr lang="zh-CN" altLang="en-US" sz="3200" u="sng" dirty="0">
                  <a:solidFill>
                    <a:schemeClr val="tx2">
                      <a:lumMod val="50000"/>
                    </a:schemeClr>
                  </a:solidFill>
                  <a:latin typeface="宋体" pitchFamily="2" charset="-122"/>
                  <a:ea typeface="宋体" pitchFamily="2" charset="-122"/>
                  <a:cs typeface="Heiti SC Light"/>
                </a:rPr>
                <a:t>不言而喻</a:t>
              </a:r>
              <a:r>
                <a:rPr lang="zh-CN" altLang="en-US" sz="3200" dirty="0">
                  <a:latin typeface="宋体" pitchFamily="2" charset="-122"/>
                  <a:ea typeface="宋体" pitchFamily="2" charset="-122"/>
                  <a:cs typeface="Heiti SC Light"/>
                </a:rPr>
                <a:t>地证明了郎平执教水平的高超。</a:t>
              </a:r>
            </a:p>
          </p:txBody>
        </p:sp>
        <p:sp>
          <p:nvSpPr>
            <p:cNvPr id="16" name="文本框 15"/>
            <p:cNvSpPr txBox="1"/>
            <p:nvPr/>
          </p:nvSpPr>
          <p:spPr>
            <a:xfrm>
              <a:off x="556607" y="1483598"/>
              <a:ext cx="1240155" cy="48628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760305" y="3857678"/>
            <a:ext cx="8625205" cy="1758950"/>
            <a:chOff x="4793900" y="1290373"/>
            <a:chExt cx="8625205" cy="1758950"/>
          </a:xfrm>
        </p:grpSpPr>
        <p:sp>
          <p:nvSpPr>
            <p:cNvPr id="8" name="TextBox 5"/>
            <p:cNvSpPr txBox="1"/>
            <p:nvPr/>
          </p:nvSpPr>
          <p:spPr>
            <a:xfrm>
              <a:off x="4833270" y="1972998"/>
              <a:ext cx="8585835"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“不言而喻”指不用说就可以明白。这里用来作“证明”的状语，属搭配不当。</a:t>
              </a:r>
            </a:p>
          </p:txBody>
        </p:sp>
        <p:sp>
          <p:nvSpPr>
            <p:cNvPr id="20" name="文本框 19"/>
            <p:cNvSpPr txBox="1"/>
            <p:nvPr/>
          </p:nvSpPr>
          <p:spPr>
            <a:xfrm>
              <a:off x="4793900" y="1290373"/>
              <a:ext cx="102870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1998345" y="3706495"/>
            <a:ext cx="8089900" cy="2520315"/>
            <a:chOff x="4487919" y="2533480"/>
            <a:chExt cx="5590341" cy="1937427"/>
          </a:xfrm>
        </p:grpSpPr>
        <p:sp>
          <p:nvSpPr>
            <p:cNvPr id="4" name="副标题 2"/>
            <p:cNvSpPr txBox="1"/>
            <p:nvPr/>
          </p:nvSpPr>
          <p:spPr>
            <a:xfrm>
              <a:off x="4487919" y="2533480"/>
              <a:ext cx="3187152"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微软雅黑" pitchFamily="34" charset="-122"/>
                  <a:ea typeface="微软雅黑" pitchFamily="34" charset="-122"/>
                  <a:cs typeface="Heiti SC Light"/>
                  <a:hlinkClick r:id="rId1" action="ppaction://hlinksldjump"/>
                </a:rPr>
                <a:t>700</a:t>
              </a:r>
              <a:r>
                <a:rPr lang="zh-CN" altLang="en-US" sz="3200" dirty="0">
                  <a:solidFill>
                    <a:schemeClr val="bg1"/>
                  </a:solidFill>
                  <a:latin typeface="微软雅黑" pitchFamily="34" charset="-122"/>
                  <a:ea typeface="微软雅黑" pitchFamily="34" charset="-122"/>
                  <a:cs typeface="Heiti SC Light"/>
                  <a:hlinkClick r:id="rId1" action="ppaction://hlinksldjump"/>
                </a:rPr>
                <a:t>分综合  考法解析</a:t>
              </a:r>
              <a:endParaRPr lang="zh-CN" altLang="en-US" sz="3200" dirty="0">
                <a:solidFill>
                  <a:schemeClr val="bg1"/>
                </a:solidFill>
                <a:latin typeface="微软雅黑" pitchFamily="34" charset="-122"/>
                <a:ea typeface="微软雅黑" pitchFamily="34" charset="-122"/>
                <a:cs typeface="Heiti SC Light"/>
              </a:endParaRPr>
            </a:p>
          </p:txBody>
        </p:sp>
        <p:sp>
          <p:nvSpPr>
            <p:cNvPr id="5" name="副标题 2">
              <a:hlinkClick r:id="rId2" action="ppaction://hlinksldjump"/>
            </p:cNvPr>
            <p:cNvSpPr txBox="1"/>
            <p:nvPr/>
          </p:nvSpPr>
          <p:spPr>
            <a:xfrm>
              <a:off x="4797612" y="2979698"/>
              <a:ext cx="5280648" cy="1491209"/>
            </a:xfrm>
            <a:prstGeom prst="rect">
              <a:avLst/>
            </a:prstGeom>
          </p:spPr>
          <p:txBody>
            <a:bodyPr vert="horz" lIns="91440" tIns="45720" rIns="91440" bIns="45720" rtlCol="0">
              <a:noAutofit/>
            </a:bodyPr>
            <a:lstStyle/>
            <a:p>
              <a:pPr marL="285750" indent="-285750">
                <a:lnSpc>
                  <a:spcPct val="130000"/>
                </a:lnSpc>
                <a:buFont typeface="Wingdings" pitchFamily="2" charset="2"/>
                <a:buChar char="p"/>
              </a:pPr>
              <a:r>
                <a:rPr lang="zh-CN" altLang="en-US" sz="3200" dirty="0">
                  <a:solidFill>
                    <a:schemeClr val="bg1"/>
                  </a:solidFill>
                  <a:latin typeface="Heiti SC Light"/>
                  <a:ea typeface="Heiti SC Light"/>
                  <a:cs typeface="Heiti SC Light"/>
                </a:rPr>
                <a:t> </a:t>
              </a:r>
              <a:r>
                <a:rPr lang="zh-CN" altLang="en-US" sz="3200" dirty="0">
                  <a:solidFill>
                    <a:schemeClr val="tx2"/>
                  </a:solidFill>
                  <a:latin typeface="Heiti SC Light"/>
                  <a:ea typeface="Heiti SC Light"/>
                  <a:cs typeface="Heiti SC Light"/>
                </a:rPr>
                <a:t> </a:t>
              </a:r>
              <a:r>
                <a:rPr lang="zh-CN" altLang="en-US" sz="3200" dirty="0">
                  <a:solidFill>
                    <a:schemeClr val="bg1"/>
                  </a:solidFill>
                  <a:latin typeface="宋体" pitchFamily="2" charset="-122"/>
                  <a:ea typeface="宋体" pitchFamily="2" charset="-122"/>
                  <a:cs typeface="Heiti SC Light"/>
                  <a:hlinkClick r:id="rId1" action="ppaction://hlinksldjump"/>
                </a:rPr>
                <a:t>综合考法</a:t>
              </a:r>
              <a:r>
                <a:rPr lang="en-US" altLang="zh-CN" sz="3200" dirty="0">
                  <a:solidFill>
                    <a:schemeClr val="bg1"/>
                  </a:solidFill>
                  <a:latin typeface="宋体" pitchFamily="2" charset="-122"/>
                  <a:ea typeface="宋体" pitchFamily="2" charset="-122"/>
                  <a:cs typeface="Heiti SC Light"/>
                  <a:hlinkClick r:id="rId1" action="ppaction://hlinksldjump"/>
                </a:rPr>
                <a:t>1   </a:t>
              </a:r>
              <a:r>
                <a:rPr lang="zh-CN" altLang="en-US" sz="3200" dirty="0">
                  <a:solidFill>
                    <a:schemeClr val="bg1"/>
                  </a:solidFill>
                  <a:latin typeface="宋体" pitchFamily="2" charset="-122"/>
                  <a:ea typeface="宋体" pitchFamily="2" charset="-122"/>
                  <a:cs typeface="Heiti SC Light"/>
                </a:rPr>
                <a:t>辨析成语正误的方法</a:t>
              </a:r>
              <a:endParaRPr lang="zh-CN" altLang="en-US" sz="3200" dirty="0">
                <a:solidFill>
                  <a:schemeClr val="bg1"/>
                </a:solidFill>
                <a:latin typeface="宋体" pitchFamily="2" charset="-122"/>
                <a:ea typeface="宋体" pitchFamily="2" charset="-122"/>
                <a:cs typeface="Heiti SC Light"/>
              </a:endParaRPr>
            </a:p>
            <a:p>
              <a:pPr marL="285750" indent="-2857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 </a:t>
              </a:r>
              <a:r>
                <a:rPr lang="zh-CN" altLang="en-US" sz="3200" dirty="0">
                  <a:solidFill>
                    <a:schemeClr val="bg1"/>
                  </a:solidFill>
                  <a:latin typeface="宋体" pitchFamily="2" charset="-122"/>
                  <a:ea typeface="宋体" pitchFamily="2" charset="-122"/>
                  <a:cs typeface="Heiti SC Light"/>
                  <a:hlinkClick r:id="rId3" action="ppaction://hlinksldjump"/>
                </a:rPr>
                <a:t>综合考法</a:t>
              </a:r>
              <a:r>
                <a:rPr lang="en-US" altLang="zh-CN" sz="3200" dirty="0">
                  <a:solidFill>
                    <a:schemeClr val="bg1"/>
                  </a:solidFill>
                  <a:latin typeface="宋体" pitchFamily="2" charset="-122"/>
                  <a:ea typeface="宋体" pitchFamily="2" charset="-122"/>
                  <a:cs typeface="Heiti SC Light"/>
                  <a:hlinkClick r:id="rId3" action="ppaction://hlinksldjump"/>
                </a:rPr>
                <a:t>2   </a:t>
              </a:r>
              <a:r>
                <a:rPr lang="zh-CN" altLang="en-US" sz="3200" dirty="0">
                  <a:solidFill>
                    <a:schemeClr val="bg1"/>
                  </a:solidFill>
                  <a:latin typeface="宋体" pitchFamily="2" charset="-122"/>
                  <a:ea typeface="宋体" pitchFamily="2" charset="-122"/>
                  <a:cs typeface="Heiti SC Light"/>
                </a:rPr>
                <a:t>辨析近义成语的方法</a:t>
              </a:r>
              <a:endParaRPr lang="zh-CN" altLang="en-US" sz="3200" dirty="0">
                <a:solidFill>
                  <a:schemeClr val="bg1"/>
                </a:solidFill>
                <a:latin typeface="宋体" pitchFamily="2" charset="-122"/>
                <a:ea typeface="宋体" pitchFamily="2" charset="-122"/>
                <a:cs typeface="Heiti SC Light"/>
              </a:endParaRPr>
            </a:p>
            <a:p>
              <a:pPr marL="285750" indent="-285750">
                <a:lnSpc>
                  <a:spcPct val="130000"/>
                </a:lnSpc>
                <a:buFont typeface="Wingdings" pitchFamily="2" charset="2"/>
                <a:buChar char="p"/>
              </a:pPr>
              <a:endParaRPr lang="zh-CN" altLang="en-US" sz="3200" dirty="0">
                <a:solidFill>
                  <a:schemeClr val="tx2"/>
                </a:solidFill>
                <a:latin typeface="Heiti SC Light"/>
                <a:ea typeface="Heiti SC Light"/>
                <a:cs typeface="Heiti SC Light"/>
              </a:endParaRPr>
            </a:p>
            <a:p>
              <a:pPr marL="285750" indent="-285750">
                <a:lnSpc>
                  <a:spcPct val="130000"/>
                </a:lnSpc>
                <a:buFont typeface="Wingdings" pitchFamily="2" charset="2"/>
                <a:buChar char="p"/>
              </a:pPr>
              <a:endParaRPr lang="zh-CN" altLang="en-US" sz="3200" dirty="0">
                <a:solidFill>
                  <a:srgbClr val="008000"/>
                </a:solidFill>
                <a:latin typeface="Heiti SC Light"/>
                <a:ea typeface="Heiti SC Light"/>
                <a:cs typeface="Heiti SC Light"/>
              </a:endParaRPr>
            </a:p>
          </p:txBody>
        </p:sp>
      </p:grpSp>
      <p:grpSp>
        <p:nvGrpSpPr>
          <p:cNvPr id="27" name="组 26"/>
          <p:cNvGrpSpPr/>
          <p:nvPr/>
        </p:nvGrpSpPr>
        <p:grpSpPr>
          <a:xfrm>
            <a:off x="1998345" y="1764030"/>
            <a:ext cx="5023485" cy="892175"/>
            <a:chOff x="615019" y="2533480"/>
            <a:chExt cx="3526063" cy="902662"/>
          </a:xfrm>
        </p:grpSpPr>
        <p:sp>
          <p:nvSpPr>
            <p:cNvPr id="6" name="副标题 2">
              <a:hlinkClick r:id="rId4" action="ppaction://hlinksldjump"/>
            </p:cNvPr>
            <p:cNvSpPr txBox="1"/>
            <p:nvPr/>
          </p:nvSpPr>
          <p:spPr>
            <a:xfrm>
              <a:off x="615019" y="2533480"/>
              <a:ext cx="3526063"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微软雅黑" pitchFamily="34" charset="-122"/>
                  <a:ea typeface="微软雅黑" pitchFamily="34" charset="-122"/>
                  <a:cs typeface="Heiti SC Light"/>
                  <a:hlinkClick r:id="rId2" action="ppaction://hlinksldjump"/>
                </a:rPr>
                <a:t>600</a:t>
              </a:r>
              <a:r>
                <a:rPr lang="zh-CN" altLang="en-US" sz="3200" dirty="0">
                  <a:solidFill>
                    <a:schemeClr val="bg1"/>
                  </a:solidFill>
                  <a:latin typeface="微软雅黑" pitchFamily="34" charset="-122"/>
                  <a:ea typeface="微软雅黑" pitchFamily="34" charset="-122"/>
                  <a:cs typeface="Heiti SC Light"/>
                  <a:hlinkClick r:id="rId2" action="ppaction://hlinksldjump"/>
                </a:rPr>
                <a:t>分基础  考点</a:t>
              </a:r>
              <a:r>
                <a:rPr lang="en-US" altLang="zh-CN" sz="3200" dirty="0">
                  <a:solidFill>
                    <a:schemeClr val="bg1"/>
                  </a:solidFill>
                  <a:latin typeface="微软雅黑" pitchFamily="34" charset="-122"/>
                  <a:ea typeface="微软雅黑" pitchFamily="34" charset="-122"/>
                  <a:cs typeface="Heiti SC Light"/>
                  <a:hlinkClick r:id="rId2" action="ppaction://hlinksldjump"/>
                </a:rPr>
                <a:t>&amp;</a:t>
              </a:r>
              <a:r>
                <a:rPr lang="zh-CN" altLang="en-US" sz="3200" dirty="0">
                  <a:solidFill>
                    <a:schemeClr val="bg1"/>
                  </a:solidFill>
                  <a:latin typeface="微软雅黑" pitchFamily="34" charset="-122"/>
                  <a:ea typeface="微软雅黑" pitchFamily="34" charset="-122"/>
                  <a:cs typeface="Heiti SC Light"/>
                  <a:hlinkClick r:id="rId2" action="ppaction://hlinksldjump"/>
                </a:rPr>
                <a:t>考法</a:t>
              </a:r>
              <a:endParaRPr lang="zh-CN" altLang="en-US" sz="3200" dirty="0">
                <a:solidFill>
                  <a:schemeClr val="bg1"/>
                </a:solidFill>
                <a:latin typeface="微软雅黑" pitchFamily="34" charset="-122"/>
                <a:ea typeface="微软雅黑" pitchFamily="34" charset="-122"/>
                <a:cs typeface="Heiti SC Light"/>
              </a:endParaRPr>
            </a:p>
          </p:txBody>
        </p:sp>
        <p:sp>
          <p:nvSpPr>
            <p:cNvPr id="8" name="副标题 2">
              <a:hlinkClick r:id="rId2" action="ppaction://hlinksldjump"/>
            </p:cNvPr>
            <p:cNvSpPr txBox="1"/>
            <p:nvPr/>
          </p:nvSpPr>
          <p:spPr>
            <a:xfrm>
              <a:off x="924712" y="2924987"/>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5" action="ppaction://hlinksldjump"/>
                </a:rPr>
                <a:t>辨正误</a:t>
              </a:r>
              <a:endParaRPr lang="zh-CN" altLang="en-US" sz="32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6" action="ppaction://hlinksldjump"/>
                </a:rPr>
                <a:t>辨差别</a:t>
              </a:r>
              <a:endParaRPr lang="zh-CN" altLang="en-US" sz="3200" dirty="0">
                <a:solidFill>
                  <a:schemeClr val="bg1"/>
                </a:solidFill>
                <a:latin typeface="宋体" pitchFamily="2" charset="-122"/>
                <a:ea typeface="宋体" pitchFamily="2" charset="-122"/>
                <a:cs typeface="Heiti SC Light"/>
              </a:endParaRPr>
            </a:p>
          </p:txBody>
        </p:sp>
      </p:grpSp>
      <p:sp>
        <p:nvSpPr>
          <p:cNvPr id="9" name="文本框 8"/>
          <p:cNvSpPr txBox="1"/>
          <p:nvPr/>
        </p:nvSpPr>
        <p:spPr>
          <a:xfrm>
            <a:off x="1998345" y="975520"/>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1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 20"/>
          <p:cNvGrpSpPr/>
          <p:nvPr/>
        </p:nvGrpSpPr>
        <p:grpSpPr>
          <a:xfrm>
            <a:off x="1672589" y="1081012"/>
            <a:ext cx="8799831" cy="2781301"/>
            <a:chOff x="502913" y="1316627"/>
            <a:chExt cx="4456447" cy="2276595"/>
          </a:xfrm>
        </p:grpSpPr>
        <p:sp>
          <p:nvSpPr>
            <p:cNvPr id="21" name="TextBox 2"/>
            <p:cNvSpPr txBox="1"/>
            <p:nvPr/>
          </p:nvSpPr>
          <p:spPr>
            <a:xfrm>
              <a:off x="502913" y="1906047"/>
              <a:ext cx="4456447" cy="1687175"/>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改革换来了经济的飞速发展，却让环境付出了惨重的代价。如果有一天，人们</a:t>
              </a:r>
              <a:r>
                <a:rPr lang="zh-CN" altLang="en-US" sz="3200" u="sng" dirty="0">
                  <a:solidFill>
                    <a:schemeClr val="tx2">
                      <a:lumMod val="50000"/>
                    </a:schemeClr>
                  </a:solidFill>
                  <a:latin typeface="宋体" pitchFamily="2" charset="-122"/>
                  <a:ea typeface="宋体" pitchFamily="2" charset="-122"/>
                  <a:cs typeface="Heiti SC Light"/>
                </a:rPr>
                <a:t>司空见惯</a:t>
              </a:r>
              <a:r>
                <a:rPr lang="zh-CN" altLang="en-US" sz="3200" dirty="0">
                  <a:solidFill>
                    <a:schemeClr val="tx1">
                      <a:lumMod val="75000"/>
                      <a:lumOff val="25000"/>
                    </a:schemeClr>
                  </a:solidFill>
                  <a:latin typeface="宋体" pitchFamily="2" charset="-122"/>
                  <a:ea typeface="宋体" pitchFamily="2" charset="-122"/>
                  <a:cs typeface="Heiti SC Light"/>
                </a:rPr>
                <a:t>了绵延不散的雾霾，那我们还如何走出这令人窒息的污染围城？</a:t>
              </a:r>
            </a:p>
          </p:txBody>
        </p:sp>
        <p:sp>
          <p:nvSpPr>
            <p:cNvPr id="23" name="文本框 15"/>
            <p:cNvSpPr txBox="1"/>
            <p:nvPr/>
          </p:nvSpPr>
          <p:spPr>
            <a:xfrm>
              <a:off x="550186" y="1316627"/>
              <a:ext cx="650555" cy="47766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24" name="组 22"/>
          <p:cNvGrpSpPr/>
          <p:nvPr/>
        </p:nvGrpSpPr>
        <p:grpSpPr>
          <a:xfrm>
            <a:off x="1765913" y="4014867"/>
            <a:ext cx="8706485" cy="1784350"/>
            <a:chOff x="4833990" y="1469443"/>
            <a:chExt cx="9001909" cy="1784350"/>
          </a:xfrm>
        </p:grpSpPr>
        <p:sp>
          <p:nvSpPr>
            <p:cNvPr id="25" name="TextBox 5"/>
            <p:cNvSpPr txBox="1"/>
            <p:nvPr/>
          </p:nvSpPr>
          <p:spPr>
            <a:xfrm>
              <a:off x="4870100" y="2177468"/>
              <a:ext cx="8965799"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“司空见惯”指看惯了就不觉得奇怪。该成语后面不能带宾语。</a:t>
              </a:r>
            </a:p>
          </p:txBody>
        </p:sp>
        <p:sp>
          <p:nvSpPr>
            <p:cNvPr id="29" name="文本框 19"/>
            <p:cNvSpPr txBox="1"/>
            <p:nvPr/>
          </p:nvSpPr>
          <p:spPr>
            <a:xfrm>
              <a:off x="4833990" y="1469443"/>
              <a:ext cx="10873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22"/>
          <p:cNvGrpSpPr/>
          <p:nvPr/>
        </p:nvGrpSpPr>
        <p:grpSpPr>
          <a:xfrm>
            <a:off x="1729825" y="1086985"/>
            <a:ext cx="7973436" cy="1638100"/>
            <a:chOff x="332230" y="2684993"/>
            <a:chExt cx="7973436" cy="1397994"/>
          </a:xfrm>
        </p:grpSpPr>
        <p:sp>
          <p:nvSpPr>
            <p:cNvPr id="27" name="流程图: 过程 5"/>
            <p:cNvSpPr/>
            <p:nvPr/>
          </p:nvSpPr>
          <p:spPr>
            <a:xfrm>
              <a:off x="748419" y="3582921"/>
              <a:ext cx="7557247" cy="50006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500" dirty="0">
                <a:solidFill>
                  <a:srgbClr val="404040"/>
                </a:solidFill>
                <a:latin typeface="华文宋体" panose="02010600040101010101" pitchFamily="2" charset="-122"/>
                <a:ea typeface="华文宋体" panose="02010600040101010101" pitchFamily="2" charset="-122"/>
              </a:endParaRPr>
            </a:p>
          </p:txBody>
        </p:sp>
        <p:sp>
          <p:nvSpPr>
            <p:cNvPr id="32" name="文本框 19"/>
            <p:cNvSpPr txBox="1"/>
            <p:nvPr/>
          </p:nvSpPr>
          <p:spPr>
            <a:xfrm>
              <a:off x="332230" y="2684993"/>
              <a:ext cx="1892935" cy="498028"/>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grpSp>
      <p:sp>
        <p:nvSpPr>
          <p:cNvPr id="33" name="矩形 32"/>
          <p:cNvSpPr/>
          <p:nvPr/>
        </p:nvSpPr>
        <p:spPr>
          <a:xfrm>
            <a:off x="1876107" y="1905506"/>
            <a:ext cx="8439785" cy="3046988"/>
          </a:xfrm>
          <a:prstGeom prst="rect">
            <a:avLst/>
          </a:prstGeom>
        </p:spPr>
        <p:txBody>
          <a:bodyPr wrap="square">
            <a:spAutoFit/>
          </a:bodyPr>
          <a:lstStyle/>
          <a:p>
            <a:pPr algn="l"/>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不能带宾语的成语有：耳濡目染、感同身受、津津乐道、漠不关心、深思熟虑、视而不见、拭目以待、知恩图报。</a:t>
            </a:r>
            <a:endParaRPr lang="en-US" altLang="zh-CN" sz="3200" dirty="0">
              <a:latin typeface="楷体" panose="02010609060101010101" pitchFamily="49" charset="-122"/>
              <a:ea typeface="楷体" panose="02010609060101010101" pitchFamily="49" charset="-122"/>
            </a:endParaRPr>
          </a:p>
          <a:p>
            <a:pPr algn="l"/>
            <a:r>
              <a:rPr lang="zh-CN" altLang="en-US" sz="3200" dirty="0">
                <a:latin typeface="楷体" panose="02010609060101010101" pitchFamily="49" charset="-122"/>
                <a:ea typeface="楷体" panose="02010609060101010101" pitchFamily="49" charset="-122"/>
              </a:rPr>
              <a:t>    只能用在否定句或疑问句中的成语有：善罢甘休、天高地厚、同日而语、望其项背、相提并论、一蹴而就。</a:t>
            </a:r>
            <a:endParaRPr lang="en-US" altLang="zh-CN" sz="3200" dirty="0">
              <a:latin typeface="楷体" panose="02010609060101010101" pitchFamily="49" charset="-122"/>
              <a:ea typeface="楷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2000"/>
                                        <p:tgtEl>
                                          <p:spTgt spid="3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xEl>
                                              <p:pRg st="1" end="1"/>
                                            </p:txEl>
                                          </p:spTgt>
                                        </p:tgtEl>
                                        <p:attrNameLst>
                                          <p:attrName>style.visibility</p:attrName>
                                        </p:attrNameLst>
                                      </p:cBhvr>
                                      <p:to>
                                        <p:strVal val="visible"/>
                                      </p:to>
                                    </p:set>
                                    <p:animEffect transition="in" filter="fade">
                                      <p:cBhvr>
                                        <p:cTn id="18" dur="20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63725" y="1837323"/>
            <a:ext cx="444944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8  </a:t>
            </a:r>
            <a:r>
              <a:rPr lang="zh-CN" altLang="en-US" sz="3200" dirty="0">
                <a:solidFill>
                  <a:schemeClr val="bg1"/>
                </a:solidFill>
                <a:latin typeface="微软雅黑" pitchFamily="34" charset="-122"/>
                <a:ea typeface="微软雅黑" pitchFamily="34" charset="-122"/>
                <a:cs typeface="Heiti SC Light"/>
              </a:rPr>
              <a:t>自相矛盾</a:t>
            </a:r>
          </a:p>
        </p:txBody>
      </p:sp>
      <p:sp>
        <p:nvSpPr>
          <p:cNvPr id="5" name="TextBox 2"/>
          <p:cNvSpPr txBox="1"/>
          <p:nvPr/>
        </p:nvSpPr>
        <p:spPr>
          <a:xfrm>
            <a:off x="1782762" y="2420888"/>
            <a:ext cx="8626475" cy="1786643"/>
          </a:xfrm>
          <a:prstGeom prst="rect">
            <a:avLst/>
          </a:prstGeom>
          <a:noFill/>
        </p:spPr>
        <p:txBody>
          <a:bodyPr wrap="square" rtlCol="0">
            <a:spAutoFit/>
          </a:bodyPr>
          <a:lstStyle/>
          <a:p>
            <a:pPr fontAlgn="auto">
              <a:lnSpc>
                <a:spcPct val="120000"/>
              </a:lnSpc>
            </a:pPr>
            <a:r>
              <a:rPr lang="zh-CN" altLang="en-US" sz="3200" dirty="0">
                <a:latin typeface="宋体" pitchFamily="2" charset="-122"/>
                <a:ea typeface="宋体" pitchFamily="2" charset="-122"/>
              </a:rPr>
              <a:t>在具体语境中，有些成语自身意义尽管准确，但有时与句子其他部分表达的语意不一致，因而造成前后语意自相矛盾。</a:t>
            </a:r>
          </a:p>
        </p:txBody>
      </p:sp>
      <p:sp>
        <p:nvSpPr>
          <p:cNvPr id="18" name="文本框 17"/>
          <p:cNvSpPr txBox="1"/>
          <p:nvPr/>
        </p:nvSpPr>
        <p:spPr>
          <a:xfrm>
            <a:off x="1863725" y="943610"/>
            <a:ext cx="2254885" cy="646331"/>
          </a:xfrm>
          <a:prstGeom prst="rect">
            <a:avLst/>
          </a:prstGeom>
          <a:noFill/>
        </p:spPr>
        <p:txBody>
          <a:bodyPr wrap="square" rtlCol="0">
            <a:spAutoFit/>
          </a:bodyPr>
          <a:lstStyle/>
          <a:p>
            <a:pPr marL="285750" indent="-285750">
              <a:buFont typeface="Wingdings" pitchFamily="2" charset="2"/>
              <a:buChar char="p"/>
            </a:pPr>
            <a:r>
              <a:rPr lang="zh-CN" altLang="en-US" sz="3600" dirty="0">
                <a:solidFill>
                  <a:schemeClr val="bg1"/>
                </a:solidFill>
                <a:latin typeface="黑体" pitchFamily="49" charset="-122"/>
                <a:ea typeface="黑体" pitchFamily="49" charset="-122"/>
                <a:cs typeface="Heiti SC Light"/>
              </a:rPr>
              <a:t>辨正误</a:t>
            </a:r>
            <a:endParaRPr kumimoji="1" lang="zh-CN" altLang="en-US" sz="3600"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22"/>
          <p:cNvGrpSpPr/>
          <p:nvPr/>
        </p:nvGrpSpPr>
        <p:grpSpPr>
          <a:xfrm>
            <a:off x="1681987" y="3838920"/>
            <a:ext cx="8570047" cy="2644775"/>
            <a:chOff x="4833905" y="1398958"/>
            <a:chExt cx="8570047" cy="2644775"/>
          </a:xfrm>
        </p:grpSpPr>
        <p:sp>
          <p:nvSpPr>
            <p:cNvPr id="12" name="TextBox 5"/>
            <p:cNvSpPr txBox="1"/>
            <p:nvPr/>
          </p:nvSpPr>
          <p:spPr>
            <a:xfrm>
              <a:off x="4833992" y="1982523"/>
              <a:ext cx="8569960"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“重整旗鼓”指失败之后，重新集合力量再干。句中说“在下一届赛事中再创佳绩”，表明本次比赛已取得佳绩，并未失败，该成语与语境相矛盾。</a:t>
              </a:r>
            </a:p>
          </p:txBody>
        </p:sp>
        <p:sp>
          <p:nvSpPr>
            <p:cNvPr id="14" name="文本框 19"/>
            <p:cNvSpPr txBox="1"/>
            <p:nvPr/>
          </p:nvSpPr>
          <p:spPr>
            <a:xfrm>
              <a:off x="4833905" y="1398958"/>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7" name="组 20"/>
          <p:cNvGrpSpPr/>
          <p:nvPr/>
        </p:nvGrpSpPr>
        <p:grpSpPr>
          <a:xfrm>
            <a:off x="1682115" y="1361440"/>
            <a:ext cx="8827135" cy="2218055"/>
            <a:chOff x="303877" y="1375122"/>
            <a:chExt cx="8539480" cy="1848320"/>
          </a:xfrm>
        </p:grpSpPr>
        <p:sp>
          <p:nvSpPr>
            <p:cNvPr id="8" name="TextBox 2"/>
            <p:cNvSpPr txBox="1"/>
            <p:nvPr/>
          </p:nvSpPr>
          <p:spPr>
            <a:xfrm>
              <a:off x="303877" y="1916442"/>
              <a:ext cx="8539480" cy="1307000"/>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［课标全国Ⅰ2017·17①］</a:t>
              </a:r>
              <a:r>
                <a:rPr sz="3200" dirty="0">
                  <a:solidFill>
                    <a:schemeClr val="tx1">
                      <a:lumMod val="75000"/>
                      <a:lumOff val="25000"/>
                    </a:schemeClr>
                  </a:solidFill>
                  <a:latin typeface="宋体" pitchFamily="2" charset="-122"/>
                  <a:ea typeface="宋体" pitchFamily="2" charset="-122"/>
                </a:rPr>
                <a:t>比赛过后，教练希望大家</a:t>
              </a:r>
              <a:r>
                <a:rPr sz="3200" u="sng" dirty="0">
                  <a:solidFill>
                    <a:schemeClr val="tx2">
                      <a:lumMod val="50000"/>
                    </a:schemeClr>
                  </a:solidFill>
                  <a:latin typeface="宋体" pitchFamily="2" charset="-122"/>
                  <a:ea typeface="宋体" pitchFamily="2" charset="-122"/>
                </a:rPr>
                <a:t>重整旗鼓</a:t>
              </a:r>
              <a:r>
                <a:rPr sz="3200" dirty="0">
                  <a:solidFill>
                    <a:schemeClr val="tx1">
                      <a:lumMod val="75000"/>
                      <a:lumOff val="25000"/>
                    </a:schemeClr>
                  </a:solidFill>
                  <a:latin typeface="宋体" pitchFamily="2" charset="-122"/>
                  <a:ea typeface="宋体" pitchFamily="2" charset="-122"/>
                </a:rPr>
                <a:t>，继续以高昂的士气、振奋的精神、最佳的竞技状态，在下一届赛事中再创佳绩。</a:t>
              </a:r>
            </a:p>
          </p:txBody>
        </p:sp>
        <p:sp>
          <p:nvSpPr>
            <p:cNvPr id="10" name="文本框 15"/>
            <p:cNvSpPr txBox="1"/>
            <p:nvPr/>
          </p:nvSpPr>
          <p:spPr>
            <a:xfrm>
              <a:off x="341342" y="1375122"/>
              <a:ext cx="99822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to="" calcmode="lin" valueType="num">
                                      <p:cBhvr>
                                        <p:cTn id="14"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6735" y="2120265"/>
            <a:ext cx="8559165" cy="4030980"/>
          </a:xfrm>
          <a:prstGeom prst="rect">
            <a:avLst/>
          </a:prstGeom>
        </p:spPr>
        <p:txBody>
          <a:bodyPr wrap="square">
            <a:spAutoFit/>
          </a:bodyPr>
          <a:lstStyle/>
          <a:p>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成语运用中常见的自相矛盾的情形：①“不期而遇”与“精心组织”；②“不易之论”与“初稿”；③“浮光掠影”与“极深刻的印象”；④“付之一笑”与“感激”；⑤“老朋友”与“萍水相逢”；⑥“拈轻怕重”与“勇挑重担”；⑦“平分秋色”与“几个人”；⑧“身无长物”与“腰缠万贯”；⑨“蛛丝马迹”与“明显”。</a:t>
            </a:r>
          </a:p>
        </p:txBody>
      </p:sp>
      <p:sp>
        <p:nvSpPr>
          <p:cNvPr id="3" name="文本框 19"/>
          <p:cNvSpPr txBox="1"/>
          <p:nvPr/>
        </p:nvSpPr>
        <p:spPr>
          <a:xfrm>
            <a:off x="1713865" y="1351280"/>
            <a:ext cx="194183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53565" y="1527175"/>
            <a:ext cx="384746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9  </a:t>
            </a:r>
            <a:r>
              <a:rPr lang="zh-CN" altLang="en-US" sz="3200" dirty="0">
                <a:solidFill>
                  <a:schemeClr val="bg1"/>
                </a:solidFill>
                <a:latin typeface="微软雅黑" pitchFamily="34" charset="-122"/>
                <a:ea typeface="微软雅黑" pitchFamily="34" charset="-122"/>
                <a:cs typeface="Heiti SC Light"/>
              </a:rPr>
              <a:t>多义误用</a:t>
            </a:r>
          </a:p>
        </p:txBody>
      </p:sp>
      <p:sp>
        <p:nvSpPr>
          <p:cNvPr id="18" name="文本框 17"/>
          <p:cNvSpPr txBox="1"/>
          <p:nvPr/>
        </p:nvSpPr>
        <p:spPr>
          <a:xfrm>
            <a:off x="1852467" y="822114"/>
            <a:ext cx="218630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758950" y="2096662"/>
            <a:ext cx="8674100" cy="2238375"/>
            <a:chOff x="544194" y="1517677"/>
            <a:chExt cx="4070190" cy="1553479"/>
          </a:xfrm>
        </p:grpSpPr>
        <p:sp>
          <p:nvSpPr>
            <p:cNvPr id="8" name="TextBox 2"/>
            <p:cNvSpPr txBox="1"/>
            <p:nvPr/>
          </p:nvSpPr>
          <p:spPr>
            <a:xfrm>
              <a:off x="544194" y="1982619"/>
              <a:ext cx="4070190" cy="1088537"/>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［辽宁</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2012·13C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走进来一位</a:t>
              </a:r>
              <a:r>
                <a:rPr lang="zh-CN" altLang="en-US" sz="3200" u="sng" dirty="0">
                  <a:solidFill>
                    <a:schemeClr val="tx2">
                      <a:lumMod val="50000"/>
                    </a:schemeClr>
                  </a:solidFill>
                  <a:latin typeface="宋体" pitchFamily="2" charset="-122"/>
                  <a:ea typeface="宋体" pitchFamily="2" charset="-122"/>
                  <a:cs typeface="Heiti SC Light"/>
                </a:rPr>
                <a:t>短小精悍</a:t>
              </a:r>
              <a:r>
                <a:rPr lang="zh-CN" altLang="en-US" sz="3200" dirty="0">
                  <a:solidFill>
                    <a:schemeClr val="tx1">
                      <a:lumMod val="75000"/>
                      <a:lumOff val="25000"/>
                    </a:schemeClr>
                  </a:solidFill>
                  <a:latin typeface="宋体" pitchFamily="2" charset="-122"/>
                  <a:ea typeface="宋体" pitchFamily="2" charset="-122"/>
                  <a:cs typeface="Heiti SC Light"/>
                </a:rPr>
                <a:t>、浓眉阔脸的人，身着青色短衫，步履稳健。大家都把目光转向了他。</a:t>
              </a:r>
            </a:p>
          </p:txBody>
        </p:sp>
        <p:sp>
          <p:nvSpPr>
            <p:cNvPr id="10" name="文本框 15"/>
            <p:cNvSpPr txBox="1"/>
            <p:nvPr/>
          </p:nvSpPr>
          <p:spPr>
            <a:xfrm>
              <a:off x="571607" y="1517677"/>
              <a:ext cx="491343" cy="405006"/>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11" name="组 22"/>
          <p:cNvGrpSpPr/>
          <p:nvPr/>
        </p:nvGrpSpPr>
        <p:grpSpPr>
          <a:xfrm>
            <a:off x="1795317" y="4436543"/>
            <a:ext cx="8838565" cy="2084070"/>
            <a:chOff x="4833992" y="1534848"/>
            <a:chExt cx="8838565" cy="2084070"/>
          </a:xfrm>
        </p:grpSpPr>
        <p:sp>
          <p:nvSpPr>
            <p:cNvPr id="12" name="TextBox 5"/>
            <p:cNvSpPr txBox="1"/>
            <p:nvPr/>
          </p:nvSpPr>
          <p:spPr>
            <a:xfrm>
              <a:off x="4833992" y="2050468"/>
              <a:ext cx="8838565"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“短小精悍”常用来形容文章、戏剧等篇幅短而有力。其实它还有一个意思：形容人身材矮小而精明强干。在本句中用来形容人，使用恰当。</a:t>
              </a:r>
            </a:p>
          </p:txBody>
        </p:sp>
        <p:sp>
          <p:nvSpPr>
            <p:cNvPr id="14" name="文本框 19"/>
            <p:cNvSpPr txBox="1"/>
            <p:nvPr/>
          </p:nvSpPr>
          <p:spPr>
            <a:xfrm>
              <a:off x="4891142" y="1534848"/>
              <a:ext cx="104838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1" cstate="print"/>
          <a:srcRect/>
          <a:stretch>
            <a:fillRect/>
          </a:stretch>
        </p:blipFill>
        <p:spPr bwMode="auto">
          <a:xfrm>
            <a:off x="9295695" y="3717032"/>
            <a:ext cx="2204860" cy="2555003"/>
          </a:xfrm>
          <a:prstGeom prst="rect">
            <a:avLst/>
          </a:prstGeom>
          <a:noFill/>
          <a:ln w="9525">
            <a:noFill/>
            <a:miter lim="800000"/>
            <a:headEnd/>
            <a:tailEnd/>
          </a:ln>
          <a:effectLst/>
        </p:spPr>
      </p:pic>
      <p:grpSp>
        <p:nvGrpSpPr>
          <p:cNvPr id="4" name="组 22"/>
          <p:cNvGrpSpPr/>
          <p:nvPr/>
        </p:nvGrpSpPr>
        <p:grpSpPr>
          <a:xfrm>
            <a:off x="1899739" y="1140458"/>
            <a:ext cx="7913746" cy="1392613"/>
            <a:chOff x="391920" y="2539298"/>
            <a:chExt cx="7913746" cy="1543689"/>
          </a:xfrm>
        </p:grpSpPr>
        <p:sp>
          <p:nvSpPr>
            <p:cNvPr id="6" name="流程图: 过程 5"/>
            <p:cNvSpPr/>
            <p:nvPr/>
          </p:nvSpPr>
          <p:spPr>
            <a:xfrm>
              <a:off x="748419" y="3582921"/>
              <a:ext cx="7557247" cy="50006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500" dirty="0">
                <a:solidFill>
                  <a:srgbClr val="404040"/>
                </a:solidFill>
                <a:latin typeface="华文宋体" panose="02010600040101010101" pitchFamily="2" charset="-122"/>
                <a:ea typeface="华文宋体" panose="02010600040101010101" pitchFamily="2" charset="-122"/>
              </a:endParaRPr>
            </a:p>
          </p:txBody>
        </p:sp>
        <p:sp>
          <p:nvSpPr>
            <p:cNvPr id="9" name="文本框 19"/>
            <p:cNvSpPr txBox="1"/>
            <p:nvPr/>
          </p:nvSpPr>
          <p:spPr>
            <a:xfrm>
              <a:off x="391920" y="2539298"/>
              <a:ext cx="1844040" cy="646872"/>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grpSp>
      <p:sp>
        <p:nvSpPr>
          <p:cNvPr id="10" name="矩形 9"/>
          <p:cNvSpPr/>
          <p:nvPr/>
        </p:nvSpPr>
        <p:spPr>
          <a:xfrm>
            <a:off x="1899920" y="1978660"/>
            <a:ext cx="8498205" cy="2553335"/>
          </a:xfrm>
          <a:prstGeom prst="rect">
            <a:avLst/>
          </a:prstGeom>
        </p:spPr>
        <p:txBody>
          <a:bodyPr wrap="square">
            <a:spAutoFit/>
          </a:bodyPr>
          <a:lstStyle/>
          <a:p>
            <a:pPr algn="l"/>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常见的多义成语有：不翼而飞、不绝如缕、灯红酒绿、淋漓尽致、如虎添翼、粉墨登场、指手画脚。</a:t>
            </a:r>
            <a:endParaRPr lang="zh-CN" altLang="en-US" sz="3200" dirty="0">
              <a:latin typeface="楷体" panose="02010609060101010101" pitchFamily="49" charset="-122"/>
              <a:ea typeface="楷体" panose="02010609060101010101" pitchFamily="49" charset="-122"/>
            </a:endParaRPr>
          </a:p>
          <a:p>
            <a:pPr algn="l"/>
            <a:r>
              <a:rPr lang="zh-CN" altLang="en-US" sz="3200" dirty="0">
                <a:latin typeface="楷体" panose="02010609060101010101" pitchFamily="49" charset="-122"/>
                <a:ea typeface="楷体" panose="02010609060101010101" pitchFamily="49" charset="-122"/>
              </a:rPr>
              <a:t>    △更多成语，链接</a:t>
            </a:r>
            <a:r>
              <a:rPr lang="en-US" altLang="zh-CN" sz="3200" dirty="0">
                <a:latin typeface="楷体" panose="02010609060101010101" pitchFamily="49" charset="-122"/>
                <a:ea typeface="楷体" panose="02010609060101010101" pitchFamily="49" charset="-122"/>
              </a:rPr>
              <a:t>Z15</a:t>
            </a:r>
            <a:r>
              <a:rPr lang="zh-CN" altLang="en-US" sz="3200" dirty="0">
                <a:latin typeface="楷体" panose="02010609060101010101" pitchFamily="49" charset="-122"/>
                <a:ea typeface="楷体" panose="02010609060101010101" pitchFamily="49" charset="-122"/>
              </a:rPr>
              <a:t>清单“容易误判的两用成语”</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2000"/>
                                        <p:tgtEl>
                                          <p:spTgt spid="10">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fade">
                                      <p:cBhvr>
                                        <p:cTn id="18" dur="2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22475" y="1214755"/>
            <a:ext cx="5296535" cy="558165"/>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dirty="0">
                <a:solidFill>
                  <a:schemeClr val="bg1"/>
                </a:solidFill>
                <a:latin typeface="黑体" pitchFamily="49" charset="-122"/>
                <a:ea typeface="黑体" pitchFamily="49" charset="-122"/>
                <a:cs typeface="Heiti SC Light"/>
              </a:rPr>
              <a:t>600</a:t>
            </a:r>
            <a:r>
              <a:rPr lang="zh-CN" altLang="en-US" sz="3600" dirty="0">
                <a:solidFill>
                  <a:schemeClr val="bg1"/>
                </a:solidFill>
                <a:latin typeface="黑体" pitchFamily="49" charset="-122"/>
                <a:ea typeface="黑体" pitchFamily="49" charset="-122"/>
                <a:cs typeface="Heiti SC Light"/>
              </a:rPr>
              <a:t>分基础  考点</a:t>
            </a:r>
            <a:r>
              <a:rPr lang="en-US" altLang="zh-CN" sz="3600" dirty="0">
                <a:solidFill>
                  <a:schemeClr val="bg1"/>
                </a:solidFill>
                <a:latin typeface="黑体" pitchFamily="49" charset="-122"/>
                <a:ea typeface="黑体" pitchFamily="49" charset="-122"/>
                <a:cs typeface="Heiti SC Light"/>
              </a:rPr>
              <a:t>&amp;</a:t>
            </a:r>
            <a:r>
              <a:rPr lang="zh-CN" altLang="en-US" sz="3600"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2022475" y="1916832"/>
            <a:ext cx="7009130" cy="3825983"/>
            <a:chOff x="924712" y="2050883"/>
            <a:chExt cx="4125590" cy="3826170"/>
          </a:xfrm>
        </p:grpSpPr>
        <p:sp>
          <p:nvSpPr>
            <p:cNvPr id="6" name="副标题 2">
              <a:hlinkClick r:id="rId2" action="ppaction://hlinksldjump"/>
            </p:cNvPr>
            <p:cNvSpPr txBox="1"/>
            <p:nvPr/>
          </p:nvSpPr>
          <p:spPr>
            <a:xfrm>
              <a:off x="924712" y="2050883"/>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微软雅黑" pitchFamily="34" charset="-122"/>
                  <a:ea typeface="微软雅黑" pitchFamily="34" charset="-122"/>
                  <a:cs typeface="Heiti SC Light"/>
                </a:rPr>
                <a:t>辨差别</a:t>
              </a:r>
            </a:p>
          </p:txBody>
        </p:sp>
        <p:sp>
          <p:nvSpPr>
            <p:cNvPr id="7" name="TextBox 4">
              <a:hlinkClick r:id="rId2" action="ppaction://hlinksldjump"/>
            </p:cNvPr>
            <p:cNvSpPr txBox="1"/>
            <p:nvPr/>
          </p:nvSpPr>
          <p:spPr>
            <a:xfrm>
              <a:off x="1406948" y="2585052"/>
              <a:ext cx="3643354" cy="3292001"/>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形近而义不同</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义近而适用范围有别</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义近而用法有别</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bg1"/>
                </a:solidFill>
                <a:latin typeface="宋体" pitchFamily="2" charset="-122"/>
                <a:ea typeface="宋体" pitchFamily="2" charset="-122"/>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8" name="Picture 3"/>
          <p:cNvPicPr>
            <a:picLocks noChangeAspect="1" noChangeArrowheads="1"/>
          </p:cNvPicPr>
          <p:nvPr/>
        </p:nvPicPr>
        <p:blipFill>
          <a:blip r:embed="rId3" cstate="print"/>
          <a:srcRect/>
          <a:stretch>
            <a:fillRect/>
          </a:stretch>
        </p:blipFill>
        <p:spPr bwMode="auto">
          <a:xfrm>
            <a:off x="9031605" y="3717032"/>
            <a:ext cx="2204860" cy="2555003"/>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44040" y="1644650"/>
            <a:ext cx="459232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1  </a:t>
            </a:r>
            <a:r>
              <a:rPr lang="zh-CN" altLang="en-US" sz="3200" dirty="0">
                <a:solidFill>
                  <a:schemeClr val="bg1"/>
                </a:solidFill>
                <a:latin typeface="微软雅黑" pitchFamily="34" charset="-122"/>
                <a:ea typeface="微软雅黑" pitchFamily="34" charset="-122"/>
                <a:cs typeface="Heiti SC Light"/>
              </a:rPr>
              <a:t>形近而义不同</a:t>
            </a:r>
          </a:p>
        </p:txBody>
      </p:sp>
      <p:sp>
        <p:nvSpPr>
          <p:cNvPr id="18" name="文本框 17"/>
          <p:cNvSpPr txBox="1"/>
          <p:nvPr/>
        </p:nvSpPr>
        <p:spPr>
          <a:xfrm>
            <a:off x="1844040" y="963295"/>
            <a:ext cx="240030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辨差别</a:t>
            </a:r>
            <a:endParaRPr kumimoji="1" lang="zh-CN" altLang="en-US" sz="3600" b="1" dirty="0">
              <a:solidFill>
                <a:schemeClr val="bg1"/>
              </a:solidFill>
              <a:latin typeface="黑体" pitchFamily="49" charset="-122"/>
              <a:ea typeface="黑体" pitchFamily="49" charset="-122"/>
              <a:cs typeface="Heiti SC Light"/>
            </a:endParaRPr>
          </a:p>
        </p:txBody>
      </p:sp>
      <p:grpSp>
        <p:nvGrpSpPr>
          <p:cNvPr id="2" name="组合 12"/>
          <p:cNvGrpSpPr/>
          <p:nvPr/>
        </p:nvGrpSpPr>
        <p:grpSpPr>
          <a:xfrm>
            <a:off x="1843916" y="2456709"/>
            <a:ext cx="8422005" cy="3277870"/>
            <a:chOff x="728221" y="2165244"/>
            <a:chExt cx="8422005" cy="3277870"/>
          </a:xfrm>
        </p:grpSpPr>
        <p:sp>
          <p:nvSpPr>
            <p:cNvPr id="8" name="TextBox 2"/>
            <p:cNvSpPr txBox="1"/>
            <p:nvPr/>
          </p:nvSpPr>
          <p:spPr>
            <a:xfrm>
              <a:off x="728221" y="2889779"/>
              <a:ext cx="8422005" cy="2553335"/>
            </a:xfrm>
            <a:prstGeom prst="rect">
              <a:avLst/>
            </a:prstGeom>
            <a:noFill/>
          </p:spPr>
          <p:txBody>
            <a:bodyPr wrap="square" rtlCol="0">
              <a:spAutoFit/>
            </a:bodyPr>
            <a:lstStyle/>
            <a:p>
              <a:r>
                <a:rPr sz="3200" dirty="0">
                  <a:solidFill>
                    <a:schemeClr val="tx1">
                      <a:lumMod val="75000"/>
                      <a:lumOff val="25000"/>
                    </a:schemeClr>
                  </a:solidFill>
                  <a:latin typeface="仿宋" panose="02010609060101010101" pitchFamily="49" charset="-122"/>
                  <a:ea typeface="仿宋" panose="02010609060101010101" pitchFamily="49" charset="-122"/>
                </a:rPr>
                <a:t>［课标全国Ⅰ2015·13③］</a:t>
              </a:r>
              <a:r>
                <a:rPr sz="3200" dirty="0">
                  <a:solidFill>
                    <a:schemeClr val="tx1">
                      <a:lumMod val="75000"/>
                      <a:lumOff val="25000"/>
                    </a:schemeClr>
                  </a:solidFill>
                  <a:latin typeface="宋体" pitchFamily="2" charset="-122"/>
                  <a:ea typeface="宋体" pitchFamily="2" charset="-122"/>
                </a:rPr>
                <a:t>早在上个世纪末，当地决策者就</a:t>
              </a:r>
              <a:r>
                <a:rPr lang="zh-CN" altLang="en-US" sz="3200" u="sng" dirty="0">
                  <a:solidFill>
                    <a:schemeClr val="tx1">
                      <a:lumMod val="75000"/>
                      <a:lumOff val="25000"/>
                    </a:schemeClr>
                  </a:solidFill>
                  <a:latin typeface="宋体" pitchFamily="2" charset="-122"/>
                  <a:ea typeface="宋体" pitchFamily="2" charset="-122"/>
                  <a:cs typeface="Heiti SC Light"/>
                  <a:sym typeface="+mn-ea"/>
                </a:rPr>
                <a:t>      </a:t>
              </a:r>
              <a:r>
                <a:rPr sz="3200" dirty="0">
                  <a:solidFill>
                    <a:schemeClr val="tx1">
                      <a:lumMod val="75000"/>
                      <a:lumOff val="25000"/>
                    </a:schemeClr>
                  </a:solidFill>
                  <a:latin typeface="宋体" pitchFamily="2" charset="-122"/>
                  <a:ea typeface="宋体" pitchFamily="2" charset="-122"/>
                </a:rPr>
                <a:t>，提出了从单一的小农业向大农业转移的战略措施，于是一个个生态经济园区应运而生。</a:t>
              </a:r>
              <a:endParaRPr sz="3200" dirty="0">
                <a:solidFill>
                  <a:schemeClr val="tx1">
                    <a:lumMod val="75000"/>
                    <a:lumOff val="25000"/>
                  </a:schemeClr>
                </a:solidFill>
                <a:latin typeface="宋体" pitchFamily="2" charset="-122"/>
                <a:ea typeface="宋体" pitchFamily="2" charset="-122"/>
              </a:endParaRPr>
            </a:p>
            <a:p>
              <a:r>
                <a:rPr sz="3200" dirty="0">
                  <a:solidFill>
                    <a:schemeClr val="tx1">
                      <a:lumMod val="75000"/>
                      <a:lumOff val="25000"/>
                    </a:schemeClr>
                  </a:solidFill>
                  <a:latin typeface="宋体" pitchFamily="2" charset="-122"/>
                  <a:ea typeface="宋体" pitchFamily="2" charset="-122"/>
                </a:rPr>
                <a:t>（深思熟虑   深谋远虑）</a:t>
              </a:r>
            </a:p>
          </p:txBody>
        </p:sp>
        <p:sp>
          <p:nvSpPr>
            <p:cNvPr id="24" name="文本框 15"/>
            <p:cNvSpPr txBox="1"/>
            <p:nvPr/>
          </p:nvSpPr>
          <p:spPr>
            <a:xfrm>
              <a:off x="728221" y="2165244"/>
              <a:ext cx="104584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3"/>
          <p:cNvGrpSpPr/>
          <p:nvPr/>
        </p:nvGrpSpPr>
        <p:grpSpPr>
          <a:xfrm>
            <a:off x="1744717" y="1050750"/>
            <a:ext cx="8427720" cy="4121785"/>
            <a:chOff x="4562212" y="2052780"/>
            <a:chExt cx="8427720" cy="4121785"/>
          </a:xfrm>
        </p:grpSpPr>
        <p:sp>
          <p:nvSpPr>
            <p:cNvPr id="4" name="TextBox 5"/>
            <p:cNvSpPr txBox="1"/>
            <p:nvPr/>
          </p:nvSpPr>
          <p:spPr>
            <a:xfrm>
              <a:off x="4562212" y="2636345"/>
              <a:ext cx="8427720" cy="353822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深思熟虑”和“深谋远虑”都有“深入考虑”的意思，区别这两个成语的关键在于“熟”和“远”。“熟”指程度深，侧重于考虑得深入、透彻；“远”指长远，偏重于考虑得周密。语句中“早在上个世纪末，当地决策者就……”，强调的是往长远里考虑，所以应填“深谋远虑”。</a:t>
              </a:r>
            </a:p>
          </p:txBody>
        </p:sp>
        <p:sp>
          <p:nvSpPr>
            <p:cNvPr id="26" name="文本框 19"/>
            <p:cNvSpPr txBox="1"/>
            <p:nvPr/>
          </p:nvSpPr>
          <p:spPr>
            <a:xfrm>
              <a:off x="4562212" y="2052780"/>
              <a:ext cx="103505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1998345" y="3706495"/>
            <a:ext cx="8089900" cy="2520315"/>
            <a:chOff x="4487919" y="2533480"/>
            <a:chExt cx="5590341" cy="1937427"/>
          </a:xfrm>
        </p:grpSpPr>
        <p:sp>
          <p:nvSpPr>
            <p:cNvPr id="4" name="副标题 2"/>
            <p:cNvSpPr txBox="1"/>
            <p:nvPr/>
          </p:nvSpPr>
          <p:spPr>
            <a:xfrm>
              <a:off x="4487919" y="2533480"/>
              <a:ext cx="3187152"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微软雅黑" pitchFamily="34" charset="-122"/>
                  <a:ea typeface="微软雅黑" pitchFamily="34" charset="-122"/>
                  <a:cs typeface="Heiti SC Light"/>
                </a:rPr>
                <a:t>700</a:t>
              </a:r>
              <a:r>
                <a:rPr lang="zh-CN" altLang="en-US" sz="3200" dirty="0">
                  <a:solidFill>
                    <a:schemeClr val="bg1"/>
                  </a:solidFill>
                  <a:latin typeface="微软雅黑" pitchFamily="34" charset="-122"/>
                  <a:ea typeface="微软雅黑" pitchFamily="34" charset="-122"/>
                  <a:cs typeface="Heiti SC Light"/>
                </a:rPr>
                <a:t>分综合  考法解析</a:t>
              </a:r>
            </a:p>
          </p:txBody>
        </p:sp>
        <p:sp>
          <p:nvSpPr>
            <p:cNvPr id="5" name="副标题 2">
              <a:hlinkClick r:id="rId1" action="ppaction://hlinksldjump"/>
            </p:cNvPr>
            <p:cNvSpPr txBox="1"/>
            <p:nvPr/>
          </p:nvSpPr>
          <p:spPr>
            <a:xfrm>
              <a:off x="4797612" y="2979698"/>
              <a:ext cx="5280648" cy="1491209"/>
            </a:xfrm>
            <a:prstGeom prst="rect">
              <a:avLst/>
            </a:prstGeom>
          </p:spPr>
          <p:txBody>
            <a:bodyPr vert="horz" lIns="91440" tIns="45720" rIns="91440" bIns="45720" rtlCol="0">
              <a:noAutofit/>
            </a:bodyPr>
            <a:lstStyle/>
            <a:p>
              <a:pPr marL="285750" indent="-285750">
                <a:lnSpc>
                  <a:spcPct val="130000"/>
                </a:lnSpc>
                <a:buFont typeface="Wingdings" pitchFamily="2" charset="2"/>
                <a:buChar char="p"/>
              </a:pPr>
              <a:r>
                <a:rPr lang="zh-CN" altLang="en-US" sz="3200" dirty="0">
                  <a:solidFill>
                    <a:schemeClr val="bg1"/>
                  </a:solidFill>
                  <a:latin typeface="Heiti SC Light"/>
                  <a:ea typeface="Heiti SC Light"/>
                  <a:cs typeface="Heiti SC Light"/>
                </a:rPr>
                <a:t> </a:t>
              </a:r>
              <a:r>
                <a:rPr lang="zh-CN" altLang="en-US" sz="3200" dirty="0">
                  <a:solidFill>
                    <a:schemeClr val="tx2"/>
                  </a:solidFill>
                  <a:latin typeface="Heiti SC Light"/>
                  <a:ea typeface="Heiti SC Light"/>
                  <a:cs typeface="Heiti SC Light"/>
                </a:rPr>
                <a:t> </a:t>
              </a: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辨析成语正误的方法</a:t>
              </a:r>
              <a:endParaRPr lang="zh-CN" altLang="en-US" sz="3200" dirty="0">
                <a:solidFill>
                  <a:schemeClr val="bg1"/>
                </a:solidFill>
                <a:latin typeface="宋体" pitchFamily="2" charset="-122"/>
                <a:ea typeface="宋体" pitchFamily="2" charset="-122"/>
                <a:cs typeface="Heiti SC Light"/>
              </a:endParaRPr>
            </a:p>
            <a:p>
              <a:pPr marL="285750" indent="-28575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 综合考法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辨析近义成语的方法</a:t>
              </a:r>
              <a:endParaRPr lang="zh-CN" altLang="en-US" sz="3200" dirty="0">
                <a:solidFill>
                  <a:schemeClr val="bg1"/>
                </a:solidFill>
                <a:latin typeface="宋体" pitchFamily="2" charset="-122"/>
                <a:ea typeface="宋体" pitchFamily="2" charset="-122"/>
                <a:cs typeface="Heiti SC Light"/>
              </a:endParaRPr>
            </a:p>
            <a:p>
              <a:pPr marL="285750" indent="-285750">
                <a:lnSpc>
                  <a:spcPct val="130000"/>
                </a:lnSpc>
                <a:buFont typeface="Wingdings" pitchFamily="2" charset="2"/>
                <a:buChar char="p"/>
              </a:pPr>
              <a:endParaRPr lang="zh-CN" altLang="en-US" sz="3200" dirty="0">
                <a:solidFill>
                  <a:schemeClr val="tx2"/>
                </a:solidFill>
                <a:latin typeface="Heiti SC Light"/>
                <a:ea typeface="Heiti SC Light"/>
                <a:cs typeface="Heiti SC Light"/>
              </a:endParaRPr>
            </a:p>
            <a:p>
              <a:pPr marL="285750" indent="-285750">
                <a:lnSpc>
                  <a:spcPct val="130000"/>
                </a:lnSpc>
                <a:buFont typeface="Wingdings" pitchFamily="2" charset="2"/>
                <a:buChar char="p"/>
              </a:pPr>
              <a:endParaRPr lang="zh-CN" altLang="en-US" sz="3200" dirty="0">
                <a:solidFill>
                  <a:srgbClr val="008000"/>
                </a:solidFill>
                <a:latin typeface="Heiti SC Light"/>
                <a:ea typeface="Heiti SC Light"/>
                <a:cs typeface="Heiti SC Light"/>
              </a:endParaRPr>
            </a:p>
          </p:txBody>
        </p:sp>
      </p:grpSp>
      <p:sp>
        <p:nvSpPr>
          <p:cNvPr id="7" name="TextBox 7"/>
          <p:cNvSpPr txBox="1"/>
          <p:nvPr/>
        </p:nvSpPr>
        <p:spPr>
          <a:xfrm>
            <a:off x="1998302" y="956729"/>
            <a:ext cx="6443215" cy="646331"/>
          </a:xfrm>
          <a:prstGeom prst="rect">
            <a:avLst/>
          </a:prstGeom>
          <a:noFill/>
        </p:spPr>
        <p:txBody>
          <a:bodyPr wrap="square" rtlCol="0">
            <a:spAutoFit/>
          </a:bodyPr>
          <a:lstStyle/>
          <a:p>
            <a:pPr marL="571500" indent="-571500">
              <a:buFont typeface="Wingdings" pitchFamily="2" charset="2"/>
              <a:buChar char="u"/>
            </a:pPr>
            <a:r>
              <a:rPr lang="zh-CN" altLang="en-US" sz="3600" b="1" dirty="0">
                <a:solidFill>
                  <a:schemeClr val="bg1"/>
                </a:solidFill>
                <a:latin typeface="黑体" pitchFamily="49" charset="-122"/>
                <a:ea typeface="黑体" pitchFamily="49" charset="-122"/>
                <a:cs typeface="Heiti SC Light"/>
              </a:rPr>
              <a:t>专题</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正确使用成语</a:t>
            </a:r>
          </a:p>
        </p:txBody>
      </p:sp>
      <p:grpSp>
        <p:nvGrpSpPr>
          <p:cNvPr id="27" name="组 26"/>
          <p:cNvGrpSpPr/>
          <p:nvPr/>
        </p:nvGrpSpPr>
        <p:grpSpPr>
          <a:xfrm>
            <a:off x="1998345" y="1764030"/>
            <a:ext cx="5023485" cy="892175"/>
            <a:chOff x="615019" y="2533480"/>
            <a:chExt cx="3526063" cy="902662"/>
          </a:xfrm>
        </p:grpSpPr>
        <p:sp>
          <p:nvSpPr>
            <p:cNvPr id="6" name="副标题 2">
              <a:hlinkClick r:id="rId2" action="ppaction://hlinksldjump"/>
            </p:cNvPr>
            <p:cNvSpPr txBox="1"/>
            <p:nvPr/>
          </p:nvSpPr>
          <p:spPr>
            <a:xfrm>
              <a:off x="615019" y="2533480"/>
              <a:ext cx="3526063"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微软雅黑" pitchFamily="34" charset="-122"/>
                  <a:ea typeface="微软雅黑" pitchFamily="34" charset="-122"/>
                  <a:cs typeface="Heiti SC Light"/>
                </a:rPr>
                <a:t>600</a:t>
              </a:r>
              <a:r>
                <a:rPr lang="zh-CN" altLang="en-US" sz="3200" dirty="0">
                  <a:solidFill>
                    <a:schemeClr val="bg1"/>
                  </a:solidFill>
                  <a:latin typeface="微软雅黑" pitchFamily="34" charset="-122"/>
                  <a:ea typeface="微软雅黑" pitchFamily="34" charset="-122"/>
                  <a:cs typeface="Heiti SC Light"/>
                </a:rPr>
                <a:t>分基础  考点</a:t>
              </a:r>
              <a:r>
                <a:rPr lang="en-US" altLang="zh-CN" sz="3200" dirty="0">
                  <a:solidFill>
                    <a:schemeClr val="bg1"/>
                  </a:solidFill>
                  <a:latin typeface="微软雅黑" pitchFamily="34" charset="-122"/>
                  <a:ea typeface="微软雅黑" pitchFamily="34" charset="-122"/>
                  <a:cs typeface="Heiti SC Light"/>
                </a:rPr>
                <a:t>&amp;</a:t>
              </a:r>
              <a:r>
                <a:rPr lang="zh-CN" altLang="en-US" sz="3200" dirty="0">
                  <a:solidFill>
                    <a:schemeClr val="bg1"/>
                  </a:solidFill>
                  <a:latin typeface="微软雅黑" pitchFamily="34" charset="-122"/>
                  <a:ea typeface="微软雅黑" pitchFamily="34" charset="-122"/>
                  <a:cs typeface="Heiti SC Light"/>
                </a:rPr>
                <a:t>考法</a:t>
              </a:r>
            </a:p>
          </p:txBody>
        </p:sp>
        <p:sp>
          <p:nvSpPr>
            <p:cNvPr id="8" name="副标题 2">
              <a:hlinkClick r:id="rId1" action="ppaction://hlinksldjump"/>
            </p:cNvPr>
            <p:cNvSpPr txBox="1"/>
            <p:nvPr/>
          </p:nvSpPr>
          <p:spPr>
            <a:xfrm>
              <a:off x="924712" y="2924987"/>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辨正误</a:t>
              </a:r>
              <a:endParaRPr lang="zh-CN" altLang="en-US" sz="32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辨差别</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2285" y="2054225"/>
            <a:ext cx="8647430" cy="3538220"/>
          </a:xfrm>
          <a:prstGeom prst="rect">
            <a:avLst/>
          </a:prstGeom>
        </p:spPr>
        <p:txBody>
          <a:bodyPr wrap="square">
            <a:spAutoFit/>
          </a:bodyPr>
          <a:lstStyle/>
          <a:p>
            <a:pPr algn="l"/>
            <a:r>
              <a:rPr lang="zh-CN" altLang="en-US" sz="3200" dirty="0">
                <a:latin typeface="楷体" panose="02010609060101010101" pitchFamily="49" charset="-122"/>
                <a:ea typeface="楷体" panose="02010609060101010101" pitchFamily="49" charset="-122"/>
              </a:rPr>
              <a:t>    以下几组成语形近而义不同，需注意其关键语素的意思：不</a:t>
            </a:r>
            <a:r>
              <a:rPr lang="zh-CN" altLang="en-US" sz="3200" dirty="0">
                <a:solidFill>
                  <a:schemeClr val="bg2">
                    <a:lumMod val="50000"/>
                  </a:schemeClr>
                </a:solidFill>
                <a:latin typeface="楷体" panose="02010609060101010101" pitchFamily="49" charset="-122"/>
                <a:ea typeface="楷体" panose="02010609060101010101" pitchFamily="49" charset="-122"/>
              </a:rPr>
              <a:t>负</a:t>
            </a:r>
            <a:r>
              <a:rPr lang="zh-CN" altLang="en-US" sz="3200" dirty="0">
                <a:latin typeface="楷体" panose="02010609060101010101" pitchFamily="49" charset="-122"/>
                <a:ea typeface="楷体" panose="02010609060101010101" pitchFamily="49" charset="-122"/>
              </a:rPr>
              <a:t>众望（辜负）</a:t>
            </a:r>
            <a:r>
              <a:rPr lang="en-US"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不</a:t>
            </a:r>
            <a:r>
              <a:rPr lang="zh-CN" altLang="en-US" sz="3200" dirty="0">
                <a:solidFill>
                  <a:schemeClr val="bg2">
                    <a:lumMod val="50000"/>
                  </a:schemeClr>
                </a:solidFill>
                <a:latin typeface="楷体" panose="02010609060101010101" pitchFamily="49" charset="-122"/>
                <a:ea typeface="楷体" panose="02010609060101010101" pitchFamily="49" charset="-122"/>
              </a:rPr>
              <a:t>孚</a:t>
            </a:r>
            <a:r>
              <a:rPr lang="zh-CN" altLang="en-US" sz="3200" dirty="0">
                <a:latin typeface="楷体" panose="02010609060101010101" pitchFamily="49" charset="-122"/>
                <a:ea typeface="楷体" panose="02010609060101010101" pitchFamily="49" charset="-122"/>
              </a:rPr>
              <a:t>众望（令人信服）；</a:t>
            </a:r>
            <a:r>
              <a:rPr lang="zh-CN" altLang="en-US" sz="3200" dirty="0">
                <a:solidFill>
                  <a:schemeClr val="bg2">
                    <a:lumMod val="50000"/>
                  </a:schemeClr>
                </a:solidFill>
                <a:latin typeface="楷体" panose="02010609060101010101" pitchFamily="49" charset="-122"/>
                <a:ea typeface="楷体" panose="02010609060101010101" pitchFamily="49" charset="-122"/>
              </a:rPr>
              <a:t>另眼</a:t>
            </a:r>
            <a:r>
              <a:rPr lang="zh-CN" altLang="en-US" sz="3200" dirty="0">
                <a:latin typeface="楷体" panose="02010609060101010101" pitchFamily="49" charset="-122"/>
                <a:ea typeface="楷体" panose="02010609060101010101" pitchFamily="49" charset="-122"/>
              </a:rPr>
              <a:t>相看</a:t>
            </a:r>
            <a:r>
              <a:rPr lang="en-US"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另一种眼光</a:t>
            </a:r>
            <a:r>
              <a:rPr lang="en-US" sz="3200" dirty="0">
                <a:latin typeface="楷体" panose="02010609060101010101" pitchFamily="49" charset="-122"/>
                <a:ea typeface="楷体" panose="02010609060101010101" pitchFamily="49" charset="-122"/>
              </a:rPr>
              <a:t>)/</a:t>
            </a:r>
            <a:r>
              <a:rPr lang="zh-CN" altLang="en-US" sz="3200" dirty="0">
                <a:solidFill>
                  <a:schemeClr val="bg2">
                    <a:lumMod val="50000"/>
                  </a:schemeClr>
                </a:solidFill>
                <a:latin typeface="楷体" panose="02010609060101010101" pitchFamily="49" charset="-122"/>
                <a:ea typeface="楷体" panose="02010609060101010101" pitchFamily="49" charset="-122"/>
              </a:rPr>
              <a:t>刮目</a:t>
            </a:r>
            <a:r>
              <a:rPr lang="zh-CN" altLang="en-US" sz="3200" dirty="0">
                <a:latin typeface="楷体" panose="02010609060101010101" pitchFamily="49" charset="-122"/>
                <a:ea typeface="楷体" panose="02010609060101010101" pitchFamily="49" charset="-122"/>
              </a:rPr>
              <a:t>相看（擦亮眼睛，即新的眼光）；一文不</a:t>
            </a:r>
            <a:r>
              <a:rPr lang="zh-CN" altLang="en-US" sz="3200" dirty="0">
                <a:solidFill>
                  <a:schemeClr val="bg2">
                    <a:lumMod val="50000"/>
                  </a:schemeClr>
                </a:solidFill>
                <a:latin typeface="楷体" panose="02010609060101010101" pitchFamily="49" charset="-122"/>
                <a:ea typeface="楷体" panose="02010609060101010101" pitchFamily="49" charset="-122"/>
              </a:rPr>
              <a:t>名</a:t>
            </a:r>
            <a:r>
              <a:rPr lang="zh-CN" altLang="en-US" sz="3200" dirty="0">
                <a:latin typeface="楷体" panose="02010609060101010101" pitchFamily="49" charset="-122"/>
                <a:ea typeface="楷体" panose="02010609060101010101" pitchFamily="49" charset="-122"/>
              </a:rPr>
              <a:t>（占有）</a:t>
            </a:r>
            <a:r>
              <a:rPr lang="en-US"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一文不</a:t>
            </a:r>
            <a:r>
              <a:rPr lang="zh-CN" altLang="en-US" sz="3200" dirty="0">
                <a:solidFill>
                  <a:schemeClr val="bg2">
                    <a:lumMod val="50000"/>
                  </a:schemeClr>
                </a:solidFill>
                <a:latin typeface="楷体" panose="02010609060101010101" pitchFamily="49" charset="-122"/>
                <a:ea typeface="楷体" panose="02010609060101010101" pitchFamily="49" charset="-122"/>
              </a:rPr>
              <a:t>值</a:t>
            </a:r>
            <a:r>
              <a:rPr lang="zh-CN" altLang="en-US" sz="3200" dirty="0">
                <a:latin typeface="楷体" panose="02010609060101010101" pitchFamily="49" charset="-122"/>
                <a:ea typeface="楷体" panose="02010609060101010101" pitchFamily="49" charset="-122"/>
              </a:rPr>
              <a:t>（价钱相当）。 </a:t>
            </a:r>
            <a:endParaRPr lang="zh-CN" altLang="en-US" sz="3200" dirty="0">
              <a:latin typeface="楷体" panose="02010609060101010101" pitchFamily="49" charset="-122"/>
              <a:ea typeface="楷体" panose="02010609060101010101" pitchFamily="49" charset="-122"/>
            </a:endParaRPr>
          </a:p>
          <a:p>
            <a:pPr algn="l"/>
            <a:r>
              <a:rPr lang="zh-CN" altLang="en-US" sz="3200" dirty="0">
                <a:latin typeface="楷体" panose="02010609060101010101" pitchFamily="49" charset="-122"/>
                <a:ea typeface="楷体" panose="02010609060101010101" pitchFamily="49" charset="-122"/>
              </a:rPr>
              <a:t>    △更多成语，链接</a:t>
            </a:r>
            <a:r>
              <a:rPr lang="en-US" sz="3200" dirty="0">
                <a:latin typeface="楷体" panose="02010609060101010101" pitchFamily="49" charset="-122"/>
                <a:ea typeface="楷体" panose="02010609060101010101" pitchFamily="49" charset="-122"/>
              </a:rPr>
              <a:t>Z17</a:t>
            </a:r>
            <a:r>
              <a:rPr lang="zh-CN" altLang="en-US" sz="3200" dirty="0">
                <a:latin typeface="楷体" panose="02010609060101010101" pitchFamily="49" charset="-122"/>
                <a:ea typeface="楷体" panose="02010609060101010101" pitchFamily="49" charset="-122"/>
              </a:rPr>
              <a:t>清单“高考常考的近义成语辨析”</a:t>
            </a:r>
          </a:p>
        </p:txBody>
      </p:sp>
      <p:sp>
        <p:nvSpPr>
          <p:cNvPr id="15" name="文本框 19"/>
          <p:cNvSpPr txBox="1"/>
          <p:nvPr/>
        </p:nvSpPr>
        <p:spPr>
          <a:xfrm>
            <a:off x="1772285" y="1202690"/>
            <a:ext cx="2059940" cy="583565"/>
          </a:xfrm>
          <a:prstGeom prst="rect">
            <a:avLst/>
          </a:prstGeom>
          <a:solidFill>
            <a:schemeClr val="accent2"/>
          </a:solidFill>
        </p:spPr>
        <p:txBody>
          <a:bodyPr wrap="square" rtlCol="0">
            <a:spAutoFit/>
          </a:bodyPr>
          <a:lstStyle/>
          <a:p>
            <a:pPr algn="ctr"/>
            <a:r>
              <a:rPr kumimoji="1" lang="zh-CN" altLang="en-US" sz="3200" dirty="0">
                <a:solidFill>
                  <a:schemeClr val="tx1"/>
                </a:solidFill>
                <a:latin typeface="黑体" pitchFamily="49" charset="-122"/>
                <a:ea typeface="黑体" pitchFamily="49" charset="-122"/>
              </a:rPr>
              <a:t>关键拓展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1"/>
          <p:cNvSpPr txBox="1"/>
          <p:nvPr/>
        </p:nvSpPr>
        <p:spPr>
          <a:xfrm>
            <a:off x="1744980" y="1454150"/>
            <a:ext cx="67659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2  </a:t>
            </a:r>
            <a:r>
              <a:rPr lang="zh-CN" altLang="en-US" sz="3200" dirty="0">
                <a:solidFill>
                  <a:schemeClr val="bg1"/>
                </a:solidFill>
                <a:latin typeface="微软雅黑" pitchFamily="34" charset="-122"/>
                <a:ea typeface="微软雅黑" pitchFamily="34" charset="-122"/>
                <a:cs typeface="Heiti SC Light"/>
              </a:rPr>
              <a:t>义近而适用范围有别</a:t>
            </a:r>
          </a:p>
        </p:txBody>
      </p:sp>
      <p:sp>
        <p:nvSpPr>
          <p:cNvPr id="4" name="文本框 17"/>
          <p:cNvSpPr txBox="1"/>
          <p:nvPr/>
        </p:nvSpPr>
        <p:spPr>
          <a:xfrm>
            <a:off x="1744980" y="826754"/>
            <a:ext cx="226441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辨差别</a:t>
            </a:r>
            <a:endParaRPr kumimoji="1" lang="zh-CN" altLang="en-US" sz="3600" b="1" dirty="0">
              <a:solidFill>
                <a:schemeClr val="bg1"/>
              </a:solidFill>
              <a:latin typeface="黑体" pitchFamily="49" charset="-122"/>
              <a:ea typeface="黑体" pitchFamily="49" charset="-122"/>
              <a:cs typeface="Heiti SC Light"/>
            </a:endParaRPr>
          </a:p>
        </p:txBody>
      </p:sp>
      <p:grpSp>
        <p:nvGrpSpPr>
          <p:cNvPr id="2" name="组 20"/>
          <p:cNvGrpSpPr/>
          <p:nvPr/>
        </p:nvGrpSpPr>
        <p:grpSpPr>
          <a:xfrm>
            <a:off x="1836131" y="2037974"/>
            <a:ext cx="8519160" cy="2782193"/>
            <a:chOff x="537557" y="1474520"/>
            <a:chExt cx="8519160" cy="2318420"/>
          </a:xfrm>
        </p:grpSpPr>
        <p:sp>
          <p:nvSpPr>
            <p:cNvPr id="7" name="TextBox 2"/>
            <p:cNvSpPr txBox="1"/>
            <p:nvPr/>
          </p:nvSpPr>
          <p:spPr>
            <a:xfrm>
              <a:off x="537557" y="2074576"/>
              <a:ext cx="8519160" cy="1718364"/>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［课标全国Ⅱ2015·13③］</a:t>
              </a:r>
              <a:r>
                <a:rPr sz="3200" dirty="0">
                  <a:solidFill>
                    <a:schemeClr val="tx1">
                      <a:lumMod val="75000"/>
                      <a:lumOff val="25000"/>
                    </a:schemeClr>
                  </a:solidFill>
                  <a:latin typeface="宋体" pitchFamily="2" charset="-122"/>
                  <a:ea typeface="宋体" pitchFamily="2" charset="-122"/>
                </a:rPr>
                <a:t>要想让中国传统戏曲焕发出新的生命力，决不能满足于现状，</a:t>
              </a:r>
              <a:r>
                <a:rPr lang="zh-CN" altLang="en-US" sz="3200" u="sng" dirty="0">
                  <a:solidFill>
                    <a:schemeClr val="tx1">
                      <a:lumMod val="75000"/>
                      <a:lumOff val="25000"/>
                    </a:schemeClr>
                  </a:solidFill>
                  <a:latin typeface="宋体" pitchFamily="2" charset="-122"/>
                  <a:ea typeface="宋体" pitchFamily="2" charset="-122"/>
                  <a:cs typeface="Heiti SC Light"/>
                  <a:sym typeface="+mn-ea"/>
                </a:rPr>
                <a:t>      </a:t>
              </a:r>
              <a:r>
                <a:rPr sz="3200" dirty="0">
                  <a:solidFill>
                    <a:schemeClr val="tx1">
                      <a:lumMod val="75000"/>
                      <a:lumOff val="25000"/>
                    </a:schemeClr>
                  </a:solidFill>
                  <a:latin typeface="宋体" pitchFamily="2" charset="-122"/>
                  <a:ea typeface="宋体" pitchFamily="2" charset="-122"/>
                </a:rPr>
                <a:t>，唯有创新才是弘扬戏曲文化的康庄大道。</a:t>
              </a:r>
              <a:endParaRPr sz="3200" dirty="0">
                <a:solidFill>
                  <a:schemeClr val="tx1">
                    <a:lumMod val="75000"/>
                    <a:lumOff val="25000"/>
                  </a:schemeClr>
                </a:solidFill>
                <a:latin typeface="宋体" pitchFamily="2" charset="-122"/>
                <a:ea typeface="宋体" pitchFamily="2" charset="-122"/>
              </a:endParaRPr>
            </a:p>
            <a:p>
              <a:pPr fontAlgn="auto">
                <a:lnSpc>
                  <a:spcPct val="100000"/>
                </a:lnSpc>
              </a:pPr>
              <a:r>
                <a:rPr sz="3200" dirty="0">
                  <a:solidFill>
                    <a:schemeClr val="tx1">
                      <a:lumMod val="75000"/>
                      <a:lumOff val="25000"/>
                    </a:schemeClr>
                  </a:solidFill>
                  <a:latin typeface="宋体" pitchFamily="2" charset="-122"/>
                  <a:ea typeface="宋体" pitchFamily="2" charset="-122"/>
                </a:rPr>
                <a:t>（故步自封  抱残守缺）</a:t>
              </a:r>
            </a:p>
          </p:txBody>
        </p:sp>
        <p:sp>
          <p:nvSpPr>
            <p:cNvPr id="9" name="文本框 15"/>
            <p:cNvSpPr txBox="1"/>
            <p:nvPr/>
          </p:nvSpPr>
          <p:spPr>
            <a:xfrm>
              <a:off x="537557" y="1474520"/>
              <a:ext cx="109410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790277" y="1433735"/>
            <a:ext cx="8612505" cy="4239260"/>
            <a:chOff x="4833992" y="1363649"/>
            <a:chExt cx="11518976" cy="3242327"/>
          </a:xfrm>
        </p:grpSpPr>
        <p:sp>
          <p:nvSpPr>
            <p:cNvPr id="12" name="TextBox 5"/>
            <p:cNvSpPr txBox="1"/>
            <p:nvPr/>
          </p:nvSpPr>
          <p:spPr>
            <a:xfrm>
              <a:off x="4833992" y="1899828"/>
              <a:ext cx="11518976" cy="2706148"/>
            </a:xfrm>
            <a:prstGeom prst="rect">
              <a:avLst/>
            </a:prstGeom>
            <a:noFill/>
          </p:spPr>
          <p:txBody>
            <a:bodyPr wrap="square" rtlCol="0">
              <a:spAutoFit/>
            </a:bodyPr>
            <a:lstStyle/>
            <a:p>
              <a:pPr fontAlgn="auto">
                <a:lnSpc>
                  <a:spcPct val="100000"/>
                </a:lnSpc>
              </a:pP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故步自封</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和</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抱残守缺</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都有</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因循守旧</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的意思，但各有侧重。</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故步自封</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比喻安于现状，不求进步；</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抱残守缺</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形容保守不知改进。该语境中强调</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让中国传统戏曲焕发出新的生命力</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创新</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，所以横线处应填与之相反的一面，即</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抱残守缺</a:t>
              </a:r>
              <a:r>
                <a:rPr lang="en-US" altLang="zh-CN" sz="3200" dirty="0">
                  <a:latin typeface="仿宋" panose="02010609060101010101" pitchFamily="49" charset="-122"/>
                  <a:ea typeface="仿宋" panose="02010609060101010101" pitchFamily="49" charset="-122"/>
                  <a:sym typeface="+mn-ea"/>
                </a:rPr>
                <a:t>”</a:t>
              </a:r>
              <a:r>
                <a:rPr lang="zh-CN" altLang="en-US" sz="3200" dirty="0">
                  <a:latin typeface="仿宋" panose="02010609060101010101" pitchFamily="49" charset="-122"/>
                  <a:ea typeface="仿宋" panose="02010609060101010101" pitchFamily="49" charset="-122"/>
                  <a:sym typeface="+mn-ea"/>
                </a:rPr>
                <a:t>。</a:t>
              </a:r>
              <a:endParaRPr lang="zh-CN" altLang="en-US" sz="3200" dirty="0">
                <a:latin typeface="仿宋" panose="02010609060101010101" pitchFamily="49" charset="-122"/>
                <a:ea typeface="仿宋" panose="02010609060101010101" pitchFamily="49" charset="-122"/>
                <a:sym typeface="+mn-ea"/>
              </a:endParaRPr>
            </a:p>
            <a:p>
              <a:pPr fontAlgn="auto">
                <a:lnSpc>
                  <a:spcPct val="100000"/>
                </a:lnSpc>
              </a:pP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833992" y="1363649"/>
              <a:ext cx="1462484" cy="446330"/>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2"/>
          <p:cNvGrpSpPr/>
          <p:nvPr/>
        </p:nvGrpSpPr>
        <p:grpSpPr>
          <a:xfrm>
            <a:off x="1692365" y="1109945"/>
            <a:ext cx="8038206" cy="3507903"/>
            <a:chOff x="267460" y="575084"/>
            <a:chExt cx="8038206" cy="3507903"/>
          </a:xfrm>
        </p:grpSpPr>
        <p:sp>
          <p:nvSpPr>
            <p:cNvPr id="27" name="流程图: 过程 5"/>
            <p:cNvSpPr/>
            <p:nvPr/>
          </p:nvSpPr>
          <p:spPr>
            <a:xfrm>
              <a:off x="748419" y="3582921"/>
              <a:ext cx="7557247" cy="50006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500" dirty="0">
                <a:solidFill>
                  <a:srgbClr val="404040"/>
                </a:solidFill>
                <a:latin typeface="华文宋体" panose="02010600040101010101" pitchFamily="2" charset="-122"/>
                <a:ea typeface="华文宋体" panose="02010600040101010101" pitchFamily="2" charset="-122"/>
              </a:endParaRPr>
            </a:p>
          </p:txBody>
        </p:sp>
        <p:sp>
          <p:nvSpPr>
            <p:cNvPr id="32" name="文本框 19"/>
            <p:cNvSpPr txBox="1"/>
            <p:nvPr/>
          </p:nvSpPr>
          <p:spPr>
            <a:xfrm>
              <a:off x="267460" y="575084"/>
              <a:ext cx="183642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grpSp>
      <p:sp>
        <p:nvSpPr>
          <p:cNvPr id="33" name="矩形 32"/>
          <p:cNvSpPr/>
          <p:nvPr/>
        </p:nvSpPr>
        <p:spPr>
          <a:xfrm>
            <a:off x="1661795" y="1956435"/>
            <a:ext cx="8868410" cy="3046988"/>
          </a:xfrm>
          <a:prstGeom prst="rect">
            <a:avLst/>
          </a:prstGeom>
        </p:spPr>
        <p:txBody>
          <a:bodyPr wrap="square">
            <a:spAutoFit/>
          </a:bodyPr>
          <a:lstStyle/>
          <a:p>
            <a:pPr algn="l" fontAlgn="auto"/>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以下几组近义成语，需注意适用对象的不同：别具一格（侧重风格、样子）</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别开生面（侧重新局面、形式）；东山再起（多用于本来有势力、地位的人）</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死灰复燃（多用于坏事）；固若金汤（用于城池或阵地）</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坚如磐石（多用于意志）</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坚不可摧（用于工事、意志）。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20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uiExpand="1"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1"/>
          <p:cNvSpPr txBox="1"/>
          <p:nvPr/>
        </p:nvSpPr>
        <p:spPr>
          <a:xfrm>
            <a:off x="1814830" y="1449070"/>
            <a:ext cx="575437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3   </a:t>
            </a:r>
            <a:r>
              <a:rPr lang="zh-CN" altLang="en-US" sz="3200" dirty="0">
                <a:solidFill>
                  <a:schemeClr val="bg1"/>
                </a:solidFill>
                <a:latin typeface="微软雅黑" pitchFamily="34" charset="-122"/>
                <a:ea typeface="微软雅黑" pitchFamily="34" charset="-122"/>
                <a:cs typeface="Heiti SC Light"/>
              </a:rPr>
              <a:t>义近而用法有别</a:t>
            </a:r>
          </a:p>
        </p:txBody>
      </p:sp>
      <p:sp>
        <p:nvSpPr>
          <p:cNvPr id="4" name="文本框 17"/>
          <p:cNvSpPr txBox="1"/>
          <p:nvPr/>
        </p:nvSpPr>
        <p:spPr>
          <a:xfrm>
            <a:off x="1814830" y="845651"/>
            <a:ext cx="212093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辨差别</a:t>
            </a:r>
            <a:endParaRPr kumimoji="1" lang="zh-CN" altLang="en-US" sz="3600" b="1" dirty="0">
              <a:solidFill>
                <a:schemeClr val="bg1"/>
              </a:solidFill>
              <a:latin typeface="黑体" pitchFamily="49" charset="-122"/>
              <a:ea typeface="黑体" pitchFamily="49" charset="-122"/>
              <a:cs typeface="Heiti SC Light"/>
            </a:endParaRPr>
          </a:p>
        </p:txBody>
      </p:sp>
      <p:grpSp>
        <p:nvGrpSpPr>
          <p:cNvPr id="5" name="组合 11"/>
          <p:cNvGrpSpPr/>
          <p:nvPr/>
        </p:nvGrpSpPr>
        <p:grpSpPr>
          <a:xfrm>
            <a:off x="1814830" y="2095401"/>
            <a:ext cx="8959532" cy="3979714"/>
            <a:chOff x="625689" y="2382714"/>
            <a:chExt cx="4039006" cy="3137968"/>
          </a:xfrm>
        </p:grpSpPr>
        <p:sp>
          <p:nvSpPr>
            <p:cNvPr id="10" name="TextBox 9"/>
            <p:cNvSpPr txBox="1"/>
            <p:nvPr/>
          </p:nvSpPr>
          <p:spPr>
            <a:xfrm>
              <a:off x="625689" y="2966253"/>
              <a:ext cx="4039006" cy="2554429"/>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Ⅰ2018·19</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在这里，重力和</a:t>
              </a:r>
              <a:r>
                <a:rPr lang="en-US" altLang="zh-CN" sz="3200" dirty="0">
                  <a:latin typeface="宋体" pitchFamily="2" charset="-122"/>
                  <a:ea typeface="宋体" pitchFamily="2" charset="-122"/>
                </a:rPr>
                <a:t>ADCP</a:t>
              </a:r>
              <a:r>
                <a:rPr lang="zh-CN" altLang="en-US" sz="3200" dirty="0">
                  <a:latin typeface="宋体" pitchFamily="2" charset="-122"/>
                  <a:ea typeface="宋体" pitchFamily="2" charset="-122"/>
                </a:rPr>
                <a:t>实验室、磁力实验室、地震实验室、综合电子实验室、地质实验室、生物基因实验室、深拖和超短基线实验室等各种实验室</a:t>
              </a:r>
              <a:r>
                <a:rPr lang="en-US" altLang="zh-CN" sz="3200" dirty="0">
                  <a:latin typeface="宋体" pitchFamily="2" charset="-122"/>
                  <a:ea typeface="宋体" pitchFamily="2" charset="-122"/>
                </a:rPr>
                <a:t>,</a:t>
              </a:r>
              <a:r>
                <a:rPr lang="zh-CN" altLang="en-US" sz="3200" dirty="0">
                  <a:latin typeface="宋体" pitchFamily="2" charset="-122"/>
                  <a:ea typeface="宋体" pitchFamily="2" charset="-122"/>
                </a:rPr>
                <a:t>分布在第三、四层船舱。（应有尽有一应俱全）</a:t>
              </a:r>
            </a:p>
          </p:txBody>
        </p:sp>
        <p:sp>
          <p:nvSpPr>
            <p:cNvPr id="9" name="文本框 15"/>
            <p:cNvSpPr txBox="1"/>
            <p:nvPr/>
          </p:nvSpPr>
          <p:spPr>
            <a:xfrm>
              <a:off x="691412" y="2382714"/>
              <a:ext cx="482171" cy="58353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9"/>
          <p:cNvSpPr txBox="1"/>
          <p:nvPr/>
        </p:nvSpPr>
        <p:spPr>
          <a:xfrm>
            <a:off x="1631504" y="1052736"/>
            <a:ext cx="105537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文本框 4"/>
          <p:cNvSpPr txBox="1"/>
          <p:nvPr/>
        </p:nvSpPr>
        <p:spPr>
          <a:xfrm>
            <a:off x="1631504" y="1772816"/>
            <a:ext cx="8208912" cy="3539430"/>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应有尽有”指应该有的全都有了；“一应俱全”指所有应该有的全都有。前者表示一切齐备，着重于“有没有”，不仅用于物，还可用于事或人；后者着重于“全不全”，多用于具体事物，不用于人。句子通过详细列举来强调“各种实验室”都有，一切齐备，应选填“应有尽有”。</a:t>
            </a:r>
          </a:p>
        </p:txBody>
      </p:sp>
    </p:spTree>
  </p:cSld>
  <p:clrMapOvr>
    <a:masterClrMapping/>
  </p:clrMapOvr>
  <p:transition spd="med">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31504" y="1268760"/>
            <a:ext cx="1879600" cy="583565"/>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关键拓展</a:t>
            </a:r>
          </a:p>
        </p:txBody>
      </p:sp>
      <p:sp>
        <p:nvSpPr>
          <p:cNvPr id="33" name="矩形 32"/>
          <p:cNvSpPr/>
          <p:nvPr/>
        </p:nvSpPr>
        <p:spPr>
          <a:xfrm>
            <a:off x="1631504" y="2276872"/>
            <a:ext cx="8789035" cy="2554545"/>
          </a:xfrm>
          <a:prstGeom prst="rect">
            <a:avLst/>
          </a:prstGeom>
        </p:spPr>
        <p:txBody>
          <a:bodyPr wrap="square">
            <a:spAutoFit/>
          </a:bodyPr>
          <a:lstStyle/>
          <a:p>
            <a:pPr algn="l"/>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以下几组近义成语，需注意用法的不同：信口雌黄（语义重）</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信口开河（语义轻）；无微不至（褒义）</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无所不至（多含贬义）；进退维谷（多用于书面语）</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进退两难（多用于口语）；瓮中捉鳖（主谓结构）</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瓮中之鳖（偏正结构）。</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20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uiExpand="1"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1896110" y="1078865"/>
            <a:ext cx="518985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grpSp>
        <p:nvGrpSpPr>
          <p:cNvPr id="2" name="组 11"/>
          <p:cNvGrpSpPr/>
          <p:nvPr/>
        </p:nvGrpSpPr>
        <p:grpSpPr>
          <a:xfrm>
            <a:off x="1896110" y="2002790"/>
            <a:ext cx="6854190" cy="3649860"/>
            <a:chOff x="924712" y="2050883"/>
            <a:chExt cx="4490436" cy="3649948"/>
          </a:xfrm>
        </p:grpSpPr>
        <p:sp>
          <p:nvSpPr>
            <p:cNvPr id="6" name="副标题 2">
              <a:hlinkClick r:id="rId2" action="ppaction://hlinksldjump"/>
            </p:cNvPr>
            <p:cNvSpPr txBox="1"/>
            <p:nvPr/>
          </p:nvSpPr>
          <p:spPr>
            <a:xfrm>
              <a:off x="924712" y="2050883"/>
              <a:ext cx="4490436"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微软雅黑" pitchFamily="34" charset="-122"/>
                  <a:ea typeface="微软雅黑" pitchFamily="34" charset="-122"/>
                  <a:cs typeface="Heiti SC Light"/>
                </a:rPr>
                <a:t>综合考法</a:t>
              </a:r>
              <a:r>
                <a:rPr lang="en-US" altLang="zh-CN" sz="3200" dirty="0">
                  <a:solidFill>
                    <a:schemeClr val="bg1"/>
                  </a:solidFill>
                  <a:latin typeface="微软雅黑" pitchFamily="34" charset="-122"/>
                  <a:ea typeface="微软雅黑" pitchFamily="34" charset="-122"/>
                  <a:cs typeface="Heiti SC Light"/>
                </a:rPr>
                <a:t>1  </a:t>
              </a:r>
              <a:r>
                <a:rPr lang="zh-CN" altLang="en-US" sz="3200" dirty="0">
                  <a:solidFill>
                    <a:schemeClr val="bg1"/>
                  </a:solidFill>
                  <a:latin typeface="微软雅黑" pitchFamily="34" charset="-122"/>
                  <a:ea typeface="微软雅黑" pitchFamily="34" charset="-122"/>
                  <a:cs typeface="Heiti SC Light"/>
                </a:rPr>
                <a:t>辨析成语正误的方法</a:t>
              </a:r>
            </a:p>
          </p:txBody>
        </p:sp>
        <p:sp>
          <p:nvSpPr>
            <p:cNvPr id="7" name="TextBox 4">
              <a:hlinkClick r:id="rId2" action="ppaction://hlinksldjump"/>
            </p:cNvPr>
            <p:cNvSpPr txBox="1"/>
            <p:nvPr/>
          </p:nvSpPr>
          <p:spPr>
            <a:xfrm>
              <a:off x="1223110" y="2901049"/>
              <a:ext cx="3643354" cy="2799782"/>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1.</a:t>
              </a:r>
              <a:r>
                <a:rPr lang="zh-CN" altLang="en-US" sz="3200" dirty="0">
                  <a:solidFill>
                    <a:schemeClr val="bg1"/>
                  </a:solidFill>
                  <a:latin typeface="宋体" pitchFamily="2" charset="-122"/>
                  <a:ea typeface="宋体" pitchFamily="2" charset="-122"/>
                  <a:cs typeface="Heiti SC Light"/>
                </a:rPr>
                <a:t>通过排除锁定答案</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2.</a:t>
              </a:r>
              <a:r>
                <a:rPr lang="zh-CN" altLang="en-US" sz="3200" dirty="0">
                  <a:solidFill>
                    <a:schemeClr val="bg1"/>
                  </a:solidFill>
                  <a:latin typeface="宋体" pitchFamily="2" charset="-122"/>
                  <a:ea typeface="宋体" pitchFamily="2" charset="-122"/>
                  <a:cs typeface="Heiti SC Light"/>
                </a:rPr>
                <a:t>分析语义进行判断</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宋体" pitchFamily="2" charset="-122"/>
                  <a:ea typeface="宋体" pitchFamily="2" charset="-122"/>
                  <a:cs typeface="Heiti SC Light"/>
                </a:rPr>
                <a:t>3.</a:t>
              </a:r>
              <a:r>
                <a:rPr lang="zh-CN" altLang="en-US" sz="3200" dirty="0">
                  <a:solidFill>
                    <a:schemeClr val="bg1"/>
                  </a:solidFill>
                  <a:latin typeface="宋体" pitchFamily="2" charset="-122"/>
                  <a:ea typeface="宋体" pitchFamily="2" charset="-122"/>
                  <a:cs typeface="Heiti SC Light"/>
                </a:rPr>
                <a:t>借助语法加以甄别</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p:txBody>
        </p:sp>
      </p:grpSp>
      <p:pic>
        <p:nvPicPr>
          <p:cNvPr id="8" name="Picture 3"/>
          <p:cNvPicPr>
            <a:picLocks noChangeAspect="1" noChangeArrowheads="1"/>
          </p:cNvPicPr>
          <p:nvPr/>
        </p:nvPicPr>
        <p:blipFill>
          <a:blip r:embed="rId3" cstate="print"/>
          <a:srcRect/>
          <a:stretch>
            <a:fillRect/>
          </a:stretch>
        </p:blipFill>
        <p:spPr bwMode="auto">
          <a:xfrm>
            <a:off x="9192344" y="3501008"/>
            <a:ext cx="2204860" cy="2799715"/>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83980" y="1456331"/>
            <a:ext cx="4401820" cy="58477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1.</a:t>
            </a:r>
            <a:r>
              <a:rPr lang="zh-CN" altLang="en-US" sz="3200" dirty="0">
                <a:solidFill>
                  <a:schemeClr val="bg1"/>
                </a:solidFill>
                <a:latin typeface="微软雅黑" pitchFamily="34" charset="-122"/>
                <a:ea typeface="微软雅黑" pitchFamily="34" charset="-122"/>
                <a:cs typeface="Heiti SC Light"/>
              </a:rPr>
              <a:t>通过排除锁定答案</a:t>
            </a:r>
          </a:p>
        </p:txBody>
      </p:sp>
      <p:sp>
        <p:nvSpPr>
          <p:cNvPr id="5" name="TextBox 2"/>
          <p:cNvSpPr txBox="1"/>
          <p:nvPr/>
        </p:nvSpPr>
        <p:spPr>
          <a:xfrm>
            <a:off x="1882774" y="2093156"/>
            <a:ext cx="8558530" cy="4247317"/>
          </a:xfrm>
          <a:prstGeom prst="rect">
            <a:avLst/>
          </a:prstGeom>
          <a:noFill/>
        </p:spPr>
        <p:txBody>
          <a:bodyPr wrap="square" rtlCol="0">
            <a:spAutoFit/>
          </a:bodyPr>
          <a:lstStyle/>
          <a:p>
            <a:pPr fontAlgn="auto">
              <a:lnSpc>
                <a:spcPct val="100000"/>
              </a:lnSpc>
            </a:pPr>
            <a:r>
              <a:rPr lang="zh-CN" altLang="en-US" sz="3000" dirty="0">
                <a:latin typeface="宋体" pitchFamily="2" charset="-122"/>
                <a:ea typeface="宋体" pitchFamily="2" charset="-122"/>
              </a:rPr>
              <a:t>辨析成语正误主要采用的是选择题型，故可用排除法来解答。在排除的过程中，避生就熟、以熟带生是一条应当遵守的原则。历年的高考试题都会出现一些较为生僻的成语。从命题角度看，这是有意拔高，既能使考生凭借所学的知识来分析答题，又能使其扩大词汇量。而从解题角度看，也有迹可循，越是生僻的成语越不容易设置为错误选项，往往是那些半生不熟、似懂非懂的成语，最容易出现问题。</a:t>
            </a:r>
          </a:p>
        </p:txBody>
      </p:sp>
      <p:sp>
        <p:nvSpPr>
          <p:cNvPr id="18" name="文本框 17"/>
          <p:cNvSpPr txBox="1"/>
          <p:nvPr/>
        </p:nvSpPr>
        <p:spPr>
          <a:xfrm>
            <a:off x="1882774" y="741998"/>
            <a:ext cx="7381577" cy="714333"/>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辨析成语正误的方法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5"/>
          <p:cNvSpPr txBox="1"/>
          <p:nvPr/>
        </p:nvSpPr>
        <p:spPr>
          <a:xfrm>
            <a:off x="2063552" y="801374"/>
            <a:ext cx="1225550"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sp>
        <p:nvSpPr>
          <p:cNvPr id="4" name="文本框 3"/>
          <p:cNvSpPr txBox="1"/>
          <p:nvPr/>
        </p:nvSpPr>
        <p:spPr>
          <a:xfrm>
            <a:off x="1775520" y="1384939"/>
            <a:ext cx="8495530" cy="5473061"/>
          </a:xfrm>
          <a:prstGeom prst="rect">
            <a:avLst/>
          </a:prstGeom>
          <a:noFill/>
        </p:spPr>
        <p:txBody>
          <a:bodyPr wrap="square" rtlCol="0">
            <a:spAutoFit/>
          </a:bodyPr>
          <a:lstStyle/>
          <a:p>
            <a:r>
              <a:rPr lang="zh-CN" altLang="en-US" sz="2800" dirty="0">
                <a:latin typeface="仿宋" panose="02010609060101010101" pitchFamily="49" charset="-122"/>
                <a:ea typeface="仿宋" panose="02010609060101010101" pitchFamily="49" charset="-122"/>
              </a:rPr>
              <a:t>［课标全国Ⅲ2017·17］</a:t>
            </a:r>
            <a:r>
              <a:rPr lang="zh-CN" altLang="en-US" sz="2800" dirty="0">
                <a:latin typeface="宋体" pitchFamily="2" charset="-122"/>
                <a:ea typeface="宋体" pitchFamily="2" charset="-122"/>
              </a:rPr>
              <a:t>下列各句中加点成语的使用，全都不正确的一项是（     ）</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①促进科研成果转移转化是实施创新驱动发展战略的重要任务，我们应该制订一套</a:t>
            </a:r>
            <a:r>
              <a:rPr lang="zh-CN" altLang="en-US" sz="2800" dirty="0">
                <a:solidFill>
                  <a:schemeClr val="bg2">
                    <a:lumMod val="50000"/>
                  </a:schemeClr>
                </a:solidFill>
                <a:latin typeface="宋体" pitchFamily="2" charset="-122"/>
                <a:ea typeface="宋体" pitchFamily="2" charset="-122"/>
              </a:rPr>
              <a:t>行之有效</a:t>
            </a:r>
            <a:r>
              <a:rPr lang="zh-CN" altLang="en-US" sz="2800" dirty="0">
                <a:latin typeface="宋体" pitchFamily="2" charset="-122"/>
                <a:ea typeface="宋体" pitchFamily="2" charset="-122"/>
              </a:rPr>
              <a:t>的激励机制和创新协同机制。</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②小庄从小就对机器人玩具特别感兴趣，上学后喜欢收集机器人模型，通过各种途径得到的模型已经</a:t>
            </a:r>
            <a:r>
              <a:rPr lang="zh-CN" altLang="en-US" sz="2800" dirty="0">
                <a:solidFill>
                  <a:schemeClr val="bg2">
                    <a:lumMod val="50000"/>
                  </a:schemeClr>
                </a:solidFill>
                <a:latin typeface="宋体" pitchFamily="2" charset="-122"/>
                <a:ea typeface="宋体" pitchFamily="2" charset="-122"/>
              </a:rPr>
              <a:t>汗牛充栋</a:t>
            </a:r>
            <a:r>
              <a:rPr lang="zh-CN" altLang="en-US" sz="2800" dirty="0">
                <a:latin typeface="宋体" pitchFamily="2" charset="-122"/>
                <a:ea typeface="宋体" pitchFamily="2" charset="-122"/>
              </a:rPr>
              <a:t>，整整一间屋都摆满了。</a:t>
            </a:r>
            <a:endParaRPr lang="en-US" altLang="zh-CN" sz="2800" dirty="0">
              <a:latin typeface="宋体" pitchFamily="2" charset="-122"/>
              <a:ea typeface="宋体" pitchFamily="2" charset="-122"/>
            </a:endParaRPr>
          </a:p>
          <a:p>
            <a:pPr lvl="0">
              <a:lnSpc>
                <a:spcPts val="3740"/>
              </a:lnSpc>
            </a:pPr>
            <a:r>
              <a:rPr lang="zh-CN" altLang="en-US" sz="2800" dirty="0">
                <a:solidFill>
                  <a:srgbClr val="003760"/>
                </a:solidFill>
                <a:latin typeface="宋体" pitchFamily="2" charset="-122"/>
                <a:ea typeface="宋体" pitchFamily="2" charset="-122"/>
                <a:sym typeface="+mn-ea"/>
              </a:rPr>
              <a:t>③约翰逊的学术方法虽比较新颖，但其学术成果得到学术界公认的却不是很多，再加上其追随者大都</a:t>
            </a:r>
            <a:r>
              <a:rPr lang="zh-CN" altLang="en-US" sz="2800" dirty="0">
                <a:solidFill>
                  <a:schemeClr val="bg2">
                    <a:lumMod val="50000"/>
                  </a:schemeClr>
                </a:solidFill>
                <a:latin typeface="宋体" pitchFamily="2" charset="-122"/>
                <a:ea typeface="宋体" pitchFamily="2" charset="-122"/>
                <a:sym typeface="+mn-ea"/>
              </a:rPr>
              <a:t>等而下之</a:t>
            </a:r>
            <a:r>
              <a:rPr lang="zh-CN" altLang="en-US" sz="2800" dirty="0">
                <a:solidFill>
                  <a:srgbClr val="003760"/>
                </a:solidFill>
                <a:latin typeface="宋体" pitchFamily="2" charset="-122"/>
                <a:ea typeface="宋体" pitchFamily="2" charset="-122"/>
                <a:sym typeface="+mn-ea"/>
              </a:rPr>
              <a:t>，以致他的学术地位一直不高。</a:t>
            </a:r>
            <a:endParaRPr lang="zh-CN" altLang="en-US" sz="2800" dirty="0">
              <a:solidFill>
                <a:srgbClr val="003760"/>
              </a:solidFill>
              <a:latin typeface="宋体" pitchFamily="2" charset="-122"/>
              <a:ea typeface="宋体" pitchFamily="2" charset="-122"/>
            </a:endParaRPr>
          </a:p>
          <a:p>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med">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97398" y="789603"/>
            <a:ext cx="5386809" cy="576064"/>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2110022" y="1268760"/>
            <a:ext cx="6060419" cy="6133852"/>
            <a:chOff x="944412" y="1692766"/>
            <a:chExt cx="4098948" cy="6133961"/>
          </a:xfrm>
        </p:grpSpPr>
        <p:sp>
          <p:nvSpPr>
            <p:cNvPr id="6" name="副标题 2">
              <a:hlinkClick r:id="rId2" action="ppaction://hlinksldjump"/>
            </p:cNvPr>
            <p:cNvSpPr txBox="1"/>
            <p:nvPr/>
          </p:nvSpPr>
          <p:spPr>
            <a:xfrm>
              <a:off x="944412" y="1692766"/>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400" dirty="0">
                  <a:solidFill>
                    <a:schemeClr val="bg1"/>
                  </a:solidFill>
                  <a:latin typeface="微软雅黑" pitchFamily="34" charset="-122"/>
                  <a:ea typeface="微软雅黑" pitchFamily="34" charset="-122"/>
                  <a:cs typeface="Heiti SC Light"/>
                </a:rPr>
                <a:t>辨正误</a:t>
              </a:r>
            </a:p>
          </p:txBody>
        </p:sp>
        <p:sp>
          <p:nvSpPr>
            <p:cNvPr id="7" name="TextBox 4">
              <a:hlinkClick r:id="rId2" action="ppaction://hlinksldjump"/>
            </p:cNvPr>
            <p:cNvSpPr txBox="1"/>
            <p:nvPr/>
          </p:nvSpPr>
          <p:spPr>
            <a:xfrm>
              <a:off x="1400006" y="2318639"/>
              <a:ext cx="3643354" cy="5508088"/>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望文生义（</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张冠李戴（</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褒贬失当（</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语义重复</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5  </a:t>
              </a:r>
              <a:r>
                <a:rPr lang="zh-CN" altLang="en-US" sz="3200" dirty="0">
                  <a:solidFill>
                    <a:schemeClr val="bg1"/>
                  </a:solidFill>
                  <a:latin typeface="宋体" pitchFamily="2" charset="-122"/>
                  <a:ea typeface="宋体" pitchFamily="2" charset="-122"/>
                  <a:cs typeface="Heiti SC Light"/>
                </a:rPr>
                <a:t>不合语境</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6  </a:t>
              </a:r>
              <a:r>
                <a:rPr lang="zh-CN" altLang="en-US" sz="3200" dirty="0">
                  <a:solidFill>
                    <a:schemeClr val="bg1"/>
                  </a:solidFill>
                  <a:latin typeface="宋体" pitchFamily="2" charset="-122"/>
                  <a:ea typeface="宋体" pitchFamily="2" charset="-122"/>
                  <a:cs typeface="Heiti SC Light"/>
                </a:rPr>
                <a:t>谦敬错位</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7  </a:t>
              </a:r>
              <a:r>
                <a:rPr lang="zh-CN" altLang="en-US" sz="3200" dirty="0">
                  <a:solidFill>
                    <a:schemeClr val="bg1"/>
                  </a:solidFill>
                  <a:latin typeface="宋体" pitchFamily="2" charset="-122"/>
                  <a:ea typeface="宋体" pitchFamily="2" charset="-122"/>
                  <a:cs typeface="Heiti SC Light"/>
                </a:rPr>
                <a:t>搭配不当</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8  </a:t>
              </a:r>
              <a:r>
                <a:rPr lang="zh-CN" altLang="en-US" sz="3200" dirty="0">
                  <a:solidFill>
                    <a:schemeClr val="bg1"/>
                  </a:solidFill>
                  <a:latin typeface="宋体" pitchFamily="2" charset="-122"/>
                  <a:ea typeface="宋体" pitchFamily="2" charset="-122"/>
                  <a:cs typeface="Heiti SC Light"/>
                </a:rPr>
                <a:t>自相矛盾</a:t>
              </a:r>
              <a:endParaRPr lang="zh-CN" altLang="en-US" sz="3200" dirty="0">
                <a:solidFill>
                  <a:schemeClr val="bg1"/>
                </a:solidFill>
                <a:latin typeface="宋体" pitchFamily="2" charset="-122"/>
                <a:ea typeface="宋体" pitchFamily="2" charset="-122"/>
                <a:cs typeface="Heiti SC Light"/>
              </a:endParaRPr>
            </a:p>
            <a:p>
              <a:pPr marL="342900" indent="-342900">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9  </a:t>
              </a:r>
              <a:r>
                <a:rPr lang="zh-CN" altLang="en-US" sz="3200" dirty="0">
                  <a:solidFill>
                    <a:schemeClr val="bg1"/>
                  </a:solidFill>
                  <a:latin typeface="宋体" pitchFamily="2" charset="-122"/>
                  <a:ea typeface="宋体" pitchFamily="2" charset="-122"/>
                  <a:cs typeface="Heiti SC Light"/>
                </a:rPr>
                <a:t>多义误用</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8" name="Picture 3"/>
          <p:cNvPicPr>
            <a:picLocks noChangeAspect="1" noChangeArrowheads="1"/>
          </p:cNvPicPr>
          <p:nvPr/>
        </p:nvPicPr>
        <p:blipFill>
          <a:blip r:embed="rId3" cstate="print"/>
          <a:srcRect/>
          <a:stretch>
            <a:fillRect/>
          </a:stretch>
        </p:blipFill>
        <p:spPr bwMode="auto">
          <a:xfrm>
            <a:off x="9048328" y="3717032"/>
            <a:ext cx="2204860" cy="2555003"/>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3232" y="1247633"/>
            <a:ext cx="8725535" cy="3830216"/>
          </a:xfrm>
          <a:prstGeom prst="rect">
            <a:avLst/>
          </a:prstGeom>
          <a:noFill/>
        </p:spPr>
        <p:txBody>
          <a:bodyPr wrap="square" rtlCol="0">
            <a:spAutoFit/>
          </a:bodyPr>
          <a:lstStyle/>
          <a:p>
            <a:pPr fontAlgn="auto">
              <a:lnSpc>
                <a:spcPts val="3740"/>
              </a:lnSpc>
            </a:pPr>
            <a:r>
              <a:rPr lang="zh-CN" altLang="en-US" sz="2800" dirty="0">
                <a:latin typeface="宋体" pitchFamily="2" charset="-122"/>
                <a:ea typeface="宋体" pitchFamily="2" charset="-122"/>
                <a:sym typeface="+mn-ea"/>
              </a:rPr>
              <a:t>④张家界独特的自然景观被列入《世界自然遗产名录》，徜徉其间，峰峦叠嶂，峪壑幽深，溪流澄碧，让人</a:t>
            </a:r>
            <a:r>
              <a:rPr lang="zh-CN" altLang="en-US" sz="2800" dirty="0">
                <a:solidFill>
                  <a:schemeClr val="bg2">
                    <a:lumMod val="50000"/>
                  </a:schemeClr>
                </a:solidFill>
                <a:latin typeface="宋体" pitchFamily="2" charset="-122"/>
                <a:ea typeface="宋体" pitchFamily="2" charset="-122"/>
                <a:sym typeface="+mn-ea"/>
              </a:rPr>
              <a:t>乐不思蜀</a:t>
            </a:r>
            <a:r>
              <a:rPr lang="zh-CN" altLang="en-US" sz="2800" dirty="0">
                <a:latin typeface="宋体" pitchFamily="2" charset="-122"/>
                <a:ea typeface="宋体" pitchFamily="2" charset="-122"/>
                <a:sym typeface="+mn-ea"/>
              </a:rPr>
              <a:t>。</a:t>
            </a:r>
            <a:endParaRPr lang="zh-CN" altLang="en-US" sz="2800" dirty="0">
              <a:latin typeface="宋体" pitchFamily="2" charset="-122"/>
              <a:ea typeface="宋体" pitchFamily="2" charset="-122"/>
            </a:endParaRPr>
          </a:p>
          <a:p>
            <a:pPr fontAlgn="auto">
              <a:lnSpc>
                <a:spcPts val="3740"/>
              </a:lnSpc>
            </a:pPr>
            <a:r>
              <a:rPr lang="zh-CN" altLang="en-US" sz="2800" dirty="0">
                <a:latin typeface="宋体" pitchFamily="2" charset="-122"/>
                <a:ea typeface="宋体" pitchFamily="2" charset="-122"/>
                <a:sym typeface="+mn-ea"/>
              </a:rPr>
              <a:t>⑤近年来，有关部门采取了一系列措施强化虚假广告的监管，使得</a:t>
            </a:r>
            <a:r>
              <a:rPr lang="zh-CN" altLang="en-US" sz="2800" dirty="0">
                <a:solidFill>
                  <a:schemeClr val="bg2">
                    <a:lumMod val="50000"/>
                  </a:schemeClr>
                </a:solidFill>
                <a:latin typeface="宋体" pitchFamily="2" charset="-122"/>
                <a:ea typeface="宋体" pitchFamily="2" charset="-122"/>
                <a:sym typeface="+mn-ea"/>
              </a:rPr>
              <a:t>滥竽充数</a:t>
            </a:r>
            <a:r>
              <a:rPr lang="zh-CN" altLang="en-US" sz="2800" dirty="0">
                <a:latin typeface="宋体" pitchFamily="2" charset="-122"/>
                <a:ea typeface="宋体" pitchFamily="2" charset="-122"/>
                <a:sym typeface="+mn-ea"/>
              </a:rPr>
              <a:t>的广告得到了一定程度的遏制。</a:t>
            </a:r>
            <a:endParaRPr lang="zh-CN" altLang="en-US" sz="2800" dirty="0">
              <a:latin typeface="宋体" pitchFamily="2" charset="-122"/>
              <a:ea typeface="宋体" pitchFamily="2" charset="-122"/>
            </a:endParaRPr>
          </a:p>
          <a:p>
            <a:pPr fontAlgn="auto">
              <a:lnSpc>
                <a:spcPts val="3740"/>
              </a:lnSpc>
            </a:pPr>
            <a:r>
              <a:rPr lang="zh-CN" altLang="en-US" sz="2800" dirty="0">
                <a:latin typeface="宋体" pitchFamily="2" charset="-122"/>
                <a:ea typeface="宋体" pitchFamily="2" charset="-122"/>
                <a:sym typeface="+mn-ea"/>
              </a:rPr>
              <a:t>⑥丹·罗斯嘉德发明的“雾霾塔”是一种利用静电吸附尘粒原理的环保装置，脏空气</a:t>
            </a:r>
            <a:r>
              <a:rPr lang="zh-CN" altLang="en-US" sz="2800" dirty="0">
                <a:solidFill>
                  <a:schemeClr val="bg2">
                    <a:lumMod val="50000"/>
                  </a:schemeClr>
                </a:solidFill>
                <a:latin typeface="宋体" pitchFamily="2" charset="-122"/>
                <a:ea typeface="宋体" pitchFamily="2" charset="-122"/>
                <a:sym typeface="+mn-ea"/>
              </a:rPr>
              <a:t>滔滔不绝</a:t>
            </a:r>
            <a:r>
              <a:rPr lang="zh-CN" altLang="en-US" sz="2800" dirty="0">
                <a:latin typeface="宋体" pitchFamily="2" charset="-122"/>
                <a:ea typeface="宋体" pitchFamily="2" charset="-122"/>
                <a:sym typeface="+mn-ea"/>
              </a:rPr>
              <a:t>地从塔顶进入后，能在塔中间得到净化。</a:t>
            </a:r>
            <a:endParaRPr lang="zh-CN" altLang="en-US" sz="1600" dirty="0">
              <a:latin typeface="宋体" pitchFamily="2" charset="-122"/>
              <a:ea typeface="宋体" pitchFamily="2" charset="-122"/>
            </a:endParaRPr>
          </a:p>
        </p:txBody>
      </p:sp>
      <p:sp>
        <p:nvSpPr>
          <p:cNvPr id="3" name="文本框 2"/>
          <p:cNvSpPr txBox="1"/>
          <p:nvPr/>
        </p:nvSpPr>
        <p:spPr>
          <a:xfrm>
            <a:off x="1733232" y="5229200"/>
            <a:ext cx="8260080" cy="523220"/>
          </a:xfrm>
          <a:prstGeom prst="rect">
            <a:avLst/>
          </a:prstGeom>
          <a:noFill/>
        </p:spPr>
        <p:txBody>
          <a:bodyPr wrap="square" rtlCol="0" anchor="t">
            <a:spAutoFit/>
          </a:bodyPr>
          <a:lstStyle/>
          <a:p>
            <a:r>
              <a:rPr lang="zh-CN" altLang="en-US" sz="2800" dirty="0">
                <a:latin typeface="宋体" pitchFamily="2" charset="-122"/>
                <a:ea typeface="宋体" pitchFamily="2" charset="-122"/>
              </a:rPr>
              <a:t>A.①③⑤    B.①④⑥    C.②③④    D.②⑤⑥</a:t>
            </a:r>
          </a:p>
        </p:txBody>
      </p:sp>
    </p:spTree>
  </p:cSld>
  <p:clrMapOvr>
    <a:masterClrMapping/>
  </p:clrMapOvr>
  <p:transition spd="med">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86890" y="1052736"/>
            <a:ext cx="1837690" cy="612775"/>
            <a:chOff x="414" y="2725"/>
            <a:chExt cx="2894" cy="965"/>
          </a:xfrm>
        </p:grpSpPr>
        <p:sp>
          <p:nvSpPr>
            <p:cNvPr id="4" name="文本框 3"/>
            <p:cNvSpPr txBox="1"/>
            <p:nvPr/>
          </p:nvSpPr>
          <p:spPr>
            <a:xfrm>
              <a:off x="414" y="2725"/>
              <a:ext cx="1625"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5" name="文本框 4"/>
            <p:cNvSpPr txBox="1"/>
            <p:nvPr/>
          </p:nvSpPr>
          <p:spPr>
            <a:xfrm>
              <a:off x="2205" y="2771"/>
              <a:ext cx="1103" cy="919"/>
            </a:xfrm>
            <a:prstGeom prst="rect">
              <a:avLst/>
            </a:prstGeom>
            <a:noFill/>
          </p:spPr>
          <p:txBody>
            <a:bodyPr wrap="square" rtlCol="0">
              <a:spAutoFit/>
            </a:bodyPr>
            <a:lstStyle/>
            <a:p>
              <a:r>
                <a:rPr lang="en-US" altLang="zh-CN" sz="3200" dirty="0"/>
                <a:t>D</a:t>
              </a:r>
            </a:p>
          </p:txBody>
        </p:sp>
      </p:grpSp>
      <p:grpSp>
        <p:nvGrpSpPr>
          <p:cNvPr id="8" name="组合 7"/>
          <p:cNvGrpSpPr/>
          <p:nvPr/>
        </p:nvGrpSpPr>
        <p:grpSpPr>
          <a:xfrm>
            <a:off x="1786890" y="1844824"/>
            <a:ext cx="8618220" cy="4259580"/>
            <a:chOff x="414" y="3997"/>
            <a:chExt cx="13572" cy="6708"/>
          </a:xfrm>
        </p:grpSpPr>
        <p:sp>
          <p:nvSpPr>
            <p:cNvPr id="3" name="文本框 2"/>
            <p:cNvSpPr txBox="1"/>
            <p:nvPr/>
          </p:nvSpPr>
          <p:spPr>
            <a:xfrm>
              <a:off x="414" y="5131"/>
              <a:ext cx="13572" cy="5574"/>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①“行之有效”的意思是实行起来有成效，指某种方法或措施已经实行过，证明很有效用。该成语与语境相符，使用正确。故排除A、B两项。③“等而下之”的意思是由这一等再往下，指比这一等差。在句中，该成语用来形容约翰逊的追随者更逊的学术水平，符合语境，使用</a:t>
              </a:r>
              <a:r>
                <a:rPr lang="zh-CN" altLang="en-US" sz="3200" dirty="0">
                  <a:solidFill>
                    <a:srgbClr val="003760"/>
                  </a:solidFill>
                  <a:latin typeface="仿宋" panose="02010609060101010101" pitchFamily="49" charset="-122"/>
                  <a:ea typeface="仿宋" panose="02010609060101010101" pitchFamily="49" charset="-122"/>
                  <a:sym typeface="+mn-ea"/>
                </a:rPr>
                <a:t>正确。故排除C项。</a:t>
              </a:r>
              <a:endParaRPr lang="zh-CN" altLang="en-US" sz="3200" dirty="0">
                <a:latin typeface="仿宋" panose="02010609060101010101" pitchFamily="49" charset="-122"/>
                <a:ea typeface="仿宋" panose="02010609060101010101" pitchFamily="49" charset="-122"/>
              </a:endParaRPr>
            </a:p>
          </p:txBody>
        </p:sp>
        <p:sp>
          <p:nvSpPr>
            <p:cNvPr id="7" name="文本框 6"/>
            <p:cNvSpPr txBox="1"/>
            <p:nvPr/>
          </p:nvSpPr>
          <p:spPr>
            <a:xfrm>
              <a:off x="430" y="3997"/>
              <a:ext cx="1609"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4992" y="1413063"/>
            <a:ext cx="8502015" cy="4031873"/>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sym typeface="+mn-ea"/>
              </a:rPr>
              <a:t>本题中的错误句有：②张冠李戴。“汗牛充栋”形容书籍极多。该成语只能形容“书籍”，此处用来形容“模型”，对象明显错误。⑤不合语境。“滥竽充数”借指没有真正的才干，而混在行家里面充数，或拿不好的东西混在好的里面充数。⑥张冠李戴。“滔滔不绝”形容话多，说起来没完没了。该成语多用于人，此处用于“脏空气”，对象明显错误。</a:t>
            </a:r>
          </a:p>
        </p:txBody>
      </p:sp>
    </p:spTree>
  </p:cSld>
  <p:clrMapOvr>
    <a:masterClrMapping/>
  </p:clrMapOvr>
  <p:transition spd="med">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82140" y="1544320"/>
            <a:ext cx="4333240"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2.</a:t>
            </a:r>
            <a:r>
              <a:rPr lang="zh-CN" altLang="en-US" sz="3200" dirty="0">
                <a:solidFill>
                  <a:schemeClr val="bg1"/>
                </a:solidFill>
                <a:latin typeface="微软雅黑" pitchFamily="34" charset="-122"/>
                <a:ea typeface="微软雅黑" pitchFamily="34" charset="-122"/>
                <a:cs typeface="Heiti SC Light"/>
              </a:rPr>
              <a:t>分析语义进行判断</a:t>
            </a:r>
          </a:p>
        </p:txBody>
      </p:sp>
      <p:sp>
        <p:nvSpPr>
          <p:cNvPr id="5" name="TextBox 2"/>
          <p:cNvSpPr txBox="1"/>
          <p:nvPr/>
        </p:nvSpPr>
        <p:spPr>
          <a:xfrm>
            <a:off x="1798320" y="2315845"/>
            <a:ext cx="8595360" cy="353822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从成语的意义切入，一要全面理解，不能只看字面意思而望文生义，也不能忽略多义成语的非常用义而顾此失彼；二要看成语的使用对象或范围，不能张冠李戴或谦敬错位；三要看成语的感情色彩，不能褒贬失当；四要看具体语境，判断成语的意义和语句表达的意思是否吻合。</a:t>
            </a:r>
          </a:p>
        </p:txBody>
      </p:sp>
      <p:sp>
        <p:nvSpPr>
          <p:cNvPr id="18" name="文本框 17"/>
          <p:cNvSpPr txBox="1"/>
          <p:nvPr/>
        </p:nvSpPr>
        <p:spPr>
          <a:xfrm>
            <a:off x="1798320" y="810235"/>
            <a:ext cx="7322016" cy="734085"/>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辨析成语正误的方法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2915" y="1030605"/>
            <a:ext cx="1216025" cy="583565"/>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例题</a:t>
            </a:r>
            <a:r>
              <a:rPr lang="en-US" altLang="zh-CN" sz="3200" dirty="0">
                <a:latin typeface="黑体" pitchFamily="49" charset="-122"/>
                <a:ea typeface="黑体" pitchFamily="49" charset="-122"/>
              </a:rPr>
              <a:t>2</a:t>
            </a:r>
          </a:p>
        </p:txBody>
      </p:sp>
      <p:sp>
        <p:nvSpPr>
          <p:cNvPr id="3" name="文本框 2"/>
          <p:cNvSpPr txBox="1"/>
          <p:nvPr/>
        </p:nvSpPr>
        <p:spPr>
          <a:xfrm>
            <a:off x="1732280" y="1750060"/>
            <a:ext cx="8618855" cy="452310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［课标全国Ⅲ2016·13］</a:t>
            </a:r>
            <a:r>
              <a:rPr lang="zh-CN" altLang="en-US" sz="3200" dirty="0">
                <a:latin typeface="宋体" pitchFamily="2" charset="-122"/>
                <a:ea typeface="宋体" pitchFamily="2" charset="-122"/>
              </a:rPr>
              <a:t>下列各句中加点成语的使用，全都正确的一项是（      ）</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rPr>
              <a:t>①这块神奇的土地上，既有</a:t>
            </a:r>
            <a:r>
              <a:rPr lang="zh-CN" altLang="en-US" sz="3200" dirty="0">
                <a:solidFill>
                  <a:schemeClr val="bg2">
                    <a:lumMod val="50000"/>
                  </a:schemeClr>
                </a:solidFill>
                <a:latin typeface="宋体" pitchFamily="2" charset="-122"/>
                <a:ea typeface="宋体" pitchFamily="2" charset="-122"/>
              </a:rPr>
              <a:t>浩如烟海</a:t>
            </a:r>
            <a:r>
              <a:rPr lang="zh-CN" altLang="en-US" sz="3200" dirty="0">
                <a:latin typeface="宋体" pitchFamily="2" charset="-122"/>
                <a:ea typeface="宋体" pitchFamily="2" charset="-122"/>
              </a:rPr>
              <a:t>的传统文化典籍，也有丰富多彩的民俗文化和各种流派的现代艺术，这些都深深吸引着前来参观的外国友人。</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rPr>
              <a:t>②今年的元宵晚会上，著名豫剧演员小香玉将《谁说女子不如男》唱得字正腔圆、声情并茂，令观众</a:t>
            </a:r>
            <a:r>
              <a:rPr lang="zh-CN" altLang="en-US" sz="3200" dirty="0">
                <a:solidFill>
                  <a:schemeClr val="bg2">
                    <a:lumMod val="50000"/>
                  </a:schemeClr>
                </a:solidFill>
                <a:latin typeface="宋体" pitchFamily="2" charset="-122"/>
                <a:ea typeface="宋体" pitchFamily="2" charset="-122"/>
              </a:rPr>
              <a:t>刮目相看</a:t>
            </a:r>
            <a:r>
              <a:rPr lang="zh-CN" altLang="en-US" sz="3200" dirty="0">
                <a:latin typeface="宋体" pitchFamily="2" charset="-122"/>
                <a:ea typeface="宋体" pitchFamily="2" charset="-122"/>
              </a:rPr>
              <a:t>、赞叹不已。</a:t>
            </a:r>
          </a:p>
        </p:txBody>
      </p:sp>
    </p:spTree>
  </p:cSld>
  <p:clrMapOvr>
    <a:masterClrMapping/>
  </p:clrMapOvr>
  <p:transition spd="med">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81810" y="1170940"/>
            <a:ext cx="8492490" cy="4799965"/>
          </a:xfrm>
          <a:prstGeom prst="rect">
            <a:avLst/>
          </a:prstGeom>
          <a:noFill/>
        </p:spPr>
        <p:txBody>
          <a:bodyPr wrap="square" rtlCol="0" anchor="t">
            <a:spAutoFit/>
          </a:bodyPr>
          <a:lstStyle/>
          <a:p>
            <a:r>
              <a:rPr lang="zh-CN" altLang="en-US" sz="3200" dirty="0">
                <a:latin typeface="宋体" pitchFamily="2" charset="-122"/>
                <a:ea typeface="宋体" pitchFamily="2" charset="-122"/>
                <a:sym typeface="+mn-ea"/>
              </a:rPr>
              <a:t>③最近出版的长篇小说《雪莲花开》通过对藏族姑娘卓玛的人生历程的叙述，表现了她鲜明的民族性格和</a:t>
            </a:r>
            <a:r>
              <a:rPr lang="zh-CN" altLang="en-US" sz="3200" dirty="0">
                <a:solidFill>
                  <a:schemeClr val="bg2">
                    <a:lumMod val="50000"/>
                  </a:schemeClr>
                </a:solidFill>
                <a:latin typeface="宋体" pitchFamily="2" charset="-122"/>
                <a:ea typeface="宋体" pitchFamily="2" charset="-122"/>
                <a:sym typeface="+mn-ea"/>
              </a:rPr>
              <a:t>一言九鼎</a:t>
            </a:r>
            <a:r>
              <a:rPr lang="zh-CN" altLang="en-US" sz="3200" dirty="0">
                <a:latin typeface="宋体" pitchFamily="2" charset="-122"/>
                <a:ea typeface="宋体" pitchFamily="2" charset="-122"/>
                <a:sym typeface="+mn-ea"/>
              </a:rPr>
              <a:t>的诚信精神。</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④经过周密的调查，公安人员终于掌握了在逃人员的行踪，然后兵分三路</a:t>
            </a:r>
            <a:r>
              <a:rPr lang="zh-CN" altLang="en-US" sz="3200" dirty="0">
                <a:solidFill>
                  <a:schemeClr val="bg2">
                    <a:lumMod val="50000"/>
                  </a:schemeClr>
                </a:solidFill>
                <a:latin typeface="宋体" pitchFamily="2" charset="-122"/>
                <a:ea typeface="宋体" pitchFamily="2" charset="-122"/>
                <a:sym typeface="+mn-ea"/>
              </a:rPr>
              <a:t>按图索骥</a:t>
            </a:r>
            <a:r>
              <a:rPr lang="zh-CN" altLang="en-US" sz="3200" dirty="0">
                <a:latin typeface="宋体" pitchFamily="2" charset="-122"/>
                <a:ea typeface="宋体" pitchFamily="2" charset="-122"/>
                <a:sym typeface="+mn-ea"/>
              </a:rPr>
              <a:t>，一举将他们全都缉拿归案。</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⑤这几幅书法作品</a:t>
            </a:r>
            <a:r>
              <a:rPr lang="zh-CN" altLang="en-US" sz="3200" dirty="0">
                <a:solidFill>
                  <a:schemeClr val="bg2">
                    <a:lumMod val="50000"/>
                  </a:schemeClr>
                </a:solidFill>
                <a:latin typeface="宋体" pitchFamily="2" charset="-122"/>
                <a:ea typeface="宋体" pitchFamily="2" charset="-122"/>
                <a:sym typeface="+mn-ea"/>
              </a:rPr>
              <a:t>笔走龙蛇</a:t>
            </a:r>
            <a:r>
              <a:rPr lang="zh-CN" altLang="en-US" sz="3200" dirty="0">
                <a:latin typeface="宋体" pitchFamily="2" charset="-122"/>
                <a:ea typeface="宋体" pitchFamily="2" charset="-122"/>
                <a:sym typeface="+mn-ea"/>
              </a:rPr>
              <a:t>、流畅飘逸，在本次春季拍卖会上甫一亮相，就引起了国内外藏家的极大兴趣。</a:t>
            </a:r>
            <a:endParaRPr lang="zh-CN" altLang="en-US" sz="3200" dirty="0">
              <a:latin typeface="宋体" pitchFamily="2" charset="-122"/>
              <a:ea typeface="宋体" pitchFamily="2" charset="-122"/>
            </a:endParaRPr>
          </a:p>
          <a:p>
            <a:endParaRPr lang="zh-CN" altLang="en-US" dirty="0"/>
          </a:p>
        </p:txBody>
      </p:sp>
    </p:spTree>
  </p:cSld>
  <p:clrMapOvr>
    <a:masterClrMapping/>
  </p:clrMapOvr>
  <p:transition spd="med">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512" y="927832"/>
            <a:ext cx="8608695" cy="2061210"/>
          </a:xfrm>
          <a:prstGeom prst="rect">
            <a:avLst/>
          </a:prstGeom>
          <a:noFill/>
        </p:spPr>
        <p:txBody>
          <a:bodyPr wrap="square" rtlCol="0">
            <a:spAutoFit/>
          </a:bodyPr>
          <a:lstStyle/>
          <a:p>
            <a:r>
              <a:rPr lang="zh-CN" altLang="en-US" sz="3200" dirty="0">
                <a:latin typeface="宋体" pitchFamily="2" charset="-122"/>
                <a:ea typeface="宋体" pitchFamily="2" charset="-122"/>
                <a:sym typeface="+mn-ea"/>
              </a:rPr>
              <a:t>⑥天寒地冻、滴水成冰的季节终于过去，春天在大家的盼望中姗姗而来，到处都</a:t>
            </a:r>
            <a:r>
              <a:rPr lang="zh-CN" altLang="en-US" sz="3200" dirty="0">
                <a:solidFill>
                  <a:schemeClr val="bg2">
                    <a:lumMod val="50000"/>
                  </a:schemeClr>
                </a:solidFill>
                <a:latin typeface="宋体" pitchFamily="2" charset="-122"/>
                <a:ea typeface="宋体" pitchFamily="2" charset="-122"/>
                <a:sym typeface="+mn-ea"/>
              </a:rPr>
              <a:t>涣然冰释</a:t>
            </a:r>
            <a:r>
              <a:rPr lang="zh-CN" altLang="en-US" sz="3200" dirty="0">
                <a:latin typeface="宋体" pitchFamily="2" charset="-122"/>
                <a:ea typeface="宋体" pitchFamily="2" charset="-122"/>
                <a:sym typeface="+mn-ea"/>
              </a:rPr>
              <a:t>，生机勃勃。</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A.①②④   B.①④⑤   C.②③⑥   D.③⑤⑥</a:t>
            </a:r>
            <a:endParaRPr lang="zh-CN" altLang="en-US" dirty="0">
              <a:latin typeface="宋体" pitchFamily="2" charset="-122"/>
              <a:ea typeface="宋体" pitchFamily="2" charset="-122"/>
            </a:endParaRPr>
          </a:p>
        </p:txBody>
      </p:sp>
      <p:grpSp>
        <p:nvGrpSpPr>
          <p:cNvPr id="5" name="组合 4"/>
          <p:cNvGrpSpPr/>
          <p:nvPr/>
        </p:nvGrpSpPr>
        <p:grpSpPr>
          <a:xfrm>
            <a:off x="1703512" y="3163728"/>
            <a:ext cx="1952625" cy="583565"/>
            <a:chOff x="531" y="5284"/>
            <a:chExt cx="3075" cy="919"/>
          </a:xfrm>
        </p:grpSpPr>
        <p:sp>
          <p:nvSpPr>
            <p:cNvPr id="3" name="文本框 2"/>
            <p:cNvSpPr txBox="1"/>
            <p:nvPr/>
          </p:nvSpPr>
          <p:spPr>
            <a:xfrm>
              <a:off x="531" y="5284"/>
              <a:ext cx="1593"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4" name="文本框 3"/>
            <p:cNvSpPr txBox="1"/>
            <p:nvPr/>
          </p:nvSpPr>
          <p:spPr>
            <a:xfrm>
              <a:off x="2891" y="5284"/>
              <a:ext cx="715" cy="919"/>
            </a:xfrm>
            <a:prstGeom prst="rect">
              <a:avLst/>
            </a:prstGeom>
            <a:noFill/>
          </p:spPr>
          <p:txBody>
            <a:bodyPr wrap="none" rtlCol="0">
              <a:spAutoFit/>
            </a:bodyPr>
            <a:lstStyle/>
            <a:p>
              <a:r>
                <a:rPr lang="en-US" altLang="zh-CN" sz="3200"/>
                <a:t>B</a:t>
              </a:r>
            </a:p>
          </p:txBody>
        </p:sp>
      </p:grpSp>
      <p:grpSp>
        <p:nvGrpSpPr>
          <p:cNvPr id="8" name="组合 7"/>
          <p:cNvGrpSpPr/>
          <p:nvPr/>
        </p:nvGrpSpPr>
        <p:grpSpPr>
          <a:xfrm>
            <a:off x="1703512" y="3930078"/>
            <a:ext cx="8548370" cy="2307590"/>
            <a:chOff x="516" y="6479"/>
            <a:chExt cx="13462" cy="3634"/>
          </a:xfrm>
        </p:grpSpPr>
        <p:sp>
          <p:nvSpPr>
            <p:cNvPr id="6" name="文本框 5"/>
            <p:cNvSpPr txBox="1"/>
            <p:nvPr/>
          </p:nvSpPr>
          <p:spPr>
            <a:xfrm>
              <a:off x="516" y="6479"/>
              <a:ext cx="1607"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解析</a:t>
              </a:r>
            </a:p>
          </p:txBody>
        </p:sp>
        <p:sp>
          <p:nvSpPr>
            <p:cNvPr id="7" name="文本框 6"/>
            <p:cNvSpPr txBox="1"/>
            <p:nvPr/>
          </p:nvSpPr>
          <p:spPr>
            <a:xfrm>
              <a:off x="608" y="7643"/>
              <a:ext cx="13370" cy="2470"/>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①“浩如烟海”形容文献、资料等非常丰富。句中用以表示传统文化典籍十分丰富，使用正确。②“刮目相看”指用新的眼光来看待。</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705" y="1332230"/>
            <a:ext cx="8531225" cy="452431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句</a:t>
            </a:r>
            <a:r>
              <a:rPr lang="zh-CN" altLang="en-US" sz="3200" dirty="0">
                <a:latin typeface="仿宋" panose="02010609060101010101" pitchFamily="49" charset="-122"/>
                <a:ea typeface="仿宋" panose="02010609060101010101" pitchFamily="49" charset="-122"/>
                <a:sym typeface="+mn-ea"/>
              </a:rPr>
              <a:t>中误用来形容观众欣赏小香玉的表演，语境中并没有观众用新眼光欣赏小香玉之意，属于不合语境。③“一言九鼎”指一句话的分量像九鼎那样重，形容所说的话分量很重，作用很大。句中用来形容藏族姑娘卓玛的“诚信精神”，属于张冠李戴。④“按图索骥”指按照图像寻找好马，比喻按照死规矩机械、呆板地做事，也泛指按照线索寻找目标。句中用来形容公安人员按照调查所得线索捉拿在逃人员，</a:t>
            </a:r>
            <a:endParaRPr lang="zh-CN" altLang="en-US" sz="3200" dirty="0">
              <a:latin typeface="仿宋" panose="02010609060101010101" pitchFamily="49" charset="-122"/>
              <a:ea typeface="仿宋" panose="02010609060101010101" pitchFamily="49" charset="-122"/>
            </a:endParaRPr>
          </a:p>
        </p:txBody>
      </p:sp>
    </p:spTree>
  </p:cSld>
  <p:clrMapOvr>
    <a:masterClrMapping/>
  </p:clrMapOvr>
  <p:transition spd="med">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7540" y="1186180"/>
            <a:ext cx="8414385" cy="3046988"/>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sym typeface="+mn-ea"/>
              </a:rPr>
              <a:t>使用的是该成语的后一个义项，符合语境。⑤“笔走龙蛇”形容书法笔势雄健活泼。句中用来形容书法作品的流畅飘逸，使用正确。⑥“涣然冰释”形容疑虑、误会等完全消除。句中误用来形容春天到了冰雪融化，属于望文生义。</a:t>
            </a:r>
            <a:endParaRPr lang="zh-CN" altLang="en-US" sz="3200" dirty="0">
              <a:latin typeface="仿宋" panose="02010609060101010101" pitchFamily="49" charset="-122"/>
              <a:ea typeface="仿宋" panose="02010609060101010101" pitchFamily="49" charset="-122"/>
            </a:endParaRPr>
          </a:p>
        </p:txBody>
      </p:sp>
      <p:pic>
        <p:nvPicPr>
          <p:cNvPr id="8" name="Picture 3"/>
          <p:cNvPicPr>
            <a:picLocks noChangeAspect="1" noChangeArrowheads="1"/>
          </p:cNvPicPr>
          <p:nvPr/>
        </p:nvPicPr>
        <p:blipFill>
          <a:blip r:embed="rId1" cstate="print"/>
          <a:srcRect/>
          <a:stretch>
            <a:fillRect/>
          </a:stretch>
        </p:blipFill>
        <p:spPr bwMode="auto">
          <a:xfrm>
            <a:off x="9182030" y="3717032"/>
            <a:ext cx="2204860" cy="2555003"/>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007235" y="1869440"/>
            <a:ext cx="4236085"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3.</a:t>
            </a:r>
            <a:r>
              <a:rPr lang="zh-CN" altLang="en-US" sz="3200" dirty="0">
                <a:solidFill>
                  <a:schemeClr val="bg1"/>
                </a:solidFill>
                <a:latin typeface="微软雅黑" pitchFamily="34" charset="-122"/>
                <a:ea typeface="微软雅黑" pitchFamily="34" charset="-122"/>
                <a:cs typeface="Heiti SC Light"/>
              </a:rPr>
              <a:t>借助语法加以甄别</a:t>
            </a:r>
          </a:p>
        </p:txBody>
      </p:sp>
      <p:sp>
        <p:nvSpPr>
          <p:cNvPr id="5" name="TextBox 2"/>
          <p:cNvSpPr txBox="1"/>
          <p:nvPr/>
        </p:nvSpPr>
        <p:spPr>
          <a:xfrm>
            <a:off x="2007552" y="2780928"/>
            <a:ext cx="8176895" cy="206121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从语法的角度切入，分析语句的结构时，一看成语是否可以作当前的句中成分，二看成语能否与其他成分搭配，三看成语是否与前后字词有重复的问题。</a:t>
            </a:r>
          </a:p>
        </p:txBody>
      </p:sp>
      <p:sp>
        <p:nvSpPr>
          <p:cNvPr id="18" name="文本框 17"/>
          <p:cNvSpPr txBox="1"/>
          <p:nvPr/>
        </p:nvSpPr>
        <p:spPr>
          <a:xfrm>
            <a:off x="1931034" y="1031240"/>
            <a:ext cx="7549341"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辨析成语正误的方法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95145" y="1489075"/>
            <a:ext cx="8467725" cy="1659890"/>
            <a:chOff x="427" y="2345"/>
            <a:chExt cx="13335" cy="2614"/>
          </a:xfrm>
        </p:grpSpPr>
        <p:sp>
          <p:nvSpPr>
            <p:cNvPr id="4" name="TextBox 1"/>
            <p:cNvSpPr txBox="1"/>
            <p:nvPr/>
          </p:nvSpPr>
          <p:spPr>
            <a:xfrm>
              <a:off x="427" y="2345"/>
              <a:ext cx="7636" cy="919"/>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1  </a:t>
              </a:r>
              <a:r>
                <a:rPr lang="zh-CN" altLang="en-US" sz="3200" dirty="0">
                  <a:solidFill>
                    <a:schemeClr val="bg1"/>
                  </a:solidFill>
                  <a:latin typeface="微软雅黑" pitchFamily="34" charset="-122"/>
                  <a:ea typeface="微软雅黑" pitchFamily="34" charset="-122"/>
                  <a:cs typeface="Heiti SC Light"/>
                </a:rPr>
                <a:t>望文生义（</a:t>
              </a:r>
              <a:r>
                <a:rPr lang="zh-CN" altLang="en-US" sz="3200" i="1" dirty="0">
                  <a:solidFill>
                    <a:schemeClr val="bg1"/>
                  </a:solidFill>
                  <a:latin typeface="微软雅黑" pitchFamily="34" charset="-122"/>
                  <a:ea typeface="微软雅黑" pitchFamily="34" charset="-122"/>
                  <a:cs typeface="Heiti SC Light"/>
                </a:rPr>
                <a:t>重点</a:t>
              </a:r>
              <a:r>
                <a:rPr lang="zh-CN" altLang="en-US" sz="3200" dirty="0">
                  <a:solidFill>
                    <a:schemeClr val="bg1"/>
                  </a:solidFill>
                  <a:latin typeface="微软雅黑" pitchFamily="34" charset="-122"/>
                  <a:ea typeface="微软雅黑" pitchFamily="34" charset="-122"/>
                  <a:cs typeface="Heiti SC Light"/>
                </a:rPr>
                <a:t>）</a:t>
              </a:r>
            </a:p>
          </p:txBody>
        </p:sp>
        <p:sp>
          <p:nvSpPr>
            <p:cNvPr id="5" name="TextBox 2"/>
            <p:cNvSpPr txBox="1"/>
            <p:nvPr/>
          </p:nvSpPr>
          <p:spPr>
            <a:xfrm>
              <a:off x="611" y="3264"/>
              <a:ext cx="13151" cy="169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成语属于固定短语，其意义是约定俗成的，具有整体性，很多时候不能从字面推敲得知。</a:t>
              </a:r>
            </a:p>
          </p:txBody>
        </p:sp>
      </p:grpSp>
      <p:sp>
        <p:nvSpPr>
          <p:cNvPr id="18" name="文本框 17"/>
          <p:cNvSpPr txBox="1"/>
          <p:nvPr/>
        </p:nvSpPr>
        <p:spPr>
          <a:xfrm>
            <a:off x="1795145" y="905510"/>
            <a:ext cx="252793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795145" y="3291840"/>
            <a:ext cx="8784590" cy="2741941"/>
            <a:chOff x="270867" y="1904838"/>
            <a:chExt cx="8784522" cy="2284973"/>
          </a:xfrm>
        </p:grpSpPr>
        <p:sp>
          <p:nvSpPr>
            <p:cNvPr id="8" name="TextBox 2"/>
            <p:cNvSpPr txBox="1"/>
            <p:nvPr/>
          </p:nvSpPr>
          <p:spPr>
            <a:xfrm>
              <a:off x="270868" y="2472119"/>
              <a:ext cx="8784521" cy="1717692"/>
            </a:xfrm>
            <a:prstGeom prst="rect">
              <a:avLst/>
            </a:prstGeom>
            <a:noFill/>
          </p:spPr>
          <p:txBody>
            <a:bodyPr wrap="square" rtlCol="0">
              <a:spAutoFit/>
            </a:bodyPr>
            <a:lstStyle/>
            <a:p>
              <a:r>
                <a:rPr sz="3200" dirty="0">
                  <a:solidFill>
                    <a:schemeClr val="tx1">
                      <a:lumMod val="75000"/>
                      <a:lumOff val="25000"/>
                    </a:schemeClr>
                  </a:solidFill>
                  <a:latin typeface="仿宋" panose="02010609060101010101" pitchFamily="49" charset="-122"/>
                  <a:ea typeface="仿宋" panose="02010609060101010101" pitchFamily="49" charset="-122"/>
                </a:rPr>
                <a:t>［课标全国Ⅰ2017·17④］</a:t>
              </a:r>
              <a:r>
                <a:rPr sz="3200" dirty="0">
                  <a:solidFill>
                    <a:schemeClr val="tx1">
                      <a:lumMod val="75000"/>
                      <a:lumOff val="25000"/>
                    </a:schemeClr>
                  </a:solidFill>
                  <a:latin typeface="宋体" pitchFamily="2" charset="-122"/>
                  <a:ea typeface="宋体" pitchFamily="2" charset="-122"/>
                </a:rPr>
                <a:t>赵老师学的是冷门专业，当年毕业时，不少同学离开了该领域，而他</a:t>
              </a:r>
              <a:r>
                <a:rPr sz="3200" u="sng" dirty="0">
                  <a:solidFill>
                    <a:schemeClr val="tx2">
                      <a:lumMod val="50000"/>
                    </a:schemeClr>
                  </a:solidFill>
                  <a:latin typeface="宋体" pitchFamily="2" charset="-122"/>
                  <a:ea typeface="宋体" pitchFamily="2" charset="-122"/>
                </a:rPr>
                <a:t>守正不阿</a:t>
              </a:r>
              <a:r>
                <a:rPr sz="3200" dirty="0">
                  <a:solidFill>
                    <a:schemeClr val="tx1">
                      <a:lumMod val="75000"/>
                      <a:lumOff val="25000"/>
                    </a:schemeClr>
                  </a:solidFill>
                  <a:latin typeface="宋体" pitchFamily="2" charset="-122"/>
                  <a:ea typeface="宋体" pitchFamily="2" charset="-122"/>
                </a:rPr>
                <a:t>，坚持致力于该专业的教研工作，最后硕果累累。</a:t>
              </a:r>
            </a:p>
          </p:txBody>
        </p:sp>
        <p:sp>
          <p:nvSpPr>
            <p:cNvPr id="10" name="文本框 15"/>
            <p:cNvSpPr txBox="1"/>
            <p:nvPr/>
          </p:nvSpPr>
          <p:spPr>
            <a:xfrm>
              <a:off x="270867" y="1904838"/>
              <a:ext cx="1045837" cy="486309"/>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512" y="836712"/>
            <a:ext cx="1254760" cy="583565"/>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例题</a:t>
            </a:r>
            <a:r>
              <a:rPr lang="en-US" altLang="zh-CN" sz="3200" dirty="0">
                <a:latin typeface="黑体" pitchFamily="49" charset="-122"/>
                <a:ea typeface="黑体" pitchFamily="49" charset="-122"/>
              </a:rPr>
              <a:t>3</a:t>
            </a:r>
          </a:p>
        </p:txBody>
      </p:sp>
      <p:sp>
        <p:nvSpPr>
          <p:cNvPr id="8" name="TextBox 2"/>
          <p:cNvSpPr txBox="1"/>
          <p:nvPr/>
        </p:nvSpPr>
        <p:spPr>
          <a:xfrm>
            <a:off x="1568450" y="1445728"/>
            <a:ext cx="9055100" cy="5755422"/>
          </a:xfrm>
          <a:prstGeom prst="rect">
            <a:avLst/>
          </a:prstGeom>
          <a:noFill/>
        </p:spPr>
        <p:txBody>
          <a:bodyPr wrap="square" rtlCol="0">
            <a:spAutoFit/>
          </a:bodyPr>
          <a:lstStyle/>
          <a:p>
            <a:pPr indent="0" fontAlgn="auto">
              <a:lnSpc>
                <a:spcPct val="100000"/>
              </a:lnSpc>
            </a:pPr>
            <a:r>
              <a:rPr lang="zh-CN" altLang="en-US" sz="2400" dirty="0">
                <a:solidFill>
                  <a:schemeClr val="tx1">
                    <a:lumMod val="75000"/>
                    <a:lumOff val="25000"/>
                  </a:schemeClr>
                </a:solidFill>
                <a:latin typeface="宋体" pitchFamily="2" charset="-122"/>
                <a:ea typeface="宋体" pitchFamily="2" charset="-122"/>
                <a:cs typeface="Heiti SC Light"/>
              </a:rPr>
              <a:t>下列各句中，加线成语使用正确的一项是         （   ）</a:t>
            </a:r>
            <a:endParaRPr lang="zh-CN" altLang="en-US" sz="2400" dirty="0">
              <a:solidFill>
                <a:schemeClr val="tx1">
                  <a:lumMod val="75000"/>
                  <a:lumOff val="25000"/>
                </a:schemeClr>
              </a:solidFill>
              <a:latin typeface="宋体" pitchFamily="2" charset="-122"/>
              <a:ea typeface="宋体" pitchFamily="2" charset="-122"/>
              <a:cs typeface="Heiti SC Light"/>
            </a:endParaRPr>
          </a:p>
          <a:p>
            <a:pPr marL="273050" indent="0" fontAlgn="auto">
              <a:lnSpc>
                <a:spcPct val="100000"/>
              </a:lnSpc>
            </a:pPr>
            <a:r>
              <a:rPr lang="en-US" altLang="zh-CN" sz="2400" dirty="0">
                <a:solidFill>
                  <a:schemeClr val="tx1">
                    <a:lumMod val="75000"/>
                    <a:lumOff val="25000"/>
                  </a:schemeClr>
                </a:solidFill>
                <a:latin typeface="宋体" pitchFamily="2" charset="-122"/>
                <a:ea typeface="宋体" pitchFamily="2" charset="-122"/>
                <a:cs typeface="Heiti SC Light"/>
              </a:rPr>
              <a:t>A</a:t>
            </a:r>
            <a:r>
              <a:rPr lang="zh-CN" altLang="en-US" sz="2400" dirty="0">
                <a:solidFill>
                  <a:schemeClr val="tx1">
                    <a:lumMod val="75000"/>
                    <a:lumOff val="25000"/>
                  </a:schemeClr>
                </a:solidFill>
                <a:latin typeface="宋体" pitchFamily="2" charset="-122"/>
                <a:ea typeface="宋体" pitchFamily="2" charset="-122"/>
                <a:cs typeface="Heiti SC Light"/>
              </a:rPr>
              <a:t>．新来的这位同学学习刻苦努力，成绩优异，但是他性格封闭，</a:t>
            </a:r>
            <a:r>
              <a:rPr lang="zh-CN" altLang="en-US" sz="2400" u="sng" dirty="0">
                <a:solidFill>
                  <a:schemeClr val="bg2">
                    <a:lumMod val="50000"/>
                  </a:schemeClr>
                </a:solidFill>
                <a:latin typeface="宋体" pitchFamily="2" charset="-122"/>
                <a:ea typeface="宋体" pitchFamily="2" charset="-122"/>
                <a:cs typeface="Heiti SC Light"/>
              </a:rPr>
              <a:t>漠不关心</a:t>
            </a:r>
            <a:r>
              <a:rPr lang="zh-CN" altLang="en-US" sz="2400" dirty="0">
                <a:solidFill>
                  <a:schemeClr val="tx1">
                    <a:lumMod val="75000"/>
                    <a:lumOff val="25000"/>
                  </a:schemeClr>
                </a:solidFill>
                <a:latin typeface="宋体" pitchFamily="2" charset="-122"/>
                <a:ea typeface="宋体" pitchFamily="2" charset="-122"/>
                <a:cs typeface="Heiti SC Light"/>
              </a:rPr>
              <a:t>班集体活动，班主任对他这种自扫门前雪的做法进行了耐心的教育。</a:t>
            </a:r>
            <a:endParaRPr lang="zh-CN" altLang="en-US" sz="2400" dirty="0">
              <a:solidFill>
                <a:schemeClr val="tx1">
                  <a:lumMod val="75000"/>
                  <a:lumOff val="25000"/>
                </a:schemeClr>
              </a:solidFill>
              <a:latin typeface="宋体" pitchFamily="2" charset="-122"/>
              <a:ea typeface="宋体" pitchFamily="2" charset="-122"/>
              <a:cs typeface="Heiti SC Light"/>
            </a:endParaRPr>
          </a:p>
          <a:p>
            <a:pPr marL="273050" indent="0" fontAlgn="auto">
              <a:lnSpc>
                <a:spcPct val="100000"/>
              </a:lnSpc>
            </a:pPr>
            <a:r>
              <a:rPr lang="en-US" altLang="zh-CN" sz="2400" dirty="0">
                <a:solidFill>
                  <a:schemeClr val="tx1">
                    <a:lumMod val="75000"/>
                    <a:lumOff val="25000"/>
                  </a:schemeClr>
                </a:solidFill>
                <a:latin typeface="宋体" pitchFamily="2" charset="-122"/>
                <a:ea typeface="宋体" pitchFamily="2" charset="-122"/>
                <a:cs typeface="Heiti SC Light"/>
              </a:rPr>
              <a:t>B</a:t>
            </a:r>
            <a:r>
              <a:rPr lang="zh-CN" altLang="en-US" sz="2400" dirty="0">
                <a:solidFill>
                  <a:schemeClr val="tx1">
                    <a:lumMod val="75000"/>
                    <a:lumOff val="25000"/>
                  </a:schemeClr>
                </a:solidFill>
                <a:latin typeface="宋体" pitchFamily="2" charset="-122"/>
                <a:ea typeface="宋体" pitchFamily="2" charset="-122"/>
                <a:cs typeface="Heiti SC Light"/>
              </a:rPr>
              <a:t>．今年，许多大公司在毕业生供需会上增加了业务员的招聘份额。大量岗位</a:t>
            </a:r>
            <a:r>
              <a:rPr lang="zh-CN" altLang="en-US" sz="2400" u="sng" dirty="0">
                <a:solidFill>
                  <a:schemeClr val="bg2">
                    <a:lumMod val="50000"/>
                  </a:schemeClr>
                </a:solidFill>
                <a:latin typeface="宋体" pitchFamily="2" charset="-122"/>
                <a:ea typeface="宋体" pitchFamily="2" charset="-122"/>
                <a:cs typeface="Heiti SC Light"/>
              </a:rPr>
              <a:t>虚左以待</a:t>
            </a:r>
            <a:r>
              <a:rPr lang="zh-CN" altLang="en-US" sz="2400" dirty="0">
                <a:solidFill>
                  <a:schemeClr val="tx1">
                    <a:lumMod val="75000"/>
                    <a:lumOff val="25000"/>
                  </a:schemeClr>
                </a:solidFill>
                <a:latin typeface="宋体" pitchFamily="2" charset="-122"/>
                <a:ea typeface="宋体" pitchFamily="2" charset="-122"/>
                <a:cs typeface="Heiti SC Light"/>
              </a:rPr>
              <a:t>的情况让面临毕业的大学生们满心欢喜，跃跃欲试。</a:t>
            </a:r>
            <a:endParaRPr lang="en-US" altLang="zh-CN" sz="2400" dirty="0">
              <a:solidFill>
                <a:schemeClr val="tx1">
                  <a:lumMod val="75000"/>
                  <a:lumOff val="25000"/>
                </a:schemeClr>
              </a:solidFill>
              <a:latin typeface="宋体" pitchFamily="2" charset="-122"/>
              <a:ea typeface="宋体" pitchFamily="2" charset="-122"/>
              <a:cs typeface="Heiti SC Light"/>
            </a:endParaRPr>
          </a:p>
          <a:p>
            <a:pPr marL="273050" indent="0" fontAlgn="auto">
              <a:lnSpc>
                <a:spcPct val="100000"/>
              </a:lnSpc>
            </a:pPr>
            <a:r>
              <a:rPr lang="en-US" altLang="zh-CN" sz="2400" dirty="0">
                <a:solidFill>
                  <a:schemeClr val="tx1">
                    <a:lumMod val="75000"/>
                    <a:lumOff val="25000"/>
                  </a:schemeClr>
                </a:solidFill>
                <a:latin typeface="宋体" pitchFamily="2" charset="-122"/>
                <a:ea typeface="宋体" pitchFamily="2" charset="-122"/>
                <a:cs typeface="Heiti SC Light"/>
                <a:sym typeface="+mn-ea"/>
              </a:rPr>
              <a:t>C</a:t>
            </a:r>
            <a:r>
              <a:rPr lang="zh-CN" altLang="en-US" sz="2400" dirty="0">
                <a:solidFill>
                  <a:schemeClr val="tx1">
                    <a:lumMod val="75000"/>
                    <a:lumOff val="25000"/>
                  </a:schemeClr>
                </a:solidFill>
                <a:latin typeface="宋体" pitchFamily="2" charset="-122"/>
                <a:ea typeface="宋体" pitchFamily="2" charset="-122"/>
                <a:cs typeface="Heiti SC Light"/>
                <a:sym typeface="+mn-ea"/>
              </a:rPr>
              <a:t>．许多理财产品的合同对投资者权益的内容总是</a:t>
            </a:r>
            <a:r>
              <a:rPr lang="zh-CN" altLang="en-US" sz="2400" u="sng" dirty="0">
                <a:solidFill>
                  <a:schemeClr val="bg2">
                    <a:lumMod val="50000"/>
                  </a:schemeClr>
                </a:solidFill>
                <a:latin typeface="宋体" pitchFamily="2" charset="-122"/>
                <a:ea typeface="宋体" pitchFamily="2" charset="-122"/>
                <a:cs typeface="Heiti SC Light"/>
                <a:sym typeface="+mn-ea"/>
              </a:rPr>
              <a:t>含糊其词</a:t>
            </a:r>
            <a:r>
              <a:rPr lang="zh-CN" altLang="en-US" sz="2400" dirty="0">
                <a:solidFill>
                  <a:schemeClr val="tx1">
                    <a:lumMod val="75000"/>
                    <a:lumOff val="25000"/>
                  </a:schemeClr>
                </a:solidFill>
                <a:latin typeface="宋体" pitchFamily="2" charset="-122"/>
                <a:ea typeface="宋体" pitchFamily="2" charset="-122"/>
                <a:cs typeface="Heiti SC Light"/>
                <a:sym typeface="+mn-ea"/>
              </a:rPr>
              <a:t>，而对于银行的负责条款却规定得详尽至极，这就为日后投资者权益受损索赔设下了陷阱。</a:t>
            </a:r>
            <a:endParaRPr lang="zh-CN" altLang="en-US" sz="2400" dirty="0">
              <a:solidFill>
                <a:schemeClr val="tx1">
                  <a:lumMod val="75000"/>
                  <a:lumOff val="25000"/>
                </a:schemeClr>
              </a:solidFill>
              <a:latin typeface="宋体" pitchFamily="2" charset="-122"/>
              <a:ea typeface="宋体" pitchFamily="2" charset="-122"/>
              <a:cs typeface="Heiti SC Light"/>
            </a:endParaRPr>
          </a:p>
          <a:p>
            <a:pPr marL="273050" indent="0" fontAlgn="auto">
              <a:lnSpc>
                <a:spcPct val="100000"/>
              </a:lnSpc>
            </a:pPr>
            <a:r>
              <a:rPr lang="en-US" altLang="zh-CN" sz="2400" dirty="0">
                <a:solidFill>
                  <a:schemeClr val="tx1">
                    <a:lumMod val="75000"/>
                    <a:lumOff val="25000"/>
                  </a:schemeClr>
                </a:solidFill>
                <a:latin typeface="宋体" pitchFamily="2" charset="-122"/>
                <a:ea typeface="宋体" pitchFamily="2" charset="-122"/>
                <a:cs typeface="Heiti SC Light"/>
                <a:sym typeface="+mn-ea"/>
              </a:rPr>
              <a:t>D</a:t>
            </a:r>
            <a:r>
              <a:rPr lang="zh-CN" altLang="en-US" sz="2400" dirty="0">
                <a:solidFill>
                  <a:schemeClr val="tx1">
                    <a:lumMod val="75000"/>
                    <a:lumOff val="25000"/>
                  </a:schemeClr>
                </a:solidFill>
                <a:latin typeface="宋体" pitchFamily="2" charset="-122"/>
                <a:ea typeface="宋体" pitchFamily="2" charset="-122"/>
                <a:cs typeface="Heiti SC Light"/>
                <a:sym typeface="+mn-ea"/>
              </a:rPr>
              <a:t>．中国年青一代的接受能力与知识结构正在发生巨大变化，对新事物的敏感度要超过老一代人，在创新竞争中，只有一批高端、领军人物</a:t>
            </a:r>
            <a:r>
              <a:rPr lang="zh-CN" altLang="en-US" sz="2400" u="sng" dirty="0">
                <a:solidFill>
                  <a:schemeClr val="bg2">
                    <a:lumMod val="50000"/>
                  </a:schemeClr>
                </a:solidFill>
                <a:latin typeface="宋体" pitchFamily="2" charset="-122"/>
                <a:ea typeface="宋体" pitchFamily="2" charset="-122"/>
                <a:cs typeface="Heiti SC Light"/>
                <a:sym typeface="+mn-ea"/>
              </a:rPr>
              <a:t>脱颖而出</a:t>
            </a:r>
            <a:r>
              <a:rPr lang="zh-CN" altLang="en-US" sz="2400" dirty="0">
                <a:solidFill>
                  <a:schemeClr val="tx1">
                    <a:lumMod val="75000"/>
                    <a:lumOff val="25000"/>
                  </a:schemeClr>
                </a:solidFill>
                <a:latin typeface="宋体" pitchFamily="2" charset="-122"/>
                <a:ea typeface="宋体" pitchFamily="2" charset="-122"/>
                <a:cs typeface="Heiti SC Light"/>
                <a:sym typeface="+mn-ea"/>
              </a:rPr>
              <a:t>地涌现出来，才能有实质性的希望。</a:t>
            </a:r>
            <a:endParaRPr lang="zh-CN" altLang="en-US" sz="2400" dirty="0"/>
          </a:p>
          <a:p>
            <a:pPr marL="273050" indent="0" fontAlgn="auto">
              <a:lnSpc>
                <a:spcPct val="100000"/>
              </a:lnSpc>
            </a:pPr>
            <a:endParaRPr lang="zh-CN" altLang="en-US" sz="2400" dirty="0">
              <a:solidFill>
                <a:schemeClr val="tx1">
                  <a:lumMod val="75000"/>
                  <a:lumOff val="25000"/>
                </a:schemeClr>
              </a:solidFill>
              <a:latin typeface="宋体" pitchFamily="2" charset="-122"/>
              <a:ea typeface="宋体" pitchFamily="2" charset="-122"/>
              <a:cs typeface="Heiti SC Light"/>
            </a:endParaRPr>
          </a:p>
          <a:p>
            <a:pPr marL="273050" indent="0" fontAlgn="auto">
              <a:lnSpc>
                <a:spcPct val="100000"/>
              </a:lnSpc>
            </a:pPr>
            <a:endParaRPr lang="zh-CN" altLang="en-US" sz="3200" dirty="0">
              <a:solidFill>
                <a:schemeClr val="tx1">
                  <a:lumMod val="75000"/>
                  <a:lumOff val="25000"/>
                </a:schemeClr>
              </a:solidFill>
              <a:latin typeface="宋体" pitchFamily="2" charset="-122"/>
              <a:ea typeface="宋体" pitchFamily="2" charset="-122"/>
              <a:cs typeface="Heiti SC Light"/>
            </a:endParaRPr>
          </a:p>
        </p:txBody>
      </p:sp>
    </p:spTree>
  </p:cSld>
  <p:clrMapOvr>
    <a:masterClrMapping/>
  </p:clrMapOvr>
  <p:transition spd="med">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31064" y="835442"/>
            <a:ext cx="1774190" cy="583565"/>
            <a:chOff x="982" y="8439"/>
            <a:chExt cx="2794" cy="919"/>
          </a:xfrm>
        </p:grpSpPr>
        <p:sp>
          <p:nvSpPr>
            <p:cNvPr id="3" name="文本框 2"/>
            <p:cNvSpPr txBox="1"/>
            <p:nvPr/>
          </p:nvSpPr>
          <p:spPr>
            <a:xfrm>
              <a:off x="982" y="8439"/>
              <a:ext cx="1654"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4" name="文本框 3"/>
            <p:cNvSpPr txBox="1"/>
            <p:nvPr/>
          </p:nvSpPr>
          <p:spPr>
            <a:xfrm>
              <a:off x="2842" y="8439"/>
              <a:ext cx="934" cy="919"/>
            </a:xfrm>
            <a:prstGeom prst="rect">
              <a:avLst/>
            </a:prstGeom>
            <a:noFill/>
          </p:spPr>
          <p:txBody>
            <a:bodyPr wrap="square" rtlCol="0">
              <a:spAutoFit/>
            </a:bodyPr>
            <a:lstStyle/>
            <a:p>
              <a:r>
                <a:rPr lang="en-US" altLang="zh-CN" sz="3200"/>
                <a:t>C</a:t>
              </a:r>
            </a:p>
          </p:txBody>
        </p:sp>
      </p:grpSp>
      <p:grpSp>
        <p:nvGrpSpPr>
          <p:cNvPr id="6" name="组 22"/>
          <p:cNvGrpSpPr/>
          <p:nvPr/>
        </p:nvGrpSpPr>
        <p:grpSpPr>
          <a:xfrm>
            <a:off x="1555499" y="1772816"/>
            <a:ext cx="8544560" cy="4122995"/>
            <a:chOff x="4833992" y="1477161"/>
            <a:chExt cx="8544560" cy="4122995"/>
          </a:xfrm>
        </p:grpSpPr>
        <p:sp>
          <p:nvSpPr>
            <p:cNvPr id="7" name="TextBox 5"/>
            <p:cNvSpPr txBox="1"/>
            <p:nvPr/>
          </p:nvSpPr>
          <p:spPr>
            <a:xfrm>
              <a:off x="4833992" y="2060726"/>
              <a:ext cx="8544560" cy="3539430"/>
            </a:xfrm>
            <a:prstGeom prst="rect">
              <a:avLst/>
            </a:prstGeom>
            <a:noFill/>
          </p:spPr>
          <p:txBody>
            <a:bodyPr wrap="square" rtlCol="0">
              <a:spAutoFit/>
            </a:bodyPr>
            <a:lstStyle/>
            <a:p>
              <a:pPr fontAlgn="auto">
                <a:lnSpc>
                  <a:spcPct val="100000"/>
                </a:lnSpc>
              </a:pPr>
              <a:r>
                <a:rPr lang="en-US" altLang="zh-CN" sz="2800" dirty="0">
                  <a:latin typeface="仿宋" panose="02010609060101010101" pitchFamily="49" charset="-122"/>
                  <a:ea typeface="仿宋" panose="02010609060101010101" pitchFamily="49" charset="-122"/>
                </a:rPr>
                <a:t>A</a:t>
              </a:r>
              <a:r>
                <a:rPr lang="zh-CN" altLang="en-US" sz="2800" dirty="0">
                  <a:latin typeface="仿宋" panose="02010609060101010101" pitchFamily="49" charset="-122"/>
                  <a:ea typeface="仿宋" panose="02010609060101010101" pitchFamily="49" charset="-122"/>
                </a:rPr>
                <a:t>项，搭配不当。“漠不关心”形容对人或事物冷淡，一点儿也不关心。该成语后面不能带宾语。</a:t>
              </a:r>
              <a:r>
                <a:rPr lang="en-US" altLang="zh-CN" sz="2800" dirty="0">
                  <a:latin typeface="仿宋" panose="02010609060101010101" pitchFamily="49" charset="-122"/>
                  <a:ea typeface="仿宋" panose="02010609060101010101" pitchFamily="49" charset="-122"/>
                </a:rPr>
                <a:t>B</a:t>
              </a:r>
              <a:r>
                <a:rPr lang="zh-CN" altLang="en-US" sz="2800" dirty="0">
                  <a:latin typeface="仿宋" panose="02010609060101010101" pitchFamily="49" charset="-122"/>
                  <a:ea typeface="仿宋" panose="02010609060101010101" pitchFamily="49" charset="-122"/>
                </a:rPr>
                <a:t>项，搭配不当。“虚左以待”指空出尊位等候宾客、贵人。也泛指留出位置恭候他人。该成语的动作施事者是人，不能是“岗位”。</a:t>
              </a:r>
              <a:r>
                <a:rPr lang="en-US" altLang="zh-CN" sz="2800" dirty="0">
                  <a:latin typeface="仿宋" panose="02010609060101010101" pitchFamily="49" charset="-122"/>
                  <a:ea typeface="仿宋" panose="02010609060101010101" pitchFamily="49" charset="-122"/>
                </a:rPr>
                <a:t>C</a:t>
              </a:r>
              <a:r>
                <a:rPr lang="zh-CN" altLang="en-US" sz="2800" dirty="0">
                  <a:latin typeface="仿宋" panose="02010609060101010101" pitchFamily="49" charset="-122"/>
                  <a:ea typeface="仿宋" panose="02010609060101010101" pitchFamily="49" charset="-122"/>
                </a:rPr>
                <a:t>项，使用正确。“含糊其词”指有意把话说得不清楚、不明确。</a:t>
              </a:r>
              <a:r>
                <a:rPr lang="en-US" altLang="zh-CN" sz="2800" dirty="0">
                  <a:latin typeface="仿宋" panose="02010609060101010101" pitchFamily="49" charset="-122"/>
                  <a:ea typeface="仿宋" panose="02010609060101010101" pitchFamily="49" charset="-122"/>
                </a:rPr>
                <a:t>D</a:t>
              </a:r>
              <a:r>
                <a:rPr lang="zh-CN" altLang="en-US" sz="2800" dirty="0">
                  <a:latin typeface="仿宋" panose="02010609060101010101" pitchFamily="49" charset="-122"/>
                  <a:ea typeface="仿宋" panose="02010609060101010101" pitchFamily="49" charset="-122"/>
                </a:rPr>
                <a:t>项，语义重复。“脱颖而出”比喻人的才能全部显示出来。与句中的“涌现出来”有重复。 </a:t>
              </a:r>
            </a:p>
          </p:txBody>
        </p:sp>
        <p:sp>
          <p:nvSpPr>
            <p:cNvPr id="8" name="文本框 19"/>
            <p:cNvSpPr txBox="1"/>
            <p:nvPr/>
          </p:nvSpPr>
          <p:spPr>
            <a:xfrm>
              <a:off x="4909470" y="1477161"/>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1" cstate="print"/>
          <a:srcRect/>
          <a:stretch>
            <a:fillRect/>
          </a:stretch>
        </p:blipFill>
        <p:spPr bwMode="auto">
          <a:xfrm>
            <a:off x="9051761" y="3717032"/>
            <a:ext cx="2204860" cy="2555003"/>
          </a:xfrm>
          <a:prstGeom prst="rect">
            <a:avLst/>
          </a:prstGeom>
          <a:noFill/>
          <a:ln w="9525">
            <a:noFill/>
            <a:miter lim="800000"/>
            <a:headEnd/>
            <a:tailEnd/>
          </a:ln>
          <a:effectLst/>
        </p:spPr>
      </p:pic>
      <p:grpSp>
        <p:nvGrpSpPr>
          <p:cNvPr id="2" name="组 11"/>
          <p:cNvGrpSpPr/>
          <p:nvPr/>
        </p:nvGrpSpPr>
        <p:grpSpPr>
          <a:xfrm>
            <a:off x="2495600" y="1340768"/>
            <a:ext cx="7381875" cy="3653765"/>
            <a:chOff x="1106874" y="1730981"/>
            <a:chExt cx="4668566" cy="3653853"/>
          </a:xfrm>
        </p:grpSpPr>
        <p:sp>
          <p:nvSpPr>
            <p:cNvPr id="6" name="副标题 2">
              <a:hlinkClick r:id="rId2" action="ppaction://hlinksldjump"/>
            </p:cNvPr>
            <p:cNvSpPr txBox="1"/>
            <p:nvPr/>
          </p:nvSpPr>
          <p:spPr>
            <a:xfrm>
              <a:off x="1106874" y="1730981"/>
              <a:ext cx="4668566"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辨析近义成语的方法</a:t>
              </a:r>
            </a:p>
          </p:txBody>
        </p:sp>
        <p:sp>
          <p:nvSpPr>
            <p:cNvPr id="7" name="TextBox 4">
              <a:hlinkClick r:id="rId2" action="ppaction://hlinksldjump"/>
            </p:cNvPr>
            <p:cNvSpPr txBox="1"/>
            <p:nvPr/>
          </p:nvSpPr>
          <p:spPr>
            <a:xfrm>
              <a:off x="1406947" y="2585052"/>
              <a:ext cx="3889447" cy="2799782"/>
            </a:xfrm>
            <a:prstGeom prst="rect">
              <a:avLst/>
            </a:prstGeom>
            <a:noFill/>
          </p:spPr>
          <p:txBody>
            <a:bodyPr wrap="square" rtlCol="0">
              <a:spAutoFit/>
            </a:bodyPr>
            <a:lstStyle/>
            <a:p>
              <a:pPr marL="342900" indent="-342900">
                <a:lnSpc>
                  <a:spcPct val="150000"/>
                </a:lnSpc>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1.</a:t>
              </a:r>
              <a:r>
                <a:rPr lang="zh-CN" altLang="en-US" sz="3200" dirty="0">
                  <a:solidFill>
                    <a:schemeClr val="bg1"/>
                  </a:solidFill>
                  <a:latin typeface="微软雅黑" pitchFamily="34" charset="-122"/>
                  <a:ea typeface="微软雅黑" pitchFamily="34" charset="-122"/>
                  <a:cs typeface="Heiti SC Light"/>
                </a:rPr>
                <a:t>代入句中予以检验</a:t>
              </a:r>
              <a:endParaRPr lang="zh-CN" altLang="en-US" sz="3200" dirty="0">
                <a:solidFill>
                  <a:schemeClr val="bg1"/>
                </a:solidFill>
                <a:latin typeface="微软雅黑" pitchFamily="34" charset="-122"/>
                <a:ea typeface="微软雅黑" pitchFamily="34"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2.</a:t>
              </a:r>
              <a:r>
                <a:rPr lang="zh-CN" altLang="en-US" sz="3200" dirty="0">
                  <a:solidFill>
                    <a:schemeClr val="bg1"/>
                  </a:solidFill>
                  <a:latin typeface="微软雅黑" pitchFamily="34" charset="-122"/>
                  <a:ea typeface="微软雅黑" pitchFamily="34" charset="-122"/>
                  <a:cs typeface="Heiti SC Light"/>
                </a:rPr>
                <a:t>挖掘语境信息找到突破</a:t>
              </a:r>
              <a:endParaRPr lang="zh-CN" altLang="en-US" sz="3200" dirty="0">
                <a:solidFill>
                  <a:schemeClr val="bg1"/>
                </a:solidFill>
                <a:latin typeface="微软雅黑" pitchFamily="34" charset="-122"/>
                <a:ea typeface="微软雅黑" pitchFamily="34" charset="-122"/>
                <a:cs typeface="Heiti SC Light"/>
              </a:endParaRPr>
            </a:p>
            <a:p>
              <a:pPr marL="342900" indent="-342900">
                <a:lnSpc>
                  <a:spcPct val="150000"/>
                </a:lnSpc>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3.</a:t>
              </a:r>
              <a:r>
                <a:rPr lang="zh-CN" altLang="en-US" sz="3200" dirty="0">
                  <a:solidFill>
                    <a:schemeClr val="bg1"/>
                  </a:solidFill>
                  <a:latin typeface="微软雅黑" pitchFamily="34" charset="-122"/>
                  <a:ea typeface="微软雅黑" pitchFamily="34" charset="-122"/>
                  <a:cs typeface="Heiti SC Light"/>
                </a:rPr>
                <a:t>巧借词语对应进行关联定位</a:t>
              </a:r>
              <a:endParaRPr lang="zh-CN" altLang="en-US" sz="3200" dirty="0">
                <a:solidFill>
                  <a:schemeClr val="bg1"/>
                </a:solidFill>
                <a:latin typeface="微软雅黑" pitchFamily="34" charset="-122"/>
                <a:ea typeface="微软雅黑" pitchFamily="34" charset="-122"/>
                <a:cs typeface="Heiti SC Light"/>
              </a:endParaRPr>
            </a:p>
            <a:p>
              <a:endParaRPr lang="zh-CN" altLang="en-US" sz="3200" dirty="0">
                <a:solidFill>
                  <a:schemeClr val="tx2"/>
                </a:solidFill>
                <a:latin typeface="Heiti SC Light"/>
                <a:ea typeface="Heiti SC Light"/>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004695" y="1739265"/>
            <a:ext cx="4410710"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1.</a:t>
            </a:r>
            <a:r>
              <a:rPr lang="zh-CN" altLang="en-US" sz="3200" dirty="0">
                <a:solidFill>
                  <a:schemeClr val="bg1"/>
                </a:solidFill>
                <a:latin typeface="微软雅黑" pitchFamily="34" charset="-122"/>
                <a:ea typeface="微软雅黑" pitchFamily="34" charset="-122"/>
                <a:cs typeface="Heiti SC Light"/>
              </a:rPr>
              <a:t>代入句中予以检验</a:t>
            </a:r>
          </a:p>
        </p:txBody>
      </p:sp>
      <p:sp>
        <p:nvSpPr>
          <p:cNvPr id="5" name="TextBox 2"/>
          <p:cNvSpPr txBox="1"/>
          <p:nvPr/>
        </p:nvSpPr>
        <p:spPr>
          <a:xfrm>
            <a:off x="1921510" y="2564765"/>
            <a:ext cx="8349615" cy="304609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鉴于辨析近义成语多以选词填空的形式进行考查，代入检验法是个行之有效的方法。也就是把备选的几个近义成语代入所给的句子中，通读一遍，检验语句是通顺还是拗口。根据语感，选定自己最有把握的某项，通过权衡、排除，最终得出正确答案。</a:t>
            </a:r>
          </a:p>
        </p:txBody>
      </p:sp>
      <p:sp>
        <p:nvSpPr>
          <p:cNvPr id="18" name="文本框 17"/>
          <p:cNvSpPr txBox="1"/>
          <p:nvPr/>
        </p:nvSpPr>
        <p:spPr>
          <a:xfrm>
            <a:off x="1921510" y="1008380"/>
            <a:ext cx="737743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辨析近义成语的方法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512" y="908720"/>
            <a:ext cx="1235710" cy="583565"/>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例题</a:t>
            </a:r>
            <a:r>
              <a:rPr lang="en-US" altLang="zh-CN" sz="3200" dirty="0">
                <a:latin typeface="黑体" pitchFamily="49" charset="-122"/>
                <a:ea typeface="黑体" pitchFamily="49" charset="-122"/>
              </a:rPr>
              <a:t>4</a:t>
            </a:r>
          </a:p>
        </p:txBody>
      </p:sp>
      <p:sp>
        <p:nvSpPr>
          <p:cNvPr id="3" name="矩形 2"/>
          <p:cNvSpPr/>
          <p:nvPr/>
        </p:nvSpPr>
        <p:spPr>
          <a:xfrm>
            <a:off x="1559496" y="1700808"/>
            <a:ext cx="8280920" cy="4154984"/>
          </a:xfrm>
          <a:prstGeom prst="rect">
            <a:avLst/>
          </a:prstGeom>
        </p:spPr>
        <p:txBody>
          <a:bodyPr wrap="square">
            <a:spAutoFit/>
          </a:bodyPr>
          <a:lstStyle/>
          <a:p>
            <a:r>
              <a:rPr lang="zh-CN" altLang="en-US" sz="2400" dirty="0"/>
              <a:t>［</a:t>
            </a:r>
            <a:r>
              <a:rPr lang="zh-CN" altLang="en-US" sz="2400" dirty="0">
                <a:latin typeface="仿宋" panose="02010609060101010101" pitchFamily="49" charset="-122"/>
                <a:ea typeface="仿宋" panose="02010609060101010101" pitchFamily="49" charset="-122"/>
              </a:rPr>
              <a:t>河北石家庄二中</a:t>
            </a:r>
            <a:r>
              <a:rPr lang="en-US" altLang="zh-CN" sz="2400" dirty="0">
                <a:latin typeface="仿宋" panose="02010609060101010101" pitchFamily="49" charset="-122"/>
                <a:ea typeface="仿宋" panose="02010609060101010101" pitchFamily="49" charset="-122"/>
              </a:rPr>
              <a:t>2019</a:t>
            </a:r>
            <a:r>
              <a:rPr lang="zh-CN" altLang="en-US" sz="2400" dirty="0">
                <a:latin typeface="仿宋" panose="02010609060101010101" pitchFamily="49" charset="-122"/>
                <a:ea typeface="仿宋" panose="02010609060101010101" pitchFamily="49" charset="-122"/>
              </a:rPr>
              <a:t>届模拟考试］</a:t>
            </a:r>
            <a:r>
              <a:rPr lang="zh-CN" altLang="en-US" sz="2400" dirty="0">
                <a:latin typeface="宋体" pitchFamily="2" charset="-122"/>
                <a:ea typeface="宋体" pitchFamily="2" charset="-122"/>
              </a:rPr>
              <a:t>依次填入下列各句横线处的成语，最恰当的一组是（  ）</a:t>
            </a:r>
            <a:endParaRPr lang="en-US" altLang="zh-CN" sz="2400" dirty="0">
              <a:latin typeface="宋体" pitchFamily="2" charset="-122"/>
              <a:ea typeface="宋体" pitchFamily="2" charset="-122"/>
            </a:endParaRPr>
          </a:p>
          <a:p>
            <a:r>
              <a:rPr lang="zh-CN" altLang="en-US" sz="2400" dirty="0">
                <a:latin typeface="宋体" pitchFamily="2" charset="-122"/>
                <a:ea typeface="宋体" pitchFamily="2" charset="-122"/>
              </a:rPr>
              <a:t>①西方许多国家长期低增长、高支出、高福利的社会制度所带来的问题已经，然而对于这一制度的每一项改革都会遇到来自公众的阻力，过程将举步维艰。</a:t>
            </a:r>
            <a:endParaRPr lang="en-US" altLang="zh-CN" sz="2400" dirty="0">
              <a:latin typeface="宋体" pitchFamily="2" charset="-122"/>
              <a:ea typeface="宋体" pitchFamily="2" charset="-122"/>
            </a:endParaRPr>
          </a:p>
          <a:p>
            <a:r>
              <a:rPr lang="zh-CN" altLang="en-US" sz="2400" dirty="0">
                <a:latin typeface="宋体" pitchFamily="2" charset="-122"/>
                <a:ea typeface="宋体" pitchFamily="2" charset="-122"/>
              </a:rPr>
              <a:t>②是每一个正在学习的人都应该明白的道理。节约每一分钟，珍惜每一次阅读，重视每一次练习，只有这样才能真正做到脚踏实地，稳步前行。</a:t>
            </a:r>
            <a:endParaRPr lang="en-US" altLang="zh-CN" sz="2400" dirty="0">
              <a:latin typeface="宋体" pitchFamily="2" charset="-122"/>
              <a:ea typeface="宋体" pitchFamily="2" charset="-122"/>
            </a:endParaRPr>
          </a:p>
          <a:p>
            <a:r>
              <a:rPr lang="zh-CN" altLang="en-US" sz="2400" dirty="0">
                <a:latin typeface="宋体" pitchFamily="2" charset="-122"/>
                <a:ea typeface="宋体" pitchFamily="2" charset="-122"/>
              </a:rPr>
              <a:t>③所有的罪行都是由小错一步步发展而来的。俗话说，小时偷针，大时偷金，如果小错不改，，铸成大错再后悔就来不及了。</a:t>
            </a:r>
          </a:p>
        </p:txBody>
      </p:sp>
    </p:spTree>
  </p:cSld>
  <p:clrMapOvr>
    <a:masterClrMapping/>
  </p:clrMapOvr>
  <p:transition spd="med">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79576" y="5009425"/>
            <a:ext cx="2199005" cy="583565"/>
            <a:chOff x="592" y="9144"/>
            <a:chExt cx="3463" cy="919"/>
          </a:xfrm>
        </p:grpSpPr>
        <p:sp>
          <p:nvSpPr>
            <p:cNvPr id="3" name="文本框 2"/>
            <p:cNvSpPr txBox="1"/>
            <p:nvPr/>
          </p:nvSpPr>
          <p:spPr>
            <a:xfrm>
              <a:off x="592" y="9144"/>
              <a:ext cx="1686"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4" name="文本框 3"/>
            <p:cNvSpPr txBox="1"/>
            <p:nvPr/>
          </p:nvSpPr>
          <p:spPr>
            <a:xfrm>
              <a:off x="2860" y="9144"/>
              <a:ext cx="1195" cy="919"/>
            </a:xfrm>
            <a:prstGeom prst="rect">
              <a:avLst/>
            </a:prstGeom>
            <a:noFill/>
          </p:spPr>
          <p:txBody>
            <a:bodyPr wrap="square" rtlCol="0">
              <a:spAutoFit/>
            </a:bodyPr>
            <a:lstStyle/>
            <a:p>
              <a:r>
                <a:rPr lang="en-US" altLang="zh-CN" sz="3200"/>
                <a:t>D</a:t>
              </a:r>
            </a:p>
          </p:txBody>
        </p:sp>
      </p:grpSp>
      <p:sp>
        <p:nvSpPr>
          <p:cNvPr id="6" name="矩形 5"/>
          <p:cNvSpPr/>
          <p:nvPr/>
        </p:nvSpPr>
        <p:spPr>
          <a:xfrm>
            <a:off x="2135560" y="1556792"/>
            <a:ext cx="6768752" cy="2931572"/>
          </a:xfrm>
          <a:prstGeom prst="rect">
            <a:avLst/>
          </a:prstGeom>
        </p:spPr>
        <p:txBody>
          <a:bodyPr wrap="square">
            <a:spAutoFit/>
          </a:bodyPr>
          <a:lstStyle/>
          <a:p>
            <a:pPr>
              <a:lnSpc>
                <a:spcPct val="150000"/>
              </a:lnSpc>
            </a:pPr>
            <a:r>
              <a:rPr lang="en-US" altLang="zh-CN" sz="3200" dirty="0">
                <a:latin typeface="宋体" pitchFamily="2" charset="-122"/>
                <a:ea typeface="宋体" pitchFamily="2" charset="-122"/>
              </a:rPr>
              <a:t>A.</a:t>
            </a:r>
            <a:r>
              <a:rPr lang="zh-CN" altLang="en-US" sz="3200" dirty="0">
                <a:latin typeface="宋体" pitchFamily="2" charset="-122"/>
                <a:ea typeface="宋体" pitchFamily="2" charset="-122"/>
              </a:rPr>
              <a:t>积重难返   积沙成塔   积羽沉舟</a:t>
            </a:r>
            <a:endParaRPr lang="en-US" altLang="zh-CN"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B.</a:t>
            </a:r>
            <a:r>
              <a:rPr lang="zh-CN" altLang="en-US" sz="3200" dirty="0">
                <a:latin typeface="宋体" pitchFamily="2" charset="-122"/>
                <a:ea typeface="宋体" pitchFamily="2" charset="-122"/>
              </a:rPr>
              <a:t>积重难返   积羽沉舟   积沙成塔</a:t>
            </a:r>
            <a:endParaRPr lang="en-US" altLang="zh-CN"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C.</a:t>
            </a:r>
            <a:r>
              <a:rPr lang="zh-CN" altLang="en-US" sz="3200" dirty="0">
                <a:latin typeface="宋体" pitchFamily="2" charset="-122"/>
                <a:ea typeface="宋体" pitchFamily="2" charset="-122"/>
              </a:rPr>
              <a:t>积羽沉舟   积沙成塔   积重难返</a:t>
            </a:r>
            <a:endParaRPr lang="en-US" altLang="zh-CN"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D.</a:t>
            </a:r>
            <a:r>
              <a:rPr lang="zh-CN" altLang="en-US" sz="3200" dirty="0">
                <a:latin typeface="宋体" pitchFamily="2" charset="-122"/>
                <a:ea typeface="宋体" pitchFamily="2" charset="-122"/>
              </a:rPr>
              <a:t>积羽沉舟   积重难返   积沙成塔</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9"/>
          <p:cNvSpPr txBox="1"/>
          <p:nvPr/>
        </p:nvSpPr>
        <p:spPr>
          <a:xfrm>
            <a:off x="1617981" y="836712"/>
            <a:ext cx="1125922"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2" name="矩形 1"/>
          <p:cNvSpPr/>
          <p:nvPr/>
        </p:nvSpPr>
        <p:spPr>
          <a:xfrm>
            <a:off x="1617981" y="1556792"/>
            <a:ext cx="8712968" cy="3970318"/>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答题时，首先明确三个成语的含义：“积重难返”指长期形成的不良的风俗、习惯不易改变，也指长期积累的问题不易解决；“积羽沉舟”意思是羽毛虽轻，堆积多了也可以把船压沉，比喻细微的事物积累多了也可以产生巨大的作用；“积沙成塔”比喻积少成多。然后看第一空，将选项给出的“积重难返”和“积羽沉舟”代入其中，①强调社会制度带来的问题长期积累难以解决，应选“积重难返”。排除</a:t>
            </a:r>
            <a:r>
              <a:rPr lang="en-US" altLang="zh-CN" sz="2800" dirty="0">
                <a:latin typeface="仿宋" panose="02010609060101010101" pitchFamily="49" charset="-122"/>
                <a:ea typeface="仿宋" panose="02010609060101010101" pitchFamily="49" charset="-122"/>
              </a:rPr>
              <a:t>C</a:t>
            </a:r>
            <a:r>
              <a:rPr lang="zh-CN" altLang="en-US" sz="2800" dirty="0">
                <a:latin typeface="仿宋" panose="02010609060101010101" pitchFamily="49" charset="-122"/>
                <a:ea typeface="仿宋" panose="02010609060101010101" pitchFamily="49" charset="-122"/>
              </a:rPr>
              <a:t>、</a:t>
            </a:r>
            <a:r>
              <a:rPr lang="en-US" altLang="zh-CN" sz="2800" dirty="0">
                <a:latin typeface="仿宋" panose="02010609060101010101" pitchFamily="49" charset="-122"/>
                <a:ea typeface="仿宋" panose="02010609060101010101" pitchFamily="49" charset="-122"/>
              </a:rPr>
              <a:t>D</a:t>
            </a:r>
            <a:r>
              <a:rPr lang="zh-CN" altLang="en-US" sz="2800" dirty="0">
                <a:latin typeface="仿宋" panose="02010609060101010101" pitchFamily="49" charset="-122"/>
                <a:ea typeface="仿宋" panose="02010609060101010101" pitchFamily="49" charset="-122"/>
              </a:rPr>
              <a:t>两项。②强调积累的好处，应选“积沙成塔”。故选</a:t>
            </a:r>
            <a:r>
              <a:rPr lang="en-US" altLang="zh-CN" sz="2800" dirty="0">
                <a:latin typeface="仿宋" panose="02010609060101010101" pitchFamily="49" charset="-122"/>
                <a:ea typeface="仿宋" panose="02010609060101010101" pitchFamily="49" charset="-122"/>
              </a:rPr>
              <a:t>A</a:t>
            </a:r>
            <a:r>
              <a:rPr lang="zh-CN" altLang="en-US" sz="2800" dirty="0">
                <a:latin typeface="仿宋" panose="02010609060101010101" pitchFamily="49" charset="-122"/>
                <a:ea typeface="仿宋" panose="02010609060101010101" pitchFamily="49" charset="-122"/>
              </a:rPr>
              <a:t>。</a:t>
            </a:r>
          </a:p>
        </p:txBody>
      </p:sp>
    </p:spTree>
  </p:cSld>
  <p:clrMapOvr>
    <a:masterClrMapping/>
  </p:clrMapOvr>
  <p:transition spd="med">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79295" y="1603375"/>
            <a:ext cx="6289040"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2.</a:t>
            </a:r>
            <a:r>
              <a:rPr lang="zh-CN" altLang="en-US" sz="3200" dirty="0">
                <a:solidFill>
                  <a:schemeClr val="bg1"/>
                </a:solidFill>
                <a:latin typeface="微软雅黑" pitchFamily="34" charset="-122"/>
                <a:ea typeface="微软雅黑" pitchFamily="34" charset="-122"/>
                <a:cs typeface="Heiti SC Light"/>
              </a:rPr>
              <a:t>挖掘语境信息找到突破</a:t>
            </a:r>
          </a:p>
        </p:txBody>
      </p:sp>
      <p:sp>
        <p:nvSpPr>
          <p:cNvPr id="5" name="TextBox 2"/>
          <p:cNvSpPr txBox="1"/>
          <p:nvPr/>
        </p:nvSpPr>
        <p:spPr>
          <a:xfrm>
            <a:off x="2002790" y="2253615"/>
            <a:ext cx="8187055" cy="304609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成语题中的语境一般是命题者根据所考查的成语的某些特点而设计的，所以答题时，要仔细审读语境，挖掘出其中包含的表意侧重点、适用对象、感情色彩、程度轻重等有效信息，进而揣摩命题者的暗示点，找到解题的突破口。</a:t>
            </a:r>
          </a:p>
        </p:txBody>
      </p:sp>
      <p:sp>
        <p:nvSpPr>
          <p:cNvPr id="18" name="文本框 17"/>
          <p:cNvSpPr txBox="1"/>
          <p:nvPr/>
        </p:nvSpPr>
        <p:spPr>
          <a:xfrm>
            <a:off x="1911984" y="764704"/>
            <a:ext cx="7496383"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辨析近义成语的方法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5940" y="836712"/>
            <a:ext cx="1255395" cy="583565"/>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例题</a:t>
            </a:r>
            <a:r>
              <a:rPr lang="en-US" altLang="zh-CN" sz="3200" dirty="0">
                <a:latin typeface="黑体" pitchFamily="49" charset="-122"/>
                <a:ea typeface="黑体" pitchFamily="49" charset="-122"/>
              </a:rPr>
              <a:t>5</a:t>
            </a:r>
          </a:p>
        </p:txBody>
      </p:sp>
      <p:sp>
        <p:nvSpPr>
          <p:cNvPr id="3" name="文本框 2"/>
          <p:cNvSpPr txBox="1"/>
          <p:nvPr/>
        </p:nvSpPr>
        <p:spPr>
          <a:xfrm>
            <a:off x="1805940" y="1420277"/>
            <a:ext cx="8579485" cy="5015865"/>
          </a:xfrm>
          <a:prstGeom prst="rect">
            <a:avLst/>
          </a:prstGeom>
          <a:noFill/>
        </p:spPr>
        <p:txBody>
          <a:bodyPr wrap="square" rtlCol="0">
            <a:spAutoFit/>
          </a:bodyPr>
          <a:lstStyle/>
          <a:p>
            <a:r>
              <a:rPr lang="zh-CN" altLang="en-US" sz="3200" dirty="0">
                <a:latin typeface="宋体" pitchFamily="2" charset="-122"/>
                <a:ea typeface="宋体" pitchFamily="2" charset="-122"/>
              </a:rPr>
              <a:t>依次填入下列各句横线处的成语，最恰当的一组是(      )</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rPr>
              <a:t>①</a:t>
            </a:r>
            <a:r>
              <a:rPr lang="en-US" altLang="zh-CN" sz="3200" dirty="0">
                <a:latin typeface="宋体" pitchFamily="2" charset="-122"/>
                <a:ea typeface="宋体" pitchFamily="2" charset="-122"/>
              </a:rPr>
              <a:t>10</a:t>
            </a:r>
            <a:r>
              <a:rPr lang="zh-CN" altLang="en-US" sz="3200" dirty="0">
                <a:latin typeface="宋体" pitchFamily="2" charset="-122"/>
                <a:ea typeface="宋体" pitchFamily="2" charset="-122"/>
              </a:rPr>
              <a:t>年前，他还是远近乡人口中的“二流子”，整天游手好闲，坑蒙拐骗，可如今他竟</a:t>
            </a:r>
            <a:r>
              <a:rPr lang="zh-CN" altLang="en-US" sz="3200" u="sng" dirty="0">
                <a:solidFill>
                  <a:schemeClr val="tx1">
                    <a:lumMod val="75000"/>
                    <a:lumOff val="25000"/>
                  </a:schemeClr>
                </a:solidFill>
                <a:latin typeface="宋体" pitchFamily="2" charset="-122"/>
                <a:ea typeface="宋体" pitchFamily="2" charset="-122"/>
                <a:cs typeface="Heiti SC Light"/>
                <a:sym typeface="+mn-ea"/>
              </a:rPr>
              <a:t>       </a:t>
            </a:r>
            <a:r>
              <a:rPr lang="zh-CN" altLang="en-US" sz="3200" dirty="0">
                <a:latin typeface="宋体" pitchFamily="2" charset="-122"/>
                <a:ea typeface="宋体" pitchFamily="2" charset="-122"/>
              </a:rPr>
              <a:t>，不仅有不错的工作，还是邻居们公认的好丈夫、好父亲。</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rPr>
              <a:t>②发现问题是前提，解决问题则是关键，我们都要拿出刮骨疗毒、</a:t>
            </a:r>
            <a:r>
              <a:rPr lang="zh-CN" altLang="en-US" sz="3200" u="sng" dirty="0">
                <a:solidFill>
                  <a:schemeClr val="tx1">
                    <a:lumMod val="75000"/>
                    <a:lumOff val="25000"/>
                  </a:schemeClr>
                </a:solidFill>
                <a:latin typeface="宋体" pitchFamily="2" charset="-122"/>
                <a:ea typeface="宋体" pitchFamily="2" charset="-122"/>
                <a:cs typeface="Heiti SC Light"/>
                <a:sym typeface="+mn-ea"/>
              </a:rPr>
              <a:t>        </a:t>
            </a:r>
            <a:r>
              <a:rPr lang="zh-CN" altLang="en-US" sz="3200" dirty="0">
                <a:latin typeface="宋体" pitchFamily="2" charset="-122"/>
                <a:ea typeface="宋体" pitchFamily="2" charset="-122"/>
              </a:rPr>
              <a:t>的决心和勇气来“洗洗澡”，不能流于形式走过场，更不能敷衍塞责蒙混过关。</a:t>
            </a:r>
          </a:p>
        </p:txBody>
      </p:sp>
    </p:spTree>
  </p:cSld>
  <p:clrMapOvr>
    <a:masterClrMapping/>
  </p:clrMapOvr>
  <p:transition spd="med">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7205" y="908720"/>
            <a:ext cx="8657590" cy="4031873"/>
          </a:xfrm>
          <a:prstGeom prst="rect">
            <a:avLst/>
          </a:prstGeom>
          <a:noFill/>
        </p:spPr>
        <p:txBody>
          <a:bodyPr wrap="square" rtlCol="0">
            <a:spAutoFit/>
          </a:bodyPr>
          <a:lstStyle/>
          <a:p>
            <a:r>
              <a:rPr lang="zh-CN" altLang="en-US" sz="3200" dirty="0">
                <a:latin typeface="宋体" pitchFamily="2" charset="-122"/>
                <a:ea typeface="宋体" pitchFamily="2" charset="-122"/>
                <a:sym typeface="+mn-ea"/>
              </a:rPr>
              <a:t>③近日，民警在路查行动中查出一些报废客车</a:t>
            </a:r>
            <a:endParaRPr lang="zh-CN" altLang="en-US" sz="3200" dirty="0">
              <a:latin typeface="宋体" pitchFamily="2" charset="-122"/>
              <a:ea typeface="宋体" pitchFamily="2" charset="-122"/>
              <a:sym typeface="+mn-ea"/>
            </a:endParaRPr>
          </a:p>
          <a:p>
            <a:r>
              <a:rPr lang="zh-CN" altLang="en-US" sz="3200" u="sng" dirty="0">
                <a:solidFill>
                  <a:schemeClr val="tx1"/>
                </a:solidFill>
                <a:latin typeface="宋体" pitchFamily="2" charset="-122"/>
                <a:ea typeface="宋体" pitchFamily="2" charset="-122"/>
                <a:cs typeface="Heiti SC Light"/>
                <a:sym typeface="+mn-ea"/>
              </a:rPr>
              <a:t> </a:t>
            </a:r>
            <a:r>
              <a:rPr lang="zh-CN" altLang="en-US" sz="3200" u="sng" dirty="0">
                <a:solidFill>
                  <a:schemeClr val="tx1">
                    <a:lumMod val="75000"/>
                    <a:lumOff val="25000"/>
                  </a:schemeClr>
                </a:solidFill>
                <a:latin typeface="宋体" pitchFamily="2" charset="-122"/>
                <a:ea typeface="宋体" pitchFamily="2" charset="-122"/>
                <a:cs typeface="Heiti SC Light"/>
                <a:sym typeface="+mn-ea"/>
              </a:rPr>
              <a:t>      </a:t>
            </a:r>
            <a:r>
              <a:rPr lang="zh-CN" altLang="en-US" sz="3200" dirty="0">
                <a:latin typeface="宋体" pitchFamily="2" charset="-122"/>
                <a:ea typeface="宋体" pitchFamily="2" charset="-122"/>
                <a:sym typeface="+mn-ea"/>
              </a:rPr>
              <a:t>后重新上路，并且运载原油等危险物品，这些运油车辆存在很大的安全隐患。</a:t>
            </a:r>
            <a:endParaRPr lang="zh-CN" altLang="en-US" sz="3200" dirty="0">
              <a:latin typeface="宋体" pitchFamily="2" charset="-122"/>
              <a:ea typeface="宋体" pitchFamily="2" charset="-122"/>
            </a:endParaRPr>
          </a:p>
          <a:p>
            <a:endParaRPr lang="en-US" altLang="zh-CN" sz="3200" dirty="0">
              <a:latin typeface="宋体" pitchFamily="2" charset="-122"/>
              <a:ea typeface="宋体" pitchFamily="2" charset="-122"/>
              <a:sym typeface="+mn-ea"/>
            </a:endParaRPr>
          </a:p>
          <a:p>
            <a:r>
              <a:rPr lang="zh-CN" altLang="en-US" sz="3200" dirty="0">
                <a:latin typeface="宋体" pitchFamily="2" charset="-122"/>
                <a:ea typeface="宋体" pitchFamily="2" charset="-122"/>
                <a:sym typeface="+mn-ea"/>
              </a:rPr>
              <a:t>A.脱胎换骨     改头换面      洗心革面</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B.洗心革面     改头换面      脱胎换骨</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C.改头换面     脱胎换骨      洗心革面</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D.脱胎换骨     洗心革面      改头换面</a:t>
            </a:r>
            <a:endParaRPr lang="zh-CN" altLang="en-US" dirty="0">
              <a:latin typeface="宋体" pitchFamily="2" charset="-122"/>
              <a:ea typeface="宋体" pitchFamily="2" charset="-122"/>
            </a:endParaRPr>
          </a:p>
        </p:txBody>
      </p:sp>
      <p:grpSp>
        <p:nvGrpSpPr>
          <p:cNvPr id="5" name="组合 4"/>
          <p:cNvGrpSpPr/>
          <p:nvPr/>
        </p:nvGrpSpPr>
        <p:grpSpPr>
          <a:xfrm>
            <a:off x="1767205" y="5133034"/>
            <a:ext cx="2080895" cy="583565"/>
            <a:chOff x="383" y="8072"/>
            <a:chExt cx="3277" cy="919"/>
          </a:xfrm>
        </p:grpSpPr>
        <p:sp>
          <p:nvSpPr>
            <p:cNvPr id="3" name="文本框 2"/>
            <p:cNvSpPr txBox="1"/>
            <p:nvPr/>
          </p:nvSpPr>
          <p:spPr>
            <a:xfrm>
              <a:off x="383" y="8072"/>
              <a:ext cx="1625"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4" name="文本框 3"/>
            <p:cNvSpPr txBox="1"/>
            <p:nvPr/>
          </p:nvSpPr>
          <p:spPr>
            <a:xfrm>
              <a:off x="2725" y="8072"/>
              <a:ext cx="935" cy="919"/>
            </a:xfrm>
            <a:prstGeom prst="rect">
              <a:avLst/>
            </a:prstGeom>
            <a:noFill/>
          </p:spPr>
          <p:txBody>
            <a:bodyPr wrap="square" rtlCol="0">
              <a:spAutoFit/>
            </a:bodyPr>
            <a:lstStyle/>
            <a:p>
              <a:r>
                <a:rPr lang="en-US" altLang="zh-CN" sz="3200"/>
                <a:t>D</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3235" y="993775"/>
            <a:ext cx="8684895" cy="2152015"/>
            <a:chOff x="361" y="1565"/>
            <a:chExt cx="13677" cy="3389"/>
          </a:xfrm>
        </p:grpSpPr>
        <p:sp>
          <p:nvSpPr>
            <p:cNvPr id="12" name="TextBox 5"/>
            <p:cNvSpPr txBox="1"/>
            <p:nvPr/>
          </p:nvSpPr>
          <p:spPr>
            <a:xfrm>
              <a:off x="361" y="2484"/>
              <a:ext cx="13677" cy="247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“守正不阿”指坚守正道，不逢迎或不偏私。这里将其理解为“坚守不改变”，犯了望文生义的错误。</a:t>
              </a:r>
            </a:p>
          </p:txBody>
        </p:sp>
        <p:sp>
          <p:nvSpPr>
            <p:cNvPr id="14" name="文本框 19"/>
            <p:cNvSpPr txBox="1"/>
            <p:nvPr/>
          </p:nvSpPr>
          <p:spPr>
            <a:xfrm>
              <a:off x="462" y="1565"/>
              <a:ext cx="1609" cy="919"/>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3" name="组合 2"/>
          <p:cNvGrpSpPr/>
          <p:nvPr/>
        </p:nvGrpSpPr>
        <p:grpSpPr>
          <a:xfrm>
            <a:off x="1499870" y="3145790"/>
            <a:ext cx="9190990" cy="3138170"/>
            <a:chOff x="-38" y="4954"/>
            <a:chExt cx="14474" cy="4942"/>
          </a:xfrm>
        </p:grpSpPr>
        <p:sp>
          <p:nvSpPr>
            <p:cNvPr id="32" name="文本框 19"/>
            <p:cNvSpPr txBox="1"/>
            <p:nvPr/>
          </p:nvSpPr>
          <p:spPr>
            <a:xfrm>
              <a:off x="120" y="4954"/>
              <a:ext cx="3366" cy="919"/>
            </a:xfrm>
            <a:prstGeom prst="rect">
              <a:avLst/>
            </a:prstGeom>
            <a:solidFill>
              <a:schemeClr val="accent2">
                <a:lumMod val="60000"/>
                <a:lumOff val="40000"/>
              </a:schemeClr>
            </a:solidFill>
          </p:spPr>
          <p:txBody>
            <a:bodyPr wrap="square" rtlCol="0">
              <a:spAutoFit/>
            </a:bodyPr>
            <a:lstStyle/>
            <a:p>
              <a:pPr algn="ctr"/>
              <a:r>
                <a:rPr kumimoji="1" lang="zh-CN" altLang="en-US" sz="3200" dirty="0">
                  <a:solidFill>
                    <a:schemeClr val="tx1"/>
                  </a:solidFill>
                  <a:latin typeface="黑体" pitchFamily="49" charset="-122"/>
                  <a:ea typeface="黑体" pitchFamily="49" charset="-122"/>
                </a:rPr>
                <a:t>关键拓展</a:t>
              </a:r>
            </a:p>
          </p:txBody>
        </p:sp>
        <p:sp>
          <p:nvSpPr>
            <p:cNvPr id="33" name="矩形 32"/>
            <p:cNvSpPr/>
            <p:nvPr/>
          </p:nvSpPr>
          <p:spPr>
            <a:xfrm>
              <a:off x="-38" y="5873"/>
              <a:ext cx="14474" cy="4023"/>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a:t>
              </a:r>
              <a:r>
                <a:rPr sz="3200" dirty="0" err="1">
                  <a:latin typeface="楷体" panose="02010609060101010101" pitchFamily="49" charset="-122"/>
                  <a:ea typeface="楷体" panose="02010609060101010101" pitchFamily="49" charset="-122"/>
                </a:rPr>
                <a:t>以下成语容易望文生义，需识记其关键字词的意思：不</a:t>
              </a:r>
              <a:r>
                <a:rPr sz="3200" dirty="0" err="1">
                  <a:solidFill>
                    <a:schemeClr val="tx2">
                      <a:lumMod val="50000"/>
                    </a:schemeClr>
                  </a:solidFill>
                  <a:latin typeface="楷体" panose="02010609060101010101" pitchFamily="49" charset="-122"/>
                  <a:ea typeface="楷体" panose="02010609060101010101" pitchFamily="49" charset="-122"/>
                </a:rPr>
                <a:t>刊</a:t>
              </a:r>
              <a:r>
                <a:rPr sz="3200" dirty="0" err="1">
                  <a:latin typeface="楷体" panose="02010609060101010101" pitchFamily="49" charset="-122"/>
                  <a:ea typeface="楷体" panose="02010609060101010101" pitchFamily="49" charset="-122"/>
                </a:rPr>
                <a:t>之论</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削除，更改</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不</a:t>
              </a:r>
              <a:r>
                <a:rPr sz="3200" dirty="0" err="1">
                  <a:solidFill>
                    <a:schemeClr val="tx2">
                      <a:lumMod val="50000"/>
                    </a:schemeClr>
                  </a:solidFill>
                  <a:latin typeface="楷体" panose="02010609060101010101" pitchFamily="49" charset="-122"/>
                  <a:ea typeface="楷体" panose="02010609060101010101" pitchFamily="49" charset="-122"/>
                </a:rPr>
                <a:t>赞</a:t>
              </a:r>
              <a:r>
                <a:rPr sz="3200" dirty="0" err="1">
                  <a:latin typeface="楷体" panose="02010609060101010101" pitchFamily="49" charset="-122"/>
                  <a:ea typeface="楷体" panose="02010609060101010101" pitchFamily="49" charset="-122"/>
                </a:rPr>
                <a:t>一词</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参与</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犯而不</a:t>
              </a:r>
              <a:r>
                <a:rPr sz="3200" dirty="0" err="1">
                  <a:solidFill>
                    <a:schemeClr val="tx2">
                      <a:lumMod val="50000"/>
                    </a:schemeClr>
                  </a:solidFill>
                  <a:latin typeface="楷体" panose="02010609060101010101" pitchFamily="49" charset="-122"/>
                  <a:ea typeface="楷体" panose="02010609060101010101" pitchFamily="49" charset="-122"/>
                </a:rPr>
                <a:t>校</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计较</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久</a:t>
              </a:r>
              <a:r>
                <a:rPr sz="3200" dirty="0" err="1">
                  <a:solidFill>
                    <a:schemeClr val="tx2">
                      <a:lumMod val="50000"/>
                    </a:schemeClr>
                  </a:solidFill>
                  <a:latin typeface="楷体" panose="02010609060101010101" pitchFamily="49" charset="-122"/>
                  <a:ea typeface="楷体" panose="02010609060101010101" pitchFamily="49" charset="-122"/>
                </a:rPr>
                <a:t>假</a:t>
              </a:r>
              <a:r>
                <a:rPr sz="3200" dirty="0" err="1">
                  <a:latin typeface="楷体" panose="02010609060101010101" pitchFamily="49" charset="-122"/>
                  <a:ea typeface="楷体" panose="02010609060101010101" pitchFamily="49" charset="-122"/>
                </a:rPr>
                <a:t>不归</a:t>
              </a:r>
              <a:r>
                <a:rPr sz="3200" dirty="0">
                  <a:latin typeface="楷体" panose="02010609060101010101" pitchFamily="49" charset="-122"/>
                  <a:ea typeface="楷体" panose="02010609060101010101" pitchFamily="49" charset="-122"/>
                </a:rPr>
                <a:t>(借)、</a:t>
              </a:r>
              <a:r>
                <a:rPr sz="3200" dirty="0" err="1">
                  <a:latin typeface="楷体" panose="02010609060101010101" pitchFamily="49" charset="-122"/>
                  <a:ea typeface="楷体" panose="02010609060101010101" pitchFamily="49" charset="-122"/>
                </a:rPr>
                <a:t>屡试不</a:t>
              </a:r>
              <a:r>
                <a:rPr sz="3200" dirty="0" err="1">
                  <a:solidFill>
                    <a:schemeClr val="tx2">
                      <a:lumMod val="50000"/>
                    </a:schemeClr>
                  </a:solidFill>
                  <a:latin typeface="楷体" panose="02010609060101010101" pitchFamily="49" charset="-122"/>
                  <a:ea typeface="楷体" panose="02010609060101010101" pitchFamily="49" charset="-122"/>
                </a:rPr>
                <a:t>爽</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差错</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文不加</a:t>
              </a:r>
              <a:r>
                <a:rPr sz="3200" dirty="0" err="1">
                  <a:solidFill>
                    <a:schemeClr val="tx2"/>
                  </a:solidFill>
                  <a:latin typeface="楷体" panose="02010609060101010101" pitchFamily="49" charset="-122"/>
                  <a:ea typeface="楷体" panose="02010609060101010101" pitchFamily="49" charset="-122"/>
                </a:rPr>
                <a:t>点</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涂上一点，表示删去</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细大不</a:t>
              </a:r>
              <a:r>
                <a:rPr sz="3200" dirty="0" err="1">
                  <a:solidFill>
                    <a:schemeClr val="tx2">
                      <a:lumMod val="50000"/>
                    </a:schemeClr>
                  </a:solidFill>
                  <a:latin typeface="楷体" panose="02010609060101010101" pitchFamily="49" charset="-122"/>
                  <a:ea typeface="楷体" panose="02010609060101010101" pitchFamily="49" charset="-122"/>
                </a:rPr>
                <a:t>捐</a:t>
              </a:r>
              <a:r>
                <a:rPr sz="3200" dirty="0">
                  <a:latin typeface="楷体" panose="02010609060101010101" pitchFamily="49" charset="-122"/>
                  <a:ea typeface="楷体" panose="02010609060101010101" pitchFamily="49" charset="-122"/>
                </a:rPr>
                <a:t>(</a:t>
              </a:r>
              <a:r>
                <a:rPr sz="3200" dirty="0" err="1">
                  <a:latin typeface="楷体" panose="02010609060101010101" pitchFamily="49" charset="-122"/>
                  <a:ea typeface="楷体" panose="02010609060101010101" pitchFamily="49" charset="-122"/>
                </a:rPr>
                <a:t>舍弃</a:t>
              </a:r>
              <a:r>
                <a:rPr sz="3200" dirty="0">
                  <a:latin typeface="楷体" panose="02010609060101010101" pitchFamily="49" charset="-122"/>
                  <a:ea typeface="楷体" panose="02010609060101010101" pitchFamily="49" charset="-122"/>
                </a:rPr>
                <a:t>)。</a:t>
              </a:r>
            </a:p>
          </p:txBody>
        </p:sp>
      </p:grpSp>
    </p:spTree>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667200" y="981711"/>
            <a:ext cx="8317232" cy="5039576"/>
            <a:chOff x="4834094" y="2060097"/>
            <a:chExt cx="2752176" cy="3307206"/>
          </a:xfrm>
        </p:grpSpPr>
        <p:sp>
          <p:nvSpPr>
            <p:cNvPr id="12" name="TextBox 5"/>
            <p:cNvSpPr txBox="1"/>
            <p:nvPr/>
          </p:nvSpPr>
          <p:spPr>
            <a:xfrm>
              <a:off x="4858877" y="2564625"/>
              <a:ext cx="2727393" cy="2802678"/>
            </a:xfrm>
            <a:prstGeom prst="rect">
              <a:avLst/>
            </a:prstGeom>
            <a:noFill/>
          </p:spPr>
          <p:txBody>
            <a:bodyPr wrap="square" rtlCol="0">
              <a:spAutoFit/>
            </a:bodyPr>
            <a:lstStyle/>
            <a:p>
              <a:r>
                <a:rPr lang="zh-CN" altLang="en-US" sz="2400" spc="-100" dirty="0">
                  <a:latin typeface="仿宋" panose="02010609060101010101" pitchFamily="49" charset="-122"/>
                  <a:ea typeface="仿宋" panose="02010609060101010101" pitchFamily="49" charset="-122"/>
                </a:rPr>
                <a:t>答题时，先明确三个成语的含义：</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rPr>
                <a:t>脱胎换骨</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rPr>
                <a:t>原为道教修炼用语，指修道者得道，就脱凡胎而成圣胎，换凡骨而为仙骨。现在用来比喻彻底改变立场观点。</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rPr>
                <a:t>洗心革面</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rPr>
                <a:t>比喻彻底悔改。</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rPr>
                <a:t>改头换面</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rPr>
                <a:t>比喻只改形式，不变内容（含贬义）。这三个词，</a:t>
              </a:r>
              <a:r>
                <a:rPr lang="en-US" altLang="zh-CN" sz="2400" spc="-100" dirty="0">
                  <a:latin typeface="仿宋" panose="02010609060101010101" pitchFamily="49" charset="-122"/>
                  <a:ea typeface="仿宋" panose="02010609060101010101" pitchFamily="49" charset="-122"/>
                </a:rPr>
                <a:t>“</a:t>
              </a:r>
              <a:r>
                <a:rPr lang="zh-CN" altLang="en-US" sz="2400" spc="-100" dirty="0">
                  <a:latin typeface="仿宋" panose="02010609060101010101" pitchFamily="49" charset="-122"/>
                  <a:ea typeface="仿宋" panose="02010609060101010101" pitchFamily="49" charset="-122"/>
                  <a:sym typeface="+mn-ea"/>
                </a:rPr>
                <a:t>脱胎换骨</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侧重于改后的好结果，</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洗心革面</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侧重于改的决心和行动，</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改头换面</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侧重于不是真改。①中的</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他</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已由游手好闲、坑蒙拐骗的人变成好丈夫、好父亲，得到了彻底的改造，故用</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脱胎换骨</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。②讲的是要有决心和行动，所以用</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洗心革面</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。③中报废客车</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报废</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的本质未变，所以用</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改头换面</a:t>
              </a:r>
              <a:r>
                <a:rPr lang="en-US" altLang="zh-CN" sz="2400" spc="-100" dirty="0">
                  <a:latin typeface="仿宋" panose="02010609060101010101" pitchFamily="49" charset="-122"/>
                  <a:ea typeface="仿宋" panose="02010609060101010101" pitchFamily="49" charset="-122"/>
                  <a:sym typeface="+mn-ea"/>
                </a:rPr>
                <a:t>”</a:t>
              </a:r>
              <a:r>
                <a:rPr lang="zh-CN" altLang="en-US" sz="2400" spc="-100" dirty="0">
                  <a:latin typeface="仿宋" panose="02010609060101010101" pitchFamily="49" charset="-122"/>
                  <a:ea typeface="仿宋" panose="02010609060101010101" pitchFamily="49" charset="-122"/>
                  <a:sym typeface="+mn-ea"/>
                </a:rPr>
                <a:t>。</a:t>
              </a:r>
              <a:endParaRPr lang="zh-CN" altLang="en-US" sz="2400" spc="-100" dirty="0">
                <a:latin typeface="仿宋" panose="02010609060101010101" pitchFamily="49" charset="-122"/>
                <a:ea typeface="仿宋" panose="02010609060101010101" pitchFamily="49" charset="-122"/>
                <a:sym typeface="+mn-ea"/>
              </a:endParaRPr>
            </a:p>
            <a:p>
              <a:pPr fontAlgn="auto">
                <a:lnSpc>
                  <a:spcPct val="100000"/>
                </a:lnSpc>
              </a:pPr>
              <a:endParaRPr lang="zh-CN" altLang="en-US" sz="2400" spc="-100" dirty="0">
                <a:latin typeface="仿宋" panose="02010609060101010101" pitchFamily="49" charset="-122"/>
                <a:ea typeface="仿宋" panose="02010609060101010101" pitchFamily="49" charset="-122"/>
                <a:sym typeface="+mn-ea"/>
              </a:endParaRPr>
            </a:p>
          </p:txBody>
        </p:sp>
        <p:sp>
          <p:nvSpPr>
            <p:cNvPr id="14" name="文本框 19"/>
            <p:cNvSpPr txBox="1"/>
            <p:nvPr/>
          </p:nvSpPr>
          <p:spPr>
            <a:xfrm>
              <a:off x="4834094" y="2060097"/>
              <a:ext cx="345600" cy="383757"/>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 cstate="print"/>
          <a:srcRect/>
          <a:stretch>
            <a:fillRect/>
          </a:stretch>
        </p:blipFill>
        <p:spPr bwMode="auto">
          <a:xfrm>
            <a:off x="9192344" y="3789040"/>
            <a:ext cx="2204860" cy="2555003"/>
          </a:xfrm>
          <a:prstGeom prst="rect">
            <a:avLst/>
          </a:prstGeom>
          <a:noFill/>
          <a:ln w="9525">
            <a:noFill/>
            <a:miter lim="800000"/>
            <a:headEnd/>
            <a:tailEnd/>
          </a:ln>
          <a:effectLst/>
        </p:spPr>
      </p:pic>
      <p:sp>
        <p:nvSpPr>
          <p:cNvPr id="4" name="TextBox 1"/>
          <p:cNvSpPr txBox="1"/>
          <p:nvPr/>
        </p:nvSpPr>
        <p:spPr>
          <a:xfrm>
            <a:off x="1980565" y="1674495"/>
            <a:ext cx="6372860" cy="583565"/>
          </a:xfrm>
          <a:prstGeom prst="rect">
            <a:avLst/>
          </a:prstGeom>
          <a:noFill/>
        </p:spPr>
        <p:txBody>
          <a:bodyPr wrap="square" rtlCol="0">
            <a:spAutoFit/>
          </a:bodyPr>
          <a:lstStyle/>
          <a:p>
            <a:pPr marL="342900" indent="-342900">
              <a:buFont typeface="Wingdings" pitchFamily="2" charset="2"/>
              <a:buChar char="Ø"/>
            </a:pPr>
            <a:r>
              <a:rPr lang="en-US" altLang="zh-CN" sz="3200" dirty="0">
                <a:solidFill>
                  <a:schemeClr val="bg1"/>
                </a:solidFill>
                <a:latin typeface="微软雅黑" pitchFamily="34" charset="-122"/>
                <a:ea typeface="微软雅黑" pitchFamily="34" charset="-122"/>
                <a:cs typeface="Heiti SC Light"/>
              </a:rPr>
              <a:t>3.</a:t>
            </a:r>
            <a:r>
              <a:rPr lang="zh-CN" altLang="en-US" sz="3200" dirty="0">
                <a:solidFill>
                  <a:schemeClr val="bg1"/>
                </a:solidFill>
                <a:latin typeface="微软雅黑" pitchFamily="34" charset="-122"/>
                <a:ea typeface="微软雅黑" pitchFamily="34" charset="-122"/>
                <a:cs typeface="Heiti SC Light"/>
              </a:rPr>
              <a:t>巧借词语对应进行关联定位</a:t>
            </a:r>
          </a:p>
        </p:txBody>
      </p:sp>
      <p:sp>
        <p:nvSpPr>
          <p:cNvPr id="5" name="TextBox 2"/>
          <p:cNvSpPr txBox="1"/>
          <p:nvPr/>
        </p:nvSpPr>
        <p:spPr>
          <a:xfrm>
            <a:off x="1980565" y="2413502"/>
            <a:ext cx="8003540" cy="2061210"/>
          </a:xfrm>
          <a:prstGeom prst="rect">
            <a:avLst/>
          </a:prstGeom>
          <a:noFill/>
        </p:spPr>
        <p:txBody>
          <a:bodyPr wrap="square" rtlCol="0">
            <a:spAutoFit/>
          </a:bodyPr>
          <a:lstStyle/>
          <a:p>
            <a:pPr fontAlgn="auto">
              <a:lnSpc>
                <a:spcPct val="100000"/>
              </a:lnSpc>
            </a:pPr>
            <a:r>
              <a:rPr lang="zh-CN" altLang="en-US" sz="3200" dirty="0">
                <a:latin typeface="黑体" pitchFamily="49" charset="-122"/>
                <a:ea typeface="黑体" pitchFamily="49" charset="-122"/>
              </a:rPr>
              <a:t>语句中的关键词语与备选成语的语素在语义方面有相近或相反的对应关系，解题时找到这些关键点，可以化繁为简，快速定位出正确答案。</a:t>
            </a:r>
          </a:p>
        </p:txBody>
      </p:sp>
      <p:sp>
        <p:nvSpPr>
          <p:cNvPr id="18" name="文本框 17"/>
          <p:cNvSpPr txBox="1"/>
          <p:nvPr/>
        </p:nvSpPr>
        <p:spPr>
          <a:xfrm>
            <a:off x="1980565" y="788168"/>
            <a:ext cx="7640399" cy="730885"/>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辨析近义成语的方法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0" y="764704"/>
            <a:ext cx="1439545" cy="645160"/>
          </a:xfrm>
          <a:prstGeom prst="rect">
            <a:avLst/>
          </a:prstGeom>
          <a:solidFill>
            <a:schemeClr val="accent2"/>
          </a:solidFill>
        </p:spPr>
        <p:txBody>
          <a:bodyPr wrap="square" rtlCol="0">
            <a:spAutoFit/>
          </a:bodyPr>
          <a:lstStyle/>
          <a:p>
            <a:r>
              <a:rPr lang="zh-CN" altLang="en-US" sz="3600" dirty="0">
                <a:latin typeface="黑体" pitchFamily="49" charset="-122"/>
                <a:ea typeface="黑体" pitchFamily="49" charset="-122"/>
              </a:rPr>
              <a:t>例题</a:t>
            </a:r>
            <a:r>
              <a:rPr lang="en-US" altLang="zh-CN" sz="3600" dirty="0">
                <a:latin typeface="黑体" pitchFamily="49" charset="-122"/>
                <a:ea typeface="黑体" pitchFamily="49" charset="-122"/>
              </a:rPr>
              <a:t>6</a:t>
            </a:r>
          </a:p>
        </p:txBody>
      </p:sp>
      <p:sp>
        <p:nvSpPr>
          <p:cNvPr id="8" name="TextBox 2"/>
          <p:cNvSpPr txBox="1"/>
          <p:nvPr/>
        </p:nvSpPr>
        <p:spPr>
          <a:xfrm>
            <a:off x="1708150" y="1484784"/>
            <a:ext cx="8775700" cy="4093428"/>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［内蒙古阿拉善左旗高级中学</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2018</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四模］</a:t>
            </a:r>
            <a:r>
              <a:rPr lang="zh-CN" altLang="en-US" sz="3200" dirty="0">
                <a:solidFill>
                  <a:schemeClr val="tx1">
                    <a:lumMod val="75000"/>
                    <a:lumOff val="25000"/>
                  </a:schemeClr>
                </a:solidFill>
                <a:latin typeface="宋体" pitchFamily="2" charset="-122"/>
                <a:ea typeface="宋体" pitchFamily="2" charset="-122"/>
                <a:cs typeface="Heiti SC Light"/>
              </a:rPr>
              <a:t>依次填入下列各句横线处的成语，最恰当的一组是（）</a:t>
            </a:r>
            <a:endParaRPr lang="en-US" altLang="zh-CN" sz="3200" dirty="0">
              <a:solidFill>
                <a:schemeClr val="tx1">
                  <a:lumMod val="75000"/>
                  <a:lumOff val="25000"/>
                </a:schemeClr>
              </a:solidFill>
              <a:latin typeface="宋体" pitchFamily="2" charset="-122"/>
              <a:ea typeface="宋体" pitchFamily="2" charset="-122"/>
              <a:cs typeface="Heiti SC Light"/>
            </a:endParaRPr>
          </a:p>
          <a:p>
            <a:pPr fontAlgn="auto">
              <a:lnSpc>
                <a:spcPct val="100000"/>
              </a:lnSpc>
            </a:pPr>
            <a:r>
              <a:rPr lang="zh-CN" altLang="en-US" sz="2800" dirty="0">
                <a:solidFill>
                  <a:schemeClr val="tx1">
                    <a:lumMod val="75000"/>
                    <a:lumOff val="25000"/>
                  </a:schemeClr>
                </a:solidFill>
                <a:latin typeface="宋体" pitchFamily="2" charset="-122"/>
                <a:ea typeface="宋体" pitchFamily="2" charset="-122"/>
                <a:cs typeface="Heiti SC Light"/>
              </a:rPr>
              <a:t>①他为人做事一向</a:t>
            </a:r>
            <a:r>
              <a:rPr lang="en-US" altLang="zh-CN" sz="2800" dirty="0">
                <a:solidFill>
                  <a:schemeClr val="tx1">
                    <a:lumMod val="75000"/>
                    <a:lumOff val="25000"/>
                  </a:schemeClr>
                </a:solidFill>
                <a:latin typeface="宋体" pitchFamily="2" charset="-122"/>
                <a:ea typeface="宋体" pitchFamily="2" charset="-122"/>
                <a:cs typeface="Heiti SC Light"/>
              </a:rPr>
              <a:t>______</a:t>
            </a:r>
            <a:r>
              <a:rPr lang="zh-CN" altLang="en-US" sz="2800" dirty="0">
                <a:solidFill>
                  <a:schemeClr val="tx1">
                    <a:lumMod val="75000"/>
                    <a:lumOff val="25000"/>
                  </a:schemeClr>
                </a:solidFill>
                <a:latin typeface="宋体" pitchFamily="2" charset="-122"/>
                <a:ea typeface="宋体" pitchFamily="2" charset="-122"/>
                <a:cs typeface="Heiti SC Light"/>
              </a:rPr>
              <a:t>，领导说什么，他就做什么，从来不敢自作主张。</a:t>
            </a:r>
            <a:endParaRPr lang="en-US" altLang="zh-CN" sz="2800" dirty="0">
              <a:solidFill>
                <a:schemeClr val="tx1">
                  <a:lumMod val="75000"/>
                  <a:lumOff val="25000"/>
                </a:schemeClr>
              </a:solidFill>
              <a:latin typeface="宋体" pitchFamily="2" charset="-122"/>
              <a:ea typeface="宋体" pitchFamily="2" charset="-122"/>
              <a:cs typeface="Heiti SC Light"/>
            </a:endParaRPr>
          </a:p>
          <a:p>
            <a:pPr fontAlgn="auto">
              <a:lnSpc>
                <a:spcPct val="100000"/>
              </a:lnSpc>
            </a:pPr>
            <a:r>
              <a:rPr lang="zh-CN" altLang="en-US" sz="2800" dirty="0">
                <a:solidFill>
                  <a:schemeClr val="tx1">
                    <a:lumMod val="75000"/>
                    <a:lumOff val="25000"/>
                  </a:schemeClr>
                </a:solidFill>
                <a:latin typeface="宋体" pitchFamily="2" charset="-122"/>
                <a:ea typeface="宋体" pitchFamily="2" charset="-122"/>
                <a:cs typeface="Heiti SC Light"/>
              </a:rPr>
              <a:t>②没有绝对的安全，所以要绝对地追求安全。在生命面前，</a:t>
            </a:r>
            <a:r>
              <a:rPr lang="en-US" altLang="zh-CN" sz="2800" dirty="0">
                <a:solidFill>
                  <a:schemeClr val="tx1">
                    <a:lumMod val="75000"/>
                    <a:lumOff val="25000"/>
                  </a:schemeClr>
                </a:solidFill>
                <a:latin typeface="宋体" pitchFamily="2" charset="-122"/>
                <a:ea typeface="宋体" pitchFamily="2" charset="-122"/>
                <a:cs typeface="Heiti SC Light"/>
              </a:rPr>
              <a:t>______</a:t>
            </a:r>
            <a:r>
              <a:rPr lang="zh-CN" altLang="en-US" sz="2800" dirty="0">
                <a:solidFill>
                  <a:schemeClr val="tx1">
                    <a:lumMod val="75000"/>
                    <a:lumOff val="25000"/>
                  </a:schemeClr>
                </a:solidFill>
                <a:latin typeface="宋体" pitchFamily="2" charset="-122"/>
                <a:ea typeface="宋体" pitchFamily="2" charset="-122"/>
                <a:cs typeface="Heiti SC Light"/>
              </a:rPr>
              <a:t>可能才是做好安全工作最好的态度。</a:t>
            </a:r>
            <a:endParaRPr lang="en-US" altLang="zh-CN" sz="2800" dirty="0">
              <a:solidFill>
                <a:schemeClr val="tx1">
                  <a:lumMod val="75000"/>
                  <a:lumOff val="25000"/>
                </a:schemeClr>
              </a:solidFill>
              <a:latin typeface="宋体" pitchFamily="2" charset="-122"/>
              <a:ea typeface="宋体" pitchFamily="2" charset="-122"/>
              <a:cs typeface="Heiti SC Light"/>
            </a:endParaRPr>
          </a:p>
          <a:p>
            <a:pPr fontAlgn="auto">
              <a:lnSpc>
                <a:spcPct val="100000"/>
              </a:lnSpc>
            </a:pPr>
            <a:r>
              <a:rPr lang="zh-CN" altLang="en-US" sz="2800" dirty="0">
                <a:solidFill>
                  <a:schemeClr val="tx1">
                    <a:lumMod val="75000"/>
                    <a:lumOff val="25000"/>
                  </a:schemeClr>
                </a:solidFill>
                <a:latin typeface="宋体" pitchFamily="2" charset="-122"/>
                <a:ea typeface="宋体" pitchFamily="2" charset="-122"/>
                <a:cs typeface="Heiti SC Light"/>
              </a:rPr>
              <a:t>③低龄留学值与不值，好与不好，也需因人而异，既不能盲目跟风，唯留学是出路；也不能</a:t>
            </a:r>
            <a:r>
              <a:rPr lang="en-US" altLang="zh-CN" sz="2800" dirty="0">
                <a:solidFill>
                  <a:schemeClr val="tx1">
                    <a:lumMod val="75000"/>
                    <a:lumOff val="25000"/>
                  </a:schemeClr>
                </a:solidFill>
                <a:latin typeface="宋体" pitchFamily="2" charset="-122"/>
                <a:ea typeface="宋体" pitchFamily="2" charset="-122"/>
                <a:cs typeface="Heiti SC Light"/>
              </a:rPr>
              <a:t>_______</a:t>
            </a:r>
            <a:r>
              <a:rPr lang="zh-CN" altLang="en-US" sz="2800" dirty="0">
                <a:solidFill>
                  <a:schemeClr val="tx1">
                    <a:lumMod val="75000"/>
                    <a:lumOff val="25000"/>
                  </a:schemeClr>
                </a:solidFill>
                <a:latin typeface="宋体" pitchFamily="2" charset="-122"/>
                <a:ea typeface="宋体" pitchFamily="2" charset="-122"/>
                <a:cs typeface="Heiti SC Light"/>
              </a:rPr>
              <a:t>，甘做井底之蛙。</a:t>
            </a:r>
          </a:p>
        </p:txBody>
      </p:sp>
    </p:spTree>
  </p:cSld>
  <p:clrMapOvr>
    <a:masterClrMapping/>
  </p:clrMapOvr>
  <p:transition spd="med">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0" y="1323720"/>
            <a:ext cx="8550910" cy="2931572"/>
          </a:xfrm>
          <a:prstGeom prst="rect">
            <a:avLst/>
          </a:prstGeom>
          <a:noFill/>
        </p:spPr>
        <p:txBody>
          <a:bodyPr wrap="square" rtlCol="0">
            <a:spAutoFit/>
          </a:bodyPr>
          <a:lstStyle/>
          <a:p>
            <a:pPr fontAlgn="auto">
              <a:lnSpc>
                <a:spcPct val="150000"/>
              </a:lnSpc>
            </a:pPr>
            <a:r>
              <a:rPr lang="en-US" altLang="zh-CN" sz="3200" dirty="0">
                <a:latin typeface="宋体" pitchFamily="2" charset="-122"/>
                <a:ea typeface="宋体" pitchFamily="2" charset="-122"/>
              </a:rPr>
              <a:t>A</a:t>
            </a:r>
            <a:r>
              <a:rPr lang="zh-CN" altLang="en-US" sz="3200" dirty="0">
                <a:latin typeface="宋体" pitchFamily="2" charset="-122"/>
                <a:ea typeface="宋体" pitchFamily="2" charset="-122"/>
              </a:rPr>
              <a:t>．如履薄冰  畏手畏脚  谨小慎微</a:t>
            </a:r>
            <a:endParaRPr lang="en-US" altLang="zh-CN" sz="3200" dirty="0">
              <a:latin typeface="宋体" pitchFamily="2" charset="-122"/>
              <a:ea typeface="宋体" pitchFamily="2" charset="-122"/>
            </a:endParaRPr>
          </a:p>
          <a:p>
            <a:pPr fontAlgn="auto">
              <a:lnSpc>
                <a:spcPct val="150000"/>
              </a:lnSpc>
            </a:pPr>
            <a:r>
              <a:rPr lang="en-US" altLang="zh-CN" sz="3200" dirty="0">
                <a:latin typeface="宋体" pitchFamily="2" charset="-122"/>
                <a:ea typeface="宋体" pitchFamily="2" charset="-122"/>
              </a:rPr>
              <a:t>B</a:t>
            </a:r>
            <a:r>
              <a:rPr lang="zh-CN" altLang="en-US" sz="3200" dirty="0">
                <a:latin typeface="宋体" pitchFamily="2" charset="-122"/>
                <a:ea typeface="宋体" pitchFamily="2" charset="-122"/>
              </a:rPr>
              <a:t>．畏手畏脚  如履薄冰  谨小慎微</a:t>
            </a:r>
            <a:endParaRPr lang="en-US" altLang="zh-CN" sz="3200" dirty="0">
              <a:latin typeface="宋体" pitchFamily="2" charset="-122"/>
              <a:ea typeface="宋体" pitchFamily="2" charset="-122"/>
            </a:endParaRPr>
          </a:p>
          <a:p>
            <a:pPr fontAlgn="auto">
              <a:lnSpc>
                <a:spcPct val="150000"/>
              </a:lnSpc>
            </a:pPr>
            <a:r>
              <a:rPr lang="en-US" altLang="zh-CN" sz="3200" dirty="0">
                <a:latin typeface="宋体" pitchFamily="2" charset="-122"/>
                <a:ea typeface="宋体" pitchFamily="2" charset="-122"/>
              </a:rPr>
              <a:t>C</a:t>
            </a:r>
            <a:r>
              <a:rPr lang="zh-CN" altLang="en-US" sz="3200" dirty="0">
                <a:latin typeface="宋体" pitchFamily="2" charset="-122"/>
                <a:ea typeface="宋体" pitchFamily="2" charset="-122"/>
              </a:rPr>
              <a:t>．谨小慎微  畏手畏脚  如履薄冰</a:t>
            </a:r>
            <a:endParaRPr lang="en-US" altLang="zh-CN" sz="3200" dirty="0">
              <a:latin typeface="宋体" pitchFamily="2" charset="-122"/>
              <a:ea typeface="宋体" pitchFamily="2" charset="-122"/>
            </a:endParaRPr>
          </a:p>
          <a:p>
            <a:pPr fontAlgn="auto">
              <a:lnSpc>
                <a:spcPct val="150000"/>
              </a:lnSpc>
            </a:pPr>
            <a:r>
              <a:rPr lang="en-US" altLang="zh-CN" sz="3200" dirty="0">
                <a:latin typeface="宋体" pitchFamily="2" charset="-122"/>
                <a:ea typeface="宋体" pitchFamily="2" charset="-122"/>
              </a:rPr>
              <a:t>D</a:t>
            </a:r>
            <a:r>
              <a:rPr lang="zh-CN" altLang="en-US" sz="3200" dirty="0">
                <a:latin typeface="宋体" pitchFamily="2" charset="-122"/>
                <a:ea typeface="宋体" pitchFamily="2" charset="-122"/>
              </a:rPr>
              <a:t>．谨小慎微  如履薄冰  畏手畏脚</a:t>
            </a:r>
          </a:p>
        </p:txBody>
      </p:sp>
      <p:grpSp>
        <p:nvGrpSpPr>
          <p:cNvPr id="5" name="组合 4"/>
          <p:cNvGrpSpPr/>
          <p:nvPr/>
        </p:nvGrpSpPr>
        <p:grpSpPr>
          <a:xfrm>
            <a:off x="1905000" y="4509120"/>
            <a:ext cx="1644015" cy="583565"/>
            <a:chOff x="600" y="7827"/>
            <a:chExt cx="2589" cy="919"/>
          </a:xfrm>
        </p:grpSpPr>
        <p:sp>
          <p:nvSpPr>
            <p:cNvPr id="3" name="文本框 2"/>
            <p:cNvSpPr txBox="1"/>
            <p:nvPr/>
          </p:nvSpPr>
          <p:spPr>
            <a:xfrm>
              <a:off x="600" y="7827"/>
              <a:ext cx="1625"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答案</a:t>
              </a:r>
            </a:p>
          </p:txBody>
        </p:sp>
        <p:sp>
          <p:nvSpPr>
            <p:cNvPr id="4" name="文本框 3"/>
            <p:cNvSpPr txBox="1"/>
            <p:nvPr/>
          </p:nvSpPr>
          <p:spPr>
            <a:xfrm>
              <a:off x="2377" y="7827"/>
              <a:ext cx="812" cy="919"/>
            </a:xfrm>
            <a:prstGeom prst="rect">
              <a:avLst/>
            </a:prstGeom>
            <a:noFill/>
          </p:spPr>
          <p:txBody>
            <a:bodyPr wrap="square" rtlCol="0">
              <a:spAutoFit/>
            </a:bodyPr>
            <a:lstStyle/>
            <a:p>
              <a:r>
                <a:rPr lang="en-US" altLang="zh-CN" sz="3200" dirty="0"/>
                <a:t>D</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865630" y="1124744"/>
            <a:ext cx="8460740" cy="4843787"/>
            <a:chOff x="4638960" y="1328571"/>
            <a:chExt cx="8460740" cy="4843787"/>
          </a:xfrm>
        </p:grpSpPr>
        <p:sp>
          <p:nvSpPr>
            <p:cNvPr id="12" name="TextBox 5"/>
            <p:cNvSpPr txBox="1"/>
            <p:nvPr/>
          </p:nvSpPr>
          <p:spPr>
            <a:xfrm>
              <a:off x="4661820" y="2021991"/>
              <a:ext cx="8437880" cy="4150367"/>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①中“领导说什么，他就做什么，从来不敢自作主张”与“谨小慎微”相照应。②中“没有绝对的安全，所以要绝对地追求安全”说的是在生命面前要谨慎，存戒惧之心，照应“如履薄冰”。③中与“既不能盲目跟风，唯留学是出路”相反，与“也不能”“甘做井底之蛙”相照应的是“畏手畏脚”。</a:t>
              </a:r>
            </a:p>
          </p:txBody>
        </p:sp>
        <p:sp>
          <p:nvSpPr>
            <p:cNvPr id="14" name="文本框 19"/>
            <p:cNvSpPr txBox="1"/>
            <p:nvPr/>
          </p:nvSpPr>
          <p:spPr>
            <a:xfrm>
              <a:off x="4638960" y="1328571"/>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83632" y="2708919"/>
            <a:ext cx="6152723" cy="923330"/>
          </a:xfrm>
          <a:prstGeom prst="rect">
            <a:avLst/>
          </a:prstGeom>
        </p:spPr>
        <p:txBody>
          <a:bodyPr wrap="square">
            <a:spAutoFit/>
          </a:bodyPr>
          <a:lstStyle/>
          <a:p>
            <a:pPr algn="ctr"/>
            <a:r>
              <a:rPr kumimoji="1" lang="zh-CN" altLang="en-US" sz="5400" dirty="0">
                <a:solidFill>
                  <a:schemeClr val="bg1"/>
                </a:solidFill>
                <a:latin typeface="黑体" pitchFamily="49" charset="-122"/>
                <a:ea typeface="黑体" pitchFamily="49" charset="-122"/>
                <a:cs typeface="Heiti SC Medium"/>
              </a:rPr>
              <a:t>敬请期待下一专题！</a:t>
            </a:r>
          </a:p>
        </p:txBody>
      </p:sp>
      <p:pic>
        <p:nvPicPr>
          <p:cNvPr id="3" name="Picture 3"/>
          <p:cNvPicPr>
            <a:picLocks noChangeAspect="1" noChangeArrowheads="1"/>
          </p:cNvPicPr>
          <p:nvPr/>
        </p:nvPicPr>
        <p:blipFill>
          <a:blip r:embed="rId1" cstate="print"/>
          <a:srcRect/>
          <a:stretch>
            <a:fillRect/>
          </a:stretch>
        </p:blipFill>
        <p:spPr bwMode="auto">
          <a:xfrm>
            <a:off x="9192344" y="3717032"/>
            <a:ext cx="2204860" cy="2555003"/>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29105" y="1654175"/>
            <a:ext cx="507238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2  </a:t>
            </a:r>
            <a:r>
              <a:rPr lang="zh-CN" altLang="en-US" sz="3200" dirty="0">
                <a:solidFill>
                  <a:schemeClr val="bg1"/>
                </a:solidFill>
                <a:latin typeface="微软雅黑" pitchFamily="34" charset="-122"/>
                <a:ea typeface="微软雅黑" pitchFamily="34" charset="-122"/>
                <a:cs typeface="Heiti SC Light"/>
              </a:rPr>
              <a:t>张冠李戴（</a:t>
            </a:r>
            <a:r>
              <a:rPr lang="zh-CN" altLang="en-US" sz="3200" i="1" dirty="0">
                <a:solidFill>
                  <a:schemeClr val="bg1"/>
                </a:solidFill>
                <a:latin typeface="微软雅黑" pitchFamily="34" charset="-122"/>
                <a:ea typeface="微软雅黑" pitchFamily="34" charset="-122"/>
                <a:cs typeface="Heiti SC Light"/>
              </a:rPr>
              <a:t>重点</a:t>
            </a:r>
            <a:r>
              <a:rPr lang="zh-CN" altLang="en-US" sz="3200" dirty="0">
                <a:solidFill>
                  <a:schemeClr val="bg1"/>
                </a:solidFill>
                <a:latin typeface="微软雅黑" pitchFamily="34" charset="-122"/>
                <a:ea typeface="微软雅黑" pitchFamily="34" charset="-122"/>
                <a:cs typeface="Heiti SC Light"/>
              </a:rPr>
              <a:t>）</a:t>
            </a:r>
          </a:p>
        </p:txBody>
      </p:sp>
      <p:sp>
        <p:nvSpPr>
          <p:cNvPr id="5" name="TextBox 2"/>
          <p:cNvSpPr txBox="1"/>
          <p:nvPr/>
        </p:nvSpPr>
        <p:spPr>
          <a:xfrm>
            <a:off x="1729105" y="2237740"/>
            <a:ext cx="8792845" cy="156845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有的成语有特定的适用对象。有的指人，有的指物；有的指个体，有的指群体；有的专用于男女或夫妻之间，有的专用于文章或文学艺术等。</a:t>
            </a:r>
          </a:p>
        </p:txBody>
      </p:sp>
      <p:sp>
        <p:nvSpPr>
          <p:cNvPr id="18" name="文本框 17"/>
          <p:cNvSpPr txBox="1"/>
          <p:nvPr/>
        </p:nvSpPr>
        <p:spPr>
          <a:xfrm>
            <a:off x="1670050" y="1070610"/>
            <a:ext cx="235204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670050" y="3949065"/>
            <a:ext cx="8580262" cy="2099161"/>
            <a:chOff x="121007" y="1284081"/>
            <a:chExt cx="9087681" cy="1564332"/>
          </a:xfrm>
        </p:grpSpPr>
        <p:sp>
          <p:nvSpPr>
            <p:cNvPr id="8" name="TextBox 2"/>
            <p:cNvSpPr txBox="1"/>
            <p:nvPr/>
          </p:nvSpPr>
          <p:spPr>
            <a:xfrm>
              <a:off x="319638" y="1770418"/>
              <a:ext cx="8889050" cy="1077995"/>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［课标全国Ⅱ2017·17⑥］</a:t>
              </a:r>
              <a:r>
                <a:rPr sz="2800" dirty="0">
                  <a:solidFill>
                    <a:schemeClr val="tx1">
                      <a:lumMod val="75000"/>
                      <a:lumOff val="25000"/>
                    </a:schemeClr>
                  </a:solidFill>
                  <a:latin typeface="宋体" pitchFamily="2" charset="-122"/>
                  <a:ea typeface="宋体" pitchFamily="2" charset="-122"/>
                </a:rPr>
                <a:t>央视《中国诗词大会》这个</a:t>
              </a:r>
              <a:r>
                <a:rPr sz="2800" u="sng" dirty="0">
                  <a:solidFill>
                    <a:schemeClr val="tx2">
                      <a:lumMod val="50000"/>
                    </a:schemeClr>
                  </a:solidFill>
                  <a:latin typeface="宋体" pitchFamily="2" charset="-122"/>
                  <a:ea typeface="宋体" pitchFamily="2" charset="-122"/>
                </a:rPr>
                <a:t>温文尔雅</a:t>
              </a:r>
              <a:r>
                <a:rPr sz="2800" dirty="0">
                  <a:solidFill>
                    <a:schemeClr val="tx1">
                      <a:lumMod val="75000"/>
                      <a:lumOff val="25000"/>
                    </a:schemeClr>
                  </a:solidFill>
                  <a:latin typeface="宋体" pitchFamily="2" charset="-122"/>
                  <a:ea typeface="宋体" pitchFamily="2" charset="-122"/>
                </a:rPr>
                <a:t>的节目走红，引起社会广泛关注，节目中一举夺冠的小姑娘更是成为谈论的焦点。</a:t>
              </a:r>
              <a:endParaRPr sz="3200" dirty="0">
                <a:solidFill>
                  <a:schemeClr val="tx1">
                    <a:lumMod val="75000"/>
                    <a:lumOff val="25000"/>
                  </a:schemeClr>
                </a:solidFill>
                <a:latin typeface="宋体" pitchFamily="2" charset="-122"/>
                <a:ea typeface="宋体" pitchFamily="2" charset="-122"/>
              </a:endParaRPr>
            </a:p>
          </p:txBody>
        </p:sp>
        <p:sp>
          <p:nvSpPr>
            <p:cNvPr id="10" name="文本框 15"/>
            <p:cNvSpPr txBox="1"/>
            <p:nvPr/>
          </p:nvSpPr>
          <p:spPr>
            <a:xfrm>
              <a:off x="121007" y="1284081"/>
              <a:ext cx="1104256" cy="434883"/>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22755" y="1017905"/>
            <a:ext cx="8666480" cy="1659890"/>
            <a:chOff x="313" y="1741"/>
            <a:chExt cx="13648" cy="2614"/>
          </a:xfrm>
        </p:grpSpPr>
        <p:sp>
          <p:nvSpPr>
            <p:cNvPr id="12" name="TextBox 5"/>
            <p:cNvSpPr txBox="1"/>
            <p:nvPr/>
          </p:nvSpPr>
          <p:spPr>
            <a:xfrm>
              <a:off x="467" y="2660"/>
              <a:ext cx="13494" cy="169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“温文尔雅”指态度温和，举止文雅。该成语多用于形容人物，不能用来形容电视节目。</a:t>
              </a:r>
            </a:p>
          </p:txBody>
        </p:sp>
        <p:sp>
          <p:nvSpPr>
            <p:cNvPr id="14" name="文本框 19"/>
            <p:cNvSpPr txBox="1"/>
            <p:nvPr/>
          </p:nvSpPr>
          <p:spPr>
            <a:xfrm>
              <a:off x="313" y="1741"/>
              <a:ext cx="1652" cy="919"/>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5" name="组合 4"/>
          <p:cNvGrpSpPr/>
          <p:nvPr/>
        </p:nvGrpSpPr>
        <p:grpSpPr>
          <a:xfrm>
            <a:off x="1602105" y="2857500"/>
            <a:ext cx="9046210" cy="3081655"/>
            <a:chOff x="123" y="4500"/>
            <a:chExt cx="14246" cy="4853"/>
          </a:xfrm>
        </p:grpSpPr>
        <p:sp>
          <p:nvSpPr>
            <p:cNvPr id="27" name="流程图: 过程 5"/>
            <p:cNvSpPr/>
            <p:nvPr/>
          </p:nvSpPr>
          <p:spPr>
            <a:xfrm>
              <a:off x="123" y="5128"/>
              <a:ext cx="11901" cy="83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3200" dirty="0">
                <a:solidFill>
                  <a:srgbClr val="404040"/>
                </a:solidFill>
                <a:latin typeface="华文宋体" panose="02010600040101010101" pitchFamily="2" charset="-122"/>
                <a:ea typeface="华文宋体" panose="02010600040101010101" pitchFamily="2" charset="-122"/>
              </a:endParaRPr>
            </a:p>
          </p:txBody>
        </p:sp>
        <p:sp>
          <p:nvSpPr>
            <p:cNvPr id="33" name="矩形 32"/>
            <p:cNvSpPr/>
            <p:nvPr/>
          </p:nvSpPr>
          <p:spPr>
            <a:xfrm>
              <a:off x="156" y="5330"/>
              <a:ext cx="14213" cy="4023"/>
            </a:xfrm>
            <a:prstGeom prst="rect">
              <a:avLst/>
            </a:prstGeom>
          </p:spPr>
          <p:txBody>
            <a:bodyPr wrap="square">
              <a:spAutoFit/>
            </a:bodyPr>
            <a:lstStyle/>
            <a:p>
              <a:r>
                <a:rPr lang="zh-CN" altLang="en-US" sz="3200" dirty="0">
                  <a:latin typeface="华文宋体" panose="02010600040101010101" pitchFamily="2" charset="-122"/>
                  <a:ea typeface="华文宋体" panose="02010600040101010101" pitchFamily="2" charset="-122"/>
                </a:rPr>
                <a:t>        </a:t>
              </a:r>
              <a:r>
                <a:rPr lang="zh-CN" altLang="en-US" sz="3200" dirty="0">
                  <a:latin typeface="楷体" panose="02010609060101010101" pitchFamily="49" charset="-122"/>
                  <a:ea typeface="楷体" panose="02010609060101010101" pitchFamily="49" charset="-122"/>
                </a:rPr>
                <a:t>以下成语容易张冠李戴，需识记其适用对象：耳提面命</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长辈</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、汗牛充栋</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书籍</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、美轮美奂</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建筑、装饰</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、巧夺天工</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工艺品</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、石破天惊</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事情、文章议论</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、相敬如宾</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夫妻</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、雨后春笋</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新生事物</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、崭露头角</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青少年</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、振聋发聩</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言论</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a:t>
              </a:r>
            </a:p>
          </p:txBody>
        </p:sp>
        <p:sp>
          <p:nvSpPr>
            <p:cNvPr id="3" name="文本框 19"/>
            <p:cNvSpPr txBox="1"/>
            <p:nvPr/>
          </p:nvSpPr>
          <p:spPr>
            <a:xfrm>
              <a:off x="283" y="4500"/>
              <a:ext cx="2979" cy="919"/>
            </a:xfrm>
            <a:prstGeom prst="rect">
              <a:avLst/>
            </a:prstGeom>
            <a:solidFill>
              <a:schemeClr val="accent2">
                <a:lumMod val="60000"/>
                <a:lumOff val="40000"/>
              </a:schemeClr>
            </a:solidFill>
          </p:spPr>
          <p:txBody>
            <a:bodyPr wrap="square" rtlCol="0">
              <a:spAutoFit/>
            </a:bodyPr>
            <a:lstStyle/>
            <a:p>
              <a:pPr algn="ctr"/>
              <a:r>
                <a:rPr kumimoji="1" lang="zh-CN" altLang="en-US" sz="3200" dirty="0">
                  <a:solidFill>
                    <a:schemeClr val="tx1"/>
                  </a:solidFill>
                  <a:latin typeface="黑体" pitchFamily="49" charset="-122"/>
                  <a:ea typeface="黑体" pitchFamily="49" charset="-122"/>
                </a:rPr>
                <a:t>关键拓展</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04975" y="1468755"/>
            <a:ext cx="544322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微软雅黑" pitchFamily="34" charset="-122"/>
                <a:ea typeface="微软雅黑" pitchFamily="34" charset="-122"/>
                <a:cs typeface="Heiti SC Light"/>
              </a:rPr>
              <a:t>考法</a:t>
            </a:r>
            <a:r>
              <a:rPr lang="en-US" altLang="zh-CN" sz="3200" dirty="0">
                <a:solidFill>
                  <a:schemeClr val="bg1"/>
                </a:solidFill>
                <a:latin typeface="微软雅黑" pitchFamily="34" charset="-122"/>
                <a:ea typeface="微软雅黑" pitchFamily="34" charset="-122"/>
                <a:cs typeface="Heiti SC Light"/>
              </a:rPr>
              <a:t>3  </a:t>
            </a:r>
            <a:r>
              <a:rPr lang="zh-CN" altLang="en-US" sz="3200" dirty="0">
                <a:solidFill>
                  <a:schemeClr val="bg1"/>
                </a:solidFill>
                <a:latin typeface="微软雅黑" pitchFamily="34" charset="-122"/>
                <a:ea typeface="微软雅黑" pitchFamily="34" charset="-122"/>
                <a:cs typeface="Heiti SC Light"/>
              </a:rPr>
              <a:t>褒贬失当（</a:t>
            </a:r>
            <a:r>
              <a:rPr lang="zh-CN" altLang="en-US" sz="3200" i="1" dirty="0">
                <a:solidFill>
                  <a:schemeClr val="bg1"/>
                </a:solidFill>
                <a:latin typeface="微软雅黑" pitchFamily="34" charset="-122"/>
                <a:ea typeface="微软雅黑" pitchFamily="34" charset="-122"/>
                <a:cs typeface="Heiti SC Light"/>
              </a:rPr>
              <a:t>重点</a:t>
            </a:r>
            <a:r>
              <a:rPr lang="zh-CN" altLang="en-US" sz="3200" dirty="0">
                <a:solidFill>
                  <a:schemeClr val="bg1"/>
                </a:solidFill>
                <a:latin typeface="微软雅黑" pitchFamily="34" charset="-122"/>
                <a:ea typeface="微软雅黑" pitchFamily="34" charset="-122"/>
                <a:cs typeface="Heiti SC Light"/>
              </a:rPr>
              <a:t>）</a:t>
            </a:r>
          </a:p>
        </p:txBody>
      </p:sp>
      <p:sp>
        <p:nvSpPr>
          <p:cNvPr id="5" name="TextBox 2"/>
          <p:cNvSpPr txBox="1"/>
          <p:nvPr/>
        </p:nvSpPr>
        <p:spPr>
          <a:xfrm>
            <a:off x="1704975" y="1945005"/>
            <a:ext cx="8781415" cy="156845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要因目的、场合、对象的不同而异，用于赞扬、夸奖的使用褒义成语，用于贬斥、批评的使用贬义成语。</a:t>
            </a:r>
          </a:p>
        </p:txBody>
      </p:sp>
      <p:sp>
        <p:nvSpPr>
          <p:cNvPr id="18" name="文本框 17"/>
          <p:cNvSpPr txBox="1"/>
          <p:nvPr/>
        </p:nvSpPr>
        <p:spPr>
          <a:xfrm>
            <a:off x="1704975" y="943610"/>
            <a:ext cx="227393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辨正误</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743710" y="3610807"/>
            <a:ext cx="8742678" cy="2687380"/>
            <a:chOff x="630902" y="1477657"/>
            <a:chExt cx="3886880" cy="2143960"/>
          </a:xfrm>
        </p:grpSpPr>
        <p:sp>
          <p:nvSpPr>
            <p:cNvPr id="8" name="TextBox 2"/>
            <p:cNvSpPr txBox="1"/>
            <p:nvPr/>
          </p:nvSpPr>
          <p:spPr>
            <a:xfrm>
              <a:off x="648123" y="1977208"/>
              <a:ext cx="3869659" cy="1644409"/>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［安徽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2015·16B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在东海舰队组织的此次实战演练中，我军的反水雷舰艇</a:t>
              </a:r>
              <a:r>
                <a:rPr lang="zh-CN" altLang="en-US" sz="3200" u="sng" dirty="0">
                  <a:solidFill>
                    <a:schemeClr val="tx2">
                      <a:lumMod val="50000"/>
                    </a:schemeClr>
                  </a:solidFill>
                  <a:latin typeface="宋体" pitchFamily="2" charset="-122"/>
                  <a:ea typeface="宋体" pitchFamily="2" charset="-122"/>
                  <a:cs typeface="Heiti SC Light"/>
                </a:rPr>
                <a:t>倾巢而出</a:t>
              </a:r>
              <a:r>
                <a:rPr lang="zh-CN" altLang="en-US" sz="3200" dirty="0">
                  <a:solidFill>
                    <a:schemeClr val="tx1">
                      <a:lumMod val="75000"/>
                      <a:lumOff val="25000"/>
                    </a:schemeClr>
                  </a:solidFill>
                  <a:latin typeface="宋体" pitchFamily="2" charset="-122"/>
                  <a:ea typeface="宋体" pitchFamily="2" charset="-122"/>
                  <a:cs typeface="Heiti SC Light"/>
                </a:rPr>
                <a:t>，成功扫除了“敌军”在航道上隐蔽布设的多枚新型水雷。</a:t>
              </a:r>
            </a:p>
          </p:txBody>
        </p:sp>
        <p:sp>
          <p:nvSpPr>
            <p:cNvPr id="10" name="文本框 15"/>
            <p:cNvSpPr txBox="1"/>
            <p:nvPr/>
          </p:nvSpPr>
          <p:spPr>
            <a:xfrm>
              <a:off x="630902" y="1477657"/>
              <a:ext cx="451983" cy="465561"/>
            </a:xfrm>
            <a:prstGeom prst="rect">
              <a:avLst/>
            </a:prstGeom>
            <a:solidFill>
              <a:schemeClr val="accent2">
                <a:lumMod val="60000"/>
                <a:lumOff val="40000"/>
              </a:schemeClr>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8425</Words>
  <Application>Kingsoft Office WPP</Application>
  <PresentationFormat>自定义</PresentationFormat>
  <Paragraphs>470</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339</cp:revision>
  <dcterms:created xsi:type="dcterms:W3CDTF">2017-02-11T06:33:00Z</dcterms:created>
  <dcterms:modified xsi:type="dcterms:W3CDTF">2019-02-13T08:50:00Z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