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352" r:id="rId3"/>
    <p:sldId id="261" r:id="rId4"/>
    <p:sldId id="262" r:id="rId6"/>
    <p:sldId id="263" r:id="rId7"/>
    <p:sldId id="353"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90" r:id="rId33"/>
    <p:sldId id="291" r:id="rId34"/>
    <p:sldId id="292" r:id="rId35"/>
    <p:sldId id="293" r:id="rId36"/>
    <p:sldId id="294" r:id="rId37"/>
    <p:sldId id="295" r:id="rId38"/>
    <p:sldId id="296" r:id="rId39"/>
    <p:sldId id="297" r:id="rId40"/>
    <p:sldId id="298" r:id="rId41"/>
    <p:sldId id="301" r:id="rId42"/>
    <p:sldId id="302" r:id="rId43"/>
    <p:sldId id="303" r:id="rId44"/>
    <p:sldId id="304" r:id="rId45"/>
    <p:sldId id="305" r:id="rId46"/>
    <p:sldId id="306" r:id="rId47"/>
    <p:sldId id="307" r:id="rId48"/>
    <p:sldId id="308" r:id="rId49"/>
    <p:sldId id="309" r:id="rId50"/>
    <p:sldId id="310" r:id="rId51"/>
    <p:sldId id="311" r:id="rId52"/>
    <p:sldId id="312" r:id="rId53"/>
    <p:sldId id="313" r:id="rId54"/>
    <p:sldId id="314" r:id="rId55"/>
    <p:sldId id="315" r:id="rId56"/>
    <p:sldId id="316" r:id="rId57"/>
    <p:sldId id="317" r:id="rId58"/>
    <p:sldId id="318" r:id="rId59"/>
    <p:sldId id="319" r:id="rId60"/>
    <p:sldId id="320" r:id="rId61"/>
    <p:sldId id="321" r:id="rId62"/>
    <p:sldId id="322" r:id="rId63"/>
    <p:sldId id="323" r:id="rId64"/>
    <p:sldId id="324" r:id="rId65"/>
    <p:sldId id="325" r:id="rId66"/>
    <p:sldId id="326" r:id="rId67"/>
    <p:sldId id="327" r:id="rId68"/>
    <p:sldId id="328" r:id="rId69"/>
    <p:sldId id="331" r:id="rId70"/>
    <p:sldId id="332" r:id="rId71"/>
    <p:sldId id="333" r:id="rId72"/>
    <p:sldId id="334" r:id="rId73"/>
    <p:sldId id="335" r:id="rId74"/>
    <p:sldId id="336" r:id="rId75"/>
    <p:sldId id="337" r:id="rId76"/>
    <p:sldId id="338" r:id="rId77"/>
    <p:sldId id="339" r:id="rId78"/>
    <p:sldId id="340" r:id="rId79"/>
    <p:sldId id="341" r:id="rId80"/>
    <p:sldId id="342" r:id="rId81"/>
    <p:sldId id="343" r:id="rId82"/>
    <p:sldId id="344" r:id="rId83"/>
    <p:sldId id="345" r:id="rId84"/>
    <p:sldId id="346" r:id="rId85"/>
    <p:sldId id="347" r:id="rId86"/>
    <p:sldId id="348" r:id="rId87"/>
    <p:sldId id="349" r:id="rId88"/>
    <p:sldId id="350" r:id="rId89"/>
  </p:sldIdLst>
  <p:sldSz cx="9144000" cy="684022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78142" autoAdjust="0"/>
  </p:normalViewPr>
  <p:slideViewPr>
    <p:cSldViewPr>
      <p:cViewPr>
        <p:scale>
          <a:sx n="50" d="100"/>
          <a:sy n="50" d="100"/>
        </p:scale>
        <p:origin x="-1386" y="-432"/>
      </p:cViewPr>
      <p:guideLst>
        <p:guide orient="horz" pos="2166"/>
        <p:guide pos="2903"/>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2" Type="http://schemas.openxmlformats.org/officeDocument/2006/relationships/tableStyles" Target="tableStyles.xml"/><Relationship Id="rId91" Type="http://schemas.openxmlformats.org/officeDocument/2006/relationships/viewProps" Target="viewProps.xml"/><Relationship Id="rId90" Type="http://schemas.openxmlformats.org/officeDocument/2006/relationships/presProps" Target="presProps.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notesMaster" Target="notesMasters/notesMaster1.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899100" y="912029"/>
            <a:ext cx="7349400" cy="2563736"/>
          </a:xfrm>
        </p:spPr>
        <p:txBody>
          <a:bodyPr lIns="90000" tIns="46800" rIns="90000" bIns="46800" anchor="b" anchorCtr="0">
            <a:normAutofit/>
          </a:bodyPr>
          <a:lstStyle>
            <a:lvl1pPr algn="ctr">
              <a:defRPr sz="4500"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899100" y="3551169"/>
            <a:ext cx="7349400" cy="1468583"/>
          </a:xfrm>
        </p:spPr>
        <p:txBody>
          <a:bodyPr lIns="90000" tIns="46800" rIns="90000" bIns="46800">
            <a:normAutofit/>
          </a:bodyPr>
          <a:lstStyle>
            <a:lvl1pPr marL="0" indent="0" algn="ctr" eaLnBrk="1" fontAlgn="auto" latinLnBrk="0" hangingPunct="1">
              <a:lnSpc>
                <a:spcPct val="110000"/>
              </a:lnSpc>
              <a:buNone/>
              <a:defRPr sz="1800" u="none" strike="noStrike" kern="1200" cap="none" spc="200" normalizeH="0" baseline="0">
                <a:solidFill>
                  <a:schemeClr val="tx1">
                    <a:lumMod val="65000"/>
                    <a:lumOff val="35000"/>
                  </a:schemeClr>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456300" y="771993"/>
            <a:ext cx="8229600" cy="5468585"/>
          </a:xfrm>
        </p:spPr>
        <p:txBody>
          <a:bodyPr/>
          <a:lstStyle>
            <a:lvl1pPr marL="171450" indent="-171450">
              <a:lnSpc>
                <a:spcPct val="130000"/>
              </a:lnSpc>
              <a:buFont typeface="Wingdings" panose="05000000000000000000" pitchFamily="2" charset="2"/>
              <a:buChar char="l"/>
              <a:defRPr spc="150" baseline="0">
                <a:solidFill>
                  <a:schemeClr val="tx1">
                    <a:lumMod val="65000"/>
                    <a:lumOff val="35000"/>
                  </a:schemeClr>
                </a:solidFill>
              </a:defRPr>
            </a:lvl1pPr>
            <a:lvl2pPr marL="514350" indent="-171450">
              <a:lnSpc>
                <a:spcPct val="130000"/>
              </a:lnSpc>
              <a:buFont typeface="Wingdings" panose="05000000000000000000" pitchFamily="2" charset="2"/>
              <a:buChar char="l"/>
              <a:defRPr spc="150" baseline="0">
                <a:solidFill>
                  <a:schemeClr val="tx1">
                    <a:lumMod val="65000"/>
                    <a:lumOff val="35000"/>
                  </a:schemeClr>
                </a:solidFill>
              </a:defRPr>
            </a:lvl2pPr>
            <a:lvl3pPr marL="857250" indent="-171450">
              <a:lnSpc>
                <a:spcPct val="130000"/>
              </a:lnSpc>
              <a:buFont typeface="Wingdings" panose="05000000000000000000" pitchFamily="2" charset="2"/>
              <a:buChar char="l"/>
              <a:defRPr spc="150" baseline="0">
                <a:solidFill>
                  <a:schemeClr val="tx1">
                    <a:lumMod val="65000"/>
                    <a:lumOff val="35000"/>
                  </a:schemeClr>
                </a:solidFill>
              </a:defRPr>
            </a:lvl3pPr>
            <a:lvl4pPr marL="1200150" indent="-171450">
              <a:lnSpc>
                <a:spcPct val="130000"/>
              </a:lnSpc>
              <a:buFont typeface="Wingdings" panose="05000000000000000000" pitchFamily="2" charset="2"/>
              <a:buChar char="l"/>
              <a:defRPr spc="150" baseline="0">
                <a:solidFill>
                  <a:schemeClr val="tx1">
                    <a:lumMod val="65000"/>
                    <a:lumOff val="35000"/>
                  </a:schemeClr>
                </a:solidFill>
              </a:defRPr>
            </a:lvl4pPr>
            <a:lvl5pPr marL="1543050" indent="-171450">
              <a:lnSpc>
                <a:spcPct val="130000"/>
              </a:lnSpc>
              <a:buFont typeface="Wingdings" panose="05000000000000000000" pitchFamily="2" charset="2"/>
              <a:buChar char="l"/>
              <a:defRPr spc="150" baseline="0">
                <a:solidFill>
                  <a:schemeClr val="tx1">
                    <a:lumMod val="65000"/>
                    <a:lumOff val="3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899100" y="2477560"/>
            <a:ext cx="7349400" cy="1016159"/>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45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899100" y="3551169"/>
            <a:ext cx="7349400" cy="470377"/>
          </a:xfrm>
        </p:spPr>
        <p:txBody>
          <a:bodyPr lIns="90000" tIns="46800" rIns="90000" bIns="46800">
            <a:normAutofit/>
          </a:bodyPr>
          <a:lstStyle>
            <a:lvl1pPr marL="0" indent="0" algn="ctr">
              <a:lnSpc>
                <a:spcPct val="110000"/>
              </a:lnSpc>
              <a:buNone/>
              <a:defRPr sz="18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606823"/>
            <a:ext cx="8226900" cy="703771"/>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456300" y="1486536"/>
            <a:ext cx="8226900" cy="4746861"/>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342900" marR="0" lvl="1" indent="0" algn="l"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685800" marR="0" lvl="2"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028700" marR="0" lvl="3"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371600" marR="0" lvl="4"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493100" y="3838423"/>
            <a:ext cx="5826600" cy="764812"/>
          </a:xfrm>
        </p:spPr>
        <p:txBody>
          <a:bodyPr lIns="90000" tIns="46800" rIns="90000" bIns="46800" anchor="b" anchorCtr="0">
            <a:normAutofit/>
          </a:bodyPr>
          <a:lstStyle>
            <a:lvl1pPr>
              <a:defRPr sz="33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493100" y="4603235"/>
            <a:ext cx="5826600" cy="865351"/>
          </a:xfrm>
        </p:spPr>
        <p:txBody>
          <a:bodyPr lIns="90000" tIns="46800" rIns="90000" bIns="46800">
            <a:normAutofit/>
          </a:bodyPr>
          <a:lstStyle>
            <a:lvl1pPr marL="0" indent="0" eaLnBrk="1" fontAlgn="auto" latinLnBrk="0" hangingPunct="1">
              <a:lnSpc>
                <a:spcPct val="130000"/>
              </a:lnSpc>
              <a:buNone/>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606823"/>
            <a:ext cx="8226900" cy="703771"/>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456300" y="1497308"/>
            <a:ext cx="3882600" cy="4736089"/>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Wingdings" panose="05000000000000000000" pitchFamily="2" charset="2"/>
              <a:buChar char="l"/>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p:txBody>
      </p:sp>
      <p:sp>
        <p:nvSpPr>
          <p:cNvPr id="4" name="内容占位符 3"/>
          <p:cNvSpPr>
            <a:spLocks noGrp="1"/>
          </p:cNvSpPr>
          <p:nvPr>
            <p:ph sz="half" idx="2"/>
            <p:custDataLst>
              <p:tags r:id="rId4"/>
            </p:custDataLst>
          </p:nvPr>
        </p:nvSpPr>
        <p:spPr>
          <a:xfrm>
            <a:off x="4808700" y="1497308"/>
            <a:ext cx="3882600" cy="4736089"/>
          </a:xfrm>
        </p:spPr>
        <p:txBody>
          <a:bodyPr lIns="90000" tIns="46800" rIns="90000" bIns="46800">
            <a:normAutofit/>
          </a:bodyPr>
          <a:lstStyle>
            <a:lvl1pPr marL="171450" indent="-171450">
              <a:lnSpc>
                <a:spcPct val="130000"/>
              </a:lnSpc>
              <a:buFont typeface="Wingdings" panose="05000000000000000000" pitchFamily="2" charset="2"/>
              <a:buChar char="l"/>
              <a:defRPr sz="1200" spc="150" baseline="0">
                <a:solidFill>
                  <a:schemeClr val="tx1">
                    <a:lumMod val="65000"/>
                    <a:lumOff val="35000"/>
                  </a:schemeClr>
                </a:solidFill>
                <a:latin typeface="Arial" panose="020B0604020202020204" pitchFamily="34" charset="0"/>
                <a:ea typeface="微软雅黑" panose="020B0503020204020204" charset="-122"/>
              </a:defRPr>
            </a:lvl1pPr>
            <a:lvl2pPr marL="514350" indent="-171450">
              <a:lnSpc>
                <a:spcPct val="130000"/>
              </a:lnSpc>
              <a:buFont typeface="Wingdings" panose="05000000000000000000" pitchFamily="2" charset="2"/>
              <a:buChar char="l"/>
              <a:defRPr sz="1200" spc="150" baseline="0">
                <a:solidFill>
                  <a:schemeClr val="tx1">
                    <a:lumMod val="65000"/>
                    <a:lumOff val="35000"/>
                  </a:schemeClr>
                </a:solidFill>
                <a:latin typeface="Arial" panose="020B0604020202020204" pitchFamily="34" charset="0"/>
                <a:ea typeface="微软雅黑" panose="020B0503020204020204" charset="-122"/>
              </a:defRPr>
            </a:lvl2pPr>
            <a:lvl3pPr marL="857250" indent="-171450">
              <a:lnSpc>
                <a:spcPct val="130000"/>
              </a:lnSpc>
              <a:buFont typeface="Wingdings" panose="05000000000000000000" pitchFamily="2" charset="2"/>
              <a:buChar char="l"/>
              <a:defRPr sz="1200" spc="150" baseline="0">
                <a:solidFill>
                  <a:schemeClr val="tx1">
                    <a:lumMod val="65000"/>
                    <a:lumOff val="35000"/>
                  </a:schemeClr>
                </a:solidFill>
                <a:latin typeface="Arial" panose="020B0604020202020204" pitchFamily="34" charset="0"/>
                <a:ea typeface="微软雅黑" panose="020B0503020204020204" charset="-122"/>
              </a:defRPr>
            </a:lvl3pPr>
            <a:lvl4pPr marL="1200150" indent="-171450">
              <a:lnSpc>
                <a:spcPct val="130000"/>
              </a:lnSpc>
              <a:buFont typeface="Wingdings" panose="05000000000000000000" pitchFamily="2" charset="2"/>
              <a:buChar char="l"/>
              <a:defRPr sz="1200" spc="150" baseline="0">
                <a:solidFill>
                  <a:schemeClr val="tx1">
                    <a:lumMod val="65000"/>
                    <a:lumOff val="35000"/>
                  </a:schemeClr>
                </a:solidFill>
                <a:latin typeface="Arial" panose="020B0604020202020204" pitchFamily="34" charset="0"/>
                <a:ea typeface="微软雅黑" panose="020B0503020204020204" charset="-122"/>
              </a:defRPr>
            </a:lvl4pPr>
            <a:lvl5pPr>
              <a:lnSpc>
                <a:spcPct val="130000"/>
              </a:lnSpc>
              <a:defRPr sz="12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606823"/>
            <a:ext cx="8226900" cy="703771"/>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456300" y="1425495"/>
            <a:ext cx="4006800" cy="380611"/>
          </a:xfrm>
        </p:spPr>
        <p:txBody>
          <a:bodyPr lIns="101600" tIns="38100" rIns="76200" bIns="38100" anchor="t" anchorCtr="0">
            <a:normAutofit/>
          </a:bodyPr>
          <a:lstStyle>
            <a:lvl1pPr marL="0" indent="0" eaLnBrk="1" fontAlgn="auto" latinLnBrk="0" hangingPunct="1">
              <a:lnSpc>
                <a:spcPct val="100000"/>
              </a:lnSpc>
              <a:spcAft>
                <a:spcPts val="0"/>
              </a:spcAft>
              <a:buNone/>
              <a:defRPr sz="15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456300" y="1849193"/>
            <a:ext cx="4006800" cy="4384204"/>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Wingdings" panose="05000000000000000000" pitchFamily="2" charset="2"/>
              <a:buChar char="l"/>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p:txBody>
      </p:sp>
      <p:sp>
        <p:nvSpPr>
          <p:cNvPr id="5" name="文本占位符 4"/>
          <p:cNvSpPr>
            <a:spLocks noGrp="1"/>
          </p:cNvSpPr>
          <p:nvPr>
            <p:ph type="body" sz="quarter" idx="3" hasCustomPrompt="1"/>
            <p:custDataLst>
              <p:tags r:id="rId5"/>
            </p:custDataLst>
          </p:nvPr>
        </p:nvSpPr>
        <p:spPr>
          <a:xfrm>
            <a:off x="4676813" y="1418043"/>
            <a:ext cx="4006800" cy="380611"/>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4676813" y="1849193"/>
            <a:ext cx="4006800" cy="4384204"/>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Wingdings" panose="05000000000000000000" pitchFamily="2" charset="2"/>
              <a:buChar char="l"/>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606823"/>
            <a:ext cx="8226900" cy="703771"/>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456300" y="1551168"/>
            <a:ext cx="3844800" cy="4596053"/>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hasCustomPrompt="1"/>
            <p:custDataLst>
              <p:tags r:id="rId3"/>
            </p:custDataLst>
          </p:nvPr>
        </p:nvSpPr>
        <p:spPr>
          <a:xfrm>
            <a:off x="4762800" y="1551168"/>
            <a:ext cx="3920400" cy="4596053"/>
          </a:xfrm>
        </p:spPr>
        <p:txBody>
          <a:bodyPr vert="horz" lIns="90000" tIns="46800" rIns="90000" bIns="46800" rtlCol="0">
            <a:normAutofit/>
          </a:bodyPr>
          <a:lstStyle>
            <a:lvl1pPr marL="0" marR="0" lvl="0" indent="0" algn="l" defTabSz="914400" rtl="0" eaLnBrk="1" fontAlgn="auto" latinLnBrk="0" hangingPunct="1">
              <a:lnSpc>
                <a:spcPct val="140000"/>
              </a:lnSpc>
              <a:spcBef>
                <a:spcPts val="0"/>
              </a:spcBef>
              <a:spcAft>
                <a:spcPts val="1000"/>
              </a:spcAft>
              <a:buFont typeface="Wingdings" panose="05000000000000000000" pitchFamily="2" charset="2"/>
              <a:buChar char="l"/>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stStyle>
          <a:p>
            <a:pPr lvl="0"/>
            <a:r>
              <a:rPr dirty="0">
                <a:sym typeface="+mn-ea"/>
              </a:rPr>
              <a:t>单击此处编辑文本</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7676100" y="912029"/>
            <a:ext cx="783000" cy="5016161"/>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1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hasCustomPrompt="1"/>
            <p:custDataLst>
              <p:tags r:id="rId3"/>
            </p:custDataLst>
          </p:nvPr>
        </p:nvSpPr>
        <p:spPr>
          <a:xfrm>
            <a:off x="685800" y="912029"/>
            <a:ext cx="6876900" cy="5016161"/>
          </a:xfrm>
        </p:spPr>
        <p:txBody>
          <a:bodyPr vert="eaVert" lIns="46800" tIns="46800" rIns="46800" bIns="46800"/>
          <a:lstStyle>
            <a:lvl1pPr indent="0" eaLnBrk="1" fontAlgn="auto" latinLnBrk="0" hangingPunct="1">
              <a:lnSpc>
                <a:spcPct val="160000"/>
              </a:lnSpc>
              <a:spcAft>
                <a:spcPts val="1600"/>
              </a:spcAft>
              <a:buNone/>
              <a:defRPr spc="300" baseline="0">
                <a:solidFill>
                  <a:schemeClr val="tx1">
                    <a:lumMod val="65000"/>
                    <a:lumOff val="35000"/>
                  </a:schemeClr>
                </a:solidFill>
              </a:defRPr>
            </a:lvl1pPr>
            <a:lvl2pPr indent="0" eaLnBrk="1" fontAlgn="auto" latinLnBrk="0" hangingPunct="1">
              <a:lnSpc>
                <a:spcPct val="160000"/>
              </a:lnSpc>
              <a:spcAft>
                <a:spcPts val="1600"/>
              </a:spcAft>
              <a:buNone/>
              <a:defRPr spc="300" baseline="0">
                <a:solidFill>
                  <a:schemeClr val="tx1">
                    <a:lumMod val="65000"/>
                    <a:lumOff val="35000"/>
                  </a:schemeClr>
                </a:solidFill>
              </a:defRPr>
            </a:lvl2pPr>
            <a:lvl3pPr indent="0" eaLnBrk="1" fontAlgn="auto" latinLnBrk="0" hangingPunct="1">
              <a:lnSpc>
                <a:spcPct val="160000"/>
              </a:lnSpc>
              <a:spcAft>
                <a:spcPts val="1600"/>
              </a:spcAft>
              <a:buNone/>
              <a:defRPr spc="300" baseline="0">
                <a:solidFill>
                  <a:schemeClr val="tx1">
                    <a:lumMod val="65000"/>
                    <a:lumOff val="35000"/>
                  </a:schemeClr>
                </a:solidFill>
              </a:defRPr>
            </a:lvl3pPr>
            <a:lvl4pPr indent="0" eaLnBrk="1" fontAlgn="auto" latinLnBrk="0" hangingPunct="1">
              <a:lnSpc>
                <a:spcPct val="160000"/>
              </a:lnSpc>
              <a:spcAft>
                <a:spcPts val="1600"/>
              </a:spcAft>
              <a:buNone/>
              <a:defRPr spc="300" baseline="0">
                <a:solidFill>
                  <a:schemeClr val="tx1">
                    <a:lumMod val="65000"/>
                    <a:lumOff val="35000"/>
                  </a:schemeClr>
                </a:solidFill>
              </a:defRPr>
            </a:lvl4pPr>
            <a:lvl5pPr indent="0" eaLnBrk="1" fontAlgn="auto" latinLnBrk="0" hangingPunct="1">
              <a:lnSpc>
                <a:spcPct val="160000"/>
              </a:lnSpc>
              <a:spcAft>
                <a:spcPts val="1600"/>
              </a:spcAft>
              <a:buNone/>
              <a:defRPr spc="300" baseline="0">
                <a:solidFill>
                  <a:schemeClr val="tx1">
                    <a:lumMod val="65000"/>
                    <a:lumOff val="35000"/>
                  </a:schemeClr>
                </a:solidFill>
              </a:defRPr>
            </a:lvl5pPr>
          </a:lstStyle>
          <a:p>
            <a:pPr lvl="0"/>
            <a:r>
              <a:rPr lang="zh-CN" altLang="en-US" dirty="0"/>
              <a:t>单击此处编辑文本</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tags" Target="../tags/tag62.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456300" y="606823"/>
            <a:ext cx="8226900" cy="646320"/>
          </a:xfrm>
          <a:prstGeom prst="rect">
            <a:avLst/>
          </a:prstGeom>
        </p:spPr>
        <p:txBody>
          <a:bodyPr vert="horz" lIns="101600" tIns="38100" rIns="76200" bIns="3810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456300" y="1511671"/>
            <a:ext cx="8226900" cy="4724599"/>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459000" y="6298029"/>
            <a:ext cx="2025000" cy="315979"/>
          </a:xfrm>
          <a:prstGeom prst="rect">
            <a:avLst/>
          </a:prstGeom>
        </p:spPr>
        <p:txBody>
          <a:bodyPr vert="horz" lIns="91440" tIns="45720" rIns="91440" bIns="45720" rtlCol="0" anchor="ctr">
            <a:normAutofit/>
          </a:bodyPr>
          <a:lstStyle>
            <a:lvl1pPr algn="l">
              <a:defRPr sz="75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3087000" y="6298029"/>
            <a:ext cx="2970000" cy="315979"/>
          </a:xfrm>
          <a:prstGeom prst="rect">
            <a:avLst/>
          </a:prstGeom>
        </p:spPr>
        <p:txBody>
          <a:bodyPr vert="horz" lIns="91440" tIns="45720" rIns="91440" bIns="45720" rtlCol="0" anchor="ctr">
            <a:normAutofit/>
          </a:bodyPr>
          <a:lstStyle>
            <a:lvl1pPr algn="ctr">
              <a:defRPr sz="75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6658200" y="6298029"/>
            <a:ext cx="2025000" cy="315979"/>
          </a:xfrm>
          <a:prstGeom prst="rect">
            <a:avLst/>
          </a:prstGeom>
        </p:spPr>
        <p:txBody>
          <a:bodyPr vert="horz" lIns="91440" tIns="45720" rIns="91440" bIns="45720" rtlCol="0" anchor="ctr">
            <a:normAutofit/>
          </a:bodyPr>
          <a:lstStyle>
            <a:lvl1pPr algn="r">
              <a:defRPr sz="75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1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2.xml"/><Relationship Id="rId2" Type="http://schemas.openxmlformats.org/officeDocument/2006/relationships/image" Target="../media/image7.jpeg"/><Relationship Id="rId1"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2.xml"/><Relationship Id="rId1" Type="http://schemas.openxmlformats.org/officeDocument/2006/relationships/image" Target="../media/image15.jpeg"/></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l="-1000" r="-1000"/>
          </a:stretch>
        </a:blipFill>
        <a:effectLst/>
      </p:bgPr>
    </p:bg>
    <p:spTree>
      <p:nvGrpSpPr>
        <p:cNvPr id="1" name=""/>
        <p:cNvGrpSpPr/>
        <p:nvPr/>
      </p:nvGrpSpPr>
      <p:grpSpPr>
        <a:xfrm>
          <a:off x="0" y="0"/>
          <a:ext cx="0" cy="0"/>
          <a:chOff x="0" y="0"/>
          <a:chExt cx="0" cy="0"/>
        </a:xfrm>
      </p:grpSpPr>
      <p:sp>
        <p:nvSpPr>
          <p:cNvPr id="4" name="Rectangle 2"/>
          <p:cNvSpPr txBox="1">
            <a:spLocks noChangeArrowheads="1"/>
          </p:cNvSpPr>
          <p:nvPr/>
        </p:nvSpPr>
        <p:spPr>
          <a:xfrm>
            <a:off x="257175" y="3453158"/>
            <a:ext cx="9144000" cy="1114754"/>
          </a:xfrm>
          <a:prstGeom prst="rect">
            <a:avLst/>
          </a:prstGeom>
        </p:spPr>
        <p:txBody>
          <a:bodyPr/>
          <a:lstStyle/>
          <a:p>
            <a:pPr algn="ctr">
              <a:lnSpc>
                <a:spcPts val="4000"/>
              </a:lnSpc>
              <a:defRPr/>
            </a:pPr>
            <a:r>
              <a:rPr lang="zh-CN" altLang="en-US" sz="2800" b="0" kern="0" dirty="0" smtClean="0">
                <a:ln/>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mj-cs"/>
              </a:rPr>
              <a:t>专题二   辨析并修改病句</a:t>
            </a:r>
            <a:endParaRPr lang="zh-CN" altLang="en-US" sz="2800" b="0" kern="0" dirty="0" smtClean="0">
              <a:ln/>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mj-cs"/>
            </a:endParaRPr>
          </a:p>
        </p:txBody>
      </p:sp>
      <p:sp>
        <p:nvSpPr>
          <p:cNvPr id="3075" name="Rectangle 2"/>
          <p:cNvSpPr>
            <a:spLocks noGrp="1" noChangeArrowheads="1"/>
          </p:cNvSpPr>
          <p:nvPr>
            <p:ph type="ctrTitle" idx="4294967295"/>
          </p:nvPr>
        </p:nvSpPr>
        <p:spPr bwMode="auto">
          <a:xfrm>
            <a:off x="257175" y="2378029"/>
            <a:ext cx="9144000" cy="684054"/>
          </a:xfrm>
          <a:prstGeom prst="rect">
            <a:avLst/>
          </a:prstGeom>
          <a:noFill/>
          <a:ln>
            <a:miter lim="800000"/>
          </a:ln>
        </p:spPr>
        <p:txBody>
          <a:bodyPr>
            <a:noAutofit/>
          </a:bodyPr>
          <a:lstStyle/>
          <a:p>
            <a:r>
              <a:rPr lang="zh-CN" altLang="en-US" sz="9600" b="1" dirty="0" smtClean="0">
                <a:ln/>
                <a:solidFill>
                  <a:schemeClr val="accent1"/>
                </a:solidFill>
                <a:effectLst>
                  <a:outerShdw blurRad="38100" dist="25400" dir="5400000" algn="ctr" rotWithShape="0">
                    <a:srgbClr val="6E747A">
                      <a:alpha val="43000"/>
                    </a:srgbClr>
                  </a:outerShdw>
                </a:effectLst>
                <a:ea typeface="黑体" panose="02010609060101010101" pitchFamily="49" charset="-122"/>
              </a:rPr>
              <a:t>高考语文</a:t>
            </a:r>
            <a:endParaRPr lang="zh-CN" altLang="en-US" sz="9600" b="1" dirty="0" smtClean="0">
              <a:ln/>
              <a:solidFill>
                <a:schemeClr val="accent1"/>
              </a:solidFill>
              <a:effectLst>
                <a:outerShdw blurRad="38100" dist="25400" dir="5400000" algn="ctr" rotWithShape="0">
                  <a:srgbClr val="6E747A">
                    <a:alpha val="43000"/>
                  </a:srgbClr>
                </a:outerShdw>
              </a:effectLst>
              <a:ea typeface="黑体" panose="02010609060101010101" pitchFamily="49"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11.心里由衷地高兴(“由衷”就是“发自内心”之意,“心里”赘余)</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12.亲眼目睹(“目睹”就是“亲眼看见”,“亲眼”赘余)</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13.前来莅临我校指导(“莅临”是对对方到来的敬称,“前来”赘余)</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14.一天天日臻完善(“日臻完善”就是“一天天地趋于完善”,“一天</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天”赘余)</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15.公开宣称(“宣称”就是“公开宣告”,“公开”赘余)</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16.免费赠送(“赠送”含“免费”意,“免费”赘余)</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17.再次复发(“复发”本身含有“再次”的意思,“再次”赘余)</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18.新时间表下周开始启用(“启用”就是“开始使用”,“开始”赘余)</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19.过高奢望(“奢望”就是“过高的希望”,“过高”赘余)</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20.他的第一部处女作(“处女作”就是“第一部作品”,“第一部”赘余)</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21.来自于(“自”与“于”重复,删去“于”)</a:t>
            </a:r>
            <a:endParaRPr lang="zh-CN" alt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22.让人利令智昏(“利令智昏”就是“贪图私利使头脑发昏,丧失理智”,</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“让人”赘余)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23.涉及到、波及到(“及”就是“到”之意,“到”赘余)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24.国际间、人际间,这其中、这其间,此个中(“际”就是“间”,“间”赘</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余;“这”就是“其”,“这”赘余;“个中”就是“其中”,“此”赘余)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25.破天荒第一次(“破天荒”就是“第一次”,“第一次”赘余)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26.第一个首创(“首创”含有“第一个”之意,“第一个”赘余)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27.凯旋归来(“凯旋”就是“胜利归来”的意思,“归来”赘余)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28.人民生灵涂炭、百姓生灵涂炭(“生灵”含“人民”“百姓”意,“人</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民”“百姓”赘余)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29.不能妄自菲薄自己(“妄自菲薄”就是“过分地看轻自己”,后面不需</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要再接“自己”)</a:t>
            </a:r>
            <a:endParaRPr lang="zh-CN" alt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30.真知灼见的意见(“真知灼见”含“意见”意,本身是名词性短语,不能</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做形容词修饰“意见”)</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31.难言之隐的苦衷(“难言之隐”就是“难以说出口的藏在内心深处的</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事情”,“的苦衷”赘余;而且“难言之隐”本身是名词性短语,不能做形</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容词修饰“苦衷”)</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32.忍俊不禁地笑起来(“忍俊不禁”就是“忍不住笑”,“地笑起来”赘</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33.喜悦之情溢于言表之外(“表”就是“外”,“之外”赘余)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34.三令五申地强调(“三令五申”就是“再三地命令和告诫”,“地强</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调”赘余)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35.对当年老师的批评,他一直耿耿于怀至今难忘(“耿耿于怀”指“事情</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在心里,难以排解”,“至今难忘”赘余)</a:t>
            </a:r>
            <a:endParaRPr lang="zh-CN" alt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9785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36.众多莘莘学子(“莘莘学子”就是“众多的学生”,“众多”赘余)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37.浑身遍体鳞伤(“遍体”就是“浑身”,“浑身”赘余)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38.显得相形见绌(“见”就是“显得”之意,“显得”赘余)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39.独自孑然一身(“孑然一身”就是“独自一个人”,“独自”赘余)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40.让人贻笑大方、被人贻笑大方(“贻笑大方”含“被人耻笑”意,“让</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人”“被人”赘余)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41.没想到受到不虞之誉(“不虞之誉”就是“没有想到的赞誉”,“没想</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到”赘余)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42.各种形形色色(“形形色色”就是“各种各样”,“各种”赘余)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43.被应邀(“应邀”就是“被邀请”之意,“被”赘余)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44.可以堪称上乘之作(“堪称”含“可以”意,“可以”赘余)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45.网络文学出版现象令人堪忧(“堪忧”就是“令人担忧”,“令人”赘</a:t>
            </a:r>
            <a:r>
              <a:rPr lang="zh-CN" altLang="en-US" kern="0" dirty="0" smtClean="0">
                <a:solidFill>
                  <a:srgbClr val="000000"/>
                </a:solidFill>
                <a:latin typeface="Times New Roman" panose="02020603050405020304" pitchFamily="65" charset="-122"/>
                <a:ea typeface="宋体" panose="02010600030101010101" pitchFamily="2" charset="-122"/>
                <a:sym typeface="+mn-ea"/>
              </a:rPr>
              <a:t>余)</a:t>
            </a:r>
            <a:endParaRPr lang="zh-CN" altLang="en-US"/>
          </a:p>
          <a:p>
            <a:pPr marL="0" indent="0" eaLnBrk="0" latinLnBrk="1" hangingPunct="0">
              <a:lnSpc>
                <a:spcPct val="150000"/>
              </a:lnSpc>
              <a:spcBef>
                <a:spcPts val="0"/>
              </a:spcBef>
              <a:buNone/>
            </a:pPr>
            <a:endParaRPr lang="zh-CN" alt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0990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46.随意漫谈(“漫谈”含“随意”意,“随意”赘余)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47.突然顿悟(“顿悟”含“突然”意,“突然”赘余)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48.一致公认(“公认”含“一致”意,“一致”赘余)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49.值得可敬(“可敬”含“值得”意,“值得”赘余)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50.多虑的想法(“虑”有“想”的意思,可改“虑”为“余”)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51.漫山遍野到处(“漫山遍野”即“到处”,“到处”赘余)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52.没有用的废话(废品、废物</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)(“废”含“无用”意,“没有用的”赘</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53.这类虚假报道常常屡见不鲜(“屡见不鲜”指“经常看见,并不新奇”,</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“常常”赘余)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54.我的寒舍(舍弟、贱内、家严、拙作、愚见</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)、您的令尊(令堂、令</a:t>
            </a:r>
            <a:endParaRPr lang="zh-CN" alt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爱、令郎</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)(“寒舍”“舍弟”“贱内”“家严”“拙作”“愚见”</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均含“我的”之意,“我的”赘余;“令尊”“令堂”“令爱”“令郎”均</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含“您的”之意,“您的”赘余)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55.大约</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左右(上下)、约莫</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左右(上下)、约略</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左右(上下)、大</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概</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左右(上下)、至少</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以上(左右、上下)、至多</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左右(上下、</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以下)、近</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左右(上下、以上)、最小</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以上、最大</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以下、最高</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以下、最低</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以上(以上表概数的词两者只能留其一,否则就会赘</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56.普通的芸芸众生(“芸芸众生”就是“众多的普通人”,“普通的”赘</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57.很多珍贵藏品将等待拍卖(“等待”含有“将”的意思,“将”“等</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待”二者留一)</a:t>
            </a:r>
            <a:endParaRPr lang="zh-CN" alt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58.不合格的伪劣产品(“伪劣产品”就是“不合格的产品”,“不合格</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的”赘余)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59.正方兴未艾(“方兴未艾”指“事物正在兴起、发展,一时不会终止”,</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“正”赘余)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60.没有报酬的义务劳动(“义务劳动”本身含有“没有报酬”的意思,</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“没有报酬的”赘余)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61.优秀的传统美德(“美德”就是“美好的品德”,“优秀的”赘余)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62.不必要的疾病(疾病都是不必要的,“不必要的”赘余)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63.截止日期的最后一天(“截止日期”就是“最后一天”,“的最后一</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天”赘余)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64.特别穷凶极恶(“穷凶极恶”中的“穷”“极”就是“特别”之意,</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“特别”赘余)</a:t>
            </a:r>
            <a:endParaRPr lang="zh-CN" alt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65.整个会场的座位座无虚席(“座无虚席”就是“座位全部坐满”的意</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思,“的座位”赘余)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66.他陷入了深深的沉思之中(“沉思”就是“深思”,“深深的”赘余)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67.感激涕零得流下了眼泪(“感激涕零”就是“感动得流下了眼泪”,</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“得流下了眼泪”赘余)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68.互相厮打(“厮打”就是“互相扭打”,“互相”赘余)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69.不熟悉的新情况(“新情况”本身含有“不熟悉的”之意,“不熟悉</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的”赘余)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70.不期而遇地遇见(“不期而遇”包含“遇见”的意思,“地遇见”赘余)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71.参加这次颁奖大会的与会者(“与会者”就是“参加会议的人”,“参</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加”赘余)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72.将近快要10岁(“将近”就是“快要”,“快要”赘余)</a:t>
            </a:r>
            <a:endParaRPr lang="zh-CN" alt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73.悬殊极大(“悬殊”为“相差极大”意,“极大”赘余)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74.眼睛望穿秋水(“秋水”比喻“眼睛”,“眼睛”赘余)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75.人为地蓄意破坏(“蓄意”就是“存心、有意”之意,“人为地”赘余)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76.各自分道扬镳(“分道扬镳”就是“分道而行,比喻因目标不同而各奔</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各的前程或各干各的事情”,“各自”赘余)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77.值得可歌可泣(“可歌可泣”就是“值得歌颂,使人感动得流泪”之意,</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“值得”赘余)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78.好像如芒在背(“如芒在背”就是“好像芒和刺扎在背上一样,形容坐</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立不安”,“好像”赘余)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79.迅速取得了立竿见影的效果(“立竿见影”就是“立见功效”,“迅</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速”赘余)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80.更加弥足珍贵(“弥足珍贵”就是“更加值得珍爱、重视”,“更加”</a:t>
            </a:r>
            <a:endParaRPr lang="zh-CN" alt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赘余)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81.极其罕见、罕见的奇观(“罕见”就是“极其少见”,“极其”赘余;</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“奇观”就是“稀奇少见的景观”,“罕见的”赘余)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82.防止不要发生事故、杜绝不要大吃大喝、切忌不可喝生水、避免不受</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侵害(“不要”“不可”“不受”均属赘余,必须删去,否则意思就表达反</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了)</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83.并非是、绝非是、岂非是、实属是(“非”就是“不是”之意,后面的</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“是”赘余;“属”也可以表示判断,后面的“是”赘余)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84.诉诸于武力、公诸于众、见诸于报刊、付诸于流水</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(“诸”是兼</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词,兼有“之于”或“之乎”的意思,与后面的“于”重复,可删去“于”</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或改“诸”为“之”)</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85.十分酷爱、过于溺爱、非常奇缺、非常嗜好、过度酗酒、过分苛求</a:t>
            </a:r>
            <a:endParaRPr lang="zh-CN" alt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676800" y="974733"/>
            <a:ext cx="8467200" cy="5124322"/>
            <a:chOff x="676800" y="974733"/>
            <a:chExt cx="8467200" cy="5124322"/>
          </a:xfrm>
        </p:grpSpPr>
        <p:sp>
          <p:nvSpPr>
            <p:cNvPr id="2" name="TextBox 2"/>
            <p:cNvSpPr txBox="1"/>
            <p:nvPr/>
          </p:nvSpPr>
          <p:spPr>
            <a:xfrm>
              <a:off x="676800" y="1831989"/>
              <a:ext cx="8467200" cy="42670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200" b="1" kern="0" dirty="0" smtClean="0">
                  <a:solidFill>
                    <a:srgbClr val="000000"/>
                  </a:solidFill>
                  <a:latin typeface="黑体" panose="02010609060101010101" pitchFamily="49" charset="-122"/>
                  <a:ea typeface="黑体" panose="02010609060101010101" pitchFamily="49" charset="-122"/>
                </a:rPr>
                <a:t>清单一    关于单句的语法知识</a:t>
              </a:r>
              <a:endParaRPr lang="zh-CN" altLang="en-US" sz="2200" b="1" dirty="0">
                <a:latin typeface="黑体" panose="02010609060101010101" pitchFamily="49" charset="-122"/>
                <a:ea typeface="黑体" panose="02010609060101010101" pitchFamily="49" charset="-122"/>
              </a:endParaRPr>
            </a:p>
            <a:p>
              <a:pPr marL="0" indent="0" eaLnBrk="0" latinLnBrk="1" hangingPunct="0">
                <a:lnSpc>
                  <a:spcPct val="150000"/>
                </a:lnSpc>
                <a:spcBef>
                  <a:spcPts val="0"/>
                </a:spcBef>
                <a:buNone/>
              </a:pPr>
              <a:r>
                <a:rPr lang="zh-CN" altLang="en-US" sz="2200" b="1" kern="0" dirty="0" smtClean="0">
                  <a:solidFill>
                    <a:srgbClr val="000000"/>
                  </a:solidFill>
                  <a:latin typeface="黑体" panose="02010609060101010101" pitchFamily="49" charset="-122"/>
                  <a:ea typeface="黑体" panose="02010609060101010101" pitchFamily="49"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病句的辨析和修改,是每年高考的必考题,一向</a:t>
              </a:r>
              <a:r>
                <a:rPr lang="zh-CN" altLang="en-US" sz="2010" kern="0" dirty="0" smtClean="0">
                  <a:solidFill>
                    <a:srgbClr val="000000"/>
                  </a:solidFill>
                  <a:latin typeface="Times New Roman" panose="02020603050405020304" pitchFamily="65" charset="-122"/>
                  <a:ea typeface="宋体" panose="02010600030101010101" pitchFamily="2" charset="-122"/>
                </a:rPr>
                <a:t>被视为难点。由于高考</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病句题所考查的句子绝大多数结构复杂,所设置的病因隐蔽性强,因此仅凭</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语感往往难以判断其正误,而语法分析就如同锐利的手术刀,能帮助考生迅</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速解剖句子,准确判断句子是否有错和错在何处。所以,突破病句专题,必</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须在增强语感的同时,切实提高语法分析能力。而要提高语法分析能力,就</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必须从掌握必要的汉语语法知识开始。</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句子是具有一定的语调(形式上带句号、问号或叹号),能够表达一个相对</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完整的意思的语言单位</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
          <p:nvSpPr>
            <p:cNvPr id="3" name="文本框 2"/>
            <p:cNvSpPr txBox="1"/>
            <p:nvPr/>
          </p:nvSpPr>
          <p:spPr>
            <a:xfrm>
              <a:off x="3786182" y="1441762"/>
              <a:ext cx="1714512" cy="461665"/>
            </a:xfrm>
            <a:prstGeom prst="rect">
              <a:avLst/>
            </a:prstGeom>
            <a:noFill/>
          </p:spPr>
          <p:txBody>
            <a:bodyPr wrap="square" rtlCol="0">
              <a:spAutoFit/>
            </a:bodyPr>
            <a:lstStyle/>
            <a:p>
              <a:r>
                <a:rPr lang="zh-CN" altLang="en-US" sz="2400" b="1" dirty="0" smtClean="0"/>
                <a:t>考点</a:t>
              </a:r>
              <a:r>
                <a:rPr lang="zh-CN" altLang="en-US" sz="2400" b="1" dirty="0"/>
                <a:t>清单</a:t>
              </a:r>
              <a:endParaRPr lang="zh-CN" altLang="en-US" sz="2400" b="1" dirty="0"/>
            </a:p>
          </p:txBody>
        </p:sp>
        <p:pic>
          <p:nvPicPr>
            <p:cNvPr id="4" name="Picture 1" descr="D:\成品备份\版式\2021版53A教师课件要求及模板\图片\PPT插图-04.png"/>
            <p:cNvPicPr>
              <a:picLocks noChangeAspect="1" noChangeArrowheads="1"/>
            </p:cNvPicPr>
            <p:nvPr/>
          </p:nvPicPr>
          <p:blipFill>
            <a:blip r:embed="rId1"/>
            <a:srcRect/>
            <a:stretch>
              <a:fillRect/>
            </a:stretch>
          </p:blipFill>
          <p:spPr bwMode="auto">
            <a:xfrm>
              <a:off x="2882910" y="974733"/>
              <a:ext cx="3117850" cy="344488"/>
            </a:xfrm>
            <a:prstGeom prst="rect">
              <a:avLst/>
            </a:prstGeom>
            <a:noFill/>
          </p:spPr>
        </p:pic>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40000" y="1185065"/>
            <a:ext cx="8467200" cy="4735534"/>
            <a:chOff x="540000" y="1185065"/>
            <a:chExt cx="8467200" cy="4735534"/>
          </a:xfrm>
        </p:grpSpPr>
        <p:sp>
          <p:nvSpPr>
            <p:cNvPr id="2" name="TextBox 2"/>
            <p:cNvSpPr txBox="1"/>
            <p:nvPr/>
          </p:nvSpPr>
          <p:spPr>
            <a:xfrm>
              <a:off x="540000" y="1185065"/>
              <a:ext cx="8467200" cy="190129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(“酷爱”“溺爱”“奇缺”“嗜好”“酗酒”“苛求”本身就含有“程</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度很深,过分”的意思,“十分”“过于”“非常”“过度”“过分”赘</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余</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200" b="1" kern="0" dirty="0" smtClean="0">
                  <a:solidFill>
                    <a:srgbClr val="000000"/>
                  </a:solidFill>
                  <a:latin typeface="黑体" panose="02010609060101010101" pitchFamily="49" charset="-122"/>
                  <a:ea typeface="黑体" panose="02010609060101010101" pitchFamily="49" charset="-122"/>
                </a:rPr>
                <a:t>清单</a:t>
              </a:r>
              <a:r>
                <a:rPr lang="zh-CN" altLang="en-US" sz="2200" b="1" kern="0" dirty="0" smtClean="0">
                  <a:solidFill>
                    <a:srgbClr val="000000"/>
                  </a:solidFill>
                  <a:latin typeface="黑体" panose="02010609060101010101" pitchFamily="49" charset="-122"/>
                  <a:ea typeface="黑体" panose="02010609060101010101" pitchFamily="49" charset="-122"/>
                </a:rPr>
                <a:t>三   常见</a:t>
              </a:r>
              <a:r>
                <a:rPr lang="zh-CN" altLang="en-US" sz="2200" b="1" kern="0" dirty="0" smtClean="0">
                  <a:solidFill>
                    <a:srgbClr val="000000"/>
                  </a:solidFill>
                  <a:latin typeface="黑体" panose="02010609060101010101" pitchFamily="49" charset="-122"/>
                  <a:ea typeface="黑体" panose="02010609060101010101" pitchFamily="49" charset="-122"/>
                </a:rPr>
                <a:t>句式杂糅及修改方法（括号内为修改方法）</a:t>
              </a:r>
              <a:endParaRPr lang="zh-CN" altLang="en-US" sz="2200" b="1" dirty="0">
                <a:latin typeface="黑体" panose="02010609060101010101" pitchFamily="49" charset="-122"/>
                <a:ea typeface="黑体" panose="02010609060101010101" pitchFamily="49" charset="-122"/>
              </a:endParaRPr>
            </a:p>
          </p:txBody>
        </p:sp>
        <p:sp>
          <p:nvSpPr>
            <p:cNvPr id="3" name="TextBox 3"/>
            <p:cNvSpPr txBox="1"/>
            <p:nvPr/>
          </p:nvSpPr>
          <p:spPr>
            <a:xfrm>
              <a:off x="540000" y="3087413"/>
              <a:ext cx="8467200" cy="28331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　　1.原因是</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造成的(“原因是</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”或“是</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造成的”)</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2.由于</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的结果(“由于</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”或“</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的结果”)</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3.之所以</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的原因(“之所以</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”或“</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的原因”)</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4.关键在于</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决定性作用(“关键在于</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”或“</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决定性作用”)</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5.“主要原因是</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所致”(“主要原因是</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”或“是</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所致”)</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6.防止</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不再</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(“防止</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再</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”或“使</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不再</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gr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9137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7.需要</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不可(“需要</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”或“非</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不可”)</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8.非</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才行(“非</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不可”或“</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才行”)</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9.“根据</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状况出发”(“根据</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状况”或“从</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状况出发”)</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10.从</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为出发点(“从</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出发”或“以</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为出发点”)</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11.本着</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为原则(“本着</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原则”或“以</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为原则”)</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12.对象主要是面向</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(“对象主要是</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”或“主要是面向</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13.对于</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问题上(“对于</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问题”或“在</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问题上”)</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14.“同期</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相比同比”(“同比</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”或“同期</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相比”)</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15.“围绕</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为中心”(“围绕</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”或“以</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为中心”)</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16.成分是</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配制而成(“成分是</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”或“由</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配制而成”)</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17.分</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部分组成(“分</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部分”或“由</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部分组成”)</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18.大多以</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为主(“大多是</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”或“以</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为主”)</a:t>
            </a:r>
            <a:endParaRPr lang="zh-CN" alt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19.以</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为宜最好(“以</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为宜”或“</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最好”)</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20.分外</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多了(“分外</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”或“</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多了”)</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21.付出了</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为代价(“付出了</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代价”或“以</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为代价”)</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22.高达</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之巨(“达</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之巨”或“高达</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23.靠的是</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取得的(“靠的是</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”或“是</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取得的”)</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24.由于</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的领导下(“由于</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的领导”或“在</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的领导下”)</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25.借口</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为名(“借口</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”或“以</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为名”)</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26.经过</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下(“经过</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”或“在</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下”)</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27.打着</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为幌子(“打着</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的幌子”或“以</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为幌子”)</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28.听到</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消息传来(“听到</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消息”或“</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消息传来”)</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29.特点是</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独到之处(“特点是</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”或“有</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独到之处”)</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30.是为了</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为目的(“是为了</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”或“以</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为目的”)</a:t>
            </a:r>
            <a:endParaRPr lang="zh-CN" alt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6171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200" b="1" kern="0" dirty="0" smtClean="0">
                <a:solidFill>
                  <a:srgbClr val="000000"/>
                </a:solidFill>
                <a:latin typeface="黑体" panose="02010609060101010101" pitchFamily="49" charset="-122"/>
                <a:ea typeface="黑体" panose="02010609060101010101" pitchFamily="49" charset="-122"/>
              </a:rPr>
              <a:t>清单四    与数字有关的语病</a:t>
            </a:r>
            <a:endParaRPr lang="zh-CN" altLang="en-US" sz="2200" b="1" dirty="0">
              <a:latin typeface="黑体" panose="02010609060101010101" pitchFamily="49" charset="-122"/>
              <a:ea typeface="黑体" panose="02010609060101010101" pitchFamily="49" charset="-122"/>
            </a:endParaRPr>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　　在语言运用中,我们经常会遇到与数字有关的语病,归纳起来,常见的</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有以下这些错误类型:</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1.“减少(缩小、降低、下降)</a:t>
            </a:r>
            <a:r>
              <a:rPr lang="zh-CN" altLang="en-US" sz="2010" kern="0" dirty="0" smtClean="0">
                <a:solidFill>
                  <a:srgbClr val="000000"/>
                </a:solidFill>
                <a:latin typeface="Arial Narrow" panose="020B0606020202030204" pitchFamily="65" charset="-122"/>
                <a:ea typeface="Arial Unicode MS" pitchFamily="65"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倍”</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三T企业抓技术革新,今年的产量比去年翻了一番,成本却下降了一倍。</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“下降了一倍”则成本为零,这怎么可能?“减少了一倍多”更是荒唐。</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减少、缩小、降低和下降不能成倍,后面只能跟分数或实际数量。如:</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①经过革新,产品的体积比原来缩小了一半。</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②每件产品的成本下降了20元左右。</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2.“平均分(成绩)都</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这次物理考试,全班的平均分都达到了85分。</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一门学科、一次考试,一个班级的平均分只能有一个,后面不能跟“都”。</a:t>
            </a:r>
            <a:endParaRPr lang="zh-CN" alt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当然,当学科不止一门,考试不止一次,或计算对象、范围并不固定单一时,</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平均分就不止一个,在这种情况下,“平均分(成绩)都</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”的表述未必存</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在不妥。如:</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①这次期中考试,我班各门学科的平均成绩都超过了隔壁的二班,打了一个</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翻身仗。(学科不止一门)</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②两次物理考试,我班的平均成绩都不错。(考试不止一次)</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③这次比赛,男女同学的平均得分都不低。(计算对象、范围并不固定单</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一)</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3.“时速每小时</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”或“时速</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/小时”</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他以100公里/小时的时速驶向终点,车子简直就要飞起来了。</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“时速”指以小时为单位的速度,与“每小时”或“/小时”一起出现就显</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得重复累赘。例句应去掉“/小时”,或把“时速”改为“速度”。与之类</a:t>
            </a:r>
            <a:endParaRPr lang="zh-CN" alt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似的还有“单位价格”“日均”“年均”等问题。如:</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①这种电子元件每件的单位价格是15元。(应删去“每件”)</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②这种型号的电冰箱的单位价格是每台3 288元。(应删去“每台”)</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③参观展览的人数很多,日均每天1 500人。(应删去“每天”)</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④这里有我国南方重要的货物中转码头,年货物吞吐量达到每年5 000万</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吨。(应删去“每年”)</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件、台、天、年都属于“单位”,以上错误都属于重复累赘。</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4.“最多</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以下”和“至少</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以上”</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①他的年龄不大,最多五十岁以下。</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②这个单位职工福利好,收入高,每月工资至少五千八百元以上。</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“最多”和“至少”后面只能跟上下极限点,不能跟一个范围,而“</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以</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上”“</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以下”都表示范围,因而“最多</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以下”和“至少</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以</a:t>
            </a:r>
            <a:endParaRPr lang="zh-CN" alt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上”的表述都存在语病。例①应去掉“以下”,或去掉“最多”而代之以</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“在”;例②“以上”或“至少”使用一个即可。</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5.“囊括</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中的</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由吴敏霞、何姿、陈若琳、秦凯等优秀运动员组成的中国跳水队,在这次</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里约奥运会上,囊括了八枚金牌中的七枚,充分显示了跳水强国的实力。</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“囊括”即把全部包罗在内,“八枚”中获得“七枚”,虽然不少,但也不</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能称“囊括”,应改为“获得”。</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6.“大约(超过、将近)</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左右(上下、多)”</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①潘杰写了一封超过三千字以上的检举信。</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②老赵大约七十岁上下,可身板依然很硬朗。</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“超过”“大约”“将近”后面跟整数来表示约数,若其后再跟约数只会</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造成不合逻辑,因而“大约(超过、将近)</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左右(上下、多)”这样的表</a:t>
            </a:r>
            <a:endParaRPr lang="zh-CN" alt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述存在语病,修改的办法是删前或除后,例①可删“超过”或“以上”,例</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②可删“大约”或“上下”。</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7.“一边有(是)</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这种表述未必存在语病,关键要看“一边”是否存在歧义。如:</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①树下坐着一位老人,一边有一个孩子。</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②路的一边是一排商店,另一边则是废弃的工厂。</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③他的身边有两个孩子,一边一个。</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例①的“一边”可以理解为“其中一边”,也可以理解为“每一边”,存在</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歧义。例②和例③的“一边”分别理解为“其中一边”和“每一边”,不</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存在歧义,没有语病。</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8.“三季度”</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这类表述未必存在语病,关键要看数词是否存在基数与序数不明而造成歧</a:t>
            </a:r>
            <a:endParaRPr lang="zh-CN" alt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57383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义的问题。如:</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①我公司已经提前完成了三季度的生产任务。</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②三季度的销售额比前两个季度的总数还多了三个百分点。</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“三”在例①中存在歧义,而在例②中却表述明确。明确是基数还是序数,</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才能消除歧义,这可以通过语境判断,如通过例②中的“比前两个季度</a:t>
            </a:r>
            <a:r>
              <a:rPr lang="zh-CN" altLang="en-US" sz="2010" kern="0" dirty="0" smtClean="0">
                <a:solidFill>
                  <a:srgbClr val="000000"/>
                </a:solidFill>
                <a:latin typeface="黑体" panose="02010609060101010101" pitchFamily="49" charset="-122"/>
                <a:ea typeface="宋体" panose="02010600030101010101" pitchFamily="2" charset="-122"/>
              </a:rPr>
              <a:t>…</a:t>
            </a:r>
            <a:br>
              <a:rPr dirty="0"/>
            </a:b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”可判断出“三”为序数。也可以采用基数和序数的明确表示法,如表</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基数时在数词后增加“个”等量词,或用“两”代替“二”;表序数时则在</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数词前添加“第”。</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9.“二十多个岁月”“几家新闻界的记者”“三个莘莘学子”</a:t>
            </a:r>
            <a:endParaRPr lang="zh-CN" altLang="en-US" dirty="0"/>
          </a:p>
          <a:p>
            <a:pPr eaLnBrk="0" latinLnBrk="1" hangingPunct="0">
              <a:lnSpc>
                <a:spcPct val="150000"/>
              </a:lnSpc>
            </a:pPr>
            <a:r>
              <a:rPr lang="zh-CN" altLang="en-US" sz="2010" kern="0" dirty="0" smtClean="0">
                <a:solidFill>
                  <a:srgbClr val="000000"/>
                </a:solidFill>
                <a:latin typeface="Times New Roman" panose="02020603050405020304" pitchFamily="65" charset="-122"/>
                <a:ea typeface="宋体" panose="02010600030101010101" pitchFamily="2" charset="-122"/>
              </a:rPr>
              <a:t>“岁月”“新闻界”“莘莘学子”属于集合性名词或短语,不能以“个”</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“家”等为单位,“莘莘学子”中的“莘莘”表示大量,也与“三个”</a:t>
            </a:r>
            <a:r>
              <a:rPr lang="zh-CN" altLang="en-US" sz="2010" kern="0" dirty="0" smtClean="0">
                <a:solidFill>
                  <a:srgbClr val="000000"/>
                </a:solidFill>
                <a:latin typeface="Times New Roman" panose="02020603050405020304" pitchFamily="65" charset="-122"/>
                <a:ea typeface="宋体" panose="02010600030101010101" pitchFamily="2" charset="-122"/>
              </a:rPr>
              <a:t>矛盾</a:t>
            </a:r>
            <a:r>
              <a:rPr lang="zh-CN" altLang="en-US" sz="2010" kern="0" dirty="0" smtClean="0">
                <a:solidFill>
                  <a:srgbClr val="000000"/>
                </a:solidFill>
                <a:latin typeface="Times New Roman" panose="02020603050405020304" pitchFamily="65" charset="-122"/>
                <a:ea typeface="宋体" panose="02010600030101010101" pitchFamily="2" charset="-122"/>
              </a:rPr>
              <a:t>。可以分别改为“二十多个年头”“几家新闻单位的记者”</a:t>
            </a:r>
            <a:r>
              <a:rPr lang="zh-CN" altLang="en-US" sz="2010" kern="0" dirty="0" smtClean="0">
                <a:solidFill>
                  <a:srgbClr val="000000"/>
                </a:solidFill>
                <a:latin typeface="Times New Roman" panose="02020603050405020304" pitchFamily="65" charset="-122"/>
                <a:ea typeface="宋体" panose="02010600030101010101" pitchFamily="2" charset="-122"/>
              </a:rPr>
              <a:t>“三个学</a:t>
            </a:r>
            <a:r>
              <a:rPr lang="zh-CN" altLang="en-US" kern="0" dirty="0" smtClean="0">
                <a:solidFill>
                  <a:srgbClr val="000000"/>
                </a:solidFill>
                <a:latin typeface="Times New Roman" panose="02020603050405020304" pitchFamily="65" charset="-122"/>
                <a:ea typeface="宋体" panose="02010600030101010101" pitchFamily="2" charset="-122"/>
              </a:rPr>
              <a:t>生”</a:t>
            </a:r>
            <a:r>
              <a:rPr lang="zh-CN" altLang="en-US" kern="0" dirty="0" smtClean="0">
                <a:solidFill>
                  <a:srgbClr val="000000"/>
                </a:solidFill>
                <a:latin typeface="Times New Roman" panose="02020603050405020304" pitchFamily="65" charset="-122"/>
                <a:ea typeface="宋体" panose="02010600030101010101" pitchFamily="2" charset="-122"/>
              </a:rPr>
              <a:t>。</a:t>
            </a:r>
            <a:endParaRPr lang="zh-CN" altLang="en-US" dirty="0" smtClean="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33956" y="834213"/>
            <a:ext cx="8473244" cy="5701092"/>
            <a:chOff x="533956" y="834213"/>
            <a:chExt cx="8473244" cy="5701092"/>
          </a:xfrm>
        </p:grpSpPr>
        <p:sp>
          <p:nvSpPr>
            <p:cNvPr id="2" name="TextBox 2"/>
            <p:cNvSpPr txBox="1"/>
            <p:nvPr/>
          </p:nvSpPr>
          <p:spPr>
            <a:xfrm>
              <a:off x="540000" y="834213"/>
              <a:ext cx="8467200" cy="50505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950" kern="0" dirty="0" smtClean="0">
                  <a:solidFill>
                    <a:srgbClr val="000000"/>
                  </a:solidFill>
                  <a:latin typeface="Times New Roman" panose="02020603050405020304" pitchFamily="65" charset="-122"/>
                  <a:ea typeface="宋体" panose="02010600030101010101" pitchFamily="2" charset="-122"/>
                </a:rPr>
                <a:t>10</a:t>
              </a:r>
              <a:r>
                <a:rPr lang="zh-CN" altLang="en-US" sz="1950" kern="0" dirty="0" smtClean="0">
                  <a:solidFill>
                    <a:srgbClr val="000000"/>
                  </a:solidFill>
                  <a:latin typeface="Times New Roman" panose="02020603050405020304" pitchFamily="65" charset="-122"/>
                  <a:ea typeface="宋体" panose="02010600030101010101" pitchFamily="2" charset="-122"/>
                </a:rPr>
                <a:t>.“20万朵花粉”</a:t>
              </a:r>
              <a:endParaRPr lang="zh-CN" altLang="en-US" sz="1950" dirty="0"/>
            </a:p>
            <a:p>
              <a:pPr marL="0" indent="0" eaLnBrk="0" latinLnBrk="1" hangingPunct="0">
                <a:lnSpc>
                  <a:spcPct val="150000"/>
                </a:lnSpc>
                <a:spcBef>
                  <a:spcPts val="0"/>
                </a:spcBef>
                <a:buNone/>
              </a:pPr>
              <a:r>
                <a:rPr lang="zh-CN" altLang="en-US" sz="1950" kern="0" dirty="0" smtClean="0">
                  <a:solidFill>
                    <a:srgbClr val="000000"/>
                  </a:solidFill>
                  <a:latin typeface="Times New Roman" panose="02020603050405020304" pitchFamily="65" charset="-122"/>
                  <a:ea typeface="宋体" panose="02010600030101010101" pitchFamily="2" charset="-122"/>
                </a:rPr>
                <a:t>不可数名词或名词性短语不能用数量词来修饰,因而这样的表述是错误</a:t>
              </a:r>
              <a:br>
                <a:rPr sz="1950" dirty="0"/>
              </a:br>
              <a:r>
                <a:rPr lang="zh-CN" altLang="en-US" sz="1950" kern="0" dirty="0" smtClean="0">
                  <a:solidFill>
                    <a:srgbClr val="000000"/>
                  </a:solidFill>
                  <a:latin typeface="Times New Roman" panose="02020603050405020304" pitchFamily="65" charset="-122"/>
                  <a:ea typeface="宋体" panose="02010600030101010101" pitchFamily="2" charset="-122"/>
                </a:rPr>
                <a:t>的。“20万朵花粉”可改为“20万朵花的花粉”。</a:t>
              </a:r>
              <a:endParaRPr lang="zh-CN" altLang="en-US" sz="1950" dirty="0"/>
            </a:p>
            <a:p>
              <a:pPr marL="0" indent="0" eaLnBrk="0" latinLnBrk="1" hangingPunct="0">
                <a:lnSpc>
                  <a:spcPct val="150000"/>
                </a:lnSpc>
                <a:spcBef>
                  <a:spcPts val="0"/>
                </a:spcBef>
                <a:buNone/>
              </a:pPr>
              <a:r>
                <a:rPr lang="zh-CN" altLang="en-US" sz="1950" kern="0" dirty="0" smtClean="0">
                  <a:solidFill>
                    <a:srgbClr val="000000"/>
                  </a:solidFill>
                  <a:latin typeface="Times New Roman" panose="02020603050405020304" pitchFamily="65" charset="-122"/>
                  <a:ea typeface="宋体" panose="02010600030101010101" pitchFamily="2" charset="-122"/>
                </a:rPr>
                <a:t>11.“仨个”“俩个”</a:t>
              </a:r>
              <a:endParaRPr lang="zh-CN" altLang="en-US" sz="1950" dirty="0"/>
            </a:p>
            <a:p>
              <a:pPr marL="0" indent="0" eaLnBrk="0" latinLnBrk="1" hangingPunct="0">
                <a:lnSpc>
                  <a:spcPct val="150000"/>
                </a:lnSpc>
                <a:spcBef>
                  <a:spcPts val="0"/>
                </a:spcBef>
                <a:buNone/>
              </a:pPr>
              <a:r>
                <a:rPr lang="zh-CN" altLang="en-US" sz="1950" kern="0" dirty="0" smtClean="0">
                  <a:solidFill>
                    <a:srgbClr val="000000"/>
                  </a:solidFill>
                  <a:latin typeface="Times New Roman" panose="02020603050405020304" pitchFamily="65" charset="-122"/>
                  <a:ea typeface="宋体" panose="02010600030101010101" pitchFamily="2" charset="-122"/>
                </a:rPr>
                <a:t>“仨”和“俩”分别表示“三个”和“两个”,故应去掉后面的“个”,也</a:t>
              </a:r>
              <a:br>
                <a:rPr sz="1950" dirty="0"/>
              </a:br>
              <a:r>
                <a:rPr lang="zh-CN" altLang="en-US" sz="1950" kern="0" dirty="0" smtClean="0">
                  <a:solidFill>
                    <a:srgbClr val="000000"/>
                  </a:solidFill>
                  <a:latin typeface="Times New Roman" panose="02020603050405020304" pitchFamily="65" charset="-122"/>
                  <a:ea typeface="宋体" panose="02010600030101010101" pitchFamily="2" charset="-122"/>
                </a:rPr>
                <a:t>可把“仨”“俩”分别改为“三”和“两”。</a:t>
              </a:r>
              <a:endParaRPr lang="zh-CN" altLang="en-US" sz="1950" dirty="0"/>
            </a:p>
            <a:p>
              <a:pPr marL="0" indent="0" eaLnBrk="0" latinLnBrk="1" hangingPunct="0">
                <a:lnSpc>
                  <a:spcPct val="150000"/>
                </a:lnSpc>
                <a:spcBef>
                  <a:spcPts val="0"/>
                </a:spcBef>
                <a:buNone/>
              </a:pPr>
              <a:r>
                <a:rPr lang="zh-CN" altLang="en-US" sz="1950" kern="0" dirty="0" smtClean="0">
                  <a:solidFill>
                    <a:srgbClr val="000000"/>
                  </a:solidFill>
                  <a:latin typeface="Times New Roman" panose="02020603050405020304" pitchFamily="65" charset="-122"/>
                  <a:ea typeface="宋体" panose="02010600030101010101" pitchFamily="2" charset="-122"/>
                </a:rPr>
                <a:t>12.数量的演算错误</a:t>
              </a:r>
              <a:endParaRPr lang="zh-CN" altLang="en-US" sz="1950" dirty="0"/>
            </a:p>
            <a:p>
              <a:pPr marL="0" indent="0" eaLnBrk="0" latinLnBrk="1" hangingPunct="0">
                <a:lnSpc>
                  <a:spcPct val="150000"/>
                </a:lnSpc>
                <a:spcBef>
                  <a:spcPts val="0"/>
                </a:spcBef>
                <a:buNone/>
              </a:pPr>
              <a:r>
                <a:rPr lang="zh-CN" altLang="en-US" sz="1950" kern="0" dirty="0" smtClean="0">
                  <a:solidFill>
                    <a:srgbClr val="000000"/>
                  </a:solidFill>
                  <a:latin typeface="Times New Roman" panose="02020603050405020304" pitchFamily="65" charset="-122"/>
                  <a:ea typeface="宋体" panose="02010600030101010101" pitchFamily="2" charset="-122"/>
                </a:rPr>
                <a:t>①原单位价格1 000元,现降低到360元,降低了三分之二多。</a:t>
              </a:r>
              <a:endParaRPr lang="zh-CN" altLang="en-US" sz="1950" dirty="0"/>
            </a:p>
            <a:p>
              <a:pPr marL="0" indent="0" eaLnBrk="0" latinLnBrk="1" hangingPunct="0">
                <a:lnSpc>
                  <a:spcPct val="150000"/>
                </a:lnSpc>
                <a:spcBef>
                  <a:spcPts val="0"/>
                </a:spcBef>
                <a:buNone/>
              </a:pPr>
              <a:r>
                <a:rPr lang="zh-CN" altLang="en-US" sz="1950" kern="0" dirty="0" smtClean="0">
                  <a:solidFill>
                    <a:srgbClr val="000000"/>
                  </a:solidFill>
                  <a:latin typeface="Times New Roman" panose="02020603050405020304" pitchFamily="65" charset="-122"/>
                  <a:ea typeface="宋体" panose="02010600030101010101" pitchFamily="2" charset="-122"/>
                </a:rPr>
                <a:t>②该市去年旅游收入300万,今年达到450万,增加了百分之一百五十。</a:t>
              </a:r>
              <a:endParaRPr lang="zh-CN" altLang="en-US" sz="1950" dirty="0"/>
            </a:p>
            <a:p>
              <a:pPr marL="0" indent="0" eaLnBrk="0" latinLnBrk="1" hangingPunct="0">
                <a:lnSpc>
                  <a:spcPct val="150000"/>
                </a:lnSpc>
                <a:spcBef>
                  <a:spcPts val="0"/>
                </a:spcBef>
                <a:buNone/>
              </a:pPr>
              <a:r>
                <a:rPr lang="zh-CN" altLang="en-US" sz="1950" kern="0" dirty="0" smtClean="0">
                  <a:solidFill>
                    <a:srgbClr val="000000"/>
                  </a:solidFill>
                  <a:latin typeface="Times New Roman" panose="02020603050405020304" pitchFamily="65" charset="-122"/>
                  <a:ea typeface="宋体" panose="02010600030101010101" pitchFamily="2" charset="-122"/>
                </a:rPr>
                <a:t>③该村2006年人均年收入1 366元,2007年达到2 798元,翻了两番多。</a:t>
              </a:r>
              <a:endParaRPr lang="zh-CN" altLang="en-US" sz="1950" dirty="0"/>
            </a:p>
            <a:p>
              <a:pPr marL="0" indent="0" eaLnBrk="0" latinLnBrk="1" hangingPunct="0">
                <a:lnSpc>
                  <a:spcPct val="150000"/>
                </a:lnSpc>
                <a:spcBef>
                  <a:spcPts val="0"/>
                </a:spcBef>
                <a:buNone/>
              </a:pPr>
              <a:r>
                <a:rPr lang="zh-CN" altLang="en-US" sz="1950" kern="0" dirty="0" smtClean="0">
                  <a:solidFill>
                    <a:srgbClr val="000000"/>
                  </a:solidFill>
                  <a:latin typeface="Times New Roman" panose="02020603050405020304" pitchFamily="65" charset="-122"/>
                  <a:ea typeface="宋体" panose="02010600030101010101" pitchFamily="2" charset="-122"/>
                </a:rPr>
                <a:t>例①应改为“降低了将近三分之二”;例②应改为“增加了百分之五</a:t>
              </a:r>
              <a:endParaRPr lang="zh-CN" altLang="en-US" sz="1950" dirty="0"/>
            </a:p>
          </p:txBody>
        </p:sp>
        <p:sp>
          <p:nvSpPr>
            <p:cNvPr id="3" name="TextBox 2"/>
            <p:cNvSpPr txBox="1"/>
            <p:nvPr/>
          </p:nvSpPr>
          <p:spPr>
            <a:xfrm>
              <a:off x="533956" y="5691997"/>
              <a:ext cx="8467200" cy="8433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950" kern="0" dirty="0" smtClean="0">
                  <a:solidFill>
                    <a:srgbClr val="000000"/>
                  </a:solidFill>
                  <a:latin typeface="Times New Roman" panose="02020603050405020304" pitchFamily="65" charset="-122"/>
                  <a:ea typeface="宋体" panose="02010600030101010101" pitchFamily="2" charset="-122"/>
                </a:rPr>
                <a:t>十”;例③应改为“翻了一番多”,因为“翻一番”等于“成为原来的两</a:t>
              </a:r>
              <a:br>
                <a:rPr sz="1950" dirty="0"/>
              </a:br>
              <a:r>
                <a:rPr lang="zh-CN" altLang="en-US" sz="1950" kern="0" dirty="0" smtClean="0">
                  <a:solidFill>
                    <a:srgbClr val="000000"/>
                  </a:solidFill>
                  <a:latin typeface="Times New Roman" panose="02020603050405020304" pitchFamily="65" charset="-122"/>
                  <a:ea typeface="宋体" panose="02010600030101010101" pitchFamily="2" charset="-122"/>
                </a:rPr>
                <a:t>倍”,“翻两番”则为“四倍”。</a:t>
              </a:r>
              <a:endParaRPr lang="zh-CN" altLang="en-US" sz="1950" dirty="0"/>
            </a:p>
          </p:txBody>
        </p:sp>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00034" y="944750"/>
            <a:ext cx="6515178" cy="5633079"/>
            <a:chOff x="500034" y="944750"/>
            <a:chExt cx="6515178" cy="5633079"/>
          </a:xfrm>
        </p:grpSpPr>
        <p:sp>
          <p:nvSpPr>
            <p:cNvPr id="3" name="矩形 2"/>
            <p:cNvSpPr/>
            <p:nvPr/>
          </p:nvSpPr>
          <p:spPr>
            <a:xfrm>
              <a:off x="714348" y="944750"/>
              <a:ext cx="1281120" cy="507831"/>
            </a:xfrm>
            <a:prstGeom prst="rect">
              <a:avLst/>
            </a:prstGeom>
          </p:spPr>
          <p:txBody>
            <a:bodyPr wrap="none">
              <a:spAutoFit/>
            </a:bodyPr>
            <a:lstStyle/>
            <a:p>
              <a:pPr eaLnBrk="0" latinLnBrk="1" hangingPunct="0">
                <a:lnSpc>
                  <a:spcPct val="150000"/>
                </a:lnSpc>
              </a:pPr>
              <a:r>
                <a:rPr lang="zh-CN" altLang="en-US" kern="0" dirty="0" smtClean="0">
                  <a:solidFill>
                    <a:srgbClr val="000000"/>
                  </a:solidFill>
                  <a:latin typeface="Times New Roman" panose="02020603050405020304" pitchFamily="65" charset="-122"/>
                  <a:ea typeface="宋体" panose="02010600030101010101" pitchFamily="2" charset="-122"/>
                </a:rPr>
                <a:t>1.句子成分</a:t>
              </a:r>
              <a:endParaRPr lang="zh-CN" altLang="en-US" dirty="0"/>
            </a:p>
          </p:txBody>
        </p:sp>
        <p:pic>
          <p:nvPicPr>
            <p:cNvPr id="1026" name="Picture 2"/>
            <p:cNvPicPr>
              <a:picLocks noChangeAspect="1" noChangeArrowheads="1"/>
            </p:cNvPicPr>
            <p:nvPr/>
          </p:nvPicPr>
          <p:blipFill>
            <a:blip r:embed="rId1"/>
            <a:srcRect/>
            <a:stretch>
              <a:fillRect/>
            </a:stretch>
          </p:blipFill>
          <p:spPr bwMode="auto">
            <a:xfrm>
              <a:off x="500034" y="1470249"/>
              <a:ext cx="6515178" cy="5107580"/>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362"/>
            <a:ext cx="8467200" cy="56171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200" b="1" kern="0" dirty="0" smtClean="0">
                <a:solidFill>
                  <a:srgbClr val="000000"/>
                </a:solidFill>
                <a:latin typeface="黑体" panose="02010609060101010101" pitchFamily="49" charset="-122"/>
                <a:ea typeface="黑体" panose="02010609060101010101" pitchFamily="49" charset="-122"/>
              </a:rPr>
              <a:t>清单五    抓住十个标志,轻松辨析病句</a:t>
            </a:r>
            <a:endParaRPr lang="zh-CN" altLang="en-US" sz="2200" b="1" dirty="0">
              <a:latin typeface="黑体" panose="02010609060101010101" pitchFamily="49" charset="-122"/>
              <a:ea typeface="黑体" panose="02010609060101010101" pitchFamily="49" charset="-122"/>
            </a:endParaRPr>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　　有些病句具有特殊的标志,掌握了这些标志就能帮助我们快速辨析句</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子出了什么毛病。</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1.看并列短语</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句子中的并列短语容易出现的语病主要有以下几种:</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(1)搭配不当。如:有关部门对极少数不尊重环卫工人劳动、无理取闹甚至</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殴打侮辱环卫工人的事件,及时进行了批评教育和严肃处理。(“事件”</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与“批评教育”搭配不当)</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(2)语序不当。如:省政府要求各地要立足防大汛、抢大险、抗大旱,做到</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排查在前、排险在前、预警在前,确保群众的生命财产安全。(并列短语</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“防大汛、抢大险、抗大旱”改成“防大汛、抗大旱、抢大险”,“排查</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在前、排险在前、预警在前”改成“排查在前、预警在前、排险在前”)</a:t>
            </a:r>
            <a:endParaRPr lang="zh-CN" alt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(3)不合逻辑。如:在一篇报道里,赵小东说,即使拥有同样的阳光、空气、</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水以及一切有益的东西,也未必都能长成参天大树。(“阳光、空气、</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水”和“一切有益的东西”是包含关系,不能并列)</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2.看关联词语</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句子中的关联词语容易出现的语病主要有以下几种:</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(1)搭配不当。如:无论干部和群众,毫无例外,都必须遵守社会主义法制。</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(“无论”不能与“和”搭配,与“还是”搭配才合理)</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(2)位置不当。如:这次补习,只能去一个人,他因为去了,所以我就不去了。</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(当复句中的两个分句陈述的对象不同时,关联词要放在陈述对象前,而不</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能放在陈述对象后,应将“他”置于“因为”之后)</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(3)不合逻辑。如:只要经常复习,就能取得好成绩。(充分条件误为必要条</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件)</a:t>
            </a:r>
            <a:endParaRPr lang="zh-CN" alt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(4)强加逻辑关系。如:这本书已经出版多年了,所以作者最近又做了较大</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的修改。(“出版多年”与“做了较大的修改”之间不存在因果关系,应</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删去“所以”)</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3.看数量短语</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在数量短语上容易出现的语病主要有产生歧义、位置不当、倍数用错</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等。</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(1)产生歧义。如:几个办公室的老师都在篮球场上打篮球。(是“几个办</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公室”,还是“几个老师”,表意不明)</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(2)位置不当。如:她是一位有20多年教学经验的优秀的国家队的篮球女教</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练。(数量短语应放在表领属的词语之后,应把“国家队的”放“她是”</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后)</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(3)倍数用错。如:我市每千户人家的录像机拥有量,从5年前的50台,到今年</a:t>
            </a:r>
            <a:endParaRPr lang="zh-CN" altLang="en-US"/>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的200台,增加了4倍。(“4倍”应改为“3倍”)</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4.看否定词语</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句子中出现否定词,可能造成的语病有以下几种:</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(1)多重否定造成表意相反。如:她告诉我说,近几年来,她无时无刻不忘收</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集、整理民间故事与民歌。(“无时无刻不”是“每时每刻都”的意思,</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再加上“忘”就与原句表达的意思相反了)</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(2)否定词和反问句连用造成表意相反。如:在20世纪80年代的今天,有谁</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能否认地球不是绕着太阳转的吗?(反问句本身即一重否定,再用“否认”</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“不”就与原句表达的意思相反了)</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(3)否定词和带有否定意义的词语连用造成表意相反。如:抄写文稿,难免</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不漏字,必须认真核对。(“难免”即“不容易避免”,再用“不”就与原</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句表达的意思相反了)</a:t>
            </a:r>
            <a:endParaRPr lang="zh-CN" alt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5.看两面词语</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两面词指的是句中出现的诸如“能否”“是否”“成败”“好坏”之类</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的词语。在两面词上容易出现的语病主要是前后不照应。如:我们能不能</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培养出“四有”新人,是关系到我们党和国家前途命运的大事,也是教育战</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线的根本任务。(此句后面是“根本任务”,故前面只能是肯定,不能是否</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定,应删去“不能”)</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6.看被动词语</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句中出现被动词可能会造成的语病有三种:</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(1)被动词与有被动意义的词语重复。如:这位热爱农村的退伍军人,被村</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民当选村主任。(句中“当选”即“被选上”的意思,再用“被”就造成</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了语意重复)</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(2)主动与被动颠倒。如:剧团下乡下厂演出,到处被观众热烈地欢迎。(该</a:t>
            </a:r>
            <a:endParaRPr lang="zh-CN" altLang="en-US"/>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句应为主动句,误为被动句)</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(3)结构混乱。如:这首交响曲是作者在列宁格勒被法西斯围困,并叫嚣要</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占领这座城市的时候赶写的。(将“在列宁格勒被法西斯围困”改为“在</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法西斯围困列宁格勒”)</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7.看介词或介词短语</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在介词上容易出现的语病主要有以下几种:</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(1)淹没主语。如:由于《古文观止》具有特色,自问世以后近三百年来,广</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为传布,经久不衰,至今仍不失为一部好书。(该句滥用介词“由于”,导致</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全句没有主语)</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(2)主客颠倒。如:汉字改革的种种好处,对于每一个同文字打交道的人都</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是深有体会的。(句子的陈述主体应是“每一个同文字打交道的人”,而</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不是“汉字改革”)</a:t>
            </a:r>
            <a:endParaRPr lang="zh-CN" altLang="en-US"/>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0505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(3)语序不当。如:新来的刘老师背着书包,从清早走宿舍,跑饭堂,一直干到</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很晚才休息。(介宾短语“从清早”是修饰“干”的,而不是修饰“走”</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的,应置于“一直”前)</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(4)搭配不当。如:我们要下决心,花大力气,争取在最近几年把我国的教育</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事业达到世界先进水平。(“把</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事业”是介宾短语,与谓语“达到”</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搭配不当)</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(5)句式杂糅。如:对高考材料作文应该如何开头这个问题上,两位作者的</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看法很不一致。(“对</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问题”与“在</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问题上”两个句式杂糅)</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(6)表意不明。如:大家对护林员揭发林业局带头偷运木料的问题,普遍感</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到非常气愤。(大家“普遍感到非常气愤”的可以是“护林员揭发林业局</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带头偷运木料”,也可以是“林业局带头偷运木料”,表意不明</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18269"/>
            <a:ext cx="8467200" cy="5573834"/>
          </a:xfrm>
          <a:prstGeom prst="rect">
            <a:avLst/>
          </a:prstGeom>
          <a:noFill/>
        </p:spPr>
        <p:txBody>
          <a:bodyPr wrap="square" lIns="0" tIns="0" rIns="0" bIns="0" rtlCol="0">
            <a:spAutoFit/>
          </a:bodyPr>
          <a:lstStyle/>
          <a:p>
            <a:pPr eaLnBrk="0" latinLnBrk="1" hangingPunct="0">
              <a:lnSpc>
                <a:spcPct val="150000"/>
              </a:lnSpc>
            </a:pPr>
            <a:r>
              <a:rPr lang="zh-CN" altLang="en-US" sz="2010" kern="0" dirty="0" smtClean="0">
                <a:solidFill>
                  <a:srgbClr val="000000"/>
                </a:solidFill>
                <a:latin typeface="Times New Roman" panose="02020603050405020304" pitchFamily="65" charset="-122"/>
                <a:ea typeface="宋体" panose="02010600030101010101" pitchFamily="2" charset="-122"/>
              </a:rPr>
              <a:t>8.看代词</a:t>
            </a:r>
            <a:endParaRPr lang="zh-CN" altLang="en-US" sz="2400" dirty="0" smtClean="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使用</a:t>
            </a:r>
            <a:r>
              <a:rPr lang="zh-CN" altLang="en-US" sz="2010" kern="0" dirty="0" smtClean="0">
                <a:solidFill>
                  <a:srgbClr val="000000"/>
                </a:solidFill>
                <a:latin typeface="Times New Roman" panose="02020603050405020304" pitchFamily="65" charset="-122"/>
                <a:ea typeface="宋体" panose="02010600030101010101" pitchFamily="2" charset="-122"/>
              </a:rPr>
              <a:t>代词容易出现的语病主要是指代不明造成歧义。如:我的语文程度很</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低,常常写不出一篇像样的文章,希望老师在这方面多多指教。(</a:t>
            </a:r>
            <a:r>
              <a:rPr lang="zh-CN" altLang="en-US" sz="2010" kern="0" dirty="0" smtClean="0">
                <a:solidFill>
                  <a:srgbClr val="000000"/>
                </a:solidFill>
                <a:latin typeface="Times New Roman" panose="02020603050405020304" pitchFamily="65" charset="-122"/>
                <a:ea typeface="宋体" panose="02010600030101010101" pitchFamily="2" charset="-122"/>
              </a:rPr>
              <a:t>“这方面”</a:t>
            </a:r>
            <a:r>
              <a:rPr lang="zh-CN" altLang="en-US" sz="2010" kern="0" dirty="0" smtClean="0">
                <a:solidFill>
                  <a:srgbClr val="000000"/>
                </a:solidFill>
                <a:latin typeface="Times New Roman" panose="02020603050405020304" pitchFamily="65" charset="-122"/>
                <a:ea typeface="宋体" panose="02010600030101010101" pitchFamily="2" charset="-122"/>
              </a:rPr>
              <a:t>可以指代“语文程度”,也可以指代“写不出一篇像样的文章”,</a:t>
            </a:r>
            <a:r>
              <a:rPr lang="zh-CN" altLang="en-US" sz="2010" kern="0" dirty="0" smtClean="0">
                <a:solidFill>
                  <a:srgbClr val="000000"/>
                </a:solidFill>
                <a:latin typeface="Times New Roman" panose="02020603050405020304" pitchFamily="65" charset="-122"/>
                <a:ea typeface="宋体" panose="02010600030101010101" pitchFamily="2" charset="-122"/>
              </a:rPr>
              <a:t>表意不明</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9.看助词</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常见的助词是“的”“了”等,使用助词容易出现的语病主要有以下几种:</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(1)不合逻辑。如:该店青年服务员正努力保持和发扬了传统特色。(句中</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“正”表示正在出现,助词“了”表示已经出现,前后矛盾)</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(2)滥用助词。如:我国向太平洋预定海域发射的首枚运载火箭圆满成功。</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(滥用助词“的”,致使句子主谓搭配不当)</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10.看句子主干</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即通过压缩句子主干,发现句子中存在的语病。句子主干上可能出现的语</a:t>
            </a:r>
            <a:endParaRPr lang="zh-CN" alt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240714"/>
            <a:ext cx="8467200" cy="232243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病主要有:</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(1)成分残缺。如:在万里长城的各个游览点上,每天吸引着数以万计的旅</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游者。(压缩句子主干“吸引旅游者”,不难发现该句缺主语)</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(2)搭配不当。如:我国每年因基础设施建设质量问题出现大量损失。(压</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缩句子主干“我国出现损失”,就可以发现动宾搭配不当)</a:t>
            </a:r>
            <a:endParaRPr lang="zh-CN" alt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00034" y="1062815"/>
            <a:ext cx="8507166" cy="5286412"/>
            <a:chOff x="500034" y="1062815"/>
            <a:chExt cx="8507166" cy="5286412"/>
          </a:xfrm>
        </p:grpSpPr>
        <p:sp>
          <p:nvSpPr>
            <p:cNvPr id="2" name="TextBox 2"/>
            <p:cNvSpPr txBox="1"/>
            <p:nvPr/>
          </p:nvSpPr>
          <p:spPr>
            <a:xfrm>
              <a:off x="540000" y="1833678"/>
              <a:ext cx="8467200" cy="1038746"/>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2300" b="1" kern="0" dirty="0" smtClean="0">
                  <a:solidFill>
                    <a:srgbClr val="000000"/>
                  </a:solidFill>
                  <a:latin typeface="黑体" panose="02010609060101010101" pitchFamily="49" charset="-122"/>
                  <a:ea typeface="黑体" panose="02010609060101010101" pitchFamily="49" charset="-122"/>
                </a:rPr>
                <a:t>一    按考点</a:t>
              </a:r>
              <a:r>
                <a:rPr lang="zh-CN" altLang="en-US" sz="2300" b="1" kern="0" dirty="0" smtClean="0">
                  <a:solidFill>
                    <a:srgbClr val="000000"/>
                  </a:solidFill>
                  <a:latin typeface="黑体" panose="02010609060101010101" pitchFamily="49" charset="-122"/>
                  <a:ea typeface="黑体" panose="02010609060101010101" pitchFamily="49" charset="-122"/>
                </a:rPr>
                <a:t>分析</a:t>
              </a:r>
              <a:endParaRPr lang="en-US" altLang="zh-CN" sz="2300" b="1" kern="0" dirty="0" smtClean="0">
                <a:solidFill>
                  <a:srgbClr val="000000"/>
                </a:solidFill>
                <a:latin typeface="黑体" panose="02010609060101010101" pitchFamily="49" charset="-122"/>
                <a:ea typeface="黑体" panose="02010609060101010101" pitchFamily="49" charset="-122"/>
              </a:endParaRPr>
            </a:p>
            <a:p>
              <a:pPr eaLnBrk="0" latinLnBrk="1" hangingPunct="0">
                <a:lnSpc>
                  <a:spcPct val="150000"/>
                </a:lnSpc>
              </a:pPr>
              <a:r>
                <a:rPr lang="zh-CN" altLang="en-US" sz="2200" b="1" kern="0" dirty="0" smtClean="0">
                  <a:solidFill>
                    <a:srgbClr val="000000"/>
                  </a:solidFill>
                  <a:latin typeface="黑体" panose="02010609060101010101" pitchFamily="49" charset="-122"/>
                  <a:ea typeface="黑体" panose="02010609060101010101" pitchFamily="49" charset="-122"/>
                </a:rPr>
                <a:t>考点1    语序</a:t>
              </a:r>
              <a:r>
                <a:rPr lang="zh-CN" altLang="en-US" sz="2200" b="1" kern="0" dirty="0" smtClean="0">
                  <a:solidFill>
                    <a:srgbClr val="000000"/>
                  </a:solidFill>
                  <a:latin typeface="黑体" panose="02010609060101010101" pitchFamily="49" charset="-122"/>
                  <a:ea typeface="黑体" panose="02010609060101010101" pitchFamily="49" charset="-122"/>
                </a:rPr>
                <a:t>不当</a:t>
              </a:r>
              <a:endParaRPr lang="zh-CN" altLang="en-US" sz="2200" b="1" dirty="0" smtClean="0">
                <a:latin typeface="黑体" panose="02010609060101010101" pitchFamily="49" charset="-122"/>
                <a:ea typeface="黑体" panose="02010609060101010101" pitchFamily="49" charset="-122"/>
              </a:endParaRPr>
            </a:p>
          </p:txBody>
        </p:sp>
        <p:sp>
          <p:nvSpPr>
            <p:cNvPr id="3" name="文本框 2"/>
            <p:cNvSpPr txBox="1"/>
            <p:nvPr/>
          </p:nvSpPr>
          <p:spPr>
            <a:xfrm>
              <a:off x="3786182" y="1458406"/>
              <a:ext cx="1714512" cy="461665"/>
            </a:xfrm>
            <a:prstGeom prst="rect">
              <a:avLst/>
            </a:prstGeom>
            <a:noFill/>
          </p:spPr>
          <p:txBody>
            <a:bodyPr wrap="square" rtlCol="0">
              <a:spAutoFit/>
            </a:bodyPr>
            <a:lstStyle/>
            <a:p>
              <a:pPr algn="ctr"/>
              <a:r>
                <a:rPr lang="zh-CN" altLang="en-US" sz="2400" b="1" dirty="0" smtClean="0"/>
                <a:t>方法技巧</a:t>
              </a:r>
              <a:endParaRPr lang="zh-CN" altLang="en-US" sz="2400" b="1" dirty="0"/>
            </a:p>
          </p:txBody>
        </p:sp>
        <p:pic>
          <p:nvPicPr>
            <p:cNvPr id="4" name="Picture 2" descr="E:\静\2019\图书出版\53A\PPT课件\PPT插图-05.png"/>
            <p:cNvPicPr>
              <a:picLocks noChangeAspect="1" noChangeArrowheads="1"/>
            </p:cNvPicPr>
            <p:nvPr/>
          </p:nvPicPr>
          <p:blipFill>
            <a:blip r:embed="rId1"/>
            <a:srcRect/>
            <a:stretch>
              <a:fillRect/>
            </a:stretch>
          </p:blipFill>
          <p:spPr bwMode="auto">
            <a:xfrm>
              <a:off x="3071802" y="1062815"/>
              <a:ext cx="3117850" cy="344487"/>
            </a:xfrm>
            <a:prstGeom prst="rect">
              <a:avLst/>
            </a:prstGeom>
            <a:noFill/>
          </p:spPr>
        </p:pic>
        <p:pic>
          <p:nvPicPr>
            <p:cNvPr id="5" name="图片 3" descr="textimage1.jpeg"/>
            <p:cNvPicPr>
              <a:picLocks noChangeAspect="1"/>
            </p:cNvPicPr>
            <p:nvPr/>
          </p:nvPicPr>
          <p:blipFill>
            <a:blip r:embed="rId2"/>
            <a:stretch>
              <a:fillRect/>
            </a:stretch>
          </p:blipFill>
          <p:spPr>
            <a:xfrm>
              <a:off x="500034" y="3012096"/>
              <a:ext cx="4224319" cy="3337131"/>
            </a:xfrm>
            <a:prstGeom prst="rect">
              <a:avLst/>
            </a:prstGeom>
          </p:spPr>
        </p:pic>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
          <a:srcRect/>
          <a:stretch>
            <a:fillRect/>
          </a:stretch>
        </p:blipFill>
        <p:spPr bwMode="auto">
          <a:xfrm>
            <a:off x="1285852" y="1134253"/>
            <a:ext cx="5828740" cy="514512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195913"/>
            <a:ext cx="8467200" cy="3653116"/>
          </a:xfrm>
          <a:prstGeom prst="rect">
            <a:avLst/>
          </a:prstGeom>
          <a:noFill/>
        </p:spPr>
        <p:txBody>
          <a:bodyPr wrap="square" lIns="0" tIns="0" rIns="0" bIns="0" rtlCol="0">
            <a:spAutoFit/>
          </a:bodyPr>
          <a:lstStyle/>
          <a:p>
            <a:pPr marL="0" indent="0" eaLnBrk="0" latinLnBrk="1" hangingPunct="0">
              <a:lnSpc>
                <a:spcPct val="150000"/>
              </a:lnSpc>
              <a:spcBef>
                <a:spcPts val="4305"/>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一</a:t>
            </a:r>
            <a:r>
              <a:rPr lang="zh-CN" altLang="en-US" sz="2010" kern="0" dirty="0" smtClean="0">
                <a:solidFill>
                  <a:srgbClr val="000000"/>
                </a:solidFill>
                <a:latin typeface="Times New Roman" panose="02020603050405020304" pitchFamily="65" charset="-122"/>
                <a:ea typeface="宋体" panose="02010600030101010101" pitchFamily="2" charset="-122"/>
              </a:rPr>
              <a:t>、多项定语顺序不当</a:t>
            </a:r>
            <a:endParaRPr lang="zh-CN" altLang="en-US" sz="2010"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主语中心语、宾语中心语前若有多个定语,一般要按相关的语法要求排列,</a:t>
            </a:r>
            <a:br>
              <a:rPr sz="2010" dirty="0"/>
            </a:br>
            <a:r>
              <a:rPr lang="zh-CN" altLang="en-US" sz="2010" kern="0" dirty="0" smtClean="0">
                <a:solidFill>
                  <a:srgbClr val="000000"/>
                </a:solidFill>
                <a:latin typeface="Times New Roman" panose="02020603050405020304" pitchFamily="65" charset="-122"/>
                <a:ea typeface="宋体" panose="02010600030101010101" pitchFamily="2" charset="-122"/>
              </a:rPr>
              <a:t>多项定语顺序不当是语序不当的类型之一。多项定语的排列顺序(按照</a:t>
            </a:r>
            <a:r>
              <a:rPr lang="zh-CN" altLang="en-US" sz="2010" kern="0" dirty="0" smtClean="0">
                <a:solidFill>
                  <a:srgbClr val="000000"/>
                </a:solidFill>
                <a:latin typeface="Times New Roman" panose="02020603050405020304" pitchFamily="65" charset="-122"/>
                <a:ea typeface="宋体" panose="02010600030101010101" pitchFamily="2" charset="-122"/>
              </a:rPr>
              <a:t>距</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kern="0" dirty="0" smtClean="0">
                <a:solidFill>
                  <a:srgbClr val="000000"/>
                </a:solidFill>
                <a:latin typeface="Times New Roman" panose="02020603050405020304" pitchFamily="65" charset="-122"/>
                <a:ea typeface="宋体" panose="02010600030101010101" pitchFamily="2" charset="-122"/>
              </a:rPr>
              <a:t>中心词由远及近</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通常是</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领属、指称、数量、动词</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动词性短语</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、形容</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词、名词。</a:t>
            </a:r>
            <a:endParaRPr lang="zh-CN" altLang="en-US" sz="2010" dirty="0" smtClean="0"/>
          </a:p>
          <a:p>
            <a:pPr eaLnBrk="0" latinLnBrk="1" hangingPunct="0">
              <a:lnSpc>
                <a:spcPct val="150000"/>
              </a:lnSpc>
            </a:pPr>
            <a:r>
              <a:rPr lang="zh-CN" altLang="en-US" sz="2010" kern="0" dirty="0" smtClean="0">
                <a:solidFill>
                  <a:srgbClr val="000000"/>
                </a:solidFill>
                <a:latin typeface="Times New Roman" panose="02020603050405020304" pitchFamily="65" charset="-122"/>
                <a:ea typeface="宋体" panose="02010600030101010101" pitchFamily="2" charset="-122"/>
              </a:rPr>
              <a:t>那一台刚从国外进口的文学院的先进录音设备在运行过程中突然出现了</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故障。</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正确语序</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文学院的</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领属</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那</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指示代词</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一台</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数量词</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刚从国外进</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口</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动词性短语</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的先进</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形容词</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录音设备在运行过程中突然出现了故障</a:t>
            </a:r>
            <a:r>
              <a:rPr lang="en-US" altLang="zh-CN" sz="2010" kern="0" dirty="0" smtClean="0">
                <a:solidFill>
                  <a:srgbClr val="000000"/>
                </a:solidFill>
                <a:latin typeface="Times New Roman" panose="02020603050405020304" pitchFamily="65" charset="-122"/>
                <a:ea typeface="宋体" panose="02010600030101010101" pitchFamily="2" charset="-122"/>
              </a:rPr>
              <a:t>]</a:t>
            </a:r>
            <a:endParaRPr lang="zh-CN" altLang="en-US" sz="2010" dirty="0" smtClean="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42110"/>
            <a:ext cx="8467200" cy="319260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二</a:t>
            </a:r>
            <a:r>
              <a:rPr lang="zh-CN" altLang="en-US" sz="2010" kern="0" dirty="0" smtClean="0">
                <a:solidFill>
                  <a:srgbClr val="000000"/>
                </a:solidFill>
                <a:latin typeface="Times New Roman" panose="02020603050405020304" pitchFamily="65" charset="-122"/>
                <a:ea typeface="宋体" panose="02010600030101010101" pitchFamily="2" charset="-122"/>
              </a:rPr>
              <a:t>、多项状语顺序不当</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多项状语顺序不当也是语序不当的类型之一。多项状语排列顺序(按照距</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中心词由远及近)一般是:①表目的或原因的介宾短语;②表时间的名词或</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介宾短语;③表处所的名词或介宾短语;④表程度、范围或频率的副词;⑤</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表情态的形容词或动词;⑥表对象的介宾短语。如:昔日开阔的湖面大部</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分已被填平,变成了宅基地,剩下的小部分也在以10%的速度每年缩减着,</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令人痛心。(“也在以10%的速度”表频率,“每年”表时间,表时间的词</a:t>
            </a:r>
            <a:endParaRPr lang="zh-CN" alt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应该放在表频率的词的前面)</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三、修饰语与中心词位置不当</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修饰语与中心词的位置不当,多指把两者弄反,或把修饰语误作中心词,或</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把中心词误作修饰语。如:作为一种助学贷款的消费信贷,市场需求的潜力</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很大。大力发展这项贷款业务,为商业银行开拓信贷市场、培育业务增长</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点提供了契机。(“助学贷款”属于“消费信贷”的一种,应改为“作为</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一种消费信贷的助学贷款”)</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四、定语状语错位</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1.定语误放在状语位置上。如:电视剧《微微一笑很倾城》正在东方卫视</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热播,该电视剧在广大观众中热烈地引起了讨论。(“热烈”应该做“讨</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论”的定语,而不是做“引起”的状语)</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2.状语误放在定语位置上。如:党组织应该发挥广大青年的充分的作用。</a:t>
            </a:r>
            <a:endParaRPr lang="zh-CN" altLang="en-US"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109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(“充分”应该做“发挥”的状语,而不是做“作用”的定语)</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五、虚词位置不当</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虚词的位置不当,主要是指副词和关联词的位置不当。</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1.副词的位置不当。如:如果趁现在不赶快检查一下代耕工作,就难以确保</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革命烈士和军人家属的土地按时耕种。(“不”字应移到“趁现在”之</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前)</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2.关联词的位置不当。在复句中,如果两个分句的主语相同,那么主语应置</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于关联词之前;如果两个分句的主语不同,分句的主语应放在关联词之后。</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记忆技巧为主语“同前异后”。如:G20杭州峰会虽然还没有召开,但是巴</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西记者Joao早在两天前就到了杭州。(关联词语“虽然”位置不当,应将</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“虽然”移至“G20杭州峰会”前</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18269"/>
            <a:ext cx="8467200" cy="5573834"/>
          </a:xfrm>
          <a:prstGeom prst="rect">
            <a:avLst/>
          </a:prstGeom>
          <a:noFill/>
        </p:spPr>
        <p:txBody>
          <a:bodyPr wrap="square" lIns="0" tIns="0" rIns="0" bIns="0" rtlCol="0">
            <a:spAutoFit/>
          </a:bodyPr>
          <a:lstStyle/>
          <a:p>
            <a:pPr eaLnBrk="0" latinLnBrk="1" hangingPunct="0">
              <a:lnSpc>
                <a:spcPct val="150000"/>
              </a:lnSpc>
            </a:pPr>
            <a:r>
              <a:rPr lang="zh-CN" altLang="en-US" sz="2010" kern="0" dirty="0" smtClean="0">
                <a:solidFill>
                  <a:srgbClr val="000000"/>
                </a:solidFill>
                <a:latin typeface="Times New Roman" panose="02020603050405020304" pitchFamily="65" charset="-122"/>
                <a:ea typeface="宋体" panose="02010600030101010101" pitchFamily="2" charset="-122"/>
              </a:rPr>
              <a:t>六、并列词语或短语顺序不当</a:t>
            </a:r>
            <a:endParaRPr lang="zh-CN" altLang="en-US" sz="2400" dirty="0" smtClean="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在</a:t>
            </a:r>
            <a:r>
              <a:rPr lang="zh-CN" altLang="en-US" sz="2010" kern="0" dirty="0" smtClean="0">
                <a:solidFill>
                  <a:srgbClr val="000000"/>
                </a:solidFill>
                <a:latin typeface="Times New Roman" panose="02020603050405020304" pitchFamily="65" charset="-122"/>
                <a:ea typeface="宋体" panose="02010600030101010101" pitchFamily="2" charset="-122"/>
              </a:rPr>
              <a:t>一个句子中的并列词语(或短语)之间,往往有先后、轻重、大小之别,如</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果违反其中的规律,就会造成语序不当。如:我国首座自主建造、设计、开</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发的第六代深水半潜式钻井平台,在我国南海海域正式开钻,标志着我国在</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海洋石油工业深水领域迈出了实质性步伐。(并列词语顺序不当,按照</a:t>
            </a:r>
            <a:r>
              <a:rPr lang="zh-CN" altLang="en-US" sz="2010" kern="0" dirty="0" smtClean="0">
                <a:solidFill>
                  <a:srgbClr val="000000"/>
                </a:solidFill>
                <a:latin typeface="Times New Roman" panose="02020603050405020304" pitchFamily="65" charset="-122"/>
                <a:ea typeface="宋体" panose="02010600030101010101" pitchFamily="2" charset="-122"/>
              </a:rPr>
              <a:t>工程</a:t>
            </a:r>
            <a:r>
              <a:rPr lang="zh-CN" altLang="en-US" sz="2010" kern="0" dirty="0" smtClean="0">
                <a:solidFill>
                  <a:srgbClr val="000000"/>
                </a:solidFill>
                <a:latin typeface="Times New Roman" panose="02020603050405020304" pitchFamily="65" charset="-122"/>
                <a:ea typeface="宋体" panose="02010600030101010101" pitchFamily="2" charset="-122"/>
              </a:rPr>
              <a:t>环节,“建造、设计、开发”三个词有先后顺序,应为“设计、开发、</a:t>
            </a:r>
            <a:r>
              <a:rPr lang="zh-CN" altLang="en-US" sz="2010" kern="0" dirty="0" smtClean="0">
                <a:solidFill>
                  <a:srgbClr val="000000"/>
                </a:solidFill>
                <a:latin typeface="Times New Roman" panose="02020603050405020304" pitchFamily="65" charset="-122"/>
                <a:ea typeface="宋体" panose="02010600030101010101" pitchFamily="2" charset="-122"/>
              </a:rPr>
              <a:t>建造</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如何发现并列词语语序不当呢?</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1.细心、留心:这类语病很细很小,稍不注意,就可能忽略。因此,对句中并</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列之处应格外留心,细心观察。此类并列之处多用顿号。</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2.认真分析并列词语之间的时间先后、空间距离、范围大小、程度轻</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重、情感流程、时局变化、数目常规、成绩名次、法定位置、对应承接</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等逻辑关系,看是否违反逻辑关系。</a:t>
            </a:r>
            <a:endParaRPr lang="zh-CN" altLang="en-US"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61424"/>
            <a:ext cx="8467200" cy="464486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3.倒序检查:如对句中并列词语问题一时无法判断,可将语序前后调换一下,</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如通顺,则说明原顺序有问题;反之,则无问题。因为并列词语组织时要符</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合一定的逻辑关系和语言习惯。</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七、递进分句顺序不当</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复句一般由几个分句组成,各分句之间常有主次、轻重之分,存在因果、承</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接、递进等关系。如果颠倒了,就会造成分句间次序颠倒。如:诚信教育已</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成为我国公民道德建设的重要内容,因为诚信不仅关系到国家的整体形象,</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而且体现了公民的基本道德素质。(后面两个分句为递进关系,应先“公</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民”后“国家”;所以改为“因为诚信不仅体现了公民的基本道德素质,而</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且关系到国家的整体形象”)</a:t>
            </a:r>
            <a:endParaRPr lang="zh-CN" altLang="en-US"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8926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200" b="1" kern="0" dirty="0" smtClean="0">
                <a:solidFill>
                  <a:srgbClr val="000000"/>
                </a:solidFill>
                <a:latin typeface="黑体" panose="02010609060101010101" pitchFamily="49" charset="-122"/>
                <a:ea typeface="黑体" panose="02010609060101010101" pitchFamily="49" charset="-122"/>
              </a:rPr>
              <a:t>考点2    搭配不当</a:t>
            </a:r>
            <a:endParaRPr lang="zh-CN" altLang="en-US" sz="2200" b="1" dirty="0">
              <a:latin typeface="黑体" panose="02010609060101010101" pitchFamily="49" charset="-122"/>
              <a:ea typeface="黑体" panose="02010609060101010101" pitchFamily="49" charset="-122"/>
            </a:endParaRPr>
          </a:p>
          <a:p>
            <a:pPr marL="0" indent="0" eaLnBrk="0" latinLnBrk="1" hangingPunct="0">
              <a:lnSpc>
                <a:spcPct val="150000"/>
              </a:lnSpc>
              <a:spcBef>
                <a:spcPts val="0"/>
              </a:spcBef>
              <a:buNone/>
            </a:pPr>
            <a:r>
              <a:rPr lang="zh-CN" altLang="en-US" sz="14085" kern="0" spc="21538"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4305"/>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一、主谓搭配不当</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主语和谓语,要按照一定的规则或习惯来搭配,逻辑上要符合情理,语法上</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要符合特定的语法关系和语法结构。尤其要注意多个主语中心词与单一</a:t>
            </a:r>
            <a:endParaRPr lang="zh-CN" altLang="en-US" dirty="0"/>
          </a:p>
        </p:txBody>
      </p:sp>
      <p:pic>
        <p:nvPicPr>
          <p:cNvPr id="3" name="图片 3" descr="textimage2.jpeg"/>
          <p:cNvPicPr>
            <a:picLocks noChangeAspect="1"/>
          </p:cNvPicPr>
          <p:nvPr/>
        </p:nvPicPr>
        <p:blipFill>
          <a:blip r:embed="rId1"/>
          <a:stretch>
            <a:fillRect/>
          </a:stretch>
        </p:blipFill>
        <p:spPr>
          <a:xfrm>
            <a:off x="869093" y="1924745"/>
            <a:ext cx="3866188" cy="3337131"/>
          </a:xfrm>
          <a:prstGeom prst="rect">
            <a:avLst/>
          </a:prstGeom>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谓语的搭配情况。如:由于加强了生产过程中的生态环境监控,该基地每年</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的无公害蔬菜的生产量,除供应本省主要市场外,还销往河南、河北等省。</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(“生产量”不能“供应”,能“供应”的应该是“无公害蔬菜”)</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二、动宾搭配不当</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动宾搭配不当,常见的有以下两种情况:</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1.谓语动词和宾语中心语之间加了很长的修饰限定成分,谓语动词和宾语</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中心语间隔很远,这时宾语中心语往往会和前面的谓语动词不搭配。如:成</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千上万的志愿者都在忙碌着,他们在共同努力,完成举办一次令亚洲乃至世</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界都瞩目的园林博览会的理想。(谓语动词“完成”与宾语中心语“理</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想”不搭配,应将“完成”改为“实现”)</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2.当一个谓语动词后面带有两个或两个以上的宾语时,其中的一个宾语常</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会和这个谓语动词搭配不当。如:中国拥有航母之后,更具大国“形象和气</a:t>
            </a:r>
            <a:endParaRPr lang="zh-CN" altLang="en-US"/>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质”。特别是在当前和今后一段时期内,中国与周边国家还存在海洋主权</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争端,航母的投入和使用无疑将加大中国有效解决问题的筹码和力度。</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(谓语动词“加大”与宾语“筹码”不搭配,“力度”可以“加大”,但</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“筹码”只能“增加”)</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三、主宾搭配不当</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主宾搭配不当,常见的有以下两种情况:</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1.同一个句子的主宾搭配不当。</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2.在前句中搭配恰当,但在第二个句子中改换了主语或宾语,导致主宾搭配</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不恰当。如:以能力为核心的语文素养是一个包含多种元素的综合体,它不</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仅是学生学好其他课程的工具,而且还是学生全面发展和终身发展的基</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础。(“语文素养”和“综合体”“基础”可以搭配,但和“工具”就不</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搭配了)</a:t>
            </a:r>
            <a:endParaRPr lang="zh-CN" altLang="en-US"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168720"/>
            <a:ext cx="8467200" cy="418037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四、修饰语与中心语搭配不当</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修饰语与中心语搭配不当,主要指修饰语或限制语用在中心语前面造成表</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达上的不合习惯或不合事理的现象。如:在翻阅中国话剧100周年纪念活</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动资料时,他萌生了创作一台寻找中国话剧源头的剧本的意念。(句中</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“一台”不能修饰“剧本”,可将“一台”改为“一部”;或保留“一</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台”,将“剧本”改为“话剧”)</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五、关联词语搭配不当</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关联词语的固定搭配对象用错,会造成搭配不当。有些关联词语搭配的对</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象不同,则表意功能也不同。</a:t>
            </a:r>
            <a:endParaRPr lang="zh-CN" alt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1"/>
          <a:srcRect/>
          <a:stretch>
            <a:fillRect/>
          </a:stretch>
        </p:blipFill>
        <p:spPr bwMode="auto">
          <a:xfrm>
            <a:off x="1102590" y="2347112"/>
            <a:ext cx="6938822" cy="214472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874979"/>
            <a:ext cx="8467200" cy="5760000"/>
            <a:chOff x="540000" y="874979"/>
            <a:chExt cx="8467200" cy="576000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200" b="1" kern="0" dirty="0" smtClean="0">
                  <a:solidFill>
                    <a:srgbClr val="000000"/>
                  </a:solidFill>
                  <a:latin typeface="黑体" panose="02010609060101010101" pitchFamily="49" charset="-122"/>
                  <a:ea typeface="黑体" panose="02010609060101010101" pitchFamily="49" charset="-122"/>
                </a:rPr>
                <a:t>考点3    成分残缺或赘</a:t>
              </a:r>
              <a:r>
                <a:rPr lang="zh-CN" altLang="en-US" sz="2010" kern="0" dirty="0" smtClean="0">
                  <a:solidFill>
                    <a:srgbClr val="000000"/>
                  </a:solidFill>
                  <a:latin typeface="Times New Roman" panose="02020603050405020304" pitchFamily="65" charset="-122"/>
                  <a:ea typeface="宋体" panose="02010600030101010101" pitchFamily="2" charset="-122"/>
                </a:rPr>
                <a:t>余</a:t>
              </a:r>
              <a:endParaRPr lang="zh-CN" altLang="en-US" dirty="0"/>
            </a:p>
            <a:p>
              <a:pPr marL="0" indent="0" eaLnBrk="0" latinLnBrk="1" hangingPunct="0">
                <a:lnSpc>
                  <a:spcPct val="150000"/>
                </a:lnSpc>
                <a:spcBef>
                  <a:spcPts val="0"/>
                </a:spcBef>
                <a:buNone/>
              </a:pPr>
              <a:r>
                <a:rPr lang="zh-CN" altLang="en-US" sz="14085" kern="0" spc="15538"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4305"/>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一、成分残缺</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1.主语残缺</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主语残缺是常见的一种语病,主要有以下两种情况:</a:t>
              </a:r>
              <a:endParaRPr lang="zh-CN" altLang="en-US" dirty="0"/>
            </a:p>
          </p:txBody>
        </p:sp>
        <p:pic>
          <p:nvPicPr>
            <p:cNvPr id="3" name="图片 3" descr="textimage3.jpeg"/>
            <p:cNvPicPr>
              <a:picLocks noChangeAspect="1"/>
            </p:cNvPicPr>
            <p:nvPr/>
          </p:nvPicPr>
          <p:blipFill>
            <a:blip r:embed="rId1"/>
            <a:stretch>
              <a:fillRect/>
            </a:stretch>
          </p:blipFill>
          <p:spPr>
            <a:xfrm>
              <a:off x="571472" y="1583336"/>
              <a:ext cx="3215041" cy="3337131"/>
            </a:xfrm>
            <a:prstGeom prst="rect">
              <a:avLst/>
            </a:prstGeom>
          </p:spPr>
        </p:pic>
      </p:gr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(1)滥用介词造成主语残缺。</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滥用介词,介词会和主语构成介宾短语,而介宾短语只能充当状语和补语,</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所以往往会使句子主语残缺。修改这类病句时一般应将介词删掉。</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在辨析语病时,“介词当头审主残”,意思就是遇到“在”“对”“从”</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“通过”“经过”“由于”“根据”等介词放在句首时,一定要看看是否</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造成了主语残缺。如:随着技术的进步和经验的积累,再加上政策的扶持,</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使得我国自主品牌汽车进入快速发展时期,各种创新产品层出不穷。(滥</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用介词导致句子缺少主语,应把“随着”或“使得”删去)</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(2)定语过长,丢掉了中心词,造成主语残缺。如:在社会主义市场经济体制</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下的今天,任何脱离国际化市场需要去谈志愿、兴趣,都是不恰当的。(和</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“都是不恰当的”相匹配的主语残缺,应在“兴趣”的后面加“的行</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为”)</a:t>
            </a:r>
            <a:endParaRPr lang="zh-CN" altLang="en-US"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2.谓语残缺</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谓语残缺主要有下列两种情况:</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(1)句首陈述对象缺乏相应的谓语,却另起一个头,造成谓语残缺,如:南堡人</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民经过一个冬天的苦战,一道约四米高、七百米长的拦河大坝巍然屹立在</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天目溪边。(谓语残缺。主语“南堡人民”后没有与之相呼应的谓语中心</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词,应在“一道”前加上“使”)</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(2)缺少与宾语呼应的谓语中心词,如:经过几十年的努力,我国已经独立自</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主地研制、发射、跟踪和检测地球同步通信卫星的能力。(谓语残缺。缺</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少与宾语“能力”相呼应的谓语,应在“已经”之后加上谓语“具备”)</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3.宾语残缺</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宾语残缺有两种情况:</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(1)动宾宾语残缺,如:“运-20”是我国依靠自己的力量研制的一种大型、</a:t>
            </a:r>
            <a:endParaRPr lang="zh-CN" altLang="en-US"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120221"/>
            <a:ext cx="8467200" cy="458606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多用途运输机,可在复杂气象条件下执行各种物资和人员的长距离航空运</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输。(谓语动词“执行”后缺少宾语,可在“运输”后加“任务”。当谓</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语动词后出现较长定语时,要注意定语的中心语,即宾语是否残缺)</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(2)介宾宾语残缺,如:这部电影在塑造人物形象所提供的经验是非常宝贵</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的。(“在”是介词,需要与宾语搭配,应在“形象”之后加上“方面”)</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4.介词残缺</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该用介词的地方没有用就属于介词漏用,介词漏用会使句子表意不清或表</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达不规范。如:新生代农民工除了关注工资待遇外,对工作环境和社会保障</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条件也越发重视,那些工作环境恶劣、保障缺失的企业,他们将说“不”。</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 缺少介词。应在“那些工作环境恶劣、保障缺失的企业”前加“对”</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89707"/>
            <a:ext cx="8467200" cy="5573834"/>
          </a:xfrm>
          <a:prstGeom prst="rect">
            <a:avLst/>
          </a:prstGeom>
          <a:noFill/>
        </p:spPr>
        <p:txBody>
          <a:bodyPr wrap="square" lIns="0" tIns="0" rIns="0" bIns="0" rtlCol="0">
            <a:spAutoFit/>
          </a:bodyPr>
          <a:lstStyle/>
          <a:p>
            <a:pPr eaLnBrk="0" latinLnBrk="1" hangingPunct="0">
              <a:lnSpc>
                <a:spcPct val="150000"/>
              </a:lnSpc>
            </a:pPr>
            <a:r>
              <a:rPr lang="zh-CN" altLang="en-US" sz="2010" kern="0" dirty="0" smtClean="0">
                <a:solidFill>
                  <a:srgbClr val="000000"/>
                </a:solidFill>
                <a:latin typeface="Times New Roman" panose="02020603050405020304" pitchFamily="65" charset="-122"/>
                <a:ea typeface="宋体" panose="02010600030101010101" pitchFamily="2" charset="-122"/>
              </a:rPr>
              <a:t>二、成分赘余</a:t>
            </a:r>
            <a:endParaRPr lang="zh-CN" altLang="en-US" sz="2400" dirty="0" smtClean="0"/>
          </a:p>
          <a:p>
            <a:pPr eaLnBrk="0" latinLnBrk="1" hangingPunct="0">
              <a:lnSpc>
                <a:spcPct val="150000"/>
              </a:lnSpc>
            </a:pPr>
            <a:r>
              <a:rPr lang="zh-CN" altLang="en-US" sz="2010" kern="0" dirty="0" smtClean="0">
                <a:solidFill>
                  <a:srgbClr val="000000"/>
                </a:solidFill>
                <a:latin typeface="Times New Roman" panose="02020603050405020304" pitchFamily="65" charset="-122"/>
                <a:ea typeface="宋体" panose="02010600030101010101" pitchFamily="2" charset="-122"/>
              </a:rPr>
              <a:t>1.语意重复造成赘余</a:t>
            </a:r>
            <a:endParaRPr lang="zh-CN" altLang="en-US" sz="2400" dirty="0" smtClean="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语意</a:t>
            </a:r>
            <a:r>
              <a:rPr lang="zh-CN" altLang="en-US" sz="2010" kern="0" dirty="0" smtClean="0">
                <a:solidFill>
                  <a:srgbClr val="000000"/>
                </a:solidFill>
                <a:latin typeface="Times New Roman" panose="02020603050405020304" pitchFamily="65" charset="-122"/>
                <a:ea typeface="宋体" panose="02010600030101010101" pitchFamily="2" charset="-122"/>
              </a:rPr>
              <a:t>重复,指句子中词义重复,即多使用了一个词语,有主语、谓语、定</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语、状语语意重复以及并列成分语意重复等。如:时光的流逝不能淡去我</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对故乡浓浓的思念之情,反之,随着年龄的增长,对故乡的思念愈发日久弥</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坚。(“愈发”赘余,删除)</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2.滥用介词造成赘余</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不该用介词的地方用介词就是滥用介词。滥用介词会使句子表意啰唆,或</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致使句子成分残缺。如:上百万次点击,体现着百姓参与两会的热情。教</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育、医疗、住房、就业</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见诸于报端的重头报道无不回应着百姓的关</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切,努力寻找着问题的答案。(句中的“诸”是一个兼词,是“之于”的意</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思,跟句中的介词“于”重复,可删去“于”</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240158"/>
            <a:ext cx="8467200" cy="4180375"/>
          </a:xfrm>
          <a:prstGeom prst="rect">
            <a:avLst/>
          </a:prstGeom>
          <a:noFill/>
        </p:spPr>
        <p:txBody>
          <a:bodyPr wrap="square" lIns="0" tIns="0" rIns="0" bIns="0" rtlCol="0">
            <a:spAutoFit/>
          </a:bodyPr>
          <a:lstStyle/>
          <a:p>
            <a:pPr eaLnBrk="0" latinLnBrk="1" hangingPunct="0">
              <a:lnSpc>
                <a:spcPct val="150000"/>
              </a:lnSpc>
            </a:pPr>
            <a:r>
              <a:rPr lang="zh-CN" altLang="en-US" sz="2010" kern="0" dirty="0" smtClean="0">
                <a:solidFill>
                  <a:srgbClr val="000000"/>
                </a:solidFill>
                <a:latin typeface="Times New Roman" panose="02020603050405020304" pitchFamily="65" charset="-122"/>
                <a:ea typeface="宋体" panose="02010600030101010101" pitchFamily="2" charset="-122"/>
              </a:rPr>
              <a:t>3.滥用关联词语造成赘余</a:t>
            </a:r>
            <a:endParaRPr lang="zh-CN" altLang="en-US" sz="2400" dirty="0" smtClean="0"/>
          </a:p>
          <a:p>
            <a:pPr eaLnBrk="0" latinLnBrk="1" hangingPunct="0">
              <a:lnSpc>
                <a:spcPct val="150000"/>
              </a:lnSpc>
            </a:pPr>
            <a:r>
              <a:rPr lang="zh-CN" altLang="en-US" sz="2010" kern="0" dirty="0" smtClean="0">
                <a:solidFill>
                  <a:srgbClr val="000000"/>
                </a:solidFill>
                <a:latin typeface="Times New Roman" panose="02020603050405020304" pitchFamily="65" charset="-122"/>
                <a:ea typeface="宋体" panose="02010600030101010101" pitchFamily="2" charset="-122"/>
              </a:rPr>
              <a:t>滥用关联词有两种情况:一是两个句子之间无转折、递进、因果、假设等</a:t>
            </a:r>
            <a:endParaRPr lang="zh-CN" altLang="en-US" sz="2400" dirty="0" smtClean="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关系</a:t>
            </a:r>
            <a:r>
              <a:rPr lang="zh-CN" altLang="en-US" sz="2010" kern="0" dirty="0" smtClean="0">
                <a:solidFill>
                  <a:srgbClr val="000000"/>
                </a:solidFill>
                <a:latin typeface="Times New Roman" panose="02020603050405020304" pitchFamily="65" charset="-122"/>
                <a:ea typeface="宋体" panose="02010600030101010101" pitchFamily="2" charset="-122"/>
              </a:rPr>
              <a:t>,却滥用关联词;二是两个表意相同的关联词叠用在一起,就会犯“叠</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床架屋”的毛病。如:这次行动计划一定要周密,必须考虑到万一若出现意</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外,应该采取怎样的补救措施。(“万一”和“若”连用,表意重复,应删去</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一个)</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4.滥用表约数或估量的词语造成赘余</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句中既在确数前用“大概”“大约”“近”,也在后面用“左右”“上</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下”等。</a:t>
            </a:r>
            <a:endParaRPr lang="zh-CN" altLang="en-US"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946417"/>
            <a:ext cx="8467200" cy="5760000"/>
            <a:chOff x="540000" y="946417"/>
            <a:chExt cx="8467200" cy="576000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200" b="1" kern="0" dirty="0" smtClean="0">
                  <a:solidFill>
                    <a:srgbClr val="000000"/>
                  </a:solidFill>
                  <a:latin typeface="黑体" panose="02010609060101010101" pitchFamily="49" charset="-122"/>
                  <a:ea typeface="黑体" panose="02010609060101010101" pitchFamily="49" charset="-122"/>
                </a:rPr>
                <a:t>考点4    结构混乱</a:t>
              </a:r>
              <a:endParaRPr lang="zh-CN" altLang="en-US" sz="2200" b="1" dirty="0">
                <a:latin typeface="黑体" panose="02010609060101010101" pitchFamily="49" charset="-122"/>
                <a:ea typeface="黑体" panose="02010609060101010101" pitchFamily="49" charset="-122"/>
              </a:endParaRPr>
            </a:p>
            <a:p>
              <a:pPr marL="0" indent="0" eaLnBrk="0" latinLnBrk="1" hangingPunct="0">
                <a:lnSpc>
                  <a:spcPct val="150000"/>
                </a:lnSpc>
                <a:spcBef>
                  <a:spcPts val="0"/>
                </a:spcBef>
                <a:buNone/>
              </a:pPr>
              <a:r>
                <a:rPr lang="zh-CN" altLang="en-US" sz="14085" kern="0" spc="30913"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4305"/>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一、句式杂糅</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“句式杂糅”是指两个结构合理、表意清楚的句子糅合在一起,引起结构</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混乱,造成表意不规范。如:在技术革新中,公司组织有关人员围绕以提高</a:t>
              </a:r>
              <a:endParaRPr lang="zh-CN" altLang="en-US" dirty="0"/>
            </a:p>
          </p:txBody>
        </p:sp>
        <p:pic>
          <p:nvPicPr>
            <p:cNvPr id="3" name="图片 3" descr="textimage4.jpeg"/>
            <p:cNvPicPr>
              <a:picLocks noChangeAspect="1"/>
            </p:cNvPicPr>
            <p:nvPr/>
          </p:nvPicPr>
          <p:blipFill>
            <a:blip r:embed="rId1"/>
            <a:stretch>
              <a:fillRect/>
            </a:stretch>
          </p:blipFill>
          <p:spPr>
            <a:xfrm>
              <a:off x="617088" y="1634319"/>
              <a:ext cx="4883606" cy="3337131"/>
            </a:xfrm>
            <a:prstGeom prst="rect">
              <a:avLst/>
            </a:prstGeom>
          </p:spPr>
        </p:pic>
      </p:gr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产品质量为中心,对工艺设计、设备保养等部门进行了整顿。(“围绕提</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高产品质量”和“以提高产品质量为中心”表达的意思相同,句中却组织</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在一起,从而造成句式杂糅。采用其中一种说法即可)</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二、藕断丝连</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在复句中,前一个分句的宾语,正好也是后一个分句的主语,表述的时候,没</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有将这两个分句各自表述出来,而是拼成一个句子,让前一分句的宾语同时</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充当后一分句的主语,这种语病就叫前后拼合,俗称“藕断丝连”。如:责</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任感是沉甸甸的,为我们社会所需要,每个人都应该具备,在所有价值中它</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处于最高的位置是毋庸置疑的。(末句藕断丝连,应改为“在所有价值中</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它处于最高的位置,这是毋庸置疑的”)</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三、中途易辙</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一句话说了一半,忽然另起炉灶。如:中国人民自从接受了马列主义思想之</a:t>
            </a:r>
            <a:endParaRPr lang="zh-CN" altLang="en-US" dirty="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17855"/>
            <a:ext cx="8467200" cy="139345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后,中国的革命就在毛泽东同志的领导下大大改了样子。(“中国人民</a:t>
            </a:r>
            <a:r>
              <a:rPr lang="zh-CN" altLang="en-US" sz="2010" kern="0" dirty="0" smtClean="0">
                <a:solidFill>
                  <a:srgbClr val="000000"/>
                </a:solidFill>
                <a:latin typeface="黑体" panose="02010609060101010101" pitchFamily="49" charset="-122"/>
                <a:ea typeface="宋体" panose="02010600030101010101" pitchFamily="2" charset="-122"/>
              </a:rPr>
              <a:t>…</a:t>
            </a:r>
            <a:br>
              <a:rPr dirty="0"/>
            </a:b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马列主义之后”就怎么样?不接下去说,却用“中国的革命”另起一</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句。应该改为“自从中国人民</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之后”)</a:t>
            </a:r>
            <a:endParaRPr lang="zh-CN" altLang="en-US" dirty="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874979"/>
            <a:ext cx="8467200" cy="5760000"/>
            <a:chOff x="540000" y="874979"/>
            <a:chExt cx="8467200" cy="576000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200" b="1" kern="0" dirty="0" smtClean="0">
                  <a:solidFill>
                    <a:srgbClr val="000000"/>
                  </a:solidFill>
                  <a:latin typeface="黑体" panose="02010609060101010101" pitchFamily="49" charset="-122"/>
                  <a:ea typeface="黑体" panose="02010609060101010101" pitchFamily="49" charset="-122"/>
                </a:rPr>
                <a:t>考点5    表意不明</a:t>
              </a:r>
              <a:endParaRPr lang="zh-CN" altLang="en-US" sz="2200" b="1" dirty="0">
                <a:latin typeface="黑体" panose="02010609060101010101" pitchFamily="49" charset="-122"/>
                <a:ea typeface="黑体" panose="02010609060101010101" pitchFamily="49" charset="-122"/>
              </a:endParaRPr>
            </a:p>
            <a:p>
              <a:pPr marL="0" indent="0" eaLnBrk="0" latinLnBrk="1" hangingPunct="0">
                <a:lnSpc>
                  <a:spcPct val="150000"/>
                </a:lnSpc>
                <a:spcBef>
                  <a:spcPts val="0"/>
                </a:spcBef>
                <a:buNone/>
              </a:pPr>
              <a:r>
                <a:rPr lang="zh-CN" altLang="en-US" sz="14085" kern="0" spc="18463"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4305"/>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一、指代两可</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指代两可即代词指代的对象难以确定。</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代词有两种情况:</a:t>
              </a:r>
              <a:endParaRPr lang="zh-CN" altLang="en-US" dirty="0"/>
            </a:p>
          </p:txBody>
        </p:sp>
        <p:pic>
          <p:nvPicPr>
            <p:cNvPr id="3" name="图片 3" descr="textimage5.jpeg"/>
            <p:cNvPicPr>
              <a:picLocks noChangeAspect="1"/>
            </p:cNvPicPr>
            <p:nvPr/>
          </p:nvPicPr>
          <p:blipFill>
            <a:blip r:embed="rId1"/>
            <a:stretch>
              <a:fillRect/>
            </a:stretch>
          </p:blipFill>
          <p:spPr>
            <a:xfrm>
              <a:off x="642910" y="1634319"/>
              <a:ext cx="3532475" cy="3337131"/>
            </a:xfrm>
            <a:prstGeom prst="rect">
              <a:avLst/>
            </a:prstGeom>
          </p:spPr>
        </p:pic>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助学歌诀1</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主谓宾、定状补,一般成分弄清楚。</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基本成分主谓宾,附加成分定状补。</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主语讲谁或什么,陈述主语是谓语。</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动词涉及人或物,涉及成分叫宾语。</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修饰限制算定状,补充说明就是补。</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定语用在主宾前,谓前为状谓后补。</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还有标志的地得,帮助分清定状补。</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注意位置和关系,认真分析莫疏忽。</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助学歌诀2</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句子成分要划对,</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纵观全局找主谓,</a:t>
            </a:r>
            <a:endParaRPr lang="zh-CN" altLang="en-US"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一是指示代词,“此”“这”“这方面”等。如:欣赏一首好诗不容易,创</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作一首好诗更不是一件简单的事,小李对诗歌情有独钟。因此,他平时在这</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方面做了不少的努力。(“这方面”是指欣赏好诗,还是指创作好诗,指代</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不明)</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二是人称代词,“自己”“他(她)”等。如:不几天,刘备率领大军到了零</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陵。零陵太守刘度派大将邢道荣和他的儿子引兵出战。(“他”是指“刘</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度”,还是“邢道荣”,指代不明)</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二、语意两可</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语意两可指话说得不明不白,让人费解。如:他在《教育科学》杂志《课堂</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教学》栏目上发表的那篇学生主体性的文章,否定的人很多。(“否定的</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人很多”是指“文章中否定的人很多”还是指“否定这篇文章的人很</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多”,不明确)</a:t>
            </a:r>
            <a:endParaRPr lang="zh-CN" altLang="en-US"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109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三、词义两可</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1.多音字造成歧义。如果句中的某个字是多音字,在书面表达时可能有歧</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义(口头表达时不一定出现)。如:这个人好说话。(“好”可读成hǎo,也可</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读成hào,读音不同,表意不同)</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2.多义词造成歧义。句中某个词或短语是多义的而使句子意思可能有多</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种解释,即词义两可。如:开刀的是他父亲。(“开刀的”既可指病人,也可</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指医生)</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3.词性不同造成歧义。如果句子中的某个字词可以做多种词性处理,就可</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能产生歧义。如:这个粮店的大米保管没有问题。(“保管”既可以理解</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为名词,指仓库粮店的保藏和管理工作;也可以理解成动词,做“完全有把</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握,担保”解释</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168720"/>
            <a:ext cx="8467200" cy="4180375"/>
          </a:xfrm>
          <a:prstGeom prst="rect">
            <a:avLst/>
          </a:prstGeom>
          <a:noFill/>
        </p:spPr>
        <p:txBody>
          <a:bodyPr wrap="square" lIns="0" tIns="0" rIns="0" bIns="0" rtlCol="0">
            <a:spAutoFit/>
          </a:bodyPr>
          <a:lstStyle/>
          <a:p>
            <a:pPr eaLnBrk="0" latinLnBrk="1" hangingPunct="0">
              <a:lnSpc>
                <a:spcPct val="150000"/>
              </a:lnSpc>
            </a:pPr>
            <a:r>
              <a:rPr lang="zh-CN" altLang="en-US" sz="2010" kern="0" dirty="0" smtClean="0">
                <a:solidFill>
                  <a:srgbClr val="000000"/>
                </a:solidFill>
                <a:latin typeface="Times New Roman" panose="02020603050405020304" pitchFamily="65" charset="-122"/>
                <a:ea typeface="宋体" panose="02010600030101010101" pitchFamily="2" charset="-122"/>
              </a:rPr>
              <a:t>四、停顿两可</a:t>
            </a:r>
            <a:endParaRPr lang="zh-CN" altLang="en-US" sz="2400" dirty="0" smtClean="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说话</a:t>
            </a:r>
            <a:r>
              <a:rPr lang="zh-CN" altLang="en-US" sz="2010" kern="0" dirty="0" smtClean="0">
                <a:solidFill>
                  <a:srgbClr val="000000"/>
                </a:solidFill>
                <a:latin typeface="Times New Roman" panose="02020603050405020304" pitchFamily="65" charset="-122"/>
                <a:ea typeface="宋体" panose="02010600030101010101" pitchFamily="2" charset="-122"/>
              </a:rPr>
              <a:t>或阅读时停顿的地方不同,会引起意义上的差别,即停顿两可。如:县</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里的通知说,让赵乡长本月15日前去汇报。(“本月15日前去汇报”可有</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两种停顿:一是“本月15日/前去汇报”,二是“本月15日前/去汇报”,两种</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不同的停顿,就产生了两种不同的理解)</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五、修饰两可</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句中修饰成分的修饰对象可能有多种解释,即修饰两可。如:局长嘱咐几个</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学校的领导,新学期的工作一定要有新的起色。(“几个”既可以修饰</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“领导”,也可以修饰“学校”)</a:t>
            </a:r>
            <a:endParaRPr lang="zh-CN" altLang="en-US" dirty="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848501"/>
            <a:ext cx="8467200" cy="5760000"/>
            <a:chOff x="540000" y="848501"/>
            <a:chExt cx="8467200" cy="5760000"/>
          </a:xfrm>
        </p:grpSpPr>
        <p:sp>
          <p:nvSpPr>
            <p:cNvPr id="2" name="TextBox 2"/>
            <p:cNvSpPr txBox="1"/>
            <p:nvPr/>
          </p:nvSpPr>
          <p:spPr>
            <a:xfrm>
              <a:off x="540000" y="848501"/>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200" b="1" kern="0" dirty="0" smtClean="0">
                  <a:solidFill>
                    <a:srgbClr val="000000"/>
                  </a:solidFill>
                  <a:latin typeface="Times New Roman" panose="02020603050405020304" pitchFamily="65" charset="-122"/>
                  <a:ea typeface="宋体" panose="02010600030101010101" pitchFamily="2" charset="-122"/>
                </a:rPr>
                <a:t>考点6    不合逻辑</a:t>
              </a:r>
              <a:endParaRPr lang="zh-CN" altLang="en-US" sz="2200" b="1" dirty="0"/>
            </a:p>
            <a:p>
              <a:pPr marL="0" indent="0" eaLnBrk="0" latinLnBrk="1" hangingPunct="0">
                <a:lnSpc>
                  <a:spcPct val="150000"/>
                </a:lnSpc>
                <a:spcBef>
                  <a:spcPts val="0"/>
                </a:spcBef>
                <a:buNone/>
              </a:pPr>
              <a:r>
                <a:rPr lang="zh-CN" altLang="en-US" sz="14085" kern="0" spc="18538"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4305"/>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一、概念混乱</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互相并列的概念,应该是按同一标准划分的种概念,如果标准混乱,就会造</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成属(大)种(小)概念并列的错误。如:中华人民共和国公民在年老、残疾</a:t>
              </a:r>
              <a:endParaRPr lang="zh-CN" altLang="en-US" dirty="0"/>
            </a:p>
          </p:txBody>
        </p:sp>
        <p:pic>
          <p:nvPicPr>
            <p:cNvPr id="3" name="图片 3" descr="textimage6.jpeg"/>
            <p:cNvPicPr>
              <a:picLocks noChangeAspect="1"/>
            </p:cNvPicPr>
            <p:nvPr/>
          </p:nvPicPr>
          <p:blipFill>
            <a:blip r:embed="rId1"/>
            <a:stretch>
              <a:fillRect/>
            </a:stretch>
          </p:blipFill>
          <p:spPr>
            <a:xfrm>
              <a:off x="571472" y="1477068"/>
              <a:ext cx="3540614" cy="3337131"/>
            </a:xfrm>
            <a:prstGeom prst="rect">
              <a:avLst/>
            </a:prstGeom>
          </p:spPr>
        </p:pic>
      </p:gr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4363"/>
            <a:ext cx="8467200" cy="50505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或者丧失劳动能力的情况下,有从国家和社会获得物质帮助的权利。</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(“年老”“残疾”与“丧失劳动能力”在概念上有交叉,不是并列关系,</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应在“丧失”前加“其他”,或者改“或者”为“等”)</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二、两面对一面</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一个句子中,前面包含正反两方面,后面只包含一个方面,句子前后不照</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应。(有时将其归入“搭配不当”)如:在交融与冲突并存的文化环境中,能</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否用东方雕塑语言来表达个性精神,恰恰是中国当代雕塑所欠缺的。(两</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面对一面,照应不当,删去“能否”)</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三、自相矛盾</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同一个句子,应该保持语意前后的一致性;否则,就会自相矛盾。如:他是多</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个死难者中幸存的一个。(句中的“死难者”与“幸存的一个”前后</a:t>
            </a:r>
            <a:r>
              <a:rPr lang="zh-CN" altLang="en-US" sz="2010" kern="0" dirty="0" smtClean="0">
                <a:solidFill>
                  <a:srgbClr val="000000"/>
                </a:solidFill>
                <a:latin typeface="Times New Roman" panose="02020603050405020304" pitchFamily="65" charset="-122"/>
                <a:ea typeface="宋体" panose="02010600030101010101" pitchFamily="2" charset="-122"/>
              </a:rPr>
              <a:t>矛盾</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四、主客颠倒</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句子表述的对象有主客之分、主动者与被动者之分。有时表达不当,就会</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出现颠倒的现象。如:鸦片战争以来的中国近代史,对于大多数中学生是比</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较熟悉的,重大的历史事件都能说得一清二楚。(这个句子犯了主客颠倒</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的毛病,应该主对宾、人对物。正确的说法应为“大多数中学生对于鸦片</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战争以来的中国近代史是比较熟悉的”)</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五、否定失当</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为了增强表达效果,多次运用否定,结果将本意弄反了。导致此类语病的原</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因有两个:一是误用了否定副词,二是不理解反问句本身就表示了一重否</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定。如:</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①一名韩国官员透露,有关成员国已达成一致意见,同意建立该项基金,以</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防止1997年那样的金融危机不要再次发生。(“防止</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不要再次发生”</a:t>
            </a:r>
            <a:endParaRPr lang="zh-CN" altLang="en-US" dirty="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00034" y="1119965"/>
            <a:ext cx="8507166" cy="4872072"/>
            <a:chOff x="500034" y="767546"/>
            <a:chExt cx="8507166" cy="4872072"/>
          </a:xfrm>
        </p:grpSpPr>
        <p:grpSp>
          <p:nvGrpSpPr>
            <p:cNvPr id="4" name="组合 3"/>
            <p:cNvGrpSpPr/>
            <p:nvPr/>
          </p:nvGrpSpPr>
          <p:grpSpPr>
            <a:xfrm>
              <a:off x="533956" y="1124736"/>
              <a:ext cx="8473244" cy="4514882"/>
              <a:chOff x="533956" y="848501"/>
              <a:chExt cx="8473244" cy="4514882"/>
            </a:xfrm>
          </p:grpSpPr>
          <p:sp>
            <p:nvSpPr>
              <p:cNvPr id="2" name="TextBox 2"/>
              <p:cNvSpPr txBox="1"/>
              <p:nvPr/>
            </p:nvSpPr>
            <p:spPr>
              <a:xfrm>
                <a:off x="540000" y="848501"/>
                <a:ext cx="8467200" cy="415498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kern="0" dirty="0" smtClean="0">
                    <a:solidFill>
                      <a:srgbClr val="000000"/>
                    </a:solidFill>
                    <a:latin typeface="Times New Roman" panose="02020603050405020304" pitchFamily="65" charset="-122"/>
                    <a:ea typeface="宋体" panose="02010600030101010101" pitchFamily="2" charset="-122"/>
                  </a:rPr>
                  <a:t>否定失当,删去“不要”)</a:t>
                </a:r>
                <a:endParaRPr lang="zh-CN" altLang="en-US" dirty="0"/>
              </a:p>
              <a:p>
                <a:pPr marL="0" indent="0" eaLnBrk="0" latinLnBrk="1" hangingPunct="0">
                  <a:lnSpc>
                    <a:spcPct val="150000"/>
                  </a:lnSpc>
                  <a:spcBef>
                    <a:spcPts val="0"/>
                  </a:spcBef>
                  <a:buNone/>
                </a:pPr>
                <a:r>
                  <a:rPr lang="zh-CN" altLang="en-US" kern="0" dirty="0" smtClean="0">
                    <a:solidFill>
                      <a:srgbClr val="000000"/>
                    </a:solidFill>
                    <a:latin typeface="Times New Roman" panose="02020603050405020304" pitchFamily="65" charset="-122"/>
                    <a:ea typeface="宋体" panose="02010600030101010101" pitchFamily="2" charset="-122"/>
                  </a:rPr>
                  <a:t>②雷锋精神当然要赋予它新的内涵,但谁又能否认现在就不需要学习</a:t>
                </a:r>
                <a:r>
                  <a:rPr lang="zh-CN" altLang="en-US" kern="0" dirty="0" smtClean="0">
                    <a:solidFill>
                      <a:srgbClr val="000000"/>
                    </a:solidFill>
                    <a:latin typeface="Times New Roman" panose="02020603050405020304" pitchFamily="65" charset="-122"/>
                    <a:ea typeface="宋体" panose="02010600030101010101" pitchFamily="2" charset="-122"/>
                  </a:rPr>
                  <a:t>雷锋了</a:t>
                </a:r>
                <a:r>
                  <a:rPr lang="zh-CN" altLang="en-US" kern="0" dirty="0" smtClean="0">
                    <a:solidFill>
                      <a:srgbClr val="000000"/>
                    </a:solidFill>
                    <a:latin typeface="Times New Roman" panose="02020603050405020304" pitchFamily="65" charset="-122"/>
                    <a:ea typeface="宋体" panose="02010600030101010101" pitchFamily="2" charset="-122"/>
                  </a:rPr>
                  <a:t>呢?(反问句本身就是一重否定,再加上“否认”和“不”,意思就成了</a:t>
                </a:r>
                <a:r>
                  <a:rPr lang="zh-CN" altLang="en-US" kern="0" dirty="0" smtClean="0">
                    <a:solidFill>
                      <a:srgbClr val="000000"/>
                    </a:solidFill>
                    <a:latin typeface="Times New Roman" panose="02020603050405020304" pitchFamily="65" charset="-122"/>
                    <a:ea typeface="宋体" panose="02010600030101010101" pitchFamily="2" charset="-122"/>
                  </a:rPr>
                  <a:t>否定</a:t>
                </a:r>
                <a:r>
                  <a:rPr lang="zh-CN" altLang="en-US" kern="0" dirty="0" smtClean="0">
                    <a:solidFill>
                      <a:srgbClr val="000000"/>
                    </a:solidFill>
                    <a:latin typeface="Times New Roman" panose="02020603050405020304" pitchFamily="65" charset="-122"/>
                    <a:ea typeface="宋体" panose="02010600030101010101" pitchFamily="2" charset="-122"/>
                  </a:rPr>
                  <a:t>学习雷锋</a:t>
                </a:r>
                <a:r>
                  <a:rPr lang="zh-CN" altLang="en-US" kern="0" dirty="0" smtClean="0">
                    <a:solidFill>
                      <a:srgbClr val="000000"/>
                    </a:solidFill>
                    <a:latin typeface="Times New Roman" panose="02020603050405020304" pitchFamily="65" charset="-122"/>
                    <a:ea typeface="宋体" panose="02010600030101010101" pitchFamily="2" charset="-122"/>
                  </a:rPr>
                  <a:t>)六</a:t>
                </a:r>
                <a:r>
                  <a:rPr lang="zh-CN" altLang="en-US" kern="0" dirty="0" smtClean="0">
                    <a:solidFill>
                      <a:srgbClr val="000000"/>
                    </a:solidFill>
                    <a:latin typeface="Times New Roman" panose="02020603050405020304" pitchFamily="65" charset="-122"/>
                    <a:ea typeface="宋体" panose="02010600030101010101" pitchFamily="2" charset="-122"/>
                  </a:rPr>
                  <a:t>、强加因果</a:t>
                </a:r>
                <a:endParaRPr lang="zh-CN" altLang="en-US" dirty="0"/>
              </a:p>
              <a:p>
                <a:pPr marL="0" indent="0" eaLnBrk="0" latinLnBrk="1" hangingPunct="0">
                  <a:lnSpc>
                    <a:spcPct val="150000"/>
                  </a:lnSpc>
                  <a:spcBef>
                    <a:spcPts val="0"/>
                  </a:spcBef>
                  <a:buNone/>
                </a:pPr>
                <a:r>
                  <a:rPr lang="zh-CN" altLang="en-US" kern="0" dirty="0" smtClean="0">
                    <a:solidFill>
                      <a:srgbClr val="000000"/>
                    </a:solidFill>
                    <a:latin typeface="Times New Roman" panose="02020603050405020304" pitchFamily="65" charset="-122"/>
                    <a:ea typeface="宋体" panose="02010600030101010101" pitchFamily="2" charset="-122"/>
                  </a:rPr>
                  <a:t>复句中分句间总离不开某种关系,而这种关系的外在表现形式就是关联</a:t>
                </a:r>
                <a:br>
                  <a:rPr dirty="0"/>
                </a:br>
                <a:r>
                  <a:rPr lang="zh-CN" altLang="en-US" kern="0" dirty="0" smtClean="0">
                    <a:solidFill>
                      <a:srgbClr val="000000"/>
                    </a:solidFill>
                    <a:latin typeface="Times New Roman" panose="02020603050405020304" pitchFamily="65" charset="-122"/>
                    <a:ea typeface="宋体" panose="02010600030101010101" pitchFamily="2" charset="-122"/>
                  </a:rPr>
                  <a:t>词。在一些句子中,作者没有弄清分句中是否存在因果关系,就将因果关系</a:t>
                </a:r>
                <a:br>
                  <a:rPr dirty="0"/>
                </a:br>
                <a:r>
                  <a:rPr lang="zh-CN" altLang="en-US" kern="0" dirty="0" smtClean="0">
                    <a:solidFill>
                      <a:srgbClr val="000000"/>
                    </a:solidFill>
                    <a:latin typeface="Times New Roman" panose="02020603050405020304" pitchFamily="65" charset="-122"/>
                    <a:ea typeface="宋体" panose="02010600030101010101" pitchFamily="2" charset="-122"/>
                  </a:rPr>
                  <a:t>强加于句子,形成病句。如:由于我对学科有偏重,因而对数学不感兴趣。</a:t>
                </a:r>
                <a:br>
                  <a:rPr dirty="0"/>
                </a:br>
                <a:r>
                  <a:rPr lang="zh-CN" altLang="en-US" kern="0" dirty="0" smtClean="0">
                    <a:solidFill>
                      <a:srgbClr val="000000"/>
                    </a:solidFill>
                    <a:latin typeface="Times New Roman" panose="02020603050405020304" pitchFamily="65" charset="-122"/>
                    <a:ea typeface="宋体" panose="02010600030101010101" pitchFamily="2" charset="-122"/>
                  </a:rPr>
                  <a:t>(“对数学不感兴趣”是“对学科有偏重”的具体表现而非结果)</a:t>
                </a:r>
                <a:endParaRPr lang="zh-CN" altLang="en-US" dirty="0"/>
              </a:p>
              <a:p>
                <a:pPr marL="0" indent="0" eaLnBrk="0" latinLnBrk="1" hangingPunct="0">
                  <a:lnSpc>
                    <a:spcPct val="150000"/>
                  </a:lnSpc>
                  <a:spcBef>
                    <a:spcPts val="0"/>
                  </a:spcBef>
                  <a:buNone/>
                </a:pPr>
                <a:r>
                  <a:rPr lang="zh-CN" altLang="en-US" kern="0" dirty="0" smtClean="0">
                    <a:solidFill>
                      <a:srgbClr val="000000"/>
                    </a:solidFill>
                    <a:latin typeface="Times New Roman" panose="02020603050405020304" pitchFamily="65" charset="-122"/>
                    <a:ea typeface="宋体" panose="02010600030101010101" pitchFamily="2" charset="-122"/>
                  </a:rPr>
                  <a:t>七、不合事理</a:t>
                </a:r>
                <a:endParaRPr lang="zh-CN" altLang="en-US" dirty="0"/>
              </a:p>
              <a:p>
                <a:pPr marL="0" indent="0" eaLnBrk="0" latinLnBrk="1" hangingPunct="0">
                  <a:lnSpc>
                    <a:spcPct val="150000"/>
                  </a:lnSpc>
                  <a:spcBef>
                    <a:spcPts val="0"/>
                  </a:spcBef>
                  <a:buNone/>
                </a:pPr>
                <a:r>
                  <a:rPr lang="zh-CN" altLang="en-US" kern="0" dirty="0" smtClean="0">
                    <a:solidFill>
                      <a:srgbClr val="000000"/>
                    </a:solidFill>
                    <a:latin typeface="Times New Roman" panose="02020603050405020304" pitchFamily="65" charset="-122"/>
                    <a:ea typeface="宋体" panose="02010600030101010101" pitchFamily="2" charset="-122"/>
                  </a:rPr>
                  <a:t>语句陈述的事实或表述的观点不符合生活的常理或人们普遍认同的事</a:t>
                </a:r>
                <a:br>
                  <a:rPr dirty="0"/>
                </a:br>
                <a:r>
                  <a:rPr lang="zh-CN" altLang="en-US" kern="0" dirty="0" smtClean="0">
                    <a:solidFill>
                      <a:srgbClr val="000000"/>
                    </a:solidFill>
                    <a:latin typeface="Times New Roman" panose="02020603050405020304" pitchFamily="65" charset="-122"/>
                    <a:ea typeface="宋体" panose="02010600030101010101" pitchFamily="2" charset="-122"/>
                  </a:rPr>
                  <a:t>理。如:两百多救援战士,几千条胳膊,同暴雨洪水搏斗了一天一夜。(“两</a:t>
                </a:r>
                <a:endParaRPr lang="zh-CN" altLang="en-US" dirty="0"/>
              </a:p>
            </p:txBody>
          </p:sp>
          <p:sp>
            <p:nvSpPr>
              <p:cNvPr id="3" name="TextBox 2"/>
              <p:cNvSpPr txBox="1"/>
              <p:nvPr/>
            </p:nvSpPr>
            <p:spPr>
              <a:xfrm>
                <a:off x="533956" y="5000463"/>
                <a:ext cx="8467200" cy="3629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kern="0" dirty="0" smtClean="0">
                    <a:solidFill>
                      <a:srgbClr val="000000"/>
                    </a:solidFill>
                    <a:latin typeface="Times New Roman" panose="02020603050405020304" pitchFamily="65" charset="-122"/>
                    <a:ea typeface="宋体" panose="02010600030101010101" pitchFamily="2" charset="-122"/>
                  </a:rPr>
                  <a:t>百多救援战士”怎么会有“几千条胳膊”?不合事理)</a:t>
                </a:r>
                <a:endParaRPr lang="zh-CN" altLang="en-US" dirty="0"/>
              </a:p>
            </p:txBody>
          </p:sp>
        </p:grpSp>
        <p:sp>
          <p:nvSpPr>
            <p:cNvPr id="5" name="TextBox 2"/>
            <p:cNvSpPr txBox="1"/>
            <p:nvPr/>
          </p:nvSpPr>
          <p:spPr>
            <a:xfrm>
              <a:off x="500034" y="767546"/>
              <a:ext cx="8467200" cy="362920"/>
            </a:xfrm>
            <a:prstGeom prst="rect">
              <a:avLst/>
            </a:prstGeom>
            <a:noFill/>
          </p:spPr>
          <p:txBody>
            <a:bodyPr wrap="square" lIns="0" tIns="0" rIns="0" bIns="0" rtlCol="0">
              <a:spAutoFit/>
            </a:bodyPr>
            <a:lstStyle/>
            <a:p>
              <a:pPr marL="0" indent="0" eaLnBrk="0" latinLnBrk="1" hangingPunct="0">
                <a:lnSpc>
                  <a:spcPct val="150000"/>
                </a:lnSpc>
                <a:spcBef>
                  <a:spcPts val="0"/>
                </a:spcBef>
                <a:buNone/>
              </a:pPr>
              <a:endParaRPr lang="zh-CN" altLang="en-US" dirty="0"/>
            </a:p>
          </p:txBody>
        </p:sp>
      </p:gr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720000"/>
            <a:ext cx="8467200" cy="5738957"/>
            <a:chOff x="540000" y="720000"/>
            <a:chExt cx="8467200" cy="5738957"/>
          </a:xfrm>
        </p:grpSpPr>
        <p:sp>
          <p:nvSpPr>
            <p:cNvPr id="2" name="TextBox 2"/>
            <p:cNvSpPr txBox="1"/>
            <p:nvPr/>
          </p:nvSpPr>
          <p:spPr>
            <a:xfrm>
              <a:off x="540000" y="720000"/>
              <a:ext cx="8467200" cy="3340915"/>
            </a:xfrm>
            <a:prstGeom prst="rect">
              <a:avLst/>
            </a:prstGeom>
            <a:noFill/>
          </p:spPr>
          <p:txBody>
            <a:bodyPr wrap="square" lIns="0" tIns="0" rIns="0" bIns="0" rtlCol="0">
              <a:spAutoFit/>
            </a:bodyPr>
            <a:lstStyle/>
            <a:p>
              <a:pPr algn="ctr" eaLnBrk="0" latinLnBrk="1" hangingPunct="0">
                <a:lnSpc>
                  <a:spcPct val="150000"/>
                </a:lnSpc>
              </a:pPr>
              <a:r>
                <a:rPr lang="zh-CN" altLang="en-US" sz="2300" b="1" kern="0" dirty="0" smtClean="0">
                  <a:solidFill>
                    <a:srgbClr val="000000"/>
                  </a:solidFill>
                  <a:latin typeface="黑体" panose="02010609060101010101" pitchFamily="49" charset="-122"/>
                  <a:ea typeface="黑体" panose="02010609060101010101" pitchFamily="49" charset="-122"/>
                </a:rPr>
                <a:t>二    按做题方法分析</a:t>
              </a:r>
              <a:endParaRPr lang="zh-CN" altLang="en-US" sz="2300" b="1" dirty="0" smtClean="0">
                <a:latin typeface="黑体" panose="02010609060101010101" pitchFamily="49" charset="-122"/>
                <a:ea typeface="黑体" panose="02010609060101010101" pitchFamily="49" charset="-122"/>
              </a:endParaRPr>
            </a:p>
            <a:p>
              <a:pPr marL="0" indent="0" eaLnBrk="0" latinLnBrk="1" hangingPunct="0">
                <a:lnSpc>
                  <a:spcPct val="150000"/>
                </a:lnSpc>
                <a:spcBef>
                  <a:spcPts val="0"/>
                </a:spcBef>
                <a:buNone/>
              </a:pPr>
              <a:r>
                <a:rPr lang="zh-CN" altLang="en-US" sz="2200" b="1" kern="0" dirty="0" smtClean="0">
                  <a:solidFill>
                    <a:srgbClr val="000000"/>
                  </a:solidFill>
                  <a:latin typeface="黑体" panose="02010609060101010101" pitchFamily="49" charset="-122"/>
                  <a:ea typeface="黑体" panose="02010609060101010101" pitchFamily="49" charset="-122"/>
                </a:rPr>
                <a:t>方法</a:t>
              </a:r>
              <a:r>
                <a:rPr lang="zh-CN" altLang="en-US" sz="2200" b="1" kern="0" dirty="0" smtClean="0">
                  <a:solidFill>
                    <a:srgbClr val="000000"/>
                  </a:solidFill>
                  <a:latin typeface="黑体" panose="02010609060101010101" pitchFamily="49" charset="-122"/>
                  <a:ea typeface="黑体" panose="02010609060101010101" pitchFamily="49" charset="-122"/>
                </a:rPr>
                <a:t>1    枝干梳理法</a:t>
              </a:r>
              <a:endParaRPr lang="zh-CN" altLang="en-US" sz="2200" b="1" dirty="0">
                <a:latin typeface="黑体" panose="02010609060101010101" pitchFamily="49" charset="-122"/>
                <a:ea typeface="黑体" panose="02010609060101010101" pitchFamily="49" charset="-122"/>
              </a:endParaRPr>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　　从语法角度准确划分句子的主干和修饰成分,能有效辨析语病。</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1.检查主干成分</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主干成分,即句子的基本成分,即主语中心语、谓语中心语、宾语中心语。</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主干成分是相对于句中的修饰限制性成分、补充说明性成分而言的。</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　　具体方法如下:</a:t>
              </a:r>
              <a:endParaRPr lang="zh-CN" altLang="en-US" dirty="0"/>
            </a:p>
          </p:txBody>
        </p:sp>
        <p:pic>
          <p:nvPicPr>
            <p:cNvPr id="3" name="图片 3" descr="textimage7.jpeg"/>
            <p:cNvPicPr>
              <a:picLocks noChangeAspect="1"/>
            </p:cNvPicPr>
            <p:nvPr/>
          </p:nvPicPr>
          <p:blipFill>
            <a:blip r:embed="rId1"/>
            <a:stretch>
              <a:fillRect/>
            </a:stretch>
          </p:blipFill>
          <p:spPr>
            <a:xfrm>
              <a:off x="1714478" y="4063211"/>
              <a:ext cx="4572034" cy="2395746"/>
            </a:xfrm>
            <a:prstGeom prst="rect">
              <a:avLst/>
            </a:prstGeom>
          </p:spPr>
        </p:pic>
      </p:gr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例如,“关于《品三国》,粗粗一看,似乎与其他同类的书没有多大区别,但</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反复品读,就会发现其意味深长”。成分残缺,缺少主语,应去掉“关</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于”。</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2.检查枝叶成分</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枝叶成分,即句子中的修饰限制性成分和补充说明性成分,即定语、状语、</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补语等。在检查了句子的主干成分之后,要接着对句子的枝叶成分进行检</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查。要特别注意从语意上去检查定语、状语、补语等对于中心语的修饰</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限制是否恰当、严密。因为枝叶成分从语法上说并不是必不可少的,但在</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语境上则往往是十分重要的。换句话说,检查枝叶成分,重点是检查有没有</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定中(中心语)、状中或中补搭配不当的问题,有没有定语、状语或补语残</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缺的问题,有没有定语、状语语序不当的问题,有没有修饰成分不合逻辑的</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问题,等等。</a:t>
            </a:r>
            <a:endParaRPr lang="zh-CN" altLang="en-US" dirty="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(1)搭配不当。例如,“同学们把教室打扫得干干净净,整整齐齐”。谓语</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动词“打扫”不能和第二个补语“整整齐齐”搭配。</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(2)成分残缺。例如,“新华社报道,中国检察机关以侵犯商业秘密和参与</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贿赂活动逮捕了矿业巨头力拓公司的四名职员”。状语成分残缺不全,</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“以</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”应改为“以</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为由”或“以</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的罪名”。</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(3)语序不当。修饰成分中的状语和定语容易出现语序不当的错误。例如,</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“从2011年10月开始,全国工商系统为期9个月开展了打击商标侵权专项</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行动,立案查处商标侵权案件9万多起”。定语误用为状语,导致语序不</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当。“为期9个月开展了打击商标侵权专项行动”应改为“开展了为期9</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个月的打击商标侵权专项行动”。</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(4)不合逻辑。有时,充当修饰成分的词语存在不合逻辑的语病,这类错误</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很难从语法上找毛病,只能从事理上进行分析。例如,“此次赛事看点颇</a:t>
            </a:r>
            <a:endParaRPr lang="zh-CN" alt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主前定状谓后补,</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谓前只有状地位,</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“的”定“地”状“得”后补,</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宾语只受谓支配。</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2.句子的主干</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　　所谓主干,是指把句子的所有定语、状语和补语都压缩掉以后剩下的</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部分,即最基本的主语、谓语和宾语。</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抓句子的主干,可使句子的主干和枝叶分得较清楚,对理解比较长的复杂的</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句子是有帮助的。</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例如:马克思‖[第一次][彻底]地解释&lt;清楚&gt;(自然和社会的发展)规律。</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这个句子比较长。谓语的中心语是“解释”,前面有两个状语,后面有一个</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补语和宾语;宾语又是由一个短语充当,其中心语是“规律”,前面又有一</a:t>
            </a:r>
            <a:endParaRPr lang="zh-CN" altLang="en-US" dirty="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97282"/>
            <a:ext cx="8467200" cy="418037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多,上届冠军得主丹麦选手弗罗斯特有可能在决赛中与印尼老将苏吉亚托</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相遇,他们将上演一场争夺冠亚军的好戏”。“好戏”的定语“争夺冠亚</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军”不合逻辑,二人争夺的是“冠军”。</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3.检查分句</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对于复句,要注意分析层次,重点检查分句间的关系,句序是否合理,表意是</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否清晰,检查关联词语是否配套、是否得当等。例如,“该集团的资金大都</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是外界筹措,利息之高令人难以想象,然而高额利息使该集团在资金运转上</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所承受的压力越来越大”。不合逻辑,“然而”领起的是转折关系,而本句</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前后分句构成的是因果关系。</a:t>
            </a:r>
            <a:endParaRPr lang="zh-CN" altLang="en-US"/>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518423"/>
            <a:ext cx="8467200" cy="375923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200" b="1" kern="0" dirty="0" smtClean="0">
                <a:solidFill>
                  <a:srgbClr val="000000"/>
                </a:solidFill>
                <a:latin typeface="黑体" panose="02010609060101010101" pitchFamily="49" charset="-122"/>
                <a:ea typeface="黑体" panose="02010609060101010101" pitchFamily="49" charset="-122"/>
              </a:rPr>
              <a:t>方法2    规律标志法</a:t>
            </a:r>
            <a:endParaRPr lang="zh-CN" altLang="en-US" sz="2200" b="1" dirty="0">
              <a:latin typeface="黑体" panose="02010609060101010101" pitchFamily="49" charset="-122"/>
              <a:ea typeface="黑体" panose="02010609060101010101" pitchFamily="49" charset="-122"/>
            </a:endParaRPr>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　　有些句子本身有一定的标志,其语病往往会出现在那些标志之处,如果</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我们能把握规律,抓住标志进行针对性的分析,就能较快、较准地辨析语</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病。</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常考的标志词有:“和”“并”等表示并列的词语、关联词、介词、两面</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词、否定词、判断词、代词、数量词等。</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1.“和”“并”等表示并列的词语</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常见错误类型如下图:</a:t>
            </a:r>
            <a:endParaRPr lang="zh-CN" altLang="en-US" dirty="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 descr="textimage8.jpeg"/>
          <p:cNvPicPr>
            <a:picLocks noChangeAspect="1"/>
          </p:cNvPicPr>
          <p:nvPr/>
        </p:nvPicPr>
        <p:blipFill>
          <a:blip r:embed="rId1"/>
          <a:stretch>
            <a:fillRect/>
          </a:stretch>
        </p:blipFill>
        <p:spPr>
          <a:xfrm>
            <a:off x="1643042" y="1705757"/>
            <a:ext cx="4500000" cy="3060000"/>
          </a:xfrm>
          <a:prstGeom prst="rect">
            <a:avLst/>
          </a:prstGeom>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(1)“和”“并”等表示并列的词语所连接的几个词可能存在语意交叉或</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包含的情况。例如,“在宣泰战斗中,我军歼灭国民党军两个团,生俘团长</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一名,缴获了大批枪支弹药和武器物资”。“枪支弹药”与“武器物资”</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是从属关系,从属关系的词语并列不当,导致不合逻辑。</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(2)“和”“并”等表示并列的词语所连接的几个词共同充当主语、谓</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语、宾语时,有可能和与之相对应的谓语、宾语、主语等不搭配。例如,</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“成都市锦江区的廖先生和两位朋友多次去灾区送温暖,几年时间,他们共</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走访了二十多个社区、近四百户家庭和三千多公里路程”。此句中“社</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区”“家庭”“路程”共同充当宾语成分,与它们相搭配的谓语是“走</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访”一词,很显然“走访”与“三千多公里路程”不搭配,可改为“他们行</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程三千多公里,共走访了二十多个社区、近四百户家庭”。</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(3)“和”“并”等表示并列的词语所连接的几个词,有时会有时间上的先</a:t>
            </a:r>
            <a:endParaRPr lang="zh-CN" altLang="en-US" dirty="0"/>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后关系,高考题常在此种情况下设置语序不当的错误点。如“全厂职工讨</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论和听取了厂长关于改善经营管理的报告”一句,语序不当,应为“听取和</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讨论”。</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另外,除了“和”“并”等表示并列的词语所连接的词,逗号、顿号隔开的</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词语也会出现语序不当的错误。</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(4)“和”“并”等表示并列的词语所连接的词容易出现两种及以上不同</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理解,导致表意不明。例如,“为纪念建党90周年,‘唱支山歌给党听’歌</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咏比赛将于7月1日举行,届时校长和其他学校领导也将登台参加比赛”。</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这句话有歧义,校长和谁参加比赛?是本校的其他领导还是外校(其他学校)</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的领导?可将“其他”放到“学校”之后。</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一旦句中出现“和”“并”等表示并列的词语,我们可按如下思路进行辨</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析:</a:t>
            </a:r>
            <a:endParaRPr lang="zh-CN" altLang="en-US" dirty="0"/>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720000"/>
            <a:ext cx="8467200" cy="5760000"/>
            <a:chOff x="540000" y="720000"/>
            <a:chExt cx="8467200" cy="576000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4085" kern="0" spc="24088"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4305"/>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　　例如,分析“近日新区法院审结了这起案件,违约经营的小张被判赔偿</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原告好路缘商贸公司经济损失”和“诉讼费三千余元”一句,思路如下:</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第一步,聚焦“经济损失”和“诉讼费三千余元”;</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第二步,明确“经济损失”和“诉讼费三千余元”不存在语意交叉或包含</a:t>
              </a:r>
              <a:endParaRPr lang="zh-CN" altLang="en-US"/>
            </a:p>
          </p:txBody>
        </p:sp>
        <p:pic>
          <p:nvPicPr>
            <p:cNvPr id="3" name="图片 3" descr="textimage9.jpeg"/>
            <p:cNvPicPr>
              <a:picLocks noChangeAspect="1"/>
            </p:cNvPicPr>
            <p:nvPr/>
          </p:nvPicPr>
          <p:blipFill>
            <a:blip r:embed="rId1"/>
            <a:stretch>
              <a:fillRect/>
            </a:stretch>
          </p:blipFill>
          <p:spPr>
            <a:xfrm>
              <a:off x="785786" y="1134253"/>
              <a:ext cx="4142926" cy="3337131"/>
            </a:xfrm>
            <a:prstGeom prst="rect">
              <a:avLst/>
            </a:prstGeom>
          </p:spPr>
        </p:pic>
      </p:gr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现象;</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第三步,明确“经济损失”和“诉讼费三千余元”不存在语序不当的错误;</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第四步,聚焦与“经济损失”和“诉讼费三千余元”相搭配的谓语动词</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“赔偿”;</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第五步,明确“赔偿经济损失”与“赔偿诉讼费三千余元”均搭配得当;</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第六步,重新聚焦“经济损失和诉讼费三千余元”,辨析发现“三千余元”</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可以单指诉讼费,也可以指经济损失和诉讼费,表意不明,从而判定语病</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点。</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2.关联词</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若句中有关联词,那么有可能出现搭配不当、成分残缺、语序不当的错</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误。</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(1)搭配不当。例如,“人们认为,团队有效性的关键因素不只是个体贡献</a:t>
            </a:r>
            <a:endParaRPr lang="zh-CN" altLang="en-US" dirty="0"/>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的简单相加,而是能使队员行动一致、互相配合的团队协作技能”。“不</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只是”不能与“而是”搭配,应把“不只是”改为“不是”,或把“而是”</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改为“还有”。</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(2)成分残缺。例如,“他虽然是个农民,平常喜爱学习,识不少字,编秧歌也</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在行”。关联词残缺,应在“平常”前加“但是”。</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(3)语序不当。①关联词位置不当,导致语序不当。例如,“如果人们盯着</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电视屏幕连续看上四五个小时的节目,就会视线模糊,腰酸背痛,觉得十分</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疲劳”。前后分句的主语(陈述对象)一致,均为“人们”,应把“如果”放</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在“人们”的后面。</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②关联词表示的关系与语境中分句的关系不符,导致语序不当(有的也称</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“不合逻辑”)。例如,“如今‘阿Q’一类的‘字母词’已遍布汉字文化</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圈内,不但进入了教科书,而且活跃在各媒体上”。语序不当,“不但</a:t>
            </a:r>
            <a:r>
              <a:rPr lang="zh-CN" altLang="en-US" sz="2010" kern="0" dirty="0" smtClean="0">
                <a:solidFill>
                  <a:srgbClr val="000000"/>
                </a:solidFill>
                <a:latin typeface="黑体" panose="02010609060101010101" pitchFamily="49" charset="-122"/>
                <a:ea typeface="宋体" panose="02010600030101010101" pitchFamily="2" charset="-122"/>
              </a:rPr>
              <a:t>……</a:t>
            </a:r>
            <a:endParaRPr lang="zh-CN" altLang="en-US"/>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919939"/>
            <a:ext cx="8467200" cy="5760000"/>
            <a:chOff x="540000" y="720000"/>
            <a:chExt cx="8467200" cy="576000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而且</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”表递进关系,程度重的应放在后面,应为“不但活跃在各媒体</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上,而且进入了教科书”。</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某些连词(如“甚至”等)在句中运用,也常常出现此类错误。例如,“用语</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不妥帖,造句不合文法,行文缺乏条理,拖沓冗长,就会把意思弄得含混晦涩,</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令人误解甚至费解”。语序不当,应为“令人费解甚至误解”。</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一旦发现句子中出现了关联词,便可聚焦关联词的搭配和位置两个方面。</a:t>
              </a:r>
              <a:endParaRPr lang="zh-CN" altLang="en-US"/>
            </a:p>
          </p:txBody>
        </p:sp>
        <p:pic>
          <p:nvPicPr>
            <p:cNvPr id="3" name="图片 3" descr="textimage10.jpeg"/>
            <p:cNvPicPr>
              <a:picLocks noChangeAspect="1"/>
            </p:cNvPicPr>
            <p:nvPr/>
          </p:nvPicPr>
          <p:blipFill>
            <a:blip r:embed="rId1"/>
            <a:stretch>
              <a:fillRect/>
            </a:stretch>
          </p:blipFill>
          <p:spPr>
            <a:xfrm>
              <a:off x="1500166" y="3777459"/>
              <a:ext cx="4364542" cy="2278676"/>
            </a:xfrm>
            <a:prstGeom prst="rect">
              <a:avLst/>
            </a:prstGeom>
          </p:spPr>
        </p:pic>
      </p:gr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　　例如,“作为一个全新的、相对成熟的行业,不仅电子商务在一定程度</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上改变了人类的生活方式,也冲击了历史悠久的传统商业模式”。该句出</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现关联词“不仅</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也</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”,聚焦“搭配”问题,很容易判断出关联词自</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身搭配完整、得当,但不符合语境(两分句构成的句间关系);聚焦“位置”</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问题,会发现“不仅</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也</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”所在的两个分句主语一致,均为“电子商</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务”,因此“不仅”应放在“电子商务”后。</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3.介词</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介词的错误主要是结构混乱、主客体颠倒、主语残缺、介词残缺或误用</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等。</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(1)结构混乱。例如,“昨天上午,一位老人突然晕倒在购物中心,后经迅速</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赶到的120急救中心医护人员以及商场保安、在场群众的救护下,老人得</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到及时抢救,最终脱离了危险”。句式杂糅,可改为“经</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的救护”或</a:t>
            </a:r>
            <a:endParaRPr lang="zh-CN" alt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32514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个名词性短语做定语。那么抓住了句子的主干“马克思解释规律”,理解</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这样一个较长的句子就比较容易了。</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由此可以看出,抓主干,压缩枝叶,便于逐层分别检查,有利于迅速准确地找</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到句子的语法毛病。但是,这只是一种方法,主干的意思不等于原句大意。</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因为没有了定语、状语及补语对概念的限制,实际上就扩大了概念范围。</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有些句子抽出主干连读,就成了病句。</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例如:他的表叔是我的弟弟。抽主干:表叔是弟弟。这就错了。</a:t>
            </a:r>
            <a:endParaRPr lang="zh-CN" altLang="en-US"/>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“在</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的救护下”。</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(2)主客体颠倒。例如,“说起饺子,每一个中国人都不感到陌生,中国的饺</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子对外国人也充满了难以抗拒的诱惑”。主客颠倒,应为“外国人也难以</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抗拒中国饺子的诱惑”。</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(3)主语残缺。例如,“或许连作者都没想到,由于这一篇哀悼家鹤的纪念</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文章刻在石上,使得文本的命运与石头的命运牵连在一起,为后人留下了诸</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多难解之谜”。成分残缺,滥用介词“由于”,淹没了句子的主语,应删去</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“由于”。</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(4)介词残缺或误用。</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①介词残缺。例如,“市防汛指挥部指出,今年防汛形势依然严峻,有关部</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门要对人民群众生命财产和城市发展高度负责的态度,扎扎实实地把防汛</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部署落到实处”。成分残缺,“态度”缺少介词“以”,须在“有关部门</a:t>
            </a:r>
            <a:endParaRPr lang="zh-CN" altLang="en-US" dirty="0"/>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要”后加上“以”。</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②介词误用。例如,“6名委员因受贿丑闻被驱逐出国际奥委会。之后,世</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界各国报纸关于这起震惊国际体坛的事件都做了详细报道”。介词使用</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不当,应改“关于”为“对”。</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一旦发现句子中出现了介词,便可从以下两方面入手:</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a.梳理句子的主干,聚焦语病点,辨析主谓宾是否齐全,尤其是主语有无残</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缺;辨析主客体陈述对象是否符合逻辑,有没有出现主客体颠倒的现象。</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b.介词短语及其引领的分句在整句话中往往充当修饰成分。因此,要学会</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提取句子的修饰成分,辨析介词运用有没有残缺、误用等错误。</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4.两面词</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一个句子中,前面包含正反两方面,后面只包含一个方面,句子前后不照应,</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就出现了两面对一面的错误。这类错误往往是由于句子中出现了“能</a:t>
            </a:r>
            <a:endParaRPr lang="zh-CN" altLang="en-US" dirty="0"/>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否”“高低”“多少”“穷富”等两面词。因此做这类题目时一定要聚</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焦两面词和与之对应的内容,慎重判断。例如,“在此次重庆市青少年科技</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创新大赛中,同学们常围在一起相互鼓劲并认真总结得失,赢得的远远不只</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是比赛的胜负”。这句话一面对两面,“赢得的”只能是“胜利”,而不能</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是“负”。</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值得注意的是,并非句子中出现了两面词就一定会有两面对一面的错误,有</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些词如“作用”“影响”“行动”等可指好的方面,也可指坏的方面,词义</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本身具有两面性,能与“是否”等两面词形成照应。例如,“栖息地的缩减</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以及遍布亚洲的偷猎行为,使得野生虎的数量急剧减少,将来老虎能否在大</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自然中继续生存取决于人类的实际行动”。与“能否”相对应的词是</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“实际行动”,“行动”可以是继续偷猎也可以是停止偷猎,能与“能否”</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相照应,故而无两面对一面的语病。</a:t>
            </a:r>
            <a:endParaRPr lang="zh-CN" altLang="en-US"/>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5.否定词、反问句</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若句子中出现了“避免”“防止”“以防”“以免”“切忌”“禁止”</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等否定词或句子是反问句式,则有可能出现否定失当从而不合逻辑的语</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病。例如,“教育部要求各地充分利用媒体、会议等形式,加强对考生诚信</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考试的教育和宣传,切实防范和制止各种形式的违规情况不再发生”。首</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先,聚焦语病点,“防范和制止</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不再发生”;然后,根据语境“不希望发</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生违规现象”,可知否定失当,不合逻辑。又如,“在资本市场日益繁荣的</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今天,A股市场却没有一家纯正的茶叶类上市公司,谁能否认这不是我国数</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万家茶企的悲哀呢?”聚焦“谁能否认这不是”这一语病点,再联系语境,</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可知原句想表达“这是一种悲哀”,三重否定失当导致了不合逻辑的错</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误。</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对否定词和反问句的辨析,要注意:</a:t>
            </a:r>
            <a:endParaRPr lang="zh-CN" altLang="en-US"/>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0492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(1)把握“双重否定等于肯定”的原则,准确判断多重否定后究竟是表肯定</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还是表否定。</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(2)若句子中出现反问词,要注意“反问是一重否定”的原则,即肯定的反</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问句表达否定的意思,否定的反问句表达肯定的意思。</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(3)根据语境,辨析原句想表达肯定义还是否定义。</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(4)两相对照,不一致则存在不合逻辑的语病。</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6.“是”“成为”等表判断的词</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若句子的谓语是“是”“成为”,要考虑主语和宾语意义上是否一致。</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规律:谓语是“是”等词时,主语和宾语应该都表示同一事物或同类事物,</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或都表示同一行为活动。例如,“今年全国招收的自费生,是自高考制度恢</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复以来最多的一年”。应删去“一年”</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90820"/>
            <a:ext cx="8467200" cy="1857945"/>
          </a:xfrm>
          <a:prstGeom prst="rect">
            <a:avLst/>
          </a:prstGeom>
          <a:noFill/>
        </p:spPr>
        <p:txBody>
          <a:bodyPr wrap="square" lIns="0" tIns="0" rIns="0" bIns="0" rtlCol="0">
            <a:spAutoFit/>
          </a:bodyPr>
          <a:lstStyle/>
          <a:p>
            <a:pPr eaLnBrk="0" latinLnBrk="1" hangingPunct="0">
              <a:lnSpc>
                <a:spcPct val="150000"/>
              </a:lnSpc>
            </a:pPr>
            <a:r>
              <a:rPr lang="zh-CN" altLang="en-US" sz="2010" kern="0" dirty="0" smtClean="0">
                <a:solidFill>
                  <a:srgbClr val="000000"/>
                </a:solidFill>
                <a:latin typeface="Times New Roman" panose="02020603050405020304" pitchFamily="65" charset="-122"/>
                <a:ea typeface="宋体" panose="02010600030101010101" pitchFamily="2" charset="-122"/>
              </a:rPr>
              <a:t>7.代词</a:t>
            </a:r>
            <a:endParaRPr lang="zh-CN" altLang="en-US" sz="2400" dirty="0" smtClean="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如果</a:t>
            </a:r>
            <a:r>
              <a:rPr lang="zh-CN" altLang="en-US" sz="2010" kern="0" dirty="0" smtClean="0">
                <a:solidFill>
                  <a:srgbClr val="000000"/>
                </a:solidFill>
                <a:latin typeface="Times New Roman" panose="02020603050405020304" pitchFamily="65" charset="-122"/>
                <a:ea typeface="宋体" panose="02010600030101010101" pitchFamily="2" charset="-122"/>
              </a:rPr>
              <a:t>句子里有代词,可考虑代词是否指代不明。例如,“搜集史料不容易,</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鉴定和运用史料更不容易,中国过去的大部分史学家主要力量就用在这方</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面”。“这方面”指代不明。</a:t>
            </a:r>
            <a:endParaRPr lang="zh-CN" altLang="en-US" dirty="0"/>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168442"/>
            <a:ext cx="8467200" cy="5109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黑体" panose="02010609060101010101" pitchFamily="49" charset="-122"/>
                <a:ea typeface="黑体" panose="02010609060101010101" pitchFamily="49" charset="-122"/>
              </a:rPr>
              <a:t>方法3    造句类比法</a:t>
            </a:r>
            <a:endParaRPr lang="zh-CN" altLang="en-US" b="1" dirty="0" smtClean="0">
              <a:latin typeface="黑体" panose="02010609060101010101" pitchFamily="49" charset="-122"/>
              <a:ea typeface="黑体" panose="02010609060101010101" pitchFamily="49" charset="-122"/>
            </a:endParaRPr>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　　造句类比法就是仿照自己拿不准的句子,造出一个类似的句子,看看它</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能不能成立,以此判定被检查的句子是不是病句。对于一些似是而非、正</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误不易分辨的句子,可以采用这种检查法。例如,“我能和我意见相左的同</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志交朋友”。这个句子读起来有些别扭,但似乎也可以这样说,到底有没有</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语病,拿不太准。我们可用类比法检查一下,仿照上句造出一个句子来:</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“我能和他交朋友。”两个句子相对照,我们发现“他”等同于“我意见</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相左的同志”,由此可判断原句缺少了介词“与”。</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运用造句类比法,要注意仿造出来的句子在结构上与原句一致,各成分的词</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性相同,关键的词语、重要的虚词与原句模式相同,这样才能保证类比检查</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法得出的结论正确。</a:t>
            </a:r>
            <a:endParaRPr lang="zh-CN" alt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6070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200" b="1" kern="0" dirty="0" smtClean="0">
                <a:solidFill>
                  <a:srgbClr val="000000"/>
                </a:solidFill>
                <a:latin typeface="黑体" panose="02010609060101010101" pitchFamily="49" charset="-122"/>
                <a:ea typeface="黑体" panose="02010609060101010101" pitchFamily="49" charset="-122"/>
              </a:rPr>
              <a:t>清单二    常见赘余</a:t>
            </a:r>
            <a:endParaRPr lang="zh-CN" altLang="en-US" sz="2200" b="1" dirty="0">
              <a:latin typeface="黑体" panose="02010609060101010101" pitchFamily="49" charset="-122"/>
              <a:ea typeface="黑体" panose="02010609060101010101" pitchFamily="49" charset="-122"/>
            </a:endParaRPr>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1.杀人的刽子手(“刽子手”即含“杀人”意,“杀人的”赘余)</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2.无声的潜台词(“潜台词”就是“无声的”,“无声的”赘余)</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3.胜利的捷报传来(“捷报”就是“胜利的消息”,“胜利的”赘余)</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4.造成了不必要的浪费(“浪费”都是“不必要的”,“不必要的”赘余)</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5.非法的走私枪支的犯罪事实(“走私枪支的犯罪事实”就是“非法的”,</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“非法的”赘余)</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6.父亲多年的夙愿(“夙愿”就是“多年的愿望”,“多年”赘余)</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7.过分的溢美之词(“溢美”就是“过分赞美”,“过分的”赘余)</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8.目前的当务之急(“当务之急”含“目前”意,“目前的”赘余)</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9.偶然邂逅(“邂逅”就是“偶然遇见”的意思,“偶然”赘余)</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10.白白地虚度(“虚度”就是“白白地度过”,“白白地”赘余)</a:t>
            </a:r>
            <a:endParaRPr lang="zh-CN" altLang="en-US" dirty="0"/>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旧题例主题</Template>
  <TotalTime>0</TotalTime>
  <Words>21307</Words>
  <Application>WPS 演示</Application>
  <PresentationFormat>自定义</PresentationFormat>
  <Paragraphs>555</Paragraphs>
  <Slides>86</Slides>
  <Notes>85</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86</vt:i4>
      </vt:variant>
    </vt:vector>
  </HeadingPairs>
  <TitlesOfParts>
    <vt:vector size="97" baseType="lpstr">
      <vt:lpstr>Arial</vt:lpstr>
      <vt:lpstr>宋体</vt:lpstr>
      <vt:lpstr>Wingdings</vt:lpstr>
      <vt:lpstr>黑体</vt:lpstr>
      <vt:lpstr>Times New Roman</vt:lpstr>
      <vt:lpstr>微软雅黑</vt:lpstr>
      <vt:lpstr>Arial Unicode MS</vt:lpstr>
      <vt:lpstr>Calibri</vt:lpstr>
      <vt:lpstr>Arial Narrow</vt:lpstr>
      <vt:lpstr>Arial Unicode MS</vt:lpstr>
      <vt:lpstr>自定义设计方案</vt:lpstr>
      <vt:lpstr>高考语文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封面标题</dc:title>
  <dc:creator/>
  <cp:lastModifiedBy>海鸥子</cp:lastModifiedBy>
  <cp:revision>102</cp:revision>
  <dcterms:created xsi:type="dcterms:W3CDTF">2020-01-16T02:38:00Z</dcterms:created>
  <dcterms:modified xsi:type="dcterms:W3CDTF">2020-05-13T06:57:01Z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