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318" r:id="rId4"/>
    <p:sldId id="319" r:id="rId5"/>
    <p:sldId id="320" r:id="rId6"/>
    <p:sldId id="322" r:id="rId7"/>
    <p:sldId id="321" r:id="rId8"/>
    <p:sldId id="323" r:id="rId9"/>
    <p:sldId id="266" r:id="rId10"/>
    <p:sldId id="267" r:id="rId11"/>
    <p:sldId id="287" r:id="rId12"/>
    <p:sldId id="330" r:id="rId13"/>
    <p:sldId id="324" r:id="rId14"/>
    <p:sldId id="284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tags" Target="tags/tag8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notesMaster" Target="notesMasters/notesMaster1.xml" /><Relationship Id="rId20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951A6-B6B2-4DFE-BFD1-4F05549857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6DB64-CD70-407C-BDF4-C0ACBB90E9C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7DE9FA-5BC1-4FE7-88F1-0D29B85C38D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3810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00"/>
            <a:stretch>
              <a:fillRect/>
            </a:stretch>
          </p:blipFill>
          <p:spPr>
            <a:xfrm flipV="1">
              <a:off x="0" y="3810000"/>
              <a:ext cx="12192000" cy="3048000"/>
            </a:xfrm>
            <a:custGeom>
              <a:gdLst>
                <a:gd name="connsiteX0" fmla="*/ 0 w 12192000"/>
                <a:gd name="connsiteY0" fmla="*/ 0 h 3048000"/>
                <a:gd name="connsiteX1" fmla="*/ 12192000 w 12192000"/>
                <a:gd name="connsiteY1" fmla="*/ 0 h 3048000"/>
                <a:gd name="connsiteX2" fmla="*/ 12192000 w 12192000"/>
                <a:gd name="connsiteY2" fmla="*/ 3048000 h 3048000"/>
                <a:gd name="connsiteX3" fmla="*/ 0 w 12192000"/>
                <a:gd name="connsiteY3" fmla="*/ 3048000 h 304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048000">
                  <a:moveTo>
                    <a:pt x="0" y="0"/>
                  </a:moveTo>
                  <a:lnTo>
                    <a:pt x="12192000" y="0"/>
                  </a:lnTo>
                  <a:lnTo>
                    <a:pt x="12192000" y="3048000"/>
                  </a:lnTo>
                  <a:lnTo>
                    <a:pt x="0" y="3048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1" b="15956"/>
          <a:stretch>
            <a:fillRect/>
          </a:stretch>
        </p:blipFill>
        <p:spPr>
          <a:xfrm>
            <a:off x="-191281" y="-147485"/>
            <a:ext cx="12383281" cy="710872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2"/>
            <a:ext cx="12191999" cy="6858003"/>
            <a:chOff x="0" y="-2"/>
            <a:chExt cx="12191999" cy="685800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80" b="44820"/>
            <a:stretch>
              <a:fillRect/>
            </a:stretch>
          </p:blipFill>
          <p:spPr>
            <a:xfrm>
              <a:off x="0" y="-2"/>
              <a:ext cx="4571104" cy="68580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154" b="6052"/>
            <a:stretch>
              <a:fillRect/>
            </a:stretch>
          </p:blipFill>
          <p:spPr>
            <a:xfrm>
              <a:off x="3601329" y="1"/>
              <a:ext cx="8590670" cy="6858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82" b="21522"/>
          <a:stretch>
            <a:fillRect/>
          </a:stretch>
        </p:blipFill>
        <p:spPr>
          <a:xfrm>
            <a:off x="0" y="-13742"/>
            <a:ext cx="12192000" cy="693174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4A08-B93E-4F9B-92A3-239D7424359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EFA8C-9269-45F0-A60D-D2543E18716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.pn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C4A08-B93E-4F9B-92A3-239D7424359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EFA8C-9269-45F0-A60D-D2543E18716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6.xml" /><Relationship Id="rId4" Type="http://schemas.openxmlformats.org/officeDocument/2006/relationships/image" Target="../media/image13.emf" /><Relationship Id="rId5" Type="http://schemas.openxmlformats.org/officeDocument/2006/relationships/slide" Target="slide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7.xml" /><Relationship Id="rId4" Type="http://schemas.openxmlformats.org/officeDocument/2006/relationships/image" Target="../media/image14.jpeg" /><Relationship Id="rId5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4.xml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5.xml" /><Relationship Id="rId4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9" t="41818"/>
          <a:stretch>
            <a:fillRect/>
          </a:stretch>
        </p:blipFill>
        <p:spPr>
          <a:xfrm>
            <a:off x="8329756" y="2799875"/>
            <a:ext cx="3574631" cy="296214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5" b="70506"/>
          <a:stretch>
            <a:fillRect/>
          </a:stretch>
        </p:blipFill>
        <p:spPr>
          <a:xfrm>
            <a:off x="9082528" y="1095790"/>
            <a:ext cx="1478463" cy="2199507"/>
          </a:xfrm>
          <a:prstGeom prst="rect">
            <a:avLst/>
          </a:prstGeom>
        </p:spPr>
      </p:pic>
      <p:grpSp>
        <p:nvGrpSpPr>
          <p:cNvPr id="34" name="组合 33" hidden="1"/>
          <p:cNvGrpSpPr/>
          <p:nvPr/>
        </p:nvGrpSpPr>
        <p:grpSpPr>
          <a:xfrm>
            <a:off x="4767401" y="1097446"/>
            <a:ext cx="7687063" cy="4663108"/>
            <a:chOff x="13667704" y="868846"/>
            <a:chExt cx="7687063" cy="466310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5" r="8460"/>
            <a:stretch>
              <a:fillRect/>
            </a:stretch>
          </p:blipFill>
          <p:spPr>
            <a:xfrm>
              <a:off x="13667704" y="868846"/>
              <a:ext cx="7687063" cy="4663108"/>
            </a:xfrm>
            <a:custGeom>
              <a:gdLst>
                <a:gd name="connsiteX0" fmla="*/ 7539230 w 7687063"/>
                <a:gd name="connsiteY0" fmla="*/ 0 h 4663108"/>
                <a:gd name="connsiteX1" fmla="*/ 7687063 w 7687063"/>
                <a:gd name="connsiteY1" fmla="*/ 0 h 4663108"/>
                <a:gd name="connsiteX2" fmla="*/ 7687063 w 7687063"/>
                <a:gd name="connsiteY2" fmla="*/ 4663108 h 4663108"/>
                <a:gd name="connsiteX3" fmla="*/ 7539230 w 7687063"/>
                <a:gd name="connsiteY3" fmla="*/ 4663108 h 4663108"/>
                <a:gd name="connsiteX4" fmla="*/ 0 w 7687063"/>
                <a:gd name="connsiteY4" fmla="*/ 0 h 4663108"/>
                <a:gd name="connsiteX5" fmla="*/ 2995806 w 7687063"/>
                <a:gd name="connsiteY5" fmla="*/ 0 h 4663108"/>
                <a:gd name="connsiteX6" fmla="*/ 2995806 w 7687063"/>
                <a:gd name="connsiteY6" fmla="*/ 4663108 h 4663108"/>
                <a:gd name="connsiteX7" fmla="*/ 0 w 7687063"/>
                <a:gd name="connsiteY7" fmla="*/ 4663108 h 46631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7063" h="4663108">
                  <a:moveTo>
                    <a:pt x="7539230" y="0"/>
                  </a:moveTo>
                  <a:lnTo>
                    <a:pt x="7687063" y="0"/>
                  </a:lnTo>
                  <a:lnTo>
                    <a:pt x="7687063" y="4663108"/>
                  </a:lnTo>
                  <a:lnTo>
                    <a:pt x="7539230" y="4663108"/>
                  </a:lnTo>
                  <a:close/>
                  <a:moveTo>
                    <a:pt x="0" y="0"/>
                  </a:moveTo>
                  <a:lnTo>
                    <a:pt x="2995806" y="0"/>
                  </a:lnTo>
                  <a:lnTo>
                    <a:pt x="2995806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64" r="10549"/>
            <a:stretch>
              <a:fillRect/>
            </a:stretch>
          </p:blipFill>
          <p:spPr>
            <a:xfrm>
              <a:off x="16614125" y="868846"/>
              <a:ext cx="2684068" cy="4663108"/>
            </a:xfrm>
            <a:custGeom>
              <a:gdLst>
                <a:gd name="connsiteX0" fmla="*/ 0 w 2684068"/>
                <a:gd name="connsiteY0" fmla="*/ 0 h 4663108"/>
                <a:gd name="connsiteX1" fmla="*/ 2684068 w 2684068"/>
                <a:gd name="connsiteY1" fmla="*/ 0 h 4663108"/>
                <a:gd name="connsiteX2" fmla="*/ 2684068 w 2684068"/>
                <a:gd name="connsiteY2" fmla="*/ 4663108 h 4663108"/>
                <a:gd name="connsiteX3" fmla="*/ 0 w 2684068"/>
                <a:gd name="connsiteY3" fmla="*/ 4663108 h 46631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4068" h="4663108">
                  <a:moveTo>
                    <a:pt x="0" y="0"/>
                  </a:moveTo>
                  <a:lnTo>
                    <a:pt x="2684068" y="0"/>
                  </a:lnTo>
                  <a:lnTo>
                    <a:pt x="2684068" y="4663108"/>
                  </a:lnTo>
                  <a:lnTo>
                    <a:pt x="0" y="4663108"/>
                  </a:lnTo>
                  <a:close/>
                </a:path>
              </a:pathLst>
            </a:custGeom>
          </p:spPr>
        </p:pic>
      </p:grpSp>
      <p:sp>
        <p:nvSpPr>
          <p:cNvPr id="43" name="PA_文本框 12"/>
          <p:cNvSpPr txBox="1"/>
          <p:nvPr>
            <p:custDataLst>
              <p:tags r:id="rId6"/>
            </p:custDataLst>
          </p:nvPr>
        </p:nvSpPr>
        <p:spPr>
          <a:xfrm rot="5400000">
            <a:off x="3549650" y="2155825"/>
            <a:ext cx="5353685" cy="154749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>
              <a:tabLst>
                <a:tab pos="1619250"/>
              </a:tabLst>
            </a:pPr>
            <a:r>
              <a:rPr lang="zh-CN" altLang="en-US" sz="4800" spc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立在地球边上</a:t>
            </a:r>
            <a:endParaRPr lang="zh-CN" altLang="en-US" sz="4800" spc="1500">
              <a:solidFill>
                <a:schemeClr val="tx1">
                  <a:lumMod val="85000"/>
                  <a:lumOff val="15000"/>
                </a:schemeClr>
              </a:solidFill>
              <a:latin typeface="汉仪程行简" panose="00020600040101010101" charset="-122"/>
              <a:ea typeface="汉仪程行简" panose="00020600040101010101" charset="-122"/>
            </a:endParaRPr>
          </a:p>
          <a:p>
            <a:pPr algn="ctr">
              <a:tabLst>
                <a:tab pos="1619250"/>
              </a:tabLst>
            </a:pPr>
            <a:endParaRPr lang="zh-CN" altLang="en-US" sz="4800" spc="1500">
              <a:solidFill>
                <a:schemeClr val="tx1">
                  <a:lumMod val="85000"/>
                  <a:lumOff val="15000"/>
                </a:schemeClr>
              </a:solidFill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9160" y="3112135"/>
            <a:ext cx="9829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spc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放</a:t>
            </a:r>
            <a:endParaRPr lang="zh-CN" altLang="en-US" sz="4800" spc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4800" spc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号</a:t>
            </a:r>
            <a:endParaRPr lang="zh-CN" altLang="en-US" sz="4800" spc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94345" y="988060"/>
            <a:ext cx="12877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 spc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红</a:t>
            </a:r>
            <a:endParaRPr lang="zh-CN" altLang="en-US" sz="7200" spc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7200" spc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烛</a:t>
            </a:r>
            <a:endParaRPr lang="zh-CN" altLang="en-US" sz="7200" spc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12920" y="4229735"/>
            <a:ext cx="219075" cy="934720"/>
          </a:xfrm>
          <a:prstGeom prst="roundRect">
            <a:avLst>
              <a:gd name="adj" fmla="val 0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郭沫若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678420" y="3112135"/>
            <a:ext cx="274955" cy="68834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闻一多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PA_矩形 7"/>
          <p:cNvSpPr/>
          <p:nvPr>
            <p:custDataLst>
              <p:tags r:id="rId3"/>
            </p:custDataLst>
          </p:nvPr>
        </p:nvSpPr>
        <p:spPr>
          <a:xfrm>
            <a:off x="1366602" y="583893"/>
            <a:ext cx="9760433" cy="5189333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10163135" y="3714977"/>
            <a:ext cx="1590100" cy="205824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207397" y="844912"/>
            <a:ext cx="3939557" cy="4853321"/>
            <a:chOff x="5809956" y="528440"/>
            <a:chExt cx="4930124" cy="5818188"/>
          </a:xfrm>
        </p:grpSpPr>
        <p:grpSp>
          <p:nvGrpSpPr>
            <p:cNvPr id="23" name="组合 22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5980974" y="711266"/>
              <a:ext cx="4584907" cy="5452535"/>
            </a:xfrm>
            <a:prstGeom prst="rect">
              <a:avLst/>
            </a:prstGeom>
            <a:solidFill>
              <a:schemeClr val="accent4">
                <a:lumMod val="9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711104" y="2491488"/>
            <a:ext cx="3108838" cy="230832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象征手法是根据事物之间的某种联系，借助某人某物的具体形象（象征体），以表现某种抽象的概念、思想和情感。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191216" y="1528177"/>
            <a:ext cx="3962483" cy="581851"/>
            <a:chOff x="6546534" y="1317317"/>
            <a:chExt cx="3625342" cy="523220"/>
          </a:xfrm>
        </p:grpSpPr>
        <p:sp>
          <p:nvSpPr>
            <p:cNvPr id="32" name="文本框 31"/>
            <p:cNvSpPr txBox="1"/>
            <p:nvPr/>
          </p:nvSpPr>
          <p:spPr>
            <a:xfrm>
              <a:off x="6920676" y="1317317"/>
              <a:ext cx="2909052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象征手法</a:t>
              </a:r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1525932" y="977956"/>
            <a:ext cx="4505955" cy="44012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这两首诗都有明显象征意义的意象。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郭沫若诗中的“</a:t>
            </a:r>
            <a:r>
              <a:rPr lang="zh-CN" altLang="en-US" sz="2800">
                <a:solidFill>
                  <a:srgbClr val="C0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力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”象征的是五四时代精神，自然的摧毁创造象征着时代的摧毁创造；</a:t>
            </a:r>
            <a:endParaRPr lang="en-US" altLang="zh-CN" sz="2800">
              <a:solidFill>
                <a:schemeClr val="tx1">
                  <a:lumMod val="95000"/>
                  <a:lumOff val="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而闻一多诗中的“</a:t>
            </a:r>
            <a:r>
              <a:rPr lang="zh-CN" altLang="en-US" sz="2800">
                <a:solidFill>
                  <a:srgbClr val="C0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红烛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”象征的是诗人自己，和红烛的对话过程就象征着自己由迷惘到知晓青春意义的过程。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" name="云形 1">
            <a:hlinkClick r:id="rId5" action="ppaction://hlinksldjump"/>
          </p:cNvPr>
          <p:cNvSpPr/>
          <p:nvPr/>
        </p:nvSpPr>
        <p:spPr>
          <a:xfrm>
            <a:off x="6246818" y="6076484"/>
            <a:ext cx="539826" cy="369065"/>
          </a:xfrm>
          <a:prstGeom prst="cloud">
            <a:avLst/>
          </a:prstGeom>
          <a:solidFill>
            <a:srgbClr val="056E9A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1282700" y="1076325"/>
            <a:ext cx="4225290" cy="51377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lIns="91440" tIns="45720" rIns="91440" bIns="45720" numCol="1" rtlCol="0" anchor="t" anchorCtr="0" compatLnSpc="1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是一条天狗呀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！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把月来吞了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把日来吞了，</a:t>
            </a:r>
            <a:endParaRPr kumimoji="0" lang="zh-CN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我把一切的星球来吞了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把全宇宙来吞了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便是我了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！</a:t>
            </a:r>
            <a:endParaRPr kumimoji="0" lang="zh-CN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我是月底光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是日底光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是一切星球底光，</a:t>
            </a:r>
            <a:endParaRPr kumimoji="0" lang="zh-CN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我是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光线底光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是全宇宙底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Energy</a:t>
            </a:r>
            <a:r>
              <a:rPr kumimoji="0" lang="zh-CN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底总量</a:t>
            </a:r>
            <a:r>
              <a:rPr kumimoji="0" lang="zh-CN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！</a:t>
            </a:r>
            <a:endParaRPr kumimoji="0" lang="zh-CN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7990" y="1076325"/>
            <a:ext cx="5057140" cy="60007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我飞奔，我狂叫，我燃烧。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我如烈火一样地燃烧！</a:t>
            </a:r>
            <a:endParaRPr kumimoji="0" lang="zh-CN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我如大海一样地狂叫！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我如电气一样地飞跑！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我飞跑，我飞跑，我飞跑，</a:t>
            </a:r>
            <a:endParaRPr kumimoji="0" lang="zh-CN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我剥我的皮，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我食我的肉，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我嚼我的血，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我啮我的心肝，</a:t>
            </a:r>
            <a:endParaRPr kumimoji="0" lang="zh-CN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我在我神经上飞跑，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我在我脊髓上飞跑，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我在我脑筋上飞跑。</a:t>
            </a:r>
            <a:endParaRPr kumimoji="0" lang="zh-CN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我便是我呀！</a:t>
            </a:r>
            <a:endParaRPr kumimoji="0" lang="en-US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400" b="1" kern="1200" cap="none" spc="0" normalizeH="0" baseline="0" noProof="0">
                <a:latin typeface="+mn-ea"/>
                <a:ea typeface="+mn-ea"/>
                <a:cs typeface="+mn-cs"/>
              </a:rPr>
              <a:t>我的我要爆了！</a:t>
            </a:r>
            <a:endParaRPr kumimoji="0" lang="zh-CN" altLang="zh-CN" sz="2400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270446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拓展阅读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5310" y="238760"/>
            <a:ext cx="270446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拓展阅读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290" y="1110615"/>
            <a:ext cx="9721215" cy="52622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/>
              <a:t>死水</a:t>
            </a:r>
            <a:endParaRPr lang="en-US" altLang="zh-CN" sz="2800" b="1" smtClean="0"/>
          </a:p>
          <a:p>
            <a:pPr algn="ctr"/>
            <a:r>
              <a:rPr lang="zh-CN" altLang="en-US" sz="2800" b="1" smtClean="0"/>
              <a:t>            闻一多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这</a:t>
            </a:r>
            <a:r>
              <a:rPr lang="zh-CN" altLang="en-US" sz="2800" b="1"/>
              <a:t>是一沟绝望的</a:t>
            </a:r>
            <a:r>
              <a:rPr lang="zh-CN" altLang="en-US" sz="2800" b="1" smtClean="0"/>
              <a:t>死水，清风</a:t>
            </a:r>
            <a:r>
              <a:rPr lang="zh-CN" altLang="en-US" sz="2800" b="1"/>
              <a:t>吹不起半点漪</a:t>
            </a:r>
            <a:r>
              <a:rPr lang="zh-CN" altLang="en-US" sz="2800" b="1" smtClean="0"/>
              <a:t>沦。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不如</a:t>
            </a:r>
            <a:r>
              <a:rPr lang="zh-CN" altLang="en-US" sz="2800" b="1"/>
              <a:t>多扔些</a:t>
            </a:r>
            <a:r>
              <a:rPr lang="zh-CN" altLang="en-US" sz="2800" b="1" smtClean="0"/>
              <a:t>破铜烂铁，爽性</a:t>
            </a:r>
            <a:r>
              <a:rPr lang="zh-CN" altLang="en-US" sz="2800" b="1"/>
              <a:t>泼你的剩菜残羹。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也许</a:t>
            </a:r>
            <a:r>
              <a:rPr lang="zh-CN" altLang="en-US" sz="2800" b="1"/>
              <a:t>铜的要绿成</a:t>
            </a:r>
            <a:r>
              <a:rPr lang="zh-CN" altLang="en-US" sz="2800" b="1" smtClean="0"/>
              <a:t>翡翠，铁罐</a:t>
            </a:r>
            <a:r>
              <a:rPr lang="zh-CN" altLang="en-US" sz="2800" b="1"/>
              <a:t>上锈出几瓣桃花；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再</a:t>
            </a:r>
            <a:r>
              <a:rPr lang="zh-CN" altLang="en-US" sz="2800" b="1"/>
              <a:t>让油腻织一层</a:t>
            </a:r>
            <a:r>
              <a:rPr lang="zh-CN" altLang="en-US" sz="2800" b="1" smtClean="0"/>
              <a:t>罗绮，霉菌</a:t>
            </a:r>
            <a:r>
              <a:rPr lang="zh-CN" altLang="en-US" sz="2800" b="1"/>
              <a:t>给他蒸出些</a:t>
            </a:r>
            <a:r>
              <a:rPr lang="zh-CN" altLang="en-US" sz="2800" b="1" smtClean="0"/>
              <a:t>云霞。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让</a:t>
            </a:r>
            <a:r>
              <a:rPr lang="zh-CN" altLang="en-US" sz="2800" b="1"/>
              <a:t>死水酵成一沟绿</a:t>
            </a:r>
            <a:r>
              <a:rPr lang="zh-CN" altLang="en-US" sz="2800" b="1" smtClean="0"/>
              <a:t>酒，漂</a:t>
            </a:r>
            <a:r>
              <a:rPr lang="zh-CN" altLang="en-US" sz="2800" b="1"/>
              <a:t>满了珍珠似的白沫；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小</a:t>
            </a:r>
            <a:r>
              <a:rPr lang="zh-CN" altLang="en-US" sz="2800" b="1"/>
              <a:t>珠们笑声变成大珠</a:t>
            </a:r>
            <a:r>
              <a:rPr lang="zh-CN" altLang="en-US" sz="2800" b="1" smtClean="0"/>
              <a:t>，又</a:t>
            </a:r>
            <a:r>
              <a:rPr lang="zh-CN" altLang="en-US" sz="2800" b="1"/>
              <a:t>被偷酒的花蚊咬破。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那么</a:t>
            </a:r>
            <a:r>
              <a:rPr lang="zh-CN" altLang="en-US" sz="2800" b="1"/>
              <a:t>一沟绝望的死水</a:t>
            </a:r>
            <a:r>
              <a:rPr lang="zh-CN" altLang="en-US" sz="2800" b="1" smtClean="0"/>
              <a:t>，也</a:t>
            </a:r>
            <a:r>
              <a:rPr lang="zh-CN" altLang="en-US" sz="2800" b="1"/>
              <a:t>就夸得上几分</a:t>
            </a:r>
            <a:r>
              <a:rPr lang="zh-CN" altLang="en-US" sz="2800" b="1" smtClean="0"/>
              <a:t>鲜明。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如果</a:t>
            </a:r>
            <a:r>
              <a:rPr lang="zh-CN" altLang="en-US" sz="2800" b="1"/>
              <a:t>青蛙耐不住寂寞</a:t>
            </a:r>
            <a:r>
              <a:rPr lang="zh-CN" altLang="en-US" sz="2800" b="1" smtClean="0"/>
              <a:t>，又</a:t>
            </a:r>
            <a:r>
              <a:rPr lang="zh-CN" altLang="en-US" sz="2800" b="1"/>
              <a:t>算死水叫出了歌声。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这</a:t>
            </a:r>
            <a:r>
              <a:rPr lang="zh-CN" altLang="en-US" sz="2800" b="1"/>
              <a:t>是一沟绝望的死水</a:t>
            </a:r>
            <a:r>
              <a:rPr lang="zh-CN" altLang="en-US" sz="2800" b="1" smtClean="0"/>
              <a:t>，这里</a:t>
            </a:r>
            <a:r>
              <a:rPr lang="zh-CN" altLang="en-US" sz="2800" b="1"/>
              <a:t>断不是美的所在，</a:t>
            </a:r>
            <a:endParaRPr lang="zh-CN" altLang="en-US" sz="2800" b="1"/>
          </a:p>
          <a:p>
            <a:pPr algn="ctr"/>
            <a:r>
              <a:rPr lang="zh-CN" altLang="en-US" sz="2800" b="1" smtClean="0"/>
              <a:t>不如</a:t>
            </a:r>
            <a:r>
              <a:rPr lang="zh-CN" altLang="en-US" sz="2800" b="1"/>
              <a:t>让给丑恶来</a:t>
            </a:r>
            <a:r>
              <a:rPr lang="zh-CN" altLang="en-US" sz="2800" b="1" smtClean="0"/>
              <a:t>开垦，看</a:t>
            </a:r>
            <a:r>
              <a:rPr lang="zh-CN" altLang="en-US" sz="2800" b="1"/>
              <a:t>它造出个什么世界。 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PA_矩形 7"/>
          <p:cNvSpPr/>
          <p:nvPr>
            <p:custDataLst>
              <p:tags r:id="rId3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08" y="1225232"/>
            <a:ext cx="8929984" cy="2965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1965" y="4490720"/>
            <a:ext cx="85731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1、再次朗读两首诗歌，体会诗歌蕴含的情感。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2、以“青春的价值”为话题写一篇小短文，文体不限，题目自拟，300字左右。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19795" y="1224915"/>
            <a:ext cx="31343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</a:rPr>
              <a:t>作业</a:t>
            </a:r>
            <a:endParaRPr lang="zh-CN" altLang="en-US" sz="54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087100" y="102235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/>
          <p:cNvSpPr/>
          <p:nvPr/>
        </p:nvSpPr>
        <p:spPr>
          <a:xfrm rot="10800000">
            <a:off x="1006475" y="400050"/>
            <a:ext cx="10981055" cy="612267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1159510" y="1446530"/>
            <a:ext cx="9998710" cy="487235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3170" y="1524635"/>
            <a:ext cx="82143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      </a:t>
            </a:r>
            <a:r>
              <a:rPr lang="zh-CN" altLang="en-US" sz="2800" b="1"/>
              <a:t>郭沫若，原名郭开贞，字鼎堂，四川乐山人，诗人、学者。</a:t>
            </a:r>
            <a:r>
              <a:rPr lang="en-US" altLang="zh-CN" sz="2800" b="1"/>
              <a:t>1914</a:t>
            </a:r>
            <a:r>
              <a:rPr lang="zh-CN" altLang="en-US" sz="2800" b="1"/>
              <a:t>年留学日本，</a:t>
            </a:r>
            <a:r>
              <a:rPr lang="en-US" altLang="zh-CN" sz="2800" b="1"/>
              <a:t>1921</a:t>
            </a:r>
            <a:r>
              <a:rPr lang="zh-CN" altLang="en-US" sz="2800" b="1"/>
              <a:t>年与成仿吾、郁达夫等人成立创造社；</a:t>
            </a:r>
            <a:r>
              <a:rPr lang="en-US" altLang="zh-CN" sz="2800" b="1"/>
              <a:t>1923</a:t>
            </a:r>
            <a:r>
              <a:rPr lang="zh-CN" altLang="en-US" sz="2800" b="1"/>
              <a:t>年于日本帝国大学毕业回国后，编辑</a:t>
            </a:r>
            <a:r>
              <a:rPr lang="en-US" altLang="zh-CN" sz="2800" b="1"/>
              <a:t>《</a:t>
            </a:r>
            <a:r>
              <a:rPr lang="zh-CN" altLang="en-US" sz="2800" b="1"/>
              <a:t>创作周报</a:t>
            </a:r>
            <a:r>
              <a:rPr lang="en-US" altLang="zh-CN" sz="2800" b="1"/>
              <a:t>》《</a:t>
            </a:r>
            <a:r>
              <a:rPr lang="zh-CN" altLang="en-US" sz="2800" b="1"/>
              <a:t>洪水</a:t>
            </a:r>
            <a:r>
              <a:rPr lang="en-US" altLang="zh-CN" sz="2800" b="1"/>
              <a:t>》</a:t>
            </a:r>
            <a:r>
              <a:rPr lang="zh-CN" altLang="en-US" sz="2800" b="1"/>
              <a:t>，提出“革命文学”主张；</a:t>
            </a:r>
            <a:r>
              <a:rPr lang="en-US" altLang="zh-CN" sz="2800" b="1"/>
              <a:t>1928</a:t>
            </a:r>
            <a:r>
              <a:rPr lang="zh-CN" altLang="en-US" sz="2800" b="1"/>
              <a:t>年</a:t>
            </a:r>
            <a:r>
              <a:rPr lang="en-US" altLang="zh-CN" sz="2800" b="1"/>
              <a:t>2</a:t>
            </a:r>
            <a:r>
              <a:rPr lang="zh-CN" altLang="en-US" sz="2800" b="1"/>
              <a:t>月因被国民党政府通缉，流亡日本，埋头研究中国古代社会，直到抗日战争爆发后秘密回国。他是我国新诗的奠基人，是继鲁迅之后革命文化界公认的领袖，浪漫主义的天才诗人。</a:t>
            </a:r>
            <a:endParaRPr lang="zh-CN" altLang="en-US" sz="2800" b="1"/>
          </a:p>
          <a:p>
            <a:r>
              <a:rPr lang="zh-CN" altLang="en-US" sz="2800" b="1"/>
              <a:t>      代表诗集有</a:t>
            </a:r>
            <a:r>
              <a:rPr lang="en-US" altLang="zh-CN" sz="2800" b="1"/>
              <a:t>《</a:t>
            </a:r>
            <a:r>
              <a:rPr lang="zh-CN" altLang="en-US" sz="2800" b="1"/>
              <a:t>女神</a:t>
            </a:r>
            <a:r>
              <a:rPr lang="en-US" altLang="zh-CN" sz="2800" b="1"/>
              <a:t>》《</a:t>
            </a:r>
            <a:r>
              <a:rPr lang="zh-CN" altLang="en-US" sz="2800" b="1"/>
              <a:t>星空</a:t>
            </a:r>
            <a:r>
              <a:rPr lang="en-US" altLang="zh-CN" sz="2800" b="1"/>
              <a:t>》</a:t>
            </a:r>
            <a:r>
              <a:rPr lang="zh-CN" altLang="en-US" sz="2800" b="1"/>
              <a:t>等。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442720" y="924560"/>
            <a:ext cx="1772920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作者介绍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/>
          <p:cNvSpPr/>
          <p:nvPr/>
        </p:nvSpPr>
        <p:spPr>
          <a:xfrm rot="10800000">
            <a:off x="689610" y="749300"/>
            <a:ext cx="10130790" cy="54737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1257300" y="1446530"/>
            <a:ext cx="9991090" cy="49276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6665" y="1611630"/>
            <a:ext cx="99510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     </a:t>
            </a:r>
            <a:r>
              <a:rPr lang="zh-CN" altLang="en-US" sz="2800"/>
              <a:t>他的第一部诗集</a:t>
            </a:r>
            <a:r>
              <a:rPr lang="en-US" altLang="zh-CN" sz="2800"/>
              <a:t>《</a:t>
            </a:r>
            <a:r>
              <a:rPr lang="zh-CN" altLang="en-US" sz="2800"/>
              <a:t>女神</a:t>
            </a:r>
            <a:r>
              <a:rPr lang="en-US" altLang="zh-CN" sz="2800"/>
              <a:t>》</a:t>
            </a:r>
            <a:r>
              <a:rPr lang="zh-CN" altLang="en-US" sz="2800"/>
              <a:t>摆脱了中国传统诗歌的束缚，充分反映了“五四”时代精神，喊出了时代的真声音，震醒了一代青年， 释放了被压抑的社会心绪，满足了时代的精神需求，而且从思想艺术上显示一种崭新面貌，为新诗地位的确定做出重大贡献的。</a:t>
            </a:r>
            <a:endParaRPr lang="zh-CN" altLang="en-US" sz="2800"/>
          </a:p>
          <a:p>
            <a:r>
              <a:rPr lang="en-US" altLang="zh-CN" sz="2800"/>
              <a:t>    《</a:t>
            </a:r>
            <a:r>
              <a:rPr lang="zh-CN" altLang="en-US" sz="2800"/>
              <a:t>女神</a:t>
            </a:r>
            <a:r>
              <a:rPr lang="en-US" altLang="zh-CN" sz="2800"/>
              <a:t>》</a:t>
            </a:r>
            <a:r>
              <a:rPr lang="zh-CN" altLang="en-US" sz="2800"/>
              <a:t>收入</a:t>
            </a:r>
            <a:r>
              <a:rPr lang="en-US" altLang="zh-CN" sz="2800"/>
              <a:t>1919</a:t>
            </a:r>
            <a:r>
              <a:rPr lang="zh-CN" altLang="en-US" sz="2800"/>
              <a:t>年到</a:t>
            </a:r>
            <a:r>
              <a:rPr lang="en-US" altLang="zh-CN" sz="2800"/>
              <a:t>1921</a:t>
            </a:r>
            <a:r>
              <a:rPr lang="zh-CN" altLang="en-US" sz="2800"/>
              <a:t>年之间的主要诗作。连同序诗共</a:t>
            </a:r>
            <a:r>
              <a:rPr lang="en-US" altLang="zh-CN" sz="2800"/>
              <a:t>57</a:t>
            </a:r>
            <a:r>
              <a:rPr lang="zh-CN" altLang="en-US" sz="2800"/>
              <a:t>篇。多为诗人留学日本时所作。其在形式上突破了旧格套的束缚，创造了雄浑奔放的自由诗体，为</a:t>
            </a:r>
            <a:r>
              <a:rPr lang="en-US" altLang="zh-CN" sz="2800"/>
              <a:t>"</a:t>
            </a:r>
            <a:r>
              <a:rPr lang="zh-CN" altLang="en-US" sz="2800"/>
              <a:t>五四</a:t>
            </a:r>
            <a:r>
              <a:rPr lang="en-US" altLang="zh-CN" sz="2800"/>
              <a:t>"</a:t>
            </a:r>
            <a:r>
              <a:rPr lang="zh-CN" altLang="en-US" sz="2800"/>
              <a:t>以后自由诗的发展开拓了新的天地，成为中国新诗的奠基之作。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001520" y="924560"/>
            <a:ext cx="1772920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作者介绍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/>
          <p:cNvSpPr/>
          <p:nvPr/>
        </p:nvSpPr>
        <p:spPr>
          <a:xfrm rot="10800000">
            <a:off x="244475" y="228600"/>
            <a:ext cx="10721975" cy="652399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10800000">
            <a:off x="244475" y="945515"/>
            <a:ext cx="10813415" cy="569214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5350" y="945515"/>
            <a:ext cx="880110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    </a:t>
            </a:r>
            <a:r>
              <a:rPr lang="zh-CN" altLang="en-US" sz="2800" b="1"/>
              <a:t>闻一多（</a:t>
            </a:r>
            <a:r>
              <a:rPr lang="en-US" altLang="zh-CN" sz="2800" b="1"/>
              <a:t>1899—1946</a:t>
            </a:r>
            <a:r>
              <a:rPr lang="zh-CN" altLang="en-US" sz="2800" b="1"/>
              <a:t>），原名闻家骅，号友三，生于湖北浠水。</a:t>
            </a:r>
            <a:endParaRPr lang="zh-CN" altLang="en-US" sz="2800" b="1"/>
          </a:p>
          <a:p>
            <a:r>
              <a:rPr lang="en-US" altLang="zh-CN" sz="2800" b="1"/>
              <a:t>    1912</a:t>
            </a:r>
            <a:r>
              <a:rPr lang="zh-CN" altLang="en-US" sz="2800" b="1"/>
              <a:t>年考入北京清华学校，</a:t>
            </a:r>
            <a:r>
              <a:rPr lang="en-US" altLang="zh-CN" sz="2800" b="1"/>
              <a:t>1923</a:t>
            </a:r>
            <a:r>
              <a:rPr lang="zh-CN" altLang="en-US" sz="2800" b="1"/>
              <a:t>年</a:t>
            </a:r>
            <a:r>
              <a:rPr lang="en-US" altLang="zh-CN" sz="2800" b="1"/>
              <a:t>9</a:t>
            </a:r>
            <a:r>
              <a:rPr lang="zh-CN" altLang="en-US" sz="2800" b="1"/>
              <a:t>月出版第一本新诗集</a:t>
            </a:r>
            <a:r>
              <a:rPr lang="en-US" altLang="zh-CN" sz="2800" b="1"/>
              <a:t>《</a:t>
            </a:r>
            <a:r>
              <a:rPr lang="zh-CN" altLang="en-US" sz="2800" b="1"/>
              <a:t>红烛</a:t>
            </a:r>
            <a:r>
              <a:rPr lang="en-US" altLang="zh-CN" sz="2800" b="1"/>
              <a:t>》</a:t>
            </a:r>
            <a:r>
              <a:rPr lang="zh-CN" altLang="en-US" sz="2800" b="1"/>
              <a:t>。</a:t>
            </a:r>
            <a:r>
              <a:rPr lang="en-US" altLang="zh-CN" sz="2800" b="1"/>
              <a:t>1928</a:t>
            </a:r>
            <a:r>
              <a:rPr lang="zh-CN" altLang="en-US" sz="2800" b="1"/>
              <a:t>年</a:t>
            </a:r>
            <a:r>
              <a:rPr lang="en-US" altLang="zh-CN" sz="2800" b="1"/>
              <a:t>1</a:t>
            </a:r>
            <a:r>
              <a:rPr lang="zh-CN" altLang="en-US" sz="2800" b="1"/>
              <a:t>月出版第二本诗集</a:t>
            </a:r>
            <a:r>
              <a:rPr lang="en-US" altLang="zh-CN" sz="2800" b="1"/>
              <a:t>《</a:t>
            </a:r>
            <a:r>
              <a:rPr lang="zh-CN" altLang="en-US" sz="2800" b="1"/>
              <a:t>死水</a:t>
            </a:r>
            <a:r>
              <a:rPr lang="en-US" altLang="zh-CN" sz="2800" b="1"/>
              <a:t>》</a:t>
            </a:r>
            <a:r>
              <a:rPr lang="zh-CN" altLang="en-US" sz="2800" b="1"/>
              <a:t>。他致力于研究新诗格律化的理论，在论文</a:t>
            </a:r>
            <a:r>
              <a:rPr lang="en-US" altLang="zh-CN" sz="2800" b="1"/>
              <a:t>《</a:t>
            </a:r>
            <a:r>
              <a:rPr lang="zh-CN" altLang="en-US" sz="2800" b="1"/>
              <a:t>诗的格律</a:t>
            </a:r>
            <a:r>
              <a:rPr lang="en-US" altLang="zh-CN" sz="2800" b="1"/>
              <a:t>》</a:t>
            </a:r>
            <a:r>
              <a:rPr lang="zh-CN" altLang="en-US" sz="2800" b="1"/>
              <a:t>中，他要求新诗具有</a:t>
            </a:r>
            <a:r>
              <a:rPr lang="en-US" altLang="zh-CN" sz="2800" b="1"/>
              <a:t>"</a:t>
            </a:r>
            <a:r>
              <a:rPr lang="zh-CN" altLang="en-US" sz="2800" b="1"/>
              <a:t>音乐的美</a:t>
            </a:r>
            <a:r>
              <a:rPr lang="en-US" altLang="zh-CN" sz="2800" b="1"/>
              <a:t>(</a:t>
            </a:r>
            <a:r>
              <a:rPr lang="zh-CN" altLang="en-US" sz="2800" b="1"/>
              <a:t>音节</a:t>
            </a:r>
            <a:r>
              <a:rPr lang="en-US" altLang="zh-CN" sz="2800" b="1"/>
              <a:t>)</a:t>
            </a:r>
            <a:r>
              <a:rPr lang="zh-CN" altLang="en-US" sz="2800" b="1"/>
              <a:t>，绘画的美</a:t>
            </a:r>
            <a:r>
              <a:rPr lang="en-US" altLang="zh-CN" sz="2800" b="1"/>
              <a:t>(</a:t>
            </a:r>
            <a:r>
              <a:rPr lang="zh-CN" altLang="en-US" sz="2800" b="1"/>
              <a:t>辞藻</a:t>
            </a:r>
            <a:r>
              <a:rPr lang="en-US" altLang="zh-CN" sz="2800" b="1"/>
              <a:t>)</a:t>
            </a:r>
            <a:r>
              <a:rPr lang="zh-CN" altLang="en-US" sz="2800" b="1"/>
              <a:t>，并且还有建筑的美</a:t>
            </a:r>
            <a:r>
              <a:rPr lang="en-US" altLang="zh-CN" sz="2800" b="1"/>
              <a:t>(</a:t>
            </a:r>
            <a:r>
              <a:rPr lang="zh-CN" altLang="en-US" sz="2800" b="1"/>
              <a:t>节的匀称和句的均齐</a:t>
            </a:r>
            <a:r>
              <a:rPr lang="en-US" altLang="zh-CN" sz="2800" b="1"/>
              <a:t>)"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en-US" altLang="zh-CN" sz="2800" b="1"/>
              <a:t>    1944</a:t>
            </a:r>
            <a:r>
              <a:rPr lang="zh-CN" altLang="en-US" sz="2800" b="1"/>
              <a:t>年加入中国民主同盟。抗战胜利后出任民盟中央执委，经常参加进步的集会和游行。</a:t>
            </a:r>
            <a:endParaRPr lang="zh-CN" altLang="en-US" sz="2800" b="1"/>
          </a:p>
          <a:p>
            <a:r>
              <a:rPr lang="en-US" altLang="zh-CN" sz="2800" b="1"/>
              <a:t>    1946</a:t>
            </a:r>
            <a:r>
              <a:rPr lang="zh-CN" altLang="en-US" sz="2800" b="1"/>
              <a:t>年</a:t>
            </a:r>
            <a:r>
              <a:rPr lang="en-US" altLang="zh-CN" sz="2800" b="1"/>
              <a:t>7</a:t>
            </a:r>
            <a:r>
              <a:rPr lang="zh-CN" altLang="en-US" sz="2800" b="1"/>
              <a:t>月</a:t>
            </a:r>
            <a:r>
              <a:rPr lang="en-US" altLang="zh-CN" sz="2800" b="1"/>
              <a:t>15</a:t>
            </a:r>
            <a:r>
              <a:rPr lang="zh-CN" altLang="en-US" sz="2800" b="1"/>
              <a:t>日在悼念李公朴先生大会上，闻一多拍案而起，愤怒斥责国民党暗杀李公朴的罪行，发表了著名的</a:t>
            </a:r>
            <a:r>
              <a:rPr lang="en-US" altLang="zh-CN" sz="2800" b="1"/>
              <a:t>《</a:t>
            </a:r>
            <a:r>
              <a:rPr lang="zh-CN" altLang="en-US" sz="2800" b="1"/>
              <a:t>最后一次的讲演</a:t>
            </a:r>
            <a:r>
              <a:rPr lang="en-US" altLang="zh-CN" sz="2800" b="1"/>
              <a:t>》</a:t>
            </a:r>
            <a:r>
              <a:rPr lang="zh-CN" altLang="en-US" sz="2800" b="1"/>
              <a:t>，当天下午即被国民党特务杀害。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392430" y="423545"/>
            <a:ext cx="1772920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作者介绍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630680" y="210185"/>
            <a:ext cx="3702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任务一：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吟咏诗韵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045" y="1369060"/>
            <a:ext cx="835533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/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1.读准字音。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eaLnBrk="1" hangingPunct="1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2.读出节拍韵律。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eaLnBrk="1" hangingPunct="1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自行朗读，借助注释和字典等资料，扫除阅读障碍。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eaLnBrk="1" hangingPunct="1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、齐声朗读，关注朗读注意事项（节奏、韵律等）。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l">
              <a:buClrTx/>
              <a:buSzTx/>
              <a:buFontTx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4640" y="798195"/>
            <a:ext cx="11602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1．胡应麟《诗数》中说：“诗歌之妙，专求意象。”请找出《立在地球边上放号红烛》两首诗中的主要意象，并品味、探究其内涵，填写下表。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44220" y="167640"/>
            <a:ext cx="3732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任务二：品读意象</a:t>
            </a:r>
            <a:endParaRPr lang="zh-CN" altLang="en-US" sz="28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4640" y="2033270"/>
          <a:ext cx="11602720" cy="4824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850"/>
                <a:gridCol w="2778760"/>
                <a:gridCol w="6468110"/>
              </a:tblGrid>
              <a:tr h="82740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诗歌</a:t>
                      </a:r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主要意象</a:t>
                      </a:r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内涵</a:t>
                      </a:r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3611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《立在地球边上放号》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6121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《红烛》</a:t>
                      </a:r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424555" y="3347085"/>
            <a:ext cx="16002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云海</a:t>
            </a:r>
            <a:endParaRPr lang="zh-CN" altLang="en-US" sz="2800" b="1"/>
          </a:p>
          <a:p>
            <a:r>
              <a:rPr lang="zh-CN" altLang="en-US" sz="2800" b="1"/>
              <a:t>洪涛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824220" y="2915920"/>
            <a:ext cx="57023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海洋的雄奇、壮阔、瑰丽、博大、气势磅礴。诗人充满激情地赞美大自然，展现了大自然宏伟壮丽的图景。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3424555" y="5511800"/>
            <a:ext cx="160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红烛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5563235" y="5043170"/>
            <a:ext cx="62242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将蜡比作躯体，把火比作灵魂，红烛即诗人热烈的心、赤诚的心。在诗人眼里，红烛具有自我牺牲、无私奉献的精神，是理想的人格化身。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14375" y="18415"/>
            <a:ext cx="3732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任务三：探究情感</a:t>
            </a:r>
            <a:endParaRPr lang="zh-CN" altLang="en-US" sz="28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3945" y="540385"/>
            <a:ext cx="8318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梳理两首诗歌的行文脉络，探究诗人的情感意蕴。</a:t>
            </a:r>
            <a:endParaRPr lang="zh-CN" altLang="en-US" sz="2800" b="1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1061720"/>
          <a:ext cx="12191365" cy="579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510"/>
                <a:gridCol w="5224145"/>
                <a:gridCol w="5680710"/>
              </a:tblGrid>
              <a:tr h="6318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诗歌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行文脉络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情感意蕴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761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《立在地球边上放号》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8828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《红烛》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901190" y="1719580"/>
            <a:ext cx="42691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本诗一共七行。第一、二行展示了海洋雄伟壮丽的景色；第三、四行抒写了对眼前景观的强烈主观感受；第五、六、七行是对力的讴歌与赞美。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6456680" y="1719580"/>
            <a:ext cx="58845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整首诗描写大自然，是把整个大自然当作“自我表现的全宇宙的本体”，当作生命的化身，诗人对“力”的歌颂，表现出一种勇敢进取、积极创造的奋发昂扬精神和热烈向往、执着追求，以及摧毁旧事物的勇气和坚定。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1296670" y="4026535"/>
            <a:ext cx="547751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诗一共九节。第一节，诗一开篇就突出红烛意象，并由此联想到诗人热烈的心；第二节和第三节，是对红烛自我牺牲精神的讴歌；第四节，是诗人对红烛的殷殷寄语，也是诗人的自勉自励；第五节至第七节，是自伤与自慰，基调热烈而忧伤，红烛无私无畏地牺牲；第八节和第九节，是自白，诗人从红烛的外在形态上提取了红烛精神之后，画龙点睛，揭示了红烛精神的本质和灵魂所在，卒章显志。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28460" y="4339590"/>
            <a:ext cx="54629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这首诗中，红烛就是诗人，诗人就是红烛。“莫问收获，但问耕耘”，既是对红烛精神的提炼，也是对诗人自己的勉励：不惜牺牲，无私奉献。诗的每一节都以“红烛啊”的呼唤开头，形成浓郁的抒情氛围，继之以自问、自悟、自励、自答、自勉、自慰、自白，一步步展示执着追求的心迹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PA_矩形 7"/>
          <p:cNvSpPr/>
          <p:nvPr>
            <p:custDataLst>
              <p:tags r:id="rId3"/>
            </p:custDataLst>
          </p:nvPr>
        </p:nvSpPr>
        <p:spPr>
          <a:xfrm>
            <a:off x="925418" y="594912"/>
            <a:ext cx="10560992" cy="574930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323721" y="1808848"/>
            <a:ext cx="4349424" cy="3400435"/>
            <a:chOff x="891471" y="1719625"/>
            <a:chExt cx="4349424" cy="3400435"/>
          </a:xfrm>
        </p:grpSpPr>
        <p:sp>
          <p:nvSpPr>
            <p:cNvPr id="22" name="椭圆 2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3492275" y="1648717"/>
            <a:ext cx="789711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sz="28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 这首诗一方面通过对自然景观的真实反映，展示了大自然雄伟和壮丽的景色；另一方面，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自然形象成为社会现实和时代精神的鲜明反映，是五四时期那种时代狂飙的象征，是那种向旧世界、旧文化、旧传统猛烈冲击的时代精神的象征。</a:t>
            </a:r>
            <a:endParaRPr lang="en-US" altLang="zh-CN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zh-CN" altLang="en-US" sz="28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作者借这首诗想要告诉人们：科学的文明，人民的觉醒，终将彻底推翻旧世界，创造一个新世界。这首诗意境壮阔，充斥着浪漫主义色彩，具有强烈的时代感。</a:t>
            </a:r>
            <a:endParaRPr lang="zh-CN" altLang="en-US" sz="2800" b="1">
              <a:solidFill>
                <a:schemeClr val="accent4">
                  <a:lumMod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9457" y="855526"/>
            <a:ext cx="48584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《</a:t>
            </a:r>
            <a:r>
              <a:rPr lang="zh-CN" altLang="en-US" sz="36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立在地球边上放号</a:t>
            </a:r>
            <a:r>
              <a:rPr lang="en-US" altLang="zh-CN" sz="36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》</a:t>
            </a:r>
            <a:endParaRPr lang="zh-CN" altLang="en-US" sz="3600" b="1">
              <a:solidFill>
                <a:schemeClr val="accent4">
                  <a:lumMod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7190" y="191770"/>
            <a:ext cx="2002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主题小结</a:t>
            </a:r>
            <a:endParaRPr lang="zh-CN" altLang="en-US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PA_矩形 7"/>
          <p:cNvSpPr/>
          <p:nvPr>
            <p:custDataLst>
              <p:tags r:id="rId3"/>
            </p:custDataLst>
          </p:nvPr>
        </p:nvSpPr>
        <p:spPr>
          <a:xfrm>
            <a:off x="1631008" y="1095790"/>
            <a:ext cx="8929984" cy="46664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79400" dist="203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06355" y="1902346"/>
            <a:ext cx="79809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3200">
                <a:solidFill>
                  <a:schemeClr val="accent3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红烛”，象征自己对祖国的一颗赤诚的心。全诗以诗人与“红烛”问答交流的形式展开，抓住红烛的“自焚”与“流泪”两个显著特征，表现了不管个人能否看到胜利的到来，都要为理想进行脚踏实地的奋斗，要有献身祖国、敢于自我牺牲的爱国精神。</a:t>
            </a:r>
            <a:endParaRPr lang="en-US" altLang="zh-CN" sz="3200">
              <a:solidFill>
                <a:schemeClr val="accent3">
                  <a:lumMod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712" y="4351685"/>
            <a:ext cx="2738981" cy="151574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28904" y="1095790"/>
            <a:ext cx="48584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《</a:t>
            </a:r>
            <a:r>
              <a:rPr lang="zh-CN" altLang="en-US" sz="36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红烛</a:t>
            </a:r>
            <a:r>
              <a:rPr lang="en-US" altLang="zh-CN" sz="3600" b="1">
                <a:solidFill>
                  <a:schemeClr val="accent4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》</a:t>
            </a:r>
            <a:endParaRPr lang="zh-CN" altLang="en-US" sz="3600" b="1">
              <a:solidFill>
                <a:schemeClr val="accent4">
                  <a:lumMod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1315" y="248285"/>
            <a:ext cx="2002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主题小结</a:t>
            </a:r>
            <a:endParaRPr lang="zh-CN" altLang="en-US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KSO_WM_UNIT_TABLE_BEAUTIFY" val="smartTable{0ff9aac7-2d80-445a-85d6-3f0eda576917}"/>
  <p:tag name="TABLE_ENDDRAG_ORIGIN_RECT" val="913*379"/>
  <p:tag name="TABLE_ENDDRAG_RECT" val="23*160*913*379"/>
</p:tagLst>
</file>

<file path=ppt/tags/tag3.xml><?xml version="1.0" encoding="utf-8"?>
<p:tagLst xmlns:p="http://schemas.openxmlformats.org/presentationml/2006/main">
  <p:tag name="KSO_WM_UNIT_TABLE_BEAUTIFY" val="smartTable{2c5f8f47-2f80-4ba5-9db8-919f9d623e1c}"/>
  <p:tag name="TABLE_ENDDRAG_ORIGIN_RECT" val="959*456"/>
  <p:tag name="TABLE_ENDDRAG_RECT" val="0*83*959*456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TUwYTE0N2M3NjM2NzI2MDhkZGU3ZmFlYjA0Y2ZkYjAifQ==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ss-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F0EC"/>
      </a:accent1>
      <a:accent2>
        <a:srgbClr val="EFF8FD"/>
      </a:accent2>
      <a:accent3>
        <a:srgbClr val="F8D0D4"/>
      </a:accent3>
      <a:accent4>
        <a:srgbClr val="F2E6D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56E9A"/>
        </a:solidFill>
        <a:ln>
          <a:noFill/>
        </a:ln>
        <a:effectLst>
          <a:outerShdw blurRad="152400" dist="76200" dir="5400000" algn="t" rotWithShape="0">
            <a:prstClr val="black">
              <a:alpha val="40000"/>
            </a:prstClr>
          </a:outerShdw>
        </a:effectLst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10600030101010101" charset="-122"/>
            <a:ea typeface="等线" panose="02010600030101010101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90</Paragraphs>
  <Slides>13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5">
      <vt:lpstr>Arial</vt:lpstr>
      <vt:lpstr>等线 Light</vt:lpstr>
      <vt:lpstr>等线</vt:lpstr>
      <vt:lpstr>微软雅黑</vt:lpstr>
      <vt:lpstr>汉仪程行简</vt:lpstr>
      <vt:lpstr>楷体</vt:lpstr>
      <vt:lpstr>宋体</vt:lpstr>
      <vt:lpstr>微软雅黑 Light</vt:lpstr>
      <vt:lpstr>华文新魏</vt:lpstr>
      <vt:lpstr>华文行楷</vt:lpstr>
      <vt:lpstr>华文仿宋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2022-08-05T08:35:40.631</cp:lastPrinted>
  <dcterms:created xsi:type="dcterms:W3CDTF">2022-08-05T08:35:40Z</dcterms:created>
  <dcterms:modified xsi:type="dcterms:W3CDTF">2022-08-05T00:35:41Z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