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08" r:id="rId3"/>
    <p:sldId id="261" r:id="rId4"/>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42" r:id="rId86"/>
    <p:sldId id="343" r:id="rId87"/>
    <p:sldId id="344" r:id="rId88"/>
    <p:sldId id="345" r:id="rId89"/>
    <p:sldId id="346" r:id="rId90"/>
    <p:sldId id="347" r:id="rId91"/>
    <p:sldId id="348" r:id="rId92"/>
    <p:sldId id="349" r:id="rId93"/>
    <p:sldId id="350" r:id="rId94"/>
    <p:sldId id="351" r:id="rId95"/>
    <p:sldId id="352" r:id="rId96"/>
    <p:sldId id="353"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0" r:id="rId114"/>
    <p:sldId id="371" r:id="rId115"/>
    <p:sldId id="372" r:id="rId116"/>
    <p:sldId id="373" r:id="rId117"/>
    <p:sldId id="374" r:id="rId118"/>
    <p:sldId id="375" r:id="rId119"/>
    <p:sldId id="376" r:id="rId120"/>
    <p:sldId id="377" r:id="rId121"/>
    <p:sldId id="378" r:id="rId122"/>
    <p:sldId id="379" r:id="rId123"/>
    <p:sldId id="380" r:id="rId124"/>
    <p:sldId id="381" r:id="rId125"/>
    <p:sldId id="382" r:id="rId126"/>
    <p:sldId id="383" r:id="rId127"/>
    <p:sldId id="384" r:id="rId128"/>
    <p:sldId id="385" r:id="rId129"/>
    <p:sldId id="386" r:id="rId130"/>
    <p:sldId id="387" r:id="rId131"/>
    <p:sldId id="388" r:id="rId132"/>
    <p:sldId id="389" r:id="rId133"/>
    <p:sldId id="390" r:id="rId134"/>
    <p:sldId id="393" r:id="rId135"/>
    <p:sldId id="394" r:id="rId136"/>
    <p:sldId id="395" r:id="rId137"/>
    <p:sldId id="396" r:id="rId138"/>
    <p:sldId id="397" r:id="rId139"/>
    <p:sldId id="398" r:id="rId140"/>
    <p:sldId id="399" r:id="rId141"/>
    <p:sldId id="400" r:id="rId142"/>
    <p:sldId id="401" r:id="rId143"/>
    <p:sldId id="402" r:id="rId144"/>
    <p:sldId id="403" r:id="rId145"/>
    <p:sldId id="404" r:id="rId146"/>
    <p:sldId id="405" r:id="rId147"/>
    <p:sldId id="406" r:id="rId148"/>
    <p:sldId id="407" r:id="rId149"/>
  </p:sldIdLst>
  <p:sldSz cx="9144000" cy="684022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544" autoAdjust="0"/>
    <p:restoredTop sz="78142" autoAdjust="0"/>
  </p:normalViewPr>
  <p:slideViewPr>
    <p:cSldViewPr>
      <p:cViewPr>
        <p:scale>
          <a:sx n="50" d="100"/>
          <a:sy n="50" d="100"/>
        </p:scale>
        <p:origin x="-1320" y="-432"/>
      </p:cViewPr>
      <p:guideLst>
        <p:guide orient="horz" pos="2160"/>
        <p:guide pos="2880"/>
      </p:guideLst>
    </p:cSldViewPr>
  </p:slideViewPr>
  <p:notesTextViewPr>
    <p:cViewPr>
      <p:scale>
        <a:sx n="100" d="100"/>
        <a:sy n="100" d="100"/>
      </p:scale>
      <p:origin x="0" y="0"/>
    </p:cViewPr>
  </p:notesTextViewPr>
  <p:notesViewPr>
    <p:cSldViewPr>
      <p:cViewPr varScale="1">
        <p:scale>
          <a:sx n="50" d="100"/>
          <a:sy n="50" d="100"/>
        </p:scale>
        <p:origin x="-301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2" Type="http://schemas.openxmlformats.org/officeDocument/2006/relationships/tableStyles" Target="tableStyles.xml"/><Relationship Id="rId151" Type="http://schemas.openxmlformats.org/officeDocument/2006/relationships/viewProps" Target="viewProps.xml"/><Relationship Id="rId150" Type="http://schemas.openxmlformats.org/officeDocument/2006/relationships/presProps" Target="presProps.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899100" y="912029"/>
            <a:ext cx="7349400" cy="2563736"/>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899100" y="3551169"/>
            <a:ext cx="7349400" cy="1468583"/>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456300" y="771993"/>
            <a:ext cx="8229600" cy="5468585"/>
          </a:xfrm>
        </p:spPr>
        <p:txBody>
          <a:bodyPr/>
          <a:lstStyle>
            <a:lvl1pPr marL="171450" indent="-171450">
              <a:lnSpc>
                <a:spcPct val="130000"/>
              </a:lnSpc>
              <a:buFont typeface="Wingdings" panose="05000000000000000000" pitchFamily="2" charset="2"/>
              <a:buChar char="l"/>
              <a:defRPr spc="150" baseline="0">
                <a:solidFill>
                  <a:schemeClr val="tx1">
                    <a:lumMod val="65000"/>
                    <a:lumOff val="35000"/>
                  </a:schemeClr>
                </a:solidFill>
              </a:defRPr>
            </a:lvl1pPr>
            <a:lvl2pPr marL="514350" indent="-171450">
              <a:lnSpc>
                <a:spcPct val="130000"/>
              </a:lnSpc>
              <a:buFont typeface="Wingdings" panose="05000000000000000000" pitchFamily="2" charset="2"/>
              <a:buChar char="l"/>
              <a:defRPr spc="150" baseline="0">
                <a:solidFill>
                  <a:schemeClr val="tx1">
                    <a:lumMod val="65000"/>
                    <a:lumOff val="35000"/>
                  </a:schemeClr>
                </a:solidFill>
              </a:defRPr>
            </a:lvl2pPr>
            <a:lvl3pPr marL="857250" indent="-171450">
              <a:lnSpc>
                <a:spcPct val="130000"/>
              </a:lnSpc>
              <a:buFont typeface="Wingdings" panose="05000000000000000000" pitchFamily="2" charset="2"/>
              <a:buChar char="l"/>
              <a:defRPr spc="150" baseline="0">
                <a:solidFill>
                  <a:schemeClr val="tx1">
                    <a:lumMod val="65000"/>
                    <a:lumOff val="35000"/>
                  </a:schemeClr>
                </a:solidFill>
              </a:defRPr>
            </a:lvl3pPr>
            <a:lvl4pPr marL="1200150" indent="-171450">
              <a:lnSpc>
                <a:spcPct val="130000"/>
              </a:lnSpc>
              <a:buFont typeface="Wingdings" panose="05000000000000000000" pitchFamily="2" charset="2"/>
              <a:buChar char="l"/>
              <a:defRPr spc="150" baseline="0">
                <a:solidFill>
                  <a:schemeClr val="tx1">
                    <a:lumMod val="65000"/>
                    <a:lumOff val="35000"/>
                  </a:schemeClr>
                </a:solidFill>
              </a:defRPr>
            </a:lvl4pPr>
            <a:lvl5pPr marL="1543050" indent="-171450">
              <a:lnSpc>
                <a:spcPct val="130000"/>
              </a:lnSpc>
              <a:buFont typeface="Wingdings" panose="05000000000000000000" pitchFamily="2" charset="2"/>
              <a:buChar char="l"/>
              <a:defRPr spc="150" baseline="0">
                <a:solidFill>
                  <a:schemeClr val="tx1">
                    <a:lumMod val="65000"/>
                    <a:lumOff val="3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899100" y="2477560"/>
            <a:ext cx="7349400" cy="1016159"/>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899100" y="3551169"/>
            <a:ext cx="7349400" cy="470377"/>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456300" y="1486536"/>
            <a:ext cx="8226900" cy="4746861"/>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342900" marR="0" lvl="1" indent="0" algn="l" defTabSz="914400" rtl="0" eaLnBrk="1" fontAlgn="auto" latinLnBrk="0" hangingPunct="1">
              <a:lnSpc>
                <a:spcPct val="130000"/>
              </a:lnSpc>
              <a:spcBef>
                <a:spcPts val="0"/>
              </a:spcBef>
              <a:spcAft>
                <a:spcPts val="1000"/>
              </a:spcAft>
              <a:buFont typeface="Arial" panose="020B0604020202020204" pitchFamily="34" charset="0"/>
              <a:buNone/>
              <a:tabLst>
                <a:tab pos="1609725" algn="l"/>
              </a:tabLst>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685800" marR="0" lvl="2"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028700" marR="0" lvl="3"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371600" marR="0" lvl="4"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493100" y="3838423"/>
            <a:ext cx="5826600" cy="764812"/>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493100" y="4603235"/>
            <a:ext cx="5826600" cy="865351"/>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456300" y="1497308"/>
            <a:ext cx="3882600" cy="4736089"/>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4" name="内容占位符 3"/>
          <p:cNvSpPr>
            <a:spLocks noGrp="1"/>
          </p:cNvSpPr>
          <p:nvPr>
            <p:ph sz="half" idx="2"/>
            <p:custDataLst>
              <p:tags r:id="rId4"/>
            </p:custDataLst>
          </p:nvPr>
        </p:nvSpPr>
        <p:spPr>
          <a:xfrm>
            <a:off x="4808700" y="1497308"/>
            <a:ext cx="3882600" cy="4736089"/>
          </a:xfrm>
        </p:spPr>
        <p:txBody>
          <a:bodyPr lIns="90000" tIns="46800" rIns="90000" bIns="46800">
            <a:normAutofit/>
          </a:bodyPr>
          <a:lstStyle>
            <a:lvl1pPr marL="1714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1pPr>
            <a:lvl2pPr marL="5143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2pPr>
            <a:lvl3pPr marL="8572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3pPr>
            <a:lvl4pPr marL="1200150" indent="-171450">
              <a:lnSpc>
                <a:spcPct val="130000"/>
              </a:lnSpc>
              <a:buFont typeface="Wingdings" panose="05000000000000000000" pitchFamily="2" charset="2"/>
              <a:buChar char="l"/>
              <a:defRPr sz="1200" spc="150" baseline="0">
                <a:solidFill>
                  <a:schemeClr val="tx1">
                    <a:lumMod val="65000"/>
                    <a:lumOff val="35000"/>
                  </a:schemeClr>
                </a:solidFill>
                <a:latin typeface="Arial" panose="020B0604020202020204" pitchFamily="34" charset="0"/>
                <a:ea typeface="微软雅黑" panose="020B0503020204020204" charset="-122"/>
              </a:defRPr>
            </a:lvl4pPr>
            <a:lvl5pPr>
              <a:lnSpc>
                <a:spcPct val="130000"/>
              </a:lnSpc>
              <a:defRPr sz="12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456300" y="1425495"/>
            <a:ext cx="4006800" cy="380611"/>
          </a:xfrm>
        </p:spPr>
        <p:txBody>
          <a:bodyPr lIns="101600" tIns="38100" rIns="76200" bIns="38100" anchor="t" anchorCtr="0">
            <a:norm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456300" y="1849193"/>
            <a:ext cx="4006800" cy="4384204"/>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418043"/>
            <a:ext cx="4006800" cy="380611"/>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849193"/>
            <a:ext cx="4006800" cy="4384204"/>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Wingdings" panose="05000000000000000000" pitchFamily="2" charset="2"/>
              <a:buChar char="l"/>
              <a:tabLst>
                <a:tab pos="1609725" algn="l"/>
              </a:tabLst>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456300" y="606823"/>
            <a:ext cx="8226900" cy="703771"/>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456300" y="1551168"/>
            <a:ext cx="3844800" cy="4596053"/>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hasCustomPrompt="1"/>
            <p:custDataLst>
              <p:tags r:id="rId3"/>
            </p:custDataLst>
          </p:nvPr>
        </p:nvSpPr>
        <p:spPr>
          <a:xfrm>
            <a:off x="4762800" y="1551168"/>
            <a:ext cx="3920400" cy="4596053"/>
          </a:xfrm>
        </p:spPr>
        <p:txBody>
          <a:bodyPr vert="horz" lIns="90000" tIns="46800" rIns="90000" bIns="46800" rtlCol="0">
            <a:normAutofit/>
          </a:bodyPr>
          <a:lstStyle>
            <a:lvl1pPr marL="0" marR="0" lvl="0" indent="0" algn="l" defTabSz="914400" rtl="0" eaLnBrk="1" fontAlgn="auto" latinLnBrk="0" hangingPunct="1">
              <a:lnSpc>
                <a:spcPct val="140000"/>
              </a:lnSpc>
              <a:spcBef>
                <a:spcPts val="0"/>
              </a:spcBef>
              <a:spcAft>
                <a:spcPts val="1000"/>
              </a:spcAft>
              <a:buFont typeface="Wingdings" panose="05000000000000000000" pitchFamily="2" charset="2"/>
              <a:buChar char="l"/>
              <a:defRPr kumimoji="0" lang="zh-CN" altLang="en-US" sz="1200" b="0" i="0" u="none" strike="noStrike" kern="1200" cap="none" spc="150" normalizeH="0" baseline="0" noProof="1" dirty="0">
                <a:solidFill>
                  <a:schemeClr val="tx1">
                    <a:lumMod val="75000"/>
                    <a:lumOff val="25000"/>
                  </a:schemeClr>
                </a:solidFill>
                <a:uFillTx/>
                <a:latin typeface="Arial" panose="020B0604020202020204" pitchFamily="34" charset="0"/>
                <a:ea typeface="微软雅黑" panose="020B0503020204020204" charset="-122"/>
                <a:cs typeface="+mn-cs"/>
                <a:sym typeface="+mn-ea"/>
              </a:defRPr>
            </a:lvl1pPr>
          </a:lstStyle>
          <a:p>
            <a:pPr lvl="0"/>
            <a:r>
              <a:rPr dirty="0">
                <a:sym typeface="+mn-ea"/>
              </a:rPr>
              <a:t>单击此处编辑文本</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7676100" y="912029"/>
            <a:ext cx="783000" cy="5016161"/>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1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hasCustomPrompt="1"/>
            <p:custDataLst>
              <p:tags r:id="rId3"/>
            </p:custDataLst>
          </p:nvPr>
        </p:nvSpPr>
        <p:spPr>
          <a:xfrm>
            <a:off x="685800" y="912029"/>
            <a:ext cx="6876900" cy="5016161"/>
          </a:xfrm>
        </p:spPr>
        <p:txBody>
          <a:bodyPr vert="eaVert" lIns="46800" tIns="46800" rIns="46800" bIns="46800"/>
          <a:lstStyle>
            <a:lvl1pPr indent="0" eaLnBrk="1" fontAlgn="auto" latinLnBrk="0" hangingPunct="1">
              <a:lnSpc>
                <a:spcPct val="160000"/>
              </a:lnSpc>
              <a:spcAft>
                <a:spcPts val="1600"/>
              </a:spcAft>
              <a:buNone/>
              <a:defRPr spc="300" baseline="0">
                <a:solidFill>
                  <a:schemeClr val="tx1">
                    <a:lumMod val="65000"/>
                    <a:lumOff val="35000"/>
                  </a:schemeClr>
                </a:solidFill>
              </a:defRPr>
            </a:lvl1pPr>
            <a:lvl2pPr indent="0" eaLnBrk="1" fontAlgn="auto" latinLnBrk="0" hangingPunct="1">
              <a:lnSpc>
                <a:spcPct val="160000"/>
              </a:lnSpc>
              <a:spcAft>
                <a:spcPts val="1600"/>
              </a:spcAft>
              <a:buNone/>
              <a:defRPr spc="300" baseline="0">
                <a:solidFill>
                  <a:schemeClr val="tx1">
                    <a:lumMod val="65000"/>
                    <a:lumOff val="35000"/>
                  </a:schemeClr>
                </a:solidFill>
              </a:defRPr>
            </a:lvl2pPr>
            <a:lvl3pPr indent="0" eaLnBrk="1" fontAlgn="auto" latinLnBrk="0" hangingPunct="1">
              <a:lnSpc>
                <a:spcPct val="160000"/>
              </a:lnSpc>
              <a:spcAft>
                <a:spcPts val="1600"/>
              </a:spcAft>
              <a:buNone/>
              <a:defRPr spc="300" baseline="0">
                <a:solidFill>
                  <a:schemeClr val="tx1">
                    <a:lumMod val="65000"/>
                    <a:lumOff val="35000"/>
                  </a:schemeClr>
                </a:solidFill>
              </a:defRPr>
            </a:lvl3pPr>
            <a:lvl4pPr indent="0" eaLnBrk="1" fontAlgn="auto" latinLnBrk="0" hangingPunct="1">
              <a:lnSpc>
                <a:spcPct val="160000"/>
              </a:lnSpc>
              <a:spcAft>
                <a:spcPts val="1600"/>
              </a:spcAft>
              <a:buNone/>
              <a:defRPr spc="300" baseline="0">
                <a:solidFill>
                  <a:schemeClr val="tx1">
                    <a:lumMod val="65000"/>
                    <a:lumOff val="35000"/>
                  </a:schemeClr>
                </a:solidFill>
              </a:defRPr>
            </a:lvl4pPr>
            <a:lvl5pPr indent="0" eaLnBrk="1" fontAlgn="auto" latinLnBrk="0" hangingPunct="1">
              <a:lnSpc>
                <a:spcPct val="160000"/>
              </a:lnSpc>
              <a:spcAft>
                <a:spcPts val="1600"/>
              </a:spcAft>
              <a:buNone/>
              <a:defRPr spc="300" baseline="0">
                <a:solidFill>
                  <a:schemeClr val="tx1">
                    <a:lumMod val="65000"/>
                    <a:lumOff val="35000"/>
                  </a:schemeClr>
                </a:solidFill>
              </a:defRPr>
            </a:lvl5pPr>
          </a:lstStyle>
          <a:p>
            <a:pPr lvl="0"/>
            <a:r>
              <a:rPr lang="zh-CN" altLang="en-US" dirty="0"/>
              <a:t>单击此处编辑文本</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2.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456300" y="606823"/>
            <a:ext cx="8226900" cy="646320"/>
          </a:xfrm>
          <a:prstGeom prst="rect">
            <a:avLst/>
          </a:prstGeom>
        </p:spPr>
        <p:txBody>
          <a:bodyPr vert="horz" lIns="101600" tIns="38100" rIns="76200" bIns="3810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456300" y="1511671"/>
            <a:ext cx="8226900" cy="4724599"/>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459000" y="6298029"/>
            <a:ext cx="2025000" cy="315979"/>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3087000" y="6298029"/>
            <a:ext cx="2970000" cy="315979"/>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charset="-122"/>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6658200" y="6298029"/>
            <a:ext cx="2025000" cy="315979"/>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200" u="none" strike="noStrike" kern="1200" cap="none" spc="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4" Type="http://schemas.openxmlformats.org/officeDocument/2006/relationships/notesSlide" Target="../notesSlides/notesSlide131.xml"/><Relationship Id="rId3" Type="http://schemas.openxmlformats.org/officeDocument/2006/relationships/slideLayout" Target="../slideLayouts/slideLayout2.xml"/><Relationship Id="rId2" Type="http://schemas.openxmlformats.org/officeDocument/2006/relationships/image" Target="../media/image3.png"/><Relationship Id="rId1" Type="http://schemas.openxmlformats.org/officeDocument/2006/relationships/image" Target="../media/image2.jpeg"/></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2.xml"/><Relationship Id="rId1" Type="http://schemas.openxmlformats.org/officeDocument/2006/relationships/image" Target="../media/image8.jpeg"/></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2.xml"/><Relationship Id="rId1" Type="http://schemas.openxmlformats.org/officeDocument/2006/relationships/image" Target="../media/image9.jpeg"/></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54305" y="2798473"/>
            <a:ext cx="9144000" cy="1114754"/>
          </a:xfrm>
          <a:prstGeom prst="rect">
            <a:avLst/>
          </a:prstGeom>
        </p:spPr>
        <p:txBody>
          <a:bodyPr>
            <a:scene3d>
              <a:camera prst="orthographicFront"/>
              <a:lightRig rig="threePt" dir="t"/>
            </a:scene3d>
          </a:bodyPr>
          <a:lstStyle/>
          <a:p>
            <a:pPr algn="ctr">
              <a:lnSpc>
                <a:spcPts val="4000"/>
              </a:lnSpc>
              <a:defRPr/>
            </a:pPr>
            <a:r>
              <a:rPr lang="zh-CN" altLang="en-US" sz="280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rPr>
              <a:t>第一部分  语言文字运用</a:t>
            </a:r>
            <a:br>
              <a:rPr lang="en-US" altLang="zh-CN" sz="2800" b="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rPr>
            </a:br>
            <a:r>
              <a:rPr lang="zh-CN" altLang="en-US" sz="2400" b="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rPr>
              <a:t>专题一 正确使用词语（包括熟语）</a:t>
            </a:r>
            <a:endParaRPr lang="zh-CN" altLang="en-US" sz="2400" b="0" kern="0" dirty="0" smtClean="0">
              <a:ln/>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cs typeface="+mj-cs"/>
            </a:endParaRPr>
          </a:p>
        </p:txBody>
      </p:sp>
      <p:sp>
        <p:nvSpPr>
          <p:cNvPr id="3075" name="Rectangle 2"/>
          <p:cNvSpPr>
            <a:spLocks noGrp="1" noChangeArrowheads="1"/>
          </p:cNvSpPr>
          <p:nvPr>
            <p:ph type="ctrTitle" idx="4294967295"/>
          </p:nvPr>
        </p:nvSpPr>
        <p:spPr bwMode="auto">
          <a:xfrm>
            <a:off x="154305" y="792434"/>
            <a:ext cx="9144000" cy="684054"/>
          </a:xfrm>
          <a:prstGeom prst="rect">
            <a:avLst/>
          </a:prstGeom>
          <a:noFill/>
          <a:ln>
            <a:miter lim="800000"/>
          </a:ln>
        </p:spPr>
        <p:txBody>
          <a:bodyPr>
            <a:noAutofit/>
          </a:bodyPr>
          <a:lstStyle/>
          <a:p>
            <a:r>
              <a:rPr lang="zh-CN" altLang="en-US" sz="8000" b="1" dirty="0" smtClean="0">
                <a:ln/>
                <a:solidFill>
                  <a:schemeClr val="accent1"/>
                </a:solidFill>
                <a:effectLst>
                  <a:outerShdw blurRad="38100" dist="25400" dir="5400000" algn="ctr" rotWithShape="0">
                    <a:srgbClr val="6E747A">
                      <a:alpha val="43000"/>
                    </a:srgbClr>
                  </a:outerShdw>
                </a:effectLst>
                <a:ea typeface="黑体" panose="02010609060101010101" pitchFamily="49" charset="-122"/>
              </a:rPr>
              <a:t>高考语文</a:t>
            </a:r>
            <a:endParaRPr lang="zh-CN" altLang="en-US" sz="8000" b="1" dirty="0" smtClean="0">
              <a:ln/>
              <a:solidFill>
                <a:schemeClr val="accent1"/>
              </a:solidFill>
              <a:effectLst>
                <a:outerShdw blurRad="38100" dist="25400" dir="5400000" algn="ctr" rotWithShape="0">
                  <a:srgbClr val="6E747A">
                    <a:alpha val="43000"/>
                  </a:srgbClr>
                </a:outerShdw>
              </a:effectLst>
              <a:ea typeface="黑体" panose="02010609060101010101"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多用来形容庆祝、欢迎等盛况。</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70.涣然冰释:像冰融化一样流散消失。比喻嫌隙、疑团、误会等完全消</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除。涣然,消散的样子。冰释,像冰一样消融。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71.空谷足音:在空寂的山谷里听到人的脚步声。比喻难得的音信、言论或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事物。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72.善刀而藏:把刀擦干净,收藏起来。比喻行事适可而止,善于收敛自己。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善,擦拭。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73.暴虎冯河:比喻有勇无谋,冒险蛮干。暴,空手搏斗。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74.酒囊饭袋:盛装酒饭用的袋子。比喻只会吃喝,不会做事的无能之人。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75.有口皆碑:所有的人都一致称颂。碑,记功的石碑,引申为颂赞。</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76.不以为然:不认为是正确的。多用于表示不同意(多含轻视意)。然,是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的,对的。</a:t>
            </a:r>
            <a:endParaRPr lang="zh-CN" altLang="en-US"/>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347454"/>
            <a:ext cx="8467200" cy="37084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只要</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只要</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只有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一旦</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除非</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才</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8.承接关系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先</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然后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刚</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于是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然后</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至于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首先</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然后</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先是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接着</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然后</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清单八    常见易混实词例析</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[哀求·恳求·央求]    哀求:侧重以可怜的样子苦苦请求。恳求:侧重以诚恳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的态度请求。央求:同“恳求”,多与“再三”搭配。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[安闲·安适]　“安闲”重在“闲”,心中无所牵挂。“安适”重在“适”,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舒适,惬意。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[安置·安顿·安排]　“安置”重在“置”,使人或事物有适当位置。“安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顿”重在“顿”,妥当安排,使有着落。“安排”重在“排”,分轻重缓</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急、先后主次,用于人、事、任务等。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[安宁·安谧·安静]　“安宁”侧重强调因没有骚扰而使人安心,多用于社会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秩序,也用于人的心情。“安谧”多用于具体环境,书面语。“安静”用于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形容环境、心情或人的状态。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[安慰·抚慰·安抚]　“安慰”侧重使人安心适意,其对象常常是个体。“抚</a:t>
            </a:r>
            <a:endParaRPr lang="zh-CN" alt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慰”侧重对人的深切关心,其对象常常是忧虑或受伤的心灵。“安抚”侧</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重使人或事物有着落,感到安稳;其对象多是群体。如:安抚伤员。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[安详·慈祥·慈爱]　“安详”侧重外表平静,动作从容不迫,不受年龄限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制。“慈祥”形容和蔼安详,侧重外表的神态,一般指老人。“慈爱”指年</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长者对年幼者仁慈怜爱。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[懊悔·懊恼]　“懊悔”重在“悔”,后悔,更多的是“责己”。“懊恼”重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在“恼”,烦恼,更多的是“心里不自在”。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[翱翔·飞翔·盘旋]　翱翔:在空中回旋地飞,有赞美意味。飞翔:泛指飞。盘</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旋:环绕着飞或走,还指徘徊、逗留。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[把持·操纵]　把持:独占、独揽,往往是公开的。如:把持朝政。操纵:支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配、控制,多是幕后行为。如:操纵市场。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[败坏·破坏·损坏]　“败坏”的对象多是风俗、传统、名誉、法纪等抽象</a:t>
            </a:r>
            <a:endParaRPr lang="zh-CN" altLang="en-US" dirty="0"/>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事物。“破坏”的对象既可以是实物,也可以是名誉、友谊、团结、秩</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序、条约等抽象事物。“损坏”的对象一般是遗址、建筑、公物等实</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物。“败坏”还可做形容词。如:道德败坏。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[拜会·拜见·拜谒]　“拜会”一般用于外交场合。“拜见”指拜访会见上</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级、长辈或有威望的人。“拜谒”一般用于拜访高级首长或著名人士,书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面语。如:拜谒享誉世界的物理学家。“拜谒”还用于瞻仰陵墓、碑碣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[包括·包罗·囊括]　包括:总括在一起。其范围小于“包罗”。包罗:大范</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围地包容。如:包罗万象。囊括:全部包括。如:囊括四海。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[包含·包涵]　包含:里边含有。包涵:请求原谅。如:请多包涵。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[保障·保证]　保障:有效地保护人民生命财产、劳动、科研成果等使之不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受侵犯和破坏。保证:侧重于用事实或行动担保做到。</a:t>
            </a:r>
            <a:endParaRPr lang="zh-CN" altLang="en-US"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099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[保护·庇护·袒护·维护]　“保护”侧重“保”,保卫、护卫,使免受损害。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“庇护”重在“庇”,多指包庇不好的。如:庇护罪犯。“袒护”重在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“袒”,偏袒有错的一方,处事不公正。如:孩子有了错误,绝不能袒护。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“维护”重在“维”,维持原样而不受损害。如:维护合法权益;维护线</a:t>
            </a:r>
            <a:r>
              <a:rPr lang="zh-CN" altLang="en-US" kern="0" dirty="0" smtClean="0">
                <a:solidFill>
                  <a:srgbClr val="000000"/>
                </a:solidFill>
                <a:latin typeface="Times New Roman" panose="02020603050405020304" pitchFamily="65" charset="-122"/>
                <a:ea typeface="宋体" panose="02010600030101010101" pitchFamily="2" charset="-122"/>
                <a:sym typeface="+mn-ea"/>
              </a:rPr>
              <a:t>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[抱负·理想·志向]　抱负:远大的志向。理想:对未来事物的想象或希望(多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指有根据的,合理的,跟空想、幻想不同)。志向:关于将来要做什么事,要做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什么样的人的意愿和决心。“抱负”“志向”只用于个人,“理想”还用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于整体和组织。“理想”还可做形容词。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[抱怨·埋怨]　抱怨:表示怨恨,词义较重。埋怨:表示责怪,词义较轻。“埋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怨”的对象可以是自己,“抱怨”无此用法。</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[暴露·揭露·显露]　暴露:有意或无意地让隐蔽的显出来。揭露:有目的地</a:t>
            </a:r>
            <a:endParaRPr lang="zh-CN" altLang="en-US"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公开,使有意掩盖的东西显露出来。显露:使隐蔽的公开,往往是无意的,或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不由自主的。“暴露”常用于事物,也可用于人,常和目标、本性、实质、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身份、嘴脸等搭配。“揭露”常和本质、矛盾、阴谋、罪行等搭配。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“显露”常和情绪、神色、才华、生机等搭配。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[摆脱·解脱·挣脱·超脱]　摆脱:侧重甩掉限制自己的人或物。解脱:侧重从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不良情况中脱身。如:诸事纷扰,使他难以解脱。挣脱:比“摆脱”程度重,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涉及的对象是物。如:挣脱枷锁。超脱:①不拘泥传统、成规等,如“性格</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超脱”;②超出,脱离,如“超脱尘世”;③解脱,开脱。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[必须·必需]    必须:①表示事理上和情理上必要,副词,如“学习必须刻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苦”;②表示加强命令语气,副词,如“你必须离去”。必需:一定要有的,不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可缺少的,动词。如:煤和铁是发展工业所必需的原料。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[变换·变幻]　变换:事物的形式或内容的更换。如:变换位置。变幻:没有</a:t>
            </a:r>
            <a:endParaRPr lang="zh-CN" altLang="en-US"/>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规律、难以揣测地变化,不能带宾语。如:变幻莫测。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[辩白·辩护·辩解]　“辩白”着重于“白”,说明白事实,一般指在被误会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或被指责的情况下进行分辩,使真相大白。“辩护”着重于“护”,用充足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的理由为自己或他人申辩。“辩解”着重于“解”,分辩解释,说明见解或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言行是正确的或错误不是那么严重。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[剥蚀·侵蚀]    剥蚀:多指自然风化,适用范围较窄。侵蚀:①逐渐侵害使变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坏,如“侵蚀肌体”;②暗中一点一点地侵占(财物),如“侵蚀公款”。</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[灿烂·璀璨·绚烂·烂漫]　灿烂:侧重光彩耀眼,用于各种事物。如:文化灿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烂。璀璨:侧重色泽鲜明,用于珠玉。绚烂:义同“灿烂”,多用于具体事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物。如:彩霞绚烂。烂漫:①颜色鲜明而美丽,如“山花烂漫”;②坦率自然,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毫不做作,如“天真烂漫”。</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[沧桑·兴衰]　沧桑:沧海变桑田,比喻变化大。如:人间沧桑。兴衰:兴盛与</a:t>
            </a:r>
            <a:endParaRPr lang="zh-CN" altLang="en-US"/>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衰落。如:几经兴衰。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[查访·察访]　查访:侧重于通过打听进行调查,其对象一般是与案情有关的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人,其目的是弄清案情,为断案结案做准备。如:查访相关人员。察访:调查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手段除访问之外,还有观察,也不限于对案情的调查,其调查对象要广泛得</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多。如:这一事件经过长期察访,终于弄清了真相。</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[铲除·根除]　铲除:对象可以是抽象事物,也可以是具体事物。如:铲除杂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草。根除:彻底铲除,程度较重,对象多是抽象事物。如:根除陋习。</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[阐明·阐释]    阐明:重在讲明。如:阐明立场。阐释:重在解释。如:阐释精</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微。</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[猖狂·疯狂·猖獗]　猖狂:常形容敌人的进攻、反扑等行动。疯狂:除指猖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狂外,还指做事超出常理。如:疯狂购物。猖獗:除用于敌人的行动,还用于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疫情。如:病毒猖獗。</a:t>
            </a:r>
            <a:endParaRPr lang="zh-CN" alt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[倡导·引导]　倡导:带头提倡。如:倡导新风尚。引导:带人向目标行动。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如:引导学生自学。“引导”还指带领。如:引导记者参观。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[倡议·呼吁]　倡议:首先建议(开展某项活动)。如:倡议开展“手拉手”活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动。呼吁:请求援助或主持公道,急迫庄重。如:呼吁各界人士捐款赈济灾</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[持续·继续·连续]　持续:强调延续不断,中间没有间歇。继续:强调连接前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面的,可以有间歇。连续:强调一个接一个。如:连续不断。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[斥责·指责·责备]　斥责:侧重严厉地申斥。指责:侧重严厉地批评。责备: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侧重对一般过失的批评和不满。“斥责”“指责”用于对别人。“责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备”也可用于对自己。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[充分·充足·充沛]　充分:多用于准备、理由、发展等抽象事物。充足:用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于光线、水分、养料等具体事物,亦可用于抽象事物。如:理由充足。充</a:t>
            </a:r>
            <a:endParaRPr lang="zh-CN" alt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沛:侧重旺盛,多用于精力、感情、雨水等。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[充斥·充满·充溢]　充斥:塞满(含厌恶意)。如:假货充斥市场。充满:填满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或充分具有。如:充满信心。充溢:充满,流露。如:脸上充溢着幸福的笑</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容。</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[踌躇·犹豫·迟疑]　“踌躇”义项之一同“犹豫”,还可表示徘徊不前或得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意的样子,书面语。“犹豫”侧重人的内心活动,拿不定主意。“迟疑”指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没有主见,行动迟缓,不果断。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[出生·出身]　出生:胎儿从母体中分离出来。如:甲子年出生。出身:个人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早期的经历或身份。如:工人出身。</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[处置·处理]　都指解决问题,惩治过失和犯罪。习惯上说“严肃处理”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“严厉处置”。“处理”还指减价出售。如:处理商品。</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[处世·处事]　处世:跟人往来。如:人心不古,处世不易。处事:对具体事务</a:t>
            </a:r>
            <a:endParaRPr lang="zh-CN" altLang="en-US"/>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77.罪不容诛:罪大恶极,处死都不能抵偿。诛,杀死,判处死刑。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78.山高水低:意外发生的不幸事情(多指死亡)。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79.千夫所指:为众人所指责。</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80.众矢之的:许多支箭所射的靶子,比喻大家攻击的对象。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81.尾大不掉:尾巴太大,难以摆动。比喻机构下强上弱,或组织庞大、涣散,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以致指挥不灵(含贬义)。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82.涉笔成趣:形容拿笔一挥就可以创作出很有意味的作品。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83.首当其冲:比喻首先受到攻击或遭遇灾难。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84.首鼠两端:迟疑不决或动摇不定。首鼠,踌躇。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85.计日程功:可以数着日子计算进度,形容在较短期间就可以成功。</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86.诛求无已:无休止地索取。</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87.望其项背:能够望见别人的颈的后部和脊背,表示赶得上或比得上(多用</a:t>
            </a:r>
            <a:endParaRPr lang="zh-CN" altLang="en-US" dirty="0"/>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的处理。如:处事不力。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[创造·营造]　创造:重在出新。营造:重在有计划。如:营造防护林。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[篡改·窜改]　篡改:用作伪的手段改动或曲解(经典、理论、政策等),贬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义。窜改:改动(成语、文件、古书等)。如:他将“望洋兴叹”窜改成“望</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山兴叹”。</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[谛听·聆听·倾听]　谛听:仔细地听,书面语。聆听:多用于晚辈对长辈,群众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对首长,书面语。倾听:多用于上级对下级。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[典雅·高雅]　典雅:多指造型艺术的形象和文辞等雅致优美,不俗。高雅: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多指人的言谈、举止、作风以及处世态度高尚,不粗俗。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[洞察·洞悉]　洞察:很清楚地观察。如:洞察下情。洞悉:很清楚地知道。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如:洞悉内情。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[独立·独力]　独立:不依靠他人,如“独立思考”;还指政权、军队自主。</a:t>
            </a:r>
            <a:endParaRPr lang="zh-CN" altLang="en-US"/>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独力:单独依靠自己的力量。如:独力经营。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[独裁·专断·独断]　独裁:侧重专制统治。专断:侧重不容许别人有意见。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独断:侧重个人说了算。“独裁”词义最重,“专断”次之,“独断”较轻;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都是贬义词。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[度过·渡过]　度过:用于与时间推移有关的情况。如:度过假期。渡过:专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指从此岸至彼岸,也引申为“渡过难关”等。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[堕落·腐化·腐蚀·蜕化]　堕落:侧重思想、行为变坏。腐化:侧重过分贪图</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享乐。如:封建余毒腐化了一些人的灵魂。腐蚀:通过化学作用,使物体损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坏;多比喻腐朽的思想和恶劣的环境会使一个人逐渐变质堕落。蜕化:比</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喻腐化堕落。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[恶运·厄运]　恶运:侧重指坏的带有凶险的运气。如:交了恶运。厄运:侧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重指不幸的遭遇。如:想不到他中年丧妻,遭此厄运。</a:t>
            </a:r>
            <a:endParaRPr lang="zh-CN" altLang="en-US"/>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[遏止·遏制]　“遏止”重在“止”,使停止;对象多是战争、暴动、洪流等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来势凶猛而突然发生的重大事件。“遏制”重在“制”,压抑控制,使不发</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作,对象多是自己的情绪,有时也指敌人或某种力量。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[繁殖·繁衍]　“繁殖”重在“殖”,产生新个体。“繁衍”重在“衍”,增</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广增多。如:繁衍生息。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[反驳·驳斥]　反驳:侧重表示否定对方与自己对立的意见,多用于争论场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合。驳斥:常用于错误的观点、言论等,词义较重。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[反应·反映]　反应:名词,事情所引起的意见、态度或行动。如:反应十分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强烈。反映:动词,把客观情况告知上级或有关部门。如:把情况反映到县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里。</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[反复·重复]　反复:①一遍又一遍,多次重复,如“反复思考”;②颠来倒去,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翻悔,如“反复无常”;③(不利的情况)重新出现,如“这种病容易反复”;</a:t>
            </a:r>
            <a:endParaRPr lang="zh-CN" altLang="en-US"/>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④重复的情况,如“斗争往往会有反复”。重复:侧重相同的事物或动作重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现或重做。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[放任·任性]　放任:对他人或事物不加约束或干涉。如:对错误行为放任不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管。任性:放纵自己的性子,不加约束。如:他有点任性。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[放纵·纵容]　“放纵”的对象是自己或别人的好的行为或不好的行为。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如:在诗中他放纵自己的感情。“纵容”的对象多是别人的不好的行为。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如:纵容犯罪。</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[废止·废置]　废止:多指法令、制度等被取消,停止施行。废置:认为无用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而搁在一边。如:材料被废置。</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[废除·废黜]　“废除”指废止。“废黜”指罢免,革除官职,书面语;还指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取消王位或废除特权地位。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[肤浅·浮浅]　都指局限于表面,学识浅或理解不深。“浮浅”还指浅薄,表</a:t>
            </a:r>
            <a:endParaRPr lang="zh-CN" altLang="en-US"/>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示缺乏思想或修养等。如:内容浮浅。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[伏法·服法]　伏法:犯人被执行死刑。服法:认罪。</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[浮躁·急躁]　浮躁:侧重于不踏实。急躁:侧重于没耐性。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[抚养·扶养·赡养]　抚养:爱护并教养;一般指长辈对晚辈。扶养:养活;对长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幼皆可。赡养:供给生活所需,特指子女对父母在物质上和生活上进行帮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[富余·富裕]　富余:足够而有剩余。如:富余人员。富裕:财物充裕。如:日</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子过得富裕。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[富饶·富庶·富足]　富饶:侧重国家或地区等物产多,财富多。富庶:侧重某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一地区的物产丰富,人口众多。富足:侧重人们的物质生活丰富。</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[赋予·付与·给予]　“赋予”“付与”都指交给重大任务、命令等,使用对</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象较“给予”窄。“付与”还可用于付款等语境。“赋予”“付与”一</a:t>
            </a:r>
            <a:endParaRPr lang="zh-CN" altLang="en-US"/>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般带名词性宾语。“给予”还可带动词性宾语。如:给予答复。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[改善·改进]　改善:多用于生活、关系等。改进:多用于工作、方法等。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[干涉·干预]    干涉:过问或制止,多指不该管而硬管。如:干涉他国内政。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干预:过问别人的事,词义轻。如:事涉隐私,不便干预。</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[搁置·搁浅]　搁置:强调事情被放下而不能进行。如:此议案被搁置。搁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浅:强调受到阻碍而不能进行。如:谈判搁浅。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[格调·情调]　格调:作品或人的风格。如:格调高雅。情调:①思想感情所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表现出来的格调,如“情调健康”;②事物所具有的能引起人的各种不同感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情的性质,如“异国情调”。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[勾通·沟通]　勾通:暗中串通,勾结,含贬义。沟通:使两方能通连,中性词。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[轨道·轨迹]　轨道:比喻行动应遵循的规则、程序等。如:生产已经走上轨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道。轨迹:比喻人生经历的或事物发展的道路。如:诗人一生的轨迹。</a:t>
            </a:r>
            <a:endParaRPr lang="zh-CN" altLang="en-US"/>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[果断·决断·武断]　果断:侧重处理事情做出决定不犹豫,非常坚决;形容</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词。决断:侧重处理事情有魄力,有决定权;常做名词或动词。武断:侧重处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理事情只凭主观,带有片面性;形容词。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[涵养·修养]　涵养:着重指在受到冒犯时能宽容大度,能控制自己的感情。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修养:在思想品质、道德情操方面经过一定的锻炼,达到了一定的水平。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[合作·协作]　都指互相配合完成某项工作。“协作”还指多方面的合</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作。如:大桥合龙需要好几个部门的密切协作。</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[核算·合算]　核算:企业经营上的核查计算。如:核算成本。合算:①不吃</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亏,如“很合算”;②考虑,多叠用。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[核查·检查]　核查:审查核实。如:核查案情。检查:用心查看是否有问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题。如:检查工作。</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[激发·激活]　激发:刺激使(人)奋发。如:激发积极性。激活:刺激而使有活</a:t>
            </a:r>
            <a:endParaRPr lang="zh-CN" altLang="en-US"/>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力。如:激活用人机制。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[积聚·积淀]　积聚:多用于财富、力量等。积淀:多用于文化、思想感情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[急促·急迫]　急促:着重频率快,多用于形容呼吸、声音、动作等。急迫:</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着重紧迫,多用于形容事情、情况。</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[汲取·吸取]　“汲取”的本义是汲水。“吸取”的本义是用口吸。两者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引申为吸收采取,用法相同。“汲取”多用于书面语。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[忌讳·禁忌·顾忌]　忌讳:侧重于个人不应该、不愿意去做或不愿意提起的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人或事。禁忌:侧重于某种环境场合不许提起或不许做的事。顾忌:侧重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于担心提起或做某些事会导致不好的结果,因而犹豫或不敢为。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[检查·检察]　检查:为了发现问题而用心查看。如:检查工作;检查思想。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检察:①检举核查,考察;②特指国家法律监督机关依法定程序进行的法律</a:t>
            </a:r>
            <a:endParaRPr lang="zh-CN" altLang="en-US"/>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720000"/>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监督活动。如:检察院。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[简洁·简捷]　简洁:说话、行文简明扼要。简捷:①直截了当;②简便快</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捷。如:算法简捷。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[截止·截至]　截止:(到一定时期)停止。如:报名已截止。截至:截止到(某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个时期)。如:截至9月中旬。</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[节俭·节减]　节俭:形容词,节约俭省,用钱用物有节制,不浪费。如:他生活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节俭。节减:动词,节省减少。如:节减开支。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[界限·界线]　界限:尽头处,限度。如:他的野心没有界限。界线:两个地区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的分界线。如:跨越界线。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[惊慌·惊惶]　惊慌:多形容行动的慌张,多用于口语。如:只要听到一点声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音,躲在屋里的三个罪犯就惊慌地挤成一团。惊惶:侧重于形容内心的恐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惧,多用于书面语。如:大火熊熊,王刚惊惶地站在那里,不知所措。</a:t>
            </a:r>
            <a:endParaRPr lang="zh-CN" altLang="en-US"/>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[精心·经心]　精心:注重指用心,常做状语、定语,一般不做谓语,不受程度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副词修饰。经心:留心,在意,常做谓语,一般不做状语和定语。如:他这个人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大大咧咧,干什么事都似乎不大经心。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[拘谨·拘束]　都是形容词。拘谨:侧重过分谨慎。拘束:侧重受到限制。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“拘束”还可做动词。如:不要拘束孩子的正当活动。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[聚集·云集]　聚集:集合,凑在一起。用于人或事物。如:聚集力量。云集: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像天空的云一样从各处聚集在一起。如:各地代表云集首都。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[考察·考查]　考察:表示实地调查,深入细致地观察,目的是探求本质。如: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考察南极。考查:以一定的标准去检查、衡量(行为、活动等),目的是评定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或审核,或是追本溯源。如:考查业务。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[空泛·空乏]　空泛:内容空洞浮泛。如:空泛的议论。空乏:①穷困,缺乏;②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空洞乏味。如:内容空乏。</a:t>
            </a: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于否定式)。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88.危言危行:讲正直的话,做正直的事(褒义)。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二、易褒贬误用的成语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1.坐而论道:原指坐着议论政事,后指空谈大道理。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2.半斤八两:比喻彼此一样,不相上下(多用于贬义)。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3.变本加厉:变得比原来更加严重(多含贬义)。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4.别出机杼:比喻诗文的构思和布局不落俗套,有所创新。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5.别有天地:形容风景等引人入胜。</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6.别有用心:言论或行动中另有不可告人的企图。</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7.捕风捉影:比喻说话或做事时用似是而非的迹象做根据。</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8.不耻下问:不以向地位比自己低、知识比自己少的人请教为可耻。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9.不孚众望:不能使大家信服。未符合大家的期望(贬义)。</a:t>
            </a:r>
            <a:endParaRPr lang="zh-CN" altLang="en-US" dirty="0"/>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97852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[宽待·宽贷]　宽待:宽大对待。如:宽待俘虏。宽贷:宽容,饶恕。如:如果再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犯,决不宽贷。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[缭绕·环绕·萦绕·缠绕]    缭绕:多指烟雾、声音等回旋飘荡、盘旋上升的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状态。环绕:着重围上一周,多用于具体事物。萦绕:着重萦回盘绕,常指某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种感情、思绪不断。缠绕:引申为搅扰、纠缠。如:烦恼缠绕心头。</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[邻近·临近]　邻近:一般用于空间。如:邻近边界。临近:用于空间和时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间。如:临近闹市;临近春节。</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[灵活·灵巧·灵敏]　灵活:侧重敏捷,不呆板,多用于人的手脚和脑筋;还指善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于随机应变。灵巧:与“笨拙”相对,侧重表示心思灵巧。灵敏:侧重应变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能力强及速度快捷;还指机器设备的性能。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[流利·流丽]　“流利”重在“利”,通畅不凝滞,用于说话、文章或写字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等。“流丽”重在“丽”,指流畅而华美,用于诗文、书法等。如:文笔流</a:t>
            </a:r>
            <a:r>
              <a:rPr lang="zh-CN" altLang="en-US" kern="0" dirty="0" smtClean="0">
                <a:solidFill>
                  <a:srgbClr val="000000"/>
                </a:solidFill>
                <a:latin typeface="Times New Roman" panose="02020603050405020304" pitchFamily="65" charset="-122"/>
                <a:ea typeface="宋体" panose="02010600030101010101" pitchFamily="2" charset="-122"/>
                <a:sym typeface="+mn-ea"/>
              </a:rPr>
              <a:t>丽。</a:t>
            </a:r>
            <a:endParaRPr lang="zh-CN" altLang="en-US"/>
          </a:p>
          <a:p>
            <a:pPr marL="0" indent="0" eaLnBrk="0" latinLnBrk="1" hangingPunct="0">
              <a:lnSpc>
                <a:spcPct val="150000"/>
              </a:lnSpc>
              <a:spcBef>
                <a:spcPts val="0"/>
              </a:spcBef>
              <a:buNone/>
            </a:pPr>
            <a:endParaRPr lang="zh-CN" altLang="en-US"/>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099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[媒体·媒介]    媒体:交流、传播信息的工具,如报纸、电台等。媒介:使双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方(人或事物)发生关系的人或事物。如:苍蝇是传播疾病的媒介。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[迷惘·迷惑]　都是形容词。迷惘:由于分辨不清而困惑。如:精神迷惘。迷</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惑:辨不清是非,摸不着头脑。如:迷惑不解。“迷惑”还可做动词。如:迷</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惑群众。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[漠视·忽视·无视]　漠视:重在冷漠地对待。如:漠视群众。忽视:重在疏忽,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不注意。如:忽视安全生产。无视:重在不放在眼里,词义最重。如:无视党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纪国法。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[年青·年轻]　年青:青少年时代。如“年青的一代”。年轻:①年纪不大,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如“年轻力壮”;②年纪比相比较的对象小,如“她看起来更年轻”,这里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就不能用“年青”。</a:t>
            </a:r>
            <a:endParaRPr lang="zh-CN" altLang="en-US"/>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[徘徊·徜徉]　徘徊:在一个地方来回地走,多指犹豫不决。徜徉:闲游,安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闲。</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[培育·培养·培植]　培育:多用于幼小生物;也用于人。培养:多用于人,常指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培养人才,使之具有崇高理想、优良品德、良好习惯等;也用于生物。如: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培养细菌。培植:多用于植物,也指培养人才,又指扶植势力使壮大,含贬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义。如:培植亲信。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[披阅·批阅]　披阅:披览,阅读。如:披阅文稿。批阅:阅读并加以批示或批</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改。如:批阅文件。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[品味·品位]　品味:①动词,品尝,仔细体会;②名词,品质和风味,格调和趣</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味。如:品味高雅。品位:①官吏的品级,官阶,书面语;②矿石中有用元素或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有用矿物含量的百分率;③人或事物的品质、水平。如:节目的艺术品位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较高。</a:t>
            </a:r>
            <a:endParaRPr lang="zh-CN" altLang="en-US"/>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9260" y="962660"/>
            <a:ext cx="857758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[品性·品行]　品性:侧重性格。如:品性怯懦。品行:侧重行为。如:品行不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[破除·解除·废除]　破除:打破、除掉原来被人特别重视的信仰或蒙蔽人们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的不合理的不好的东西。解除:对象多是精神压力、思想顾虑或职务等。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废除:对象多是制度、法令、规章等不合理的或无用的东西。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[起用·启用]　前者一般指提拔任用,宾语是人,如:大胆起用年轻干部。后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者指开始使用,大多用于物。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[清净·清静]　清净:没有事物打扰,也指水的清澈。清静:(环境)安静,不嘈</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杂。</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[情意·情谊·情义]　情意:对人的感情。情谊:交情、友谊,用于两方。情义: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亲属、同志、朋友相互间应有的感情。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[请教·领教]　请教:请求指教。领教:多指在接受了别人的教益或欣赏了别</a:t>
            </a:r>
            <a:endParaRPr lang="zh-CN" altLang="en-US"/>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人的表演之后,说的客气话,也指请教。如:先生高论,我们要认真领教。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[驱除·祛除]    二者都有除掉的意思,但对象不同。“驱除”的对象一般是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有形之物;“祛除”的对象是疾病、疑惧或迷信的人所谓的邪祟等。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[深沉·沉稳]　深沉:侧重思想感情不外露。沉稳:侧重稳重,多形容性格、</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神态等。“深沉”还指声音低沉;程度深。如:含义深沉。“沉稳”还指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安稳。如:睡得沉稳。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[申述·陈述·叙述]　申述:详细说明。陈述:侧重有条理地说出。叙述:侧重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记下或说出事情的前后经过。</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[审定·审订]　审定:经过审查之后做出决定。如:审定计划。审订:审阅修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订。如:审订书稿。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[声明·申明]　声明:动词,公开表示态度或说明真相,如“郑重声明”;亦可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做名词,表示声明的文告,如“发表联合声明”。申明:郑重地说明,如“版</a:t>
            </a:r>
            <a:endParaRPr lang="zh-CN" altLang="en-US"/>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权申明”“申明理由”。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[施行·实行]　施行:法令、法规等发生效力。如:《广告法》从即日起施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行。实行:用行动来实现(纲领、政策、计划等)。如:实行责任制。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[时势·时事]　时势:某一时期的客观形势。如:时势造英雄。时事:最近发</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生的国内外大事。如:时事政治。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[实验·试验]　实验:实地验证,为了检验某种科学理论或假设而进行某种操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作或从事某种活动。试验:为了察看某事的结果或某物的性能而从事某种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活动。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[熟悉·熟习]　熟悉:①知道得清楚;②了解,使知道得清楚。如:熟悉情况。</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熟习:(对某种技术或学问)学习得很熟练或了解得很深刻。如:要熟习业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[树立·竖立]　树立:侧重指在意识形态领域里立起新人、新事、新风尚。</a:t>
            </a:r>
            <a:endParaRPr lang="zh-CN" altLang="en-US"/>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“树立”多用于褒义,对象多是抽象的好的事情。如:树立典型。竖立:侧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重指在地上或物体上把一些物体直立起来。“竖立”是中性词,对象都是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具体的。如:竖立碑石。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[顺序·顺叙]　顺序:排列的先后次序。顺叙:写作上的术语,指记事、写人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按照时间的先后顺序来记叙。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[题名·提名]    题名:写上名字。如:金榜题名。提名:在评选或选举前提出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有当选可能的人或事物的名称。如:奥斯卡奖提名。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[停留·滞留·停顿·停滞]　停留:暂时停止前进,用于人时有主动意味。如:稍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作停留。滞留:停留不动,有被动意味。如:滞留机场。停顿:事情中断或暂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停。停滞:因受阻而不能顺利发展。如:生产停滞。</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[委屈·委曲]　前者指受到不应有的指责或待遇,心里难过,如“满腹委</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屈”;后者指曲折,如“委曲的河流”。成语“委曲求全”是指勉强迁就,</a:t>
            </a:r>
            <a:endParaRPr lang="zh-CN" altLang="en-US"/>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以求保全,其中“委曲”用的是引申义,不能误写成“委屈”。</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[斡旋·周旋]　斡旋:调解。如:从中斡旋,解决两方争端。周旋:多指交际应</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酬;还用于军事。如:同敌人周旋。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[舞弊·作弊]　都指用欺骗的方式违法乱纪。如:徇私舞弊;司法作弊。“作</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弊”还指用欺骗手段做不合乎规定的事情。如:他在一次随堂考试中作</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弊。</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[消失·消逝·消释]　都有逐步减少以至没有的意思。消失:适用范围广。消</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逝:多用于声音、时间等。消释:多指疑虑、嫌怨、痛苦等消失;又指融化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(文言用法)。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[修饰·粉饰·装饰]　修饰:梳妆打扮或修整装饰使外表整洁美好,也指使语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言文字明确。粉饰:常指装点门面,掩盖实际,贬义词,如“粉饰太平”。装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饰:在身体或物体的表面加些附属的东西,使美观;又指装饰品。</a:t>
            </a:r>
            <a:endParaRPr lang="zh-CN" altLang="en-US"/>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[降伏·降服]　降伏:制伏,使驯服。如:降伏妖魔。降服:投降屈服。如:缴械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降服。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[形迹·行迹]　形迹:①举动、神色,如“形迹可疑”;②痕迹,如“不留形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迹”。行迹:行动的踪迹。如:行迹无定。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[形式·形势·态势]　形式:事物的形状、结构等。如:内容和形式。形势:事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物的发展趋势。如:形势大好。态势:状态和形势。如:分析敌我态势。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[湮没·淹没]　湮没:埋没。如:湮没无闻。淹没:水漫过,也比喻盖过。如:讲</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话被掌声淹没。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[严密·周密]　严密:侧重于严格、紧密,没有疏漏,多用于防范方面。周密: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侧重于周到、完备、细密,多用于思考、计划、安排等方面。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[掩饰·掩盖]    掩饰:设法掩盖(真实的情况)。掩盖:①遮盖;②隐藏,隐瞒。</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[演变·演化]　演变:既用于自然界,也用于人类社会。如:思想的演变。演</a:t>
            </a:r>
            <a:endParaRPr lang="zh-CN" altLang="en-US"/>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化:一般用于自然界。如:动物的演化。</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[昭示·展示]　昭示:明白地表示或宣布。如:昭示后人。展示:清楚地摆出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或显示出。如:展示图纸。</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[侦察·侦查]　侦察:为弄清敌方情况而进行的军事活动。侦查:公安、检察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机关为确定犯罪事实而进行的调查。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[震慑·威慑]　震慑:震动使害怕。如:震慑敌人。威慑:用武力使对方害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怕。如:威慑力量。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[制订·制定]　制订:创制拟定,重在“订”,草拟过程。如:制订方案。制定: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定出(法律、规程、政策等),重在“定”,决定。如:制定宪法。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[质疑·置疑]　质疑:提出疑问。如:质疑问难。置疑:怀疑(用于否定)。如: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无可置疑。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[终身·终生]　终身:一辈子,多就切身之事来说。如:终身大事。终生:一生,</a:t>
            </a:r>
            <a:endParaRPr lang="zh-CN" alt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10.长此以往:老是这样下去(多就不好的情况而言)。</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11.臭味相投:比喻思想作风、爱好等相同,互相投合(多含贬义)。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12.楚楚动人:多形容年轻女子娇弱可爱。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13.处心积虑:千方百计地盘算(多含贬义)。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14.蠢蠢欲动:敌人准备进行攻击或坏人策划破坏活动(多含贬义)。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15.从容不迫:镇定沉着,不慌张(褒义词)。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16.大言不惭:说大话,吹牛皮,一点也不害臊。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17.等量齐观:不管事物间的差异,同等看待。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18.东山再起:失势之后重新恢复地位。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19.咄咄逼人:形容气势汹汹,盛气凌人。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20.翻云覆雨:比喻反复无常或玩弄手段(含贬义)。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21.凤毛麟角:比喻稀少而可贵的人或事物。凤,古代传说中的百鸟之王,雄</a:t>
            </a:r>
            <a:endParaRPr lang="zh-CN" altLang="en-US" dirty="0"/>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多就事业来说。如:奋斗终生。</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[中止·终止]　中止:(做事)中途停止。如:刚做了一半就中止。终止:结束,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停止。如:三年后合同自然终止。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[周到·周密]　都指不疏忽。周到:着重全面。如:服务周到。周密:着重细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密。如:计划周密。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[转移·迁移]    “转移”重在“转”,从一方到另一方。如:转移视线。“迁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移”重在“迁”,离开原地到另一地。如:随着时间的迁移,这件事逐渐被</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淡忘了。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[撰写·写作·编纂]    “撰写”指写作,书面语。“写作”常用于口语,有时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专指文学创作。“编纂”指对资料较多、篇幅较大的著作的编辑,书面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语。如:编纂辞书。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[庄严·庄重·郑重]    庄严:侧重威严不可侵犯。用于人的态度、表情、动</a:t>
            </a:r>
            <a:endParaRPr lang="zh-CN" altLang="en-US"/>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作,也用于环境、气氛等。如:庄严的时刻。庄重:侧重端庄持重。只能用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于人。如:神色庄重。郑重:侧重态度严肃认真。如:郑重其事。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[卓越·卓著]　都指非常突出。卓越:多用于形容人物、才能、本领、成就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等。如:卓越的科学家。卓著:多用于形容贡献、功勋、信誉等。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[资格·资历·资力]　资格:重在“格”,身份。如:老资格。资历:重在“历”,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经历。如:资历深。资力:①财力,如“资力雄厚”;②天资和能力,如“资力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有限”。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[自制·自治]　自制:①自己制造,如“自制墨水”;②克制自己,如“自制能</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力”。自治:在法律范围内独立行使管理自己事务的权力。如:民族区域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自治。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[自恃·自持]    自恃:①自以为是,骄傲自满;②倚仗,如“自恃功高”。自持:</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自己控制自己的欲望或情绪。如“清廉自持”“激动得不能自持”。</a:t>
            </a:r>
            <a:endParaRPr lang="zh-CN" altLang="en-US"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40000" y="919939"/>
            <a:ext cx="8467200" cy="5950678"/>
            <a:chOff x="540000" y="919939"/>
            <a:chExt cx="8467200" cy="5950678"/>
          </a:xfrm>
        </p:grpSpPr>
        <p:sp>
          <p:nvSpPr>
            <p:cNvPr id="2" name="TextBox 2"/>
            <p:cNvSpPr txBox="1"/>
            <p:nvPr/>
          </p:nvSpPr>
          <p:spPr>
            <a:xfrm>
              <a:off x="540000" y="1717860"/>
              <a:ext cx="8467200" cy="51527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FF0000"/>
                  </a:solidFill>
                  <a:latin typeface="黑体" panose="02010609060101010101" pitchFamily="49" charset="-122"/>
                  <a:ea typeface="黑体" panose="02010609060101010101" pitchFamily="49" charset="-122"/>
                </a:rPr>
                <a:t>方法1 </a:t>
              </a:r>
              <a:r>
                <a:rPr lang="zh-CN" altLang="en-US" sz="2200" b="1" kern="0" dirty="0" smtClean="0">
                  <a:solidFill>
                    <a:srgbClr val="000000"/>
                  </a:solidFill>
                  <a:latin typeface="黑体" panose="02010609060101010101" pitchFamily="49" charset="-122"/>
                  <a:ea typeface="黑体" panose="02010609060101010101" pitchFamily="49" charset="-122"/>
                </a:rPr>
                <a:t>   成语熟语辨析方法</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1.注意关键字词,防范“望文生义”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望文生义,即只按照字面意思来理解成语的含义,不了解成语的确切含义,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从而做出错误的判断。</a:t>
              </a:r>
              <a:endParaRPr lang="zh-CN" altLang="en-US" dirty="0"/>
            </a:p>
            <a:p>
              <a:pPr marL="0" indent="0" eaLnBrk="0" latinLnBrk="1" hangingPunct="0">
                <a:lnSpc>
                  <a:spcPct val="150000"/>
                </a:lnSpc>
                <a:spcBef>
                  <a:spcPts val="0"/>
                </a:spcBef>
                <a:buNone/>
              </a:pPr>
              <a:r>
                <a:rPr lang="zh-CN" altLang="en-US" sz="14085" kern="0" spc="21163"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0.jpeg"/>
            <p:cNvPicPr>
              <a:picLocks noChangeAspect="1"/>
            </p:cNvPicPr>
            <p:nvPr/>
          </p:nvPicPr>
          <p:blipFill>
            <a:blip r:embed="rId1"/>
            <a:stretch>
              <a:fillRect/>
            </a:stretch>
          </p:blipFill>
          <p:spPr>
            <a:xfrm>
              <a:off x="3428992" y="3415999"/>
              <a:ext cx="3444374" cy="3004666"/>
            </a:xfrm>
            <a:prstGeom prst="rect">
              <a:avLst/>
            </a:prstGeom>
          </p:spPr>
        </p:pic>
        <p:sp>
          <p:nvSpPr>
            <p:cNvPr id="4" name="文本框 2"/>
            <p:cNvSpPr txBox="1"/>
            <p:nvPr/>
          </p:nvSpPr>
          <p:spPr>
            <a:xfrm>
              <a:off x="3786182" y="1315530"/>
              <a:ext cx="1714512" cy="461665"/>
            </a:xfrm>
            <a:prstGeom prst="rect">
              <a:avLst/>
            </a:prstGeom>
            <a:noFill/>
          </p:spPr>
          <p:txBody>
            <a:bodyPr wrap="square" rtlCol="0">
              <a:spAutoFit/>
            </a:bodyPr>
            <a:lstStyle/>
            <a:p>
              <a:pPr algn="ctr"/>
              <a:r>
                <a:rPr lang="zh-CN" altLang="en-US" sz="2400" b="1" dirty="0" smtClean="0"/>
                <a:t>方法技巧</a:t>
              </a:r>
              <a:endParaRPr lang="zh-CN" altLang="en-US" sz="2400" b="1" dirty="0"/>
            </a:p>
          </p:txBody>
        </p:sp>
        <p:pic>
          <p:nvPicPr>
            <p:cNvPr id="5" name="Picture 2" descr="E:\静\2019\图书出版\53A\PPT课件\PPT插图-05.png"/>
            <p:cNvPicPr>
              <a:picLocks noChangeAspect="1" noChangeArrowheads="1"/>
            </p:cNvPicPr>
            <p:nvPr/>
          </p:nvPicPr>
          <p:blipFill>
            <a:blip r:embed="rId2"/>
            <a:srcRect/>
            <a:stretch>
              <a:fillRect/>
            </a:stretch>
          </p:blipFill>
          <p:spPr bwMode="auto">
            <a:xfrm>
              <a:off x="3071802" y="919939"/>
              <a:ext cx="3117850" cy="344487"/>
            </a:xfrm>
            <a:prstGeom prst="rect">
              <a:avLst/>
            </a:prstGeom>
            <a:noFill/>
          </p:spPr>
        </p:pic>
      </p:gr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1062815"/>
            <a:ext cx="8467200" cy="4908767"/>
            <a:chOff x="540000" y="1062815"/>
            <a:chExt cx="8467200" cy="4908767"/>
          </a:xfrm>
        </p:grpSpPr>
        <p:sp>
          <p:nvSpPr>
            <p:cNvPr id="2" name="TextBox 2"/>
            <p:cNvSpPr txBox="1"/>
            <p:nvPr/>
          </p:nvSpPr>
          <p:spPr>
            <a:xfrm>
              <a:off x="540000" y="1062815"/>
              <a:ext cx="8467200" cy="4253087"/>
            </a:xfrm>
            <a:prstGeom prst="rect">
              <a:avLst/>
            </a:prstGeom>
            <a:noFill/>
          </p:spPr>
          <p:txBody>
            <a:bodyPr wrap="square" lIns="0" tIns="0" rIns="0" bIns="0" rtlCol="0">
              <a:spAutoFit/>
            </a:bodyPr>
            <a:lstStyle/>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2.注意使用对象,防范“张冠李戴”</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有些成语只适用于描述特定的人或事,有特定的指向性,命题者常常偷梁换</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柱,张冠李戴,把使用的对象、特定的指向有意弄错。</a:t>
              </a:r>
              <a:endParaRPr lang="zh-CN" altLang="en-US" dirty="0"/>
            </a:p>
            <a:p>
              <a:pPr marL="0" indent="0" eaLnBrk="0" latinLnBrk="1" hangingPunct="0">
                <a:lnSpc>
                  <a:spcPct val="150000"/>
                </a:lnSpc>
                <a:spcBef>
                  <a:spcPts val="0"/>
                </a:spcBef>
                <a:buNone/>
              </a:pPr>
              <a:r>
                <a:rPr lang="zh-CN" altLang="en-US" sz="14085" kern="0" spc="29488"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1.jpeg"/>
            <p:cNvPicPr>
              <a:picLocks noChangeAspect="1"/>
            </p:cNvPicPr>
            <p:nvPr/>
          </p:nvPicPr>
          <p:blipFill>
            <a:blip r:embed="rId1"/>
            <a:stretch>
              <a:fillRect/>
            </a:stretch>
          </p:blipFill>
          <p:spPr>
            <a:xfrm>
              <a:off x="714348" y="2634451"/>
              <a:ext cx="4728959" cy="3337131"/>
            </a:xfrm>
            <a:prstGeom prst="rect">
              <a:avLst/>
            </a:prstGeom>
          </p:spPr>
        </p:pic>
      </p:gr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39750" y="848360"/>
            <a:ext cx="7969250" cy="5570220"/>
            <a:chOff x="540000" y="720000"/>
            <a:chExt cx="8467200" cy="6075008"/>
          </a:xfrm>
        </p:grpSpPr>
        <p:sp>
          <p:nvSpPr>
            <p:cNvPr id="2" name="TextBox 2"/>
            <p:cNvSpPr txBox="1"/>
            <p:nvPr/>
          </p:nvSpPr>
          <p:spPr>
            <a:xfrm>
              <a:off x="540000" y="720000"/>
              <a:ext cx="8467200" cy="6075008"/>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3.注意感情色彩,防范“褒贬误用”</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成语</a:t>
              </a:r>
              <a:r>
                <a:rPr lang="zh-CN" altLang="en-US" sz="2010" kern="0" dirty="0" smtClean="0">
                  <a:solidFill>
                    <a:srgbClr val="000000"/>
                  </a:solidFill>
                  <a:latin typeface="Times New Roman" panose="02020603050405020304" pitchFamily="65" charset="-122"/>
                  <a:ea typeface="宋体" panose="02010600030101010101" pitchFamily="2" charset="-122"/>
                </a:rPr>
                <a:t>从感情色彩上可分为褒义、中性和贬义三类。具有褒义色彩的成,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通常表达肯定、赞扬的情感态度;含贬义色彩的成语,则表达否定与批判的情感态度;介于二者之间的则是含中性色彩的成语。在使用过程中,必须辨清褒贬。</a:t>
              </a:r>
              <a:endParaRPr lang="zh-CN" altLang="en-US" dirty="0"/>
            </a:p>
            <a:p>
              <a:pPr marL="0" indent="0" eaLnBrk="0" latinLnBrk="1" hangingPunct="0">
                <a:lnSpc>
                  <a:spcPct val="150000"/>
                </a:lnSpc>
                <a:spcBef>
                  <a:spcPts val="0"/>
                </a:spcBef>
                <a:buNone/>
              </a:pPr>
              <a:r>
                <a:rPr lang="zh-CN" altLang="en-US" sz="14085" kern="0" spc="12538"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2.jpeg"/>
            <p:cNvPicPr>
              <a:picLocks noChangeAspect="1"/>
            </p:cNvPicPr>
            <p:nvPr/>
          </p:nvPicPr>
          <p:blipFill>
            <a:blip r:embed="rId1"/>
            <a:stretch>
              <a:fillRect/>
            </a:stretch>
          </p:blipFill>
          <p:spPr>
            <a:xfrm>
              <a:off x="2714485" y="2997782"/>
              <a:ext cx="3112961" cy="3595003"/>
            </a:xfrm>
            <a:prstGeom prst="rect">
              <a:avLst/>
            </a:prstGeom>
          </p:spPr>
        </p:pic>
      </p:gr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00034" y="1169083"/>
            <a:ext cx="8507166" cy="4751516"/>
            <a:chOff x="500034" y="1169083"/>
            <a:chExt cx="8507166" cy="4751516"/>
          </a:xfrm>
        </p:grpSpPr>
        <p:sp>
          <p:nvSpPr>
            <p:cNvPr id="2" name="TextBox 2"/>
            <p:cNvSpPr txBox="1"/>
            <p:nvPr/>
          </p:nvSpPr>
          <p:spPr>
            <a:xfrm>
              <a:off x="540000" y="1169083"/>
              <a:ext cx="8467200" cy="4644926"/>
            </a:xfrm>
            <a:prstGeom prst="rect">
              <a:avLst/>
            </a:prstGeom>
            <a:noFill/>
          </p:spPr>
          <p:txBody>
            <a:bodyPr wrap="square" lIns="0" tIns="0" rIns="0" bIns="0" rtlCol="0">
              <a:spAutoFit/>
            </a:bodyPr>
            <a:lstStyle/>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4.注意用语得体,防范“谦敬错位”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我们在使用成语时注意场合,做到自谦敬人,得体合度。如果分辨不清,就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会导致谦敬错位。</a:t>
              </a:r>
              <a:endParaRPr lang="zh-CN" altLang="en-US" dirty="0"/>
            </a:p>
            <a:p>
              <a:pPr marL="0" indent="0" eaLnBrk="0" latinLnBrk="1" hangingPunct="0">
                <a:lnSpc>
                  <a:spcPct val="150000"/>
                </a:lnSpc>
                <a:spcBef>
                  <a:spcPts val="0"/>
                </a:spcBef>
                <a:buNone/>
              </a:pPr>
              <a:r>
                <a:rPr lang="zh-CN" altLang="en-US" sz="14085" kern="0" spc="28138" dirty="0" smtClean="0">
                  <a:solidFill>
                    <a:srgbClr val="000000"/>
                  </a:solidFill>
                  <a:latin typeface="Times New Roman" panose="02020603050405020304" pitchFamily="65" charset="-122"/>
                  <a:ea typeface="宋体" panose="02010600030101010101" pitchFamily="2" charset="-122"/>
                </a:rPr>
                <a:t> </a:t>
              </a:r>
              <a:endParaRPr lang="zh-CN" altLang="en-US" dirty="0"/>
            </a:p>
          </p:txBody>
        </p:sp>
        <p:pic>
          <p:nvPicPr>
            <p:cNvPr id="3" name="图片 3" descr="textimage3.jpeg"/>
            <p:cNvPicPr>
              <a:picLocks noChangeAspect="1"/>
            </p:cNvPicPr>
            <p:nvPr/>
          </p:nvPicPr>
          <p:blipFill>
            <a:blip r:embed="rId1"/>
            <a:stretch>
              <a:fillRect/>
            </a:stretch>
          </p:blipFill>
          <p:spPr>
            <a:xfrm>
              <a:off x="500034" y="2583468"/>
              <a:ext cx="4582451" cy="3337131"/>
            </a:xfrm>
            <a:prstGeom prst="rect">
              <a:avLst/>
            </a:prstGeom>
          </p:spPr>
        </p:pic>
      </p:gr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40000" y="959875"/>
            <a:ext cx="8467200" cy="4945380"/>
            <a:chOff x="540000" y="720000"/>
            <a:chExt cx="8467200" cy="4945380"/>
          </a:xfrm>
        </p:grpSpPr>
        <p:sp>
          <p:nvSpPr>
            <p:cNvPr id="2" name="TextBox 2"/>
            <p:cNvSpPr txBox="1"/>
            <p:nvPr/>
          </p:nvSpPr>
          <p:spPr>
            <a:xfrm>
              <a:off x="540000" y="720000"/>
              <a:ext cx="8467200" cy="4945380"/>
            </a:xfrm>
            <a:prstGeom prst="rect">
              <a:avLst/>
            </a:prstGeom>
            <a:noFill/>
          </p:spPr>
          <p:txBody>
            <a:bodyPr wrap="square" lIns="0" tIns="0" rIns="0" bIns="0" rtlCol="0">
              <a:spAutoFit/>
            </a:bodyPr>
            <a:lstStyle/>
            <a:p>
              <a:pPr eaLnBrk="0" latinLnBrk="1" hangingPunct="0">
                <a:lnSpc>
                  <a:spcPct val="150000"/>
                </a:lnSpc>
              </a:pPr>
              <a:r>
                <a:rPr lang="zh-CN" altLang="en-US" sz="2010" kern="0" dirty="0" smtClean="0">
                  <a:solidFill>
                    <a:srgbClr val="000000"/>
                  </a:solidFill>
                  <a:latin typeface="Times New Roman" panose="02020603050405020304" pitchFamily="65" charset="-122"/>
                  <a:ea typeface="宋体" panose="02010600030101010101" pitchFamily="2" charset="-122"/>
                </a:rPr>
                <a:t>5.注意准确简洁,防范“重复累赘”</a:t>
              </a:r>
              <a:endParaRPr lang="zh-CN" altLang="en-US" sz="2400" dirty="0" smtClean="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a:t>
              </a:r>
              <a:r>
                <a:rPr lang="zh-CN" altLang="en-US" sz="2010" kern="0" dirty="0" smtClean="0">
                  <a:solidFill>
                    <a:srgbClr val="000000"/>
                  </a:solidFill>
                  <a:latin typeface="Times New Roman" panose="02020603050405020304" pitchFamily="65" charset="-122"/>
                  <a:ea typeface="宋体" panose="02010600030101010101" pitchFamily="2" charset="-122"/>
                </a:rPr>
                <a:t>使用成语时要注意将成语的意思和句子语意进行比照,避免成语隐含义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与句子语意的重复。</a:t>
              </a:r>
              <a:endParaRPr lang="zh-CN" altLang="en-US" dirty="0"/>
            </a:p>
            <a:p>
              <a:pPr marL="0" indent="0" eaLnBrk="0" latinLnBrk="1" hangingPunct="0">
                <a:lnSpc>
                  <a:spcPct val="150000"/>
                </a:lnSpc>
                <a:spcBef>
                  <a:spcPts val="0"/>
                </a:spcBef>
                <a:buNone/>
              </a:pPr>
              <a:r>
                <a:rPr lang="zh-CN" altLang="en-US" sz="13595" kern="0" spc="43553" dirty="0" smtClean="0">
                  <a:solidFill>
                    <a:srgbClr val="000000"/>
                  </a:solidFill>
                  <a:latin typeface="Times New Roman" panose="02020603050405020304" pitchFamily="65" charset="-122"/>
                  <a:ea typeface="宋体" panose="02010600030101010101" pitchFamily="2" charset="-122"/>
                </a:rPr>
                <a:t> </a:t>
              </a:r>
              <a:endParaRPr lang="en-US" altLang="zh-CN" sz="13595" kern="0" spc="43553"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0"/>
                </a:spcBef>
                <a:buNone/>
              </a:pPr>
              <a:endParaRPr lang="zh-CN" altLang="en-US" dirty="0"/>
            </a:p>
          </p:txBody>
        </p:sp>
        <p:pic>
          <p:nvPicPr>
            <p:cNvPr id="3" name="图片 3" descr="textimage4.jpeg"/>
            <p:cNvPicPr>
              <a:picLocks noChangeAspect="1"/>
            </p:cNvPicPr>
            <p:nvPr/>
          </p:nvPicPr>
          <p:blipFill>
            <a:blip r:embed="rId1"/>
            <a:stretch>
              <a:fillRect/>
            </a:stretch>
          </p:blipFill>
          <p:spPr>
            <a:xfrm>
              <a:off x="580674" y="2293375"/>
              <a:ext cx="5205772" cy="2698530"/>
            </a:xfrm>
            <a:prstGeom prst="rect">
              <a:avLst/>
            </a:prstGeom>
          </p:spPr>
        </p:pic>
      </p:gr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1030" y="1056640"/>
            <a:ext cx="6717030" cy="6073775"/>
            <a:chOff x="1126105" y="1172755"/>
            <a:chExt cx="7006590" cy="11298974"/>
          </a:xfrm>
        </p:grpSpPr>
        <p:sp>
          <p:nvSpPr>
            <p:cNvPr id="2" name="TextBox 2"/>
            <p:cNvSpPr txBox="1"/>
            <p:nvPr/>
          </p:nvSpPr>
          <p:spPr>
            <a:xfrm>
              <a:off x="1126105" y="1172755"/>
              <a:ext cx="7006590" cy="112989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6.注意语法功能,防范“搭配不当”</a:t>
              </a:r>
              <a:endParaRPr lang="zh-CN" altLang="en-US" sz="2010"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成语具有一定的语法功能,在使用中,每个成语与其他词语的搭配都有相对</a:t>
              </a:r>
              <a:r>
                <a:rPr lang="zh-CN" altLang="en-US" sz="2010" kern="0" dirty="0" smtClean="0">
                  <a:solidFill>
                    <a:srgbClr val="000000"/>
                  </a:solidFill>
                  <a:latin typeface="Times New Roman" panose="02020603050405020304" pitchFamily="65" charset="-122"/>
                  <a:ea typeface="宋体" panose="02010600030101010101" pitchFamily="2" charset="-122"/>
                </a:rPr>
                <a:t>稳定的语法结构,如果违反这种搭配,就容易出错。</a:t>
              </a:r>
              <a:endParaRPr lang="zh-CN" altLang="en-US" dirty="0"/>
            </a:p>
            <a:p>
              <a:pPr marL="0" indent="0" eaLnBrk="0" latinLnBrk="1" hangingPunct="0">
                <a:lnSpc>
                  <a:spcPct val="150000"/>
                </a:lnSpc>
                <a:spcBef>
                  <a:spcPts val="0"/>
                </a:spcBef>
                <a:buNone/>
              </a:pPr>
              <a:r>
                <a:rPr lang="zh-CN" altLang="en-US" sz="14085" kern="0" spc="37663"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4305"/>
                </a:spcBef>
                <a:buNone/>
              </a:pPr>
              <a:endParaRPr lang="zh-CN" altLang="en-US" dirty="0"/>
            </a:p>
          </p:txBody>
        </p:sp>
        <p:pic>
          <p:nvPicPr>
            <p:cNvPr id="3" name="图片 3" descr="textimage5.jpeg"/>
            <p:cNvPicPr>
              <a:picLocks noChangeAspect="1"/>
            </p:cNvPicPr>
            <p:nvPr/>
          </p:nvPicPr>
          <p:blipFill>
            <a:blip r:embed="rId1"/>
            <a:stretch>
              <a:fillRect/>
            </a:stretch>
          </p:blipFill>
          <p:spPr>
            <a:xfrm>
              <a:off x="1624868" y="5059478"/>
              <a:ext cx="5488485" cy="5034788"/>
            </a:xfrm>
            <a:prstGeom prst="rect">
              <a:avLst/>
            </a:prstGeom>
          </p:spPr>
        </p:pic>
      </p:gr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16557" y="1321429"/>
            <a:ext cx="8014335" cy="7457440"/>
            <a:chOff x="616557" y="1321429"/>
            <a:chExt cx="8014335" cy="7457440"/>
          </a:xfrm>
        </p:grpSpPr>
        <p:sp>
          <p:nvSpPr>
            <p:cNvPr id="2" name="TextBox 2"/>
            <p:cNvSpPr txBox="1"/>
            <p:nvPr/>
          </p:nvSpPr>
          <p:spPr>
            <a:xfrm>
              <a:off x="616557" y="1321429"/>
              <a:ext cx="8014335" cy="7457440"/>
            </a:xfrm>
            <a:prstGeom prst="rect">
              <a:avLst/>
            </a:prstGeom>
            <a:noFill/>
          </p:spPr>
          <p:txBody>
            <a:bodyPr wrap="square" lIns="0" tIns="0" rIns="0" bIns="0" rtlCol="0">
              <a:spAutoFit/>
            </a:bodyPr>
            <a:lstStyle/>
            <a:p>
              <a:pPr marL="0" indent="0" eaLnBrk="0" latinLnBrk="1" hangingPunct="0">
                <a:lnSpc>
                  <a:spcPct val="150000"/>
                </a:lnSpc>
                <a:spcBef>
                  <a:spcPts val="4305"/>
                </a:spcBef>
                <a:buNone/>
              </a:pP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7.注意词语程度,防范“轻重不分”</a:t>
              </a:r>
              <a:endParaRPr lang="zh-CN" altLang="en-US" sz="2010"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有些成语词义较轻,有些成语词义较重,这就要求考生根据特定的语言环境选用词义轻重适度的成语,既不能违背语境逻辑,也不能违背事理逻辑,以避免大词小用或小词大用。</a:t>
              </a:r>
              <a:endParaRPr lang="zh-CN" altLang="en-US" sz="2010" dirty="0"/>
            </a:p>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endParaRPr lang="zh-CN" altLang="en-US" sz="2010" kern="0" dirty="0" smtClean="0">
                <a:solidFill>
                  <a:srgbClr val="000000"/>
                </a:solidFill>
                <a:latin typeface="Times New Roman" panose="02020603050405020304" pitchFamily="65" charset="-122"/>
                <a:ea typeface="宋体" panose="02010600030101010101" pitchFamily="2" charset="-122"/>
                <a:sym typeface="+mn-ea"/>
              </a:endParaRPr>
            </a:p>
            <a:p>
              <a:pPr marL="0" indent="0" eaLnBrk="0" latinLnBrk="1" hangingPunct="0">
                <a:lnSpc>
                  <a:spcPct val="150000"/>
                </a:lnSpc>
                <a:spcBef>
                  <a:spcPts val="0"/>
                </a:spcBef>
                <a:buNone/>
              </a:pPr>
              <a:endParaRPr lang="zh-CN" altLang="en-US" sz="2010" kern="0" dirty="0" smtClean="0">
                <a:solidFill>
                  <a:srgbClr val="000000"/>
                </a:solidFill>
                <a:latin typeface="Times New Roman" panose="02020603050405020304" pitchFamily="65" charset="-122"/>
                <a:ea typeface="宋体" panose="02010600030101010101" pitchFamily="2" charset="-122"/>
                <a:sym typeface="+mn-ea"/>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8.注意细微差别,防范“近义误用”</a:t>
              </a:r>
              <a:endParaRPr lang="zh-CN" altLang="en-US" sz="2010"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有些成语彼此相似,在使用中极易混淆,如果辨析不精细,就会错用。对于</a:t>
              </a:r>
              <a:br>
                <a:rPr sz="2010" dirty="0">
                  <a:sym typeface="+mn-ea"/>
                </a:rPr>
              </a:b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此类词语,需要把握各自词义的重点,用心辨析两词中相异语素的含义,进</a:t>
              </a:r>
              <a:br>
                <a:rPr sz="2010" dirty="0">
                  <a:sym typeface="+mn-ea"/>
                </a:rPr>
              </a:b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而弄清两词的区别,才能避免误用。</a:t>
              </a:r>
              <a:endParaRPr lang="zh-CN" altLang="en-US" sz="2010" dirty="0"/>
            </a:p>
            <a:p>
              <a:pPr marL="0" indent="0" eaLnBrk="0" latinLnBrk="1" hangingPunct="0">
                <a:lnSpc>
                  <a:spcPct val="150000"/>
                </a:lnSpc>
                <a:spcBef>
                  <a:spcPts val="1170"/>
                </a:spcBef>
                <a:buNone/>
              </a:pPr>
              <a:endParaRPr lang="zh-CN" altLang="en-US"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170"/>
                </a:spcBef>
                <a:buNone/>
              </a:pPr>
              <a:endParaRPr lang="zh-CN" altLang="en-US"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170"/>
                </a:spcBef>
                <a:buNone/>
              </a:pPr>
              <a:endParaRPr lang="zh-CN" altLang="en-US" sz="2010" kern="0" dirty="0" smtClean="0">
                <a:solidFill>
                  <a:srgbClr val="000000"/>
                </a:solidFill>
                <a:latin typeface="Times New Roman" panose="02020603050405020304" pitchFamily="65" charset="-122"/>
                <a:ea typeface="宋体" panose="02010600030101010101" pitchFamily="2" charset="-122"/>
              </a:endParaRPr>
            </a:p>
            <a:p>
              <a:pPr marL="0" indent="0" eaLnBrk="0" latinLnBrk="1" hangingPunct="0">
                <a:lnSpc>
                  <a:spcPct val="150000"/>
                </a:lnSpc>
                <a:spcBef>
                  <a:spcPts val="1170"/>
                </a:spcBef>
                <a:buNone/>
              </a:pPr>
              <a:endParaRPr lang="zh-CN" altLang="en-US" dirty="0"/>
            </a:p>
          </p:txBody>
        </p:sp>
        <p:pic>
          <p:nvPicPr>
            <p:cNvPr id="3" name="图片 3" descr="textimage6.jpeg"/>
            <p:cNvPicPr>
              <a:picLocks noChangeAspect="1"/>
            </p:cNvPicPr>
            <p:nvPr/>
          </p:nvPicPr>
          <p:blipFill>
            <a:blip r:embed="rId1"/>
            <a:stretch>
              <a:fillRect/>
            </a:stretch>
          </p:blipFill>
          <p:spPr>
            <a:xfrm>
              <a:off x="1292832" y="3161659"/>
              <a:ext cx="6096000" cy="1247775"/>
            </a:xfrm>
            <a:prstGeom prst="rect">
              <a:avLst/>
            </a:prstGeom>
          </p:spPr>
        </p:pic>
      </p:gr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467200" cy="56171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FF0000"/>
                </a:solidFill>
                <a:latin typeface="Times New Roman" panose="02020603050405020304" pitchFamily="65" charset="-122"/>
                <a:ea typeface="宋体" panose="02010600030101010101" pitchFamily="2" charset="-122"/>
              </a:rPr>
              <a:t>方法2 </a:t>
            </a:r>
            <a:r>
              <a:rPr lang="zh-CN" altLang="en-US" sz="2200" b="1" kern="0" dirty="0" smtClean="0">
                <a:solidFill>
                  <a:srgbClr val="000000"/>
                </a:solidFill>
                <a:latin typeface="Times New Roman" panose="02020603050405020304" pitchFamily="65" charset="-122"/>
                <a:ea typeface="宋体" panose="02010600030101010101" pitchFamily="2" charset="-122"/>
              </a:rPr>
              <a:t>   虚词辨析方法</a:t>
            </a:r>
            <a:endParaRPr lang="zh-CN" altLang="en-US" sz="2200" b="1"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　　在现代汉语中,虚词包括副词、介词、连词、助词、叹词、拟声词六</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种。近年来,高考中虚词考查的重点是副词、介词的正确使用,由连词和副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词充当的关联词也在考查之列。</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1.副词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副词修饰或限制动词和形容词,表示范围、程度等。副词运用得当,可以使</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句子的结构更严密,表达的意思更清楚。副词使用不当,往往会影响整个句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子的结构和意思。</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依次填入下列各句横线处的词语,最恰当的一组是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①作为从中国高密走出来的农村孩子,莫言今天能够站在世界知名的大厅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里被授予诺贝尔文学奖,这</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就是一个神话故事。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②春节前夕,李航从北京赶回大连,</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到医院接父亲出院。他忘记自</a:t>
            </a:r>
            <a:endParaRPr lang="zh-CN" alt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7004"/>
            <a:ext cx="8467200" cy="5109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的叫凤,雌的叫凰。麟,麒麟,传说中的珍异动物。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22.高谈阔论:漫无边际地大发议论(多含贬义)。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23.邯郸学步:比喻模仿别人不成,反而丧失了原有的技能。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24.好高骛远:不切实际地追求过高的目标。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25.好为人师:喜欢以教育者自居,不谦虚。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26.虎视眈眈:形容贪婪而凶狠地注视。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27.举案齐眉:形容夫妻之间相敬相爱,关系融洽。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28.夸夸其谈:说话或写文章浮夸,不切实际(贬义词)。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29.来日方长:未来的日子还很长。表示事有可为,或劝人不必急于做</a:t>
            </a:r>
            <a:r>
              <a:rPr lang="zh-CN" altLang="en-US" sz="2010" kern="0" dirty="0" smtClean="0">
                <a:solidFill>
                  <a:srgbClr val="000000"/>
                </a:solidFill>
                <a:latin typeface="Times New Roman" panose="02020603050405020304" pitchFamily="65" charset="-122"/>
                <a:ea typeface="宋体" panose="02010600030101010101" pitchFamily="2" charset="-122"/>
              </a:rPr>
              <a:t>某事</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30.名不虚传:确实很好,不是空有虚名。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31.明火执仗:点着火把,拿着武器,公开活动(多指抢劫)。</a:t>
            </a:r>
            <a:endParaRPr lang="zh-CN" altLang="en-US" dirty="0"/>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9137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己患腰椎间盘突出,还亲自把老父亲背进六楼的家中。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③如果生命中只有鲜花和奖杯,而没有挫折和痛苦,那么这种人生</a:t>
            </a:r>
            <a:r>
              <a:rPr lang="zh-CN" altLang="en-US" sz="2010" u="sng" kern="0" dirty="0" smtClean="0">
                <a:solidFill>
                  <a:srgbClr val="000000"/>
                </a:solidFill>
                <a:latin typeface="Times New Roman" panose="02020603050405020304" pitchFamily="65" charset="-122"/>
                <a:ea typeface="宋体" panose="02010600030101010101" pitchFamily="2" charset="-122"/>
              </a:rPr>
              <a:t>　　　    </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显得太单薄了。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A.几乎　径直　不免　　　B.简直　径直　未免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C.简直　径自　不免　　D.几乎　径自　未免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①“几乎”表示某种事情接近发生(多用于说话人不希望的事情);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“简直”表示完全如此(语气带夸张)。②“径直”表示直接向某处前进,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不绕道,不在中途耽搁;“径自”表示自己直接行动。③“未免”指不能不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说是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(表示不以为然);“不免”,表示免不了。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B</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2.介词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介词用在名词、代词或名词性词组的前面,与它们合起来表示方向、对象</a:t>
            </a:r>
            <a:endParaRPr lang="zh-CN" altLang="en-US"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等。对介词使用的考查,多在介词的误用、漏用、搭配不当这几个“点”</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上设陷阱。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　依次填入下列各句横线处的词语,最恰当的一组是</a:t>
            </a:r>
            <a:r>
              <a:rPr lang="zh-CN" altLang="en-US" sz="1575" kern="0" spc="438"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　　)</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①大家</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金沙江的认识或了解,大抵就是虎跳峡、长江第一湾,殊不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知,金沙江是中国江河中最有个性的一条河流。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②城市的高温已经是一个很大的难题了,我认为现在的城市管理者必须好</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好地考虑一下怎么</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城市降温。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a:t>
            </a:r>
            <a:r>
              <a:rPr lang="zh-CN" altLang="en-US" sz="2010" u="sng" kern="0" dirty="0" smtClean="0">
                <a:solidFill>
                  <a:srgbClr val="000000"/>
                </a:solidFill>
                <a:latin typeface="Times New Roman" panose="02020603050405020304" pitchFamily="65" charset="-122"/>
                <a:ea typeface="宋体" panose="02010600030101010101" pitchFamily="2" charset="-122"/>
              </a:rPr>
              <a:t>　　　    </a:t>
            </a:r>
            <a:r>
              <a:rPr lang="zh-CN" altLang="en-US" sz="2010" kern="0" dirty="0" smtClean="0">
                <a:solidFill>
                  <a:srgbClr val="000000"/>
                </a:solidFill>
                <a:latin typeface="Times New Roman" panose="02020603050405020304" pitchFamily="65" charset="-122"/>
                <a:ea typeface="宋体" panose="02010600030101010101" pitchFamily="2" charset="-122"/>
              </a:rPr>
              <a:t>全国经济合理布局的要求,规范开发秩序,控制开发强度,有利</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于形成高效、协调、可持续的国土空间开发格局。</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A.对于　对　根据　　B.关于　对　按照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C.关于　给　根据　　D.对于　给　按照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解析    ①“对于”,引进对象或事物的关系者;“关于”,引进关涉的对</a:t>
            </a:r>
            <a:endParaRPr lang="zh-CN" altLang="en-U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象。“对于”与“关于”用法相近,有时可以互换。但指出明确的对象时,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用“对于”;表示关联、涉及的事物时,用“关于”。“对于”组成的介词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短语做状语,放在主语前后都可以;“关于”组成的介词短语做状语,只能</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放在主语之前。句中用于指出对象,应选“对于”。②“给”,引进动作的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对象;“对”,引进对象或事物的关系者。此处应选“给”。③“根据”,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表示以某种事物作为结论的前提或语言行动的基础;“按照”,依照。此处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应选“按照”。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答案    D</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3.关联词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(1)准确掌握各类关联词语的作用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同一个句子,运用不同的关联词语,表达的意思也就不一样。例如:我们共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同努力,竞赛取得胜利。这个句子没有使用关联词语,可以看作是并列关</a:t>
            </a:r>
            <a:endParaRPr lang="zh-CN" altLang="en-US"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系。如果加上不同的关联词语,分句之间的关系就起了变化:</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①因为我们共同努力,所以竞赛取得胜利。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②如果我们共同努力,竞赛就能取得胜利。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③只要我们共同努力,竞赛就能取得胜利。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这样,第①句成了因果关系,第②句成了假设关系,第③句成了条件关系。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做题时,一定要认真分析语境与语意。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(2)准确把握关联词语的固定搭配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有些关联词语是要求配对使用的,不可随意改换。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例如    ①只要经常锻炼身体,才会增强体质。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②他宁可挨打,不如泄密。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③不管天气多么恶劣,他却是按时到校学习。</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解读　①“只要”应与“就”搭配,应把“才”改为“就”。</a:t>
            </a:r>
            <a:endParaRPr lang="zh-CN" altLang="en-U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②“宁可”应与“也不”搭配,“与其”应与“不如”搭配。句中“宁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可”与“不如”搭配不当,根据两个分句的意思,把“不如”改为“也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③“不管”与“却”搭配不当,应把“却”改为“都”。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特别要注意的是关联词语的位置不能放错。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例如    ①虽然天气十分寒冷,却清洁工流下了汗。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②今天,我们班搞演讲比赛,表达能力强的同学不但上台演讲了,而且不爱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说话的小明也上去演讲了。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解读　①“却”表示转折的意思并没有错,可是,原句给人不通顺的感觉。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把“却”放在“清洁工”之后,句子就通顺了。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②把“不但”放在“表达能力强的同学”前面,句子就顺畅了。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(3)明确各类关联词的运用方式</a:t>
            </a:r>
            <a:endParaRPr lang="zh-CN" altLang="en-US"/>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有一部分配对使用的关联词,可根据情况省略其中的前一个,但一般不能省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去后一个。如“不但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而且</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”,可省去“不但”;“虽然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但是</a:t>
            </a:r>
            <a:r>
              <a:rPr lang="zh-CN" altLang="en-US" sz="2010" kern="0" dirty="0" smtClean="0">
                <a:solidFill>
                  <a:srgbClr val="000000"/>
                </a:solidFill>
                <a:latin typeface="黑体" panose="02010609060101010101" pitchFamily="49" charset="-122"/>
                <a:ea typeface="宋体" panose="02010600030101010101" pitchFamily="2" charset="-122"/>
              </a:rPr>
              <a:t>…</a:t>
            </a:r>
            <a:br>
              <a:rPr lang="zh-CN" altLang="en-US" sz="2010" kern="0" dirty="0" smtClean="0">
                <a:solidFill>
                  <a:srgbClr val="000000"/>
                </a:solidFill>
                <a:latin typeface="黑体" panose="02010609060101010101" pitchFamily="49" charset="-122"/>
                <a:ea typeface="宋体" panose="02010600030101010101" pitchFamily="2" charset="-122"/>
              </a:rPr>
            </a:b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”,可省去“虽然”。如果只用前一个关联词,而省去了后一个关联词,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句子间的关系就会不明确,句子的意思也会表达不清。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例如    ①“一帮一”活动的开展,不但加深了同学之间的相互了解,增进了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同学之间的友谊。</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②如果我们齐心协力,把这件事情办好。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解读　①递进关系,在“增进了同学之间的友谊”前面加上“而且”或者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“并且”。</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②假设关系,在“把这件事情办好”之前加上“就能”。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(4)不要滥用关联词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例如    ①他自己不跟老师讲,并且要我讲。</a:t>
            </a:r>
            <a:endParaRPr lang="zh-CN" alt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7838"/>
            <a:ext cx="84672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②我的成绩差,可是我能虚心地向老师请教,但是诚恳地向优秀同学学习,</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所以我有了很大的进步。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解读　①应该是转折关系,不是递进关系。滥用“并且”,使语意表达不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清,应把“并且”改为“却”。</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②滥用“但是”,应将其删去,或改为“并且”。</a:t>
            </a:r>
            <a:endParaRPr lang="zh-CN" alt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32.明目张胆:形容公开地、无所顾忌地做坏事。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33.明哲保身:因怕犯错误或有损自己利益而对原则性问题不置可否的处世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态度。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34.巧夺天工:精巧的人工胜过天然,形容技艺极其精巧。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35.巧舌如簧:形容能说会道,善于狡辩。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36.巧言令色:用花言巧语和假装和善来讨好别人,也指讨好别人的花言巧</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语和伪善态度。令,美好。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37.沁人心脾:呼吸到新鲜空气或喝了清凉饮料使人感到舒适。现也用来形</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容欣赏了美好的诗文、乐曲等给人以清新、爽朗的感觉。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38.罄竹难书:把竹子用完了都写不完,形容事实(多指罪恶)很多,难以说</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完。罄,尽。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39.趋之若鹜:比喻很多人争着去追逐某种事物(含贬义)。</a:t>
            </a:r>
            <a:endParaRPr lang="zh-CN" alt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40.人模人样:或指小孩儿有成人相(亲昵语),或指人态度举止俨然,与身份</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不相称(讽刺语)。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41.如丧考妣(bǐ):像死了父母一样,形容非常伤心和着急(含贬义)。考妣,</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父亲和母亲的尊称,特指已故的父亲和母亲。</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42.上行下效:上面或上辈的人怎样做,下面或下辈的人就学着怎样做。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43.神机妙算:形容预料准确,善于估计形势,决定策略。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44.神气活现:形容十分得意傲慢的样子。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45.甚嚣尘上:人声喧嚷,尘土飞扬。原形容军中正忙于准备的状态。后来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形容对传闻之事议论纷纷。现多指某种言论十分嚣张(含贬义)。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46.始作俑者:比喻恶劣风气的创始人。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47.拭目以待:擦亮眼睛等待着,形容殷切希望或等待某件事情的实现。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48.守株待兔:原指不主动地努力,心存侥幸,希望得到意外的收获;现也比喻</a:t>
            </a:r>
            <a:endParaRPr lang="zh-CN" alt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死守狭隘经验,不知变通(贬义词)。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49.叹为观止:赞美所看到的事物好到了极点。</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50.天花乱坠:形容说话有声有色,极其动听(多指夸大的或不切实际的)。</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51.挖空心思:形容费尽心计(多含贬义)。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52.忘乎所以:因过度兴奋或得意而忘了言行应该把握的分寸。</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53.为所欲为:想干什么就干什么;任意行事(含贬义)。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54.无独有偶:虽然罕见,但不是一个,还有一个可以成对儿(多用于贬义)。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55.无所不为:没有什么不干的,指什么坏事都干。</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56.无以复加:再也不能超过。指程度达到了顶点(多含贬义)。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57.形形色色:各种各样。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58.洋洋大观:形容事物繁多,丰富多彩。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59.一丘之貉:比喻彼此相同,没有什么差别(专指坏人)。</a:t>
            </a:r>
            <a:endParaRPr lang="zh-CN" alt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60.一团和气:原指和蔼可亲,现多指态度温和而缺乏原则。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61.衣冠楚楚:衣帽穿戴得很整齐,很漂亮。</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62.溢美之词:过分赞美的话语。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63.擢发难数:形容罪恶多得数不过来。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64.有口无心:嘴上爱说,心里不存什么。多指话虽不好听,却并无恶意。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65.再接再厉:一次又一次地继续努力(褒义词)。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66.趾高气扬:形容骄傲自满,得意忘形。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三、易用错对象的成语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1.安步当车:慢慢地步行,就当作是坐车。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2.斑驳陆离:形容色彩繁杂。</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3.筚路蓝缕:驾着柴车,穿着破旧的衣服去开辟山林。形容创业的艰苦。筚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路,柴车。蓝缕,破衣服。不可用来形容生活艰辛。</a:t>
            </a:r>
            <a:endParaRPr lang="zh-CN" alt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84363"/>
            <a:ext cx="8467200" cy="50505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4.别鹤孤鸾:离别的鹤,孤单的鸾。比喻远离的夫妻。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5.不堪设想:事情的结果不能想象,指会发展到很坏或很危险的地步。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6.不可磨灭:事迹、言论等将始终保留在人们的记忆中。可与痕迹、印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象、功绩等搭配,不可与情感、友谊搭配。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7.不容置喙:不容许别人插嘴说话。喙,借指人的嘴。</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8.草长莺飞:形容江南春天的美好景色。</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9.尘埃落定:事情经过许多变化,终有结果。不可带补语。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10.地主之谊:当地主人对客人应尽的情谊。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11.耳鬓厮磨:两人的耳朵与鬓发互相接触,形容亲密相处(多指小儿女)。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12.风雨如晦:风雨交加,白天如同黑夜一样昏暗。形容局势动荡或社会</a:t>
            </a:r>
            <a:r>
              <a:rPr lang="zh-CN" altLang="en-US" sz="2010" kern="0" dirty="0" smtClean="0">
                <a:solidFill>
                  <a:srgbClr val="000000"/>
                </a:solidFill>
                <a:latin typeface="Times New Roman" panose="02020603050405020304" pitchFamily="65" charset="-122"/>
                <a:ea typeface="宋体" panose="02010600030101010101" pitchFamily="2" charset="-122"/>
              </a:rPr>
              <a:t>黑暗</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13.风姿绰约:形容女子姿态优美。不能用于形容花木。</a:t>
            </a:r>
            <a:endParaRPr lang="zh-CN" alt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76800" y="919939"/>
            <a:ext cx="8467200" cy="5616900"/>
            <a:chOff x="676800" y="919939"/>
            <a:chExt cx="8467200" cy="5616900"/>
          </a:xfrm>
        </p:grpSpPr>
        <p:sp>
          <p:nvSpPr>
            <p:cNvPr id="2" name="TextBox 2"/>
            <p:cNvSpPr txBox="1"/>
            <p:nvPr/>
          </p:nvSpPr>
          <p:spPr>
            <a:xfrm>
              <a:off x="676800" y="1848633"/>
              <a:ext cx="8467200" cy="468820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清单一    常见易误成语分类汇集</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一、易望文生义的成语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1.长袖善舞:比喻做事有所凭借,就容易成功。后多用来形容有财势、有手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腕的人善于钻营取巧。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2.胸无城府:为人坦率真诚,不用心机。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3.不足为训:不能当作典范或法则。训,准则。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4.不刊之论:不能改动或不可磨灭的言论,形容言论确当,无懈可击。刊,古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代指削除错字,“不刊”指不可更改。</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5.明日黄花:比喻已失去新闻价值的报道或已失去应时作用的事物。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6.目无全牛:形容技艺已达到十分纯熟的地步</a:t>
              </a:r>
              <a:r>
                <a:rPr lang="zh-CN" altLang="en-US" sz="2010" kern="0" dirty="0" smtClean="0">
                  <a:solidFill>
                    <a:srgbClr val="000000"/>
                  </a:solidFill>
                  <a:latin typeface="Times New Roman" panose="02020603050405020304" pitchFamily="65" charset="-122"/>
                  <a:ea typeface="宋体" panose="02010600030101010101" pitchFamily="2" charset="-122"/>
                </a:rPr>
                <a:t>。</a:t>
              </a:r>
              <a:endParaRPr lang="zh-CN" altLang="en-US" dirty="0"/>
            </a:p>
          </p:txBody>
        </p:sp>
        <p:sp>
          <p:nvSpPr>
            <p:cNvPr id="3" name="文本框 2"/>
            <p:cNvSpPr txBox="1"/>
            <p:nvPr/>
          </p:nvSpPr>
          <p:spPr>
            <a:xfrm>
              <a:off x="3786182" y="1386968"/>
              <a:ext cx="1714512" cy="461665"/>
            </a:xfrm>
            <a:prstGeom prst="rect">
              <a:avLst/>
            </a:prstGeom>
            <a:noFill/>
          </p:spPr>
          <p:txBody>
            <a:bodyPr wrap="square" rtlCol="0">
              <a:spAutoFit/>
            </a:bodyPr>
            <a:lstStyle/>
            <a:p>
              <a:r>
                <a:rPr lang="zh-CN" altLang="en-US" sz="2400" b="1" dirty="0" smtClean="0"/>
                <a:t>考点</a:t>
              </a:r>
              <a:r>
                <a:rPr lang="zh-CN" altLang="en-US" sz="2400" b="1" dirty="0"/>
                <a:t>清单</a:t>
              </a:r>
              <a:endParaRPr lang="zh-CN" altLang="en-US" sz="2400" b="1" dirty="0"/>
            </a:p>
          </p:txBody>
        </p:sp>
        <p:pic>
          <p:nvPicPr>
            <p:cNvPr id="4" name="Picture 1" descr="D:\成品备份\版式\2021版53A教师课件要求及模板\图片\PPT插图-04.png"/>
            <p:cNvPicPr>
              <a:picLocks noChangeAspect="1" noChangeArrowheads="1"/>
            </p:cNvPicPr>
            <p:nvPr/>
          </p:nvPicPr>
          <p:blipFill>
            <a:blip r:embed="rId1"/>
            <a:srcRect/>
            <a:stretch>
              <a:fillRect/>
            </a:stretch>
          </p:blipFill>
          <p:spPr bwMode="auto">
            <a:xfrm>
              <a:off x="2882910" y="919939"/>
              <a:ext cx="3117850" cy="344488"/>
            </a:xfrm>
            <a:prstGeom prst="rect">
              <a:avLst/>
            </a:prstGeom>
            <a:noFill/>
          </p:spPr>
        </p:pic>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14.凤凰于飞:凤和凰相偕而飞。比喻婚姻美满,夫妻和睦。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15.共挽鹿车:旧时称赞夫妻同心,安贫乐道。挽,拉。鹿车,古时的一种小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16.鬼斧神工:形容建筑、雕塑等技艺的精巧。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17.汗牛充栋:形容书籍极多。汗牛,用牛运输,牛累得出汗。充栋,堆满了屋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子。不能用于形容其他物品。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18.黄钟大吕:借指正大、庄严、高妙的音乐或文辞。</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19.挥洒自如:形容书写、作画运笔自如,不受拘束。也形容写文章流畅洒</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脱。不可用于形容举止风度。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20.豁然开朗:形容由狭窄昏暗一变而为开阔敞亮。也比喻原来不明白,一</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下子领悟了。不能用来形容人的性格。</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21.吉光片羽:神兽的一小块毛皮,比喻残存的珍贵的文物。</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22.见仁见智:对于同一个问题,各人有各人的见解。</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23.紧锣密鼓:比喻正式或公开活动前的紧张的舆论准备。也形容准备工作</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进行得紧张、急促。</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24.兰因絮果:兰因,比喻美好的开端。絮果,比喻离散的结局。比喻男女结</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婚初时美满,最终离异。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25.劳燕分飞:比喻人别离(多用于夫妻)。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26.良莠不齐:好的坏的混杂在一起。莠,狗尾草,比喻品质坏的。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27.琳琅满目:满眼都是珍贵的东西。形容美好的事物很多。多指工艺品或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者书籍。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28.令行禁止:有令必行,有禁必止,形容严格执行法令。</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29.络绎不绝:形容行人车马来来往往,接连不断。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30.藕断丝连:比喻表面上好像已断了关系,实际上仍然挂牵着。多指爱情</a:t>
            </a:r>
            <a:endParaRPr lang="zh-CN" alt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上的。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31.拍手称快:拍着手喊痛快。多指仇恨得到消除。</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32.破镜重圆:比喻夫妻失散或决裂后重又团圆。不能用于朋友、同学、同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事之间。</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33.七手八脚:形容人多手杂,动作纷乱。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34.秦晋之好:现泛指两家联姻。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35.琴瑟之好:比喻夫妻间感情和谐。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36.青梅竹马:形容男女幼年时亲密无间。现多指夫妻俩或恋人从小就相</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37.人老珠黄:妇女年老失去青春容颜,就像珍珠年久变黄不值钱一样。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38.始乱终弃:男子玩弄女子感情后遗弃的不道德行为。乱,不正当的男女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关系。弃,抛弃、遗弃。</a:t>
            </a:r>
            <a:endParaRPr lang="zh-CN" alt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39.脱颖而出:比喻人的才能全部显示出来。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40.唾手可得:比喻极容易得到。不指容易办成。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41.无出其右:出,超出。右,上,古代以右为尊。没有人能超过他。</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42.洗心革面:比喻彻底悔改。指人的改过自新。</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43.相敬如宾:形容夫妻互相尊敬,像对待宾客一样。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44.宵衣旰食:天不亮就穿衣起来,天黑了才吃饭,形容勤于政务。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45.信手拈来:写文章时自由纯熟地运用典故、词语等。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46.休戚相关:彼此间祸福互相关联。</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47.循序渐进:学习、工作等按照一定的步骤逐渐深入或提高。</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48.鸦雀无声:形容非常安静。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49.掩耳盗铃:比喻自己欺骗自己,明明掩盖不住的事情偏要想法子掩盖。</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50.摇旗呐喊:原指古代作战时后面的人摇着旗子呐喊,给前面作战的人助</a:t>
            </a:r>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威。现比喻给别人助长声势。</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51.语重心长:言辞诚恳,情意深长。用于长对幼。</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52.遇人不淑:本指女子所嫁的人不好,也泛指所结交的人不好。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53.栉风沐雨:风梳头,雨洗发,形容人经常在外面不顾风雨地辛苦奔波。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54.置若罔闻:不予理睬,放在一边儿不管,好像没听见一样。不可用于视觉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方面。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四、易谦敬错用的成语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1.班门弄斧:班,古代的巧匠鲁班。在鲁班门前耍弄斧头,比喻在行家面前卖</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弄本领。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2.笨鸟先飞:表示能力差的人做事时,恐怕落后,比别人先行一步。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3.敝帚自珍:破扫帚,自己当宝贝爱惜,比喻东西虽不好,可是自己珍视。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4.避让贤路:交印辞职,给才德高的人让路。常作年老引退的自谦辞。</a:t>
            </a:r>
            <a:endParaRPr lang="zh-CN" alt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5.不吝赐教:敬辞,用于自己向别人征求意见或请教问题。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6.不情之请:客套话,不合情理的请求(向人求助时称自己的请求)。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7.不足挂齿:不值得一提。谦辞。</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8.才疏学浅:才能低,学识浅。多用于自谦。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9.鼎力相助:敬辞,大力相助。只用于说对方或他人,不可用于自己。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10.德薄才疏:薄,浅。疏,空虚。品行和才能都很差。</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11.雕虫小技:比喻微不足道的技能(多指文字技巧)。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12.高朋满座:高贵的宾客坐满了席位。形容宾客很多。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13.高抬贵手:客套话,多用于请求对方饶恕或通融。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14.绠短汲深:绠,打水用的绳子。汲,从下往上打水。吊桶的绳子很短,却要</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从深井里打水。比喻能力微薄,任务重大,难以胜任。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15.姑妄言之:姑且说说(对于自己不能深信不疑的事情,说给别人时常用此</a:t>
            </a:r>
            <a:endParaRPr lang="zh-CN" alt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语以示保留)。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16.挂一漏万:挂,列举。漏,遗漏。提到一个,漏掉上万。形容列举不全,遗漏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很多。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17.管窥蠡测:管,竹管。窥,从小孔或缝隙里看。蠡,瓢。从竹管里看天,用瓢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来量海水。比喻眼光狭窄,见识浅陋。也作“以管窥天,以蠡测海”。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18.聊表寸心:聊,略微。寸心,微薄的心意。略微表示一点儿心意。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19.蓬荜增辉:谦辞,表示由于别人到自己家里来或张挂别人给自己题赠的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字画等而使自己非常光荣。蓬荜,“蓬门荜户”的省略语。也说“蓬荜生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20.区区此心:区区,微小、微薄。形容微不足道的一点心意或想法。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21.尸位素餐:尸位,空占职位不做事。素餐,白吃饭。比喻不尽职守。也为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谦称,指自己未尽职责。</a:t>
            </a:r>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22.望尘莫及:只望见走在前面的人带起的尘土而追赶不上,比喻远远落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23.无功受禄:没有功劳而得到报酬。</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24.洗耳恭听:洗清耳朵,恭敬地听讲。形容恭敬而认真地听人讲话。多用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于请人讲话时说的客气话。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25.忝列门墙:谦辞,表示自己愧在师门。“忝”表示自己位列其中会让他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人蒙羞。</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26.信笔涂鸦:没有多加考虑,随意写或画。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27.虚怀若谷:胸怀像山谷一样深而且宽广。形容非常谦虚。表示对人的敬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意,只能对人,不能对己。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28.虚位以待:虚,空着。留着位置等候。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29.一得之见:谦辞,表示“自己一点浅薄的意见”。</a:t>
            </a:r>
            <a:endParaRPr lang="zh-CN" altLang="en-US"/>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30.一得之愚:一得,一点心得。愚,愚见。谦辞,称自己对某于一问题的见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解。</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31.一枝之栖:只求得到一个安身的地方,是自谦不存奢望的求职用语。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32.贻笑大方:贻,留给。大方,见识广博或有专长的人。指让学者或行家笑</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33.一孔之见:孔,小窟窿。从一个小窟窿里所看到的。谦辞,比喻狭隘片面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的见解。</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34.率先垂范:敬辞,带头给下级或晚辈做示范。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35.抛砖引玉:谦辞,比喻用粗浅的、不成熟的意见引出别人高明的、成熟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的意见。</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五、易造成重复的成语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1.安居乐业:安定地居住在一地,愉快地从事自己的职业。不能用作“人民</a:t>
            </a:r>
            <a:endParaRPr lang="zh-CN" altLang="en-US"/>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的生活安居乐业”。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2.遍体鳞伤:遍,全部。鳞,鱼鳞。这里指伤痕布满全身,像鱼鳞一样密。不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能用作“浑身被打得遍体鳞伤”。</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3.不虞之誉:虞,料想。誉,称赞。没有意料到的赞扬。不能用作“没有想到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却受到了不虞之誉”。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4.当务之急:当务,当前急切应办的事。不能用作“目前的当务之急”。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5.方兴未艾:方,正在。兴,兴起。艾,停止。形容事物正在蓬勃发展,势头并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未停止。不能用作“正方兴未艾”。</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6.感激涕零:涕,泪。零,落。感激得流下了眼泪。形容非常感激。不能用作</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“感激涕零地流下了眼泪”。</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7.恍然大悟:恍然,形容猛然醒悟。悟,明白、觉醒。一下子忽然明白过来。</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不能用作“我心里突然觉得恍然大悟了”。</a:t>
            </a:r>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60984"/>
            <a:ext cx="8604000" cy="5288243"/>
          </a:xfrm>
          <a:prstGeom prst="rect">
            <a:avLst/>
          </a:prstGeom>
          <a:noFill/>
        </p:spPr>
        <p:txBody>
          <a:bodyPr wrap="square" lIns="0" tIns="0" rIns="0" bIns="0" rtlCol="0">
            <a:spAutoFit/>
          </a:bodyPr>
          <a:lstStyle/>
          <a:p>
            <a:pPr eaLnBrk="0" latinLnBrk="1" hangingPunct="0">
              <a:lnSpc>
                <a:spcPct val="150000"/>
              </a:lnSpc>
            </a:pPr>
            <a:r>
              <a:rPr lang="zh-CN" altLang="en-US" sz="1780" kern="0" dirty="0" smtClean="0">
                <a:solidFill>
                  <a:srgbClr val="000000"/>
                </a:solidFill>
                <a:latin typeface="Times New Roman" panose="02020603050405020304" pitchFamily="65" charset="-122"/>
                <a:ea typeface="宋体" panose="02010600030101010101" pitchFamily="2" charset="-122"/>
              </a:rPr>
              <a:t>7.不名一文:一个钱也没有。</a:t>
            </a:r>
            <a:endParaRPr lang="zh-CN" altLang="en-US" sz="1780" dirty="0" smtClean="0"/>
          </a:p>
          <a:p>
            <a:pPr eaLnBrk="0" latinLnBrk="1" hangingPunct="0">
              <a:lnSpc>
                <a:spcPct val="150000"/>
              </a:lnSpc>
            </a:pPr>
            <a:r>
              <a:rPr lang="zh-CN" altLang="en-US" sz="1780" kern="0" dirty="0" smtClean="0">
                <a:solidFill>
                  <a:srgbClr val="000000"/>
                </a:solidFill>
                <a:latin typeface="Times New Roman" panose="02020603050405020304" pitchFamily="65" charset="-122"/>
                <a:ea typeface="宋体" panose="02010600030101010101" pitchFamily="2" charset="-122"/>
              </a:rPr>
              <a:t>8.在劫难逃:现指坏事情一定要发生,要避免也避免不了。</a:t>
            </a:r>
            <a:endParaRPr lang="zh-CN" altLang="en-US" sz="1780" dirty="0" smtClean="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9</a:t>
            </a:r>
            <a:r>
              <a:rPr lang="zh-CN" altLang="en-US" sz="1780" kern="0" dirty="0" smtClean="0">
                <a:solidFill>
                  <a:srgbClr val="000000"/>
                </a:solidFill>
                <a:latin typeface="Times New Roman" panose="02020603050405020304" pitchFamily="65" charset="-122"/>
                <a:ea typeface="宋体" panose="02010600030101010101" pitchFamily="2" charset="-122"/>
              </a:rPr>
              <a:t>.犯而不校:受到别人的触犯,也不计较。</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10.细大不捐:小的大的都不抛弃。</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11.三人成虎:比喻谣言或讹传一再重复,就会使人信以为真。</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12.醍醐灌顶:比喻灌输智慧,使人彻底醒悟。</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13.七月流火:夏去秋来,天气转凉。现也用来形容天气炎热。</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14.不瘟不火:表演既不沉闷也不过火。</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15.期期艾艾:形容口吃。</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16.弹冠相庆:一人当了官或升了官,他的同伙也互相庆贺将有官可做(含</a:t>
            </a:r>
            <a:r>
              <a:rPr lang="zh-CN" altLang="en-US" sz="1780" kern="0" dirty="0" smtClean="0">
                <a:solidFill>
                  <a:srgbClr val="000000"/>
                </a:solidFill>
                <a:latin typeface="Times New Roman" panose="02020603050405020304" pitchFamily="65" charset="-122"/>
                <a:ea typeface="宋体" panose="02010600030101010101" pitchFamily="2" charset="-122"/>
              </a:rPr>
              <a:t>贬义</a:t>
            </a:r>
            <a:r>
              <a:rPr lang="zh-CN" altLang="en-US" sz="1780" kern="0" dirty="0" smtClean="0">
                <a:solidFill>
                  <a:srgbClr val="000000"/>
                </a:solidFill>
                <a:latin typeface="Times New Roman" panose="02020603050405020304" pitchFamily="65" charset="-122"/>
                <a:ea typeface="宋体" panose="02010600030101010101" pitchFamily="2" charset="-122"/>
              </a:rPr>
              <a:t>)。</a:t>
            </a:r>
            <a:endParaRPr lang="zh-CN" altLang="en-US" sz="1780" dirty="0"/>
          </a:p>
          <a:p>
            <a:pPr marL="0" indent="0" eaLnBrk="0" latinLnBrk="1" hangingPunct="0">
              <a:lnSpc>
                <a:spcPct val="150000"/>
              </a:lnSpc>
              <a:spcBef>
                <a:spcPts val="0"/>
              </a:spcBef>
              <a:buNone/>
            </a:pPr>
            <a:r>
              <a:rPr lang="zh-CN" altLang="en-US" sz="1780" kern="0" dirty="0" smtClean="0">
                <a:solidFill>
                  <a:srgbClr val="000000"/>
                </a:solidFill>
                <a:latin typeface="Times New Roman" panose="02020603050405020304" pitchFamily="65" charset="-122"/>
                <a:ea typeface="宋体" panose="02010600030101010101" pitchFamily="2" charset="-122"/>
              </a:rPr>
              <a:t>17.惨淡经营:惨淡,形容苦费心力。经营,谋划并从事某项事情。原指下笔</a:t>
            </a:r>
            <a:br>
              <a:rPr sz="1780" dirty="0"/>
            </a:br>
            <a:r>
              <a:rPr lang="zh-CN" altLang="en-US" sz="1780" kern="0" dirty="0" smtClean="0">
                <a:solidFill>
                  <a:srgbClr val="000000"/>
                </a:solidFill>
                <a:latin typeface="Times New Roman" panose="02020603050405020304" pitchFamily="65" charset="-122"/>
                <a:ea typeface="宋体" panose="02010600030101010101" pitchFamily="2" charset="-122"/>
              </a:rPr>
              <a:t>前极力构思。后也形容在困境中艰难地从事某种事业。常常被错误地理</a:t>
            </a:r>
            <a:br>
              <a:rPr sz="1780" dirty="0"/>
            </a:br>
            <a:r>
              <a:rPr lang="zh-CN" altLang="en-US" sz="1780" kern="0" dirty="0" smtClean="0">
                <a:solidFill>
                  <a:srgbClr val="000000"/>
                </a:solidFill>
                <a:latin typeface="Times New Roman" panose="02020603050405020304" pitchFamily="65" charset="-122"/>
                <a:ea typeface="宋体" panose="02010600030101010101" pitchFamily="2" charset="-122"/>
              </a:rPr>
              <a:t>解为经营状况不好。</a:t>
            </a:r>
            <a:endParaRPr lang="zh-CN" altLang="en-US" sz="178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8.接踵而至:踵,脚后跟。一个跟着一个到来。形容人或事物接连而来。不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能用作“接踵而至地闯进来”。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9.津津乐道:津津,兴味很浓的样子。乐道,乐于谈论。指饶有兴味地谈论某</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事。不能用作“津津乐道地说”。</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10.刻骨铭心:铭,镂刻,记载。镂刻在骨头上或心里。比喻感受深刻,永不忘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记。不能用作“令人难忘的教训刻骨铭心”。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11.历历在目:历历,清楚、分明的样子。(物体或景象)清清楚楚地呈现在眼</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前。不能用作“往事历历在目地出现在眼前”。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12.满腹经纶:经纶,整理过的蚕丝,比喻规划、管理国家大事的才能。形容</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人很有政治才能或很有才学。不能用作“满腹经纶的学问”。</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13.扪心自问:扪,摸。摸着胸口自问,表示自我反省。不能用作“扪心自问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地自责”。</a:t>
            </a:r>
            <a:endParaRPr lang="zh-CN" altLang="en-US"/>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14.南柯一梦:南柯,梦境中的南柯郡。泛指一场美梦。比喻得失无常,美梦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成空。不能用作“一场南柯一梦”。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15.难言之隐:隐,隐情,深藏于内心的话或事。指难以说出口的藏在内心深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处的事情。不能用作“难言之隐的苦衷”。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16.忍俊不禁:不禁,禁不住,抑制不住。指忍不住要发笑。不能用成“忍俊</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不禁地笑了”。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17.任重道远:任,负担。负担沉重,路程遥远。比喻既担负着重大而艰巨的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责任,又必须经历长期的艰苦奋斗。不能用作“任重道远的责任”。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18.日理万机:理,处理。机,事务。一天要处理上万件事务。不能用作“每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天都要日理万机”。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19.如芒在背:好像芒和刺扎在背上。形容坐立不安。不能用作“好像如芒</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在背”。</a:t>
            </a:r>
            <a:endParaRPr lang="zh-CN" altLang="en-US"/>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20.生灵涂炭:生灵,指百姓。涂炭,烂泥和炭火,比喻困苦的境地。指老百姓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处于极端困苦的境地。不能用作“使我国人民生灵涂炭”。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21.莘莘学子:莘莘,形容众多。泛指众多的读书人。不能用作“众多的莘</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莘学子”。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22.妄自菲薄:妄,胡乱,不合理。菲薄,轻视。过分地瞧不起自己,以致失去了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信心。不能用作“妄自菲薄你自己”。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23.闻名遐迩:遐,远。迩,近。远近都闻名。形容名声很大。不能用作“海</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内外闻名遐迩”。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24.相形见绌:相形,互相比较。绌,缺陷,不足。相比之下,显出一方非常逊</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色。不能用作“显得相形见绌”。</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25.眼花缭乱:眼睛看到纷繁复杂的事物而感到迷乱。不能用作“让人看得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眼花缭乱”。</a:t>
            </a:r>
            <a:endParaRPr lang="zh-CN" alt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17855"/>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26.芸芸众生:芸芸,众多的样子。众生,指一切生物。原为佛教语,指一切有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生命的东西。后用以指一大群普普通通的人。不能用作“众多的芸芸众</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生”。</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27.责无旁贷:责,责任。贷,推卸。自身负有的责任,不能向别人推卸。不能</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用作“责无旁贷的责任”。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28.真知灼见:灼,明亮、透彻。指正确透彻的认识和见解。不能用作“提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出真知灼见的意见”。</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29.众所周知:周,普遍、全。大家都知道。不能用作“这是大家众所周知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30.自惭形秽:惭,惭愧。秽,丑陋,肮脏。原指因自己的容貌风度不如别人而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感到惭愧,后泛指自愧不如别人。不能用作“感到自惭形秽”。</a:t>
            </a:r>
            <a:endParaRPr lang="zh-CN" alt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清单二    常见近义成语辨析</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1.趁火打劫:趁别人有危难时去捞好处。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浑水摸鱼:比喻趁混乱的机会攫取不正当利益。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2.惨无人道:残暴狠毒到极点,如野兽一样。惨,残酷狠毒。</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惨绝人寰:世上再没有比这更惨的。形容悲惨到极点。人寰,人世。</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3.心满意足:非常满足。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称心如意:完全合乎心意。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4.承先启后:继承前代的并启发后代的(多用于学问、事业等)。承,承接。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启,开创,启发。亦作“承前启后”。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承上启下:接续上面的并引起下面的(多用于写作等)。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5.三五成群:三个五个结成一群。</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成群结队:聚集到一起,结成一群一伙。亦作“成群结伙”。</a:t>
            </a:r>
            <a:endParaRPr lang="zh-CN" alt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6.胡思乱想:没有根据或不切实际地瞎想。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痴心妄想:一心想着不可能实现的事。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7.重整旗鼓:比喻失败后积聚力量,重新行动。亦作“重振旗鼓”。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卷土重来:形容失败后重新恢复势力。卷土,人马奔跑时扬起尘土。</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8.呕心沥血:形容费尽心思。</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处心积虑:千方百计地盘算(多含贬义)。处心,存心。积虑,积久考虑。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9.粗心大意:做事不细心,马虎。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粗枝大叶:做事不认真,不细心,马虎大意。也比喻粗糙,不细致,不周密。还</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比喻粗线条或粗略。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10.大张旗鼓:比喻声势和规模很大。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声势浩大:声威和气势非常壮大。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11.当仁不让:遇到应该做的事,积极主动去做,不退让。当仁,面临仁义之</a:t>
            </a:r>
            <a:r>
              <a:rPr lang="zh-CN" altLang="en-US" kern="0" dirty="0" smtClean="0">
                <a:solidFill>
                  <a:srgbClr val="000000"/>
                </a:solidFill>
                <a:latin typeface="Times New Roman" panose="02020603050405020304" pitchFamily="65" charset="-122"/>
                <a:ea typeface="宋体" panose="02010600030101010101" pitchFamily="2" charset="-122"/>
                <a:sym typeface="+mn-ea"/>
              </a:rPr>
              <a:t>事。</a:t>
            </a:r>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51497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义不容辞:道义上不允许推辞。</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12.道貌岸然:形容神态庄重严肃。现常用来形容故作正经、表里不一之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状。多含讥讽之意。道貌,正经、严肃的外貌。岸然,高傲、威严的样子。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一本正经:形容庄重规矩,非常认真(有时带有讥讽的意味)。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13.一视同仁:同样看待,不分亲疏厚薄。多用于人。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等量齐观:不管事物间的差异,同等看待。多用于物。等,同等。齐,一样。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14.牢不可破:牢固得不可摧毁,不可动摇。多用于抽象事物。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颠扑不破:无论怎样摔打都不会破损。比喻理论、道理等正确,无法驳倒推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15.东山再起:比喻失势之后,重新恢复地位。亦作“东山复起”。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死灰复燃:比喻已经停息的事物又重新活动起来。死灰,熄灭的火灰。</a:t>
            </a:r>
            <a:endParaRPr lang="zh-CN" alt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16.洞若观火:形容看得清楚明白。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了如指掌:形容对情况非常清楚,好像指着自己的手掌给人看一样。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17.标新立异:原指独创新意,立论与众不同。后多指提出新奇的主张或创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造出新奇的样式。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独树一帜:单独树立起一面旗帜。比喻自成一家。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18.耳濡目染:形容见得多听得多了之后,无形之中受到影响。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耳闻目睹:亲自听到和看到。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19.翻天覆地:①形容变化巨大而彻底;②形容闹得很凶。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天崩地裂:形容声响强烈或变化巨大,像天塌下、地裂开一样。</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20.翻云覆雨:比喻反复无常或玩弄手段。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朝三暮四:多用以比喻反复无常,变来变去。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21.风流云散:像风和云那样流动散开。比喻在一起的人分散到四面八方。</a:t>
            </a:r>
            <a:endParaRPr lang="zh-CN" alt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烟消云散:比喻事物消失净尽。亦作“云消雾散”。</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22.风平浪静:没有风浪,水面很静。比喻平静无事。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一帆风顺:船挂满帆,顺风行驶。比喻非常顺利,毫无挫折或阻碍。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23.风雨飘摇:形容形势很不稳定。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摇摇欲坠:形容极不稳固,就要落下来,或比喻就要垮台。摇摇,动摇不稳的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样子。坠,掉下。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24.浮光掠影:像水面的光和掠过的影子一样,一晃就消逝,形容印象不深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刻。浮光,水面的光。掠影,掠过的影子。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走马观花:骑在马上看花。比喻粗略地观察一下事物。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25.后来居上:后起的超过先前的。</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青出于蓝:比喻学生胜过老师,后人胜过前人。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26.囫囵吞枣:把枣儿整个儿吞下去。比喻读书等不加分析地笼统接受。</a:t>
            </a:r>
            <a:endParaRPr lang="zh-CN"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生吞活剥:比喻生硬地接受或机械地搬用(别人的理论、经验、方法等)。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27.花天酒地:形容沉湎于吃喝嫖赌的荒淫腐化生活。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醉生梦死:比喻像醉酒和做梦一样,糊涂地过日子。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28.欢欣鼓舞:形容心情愉快,精神振奋。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欢天喜地:形容非常欢喜。</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29.绘声绘色:形容描写、叙述生动逼真。</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有声有色:形容表现得非常生动。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30.魂不附体:灵魂脱离了肉体。形容惊恐之极。</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失魂落魄:形容心神不宁或惊慌失措。</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31.饥寒交迫:饥饿与寒冷交相逼迫。形容无衣无食,生活困苦不堪。</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啼饥号寒:因为缺乏衣食而啼哭。形容生活极端困苦。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32.岌岌可危:形容极其危险,快要倾覆或灭亡。</a:t>
            </a:r>
            <a:endParaRPr lang="zh-CN" alt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17855"/>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18.差强人意:大体上还能使人满意。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19.上下其手:玩弄手法,暗中作弊。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20.马革裹尸:用马皮把尸体包裹起来,指军人战死于战场。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21.大快人心:坏人受到惩罚或打击,使大家非常痛快。</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22.曾几何时:时间过去没有多久。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23.过江之鲫:形容多而纷乱。多用于形容跟风、赶时髦的人。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24.坐地分赃:(匪首、窝主等)不亲自偷窃抢劫而分到赃款、赃物,也指盗贼</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就地瓜分赃款、赃物。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25.红男绿女:穿着各种漂亮服装的青年男女。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26.侧目而视:斜着眼睛看人。形容畏惧、憎恨或鄙视的样子。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27.城下之盟:敌军到了城下,抵抗不了,跟敌人订的盟约。泛指被迫签订的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条约(多指不平等的)。多误解为签订合同。</a:t>
            </a:r>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奄奄一息:只剩下微弱的一口气。形容气息微弱。奄奄,呼吸微弱的样子。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33.记忆犹新:过去的事,至今印象还非常清楚,就像刚才发生的一样。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历历在目:清楚地展现在眼前。历历,(物体或景象)清楚分明。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34.家常便饭:①家庭日常的饭食;②比喻经常发生、习以为常的事情。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习以为常:某件事情经常去做,或某种现象经常看到,也就觉得很平常了。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35.赴汤蹈火:形容不避艰险,奋不顾身。多用于表达决心。汤,开水。蹈,</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出生入死:形容冒着生命危险。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36.功亏一篑:堆九仞高的土山,只差一筐土而不能完成。比喻一件大事只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差最后一点儿人力物力而不能成功(含惋惜意)。功,泛指所做的事。亏,缺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少。篑,土筐。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前功尽弃:过去的努力全部废弃。</a:t>
            </a:r>
            <a:endParaRPr lang="zh-CN" altLang="en-US"/>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37.钩心斗角:原指宫室结构精巧工致,后用以指各用心机,互相排挤。也作</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“勾心斗角”。</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尔虞我诈:彼此猜疑,互相欺骗。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38.苟且偷安:只图眼前安逸,得过且过。</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苟且偷生:得过且过,勉强地生存下去。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39.固若金汤:形容城池或阵地非常坚固,不易攻破。金,金属造的城。汤,灌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满滚水的护城河。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坚如磐石:像大石头一样坚固。常比喻意志不可动摇。</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坚不可摧:非常坚固,摧毁不了。可指工事,也可指决心、意志。</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40.冠冕堂皇:形容表面庄严体面或光明正大的样子。冠冕,古代帝王官吏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的帽子。堂皇,很有气派的样子。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堂而皇之:①形容公开或不加掩饰;②形容体面或气派大。</a:t>
            </a:r>
            <a:endParaRPr lang="zh-CN" alt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41.海市蜃楼:①蜃景的通称;②比喻虚幻的事物。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空中楼阁:多用来比喻虚幻的事物或脱离实际的理论、计划等。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42.忍气吞声:形容受了气而强自忍耐,不说什么话。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忍辱含垢:忍受耻辱。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43.和颜悦色:形容态度和蔼可亲。强调脸部表情和顺。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和蔼可亲:态度温和,容易接近。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44.齐心协力:众人一心,共同努力。强调合力。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和衷共济:比喻同心协力,共同克服困难。侧重齐心。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45.赫赫有名:声名显赫。赫赫,显著盛大的样子。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鼎鼎大名:形容名气很大。鼎鼎,盛大。亦作“大名鼎鼎”。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46.络绎不绝:形容过往人马或车辆连接不断。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川流不息:像河水那样流个不停。多用于比喻来往的人、车马或船只很</a:t>
            </a:r>
            <a:endParaRPr lang="zh-CN"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多。川,河流。</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纷至沓来:纷纷到来;连续不断地到来。纷,众多,杂乱。沓,多而重复。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47.眉开眼笑:形容高兴愉快的样子。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眉飞色舞:形容喜悦或得意。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48.名不虚传:传出的名声不是虚假的,表示名声与实际相符。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名副其实:名称或名声与实际相符合。副,相称。</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49.明目张胆:形容公开地、无所顾忌地做坏事。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明火执仗:点燃火把,手拿武器,公开活动(多指抢劫)。仗,兵器。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50.明哲保身:原指明达事理、洞见时势的人,善于择安避危,保全自身。现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在指因怕犯错误或有损自己利益而对原则性问题不置可否的处世态度。</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贬义。明哲,明智,通达事理。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洁身自好:保持自身清白,不同流合污。也指顾惜尊重自己,不与他人纠缠</a:t>
            </a:r>
            <a:endParaRPr lang="zh-CN" alt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在一起。褒义。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51.目不斜视:不该看的事物不看。形容品行端正,遵守规矩。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目不转睛:凝神注视,眼珠一转不转。形容注意力高度集中。睛,眼珠。</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52.南辕北辙:本要向南行走,却驾车往北。比喻行动与目的相反。辕,车前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驾牲口的部分。辙,车轮轧出的痕迹。</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背道而驰:比喻彼此方向、目标完全相反。道,道路。驰,车马疾行。</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53.怒不可遏:愤怒得不能抑制,形容愤怒到了极点。</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大发雷霆:比喻大发脾气,高声训斥。霆,暴雷,霹雳。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54.排山倒海:形容力量强,声势大。排,推开。倒,翻倒。</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翻江倒海:①形容水势浩大;②形容力量或声势非常壮大。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55.蚍蜉撼树:比喻不自量力。又作“蚍蜉撼大树”。蚍蜉,大蚂蚁。撼,摇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动。</a:t>
            </a:r>
            <a:endParaRPr lang="zh-CN" altLang="en-US"/>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螳臂当车:比喻不估计自己的力量,去做办不到的事情,必然招致失败。当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(dāng),阻挡。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56.锲而不舍:镂刻不停。比喻有恒心,有毅力。多用作形容词,与“精神”</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搭配。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坚持不懈:坚持到底,毫不松懈。</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57.见机行事:形容看情况办事情。机,时机,机会。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见风转舵:比喻态度、做法等跟着情势转变方向(含贬义)。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58.窃窃私语:私下小声说话。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交头接耳:紧靠着头,凑在耳边低声说话。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59.撼天动地:形容声音响亮或声势浩大。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惊天动地:形容声音特别响亮,也形容声势浩大或事业伟大。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60.开诚布公:诚意待人,坦白无私。</a:t>
            </a:r>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推心置腹:比喻真心待人。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61.夸夸其谈:说话或写文章浮夸,不切实际。贬义词。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侃侃而谈:形容说话理直气壮,从容不迫。</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62.刻不容缓:一刻也不能耽搁。形容形势紧迫。缓,缓慢,拖延。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迫不及待:急迫得不容等待。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63.语重心长:言辞恳切,情意深长。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苦口婆心:形容怀着好心再三恳切劝告。</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64.脍炙人口:美味人人都爱吃。比喻美好的事物(特别是文学艺术作品)受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到人们的称赞和传诵。</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喜闻乐见:喜欢听,乐意看。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65.屈指可数:弯着手指头计算数目。形容数目很少。侧重指珍贵。</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寥寥可数:形容数量非常少,数得出来。</a:t>
            </a:r>
            <a:endParaRPr lang="zh-CN" altLang="en-US"/>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66.无稽之谈:没有根据的言论。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流言蜚语:毫无根据的话语。多指背后议论、诽谤或挑拨离间的话。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67.燃眉之急:像火烧眉毛那样非常紧急的情况。</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迫在眉睫:比喻事情已经到了十分紧急的关头。眉睫,眉毛、睫毛。</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68.手忙脚乱:形容做事慌乱,没有条理。也形容惊慌失措。</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七手八脚:形容人多手杂,动作不一。</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69.进退维谷:比喻进退两难。谷,山谷,比喻困境。书面用语。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进退两难:进也不好,退也不好。形容处境困难。口头用语。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进退无门:前进后退均无路。形容处境困难,无处容身。</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70.杞人忧天:为不必要忧虑的事情而忧虑。动词性短语。亦作“杞人之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忧”,名词性短语。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庸人自扰:本来没有问题而自己瞎着急或自找麻烦。</a:t>
            </a:r>
            <a:endParaRPr lang="zh-CN"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71.气吞山河:气势能吞没高山大河。形容气魄很大。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气势磅礴:形容气势极其雄伟。磅礴,(气势)盛大。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72.威风凛凛:形容威严可畏,气势逼人。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气势汹汹:形容态度、声势凶猛而嚣张。汹汹,声势很盛的样子。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73.想方设法:积极动脑筋,想尽各种办法。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千方百计:想尽或用尽一切办法。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74.前车可鉴:比喻前人失败的教训可做鉴戒。动词性短语。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前车之鉴:当作鉴戒的前人的失败教训。名词性短语。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75.敲诈勒索:依仗势力或用威胁、欺骗的手段,索取财物。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巧取豪夺:用欺诈的手段骗取或凭武力强夺财物、权利。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76.聚精会神:集中精神;集中注意力。会,集中。</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全神贯注:形容全副精神高度集中。贯注,集中在一起。</a:t>
            </a:r>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77.煞费苦心:形容费尽心思。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挖空心思:形容费尽心计,想尽办法。多含贬义。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78.本末倒置:比喻颠倒了事物的主次轻重。本,树根。末,树梢。置,放。</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舍本逐末:舍去事物的根本、主要的部分,而去追求细枝末节。形容轻重倒</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置。</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79.深谋远虑:周密地计划,往长远里考虑。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深思熟虑:深入细致地考虑。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80.神采奕奕:精神旺盛,容光焕发。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神采飞扬:形容兴奋得意、精神焕发的样子。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81.生气勃勃:生命力强,富有朝气。多用于指人。勃勃,精神旺盛的样子。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生机勃勃:很有活力,很有生命力。多用于指事物。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82.龙腾虎跃:形容威武雄壮,非常活跃。</a:t>
            </a:r>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28.充耳不闻:塞住耳朵不听,形容不愿听取别人的意见。易误用为形容人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专心,没有听到。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29.大方之家:学识渊博或精于某种技艺的人。大方,专家学者,内行人。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30.当仁不让:遇到应该做的事,积极主动去做,不退让。仁,正义,正义的事,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引申为应该做的事。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31.豆蔻年华:女子十三四岁的年纪。往往误解为“正是好时候”。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32.炙手可热:手一挨近就感觉热,形容气焰很盛,权势很大(含贬义)。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33.对簿公堂:在官府公堂上受审问,后来指在法庭上对质或上法庭打官</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司。</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34.耳提面命:不但当面告诉他,而且还贴近耳朵提醒、叮嘱。形容恳切地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教导。</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35.不赞一词:原指文章写得很好,别人不能再添一句话。现也指一言不</a:t>
            </a:r>
            <a:endParaRPr lang="zh-CN" alt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生龙活虎:形容很有生气和活力。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83.盛气凌人:傲慢的气势逼人。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咄咄逼人:形容气势汹汹,盛气凌人。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84.手无寸铁:形容手里没有任何武器。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赤手空拳:形容两手空空,没有任何可以凭借的东西。</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85.束手无策:形容遇到问题毫无解决的办法。</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手足无措:手足无处安放。形容没有办法,不知如何才好。常用于形容举止</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慌乱。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86.视若无睹:虽然看了却像没有看见一样。形容对眼前事物漠不关心。</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熟视无睹:虽然经常看见,还跟没有看见一样。指对应关心的事物漠不关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心。</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87.置之不理:放在一边儿不理不睬。</a:t>
            </a:r>
            <a:endParaRPr lang="zh-CN" alt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束之高阁:比喻扔在一边,不去用它或管它。</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88.因势利导:顺着事情的发展趋势加以引导。</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顺水推舟:比喻顺应趋势说话办事。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89.耸人听闻:使人听了非常震惊。</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骇人听闻:使人听了非常吃惊(多指社会上发生的坏事)。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90.随波逐流:比喻自己没有立场和主见,只是随着潮流走。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同流合污:随着坏人一起做坏事。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91.悠然自得:形容悠闲从容,心情舒畅。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泰然自若:形容镇定、毫不在意的样子。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92.头头是道:形容说话做事有条有理。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天花乱坠:比喻说话有声有色,非常动听(多指夸大的或不切实际的)。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93.截然不同:形容事物之间毫无共同之处。</a:t>
            </a:r>
            <a:endParaRPr lang="zh-CN" alt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天壤之别:形容差别极大。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94.逼上梁山:比喻被迫进行反抗或不得不做某种事。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铤而走险:因无路可走而采取冒险行为。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95.鸦雀无声:形容非常安静。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万籁俱寂:形容四周非常寂静。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96.混为一谈:把不同的事物混在一起,说成是同样的事物。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相提并论:把不同的或相差悬殊的人或事物混在一起来谈论或看待(多用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于否定式)。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97.外强中干:外表上好像很强大,实际上很空虚。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色厉内荏:外表强硬而内心怯懦。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98.万无一失:绝对不会出差错。形容极有把握。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十拿九稳:形容很有把握。</a:t>
            </a:r>
            <a:endParaRPr lang="zh-CN" altLang="en-US"/>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3956" y="1420005"/>
            <a:ext cx="8467200" cy="185794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99.妄自菲薄:过分地看轻自己。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自暴自弃:自己不求上进,甘心落后。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100.微乎其微:形容非常少或非常小。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微不足道:非常渺小,不值得一提。</a:t>
            </a:r>
            <a:endParaRPr lang="zh-CN" altLang="en-US"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清单三    常见两用成语汇集</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1.无为而治:本为古代道家的一种政治主张。后多指寓治于教化之中。现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指放任自流、不加约束的治理方法。</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2.老气横秋:形容人摆老资格,自以为了不起的样子;也形容人没有朝气,暮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气沉沉的样子。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3.舞文弄墨:歪曲法律条文作弊;玩弄文字技巧。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4.细水长流:①比喻节约使用财物或人力,使经常不缺;②比喻一点一滴地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做某件事,总不间断。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5.装神弄鬼:装扮成鬼神(骗人)或故弄玄虚。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6.翻天覆地:形容变化大而彻底,也形容闹得很凶。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7.念念有词:迷信的人小声念咒语或说祈祷的话;也指人不停地自言自语。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8.息事宁人:①从中调解,使争端平息,彼此相安;②在纠纷中自行让步,减少</a:t>
            </a:r>
            <a:endParaRPr lang="zh-CN" alt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麻烦。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9.捉襟见肘:形容衣服破烂,生活贫困;也比喻顾此失彼,应付不过来。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10.万紫千红:多比喻事业繁荣兴旺或事物丰富多彩;也指百花盛开,色彩艳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11.枝繁叶茂:形容枝叶繁密茂盛;比喻子孙满堂。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12.堂而皇之:①形容公开或不加掩饰;②形容体面或气派大。多含贬义。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13.赤膊上阵:比喻不讲策略或毫无掩饰地做某事。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14.玲珑剔透:形容工艺品等精致奇巧;或指人精明灵活,伶俐乖巧。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15.明珠暗投:泛指珍贵物品落入不明其价值的人手中,得不到赏识和珍爱;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也比喻有才能的人得不到重用或误入歧途。</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16.海阔天空:形容大自然的广阔;也比喻想象或说话毫无拘束,漫无边际。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17.高山流水:形容知音难遇或乐曲高妙。</a:t>
            </a:r>
            <a:endParaRPr lang="zh-CN" altLang="en-US"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18.循规蹈矩:原指遵守规矩;现多指拘泥于旧的准则,不敢稍作变通。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19.行若无事:既可以指在紧要关头,态度镇静,毫不慌乱;也可以指对坏人坏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事听之任之,满不在乎。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20.按图索骥:既比喻按照死规矩机械、死板地做事;也比喻按照线索寻找</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目标。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21.暗送秋波:既指献媚取宠,暗中勾搭;也指有情人暗中眉目传情。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22.独善其身:既指只顾自己,缺乏集体精神;也指人要搞好自身修养。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23.粉墨登场:化装上台演戏;今多用于讽刺某些人登上政治舞台。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24.顾影自怜:既指孤独失意的样子;也指自我欣赏。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25.规行矩步:既比喻墨守成规,不知变通;也形容举动合乎规矩,毫不苟且。</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26.呼风唤雨:原指神仙道士的法力,现在比喻人能够支配自然或左右某种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局面;有时也比喻进行煽动性的活动。</a:t>
            </a:r>
            <a:endParaRPr lang="zh-CN" alt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27.想入非非:一般用来形容胡思乱想,不切实际,多用于贬义;也形容思想进</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入虚幻境界,完全脱离实际。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28.冷若冰霜:既形容人不热情,不温和;也形容人态度严肃,使人不易接近。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29.洋洋洒洒:形容说话或写文章才思充沛,长篇大论连绵不断;也形容规模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或气势盛大。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30.例行公事:既指只重形式、不讲实效的工作;也指按照惯例处理公事。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31.另起炉灶:既比喻另立门户或另搞一套;也比喻重新做起。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32.绵里藏针:既比喻外貌柔和,内心刻毒;也形容柔中有刚。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33.难分难解:既指双方争吵、打斗相持不下,难以分出胜负;也形容双方关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系异常亲密,难于分离。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34.奇文共赏:既指把荒谬、错误的文章发表出来供大家识别和批判;也指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把新奇的文章拿出来共同欣赏。</a:t>
            </a:r>
            <a:endParaRPr lang="zh-CN" altLang="en-US"/>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35.灯红酒绿:形容寻欢作乐的腐化生活;也形容都市或娱乐场所夜晚的繁</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华景象。</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36.穷形尽相:既指丑态毕露;也指描写刻画十分细致生动。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37.如虎添翼:既比喻凶恶的得到帮助后更加凶恶;也比喻强大的得到援助</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后更加强大。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38.沙里淘金:既比喻费力大而成效少;也比喻从大量的材料中选取精华。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39.四平八稳:既形容说话、做事情、写文章稳当;也指做事情只求不出差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错,缺乏创新精神。</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40.无所不至:没有达不到的地方;也指坏事做绝。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41.引火烧身:既比喻自讨苦吃或自取灭亡;也比喻主动暴露自己的问题,争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取批评帮助。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42.瞻前顾后:既形容做事情以前考虑周密细致;也形容顾虑太多,犹豫不</a:t>
            </a:r>
            <a:r>
              <a:rPr lang="zh-CN" altLang="en-US" kern="0" dirty="0" smtClean="0">
                <a:solidFill>
                  <a:srgbClr val="000000"/>
                </a:solidFill>
                <a:latin typeface="Times New Roman" panose="02020603050405020304" pitchFamily="65" charset="-122"/>
                <a:ea typeface="宋体" panose="02010600030101010101" pitchFamily="2" charset="-122"/>
                <a:sym typeface="+mn-ea"/>
              </a:rPr>
              <a:t>决。</a:t>
            </a:r>
            <a:endParaRPr lang="zh-CN" altLang="en-US"/>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51497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43.旁若无人:好像旁边没有人,形容高傲或自然。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44.左右逢源:形容做事得心应手,怎样进行都很顺利。也形容办事圆滑。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45.秀色可餐:形容女性容貌美丽动人;也形容景色非常优美。</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46.平易近人:比喻态度和蔼,没有架子,使人容易接近;也形容文字深入浅</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出,通俗易懂。</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47.眉来眼去:形容以眉眼传情;也指暗中勾结。</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48.一尘不染:思想纯洁,不沾染坏习气;环境干净,不沾染一点儿灰尘。</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49.战战兢兢:形容小心谨慎的样子;也形容因害怕而微微发抖的样子。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50.短小精悍:形容文章、戏剧等篇幅短而有力;也形容人身材矮小而精明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强干。</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51.指手画脚:形容轻率地指点、批评,含贬义;也形容说话时做出各种手势</a:t>
            </a:r>
            <a:endParaRPr lang="zh-CN" alt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发。不能理解为“不说一句赞成的话”。</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36.不绝如缕:像细线一样连着,差点儿就要断了,多形容局势危急或声音细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微悠长。不能理解为“连续不断”。绝,断。缕,细线。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37.高山流水:知音难遇或乐曲高妙。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38.改头换面:比喻只改形式,不变内容(贬义)。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39.火中取栗:比喻受人利用,冒险为别人出力而一无所得。也指冒险行事,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使自己蒙受损失。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40.耿耿于怀:事情(多为令人牵挂的或不愉快的)在心里,难以排解。不能理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解为对人怀恨在心。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41.瓜田李下:经过瓜田,不弯下身来提鞋,免得人家怀疑摘瓜;走过李树下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面,不举起手来整理帽子,免得人家怀疑摘李子。比喻容易引起嫌疑的地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方。(注意:易误用为形容田园生活)</a:t>
            </a:r>
            <a:endParaRPr lang="zh-CN" altLang="en-US"/>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示意。</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52.难(nàn)兄难(nàn)弟:彼此曾经共患难的人或彼此处于同样困境的人。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53.无病呻吟:比喻没有值得忧虑的事情却长吁短叹;也比喻文艺作品缺乏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真情实感,矫揉造作。</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54.引而不发:比喻善于引导或控制;也比喻做好准备,待机行事。</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55.掌上明珠:比喻极受父母宠爱的儿女,不仅指女孩。也比喻为人所珍爱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的物品。</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56.淋漓尽致:形容文章或谈话详尽透彻;也可指暴露得很彻底。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57.垂涎欲滴:形容嘴馋;也形容看见好的东西特别羡慕,渴望得到(含贬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58.不翼而飞:一般指(东西)突然不见了;也可指(言论、消息等)不待宣传就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迅速传播开了。</a:t>
            </a:r>
            <a:endParaRPr lang="zh-CN" altLang="en-US"/>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7838"/>
            <a:ext cx="8467200" cy="23224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59.乘风破浪:比喻不畏艰险勇往直前;也形容事业迅猛地向前发展。</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60.洁身自好:保持自身纯洁,不同流合污。也指怕惹是非,只顾自己,不关心</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公众事情。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61.百花齐放:比喻不同形式和风格的各种艺术作品自由发展。也指各种鲜</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花一齐开放。</a:t>
            </a:r>
            <a:endParaRPr lang="zh-CN" altLang="en-US"/>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清单四    常见易误熟语</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1.八九不离十:与实际情况很接近。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2.八仙过海,各显神通:比喻做事各有各的一套办法。也比喻各自拿出本领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互相比赛。八仙,民间传说中的八位神仙。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3.八字还没一撇:比喻事情毫无眉目,未见端绪。</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4.百尺竿头,更进一步:比喻学问、成绩等虽已达到很高的境地,但不能满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足,还要进一步努力。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5.百闻不如一见:听得再多,也不如亲眼见到一次。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6.成事不足,败事有余:非但办不好事情,反而常常把事情搞坏。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7.搬起石头砸自己的脚:本来想害别人,结果害了自己。比喻自作自受,自食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其果。</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8.比上不足,比下有余:跟水平高的比较,差一些;跟水平低的比较,强一些。</a:t>
            </a:r>
            <a:endParaRPr lang="zh-CN"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这是满足现状、不努力进取的人安慰自己的话。有时也用来劝人要知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9.病急乱投医:病情危急时到处乱请医生。比喻事情到了紧急的时候,盲目</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地采取措施。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10.不费吹灰之力:形容事情做起来非常容易,不花一点力气。</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11.不敢越雷池一步:原指不要越过雷池,后比喻不敢超越一定的范围和界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12.不管三七二十一:不顾一切;不问是非情由。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13.不经一事,不长一智:不经历一件事情,就不能增长对于那件事情的知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14.不可同日而语:不能放在同一时间谈论。形容不能相比,两者不能相提</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并论。</a:t>
            </a:r>
            <a:endParaRPr lang="zh-CN"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15.不识庐山真面目:比喻认不清事物的真相和本质。</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16.不以规矩,不能成方圆:比喻做事要遵循一定的法则。</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17.不在其位,不谋其政:不担任这个职务,就不去过问这个职务范围内的事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18.防患于未然:在事故或灾害发生之前就采取措施加以防备。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19.差之毫厘,谬以千里:虽然开始时相差很微小,结果会造成很大的错误。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20.拆东墙,补西墙:比喻处境困难,临时勉强应付。亦比喻临时救急,不是根</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本解决办法。</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21.长江后浪推前浪:比喻人或事物不断发展更迭,新陈代谢。多指新人新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事代替旧人旧事。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22.城门失火,殃及池鱼:比喻因受连累而遭到损失或祸害。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23.吃一堑,长一智:受一次挫折,增长一分见识。</a:t>
            </a:r>
            <a:endParaRPr lang="zh-CN" alt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24.初生之犊不畏虎:比喻青年人思想上很少有顾虑,敢作敢为,无所畏惧。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25.是可忍,孰不可忍:这个如能容忍,还有什么不能容忍呢?</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26.坐山观虎斗:比喻对双方的斗争采取旁观的态度,等到双方都受到损伤,</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再从中捞取好处。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27.盛名之下,其实难副:名望很大的人,而实际情况难以和名望相称。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28.以眼还眼,以牙还牙:对方使用什么手段,就用什么手段进行回击。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29.当局者迷,旁观者清:当事人因对利害得失的考虑太多,被碰到的事情搞</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糊涂了,旁观的人却看得很清楚。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30.当面锣,对面鼓:比喻面对面地商谈或争论。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31.掉书袋:说话或写文章好引用古书词句来卖弄自己的才学。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32.多行不义必自毙:坏事干多了,必然会自取灭亡。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33.耳边风:耳边吹过的风。比喻听过后不放在心上的话(多指劝告、嘱</a:t>
            </a:r>
            <a:r>
              <a:rPr lang="zh-CN" altLang="en-US" kern="0" dirty="0" smtClean="0">
                <a:solidFill>
                  <a:srgbClr val="000000"/>
                </a:solidFill>
                <a:latin typeface="Times New Roman" panose="02020603050405020304" pitchFamily="65" charset="-122"/>
                <a:ea typeface="宋体" panose="02010600030101010101" pitchFamily="2" charset="-122"/>
                <a:sym typeface="+mn-ea"/>
              </a:rPr>
              <a:t>咐)。</a:t>
            </a:r>
            <a:endParaRPr lang="zh-CN" altLang="en-US"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514975"/>
          </a:xfrm>
          <a:prstGeom prst="rect">
            <a:avLst/>
          </a:prstGeom>
          <a:noFill/>
        </p:spPr>
        <p:txBody>
          <a:bodyPr wrap="square" lIns="0" tIns="0" rIns="0" bIns="0" rtlCol="0">
            <a:spAutoFit/>
          </a:bodyPr>
          <a:lstStyle/>
          <a:p>
            <a:pPr marL="0" indent="0" eaLnBrk="0" latinLnBrk="1" hangingPunct="0">
              <a:lnSpc>
                <a:spcPct val="150000"/>
              </a:lnSpc>
              <a:spcBef>
                <a:spcPts val="0"/>
              </a:spcBef>
              <a:buNone/>
            </a:pP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34.二一添作五:本是珠算除法的一句口诀,是二分之一等于零点五的意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思。比喻双方平分。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35.反其道而行之:采取同对方相反的办法行事。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36.放冷箭:乘人不备,放箭伤人。比喻暗中害人。冷箭,暗箭。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37.风马牛不相及:比喻事物彼此毫不相干。</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38.隔行如隔山:不是本行的人就不懂这一行业的门道。</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39.黄钟毁弃,瓦釜雷鸣:把黄钟砸烂并抛弃不用,瓦锅中发出如雷一般的巨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响。比喻有高德大才的人被冷落,而无才德的平庸之辈却居于高位。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40.己所不欲,勿施于人:自己所不愿意的,不要加给别人。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41.走过场:戏曲中角色出场后不停留,穿过舞台从另一侧下场,叫走过场;比</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喻敷衍了事。</a:t>
            </a:r>
            <a:endParaRPr lang="zh-CN" altLang="en-US"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42.既来之,则安之:原意是既然把他们招抚来,就要把他们安顿下来。后指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既然来了,就要在这里安下心来。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43.空城计:在危急处境下,掩饰力量空虚,以骗过对方的策略。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44.口头禅:原指不懂佛教禅理,只会借用禅宗常用语作为谈话的点缀。现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指经常挂在口头上而无实际意义的词句。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45.雷声大,雨点小:比喻话说得很有气势或计划订得很大,实际行动却很</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46.临时抱佛脚:平时不行善事,事到临头才求神拜佛。形容平时不做准备,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事急才仓促应付。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47.露马脚:比喻暴露了隐蔽的事实真相。</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48.庐山真面目:比喻事物的真相或人的本来面目。</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49.马后炮:象棋术语,比喻不及时的举动。</a:t>
            </a:r>
            <a:endParaRPr lang="zh-CN" alt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1097282"/>
            <a:ext cx="8467200" cy="418037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50.明修栈道,暗度陈仓:比喻用假象迷惑对方,以达到某种目的。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51.泼冷水:比喻打击人的热情或让人头脑清醒。</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52.前怕狼,后怕虎:形容顾虑重重,畏缩不前。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53.人无远虑,必有近忧:人没有长远的考虑,一定会出现眼前的忧患。表示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看事做事应该有远大的眼光、周密的考虑。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54.一言堂:现比喻领导缺乏民主作风,独断专行,一个人说了算。</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55.应声虫:比喻毫无主见随声附和的人(含鄙视意)。</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56.欲速则不达:过于性急反而不能达到目的。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57.针尖儿对麦芒儿:争执时针锋相对。</a:t>
            </a:r>
            <a:endParaRPr lang="zh-CN"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清单五    常见易混虚词例析</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[按照　依照]　“按照”重在引进动作行为的凭借和根据,如“按照事实</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说话”。“依照”重在强调以某事为根据完全照办。法律条文使用“依</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照”的多,如“依照原样复制一份”。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[暗暗　暗自]　“暗暗”表示动作、行为在暗中或私下里进行,事物或现</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象在悄悄地变化,如“他们却没有想到我在暗暗地观察他们”。“暗自”</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表示心里的活动是未公开、未显露的,多用来修饰表示心理活动的词语,如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“这件事,我表面上虽然很平静,实际上心里却暗自诧异”。</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[不免　未免]　前者表示客观上难以避免,如“时间快到了,事情还没做完,</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心里不免着急起来”。后者表示委婉的否定,含有不赞成、不以为然之</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意。如“这些手续,未免规定得过于烦琐”。</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[不止　不只]　“不止”:①指继续不停,如“他的一句笑话引得伙伴大笑</a:t>
            </a:r>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42.不为已甚:不做太过分的事,多指对人的责备或处罚适可而止。已甚,过</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43.见异思迁:看见不同的事物就改变主意,指意志不坚定,喜爱不专一。</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44.人面桃花:用以泛指所爱慕而不能再相见的女子。也形容由此而产生的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怅惘心情。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45.间不容发:中间的距离很小,连一根头发也容纳不下。比喻与灾祸相距</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极近,情势极为紧迫、危急。间,中间,间隙。发,头发。</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46.噤若寒蝉:像寒秋的蝉不再鸣叫,形容不敢作声。</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47.敬谢不敏:表示推辞做某件事的客气话。谢,推辞。不敏,不聪明,没有才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48.久假不归:长期借去,不归还。假,借用。归,归还。</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49.具体而微:内容大体具备而形状或规模较小。</a:t>
            </a:r>
            <a:endParaRPr lang="zh-CN" altLang="en-US"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不止”;②指超出某个数目范围,如“他恐怕不止60岁了”。“不只”有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“不但”之意,如“河水不只可以用来灌溉,还可以用来发电”。</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[不至于　不致]　“不至于”表示不会达到(某种程度),如“作为一位受</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党教育多年的干部,不至于连这点儿道理都不懂吧”。“不致”表示不会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引起(某种后果),如“事前做好准备,就不致临时手忙脚乱了”。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[从而　进而]　“从而”用于上文是原因、方法等,下文是结果、目的等</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情况下,如“交通事业迅速发展,从而为城乡物质交流提供了更为有利的条</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件”。“进而”表示在已有的基础上进一步,如“先提出计划,进而提出实</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施措施”。</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[除非　除了]　“除非”是连词,强调某条件是唯一的先决条件,如“除非</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你答应我的条件,我才告诉你”。“除了”是介词,表示所说的不计算在</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内,如“除了稍小一点以外,这套房子还不错”。</a:t>
            </a:r>
            <a:endParaRPr lang="zh-CN" alt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[大概　大约　约莫]    这三个词都表示不太准确的估计,都是副词。“大</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概”侧重于表示不十分精确或不十分详尽,如“他们的话大概是真的,我就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亲眼见他有一次上讲台没有打领结”。“大约”侧重于表示数目不十分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精确,如“从花开到果子成熟,大约得三个月,看来我是等不及在这儿吃鲜</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荔枝了”。“约莫”侧重于表示对数目或时间的估计,如“约莫一袋烟的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工夫,老人又转回来了”。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[大力　大举　大肆]　这三个词都是副词,都有大规模地进行的意思。</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“大力”侧重指尽最大的力量,适用范围较广,多用于积极方面,如“大力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推广普通话”。“大举”侧重指大规模地行动,多用于军事行动方面,如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“战事逆转后,我军大举反攻,势如破竹”。“大肆”侧重指不顾一切地任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意妄为,一般用于消极方面,是贬义词,如“有人大肆宣扬封建迷信,破坏社</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会安定”。</a:t>
            </a:r>
            <a:endParaRPr lang="zh-CN" alt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[对　对于　关于]　“对”和“对于”在很多场合下都可以通用。但由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于“对”所保留的动词性较强,当“对”引进动作行为的方向、目标或者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含有“对待”的意味时,它不能换成“对于”,如“他对孩子要求很严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格”。这个例句中的“对”因为动作性较强,就不能换成“对于”。“关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于”是用来表示关涉的范围的,如“我们要认真落实中央关于切实减轻农</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民负担的政策”。</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[处处　到处]　“处处”指各个地方,各个方面,如“教师处处关心学</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生”。“到处”指各个地方,如“到处都找不到他”。</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[而且　并且]　二者都是连词,在句子中起关联作用,但连接的句间关系不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同。“而且”表示进一步,前面往往有“不但、不仅”等跟它呼应,如“我</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们不但战胜了各种灾害,而且获得了大丰收”。“并且”主要有两种用法:</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一是用于连接并列的动词或形容词等,表示几个动作同时发生或几种性质</a:t>
            </a:r>
            <a:endParaRPr lang="zh-CN" altLang="en-US"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同时存在,如“会上大家热烈讨论并且一致通过了这个生产计划”;二是用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在复句后一个分句中,表示更进一层的意思,如“她被评为先进生产者,并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且出席了全国劳模表彰大会”。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[而后　尔后]    “而后”是连词,可以连接词或短语,如“有事物而后有语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言”。“尔后”是连词,“从此以后”的意思,如“前年在上海见过一面,</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尔后就不知他的去向了”。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[或者　还是]　二者都表示数(或二)者择一,都是连词。“或者”只表示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选择,不表示疑问,如“包身工的身体是属于带工老板的,所以她们根本就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没有‘做’或者‘不做’的自由”。“还是”含有疑问的语气,可用在问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句中,也可以用在非问句中,如“你去,还是不去?”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[忽然　突然　猛然]　这三个词都作状语,位置可以在主语和谓语之间,也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可以在句子前头,指动作变化快,出乎意料,有时可以互相替换。区别:“忽</a:t>
            </a:r>
            <a:endParaRPr lang="zh-CN" altLang="en-US"/>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然”指时间短促;“突然”有突如其来的意思,有时也可以用程度副词修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饰;“猛然”指来势凶猛,猛烈。</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[格外　分外]　二者都有特别突出的意思,都是副词。“格外”表示超过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寻常,如“他学习成绩格外好”,也可指额外、另外。“分外”指超过平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常,特别。它和“格外”是等义词。“格外”更接近口语,“分外”多用于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书面语,如“瀑布似乎分外响了”。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[果然　居然　竟然]　三者都是副词,经常用作状语,都表明预想和结果的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关系。“果然”表示结果和预想的一致,含有“真的、果真如此”的意思,</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如“等到第二天早晨,山头上的云雾果然消散了”。“居然”表示结果和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预想的相反,含有“没有料到真会是这样”的意思,如“现在居然有了一头</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牦牛,怎么不叫人高兴呢?”“竟然”也表示结果和预期相反,多用在不好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的方面,指“不应该这样而这样”,语气较重,如“为了种出不落桃的棉花,</a:t>
            </a:r>
            <a:endParaRPr lang="zh-CN" altLang="en-US"/>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他竟然遭遇那么残酷的迫害,经历那么严重的斗争”。总之,主观愿望与结</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果一致的用“果然”,主观愿望与结果不一致的用“居然”或“竟然”。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[何曾　何尝　何必　何苦]　“何曾”是用反问语气表示未曾,如“我们</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何曾忘记过家乡的建设”。“何尝”是用反问语气表示未曾或并非,如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“我何尝不想到北京去看看,只是实在没有时间罢了”。“何必”是用反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问语气表示不必,如“你何必跟他过不去”。“何苦”是用反问语气表示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不值得,如“你何苦跟他过不去”。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[何况　况且]　二者都指在已经举出的理由之外,再追加或补充一层理由,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都是连词。其区别是:“何况”用反问的语气表示更进一层的意思,而“况</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且”不含反问语气,如“上海地方那么大,况且你又不知道他的地址,怎么</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能一下子找到他呢?”“他连最基本的字都不认识,何况写文章呢?”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[基于　鉴于]　前者主要表依据,如“基于上述理由,我赞成他学文科”。</a:t>
            </a:r>
            <a:endParaRPr lang="zh-CN" altLang="en-US"/>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后者含有觉察到、考虑到的意思,多指可以引以为鉴或作为经验教训的事,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如“鉴于上次比赛各自为政的教训,我觉得这次一定要团结协作”。</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[继而　既而]　前者表示发生的两件事紧紧相接,如“我先是一惊,继而暗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暗佩服他的才能”。后者表示上文所说的情况或动作发生之后不久,如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“既而雨停了,我们又欣然登山”。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[即使　虽然]　“即使”既表让步,也表假设,如“即使你磨破嘴皮,他也不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会回心转意”。“虽然”只表让步,不表假设,如“虽然是满月,天上却有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一层淡淡的云,所以不能说‘朗照’”。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[既然　既]　“既然”为连词,用在上半句里,下半句里往往有“就”跟它</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呼应,表示先提出前提,而后加以推论,如“既然知道错了,就应当赶快纠</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正”。“既”为副词,跟“且、又、也”等副词呼应,表示两种情况兼而有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之,如“既要有周密的计划,也要有切实的措施”。</a:t>
            </a:r>
            <a:endParaRPr lang="zh-CN" alt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[尽管　不管]　二者都表示偏正关系,用于偏正复句的偏句中。“尽管”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相当于“虽然”,表示转折关系,与“但是、可是、却”相呼应;“不管”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相当于“无论”,表示(无)条件关系,与“都、总”相呼应。“尽管”肯定</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的是一个特定情况,后面可以用指示代词“这么、这样、如此”等,但不能</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用疑问代词;“不管”是排除一切条件,后面可用疑问代词“怎样、怎么、</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如何”等。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[究竟　毕竟]    二者都是副词,在表示判断时,两者可以互换。“究竟”也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可表示追根究底,常用于问句中;“究竟”有时还作名词,指实际情形,如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“他到门口看个究竟”。“毕竟”还可表示客观情况发展的必然趋势,常</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用于陈述句中,如“黎明的到来,毕竟是无法抗拒的”。</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[临时　暂时]　“临时”指临到事情发生的时候,如“明天集合的地点临</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时再通知你们”,也指暂时的,短期的。“暂时”指短时间之内,重在表时</a:t>
            </a:r>
            <a:endParaRPr lang="zh-CN" alt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099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间短,如“老师叫我们暂时休息一会儿”。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[另外　此外]　“另外”指除此之外,表另提下文,如“我还要跟你谈另外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一件事”。“此外”指除了前面所说的事物或情况之外,如“院子里种着</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两棵桂花树,此外还有几棵梅花树”。</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[屡次　一再]　“屡次”指多次,强调动作的次数,如“他屡次违反校</a:t>
            </a: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“一再”指一次又一次,强调动作的重复,如“他一再说不是他的过</a:t>
            </a:r>
            <a:r>
              <a:rPr lang="zh-CN" altLang="en-US" sz="2010" kern="0" dirty="0" smtClean="0">
                <a:solidFill>
                  <a:srgbClr val="000000"/>
                </a:solidFill>
                <a:latin typeface="Times New Roman" panose="02020603050405020304" pitchFamily="65" charset="-122"/>
                <a:ea typeface="宋体" panose="02010600030101010101" pitchFamily="2" charset="-122"/>
                <a:sym typeface="+mn-ea"/>
              </a:rPr>
              <a:t>错”。</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[恰好　恰巧]　“恰好”指正好,如“你来得恰好,我正要找你”。“恰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巧”指凑巧,如“我来找你,你恰巧不在家”。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[偶尔　偶然]　二者都是副词,都指不经常。其区别是:“偶尔”是说次数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极少,如“他常常写小说,偶尔也写诗”。“偶然”除了表示次数少之外,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还有“不是必然”的意思,还可以构成“偶然性”,如“他偶然遇到了一个</a:t>
            </a:r>
            <a:endParaRPr lang="zh-CN" alt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阔别多年的同学”。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[仍旧　仍然]　二者都是副词,都表示情况持续不变或恢复原状,常可以互</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换。“仍旧”还可作动词,表示照旧,如“修订版体例仍旧”。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[日趋　日益]　“日趋”指一天天地走向,逐渐地,强调趋势,如“日趋繁</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荣”。“日益”指一天胜过一天,如“生活日益改善”。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[十足　实足]　“十足”:①指物品成色纯;②指十分充足。如“十足的黄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金”“神气十足”。“实足”指确实足数的,如“实足年龄”。</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[索性　干脆]　二者都可作副词,表直截了当,有时含有赌气或一不做二不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休的意思。“干脆”还可作形容词,意思是爽快,如“他办事很干脆”。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[尚且　姑且]　二者结构相似,但词性和语法功能不同。“尚且”是连词,</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表示提出程度更甚的事例作为衬托,下文常用“何况”等呼应,表示进一层</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之意,如“为了人民,流血尚且不惜,更别说流这点儿汗了”。“姑且”是</a:t>
            </a:r>
            <a:endParaRPr lang="zh-CN" alt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50.石破天惊:形容事情或文章议论新奇惊人。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51.侃侃而谈:形容说话理直气壮,从容不迫。</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52.另眼相看:用另一种眼光看待,多指看待某个人(或某种人)不同于一般。</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53.因人成事:依赖别人的力量办成事情。</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54.十室九空:十户人家九家空,形容天灾人祸使得人民流离失所的悲惨景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象。</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55.洛阳纸贵:借指著作广泛流传,风行一时。</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56.满城风雨:形容事情传遍各处,到处都在议论着(多指坏事)。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57.美轮美奂:形容新屋高大美观,也形容装饰、布置等美好漂亮。轮,高</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大。奂,文采鲜明。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58.面目全非:事物的样子改变得很厉害(多含贬义)。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59.丁公凿井:比喻语言之辗转传误。</a:t>
            </a:r>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副词,表示暂时地,如“我这里有两间房闲着,你们姑且在这里住着”。</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[虽然　固然]　二者都是连词,都能用在转折复句的上一分句中。“虽</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然”用于转折意味重、前后分句意思矛盾较大的句子。“固然”不受转</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折意味轻重、前后句意矛盾大小的限制,表示承认某个事件,引起下文转</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折,或表示承认甲事实,也不否认乙事实。“虽然”后面往往有“但是、可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是、却”等呼应。“虽然”能用在主语前或主语后,“固然”一般用在主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语后面。如“他虽然工作很忙,可对业余学习丝毫没有放松”“科学技术</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事业的繁荣固然离不开科技工作者的创造性劳动,但从根本上说,它是一定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经济和社会关系的产物”。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[已经　一经　曾经]　三者都是副词,但所表示的意义有所不同。“已</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经”用于表示动作、变化完成或达到某种程度,如“他参加工作已经30多</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年了”。“一经”表示只要经过某个步骤或者某种行为(就能产生相应的</a:t>
            </a:r>
            <a:endParaRPr lang="zh-CN" alt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结果),如“一经批准,马上可以动工”。“曾经”表示过去发生过或经历</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过,不但说明事情发生在过去,同时还强调现在没有继续,如“我年轻的时</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候,也曾经风光过”。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[以至　乃至　甚至]    这三个词都是连词,都能连接两个以上的词、词组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或成分,表示层进关系,指明范围由小到大,数量由少到多,程度由低到高,后</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面都可接“于”。“以至”强调程度的加深,相当于“到、直到、一直</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到”的用法,还能承接上文,引出下文的结果。“乃至”比“以至”强调的</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程度重,多用于书面语,如“全中国乃至全世界人民都敬仰他”。“甚至”</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强调的程度跟“乃至”相同,其后面加“连”组成“甚至连”时,强调的意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味比“乃至”重。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[一齐　一起]　前者强调时间,表示同时,如“全校师生一齐鼓掌”。后者</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强调空间,表示同一处所,如“他俩坐在一起”,还可以表示一同,一共。</a:t>
            </a:r>
            <a:endParaRPr lang="zh-CN" alt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[一向　一直]　前者表示时间时只适用于从过去到现在,如“他一向俭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朴”。后者表示时间时适用于过去,也适用于将来,如“一直坚持写作,肯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定会有收获”。</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[因此　因而]　都是连词,表示因果关系,连接原因和结果。“因此”意为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“因为这个”,作用是复指上文,承上启下,除了用于后一分句的开头,还可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以用于后一分句的主语之后,如“月亮每个月绕地球一周,因此每月有一次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朔和一次望”。“因而”表示结果或推论,作用是连接上文,承上启下。如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“暗藏的敌人比公开的敌人更难识破,因而也更危险”。</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[因为　由于]　都是连词兼介词,都可表示原因,作连词时,都可连接分句。</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“因为”常和“所以”搭配,不同“因此、因而”搭配;“由于”可以同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“因此、因而”搭配。“因为”可以用于后一分句,“由于”不能。作介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词时,都可以和后面的词语组成介宾短语,放在主语的后面或前面。在口语</a:t>
            </a:r>
            <a:endParaRPr lang="zh-CN" alt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里,“因为”比“由于”常用。如“他今天不能来上班,因为他病了”“由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于工作太忙,因而照顾不了孩子”。</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[由于　自从]　二者都是介词。“由于”所表示的是与动作行为有关的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原因,如“近年来由于电子计算机的应用,又出现了计算机化学”。“自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从”所表示的是时间的起点,如“自从春节以后,我还没有见过他”。</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[越发　更加]二者都是副词,都可表示程度上加深。“更加”还可表示数</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量上增加或减少,如“天色渐亮,晨星更加稀少了”。</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[于是　因此]　前者重在表示前后两事的时间上、顺序上的承接关系,如</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“大家一鼓励,于是我就有了信心”。后者重在表因果关系,可构成“由于</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”句式,如“由于他工作成绩显著,因此受到了领导的表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扬”。</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[暂且　姑且　权且]　三者都有“暂时”的意思,但侧重点各有不同。</a:t>
            </a:r>
            <a:endParaRPr lang="zh-CN" altLang="en-US"/>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“暂且”重在强调时间短暂,如“你暂且在宾馆里住一晚,明天学校再给你</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安排宿舍”。“姑且”重在强调让步,如“姑且承认你说的都在理,但你无</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论如何也不应打人”。“权且”重在强调迫不得已,如“吃几片饼干权且</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充饥”。</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[再　又]　“再”表动作的重复或继续,但多用于未然,如:“看过一遍了,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还需要再看一遍”。“又”表动作的重复或继续,但多用于已然,如“看过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一遍,又看一遍”。</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[逐步　逐渐]　二者都表示渐进,指程度或数量依次慢慢地增减,都可以用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于人或一切事物,都是副词。区别:“逐步”指一步一步地发展,有很明显</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的阶段性,多用于人有计划地努力,不能修饰形容词,如“他们决心统筹安</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排,因地制宜,逐步推进农村教育综合改革”;“逐渐”没有明显的阶段性,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多用于事物变化,它可以修饰形容词,如“春天来了,天气逐渐暖和了”。</a:t>
            </a:r>
            <a:endParaRPr lang="zh-CN" altLang="en-US"/>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607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清单六    25个生僻成语集释</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1.[求田问舍]　多方购买田地,到处询问屋价。形容人无远大志向,只</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关心个人利益,多含贬义。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私营企业的发展,往往会遭遇这样一些瓶颈,管理上不能突破宗法</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观念,容不下现代管理模式;经济上缺乏远见,稍有发展,便要求田问舍;用人</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上任人唯亲,引不进有活力的人才。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2.[马齿徒增]　谦称自己虚度年华,没有成就。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公司成立这么久,你作为销售顾问却没有什么好的建议和举措,以</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致公司连续两年销售业绩陷入低谷,说你马齿徒增也不为过。</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“马齿徒增”属于一个谦辞,不能用于对方,句中谦敬错位。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3.[让枣推梨]　指小儿相互推让食物的典故。比喻兄弟友爱谦让。</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爸爸工资不高,妈妈没有稳定的工作,生活拮据,但他们兄弟二人都</a:t>
            </a:r>
            <a:endParaRPr lang="zh-CN" alt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很懂事,让枣推梨,关系融洽,很受邻居们喜爱。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4.[电光石火]　闪电和燧石的火光。比喻事物转瞬即逝。也形容速度非常</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快。</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张经理的一席话,如电光石火,让小余心头郁积的阴霾顿时消散,再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次燃起争创销售佳绩的激情。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该成语的使用属于望文生义,不合语境,可改为“醍醐灌顶”。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5.[五风十雨]　五天刮一次风,十天下一场雨,形容风调雨顺。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过去的一年,我国西南地区可谓是五风十雨,夏秋季作物歉收,但由</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于政府及时指导农民调整了种植结构,因此农民把损失降到了最低程度。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句中望文生义地把“五风十雨”理解为风多雨多。</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6.[细大不捐]　细,微,小;捐,舍弃。小的大的都不舍弃。常指收罗的东西</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多,毫无遗漏。</a:t>
            </a:r>
            <a:endParaRPr lang="zh-CN" altLang="en-US"/>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有人多次为芦山灾民慷慨解囊,倾尽全部积蓄,也有人声明自己将</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细大不捐,以抗议某些慈善机构运作缺乏透明度。</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句中将“细大不捐”误解为“一点财物也不捐赠”。属于望文</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生义。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7.[蝇营狗苟]　比喻为了追求名利,不知羞耻,到处钻营。像苍蝇那样飞来</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飞去,像狗那样苟且偷生。</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这种全方位的恶性竞争,只可能产生彻底的赢家和输家。而那些</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赢家也可能因为谙熟各种潜规则而变成蝇营狗苟的功利主义者。</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8.[大快朵颐]　朵颐,鼓动腮颊,即大吃大嚼。痛痛快快地大吃一顿。</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为了有效减少涉诉信访案件的发生,梁园区人民法院采取五项措</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施,落实法官办案终身负责制和问责制,百姓对此反响强烈,都觉这是大快</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朵颐之事。</a:t>
            </a:r>
            <a:endParaRPr lang="zh-CN" altLang="en-US"/>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句中将“大快朵颐”误解为“使人愉悦、高兴”。属于望文生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9.[风生水起]　形容事情做得有生气,蓬勃兴旺。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随着《中国好声音》节目越来越火,加在各个学员身上的谣言也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开始风生水起,横行网络,对此,节目组表示将要通过法律途径来解决。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“风生水起”是一个褒义词,在此形容谣言不合语境,属于褒贬误</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10.[大音希声]　最大最美的声音乃无声之音。</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风骨不仅是文艺批评的一个标准,也代表着文艺作品的品质,但遗</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憾的是,近些年来,风骨不再成为多数作家的自觉追求,风骨之说颇有些大</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音希声。</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句中将“大音希声”误解为“声音稀少、微弱”,属于望文生义,</a:t>
            </a:r>
            <a:endParaRPr lang="zh-CN" altLang="en-US"/>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不合语境。</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11.[先意承志]　原指不等父母开口就能顺父母的心意去做,后指揣摩人意,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谄媚逢迎。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西方哲学认为,利己是人的本能,对之不应做道德的判断,只可因势</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利导;而同情是人的另一种本能,它以利己为基础,由己出发,推己及人,先意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承志,替别人着想,两者不可或缺。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“先意承志”指揣摩人意,谄媚逢迎,与句中“由己出发,推己及</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人”“替别人着想”的语境不符。</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12.[河清海晏]　河,黄河;晏,平静。指黄河的水清了,大海也平静了。比喻</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天下太平。</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那时的大宋河清海晏,风调雨顺,朝廷偃武修文,百姓生活无忧,经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济文化高度发达。</a:t>
            </a:r>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60.煮鹤焚琴:比喻做煞风景的事。</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61.罚不当罪:处罚与所犯的罪行不相当。指处罚过轻或过重。</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62.目光如炬:眼光像火炬那样亮,形容见识远大。</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63.气冲牛斗:形容气势或怒气很盛。也说气冲斗牛。</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64.人浮于事:工作人员的数目超过工作的需要;事少人多。</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65.如履薄冰:强调主观心态之谨慎小心,常常错用为形容客观情况之危</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急。</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66.如坐春风:好像置身于和暖的春风里,形容受到良师的教诲、熏陶。也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说如沐春风。</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67.师心自用:固执己见,自以为是。</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68.三缄其口:形容说话十分谨慎,不肯或不敢开口。缄,闭。</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69.万人空巷:家家户户的人都从巷子里出来(观看或参加某些大的活动等),</a:t>
            </a:r>
            <a:endParaRPr lang="zh-CN" altLang="en-US" dirty="0"/>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874979"/>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13.[震古烁今]    震动古人,显耀当世,形容事业或功绩伟大。</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最近有关中国人粮食浪费的数据,读来震古烁今。据统计,中国人</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一年在餐桌上浪费掉的口粮,能养活两亿人。</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“震古烁今”不能表示“使人震惊”的意思。此处属于望文生</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14.[云泥之别]　形容极大的差别。</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在真正的民主拆迁中没有“强制”二字,一切都在相互尊重与协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商中解决;而在所有的强制拆迁中也根本没有“民主”二字。这就是两种</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拆迁方式的云泥之别。</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15.[放马南山]　比喻天下太平,不再用兵。现形容思想麻痹。</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在天山地区,牧民们都喜欢放马南山,因为天山南麓有大片丰沃的</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草场和洁净的水源,且阳光充足。</a:t>
            </a:r>
            <a:endParaRPr lang="zh-CN" altLang="en-US"/>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句中将“放马南山”理解为“到南山放马”,属于望文生义。</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16.[穿云裂石]　(声音)穿过云层,震裂石头,形容乐器声或歌声高亢嘹亮。</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莫言的小说首先征服你的是语言,那一个个平淡的文字背后深藏</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着穿云裂石的哀痛和精彩斑斓的怜爱。</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“穿云裂石”是形容声音高亢嘹亮的,而句中却是描写“哀痛”</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的,不合语境。可改为“撕心裂肺”。</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17.[倚马可待]　形容文思敏捷,写文章快。</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新闻采访和写作是新闻记者的基本能力,但是要写出精品,记者们</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必须对政治有极高的敏感度,练就一身倚马可待的真本领。</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18.[猫鼠同眠]　猫同老鼠睡在一起。比喻官吏失职,包庇下属干坏事。也</a:t>
            </a:r>
            <a:br>
              <a:rPr dirty="0"/>
            </a:br>
            <a:r>
              <a:rPr lang="zh-CN" altLang="en-US" sz="2010" kern="0" dirty="0" smtClean="0">
                <a:solidFill>
                  <a:srgbClr val="000000"/>
                </a:solidFill>
                <a:latin typeface="Times New Roman" panose="02020603050405020304" pitchFamily="65" charset="-122"/>
                <a:ea typeface="宋体" panose="02010600030101010101" pitchFamily="2" charset="-122"/>
              </a:rPr>
              <a:t>比喻上下狼狈为奸。</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只要相辅相成,互助互利,人与人之间就能够形成共同发展的关系,</a:t>
            </a:r>
            <a:endParaRPr lang="zh-CN" alt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久而久之,也就容易形成猫鼠同眠的良好局面。</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句中误将“猫鼠同眠”认为是“和谐相处”的意思,使用错误。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19.[浩帙鸿篇]　具有很大影响力和流传性的作品。</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上古时的结绳记事,伏羲氏的一画开天,甲骨文、钟鼎文、篆隶行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楷,文字在漫长的发展中,为悠久的民族历史和璀璨文明书写了浩帙鸿篇。</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20.[聚蚊成雷]　把很多蚊子聚在一起,它们的声音可以像雷那样响。比喻</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众口喧嚣,谗言纷起,含贬义。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歌手韩庚一走上舞台,台下歌迷的欢呼声和口哨声聚蚊成雷,震耳</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欲聋,这声音让闯荡在异国他乡的韩庚热泪盈眶。</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句中将“聚蚊成雷”理解成“声音很大”。属于望文生义。</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21.[白水鉴心]　白水,清水;鉴,照。清澈的水能照见人的心。形容人心像</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明净的水一样纯洁。</a:t>
            </a:r>
            <a:endParaRPr lang="zh-CN" altLang="en-US"/>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被誉为“太行山深处的香格里拉”的阜平天生桥国家地质公园,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景区峰峦重叠,苍山如海,一沟九瀑,泉水清澈,白水鉴心。</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“白水鉴心”的使用对象是人,而句中用来形容泉水的清澈,使用</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对象错误。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22.[坐而论道]　坐着空谈大道理。指口头说说,不见行动。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文化学者余秋雨在国内外讲授“中华宏观文化史”“中外文化</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对比史”等课题,坐而论道,对世界文化的全新思考广受好评。</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句中“坐而论道”与“对世界文化的全新思考广受好评”的语</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境不合,属于褒贬误用。</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23.[遇人不淑]　本指女子所嫁的人不好,也泛指所结交的人不好。</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[误例]　求学期间,他春风得意,事事顺心,不曾想踏入社会后,几桩生意下</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来,竟被骗得血本无归,于是他总是感叹遇人不淑,命途多舛。</a:t>
            </a:r>
            <a:endParaRPr lang="zh-CN" altLang="en-US"/>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76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[简析]　句中误将“遇人不淑”理解为“遇到的都是坏人”。使用对象</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错误。</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24.[冬温夏凊]　凊,凉。冬天使父母温暖,夏天使父母凉爽。本指人子孝</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道。</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孝心是不会因时代而改变的,冬温夏凊的本质,出自孝心。子女行</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孝,随时皆可,给父母倒一杯水,也是在行孝道,不必等到父母不用做工养家</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时才来行孝道。</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25.[纡尊降贵]　纡,委屈。指地位高的人降低身份俯就。</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[正例]　为了金钱,这些我们暂且还称他们为文人的出版者们不惜在思</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想、趣味上纡尊降贵,为那些充满权力欲和控制欲的“企业家”们张目。</a:t>
            </a:r>
            <a:br>
              <a:rPr lang="zh-CN" altLang="en-US" sz="2010" kern="0" dirty="0" smtClean="0">
                <a:solidFill>
                  <a:srgbClr val="000000"/>
                </a:solidFill>
                <a:latin typeface="Times New Roman" panose="02020603050405020304" pitchFamily="65" charset="-122"/>
                <a:ea typeface="宋体" panose="02010600030101010101" pitchFamily="2" charset="-122"/>
              </a:rPr>
            </a:br>
            <a:r>
              <a:rPr lang="zh-CN" altLang="en-US" sz="2010" kern="0" dirty="0" smtClean="0">
                <a:solidFill>
                  <a:srgbClr val="000000"/>
                </a:solidFill>
                <a:latin typeface="Times New Roman" panose="02020603050405020304" pitchFamily="65" charset="-122"/>
                <a:ea typeface="宋体" panose="02010600030101010101" pitchFamily="2" charset="-122"/>
              </a:rPr>
              <a:t>文字的高贵品性、图书作为精神产品的特性在他们眼里消失殆尽。</a:t>
            </a:r>
            <a:endParaRPr lang="zh-CN" altLang="en-US"/>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19939"/>
            <a:ext cx="8467200" cy="560705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200" b="1" kern="0" dirty="0" smtClean="0">
                <a:solidFill>
                  <a:srgbClr val="000000"/>
                </a:solidFill>
                <a:latin typeface="黑体" panose="02010609060101010101" pitchFamily="49" charset="-122"/>
                <a:ea typeface="黑体" panose="02010609060101010101" pitchFamily="49" charset="-122"/>
              </a:rPr>
              <a:t>清单七    关联词语搭配形式一览</a:t>
            </a:r>
            <a:endParaRPr lang="zh-CN" altLang="en-US" sz="2200" b="1" dirty="0">
              <a:latin typeface="黑体" panose="02010609060101010101" pitchFamily="49" charset="-122"/>
              <a:ea typeface="黑体" panose="02010609060101010101" pitchFamily="49" charset="-122"/>
            </a:endParaRPr>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1.并列关系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边</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边</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既不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也不</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又</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又</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又</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时而</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时而</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既不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又不</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一边</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一边</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一面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有的</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有的</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有时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有时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一来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二来</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一则</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二则</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一会儿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一会儿</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有时候</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有时候</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一方面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(另)一方面</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还有</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2.递进关系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而且</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并且</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而且</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别说</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就是</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更</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而且</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不光</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甚至</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尤其</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不只</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非但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3.因果关系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由于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因此</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唯其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为了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因为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才</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因为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因为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因为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以致</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因为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由于</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所以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所以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是为了</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之所以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是因为</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4.假设关系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即使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假如</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就是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就算</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如果</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如果</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那么</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就算</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总</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即令是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即使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即使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总</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假使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哪怕</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都</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0000" y="946417"/>
            <a:ext cx="846720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倘若</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要不是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要是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纵使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若是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则</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如果说</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那么</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5.转折关系</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尽管</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尽管</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还是</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尽管</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尽管</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却</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虽然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虽然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却</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虽说</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固然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不过</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固然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尽管</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虽然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虽然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然而</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幸而</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否则</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幸亏</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不然</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虽然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但(是)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虽然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还是</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71472" y="991377"/>
            <a:ext cx="8467200" cy="556323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6.选择关系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就是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宁愿</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还是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要么</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要么</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与其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不如</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也许</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也许</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或许</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或许</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或者</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或者</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与其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宁可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与其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宁肯</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宁可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也(不)</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与其</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倒不如</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7.条件关系</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不管</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不管</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都</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不论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都</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不论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凡是</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都</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任凭</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a:p>
            <a:pPr marL="0" indent="0" eaLnBrk="0" latinLnBrk="1" hangingPunct="0">
              <a:lnSpc>
                <a:spcPct val="150000"/>
              </a:lnSpc>
              <a:spcBef>
                <a:spcPts val="0"/>
              </a:spcBef>
              <a:buNone/>
            </a:pPr>
            <a:r>
              <a:rPr lang="zh-CN" altLang="en-US" sz="2010" kern="0" dirty="0" smtClean="0">
                <a:solidFill>
                  <a:srgbClr val="000000"/>
                </a:solidFill>
                <a:latin typeface="Times New Roman" panose="02020603050405020304" pitchFamily="65" charset="-122"/>
                <a:ea typeface="宋体" panose="02010600030101010101" pitchFamily="2" charset="-122"/>
              </a:rPr>
              <a:t>无论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都</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　　            无论</a:t>
            </a:r>
            <a:r>
              <a:rPr lang="zh-CN" altLang="en-US" sz="2010" kern="0" dirty="0" smtClean="0">
                <a:solidFill>
                  <a:srgbClr val="000000"/>
                </a:solidFill>
                <a:latin typeface="黑体" panose="02010609060101010101" pitchFamily="49" charset="-122"/>
                <a:ea typeface="宋体" panose="02010600030101010101" pitchFamily="2" charset="-122"/>
              </a:rPr>
              <a:t>……</a:t>
            </a:r>
            <a:r>
              <a:rPr lang="zh-CN" altLang="en-US" sz="2010" kern="0" dirty="0" smtClean="0">
                <a:solidFill>
                  <a:srgbClr val="000000"/>
                </a:solidFill>
                <a:latin typeface="Times New Roman" panose="02020603050405020304" pitchFamily="65" charset="-122"/>
                <a:ea typeface="宋体" panose="02010600030101010101" pitchFamily="2" charset="-122"/>
              </a:rPr>
              <a:t>也</a:t>
            </a:r>
            <a:r>
              <a:rPr lang="zh-CN" altLang="en-US" sz="2010" kern="0" dirty="0" smtClean="0">
                <a:solidFill>
                  <a:srgbClr val="000000"/>
                </a:solidFill>
                <a:latin typeface="黑体" panose="02010609060101010101" pitchFamily="49" charset="-122"/>
                <a:ea typeface="宋体" panose="02010600030101010101" pitchFamily="2" charset="-122"/>
              </a:rPr>
              <a:t>……</a:t>
            </a:r>
            <a:endParaRPr lang="zh-CN" altLang="en-US"/>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旧题例主题</Template>
  <TotalTime>0</TotalTime>
  <Words>42295</Words>
  <Application>WPS 演示</Application>
  <PresentationFormat>自定义</PresentationFormat>
  <Paragraphs>1230</Paragraphs>
  <Slides>146</Slides>
  <Notes>145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146</vt:i4>
      </vt:variant>
    </vt:vector>
  </HeadingPairs>
  <TitlesOfParts>
    <vt:vector size="155" baseType="lpstr">
      <vt:lpstr>Arial</vt:lpstr>
      <vt:lpstr>宋体</vt:lpstr>
      <vt:lpstr>Wingdings</vt:lpstr>
      <vt:lpstr>黑体</vt:lpstr>
      <vt:lpstr>Times New Roman</vt:lpstr>
      <vt:lpstr>微软雅黑</vt:lpstr>
      <vt:lpstr>Arial Unicode MS</vt:lpstr>
      <vt:lpstr>Calibri</vt:lpstr>
      <vt:lpstr>自定义设计方案</vt:lpstr>
      <vt:lpstr>高考语文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dc:creator/>
  <cp:lastModifiedBy>海鸥子</cp:lastModifiedBy>
  <cp:revision>180</cp:revision>
  <dcterms:created xsi:type="dcterms:W3CDTF">2020-01-16T00:58:00Z</dcterms:created>
  <dcterms:modified xsi:type="dcterms:W3CDTF">2020-05-13T07:02:02Z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