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gif" ContentType="image/gi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72" r:id="rId9"/>
    <p:sldId id="27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tags" Target="tags/tag1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2.xml" /><Relationship Id="rId30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2">
            <a:alphaModFix amt="39000"/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2020/8/23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gi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67494"/>
            <a:ext cx="7772400" cy="1102519"/>
          </a:xfrm>
        </p:spPr>
        <p:txBody>
          <a:bodyPr/>
          <a:lstStyle/>
          <a:p>
            <a:r>
              <a:rPr lang="en-US" altLang="zh-CN" b="1" smtClean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老子</a:t>
            </a:r>
            <a:r>
              <a:rPr lang="en-US" altLang="zh-CN" b="1" smtClean="0"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b="1" smtClean="0">
                <a:latin typeface="仿宋_GB2312" pitchFamily="49" charset="-122"/>
                <a:ea typeface="仿宋_GB2312" pitchFamily="49" charset="-122"/>
              </a:rPr>
              <a:t>四章</a:t>
            </a:r>
            <a:endParaRPr lang="zh-CN" altLang="en-US" b="1">
              <a:latin typeface="仿宋_GB2312" pitchFamily="49" charset="-122"/>
              <a:ea typeface="仿宋_GB2312" pitchFamily="49" charset="-122"/>
            </a:endParaRPr>
          </a:p>
        </p:txBody>
      </p:sp>
      <p:pic>
        <p:nvPicPr>
          <p:cNvPr id="1026" name="Picture 2" descr="https://timgsa.baidu.com/timg?image&amp;quality=80&amp;size=b9999_10000&amp;sec=1598193309500&amp;di=2fce556b7f01152a5830a67dfb90a077&amp;imgtype=0&amp;src=http%3A%2F%2Fn.sinaimg.cn%2Fsinacn13%2F409%2Fw726h483%2F20180707%2F5677-hexfcvm13283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5776" y="1648374"/>
            <a:ext cx="5016495" cy="3337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76971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/>
          </a:bodyPr>
          <a:lstStyle/>
          <a:p>
            <a:r>
              <a:rPr lang="zh-CN" altLang="zh-CN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整体</a:t>
            </a:r>
            <a:r>
              <a:rPr lang="zh-CN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感知</a:t>
            </a:r>
          </a:p>
          <a:p>
            <a:endParaRPr lang="en-US" altLang="zh-CN" sz="2800" b="1" smtClean="0"/>
          </a:p>
          <a:p>
            <a:r>
              <a:rPr lang="en-US" altLang="zh-CN" sz="2800" b="1" smtClean="0"/>
              <a:t>1</a:t>
            </a:r>
            <a:r>
              <a:rPr lang="en-US" altLang="zh-CN" sz="2800" b="1"/>
              <a:t>.</a:t>
            </a:r>
            <a:r>
              <a:rPr lang="zh-CN" altLang="zh-CN" sz="2800" b="1"/>
              <a:t>初读四章文字，读通读顺。注意揣摩句读。</a:t>
            </a:r>
          </a:p>
          <a:p>
            <a:r>
              <a:rPr lang="en-US" altLang="zh-CN" sz="2800" b="1"/>
              <a:t>2.</a:t>
            </a:r>
            <a:r>
              <a:rPr lang="zh-CN" altLang="zh-CN" sz="2800" b="1"/>
              <a:t>再读四章文字，结合注释，初步理解文意。</a:t>
            </a:r>
          </a:p>
          <a:p>
            <a:r>
              <a:rPr lang="en-US" altLang="zh-CN" sz="2800" b="1"/>
              <a:t>3.</a:t>
            </a:r>
            <a:r>
              <a:rPr lang="zh-CN" altLang="zh-CN" sz="2800" b="1"/>
              <a:t>请结合注释翻译《老子》四章，并做好批注。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 fontScale="92500"/>
          </a:bodyPr>
          <a:lstStyle/>
          <a:p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第十一章：</a:t>
            </a:r>
          </a:p>
          <a:p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三十根辐条汇集到一根毂上，有了车毂中空的地方，才有了车子的作用。</a:t>
            </a:r>
          </a:p>
          <a:p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揉和陶土做成器皿，有了器具中空的地方，才具备器皿的作用。</a:t>
            </a:r>
          </a:p>
          <a:p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开凿门窗来建造房屋，有了门窗四壁的空的部分，才具备房屋的作用。</a:t>
            </a:r>
          </a:p>
          <a:p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所以，“有”给人便利，正是“无”使它发挥了作用。</a:t>
            </a:r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第二十四章：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踮起脚跟的人站立不住；跨步行的人走不远，偏执己见的人不能明察，自以为是的人，不能明辨是非；自我夸耀的人，反而不能成就大功，自尊自大的人反而不被人们敬重。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从道的角度看，以上这些行为，就叫作剩饭赘瘤。人们厌恶这些东西，所以有道的人决不这样做。</a:t>
            </a:r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第三十三章：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能了解别人的人有智慧，能了解自己的人聪明。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能战胜别人的人有力气，能战胜自己的人刚强。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知道满足的人才是富人，强劲奋进的人有意志。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不丧失立身之地的人能够长久，有道之人身虽死而“道”仍存，这就是长寿。</a:t>
            </a:r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 lnSpcReduction="10000"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第六十四章：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事物安稳时容易持守，问题没有出现迹象时容易解决；事物脆弱时容易分离；事物细微时容易散失。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要在它尚未出现问题的时候解决问题，要在没有陷入混乱时治理混乱。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合抱的大树，是从细小的萌芽生长起来的；很高的台子，是从一筐土开始堆积起来的；千里的行程，是从脚下第一步开始走出来的。</a:t>
            </a:r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有所作为的人将会招致失败，有所执着的人将会遭受损害。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因此圣人无所作为，所以也不会招致失败，无所执着，所以也不遭受损害。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人们做事情，总是在接近成功时失败，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如果在将要完成的时候也像开始时那样谨慎，就不会让事情失败了。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因此，有道的圣人追求人所不追求的，不稀罕难以得到的东西，学习别人所不学习的，补救众人所经常犯的过错，这样遵循万物的自然本性而不会妄加干预。</a:t>
            </a:r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/>
          </a:bodyPr>
          <a:lstStyle/>
          <a:p>
            <a:r>
              <a:rPr lang="zh-CN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思考探究</a:t>
            </a:r>
          </a:p>
          <a:p>
            <a:r>
              <a:rPr lang="en-US" altLang="zh-CN" sz="2800" b="1">
                <a:solidFill>
                  <a:srgbClr val="FF0000"/>
                </a:solidFill>
              </a:rPr>
              <a:t>1.</a:t>
            </a:r>
            <a:r>
              <a:rPr lang="zh-CN" altLang="zh-CN" sz="2800" b="1">
                <a:solidFill>
                  <a:srgbClr val="FF0000"/>
                </a:solidFill>
              </a:rPr>
              <a:t>怎样理解第十一章的“有”“无”？</a:t>
            </a:r>
          </a:p>
          <a:p>
            <a:r>
              <a:rPr lang="zh-CN" altLang="zh-CN" sz="2800" b="1"/>
              <a:t>“有”和“无”是对立统一的，它们相互依存，相互作用。“无”让“有”发挥作用。正如有了车毂中空的地方，才有了车子的作用；有了器具中空的地方，才具备器皿的作用；有了门窗四壁的空的部分，才有了房屋的作用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 fontScale="92500"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2.</a:t>
            </a:r>
            <a:r>
              <a:rPr lang="zh-CN" altLang="zh-CN" sz="2800" b="1">
                <a:solidFill>
                  <a:srgbClr val="FF0000"/>
                </a:solidFill>
              </a:rPr>
              <a:t>第二十四章告诉我们什么道理？</a:t>
            </a:r>
          </a:p>
          <a:p>
            <a:r>
              <a:rPr lang="zh-CN" altLang="zh-CN" sz="2800" b="1"/>
              <a:t>这一章主要讲“自然”的道理。自然是顺道而行，不自己妄为。急躁冒进、自我炫耀的行为都会导致失败，不符合自然规律的政策也同样不会取得相应的成果，老子告诫人们为人应谦恭谨慎，为政应温和柔顺，只有脚踏实地，不自以为是，不好高骛远，以一颗平常心去去面对，方可长久</a:t>
            </a:r>
            <a:r>
              <a:rPr lang="zh-CN" altLang="zh-CN" sz="2800" b="1" smtClean="0"/>
              <a:t>。一个人</a:t>
            </a:r>
            <a:r>
              <a:rPr lang="zh-CN" altLang="zh-CN" sz="2800" b="1"/>
              <a:t>有了“自见”、“自是”、“自伐”、“自矜”的心病，一定要及时反省，反省后要自我改正。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 lnSpcReduction="10000"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3.</a:t>
            </a:r>
            <a:r>
              <a:rPr lang="zh-CN" altLang="zh-CN" sz="2800" b="1">
                <a:solidFill>
                  <a:srgbClr val="FF0000"/>
                </a:solidFill>
              </a:rPr>
              <a:t>第三十三章中，老子给我们提出了什么要求？</a:t>
            </a:r>
          </a:p>
          <a:p>
            <a:r>
              <a:rPr lang="zh-CN" altLang="zh-CN" sz="2800" b="1"/>
              <a:t>要做自知、自胜、自足、强行的人。在老子看来，</a:t>
            </a:r>
            <a:r>
              <a:rPr lang="en-US" altLang="zh-CN" sz="2800" b="1"/>
              <a:t>“</a:t>
            </a:r>
            <a:r>
              <a:rPr lang="zh-CN" altLang="zh-CN" sz="2800" b="1"/>
              <a:t>知人</a:t>
            </a:r>
            <a:r>
              <a:rPr lang="en-US" altLang="zh-CN" sz="2800" b="1"/>
              <a:t>”</a:t>
            </a:r>
            <a:r>
              <a:rPr lang="zh-CN" altLang="zh-CN" sz="2800" b="1"/>
              <a:t>、</a:t>
            </a:r>
            <a:r>
              <a:rPr lang="en-US" altLang="zh-CN" sz="2800" b="1"/>
              <a:t>“</a:t>
            </a:r>
            <a:r>
              <a:rPr lang="zh-CN" altLang="zh-CN" sz="2800" b="1"/>
              <a:t>胜人</a:t>
            </a:r>
            <a:r>
              <a:rPr lang="en-US" altLang="zh-CN" sz="2800" b="1"/>
              <a:t>”</a:t>
            </a:r>
            <a:r>
              <a:rPr lang="zh-CN" altLang="zh-CN" sz="2800" b="1"/>
              <a:t>十分重要，但是</a:t>
            </a:r>
            <a:r>
              <a:rPr lang="en-US" altLang="zh-CN" sz="2800" b="1"/>
              <a:t>“</a:t>
            </a:r>
            <a:r>
              <a:rPr lang="zh-CN" altLang="zh-CN" sz="2800" b="1"/>
              <a:t>自知</a:t>
            </a:r>
            <a:r>
              <a:rPr lang="en-US" altLang="zh-CN" sz="2800" b="1"/>
              <a:t>”</a:t>
            </a:r>
            <a:r>
              <a:rPr lang="zh-CN" altLang="zh-CN" sz="2800" b="1"/>
              <a:t>、</a:t>
            </a:r>
            <a:r>
              <a:rPr lang="en-US" altLang="zh-CN" sz="2800" b="1"/>
              <a:t>“</a:t>
            </a:r>
            <a:r>
              <a:rPr lang="zh-CN" altLang="zh-CN" sz="2800" b="1"/>
              <a:t>自胜</a:t>
            </a:r>
            <a:r>
              <a:rPr lang="en-US" altLang="zh-CN" sz="2800" b="1"/>
              <a:t>”</a:t>
            </a:r>
            <a:r>
              <a:rPr lang="zh-CN" altLang="zh-CN" sz="2800" b="1"/>
              <a:t>更加重要。他认为，一个人倘若能省视自己、坚定自己的生活信念，并且切实推行，就能够保持旺盛的生命力和饱满的精神风貌，与大道</a:t>
            </a:r>
            <a:r>
              <a:rPr lang="en-US" altLang="zh-CN" sz="2800" b="1"/>
              <a:t>“</a:t>
            </a:r>
            <a:r>
              <a:rPr lang="zh-CN" altLang="zh-CN" sz="2800" b="1"/>
              <a:t>复归</a:t>
            </a:r>
            <a:r>
              <a:rPr lang="en-US" altLang="zh-CN" sz="2800" b="1"/>
              <a:t>”</a:t>
            </a:r>
            <a:r>
              <a:rPr lang="zh-CN" altLang="zh-CN" sz="2800" b="1"/>
              <a:t>，从而</a:t>
            </a:r>
            <a:r>
              <a:rPr lang="en-US" altLang="zh-CN" sz="2800" b="1"/>
              <a:t>“</a:t>
            </a:r>
            <a:r>
              <a:rPr lang="zh-CN" altLang="zh-CN" sz="2800" b="1"/>
              <a:t>死而不亡</a:t>
            </a:r>
            <a:r>
              <a:rPr lang="en-US" altLang="zh-CN" sz="2800" b="1"/>
              <a:t>”</a:t>
            </a:r>
            <a:r>
              <a:rPr lang="zh-CN" altLang="zh-CN" sz="2800" b="1"/>
              <a:t>。个人的精神修养，可以使人具有智、明、力、强、富、志、久、寿这些品格和素质，这些都具有积极的意义。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883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4.</a:t>
            </a:r>
            <a:r>
              <a:rPr lang="zh-CN" altLang="zh-CN" sz="2800" b="1">
                <a:solidFill>
                  <a:srgbClr val="FF0000"/>
                </a:solidFill>
              </a:rPr>
              <a:t>第六十四章蕴含什么道理？</a:t>
            </a:r>
          </a:p>
          <a:p>
            <a:r>
              <a:rPr lang="zh-CN" altLang="zh-CN" sz="2800" b="1"/>
              <a:t>这一章是谈事物发展变化的辩证法。老子认为，大的事物总是始于小的东西而发展起来的，“合抱之木”、“九层之台”、“千里之行”的远大事情，都是从“生于毫末”、“起于累土”、“始于足下”为开端的，形象地证明了大的东西无不从细小的东西发展而来的</a:t>
            </a:r>
            <a:r>
              <a:rPr lang="zh-CN" altLang="zh-CN" sz="2800" b="1" smtClean="0"/>
              <a:t>。告诫</a:t>
            </a:r>
            <a:r>
              <a:rPr lang="zh-CN" altLang="zh-CN" sz="2800" b="1"/>
              <a:t>人们，无论做什么事情，都必须具有坚强的毅力，从小事做起，才可能成就大事业。老子依据他对人生的体验和对万物的洞察，指出“民之从事，常于几成而败之。”许多人不能持之以恒，总是在事情快要成功的时候失败了。老子认为，主要原因在于将成之时，人们不够谨慎，开始懈怠，没有保持事情初始时的那种热情，缺乏韧性，如果能够做到“慎终如始，则无败事”。在最后关头要像一开始的时候那样谨慎从事，就不会出现失败的事情了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883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【学习目标】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/>
          </a:bodyPr>
          <a:lstStyle/>
          <a:p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.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了解老子及其作品《道德经》。</a:t>
            </a:r>
          </a:p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掌握文中重要实词、虚词和特殊句式等基础知识。</a:t>
            </a:r>
          </a:p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理解选文的思想内容，思考其现实意义，学习“以喻说理”的写法。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9966699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5.</a:t>
            </a:r>
            <a:r>
              <a:rPr lang="zh-CN" altLang="zh-CN" sz="2800" b="1">
                <a:solidFill>
                  <a:srgbClr val="FF0000"/>
                </a:solidFill>
              </a:rPr>
              <a:t>第六十四章中老子运用三个排比句：“合抱之木，生于毫末；九层之台，起于累土；千里之行，始于足下。”我们学习过的荀子《劝学》中有这几句话：“积土成山”、“积水成渊”、“不积跬步，无</a:t>
            </a:r>
            <a:r>
              <a:rPr lang="zh-CN" altLang="zh-CN" sz="2800" b="1" smtClean="0">
                <a:solidFill>
                  <a:srgbClr val="FF0000"/>
                </a:solidFill>
              </a:rPr>
              <a:t>以</a:t>
            </a:r>
            <a:r>
              <a:rPr lang="zh-CN" altLang="en-US" sz="2800" b="1" smtClean="0">
                <a:solidFill>
                  <a:srgbClr val="FF0000"/>
                </a:solidFill>
              </a:rPr>
              <a:t>至</a:t>
            </a:r>
            <a:r>
              <a:rPr lang="zh-CN" altLang="zh-CN" sz="2800" b="1" smtClean="0">
                <a:solidFill>
                  <a:srgbClr val="FF0000"/>
                </a:solidFill>
              </a:rPr>
              <a:t>千</a:t>
            </a:r>
            <a:r>
              <a:rPr lang="zh-CN" altLang="zh-CN" sz="2800" b="1">
                <a:solidFill>
                  <a:srgbClr val="FF0000"/>
                </a:solidFill>
              </a:rPr>
              <a:t>里；不积小流，无以成江海”。所讲的道理有什么不同？</a:t>
            </a:r>
          </a:p>
          <a:p>
            <a:r>
              <a:rPr lang="zh-CN" altLang="zh-CN" sz="2800" b="1"/>
              <a:t>荀子说“锲而不舍，金石可镂”，人要像蚯蚓那样“用心一也”，虽然“无爪牙之利，筋骨之强”，也要“上食埃土，下饮黄金”；提出积极进取的主张。</a:t>
            </a:r>
          </a:p>
          <a:p>
            <a:r>
              <a:rPr lang="zh-CN" altLang="zh-CN" sz="2800" b="1"/>
              <a:t>而老子则主张“无为”、“无执”，实际上是让人们依照自然规律办事，树立必胜的信心和坚强的毅力，耐心地一点一滴去完成，稍有松懈，常会造成前功尽弃、功亏一篑的结局。</a:t>
            </a:r>
          </a:p>
        </p:txBody>
      </p:sp>
    </p:spTree>
    <p:extLst>
      <p:ext uri="{BB962C8B-B14F-4D97-AF65-F5344CB8AC3E}">
        <p14:creationId xmlns:p14="http://schemas.microsoft.com/office/powerpoint/2010/main" val="3490883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6.</a:t>
            </a:r>
            <a:r>
              <a:rPr lang="zh-CN" altLang="zh-CN" sz="2800" b="1">
                <a:solidFill>
                  <a:srgbClr val="FF0000"/>
                </a:solidFill>
              </a:rPr>
              <a:t>阅读《老子》四章，联系现实，谈谈老子思想的现实意义。</a:t>
            </a:r>
          </a:p>
          <a:p>
            <a:r>
              <a:rPr lang="zh-CN" altLang="zh-CN" sz="2800" b="1"/>
              <a:t>老子思想虽然年代久远，但仍有较强的现实意义。如：</a:t>
            </a:r>
          </a:p>
          <a:p>
            <a:r>
              <a:rPr lang="zh-CN" altLang="zh-CN" sz="2800" b="1"/>
              <a:t>（</a:t>
            </a:r>
            <a:r>
              <a:rPr lang="en-US" altLang="zh-CN" sz="2800" b="1"/>
              <a:t>1</a:t>
            </a:r>
            <a:r>
              <a:rPr lang="zh-CN" altLang="zh-CN" sz="2800" b="1"/>
              <a:t>）如“民之从事，常于几成而败这。慎终如始，则无败事”，告诫我们，要谨慎从事，做事要有恒心，坚持到底就是胜利！</a:t>
            </a:r>
          </a:p>
          <a:p>
            <a:r>
              <a:rPr lang="zh-CN" altLang="zh-CN" sz="2800" b="1"/>
              <a:t>（</a:t>
            </a:r>
            <a:r>
              <a:rPr lang="en-US" altLang="zh-CN" sz="2800" b="1"/>
              <a:t>2</a:t>
            </a:r>
            <a:r>
              <a:rPr lang="zh-CN" altLang="zh-CN" sz="2800" b="1"/>
              <a:t>）“合抱之木，生于毫末；九层之台，起于累土；千里之行，始于足下。”从“大生于小”的观点出发，形象地证明了大的东西无不从细小的东西发展而来的。同时也告诫人们，无论做什么事情，都必须具有坚强的毅力，从小事做起，才可能成就大事业。</a:t>
            </a:r>
          </a:p>
          <a:p>
            <a:r>
              <a:rPr lang="zh-CN" altLang="zh-CN" sz="2800" b="1"/>
              <a:t>（</a:t>
            </a:r>
            <a:r>
              <a:rPr lang="en-US" altLang="zh-CN" sz="2800" b="1"/>
              <a:t>3</a:t>
            </a:r>
            <a:r>
              <a:rPr lang="zh-CN" altLang="zh-CN" sz="2800" b="1"/>
              <a:t>）“知人者智，自知者明”，提醒我们，人要摆正自己的位置和心态，了解别人的长处和短处，更要了解自己，做好自己的事情，不狂妄自负，要有自知之明。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883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写作特色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91264" cy="4104456"/>
          </a:xfrm>
        </p:spPr>
        <p:txBody>
          <a:bodyPr>
            <a:noAutofit/>
          </a:bodyPr>
          <a:lstStyle/>
          <a:p>
            <a:r>
              <a:rPr lang="en-US" altLang="zh-CN" sz="2000" b="1" smtClean="0">
                <a:solidFill>
                  <a:srgbClr val="FF0000"/>
                </a:solidFill>
              </a:rPr>
              <a:t>1</a:t>
            </a:r>
            <a:r>
              <a:rPr lang="en-US" altLang="zh-CN" sz="2000" b="1">
                <a:solidFill>
                  <a:srgbClr val="FF0000"/>
                </a:solidFill>
              </a:rPr>
              <a:t>.</a:t>
            </a:r>
            <a:r>
              <a:rPr lang="zh-CN" altLang="zh-CN" sz="2000" b="1">
                <a:solidFill>
                  <a:srgbClr val="FF0000"/>
                </a:solidFill>
              </a:rPr>
              <a:t>善于运用具体形象表现抽象哲理。</a:t>
            </a:r>
          </a:p>
          <a:p>
            <a:r>
              <a:rPr lang="zh-CN" altLang="zh-CN" sz="2000" b="1"/>
              <a:t>以生活现象或社会现象举例说理，以具体事物为喻，概括出抽象的道理。如第十一章以生活中的“毂”“器”“室”说明世间万物都存在“有”和“无”的对立统一，“有”“无”相依相生。</a:t>
            </a:r>
          </a:p>
          <a:p>
            <a:r>
              <a:rPr lang="en-US" altLang="zh-CN" sz="2000" b="1">
                <a:solidFill>
                  <a:srgbClr val="FF0000"/>
                </a:solidFill>
              </a:rPr>
              <a:t>2.</a:t>
            </a:r>
            <a:r>
              <a:rPr lang="zh-CN" altLang="zh-CN" sz="2000" b="1">
                <a:solidFill>
                  <a:srgbClr val="FF0000"/>
                </a:solidFill>
              </a:rPr>
              <a:t>善用逆向思维。</a:t>
            </a:r>
          </a:p>
          <a:p>
            <a:r>
              <a:rPr lang="zh-CN" altLang="zh-CN" sz="2000" b="1"/>
              <a:t>善于从常人思维的反面提出问题从而达到正面说理的效果。如“自伐者无功，自矜者不长”“圣人欲不欲，不贵难得之货，学不学，复众人之所过”等，都体现了老子的逆向思维。</a:t>
            </a:r>
          </a:p>
          <a:p>
            <a:r>
              <a:rPr lang="en-US" altLang="zh-CN" sz="2000" b="1">
                <a:solidFill>
                  <a:srgbClr val="FF0000"/>
                </a:solidFill>
              </a:rPr>
              <a:t>3.</a:t>
            </a:r>
            <a:r>
              <a:rPr lang="zh-CN" altLang="zh-CN" sz="2000" b="1">
                <a:solidFill>
                  <a:srgbClr val="FF0000"/>
                </a:solidFill>
              </a:rPr>
              <a:t>语言凝练精妙，多用格言、警句</a:t>
            </a:r>
            <a:r>
              <a:rPr lang="zh-CN" altLang="zh-CN" sz="2000" b="1"/>
              <a:t>。</a:t>
            </a:r>
          </a:p>
          <a:p>
            <a:r>
              <a:rPr lang="zh-CN" altLang="zh-CN" sz="2000" b="1"/>
              <a:t>《老子》中，多用方言、谚语、格言、警句。这些格言、警句形象而深刻地浓缩了历史和现实生活的经验教训，闪耀着思想之光。</a:t>
            </a:r>
            <a:endParaRPr lang="zh-CN" altLang="en-US" sz="20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8836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课堂总结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 fontScale="92500"/>
          </a:bodyPr>
          <a:lstStyle/>
          <a:p>
            <a:r>
              <a:rPr lang="zh-CN" altLang="zh-CN" sz="2800" b="1" smtClean="0"/>
              <a:t>《老子》</a:t>
            </a:r>
            <a:r>
              <a:rPr lang="zh-CN" altLang="zh-CN" sz="2800" b="1"/>
              <a:t>四章选文，表现了老子的思想主张，涉及修身养性、治国理政。</a:t>
            </a:r>
            <a:r>
              <a:rPr lang="en-US" altLang="zh-CN" sz="2800" b="1"/>
              <a:t>1.</a:t>
            </a:r>
            <a:r>
              <a:rPr lang="zh-CN" altLang="zh-CN" sz="2800" b="1"/>
              <a:t>辩证分析</a:t>
            </a:r>
            <a:r>
              <a:rPr lang="zh-CN" altLang="zh-CN" sz="2800" b="1">
                <a:solidFill>
                  <a:srgbClr val="FF0000"/>
                </a:solidFill>
              </a:rPr>
              <a:t>“有”“无”</a:t>
            </a:r>
            <a:r>
              <a:rPr lang="zh-CN" altLang="zh-CN" sz="2800" b="1"/>
              <a:t>的关系；</a:t>
            </a:r>
            <a:r>
              <a:rPr lang="en-US" altLang="zh-CN" sz="2800" b="1"/>
              <a:t>2.</a:t>
            </a:r>
            <a:r>
              <a:rPr lang="zh-CN" altLang="zh-CN" sz="2800" b="1"/>
              <a:t>告诫我们</a:t>
            </a:r>
            <a:r>
              <a:rPr lang="zh-CN" altLang="zh-CN" sz="2800" b="1">
                <a:solidFill>
                  <a:srgbClr val="FF0000"/>
                </a:solidFill>
              </a:rPr>
              <a:t>不要“自见”“自是”“自伐”“自矜”</a:t>
            </a:r>
            <a:r>
              <a:rPr lang="zh-CN" altLang="zh-CN" sz="2800" b="1"/>
              <a:t>，不可急躁冒进；</a:t>
            </a:r>
            <a:r>
              <a:rPr lang="en-US" altLang="zh-CN" sz="2800" b="1"/>
              <a:t>3.</a:t>
            </a:r>
            <a:r>
              <a:rPr lang="zh-CN" altLang="zh-CN" sz="2800" b="1"/>
              <a:t>提醒我们</a:t>
            </a:r>
            <a:r>
              <a:rPr lang="zh-CN" altLang="zh-CN" sz="2800" b="1">
                <a:solidFill>
                  <a:srgbClr val="FF0000"/>
                </a:solidFill>
              </a:rPr>
              <a:t>加强个人品德修养</a:t>
            </a:r>
            <a:r>
              <a:rPr lang="zh-CN" altLang="zh-CN" sz="2800" b="1"/>
              <a:t>，重在修身；</a:t>
            </a:r>
            <a:r>
              <a:rPr lang="en-US" altLang="zh-CN" sz="2800" b="1"/>
              <a:t>4.</a:t>
            </a:r>
            <a:r>
              <a:rPr lang="zh-CN" altLang="zh-CN" sz="2800" b="1"/>
              <a:t>告诉我们事物发展变化的规律道理，要</a:t>
            </a:r>
            <a:r>
              <a:rPr lang="zh-CN" altLang="zh-CN" sz="2800" b="1">
                <a:solidFill>
                  <a:srgbClr val="FF0000"/>
                </a:solidFill>
              </a:rPr>
              <a:t>慎终如始</a:t>
            </a:r>
            <a:r>
              <a:rPr lang="zh-CN" altLang="zh-CN" sz="2800" b="1"/>
              <a:t>。</a:t>
            </a:r>
          </a:p>
          <a:p>
            <a:r>
              <a:rPr lang="zh-CN" altLang="zh-CN" sz="2800" b="1"/>
              <a:t>文中不少</a:t>
            </a:r>
            <a:r>
              <a:rPr lang="zh-CN" altLang="zh-CN" sz="2800" b="1">
                <a:solidFill>
                  <a:srgbClr val="FF0000"/>
                </a:solidFill>
              </a:rPr>
              <a:t>经典语句</a:t>
            </a:r>
            <a:r>
              <a:rPr lang="zh-CN" altLang="zh-CN" sz="2800" b="1"/>
              <a:t>，至今闪烁着智慧的光辉，给我们以人生的启迪。我们要在新的时代中辩证思考，取精华弃糟粕，丰富我们的思想，提高我们的修养。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0883654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布置作业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/>
          </a:bodyPr>
          <a:lstStyle/>
          <a:p>
            <a:r>
              <a:rPr lang="zh-CN" altLang="zh-CN" sz="2800" b="1" smtClean="0"/>
              <a:t>重读</a:t>
            </a:r>
            <a:r>
              <a:rPr lang="zh-CN" altLang="zh-CN" sz="2800" b="1"/>
              <a:t>《老子》四章，自选角度，写一篇短文，阐述你的阅读心得，题目自拟，</a:t>
            </a:r>
            <a:r>
              <a:rPr lang="en-US" altLang="zh-CN" sz="2800" b="1"/>
              <a:t>400</a:t>
            </a:r>
            <a:r>
              <a:rPr lang="zh-CN" altLang="zh-CN" sz="2800" b="1"/>
              <a:t>字左右。</a:t>
            </a:r>
          </a:p>
        </p:txBody>
      </p:sp>
      <p:pic>
        <p:nvPicPr>
          <p:cNvPr id="4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163300" y="12166600"/>
            <a:ext cx="342900" cy="4445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3490883654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411510"/>
            <a:ext cx="6563072" cy="3888432"/>
          </a:xfrm>
        </p:spPr>
        <p:txBody>
          <a:bodyPr>
            <a:normAutofit fontScale="92500"/>
          </a:bodyPr>
          <a:lstStyle/>
          <a:p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800" b="1" smtClean="0">
                <a:latin typeface="楷体_GB2312" pitchFamily="49" charset="-122"/>
                <a:ea typeface="楷体_GB2312" pitchFamily="49" charset="-122"/>
              </a:rPr>
              <a:t>先秦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诸子中，有一个人，很有神秘感，传说他母亲怀了八十一年的身孕，才从腋下产出他。他一生下来就是白眉毛白胡子，所以被称为老子。老子在周王室担任过守藏室史（管理藏书的官员），后来看到周王朝越来越衰败，就离开故土，准备出函谷关去四处云游，骑青牛过函谷关时，在函谷府衙为府尹留下洋洋五千言《道德经》，我们今天学习的内容便出自此书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50" name="Picture 2" descr="https://timgsa.baidu.com/timg?image&amp;quality=80&amp;size=b9999_10000&amp;sec=1598194945848&amp;di=b9ea0a23082e969392e724ad3506b0e0&amp;imgtype=0&amp;src=http%3A%2F%2Fimg1.gtimg.com%2Frushidao%2Fpics%2Fhv1%2F111%2F174%2F2175%2F1414738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23" y="1203598"/>
            <a:ext cx="2039505" cy="251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43447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【文学常识】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5696" y="915566"/>
            <a:ext cx="6851104" cy="3888432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zh-CN" sz="2800" b="1" smtClean="0">
                <a:latin typeface="楷体_GB2312" pitchFamily="49" charset="-122"/>
                <a:ea typeface="楷体_GB2312" pitchFamily="49" charset="-122"/>
              </a:rPr>
              <a:t>老子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，姓李名耳，字聃，一字伯阳，或曰谥伯阳，春秋末期人。中国古代思想家、哲学家、文学家和史学家，道家学派创始人和主要代表人物，与庄子并称“老庄”。后被道教尊为始祖，称“太上老君”。曾被列为世界文化名人，世界百位历史名人之一。 </a:t>
            </a:r>
          </a:p>
          <a:p>
            <a:r>
              <a:rPr lang="en-US" altLang="zh-CN" sz="2800" b="1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zh-CN" sz="2800" b="1" smtClean="0">
                <a:latin typeface="楷体_GB2312" pitchFamily="49" charset="-122"/>
                <a:ea typeface="楷体_GB2312" pitchFamily="49" charset="-122"/>
              </a:rPr>
              <a:t>史</a:t>
            </a:r>
            <a:r>
              <a:rPr lang="zh-CN" altLang="zh-CN" sz="2800" b="1">
                <a:latin typeface="楷体_GB2312" pitchFamily="49" charset="-122"/>
                <a:ea typeface="楷体_GB2312" pitchFamily="49" charset="-122"/>
              </a:rPr>
              <a:t>载，曾任周王室史官，他博学多才，孔子周游列国时曾到洛阳向老子问礼。晚年见周王室日趋没落，便骑青牛而去，回故乡楚国过着隐居生活。</a:t>
            </a:r>
          </a:p>
        </p:txBody>
      </p:sp>
      <p:pic>
        <p:nvPicPr>
          <p:cNvPr id="3074" name="Picture 2" descr="https://ss3.bdstatic.com/70cFv8Sh_Q1YnxGkpoWK1HF6hhy/it/u=1382643688,3276618219&amp;fm=26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264" y="1491630"/>
            <a:ext cx="2073729" cy="1491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43447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文学常识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3728" y="915566"/>
            <a:ext cx="6563072" cy="3888432"/>
          </a:xfrm>
        </p:spPr>
        <p:txBody>
          <a:bodyPr>
            <a:normAutofit fontScale="92500"/>
          </a:bodyPr>
          <a:lstStyle/>
          <a:p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    老子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的思想核心是“道”。“道”就是自然，路，道理，法则，规律。老子认为自然界和人类社会都是变动的，是运动的。天地间的事物都是互相对立统一的，对立面有不是一尘不变，而是向它们各自的对立面转换。</a:t>
            </a:r>
          </a:p>
          <a:p>
            <a:r>
              <a:rPr lang="zh-CN" altLang="en-US" sz="2800" b="1" smtClean="0">
                <a:latin typeface="楷体_GB2312" pitchFamily="49" charset="-122"/>
                <a:ea typeface="楷体_GB2312" pitchFamily="49" charset="-122"/>
              </a:rPr>
              <a:t>    老子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传世作品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道德经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（又称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老子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），集中表现了老子的思想。是全球文字出版发行量最大的著作之一。</a:t>
            </a:r>
          </a:p>
        </p:txBody>
      </p:sp>
      <p:pic>
        <p:nvPicPr>
          <p:cNvPr id="4" name="Picture 4" descr="https://timgsa.baidu.com/timg?image&amp;quality=80&amp;size=b9999_10000&amp;sec=1598195038090&amp;di=5f7317a4afac493fe2054d1014941ada&amp;imgtype=0&amp;src=http%3A%2F%2Fimg2.imgtn.bdimg.com%2Fit%2Fu%3D4290974267%2C6138954%26fm%3D214%26gp%3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563638"/>
            <a:ext cx="1752129" cy="175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43447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2520280"/>
          </a:xfrm>
        </p:spPr>
        <p:txBody>
          <a:bodyPr>
            <a:norm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预习</a:t>
            </a:r>
            <a:r>
              <a:rPr lang="zh-CN" altLang="en-US" sz="2800" b="1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检测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zh-CN" sz="2800" b="1"/>
              <a:t>字词注音</a:t>
            </a:r>
          </a:p>
          <a:p>
            <a:r>
              <a:rPr lang="zh-CN" altLang="zh-CN" sz="2800" b="1"/>
              <a:t>毂</a:t>
            </a:r>
            <a:r>
              <a:rPr lang="en-US" altLang="zh-CN" sz="2800" b="1"/>
              <a:t>	</a:t>
            </a:r>
            <a:r>
              <a:rPr lang="en-US" altLang="zh-CN" sz="2800" b="1" u="sng"/>
              <a:t>	</a:t>
            </a:r>
            <a:r>
              <a:rPr lang="en-US" altLang="zh-CN" sz="2800" b="1"/>
              <a:t>	</a:t>
            </a:r>
            <a:r>
              <a:rPr lang="zh-CN" altLang="zh-CN" sz="2800" b="1"/>
              <a:t>埏埴</a:t>
            </a:r>
            <a:r>
              <a:rPr lang="en-US" altLang="zh-CN" sz="2800" b="1" u="sng"/>
              <a:t>		</a:t>
            </a:r>
            <a:r>
              <a:rPr lang="en-US" altLang="zh-CN" sz="2800" b="1"/>
              <a:t> 	</a:t>
            </a:r>
            <a:r>
              <a:rPr lang="zh-CN" altLang="zh-CN" sz="2800" b="1"/>
              <a:t>牖</a:t>
            </a:r>
            <a:r>
              <a:rPr lang="en-US" altLang="zh-CN" sz="2800" b="1"/>
              <a:t>	</a:t>
            </a:r>
            <a:r>
              <a:rPr lang="en-US" altLang="zh-CN" sz="2800" b="1" u="sng"/>
              <a:t>	</a:t>
            </a:r>
            <a:endParaRPr lang="en-US" altLang="zh-CN" sz="2800" b="1" u="sng" smtClean="0"/>
          </a:p>
          <a:p>
            <a:r>
              <a:rPr lang="zh-CN" altLang="zh-CN" sz="2800" b="1" smtClean="0"/>
              <a:t>矜</a:t>
            </a:r>
            <a:r>
              <a:rPr lang="en-US" altLang="zh-CN" sz="2800" b="1"/>
              <a:t>	</a:t>
            </a:r>
            <a:r>
              <a:rPr lang="en-US" altLang="zh-CN" sz="2800" b="1" u="sng"/>
              <a:t>	</a:t>
            </a:r>
            <a:r>
              <a:rPr lang="en-US" altLang="zh-CN" sz="2800" b="1"/>
              <a:t>	</a:t>
            </a:r>
            <a:r>
              <a:rPr lang="zh-CN" altLang="zh-CN" sz="2800" b="1"/>
              <a:t>赘</a:t>
            </a:r>
            <a:r>
              <a:rPr lang="en-US" altLang="zh-CN" sz="2800" b="1"/>
              <a:t>	</a:t>
            </a:r>
            <a:r>
              <a:rPr lang="en-US" altLang="zh-CN" sz="2800" b="1" u="sng"/>
              <a:t>	</a:t>
            </a:r>
            <a:r>
              <a:rPr lang="en-US" altLang="zh-CN" sz="2800" b="1"/>
              <a:t>	</a:t>
            </a:r>
            <a:r>
              <a:rPr lang="zh-CN" altLang="zh-CN" sz="2800" b="1"/>
              <a:t>泮</a:t>
            </a:r>
            <a:r>
              <a:rPr lang="en-US" altLang="zh-CN" sz="2800" b="1"/>
              <a:t>	</a:t>
            </a:r>
            <a:r>
              <a:rPr lang="en-US" altLang="zh-CN" sz="2800" b="1" u="sng"/>
              <a:t>	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08955" y="1909699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/>
              <a:t>gǔ</a:t>
            </a:r>
            <a:endParaRPr lang="zh-CN" altLang="en-US" sz="2800"/>
          </a:p>
        </p:txBody>
      </p:sp>
      <p:sp>
        <p:nvSpPr>
          <p:cNvPr id="8" name="TextBox 7"/>
          <p:cNvSpPr txBox="1"/>
          <p:nvPr/>
        </p:nvSpPr>
        <p:spPr>
          <a:xfrm>
            <a:off x="6948264" y="1837845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/>
              <a:t>yǒu</a:t>
            </a:r>
            <a:endParaRPr lang="zh-CN" altLang="en-US" sz="2800"/>
          </a:p>
        </p:txBody>
      </p:sp>
      <p:sp>
        <p:nvSpPr>
          <p:cNvPr id="9" name="TextBox 8"/>
          <p:cNvSpPr txBox="1"/>
          <p:nvPr/>
        </p:nvSpPr>
        <p:spPr>
          <a:xfrm>
            <a:off x="4292352" y="1907858"/>
            <a:ext cx="15037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/>
              <a:t>shān zhí</a:t>
            </a:r>
            <a:endParaRPr lang="zh-CN" altLang="en-US" sz="2800"/>
          </a:p>
        </p:txBody>
      </p:sp>
      <p:sp>
        <p:nvSpPr>
          <p:cNvPr id="10" name="TextBox 9"/>
          <p:cNvSpPr txBox="1"/>
          <p:nvPr/>
        </p:nvSpPr>
        <p:spPr>
          <a:xfrm>
            <a:off x="1403648" y="2432919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/>
              <a:t>jīn</a:t>
            </a:r>
            <a:endParaRPr lang="zh-CN" altLang="en-US" sz="2800"/>
          </a:p>
        </p:txBody>
      </p:sp>
      <p:sp>
        <p:nvSpPr>
          <p:cNvPr id="11" name="TextBox 10"/>
          <p:cNvSpPr txBox="1"/>
          <p:nvPr/>
        </p:nvSpPr>
        <p:spPr>
          <a:xfrm>
            <a:off x="4173421" y="2432919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/>
              <a:t>zhuì</a:t>
            </a:r>
            <a:endParaRPr lang="zh-CN" altLang="en-US" sz="2800"/>
          </a:p>
        </p:txBody>
      </p:sp>
      <p:sp>
        <p:nvSpPr>
          <p:cNvPr id="12" name="TextBox 11"/>
          <p:cNvSpPr txBox="1"/>
          <p:nvPr/>
        </p:nvSpPr>
        <p:spPr>
          <a:xfrm>
            <a:off x="6940725" y="2432919"/>
            <a:ext cx="9361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err="1"/>
              <a:t>pàn</a:t>
            </a:r>
            <a:endParaRPr lang="zh-CN" altLang="en-US" sz="2800"/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/>
          </a:bodyPr>
          <a:lstStyle/>
          <a:p>
            <a:r>
              <a:rPr lang="zh-CN" altLang="zh-CN" sz="2800" b="1">
                <a:latin typeface="+mn-ea"/>
              </a:rPr>
              <a:t>词语释意</a:t>
            </a:r>
          </a:p>
          <a:p>
            <a:r>
              <a:rPr lang="zh-CN" altLang="zh-CN" sz="2800" b="1"/>
              <a:t>毂：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埏埴：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器：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牖：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企：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彰：</a:t>
            </a:r>
            <a:r>
              <a:rPr lang="en-US" altLang="zh-CN" sz="2800" b="1" u="sng"/>
              <a:t>						</a:t>
            </a:r>
            <a:endParaRPr lang="zh-CN" altLang="zh-CN" sz="2800" b="1"/>
          </a:p>
        </p:txBody>
      </p:sp>
      <p:sp>
        <p:nvSpPr>
          <p:cNvPr id="4" name="矩形 3"/>
          <p:cNvSpPr/>
          <p:nvPr/>
        </p:nvSpPr>
        <p:spPr>
          <a:xfrm>
            <a:off x="1691680" y="1408584"/>
            <a:ext cx="624644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smtClean="0"/>
              <a:t>车轮</a:t>
            </a:r>
            <a:r>
              <a:rPr lang="zh-CN" altLang="zh-CN" sz="3200"/>
              <a:t>的中心部位。</a:t>
            </a:r>
          </a:p>
          <a:p>
            <a:r>
              <a:rPr lang="zh-CN" altLang="zh-CN" sz="3200" smtClean="0"/>
              <a:t>和泥</a:t>
            </a:r>
            <a:r>
              <a:rPr lang="zh-CN" altLang="zh-CN" sz="3200"/>
              <a:t>。埏，揉和。埴，黏土。</a:t>
            </a:r>
          </a:p>
          <a:p>
            <a:r>
              <a:rPr lang="zh-CN" altLang="zh-CN" sz="3200" smtClean="0"/>
              <a:t>器皿</a:t>
            </a:r>
            <a:r>
              <a:rPr lang="zh-CN" altLang="zh-CN" sz="3200"/>
              <a:t>。</a:t>
            </a:r>
          </a:p>
          <a:p>
            <a:r>
              <a:rPr lang="zh-CN" altLang="zh-CN" sz="3200" smtClean="0"/>
              <a:t>窗户</a:t>
            </a:r>
            <a:r>
              <a:rPr lang="zh-CN" altLang="zh-CN" sz="3200"/>
              <a:t>。</a:t>
            </a:r>
          </a:p>
          <a:p>
            <a:r>
              <a:rPr lang="zh-CN" altLang="zh-CN" sz="3200" smtClean="0"/>
              <a:t>踮</a:t>
            </a:r>
            <a:r>
              <a:rPr lang="zh-CN" altLang="zh-CN" sz="3200"/>
              <a:t>起脚跟。</a:t>
            </a:r>
          </a:p>
          <a:p>
            <a:r>
              <a:rPr lang="zh-CN" altLang="zh-CN" sz="3200" smtClean="0"/>
              <a:t>表扬</a:t>
            </a:r>
            <a:r>
              <a:rPr lang="zh-CN" altLang="zh-CN" sz="3200"/>
              <a:t>，表彰；明显，显著。此处意为明辨是非。</a:t>
            </a:r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val="34054439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/>
          </a:bodyPr>
          <a:lstStyle/>
          <a:p>
            <a:r>
              <a:rPr lang="zh-CN" altLang="zh-CN" sz="2800" b="1">
                <a:latin typeface="+mn-ea"/>
              </a:rPr>
              <a:t>词语释意</a:t>
            </a:r>
          </a:p>
          <a:p>
            <a:r>
              <a:rPr lang="zh-CN" altLang="zh-CN" sz="2800" b="1"/>
              <a:t>伐：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矜：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长：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物：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处：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泮：</a:t>
            </a:r>
            <a:r>
              <a:rPr lang="en-US" altLang="zh-CN" sz="2800" b="1" u="sng"/>
              <a:t>						</a:t>
            </a:r>
            <a:endParaRPr lang="zh-CN" altLang="zh-CN" sz="2800" b="1"/>
          </a:p>
        </p:txBody>
      </p:sp>
      <p:sp>
        <p:nvSpPr>
          <p:cNvPr id="4" name="矩形 3"/>
          <p:cNvSpPr/>
          <p:nvPr/>
        </p:nvSpPr>
        <p:spPr>
          <a:xfrm>
            <a:off x="1691680" y="1408584"/>
            <a:ext cx="72008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/>
              <a:t>夸耀</a:t>
            </a:r>
            <a:endParaRPr lang="zh-CN" altLang="en-US" sz="3200"/>
          </a:p>
          <a:p>
            <a:r>
              <a:rPr lang="zh-CN" altLang="en-US" sz="3200" smtClean="0"/>
              <a:t>自尊</a:t>
            </a:r>
            <a:r>
              <a:rPr lang="zh-CN" altLang="en-US" sz="3200"/>
              <a:t>，自大，</a:t>
            </a:r>
            <a:r>
              <a:rPr lang="zh-CN" altLang="en-US" sz="3200" smtClean="0"/>
              <a:t>自夸</a:t>
            </a:r>
            <a:endParaRPr lang="zh-CN" altLang="en-US" sz="3200"/>
          </a:p>
          <a:p>
            <a:r>
              <a:rPr lang="zh-CN" altLang="en-US" sz="3200" smtClean="0"/>
              <a:t>长久</a:t>
            </a:r>
            <a:r>
              <a:rPr lang="zh-CN" altLang="en-US" sz="3200"/>
              <a:t>。一说读</a:t>
            </a:r>
            <a:r>
              <a:rPr lang="en-US" altLang="zh-CN" sz="3200" err="1"/>
              <a:t>zhǎng</a:t>
            </a:r>
            <a:r>
              <a:rPr lang="zh-CN" altLang="en-US" sz="3200"/>
              <a:t>，意思是得到尊重。</a:t>
            </a:r>
          </a:p>
          <a:p>
            <a:r>
              <a:rPr lang="zh-CN" altLang="en-US" sz="3200" smtClean="0"/>
              <a:t>人们</a:t>
            </a:r>
            <a:endParaRPr lang="zh-CN" altLang="en-US" sz="3200"/>
          </a:p>
          <a:p>
            <a:r>
              <a:rPr lang="zh-CN" altLang="en-US" sz="3200" smtClean="0"/>
              <a:t>为</a:t>
            </a:r>
            <a:r>
              <a:rPr lang="zh-CN" altLang="en-US" sz="3200"/>
              <a:t>，做。</a:t>
            </a:r>
          </a:p>
          <a:p>
            <a:r>
              <a:rPr lang="zh-CN" altLang="en-US" sz="3200" smtClean="0"/>
              <a:t>同</a:t>
            </a:r>
            <a:r>
              <a:rPr lang="zh-CN" altLang="en-US" sz="3200"/>
              <a:t>“判”，分离。</a:t>
            </a:r>
          </a:p>
        </p:txBody>
      </p:sp>
    </p:spTree>
    <p:extLst>
      <p:ext uri="{BB962C8B-B14F-4D97-AF65-F5344CB8AC3E}">
        <p14:creationId xmlns:p14="http://schemas.microsoft.com/office/powerpoint/2010/main" val="38117875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 fontScale="90000"/>
          </a:bodyPr>
          <a:lstStyle/>
          <a:p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3200" b="1" smtClean="0">
                <a:latin typeface="楷体_GB2312" pitchFamily="49" charset="-122"/>
                <a:ea typeface="楷体_GB2312" pitchFamily="49" charset="-122"/>
              </a:rPr>
              <a:t>文本研习</a:t>
            </a:r>
            <a:r>
              <a:rPr lang="zh-CN" altLang="zh-CN" sz="3200" b="1" smtClean="0">
                <a:latin typeface="楷体_GB2312" pitchFamily="49" charset="-122"/>
                <a:ea typeface="楷体_GB2312" pitchFamily="49" charset="-122"/>
              </a:rPr>
              <a:t>】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15566"/>
            <a:ext cx="8229600" cy="3888432"/>
          </a:xfrm>
        </p:spPr>
        <p:txBody>
          <a:bodyPr>
            <a:normAutofit/>
          </a:bodyPr>
          <a:lstStyle/>
          <a:p>
            <a:r>
              <a:rPr lang="zh-CN" altLang="zh-CN" sz="2800" b="1">
                <a:latin typeface="+mn-ea"/>
              </a:rPr>
              <a:t>词语释意</a:t>
            </a:r>
          </a:p>
          <a:p>
            <a:r>
              <a:rPr lang="zh-CN" altLang="zh-CN" sz="2800" b="1"/>
              <a:t>累：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几：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复：</a:t>
            </a:r>
            <a:r>
              <a:rPr lang="en-US" altLang="zh-CN" sz="2800" b="1" u="sng"/>
              <a:t>						</a:t>
            </a:r>
            <a:endParaRPr lang="zh-CN" altLang="zh-CN" sz="2800" b="1"/>
          </a:p>
          <a:p>
            <a:r>
              <a:rPr lang="zh-CN" altLang="zh-CN" sz="2800" b="1"/>
              <a:t>过：</a:t>
            </a:r>
            <a:r>
              <a:rPr lang="en-US" altLang="zh-CN" sz="2800" b="1" u="sng"/>
              <a:t>						</a:t>
            </a:r>
            <a:endParaRPr lang="zh-CN" altLang="zh-CN" sz="2800" b="1"/>
          </a:p>
        </p:txBody>
      </p:sp>
      <p:sp>
        <p:nvSpPr>
          <p:cNvPr id="4" name="矩形 3"/>
          <p:cNvSpPr/>
          <p:nvPr/>
        </p:nvSpPr>
        <p:spPr>
          <a:xfrm>
            <a:off x="1691680" y="1408584"/>
            <a:ext cx="72008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smtClean="0"/>
              <a:t>同</a:t>
            </a:r>
            <a:r>
              <a:rPr lang="zh-CN" altLang="zh-CN" sz="3200"/>
              <a:t>“蔂”，土筐。</a:t>
            </a:r>
          </a:p>
          <a:p>
            <a:r>
              <a:rPr lang="zh-CN" altLang="zh-CN" sz="3200" smtClean="0"/>
              <a:t>接近</a:t>
            </a:r>
            <a:r>
              <a:rPr lang="zh-CN" altLang="zh-CN" sz="3200"/>
              <a:t>。</a:t>
            </a:r>
          </a:p>
          <a:p>
            <a:r>
              <a:rPr lang="zh-CN" altLang="zh-CN" sz="3200" smtClean="0"/>
              <a:t>弥补</a:t>
            </a:r>
            <a:r>
              <a:rPr lang="zh-CN" altLang="zh-CN" sz="3200"/>
              <a:t>。</a:t>
            </a:r>
          </a:p>
          <a:p>
            <a:r>
              <a:rPr lang="zh-CN" altLang="zh-CN" sz="3200" smtClean="0"/>
              <a:t>过错</a:t>
            </a:r>
            <a:r>
              <a:rPr lang="zh-CN" altLang="zh-CN" sz="320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8117875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128</Paragraphs>
  <Slides>24</Slides>
  <Notes>0</Notes>
  <TotalTime>23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29">
      <vt:lpstr>Arial</vt:lpstr>
      <vt:lpstr>Calibri</vt:lpstr>
      <vt:lpstr>仿宋_GB2312</vt:lpstr>
      <vt:lpstr>楷体_GB2312</vt:lpstr>
      <vt:lpstr>Office 主题</vt:lpstr>
      <vt:lpstr>《老子》四章</vt:lpstr>
      <vt:lpstr>【学习目标】</vt:lpstr>
      <vt:lpstr>PowerPoint Presentation</vt:lpstr>
      <vt:lpstr>【文学常识】</vt:lpstr>
      <vt:lpstr>【文学常识】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【文本研习】</vt:lpstr>
      <vt:lpstr>【写作特色】</vt:lpstr>
      <vt:lpstr>【课堂总结】</vt:lpstr>
      <vt:lpstr>【布置作业】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《老子》四章</dc:title>
  <dc:creator>Administrator</dc:creator>
  <cp:lastModifiedBy>dreamsummit</cp:lastModifiedBy>
  <cp:revision>6</cp:revision>
  <dcterms:created xsi:type="dcterms:W3CDTF">2020-08-23T06:08:27Z</dcterms:created>
  <dcterms:modified xsi:type="dcterms:W3CDTF">2020-08-24T02:59:23Z</dcterms:modified>
</cp:coreProperties>
</file>