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22"/>
  </p:notesMasterIdLst>
  <p:sldIdLst>
    <p:sldId id="304" r:id="rId2"/>
    <p:sldId id="343" r:id="rId3"/>
    <p:sldId id="344" r:id="rId4"/>
    <p:sldId id="345" r:id="rId5"/>
    <p:sldId id="335" r:id="rId6"/>
    <p:sldId id="336" r:id="rId7"/>
    <p:sldId id="306" r:id="rId8"/>
    <p:sldId id="263" r:id="rId9"/>
    <p:sldId id="264" r:id="rId10"/>
    <p:sldId id="308" r:id="rId11"/>
    <p:sldId id="270" r:id="rId12"/>
    <p:sldId id="271" r:id="rId13"/>
    <p:sldId id="347" r:id="rId14"/>
    <p:sldId id="315" r:id="rId15"/>
    <p:sldId id="337" r:id="rId16"/>
    <p:sldId id="339" r:id="rId17"/>
    <p:sldId id="340" r:id="rId18"/>
    <p:sldId id="348" r:id="rId19"/>
    <p:sldId id="341" r:id="rId20"/>
    <p:sldId id="34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84" d="100"/>
          <a:sy n="84" d="100"/>
        </p:scale>
        <p:origin x="120" y="2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C65747-6A61-4C2E-B36C-8660A137C571}" type="datetimeFigureOut">
              <a:rPr lang="zh-CN" altLang="en-US" smtClean="0"/>
              <a:t>2019/10/24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453B28-5CC3-41C0-A166-D4A2B86FF3C2}" type="slidenum">
              <a:rPr lang="zh-CN" altLang="en-US" smtClean="0"/>
              <a:t>‹#›</a:t>
            </a:fld>
            <a:endParaRPr lang="zh-CN" altLang="en-US"/>
          </a:p>
        </p:txBody>
      </p:sp>
    </p:spTree>
    <p:extLst>
      <p:ext uri="{BB962C8B-B14F-4D97-AF65-F5344CB8AC3E}">
        <p14:creationId xmlns:p14="http://schemas.microsoft.com/office/powerpoint/2010/main" val="29203186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453B28-5CC3-41C0-A166-D4A2B86FF3C2}" type="slidenum">
              <a:rPr lang="zh-CN" altLang="en-US" smtClean="0"/>
              <a:t>4</a:t>
            </a:fld>
            <a:endParaRPr lang="zh-CN" altLang="en-US"/>
          </a:p>
        </p:txBody>
      </p:sp>
    </p:spTree>
    <p:extLst>
      <p:ext uri="{BB962C8B-B14F-4D97-AF65-F5344CB8AC3E}">
        <p14:creationId xmlns:p14="http://schemas.microsoft.com/office/powerpoint/2010/main" val="2755538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453B28-5CC3-41C0-A166-D4A2B86FF3C2}" type="slidenum">
              <a:rPr lang="zh-CN" altLang="en-US" smtClean="0"/>
              <a:t>5</a:t>
            </a:fld>
            <a:endParaRPr lang="zh-CN" altLang="en-US"/>
          </a:p>
        </p:txBody>
      </p:sp>
    </p:spTree>
    <p:extLst>
      <p:ext uri="{BB962C8B-B14F-4D97-AF65-F5344CB8AC3E}">
        <p14:creationId xmlns:p14="http://schemas.microsoft.com/office/powerpoint/2010/main" val="2422781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085149"/>
            <a:ext cx="7315200" cy="1307275"/>
          </a:xfrm>
        </p:spPr>
        <p:txBody>
          <a:bodyPr/>
          <a:lstStyle>
            <a:lvl1pPr algn="ctr">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C34FCE23-231B-4CFE-A76F-252AEF0EE017}" type="datetimeFigureOut">
              <a:rPr lang="zh-CN" altLang="en-US" smtClean="0">
                <a:solidFill>
                  <a:prstClr val="black">
                    <a:tint val="75000"/>
                  </a:prstClr>
                </a:solidFill>
              </a:rPr>
              <a:pPr/>
              <a:t>2019/10/24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BF6536A5-DAEE-4F65-B2D5-30A7A77F84C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9" name="副标题 2"/>
          <p:cNvSpPr>
            <a:spLocks noGrp="1"/>
          </p:cNvSpPr>
          <p:nvPr>
            <p:ph type="subTitle" idx="1"/>
          </p:nvPr>
        </p:nvSpPr>
        <p:spPr>
          <a:xfrm>
            <a:off x="838200" y="3392424"/>
            <a:ext cx="7315200" cy="759650"/>
          </a:xfr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11202358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chor="ctr" anchorCtr="0">
            <a:normAutofit/>
          </a:bodyPr>
          <a:lstStyle>
            <a:lvl1pPr algn="ctr">
              <a:defRPr sz="4000">
                <a:solidFill>
                  <a:schemeClr val="tx1">
                    <a:lumMod val="75000"/>
                    <a:lumOff val="25000"/>
                  </a:schemeClr>
                </a:solidFill>
              </a:defRPr>
            </a:lvl1pPr>
          </a:lstStyle>
          <a:p>
            <a:r>
              <a:rPr lang="zh-CN" altLang="en-US" dirty="0" smtClean="0"/>
              <a:t>单击此处编辑母版标题样式</a:t>
            </a:r>
            <a:endParaRPr lang="zh-CN" altLang="en-US" dirty="0"/>
          </a:p>
        </p:txBody>
      </p:sp>
      <p:sp>
        <p:nvSpPr>
          <p:cNvPr id="19" name="内容占位符 2"/>
          <p:cNvSpPr>
            <a:spLocks noGrp="1"/>
          </p:cNvSpPr>
          <p:nvPr>
            <p:ph idx="1"/>
          </p:nvPr>
        </p:nvSpPr>
        <p:spPr>
          <a:xfrm>
            <a:off x="838200" y="1143000"/>
            <a:ext cx="10515600" cy="5033963"/>
          </a:xfr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extLst>
      <p:ext uri="{BB962C8B-B14F-4D97-AF65-F5344CB8AC3E}">
        <p14:creationId xmlns:p14="http://schemas.microsoft.com/office/powerpoint/2010/main" val="38907049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lvl1pPr>
              <a:defRPr>
                <a:solidFill>
                  <a:schemeClr val="tx1"/>
                </a:solidFill>
              </a:defRPr>
            </a:lvl1pPr>
          </a:lstStyle>
          <a:p>
            <a:fld id="{C34FCE23-231B-4CFE-A76F-252AEF0EE017}" type="datetimeFigureOut">
              <a:rPr lang="zh-CN" altLang="en-US" smtClean="0">
                <a:solidFill>
                  <a:prstClr val="black"/>
                </a:solidFill>
              </a:rPr>
              <a:pPr/>
              <a:t>2019/10/24</a:t>
            </a:fld>
            <a:endParaRPr lang="zh-CN" altLang="en-US" dirty="0">
              <a:solidFill>
                <a:prstClr val="black"/>
              </a:solidFill>
            </a:endParaRPr>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dirty="0">
              <a:solidFill>
                <a:prstClr val="black"/>
              </a:solidFill>
            </a:endParaRPr>
          </a:p>
        </p:txBody>
      </p:sp>
      <p:sp>
        <p:nvSpPr>
          <p:cNvPr id="6" name="灯片编号占位符 5"/>
          <p:cNvSpPr>
            <a:spLocks noGrp="1"/>
          </p:cNvSpPr>
          <p:nvPr>
            <p:ph type="sldNum" sz="quarter" idx="12"/>
          </p:nvPr>
        </p:nvSpPr>
        <p:spPr/>
        <p:txBody>
          <a:bodyPr/>
          <a:lstStyle>
            <a:lvl1pPr>
              <a:defRPr>
                <a:solidFill>
                  <a:schemeClr val="tx1"/>
                </a:solidFill>
              </a:defRPr>
            </a:lvl1pPr>
          </a:lstStyle>
          <a:p>
            <a:fld id="{BF6536A5-DAEE-4F65-B2D5-30A7A77F84CB}" type="slidenum">
              <a:rPr lang="zh-CN" altLang="en-US" smtClean="0">
                <a:solidFill>
                  <a:prstClr val="black"/>
                </a:solidFill>
              </a:rPr>
              <a:pPr/>
              <a:t>‹#›</a:t>
            </a:fld>
            <a:endParaRPr lang="zh-CN" altLang="en-US" dirty="0">
              <a:solidFill>
                <a:prstClr val="black"/>
              </a:solidFill>
            </a:endParaRPr>
          </a:p>
        </p:txBody>
      </p:sp>
      <p:sp>
        <p:nvSpPr>
          <p:cNvPr id="12" name="标题 1"/>
          <p:cNvSpPr>
            <a:spLocks noGrp="1"/>
          </p:cNvSpPr>
          <p:nvPr>
            <p:ph type="title" hasCustomPrompt="1"/>
          </p:nvPr>
        </p:nvSpPr>
        <p:spPr>
          <a:xfrm>
            <a:off x="838200" y="2085149"/>
            <a:ext cx="7315200" cy="1307275"/>
          </a:xfrm>
        </p:spPr>
        <p:txBody>
          <a:bodyPr>
            <a:normAutofit/>
          </a:bodyPr>
          <a:lstStyle>
            <a:lvl1pPr algn="ctr">
              <a:defRPr sz="6000"/>
            </a:lvl1pPr>
          </a:lstStyle>
          <a:p>
            <a:r>
              <a:rPr lang="zh-CN" altLang="en-US" dirty="0" smtClean="0"/>
              <a:t>再 见</a:t>
            </a:r>
            <a:endParaRPr lang="zh-CN" altLang="en-US" dirty="0"/>
          </a:p>
        </p:txBody>
      </p:sp>
    </p:spTree>
    <p:extLst>
      <p:ext uri="{BB962C8B-B14F-4D97-AF65-F5344CB8AC3E}">
        <p14:creationId xmlns:p14="http://schemas.microsoft.com/office/powerpoint/2010/main" val="293164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D5CCDD7-6885-4367-AECD-7CCB9CA7710E}" type="datetimeFigureOut">
              <a:rPr lang="zh-CN" altLang="en-US" smtClean="0"/>
              <a:t>2019/10/24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761D37-E941-45DC-825E-E4C1BBB38F85}" type="slidenum">
              <a:rPr lang="zh-CN" altLang="en-US" smtClean="0"/>
              <a:t>‹#›</a:t>
            </a:fld>
            <a:endParaRPr lang="zh-CN" altLang="en-US"/>
          </a:p>
        </p:txBody>
      </p:sp>
    </p:spTree>
    <p:extLst>
      <p:ext uri="{BB962C8B-B14F-4D97-AF65-F5344CB8AC3E}">
        <p14:creationId xmlns:p14="http://schemas.microsoft.com/office/powerpoint/2010/main" val="5550084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2816669"/>
            <a:ext cx="10515600" cy="130727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4123944"/>
            <a:ext cx="10515600" cy="152704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endParaRPr lang="zh-CN" altLang="en-US" dirty="0"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4FCE23-231B-4CFE-A76F-252AEF0EE017}" type="datetimeFigureOut">
              <a:rPr lang="zh-CN" altLang="en-US" smtClean="0">
                <a:solidFill>
                  <a:prstClr val="black">
                    <a:tint val="75000"/>
                  </a:prstClr>
                </a:solidFill>
              </a:rPr>
              <a:pPr/>
              <a:t>2019/10/24</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6536A5-DAEE-4F65-B2D5-30A7A77F84C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3054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txStyles>
    <p:titleStyle>
      <a:lvl1pPr algn="l" defTabSz="914400" rtl="0" eaLnBrk="1" latinLnBrk="0" hangingPunct="1">
        <a:lnSpc>
          <a:spcPct val="100000"/>
        </a:lnSpc>
        <a:spcBef>
          <a:spcPct val="0"/>
        </a:spcBef>
        <a:buNone/>
        <a:defRPr sz="44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baseline="0">
          <a:solidFill>
            <a:schemeClr val="tx1">
              <a:lumMod val="65000"/>
              <a:lumOff val="35000"/>
            </a:schemeClr>
          </a:solidFill>
          <a:latin typeface="Times New Roman" panose="02020603050405020304" pitchFamily="18" charset="0"/>
          <a:ea typeface="黑体" panose="020106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p:nvPr/>
        </p:nvSpPr>
        <p:spPr bwMode="auto">
          <a:xfrm>
            <a:off x="2857500" y="2363349"/>
            <a:ext cx="4343400" cy="13133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8000" dirty="0">
                <a:latin typeface="黑体" panose="02010609060101010101" pitchFamily="49" charset="-122"/>
                <a:ea typeface="黑体" panose="02010609060101010101" pitchFamily="49" charset="-122"/>
              </a:rPr>
              <a:t>芣 </a:t>
            </a:r>
            <a:r>
              <a:rPr lang="zh-CN" altLang="en-US" sz="8000" dirty="0" smtClean="0">
                <a:latin typeface="黑体" panose="02010609060101010101" pitchFamily="49" charset="-122"/>
                <a:ea typeface="黑体" panose="02010609060101010101" pitchFamily="49" charset="-122"/>
              </a:rPr>
              <a:t>苢</a:t>
            </a:r>
            <a:endParaRPr lang="zh-CN" altLang="en-US" sz="80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2126" y="1292063"/>
            <a:ext cx="10141296" cy="738664"/>
          </a:xfrm>
          <a:prstGeom prst="rect">
            <a:avLst/>
          </a:prstGeom>
        </p:spPr>
        <p:txBody>
          <a:bodyPr wrap="square">
            <a:spAutoFit/>
          </a:bodyPr>
          <a:lstStyle/>
          <a:p>
            <a:pPr algn="just">
              <a:lnSpc>
                <a:spcPct val="150000"/>
              </a:lnSpc>
            </a:pPr>
            <a:r>
              <a:rPr lang="zh-CN" altLang="en-US" sz="2800" dirty="0" smtClean="0">
                <a:latin typeface="楷体" panose="02010609060101010101" pitchFamily="49" charset="-122"/>
                <a:ea typeface="楷体" panose="02010609060101010101" pitchFamily="49" charset="-122"/>
              </a:rPr>
              <a:t>采采</a:t>
            </a:r>
            <a:r>
              <a:rPr lang="zh-CN" altLang="en-US" sz="2800" dirty="0">
                <a:latin typeface="楷体" panose="02010609060101010101" pitchFamily="49" charset="-122"/>
                <a:ea typeface="楷体" panose="02010609060101010101" pitchFamily="49" charset="-122"/>
              </a:rPr>
              <a:t>芣苢，薄言</a:t>
            </a:r>
            <a:r>
              <a:rPr lang="zh-CN" altLang="en-US" sz="2800" b="1" dirty="0">
                <a:solidFill>
                  <a:srgbClr val="FF0000"/>
                </a:solidFill>
                <a:latin typeface="楷体" panose="02010609060101010101" pitchFamily="49" charset="-122"/>
                <a:ea typeface="楷体" panose="02010609060101010101" pitchFamily="49" charset="-122"/>
              </a:rPr>
              <a:t>袺</a:t>
            </a:r>
            <a:r>
              <a:rPr lang="zh-CN" altLang="en-US" sz="2800" dirty="0">
                <a:latin typeface="楷体" panose="02010609060101010101" pitchFamily="49" charset="-122"/>
                <a:ea typeface="楷体" panose="02010609060101010101" pitchFamily="49" charset="-122"/>
              </a:rPr>
              <a:t>之。采采芣苢，薄</a:t>
            </a:r>
            <a:r>
              <a:rPr lang="zh-CN" altLang="en-US" sz="2800" dirty="0" smtClean="0">
                <a:latin typeface="楷体" panose="02010609060101010101" pitchFamily="49" charset="-122"/>
                <a:ea typeface="楷体" panose="02010609060101010101" pitchFamily="49" charset="-122"/>
              </a:rPr>
              <a:t>言</a:t>
            </a:r>
            <a:r>
              <a:rPr lang="zh-CN" altLang="en-US" sz="2800" dirty="0">
                <a:solidFill>
                  <a:srgbClr val="FF0000"/>
                </a:solidFill>
                <a:latin typeface="楷体" panose="02010609060101010101" pitchFamily="49" charset="-122"/>
                <a:ea typeface="楷体" panose="02010609060101010101" pitchFamily="49" charset="-122"/>
              </a:rPr>
              <a:t>襭</a:t>
            </a:r>
            <a:r>
              <a:rPr lang="zh-CN" altLang="en-US" sz="2800" dirty="0" smtClean="0">
                <a:latin typeface="楷体" panose="02010609060101010101" pitchFamily="49" charset="-122"/>
                <a:ea typeface="楷体" panose="02010609060101010101" pitchFamily="49" charset="-122"/>
              </a:rPr>
              <a:t>之。</a:t>
            </a:r>
            <a:endParaRPr lang="en-US" altLang="zh-CN" sz="2000" dirty="0">
              <a:solidFill>
                <a:srgbClr val="FF0000"/>
              </a:solidFill>
              <a:latin typeface="黑体" panose="02010609060101010101" pitchFamily="49" charset="-122"/>
              <a:ea typeface="黑体" panose="02010609060101010101" pitchFamily="49" charset="-122"/>
            </a:endParaRPr>
          </a:p>
        </p:txBody>
      </p:sp>
      <p:sp>
        <p:nvSpPr>
          <p:cNvPr id="5" name="标题 3"/>
          <p:cNvSpPr>
            <a:spLocks noGrp="1"/>
          </p:cNvSpPr>
          <p:nvPr>
            <p:ph type="ctrTitle"/>
          </p:nvPr>
        </p:nvSpPr>
        <p:spPr/>
        <p:txBody>
          <a:bodyPr/>
          <a:lstStyle/>
          <a:p>
            <a:r>
              <a:rPr lang="zh-CN" altLang="en-US" dirty="0" smtClean="0"/>
              <a:t>句意理解</a:t>
            </a:r>
            <a:endParaRPr lang="zh-CN" altLang="en-US" dirty="0"/>
          </a:p>
        </p:txBody>
      </p:sp>
      <p:sp>
        <p:nvSpPr>
          <p:cNvPr id="6" name="矩形 5"/>
          <p:cNvSpPr/>
          <p:nvPr/>
        </p:nvSpPr>
        <p:spPr>
          <a:xfrm>
            <a:off x="958677" y="2030727"/>
            <a:ext cx="10141296" cy="1930337"/>
          </a:xfrm>
          <a:prstGeom prst="rect">
            <a:avLst/>
          </a:prstGeom>
        </p:spPr>
        <p:txBody>
          <a:bodyPr wrap="square">
            <a:spAutoFit/>
          </a:bodyPr>
          <a:lstStyle/>
          <a:p>
            <a:pPr indent="457200" algn="just">
              <a:lnSpc>
                <a:spcPct val="150000"/>
              </a:lnSpc>
            </a:pPr>
            <a:r>
              <a:rPr lang="zh-CN" altLang="en-US" sz="2800" dirty="0">
                <a:latin typeface="黑体" panose="02010609060101010101" pitchFamily="49" charset="-122"/>
                <a:ea typeface="黑体" panose="02010609060101010101" pitchFamily="49" charset="-122"/>
              </a:rPr>
              <a:t>具体描写用裙襟兜取芣苢的动作。“袺”和“襭”两个字写出了人们采摘动作的敏捷灵巧。人们采摘芣苢越来越欢，越来越多，于是用裙襟来兜。</a:t>
            </a:r>
            <a:endParaRPr lang="en-US" altLang="zh-CN" sz="2800"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62126" y="3987730"/>
            <a:ext cx="4199468" cy="2362201"/>
          </a:xfrm>
          <a:prstGeom prst="ellipse">
            <a:avLst/>
          </a:prstGeom>
          <a:ln>
            <a:noFill/>
          </a:ln>
          <a:effectLst>
            <a:softEdge rad="112500"/>
          </a:effectLst>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29687" t="39167" r="26095" b="9306"/>
          <a:stretch/>
        </p:blipFill>
        <p:spPr>
          <a:xfrm>
            <a:off x="6540327" y="3616256"/>
            <a:ext cx="4170512" cy="2733675"/>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3"/>
          <p:cNvSpPr>
            <a:spLocks noGrp="1"/>
          </p:cNvSpPr>
          <p:nvPr>
            <p:ph type="ctrTitle"/>
          </p:nvPr>
        </p:nvSpPr>
        <p:spPr/>
        <p:txBody>
          <a:bodyPr/>
          <a:lstStyle/>
          <a:p>
            <a:r>
              <a:rPr lang="zh-CN" altLang="en-US" dirty="0" smtClean="0"/>
              <a:t>内容小结</a:t>
            </a:r>
            <a:endParaRPr lang="zh-CN" altLang="en-US" dirty="0"/>
          </a:p>
        </p:txBody>
      </p:sp>
      <p:sp>
        <p:nvSpPr>
          <p:cNvPr id="6" name="矩形 5"/>
          <p:cNvSpPr/>
          <p:nvPr/>
        </p:nvSpPr>
        <p:spPr>
          <a:xfrm>
            <a:off x="2538411" y="1543556"/>
            <a:ext cx="4805364" cy="523220"/>
          </a:xfrm>
          <a:prstGeom prst="rect">
            <a:avLst/>
          </a:prstGeom>
        </p:spPr>
        <p:txBody>
          <a:bodyPr wrap="square">
            <a:spAutoFit/>
          </a:bodyPr>
          <a:lstStyle/>
          <a:p>
            <a:pPr algn="just"/>
            <a:r>
              <a:rPr lang="zh-CN" altLang="en-US" sz="2800" dirty="0" smtClean="0">
                <a:latin typeface="黑体" panose="02010609060101010101" pitchFamily="49" charset="-122"/>
                <a:ea typeface="黑体" panose="02010609060101010101" pitchFamily="49" charset="-122"/>
              </a:rPr>
              <a:t>人们</a:t>
            </a:r>
            <a:r>
              <a:rPr lang="zh-CN" altLang="en-US" sz="2800" b="1" dirty="0">
                <a:latin typeface="黑体" panose="02010609060101010101" pitchFamily="49" charset="-122"/>
                <a:ea typeface="黑体" panose="02010609060101010101" pitchFamily="49" charset="-122"/>
              </a:rPr>
              <a:t>出发去</a:t>
            </a:r>
            <a:r>
              <a:rPr lang="zh-CN" altLang="en-US" sz="2800" b="1" dirty="0" smtClean="0">
                <a:latin typeface="黑体" panose="02010609060101010101" pitchFamily="49" charset="-122"/>
                <a:ea typeface="黑体" panose="02010609060101010101" pitchFamily="49" charset="-122"/>
              </a:rPr>
              <a:t>采摘芣苢</a:t>
            </a:r>
            <a:endParaRPr lang="zh-CN" altLang="en-US" sz="2800" dirty="0">
              <a:latin typeface="黑体" panose="02010609060101010101" pitchFamily="49" charset="-122"/>
              <a:ea typeface="黑体" panose="02010609060101010101" pitchFamily="49" charset="-122"/>
            </a:endParaRPr>
          </a:p>
        </p:txBody>
      </p:sp>
      <p:sp>
        <p:nvSpPr>
          <p:cNvPr id="9" name="矩形 8"/>
          <p:cNvSpPr/>
          <p:nvPr/>
        </p:nvSpPr>
        <p:spPr>
          <a:xfrm>
            <a:off x="838200" y="2806938"/>
            <a:ext cx="1552575" cy="769441"/>
          </a:xfrm>
          <a:prstGeom prst="rect">
            <a:avLst/>
          </a:prstGeom>
        </p:spPr>
        <p:txBody>
          <a:bodyPr wrap="square">
            <a:spAutoFit/>
          </a:bodyPr>
          <a:lstStyle/>
          <a:p>
            <a:pPr algn="just"/>
            <a:r>
              <a:rPr lang="zh-CN" altLang="en-US" sz="4400" b="1" dirty="0" smtClean="0">
                <a:solidFill>
                  <a:srgbClr val="00B050"/>
                </a:solidFill>
                <a:latin typeface="黑体" panose="02010609060101010101" pitchFamily="49" charset="-122"/>
                <a:ea typeface="黑体" panose="02010609060101010101" pitchFamily="49" charset="-122"/>
              </a:rPr>
              <a:t>芣苢</a:t>
            </a:r>
            <a:endParaRPr lang="zh-CN" altLang="en-US" sz="4400" b="1" dirty="0">
              <a:solidFill>
                <a:srgbClr val="00B050"/>
              </a:solidFill>
              <a:latin typeface="黑体" panose="02010609060101010101" pitchFamily="49" charset="-122"/>
              <a:ea typeface="黑体" panose="02010609060101010101" pitchFamily="49" charset="-122"/>
            </a:endParaRPr>
          </a:p>
        </p:txBody>
      </p:sp>
      <p:sp>
        <p:nvSpPr>
          <p:cNvPr id="10" name="矩形 9"/>
          <p:cNvSpPr/>
          <p:nvPr/>
        </p:nvSpPr>
        <p:spPr>
          <a:xfrm>
            <a:off x="2927308" y="4476646"/>
            <a:ext cx="3052764" cy="523220"/>
          </a:xfrm>
          <a:prstGeom prst="rect">
            <a:avLst/>
          </a:prstGeom>
        </p:spPr>
        <p:txBody>
          <a:bodyPr wrap="square">
            <a:spAutoFit/>
          </a:bodyPr>
          <a:lstStyle/>
          <a:p>
            <a:pPr algn="just"/>
            <a:r>
              <a:rPr lang="zh-CN" altLang="en-US" sz="2800" b="1" dirty="0" smtClean="0">
                <a:latin typeface="黑体" panose="02010609060101010101" pitchFamily="49" charset="-122"/>
                <a:ea typeface="黑体" panose="02010609060101010101" pitchFamily="49" charset="-122"/>
              </a:rPr>
              <a:t>采摘的场景过程</a:t>
            </a:r>
            <a:endParaRPr lang="zh-CN" altLang="en-US" sz="2800" b="1" dirty="0">
              <a:latin typeface="黑体" panose="02010609060101010101" pitchFamily="49" charset="-122"/>
              <a:ea typeface="黑体" panose="02010609060101010101" pitchFamily="49" charset="-122"/>
            </a:endParaRPr>
          </a:p>
        </p:txBody>
      </p:sp>
      <p:sp>
        <p:nvSpPr>
          <p:cNvPr id="11" name="矩形 10"/>
          <p:cNvSpPr/>
          <p:nvPr/>
        </p:nvSpPr>
        <p:spPr>
          <a:xfrm>
            <a:off x="6874343" y="4432158"/>
            <a:ext cx="2109789" cy="461665"/>
          </a:xfrm>
          <a:prstGeom prst="rect">
            <a:avLst/>
          </a:prstGeom>
        </p:spPr>
        <p:txBody>
          <a:bodyPr wrap="square">
            <a:spAutoFit/>
          </a:bodyPr>
          <a:lstStyle/>
          <a:p>
            <a:pPr algn="just"/>
            <a:r>
              <a:rPr lang="zh-CN" altLang="en-US" sz="2400" dirty="0" smtClean="0">
                <a:latin typeface="黑体" panose="02010609060101010101" pitchFamily="49" charset="-122"/>
                <a:ea typeface="黑体" panose="02010609060101010101" pitchFamily="49" charset="-122"/>
              </a:rPr>
              <a:t>苯</a:t>
            </a:r>
            <a:r>
              <a:rPr lang="zh-CN" altLang="en-US" sz="2400" dirty="0">
                <a:latin typeface="黑体" panose="02010609060101010101" pitchFamily="49" charset="-122"/>
                <a:ea typeface="黑体" panose="02010609060101010101" pitchFamily="49" charset="-122"/>
              </a:rPr>
              <a:t>莒</a:t>
            </a:r>
            <a:r>
              <a:rPr lang="zh-CN" altLang="en-US" sz="2400" dirty="0" smtClean="0">
                <a:latin typeface="黑体" panose="02010609060101010101" pitchFamily="49" charset="-122"/>
                <a:ea typeface="黑体" panose="02010609060101010101" pitchFamily="49" charset="-122"/>
              </a:rPr>
              <a:t>越采越多</a:t>
            </a:r>
            <a:endParaRPr lang="zh-CN" altLang="en-US" sz="2400" dirty="0">
              <a:latin typeface="黑体" panose="02010609060101010101" pitchFamily="49" charset="-122"/>
              <a:ea typeface="黑体" panose="02010609060101010101" pitchFamily="49" charset="-122"/>
            </a:endParaRPr>
          </a:p>
        </p:txBody>
      </p:sp>
      <p:sp>
        <p:nvSpPr>
          <p:cNvPr id="12" name="矩形 11"/>
          <p:cNvSpPr/>
          <p:nvPr/>
        </p:nvSpPr>
        <p:spPr>
          <a:xfrm>
            <a:off x="9111582" y="3215212"/>
            <a:ext cx="3080418" cy="461665"/>
          </a:xfrm>
          <a:prstGeom prst="rect">
            <a:avLst/>
          </a:prstGeom>
        </p:spPr>
        <p:txBody>
          <a:bodyPr wrap="square">
            <a:spAutoFit/>
          </a:bodyPr>
          <a:lstStyle/>
          <a:p>
            <a:pPr algn="just"/>
            <a:r>
              <a:rPr lang="zh-CN" altLang="en-US" sz="2400" dirty="0" smtClean="0">
                <a:solidFill>
                  <a:srgbClr val="FF0000"/>
                </a:solidFill>
                <a:latin typeface="黑体" panose="02010609060101010101" pitchFamily="49" charset="-122"/>
                <a:ea typeface="黑体" panose="02010609060101010101" pitchFamily="49" charset="-122"/>
              </a:rPr>
              <a:t>劳动</a:t>
            </a:r>
            <a:r>
              <a:rPr lang="zh-CN" altLang="en-US" sz="2400" dirty="0">
                <a:solidFill>
                  <a:srgbClr val="FF0000"/>
                </a:solidFill>
                <a:latin typeface="黑体" panose="02010609060101010101" pitchFamily="49" charset="-122"/>
                <a:ea typeface="黑体" panose="02010609060101010101" pitchFamily="49" charset="-122"/>
              </a:rPr>
              <a:t>的热情和</a:t>
            </a:r>
            <a:r>
              <a:rPr lang="zh-CN" altLang="en-US" sz="2400" dirty="0" smtClean="0">
                <a:solidFill>
                  <a:srgbClr val="FF0000"/>
                </a:solidFill>
                <a:latin typeface="黑体" panose="02010609060101010101" pitchFamily="49" charset="-122"/>
                <a:ea typeface="黑体" panose="02010609060101010101" pitchFamily="49" charset="-122"/>
              </a:rPr>
              <a:t>欢欣</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3" name="左大括号 12"/>
          <p:cNvSpPr/>
          <p:nvPr/>
        </p:nvSpPr>
        <p:spPr>
          <a:xfrm>
            <a:off x="2171700" y="1763533"/>
            <a:ext cx="571500" cy="2943946"/>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矩形 13"/>
          <p:cNvSpPr/>
          <p:nvPr/>
        </p:nvSpPr>
        <p:spPr>
          <a:xfrm>
            <a:off x="6097797" y="1050447"/>
            <a:ext cx="992807" cy="1284006"/>
          </a:xfrm>
          <a:prstGeom prst="rect">
            <a:avLst/>
          </a:prstGeom>
        </p:spPr>
        <p:txBody>
          <a:bodyPr wrap="square">
            <a:spAutoFit/>
          </a:bodyPr>
          <a:lstStyle/>
          <a:p>
            <a:pPr algn="just">
              <a:lnSpc>
                <a:spcPct val="150000"/>
              </a:lnSpc>
            </a:pPr>
            <a:r>
              <a:rPr lang="zh-CN" altLang="en-US" sz="2800" b="1" dirty="0">
                <a:solidFill>
                  <a:schemeClr val="tx1">
                    <a:lumMod val="85000"/>
                    <a:lumOff val="15000"/>
                  </a:schemeClr>
                </a:solidFill>
                <a:latin typeface="楷体" panose="02010609060101010101" pitchFamily="49" charset="-122"/>
                <a:ea typeface="楷体" panose="02010609060101010101" pitchFamily="49" charset="-122"/>
              </a:rPr>
              <a:t>采之</a:t>
            </a:r>
            <a:endParaRPr lang="en-US" altLang="zh-CN" sz="2800" b="1" dirty="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a:solidFill>
                  <a:schemeClr val="tx1">
                    <a:lumMod val="85000"/>
                    <a:lumOff val="15000"/>
                  </a:schemeClr>
                </a:solidFill>
                <a:latin typeface="楷体" panose="02010609060101010101" pitchFamily="49" charset="-122"/>
                <a:ea typeface="楷体" panose="02010609060101010101" pitchFamily="49" charset="-122"/>
              </a:rPr>
              <a:t>有之</a:t>
            </a:r>
          </a:p>
        </p:txBody>
      </p:sp>
      <p:sp>
        <p:nvSpPr>
          <p:cNvPr id="15" name="矩形 14"/>
          <p:cNvSpPr/>
          <p:nvPr/>
        </p:nvSpPr>
        <p:spPr>
          <a:xfrm>
            <a:off x="6009416" y="3202284"/>
            <a:ext cx="575004" cy="2677656"/>
          </a:xfrm>
          <a:prstGeom prst="rect">
            <a:avLst/>
          </a:prstGeom>
        </p:spPr>
        <p:txBody>
          <a:bodyPr wrap="square">
            <a:spAutoFit/>
          </a:bodyPr>
          <a:lstStyle/>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掇</a:t>
            </a:r>
            <a:endParaRPr lang="en-US" altLang="zh-CN" sz="2800" dirty="0" smtClean="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捋</a:t>
            </a:r>
            <a:endParaRPr lang="en-US" altLang="zh-CN" sz="2800" b="1" dirty="0" smtClean="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袺</a:t>
            </a:r>
            <a:endParaRPr lang="en-US" altLang="zh-CN" sz="2800" dirty="0" smtClean="0">
              <a:solidFill>
                <a:schemeClr val="tx1">
                  <a:lumMod val="85000"/>
                  <a:lumOff val="15000"/>
                </a:schemeClr>
              </a:solidFill>
              <a:latin typeface="楷体" panose="02010609060101010101" pitchFamily="49" charset="-122"/>
              <a:ea typeface="楷体" panose="02010609060101010101" pitchFamily="49" charset="-122"/>
            </a:endParaRPr>
          </a:p>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撷</a:t>
            </a:r>
            <a:endParaRPr lang="en-US" altLang="zh-CN" sz="2800" dirty="0">
              <a:solidFill>
                <a:schemeClr val="tx1">
                  <a:lumMod val="85000"/>
                  <a:lumOff val="15000"/>
                </a:schemeClr>
              </a:solidFill>
              <a:latin typeface="楷体" panose="02010609060101010101" pitchFamily="49" charset="-122"/>
              <a:ea typeface="楷体" panose="02010609060101010101" pitchFamily="49" charset="-122"/>
            </a:endParaRPr>
          </a:p>
        </p:txBody>
      </p:sp>
      <p:sp>
        <p:nvSpPr>
          <p:cNvPr id="16" name="左大括号 15"/>
          <p:cNvSpPr/>
          <p:nvPr/>
        </p:nvSpPr>
        <p:spPr>
          <a:xfrm>
            <a:off x="5718330" y="3446044"/>
            <a:ext cx="312394" cy="2462471"/>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左大括号 16"/>
          <p:cNvSpPr/>
          <p:nvPr/>
        </p:nvSpPr>
        <p:spPr>
          <a:xfrm>
            <a:off x="5894487" y="1305281"/>
            <a:ext cx="203310" cy="999770"/>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2940441" y="2291834"/>
            <a:ext cx="2348720" cy="738664"/>
          </a:xfrm>
          <a:prstGeom prst="rect">
            <a:avLst/>
          </a:prstGeom>
        </p:spPr>
        <p:txBody>
          <a:bodyPr wrap="none">
            <a:spAutoFit/>
          </a:bodyPr>
          <a:lstStyle/>
          <a:p>
            <a:pPr algn="just">
              <a:lnSpc>
                <a:spcPct val="150000"/>
              </a:lnSpc>
            </a:pP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（采采</a:t>
            </a:r>
            <a:r>
              <a:rPr lang="zh-CN" altLang="en-US" sz="2800" b="1" dirty="0">
                <a:solidFill>
                  <a:schemeClr val="tx1">
                    <a:lumMod val="85000"/>
                    <a:lumOff val="15000"/>
                  </a:schemeClr>
                </a:solidFill>
                <a:latin typeface="楷体" panose="02010609060101010101" pitchFamily="49" charset="-122"/>
                <a:ea typeface="楷体" panose="02010609060101010101" pitchFamily="49" charset="-122"/>
              </a:rPr>
              <a:t>芣</a:t>
            </a:r>
            <a:r>
              <a:rPr lang="zh-CN" altLang="en-US" sz="2800" b="1" dirty="0" smtClean="0">
                <a:solidFill>
                  <a:schemeClr val="tx1">
                    <a:lumMod val="85000"/>
                    <a:lumOff val="15000"/>
                  </a:schemeClr>
                </a:solidFill>
                <a:latin typeface="楷体" panose="02010609060101010101" pitchFamily="49" charset="-122"/>
                <a:ea typeface="楷体" panose="02010609060101010101" pitchFamily="49" charset="-122"/>
              </a:rPr>
              <a:t>苢）</a:t>
            </a:r>
            <a:endParaRPr lang="zh-CN" altLang="en-US" sz="2800" b="1" dirty="0">
              <a:solidFill>
                <a:schemeClr val="tx1">
                  <a:lumMod val="85000"/>
                  <a:lumOff val="15000"/>
                </a:schemeClr>
              </a:solidFill>
              <a:latin typeface="楷体" panose="02010609060101010101" pitchFamily="49" charset="-122"/>
              <a:ea typeface="楷体" panose="02010609060101010101" pitchFamily="49" charset="-122"/>
            </a:endParaRPr>
          </a:p>
        </p:txBody>
      </p:sp>
      <p:sp>
        <p:nvSpPr>
          <p:cNvPr id="20" name="左大括号 19"/>
          <p:cNvSpPr/>
          <p:nvPr/>
        </p:nvSpPr>
        <p:spPr>
          <a:xfrm flipH="1">
            <a:off x="8660325" y="1305282"/>
            <a:ext cx="388425" cy="4552594"/>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左大括号 20"/>
          <p:cNvSpPr/>
          <p:nvPr/>
        </p:nvSpPr>
        <p:spPr>
          <a:xfrm flipH="1">
            <a:off x="6475552" y="3431756"/>
            <a:ext cx="302216" cy="2476759"/>
          </a:xfrm>
          <a:prstGeom prst="lef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2" name="图片 21"/>
          <p:cNvPicPr>
            <a:picLocks noChangeAspect="1"/>
          </p:cNvPicPr>
          <p:nvPr/>
        </p:nvPicPr>
        <p:blipFill>
          <a:blip r:embed="rId2">
            <a:clrChange>
              <a:clrFrom>
                <a:srgbClr val="FFFFFF"/>
              </a:clrFrom>
              <a:clrTo>
                <a:srgbClr val="FFFFFF">
                  <a:alpha val="0"/>
                </a:srgbClr>
              </a:clrTo>
            </a:clrChange>
          </a:blip>
          <a:stretch>
            <a:fillRect/>
          </a:stretch>
        </p:blipFill>
        <p:spPr>
          <a:xfrm>
            <a:off x="593340" y="3729541"/>
            <a:ext cx="1370739" cy="1895475"/>
          </a:xfrm>
          <a:prstGeom prst="rect">
            <a:avLst/>
          </a:prstGeom>
        </p:spPr>
      </p:pic>
      <p:pic>
        <p:nvPicPr>
          <p:cNvPr id="23" name="图片 22"/>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ackgroundRemoval t="0" b="98079" l="3594" r="100000"/>
                    </a14:imgEffect>
                  </a14:imgLayer>
                </a14:imgProps>
              </a:ext>
            </a:extLst>
          </a:blip>
          <a:stretch>
            <a:fillRect/>
          </a:stretch>
        </p:blipFill>
        <p:spPr>
          <a:xfrm>
            <a:off x="976427" y="3790518"/>
            <a:ext cx="1370739" cy="189547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主旨归纳</a:t>
            </a:r>
            <a:endParaRPr lang="zh-CN" altLang="en-US" dirty="0"/>
          </a:p>
        </p:txBody>
      </p:sp>
      <p:sp>
        <p:nvSpPr>
          <p:cNvPr id="4" name="矩形 3"/>
          <p:cNvSpPr/>
          <p:nvPr/>
        </p:nvSpPr>
        <p:spPr>
          <a:xfrm>
            <a:off x="1065008" y="1942237"/>
            <a:ext cx="10441192" cy="2308324"/>
          </a:xfrm>
          <a:prstGeom prst="rect">
            <a:avLst/>
          </a:prstGeom>
        </p:spPr>
        <p:txBody>
          <a:bodyPr wrap="square">
            <a:spAutoFit/>
          </a:bodyPr>
          <a:lstStyle/>
          <a:p>
            <a:pPr indent="457200">
              <a:lnSpc>
                <a:spcPct val="150000"/>
              </a:lnSpc>
            </a:pPr>
            <a:r>
              <a:rPr lang="zh-CN" altLang="en-US" sz="2400" dirty="0">
                <a:latin typeface="黑体" panose="02010609060101010101" pitchFamily="49" charset="-122"/>
                <a:ea typeface="黑体" panose="02010609060101010101" pitchFamily="49" charset="-122"/>
              </a:rPr>
              <a:t>这是一首集体劳动的赞歌，描写了人们集体采摘芣苢的过程，表达了劳动者喜悦的心情。开始是泛言采摘，最后是满载而归，欢乐之情也从这一过程表现出来。诗歌反复地描写劳动的过程，形象地表现了劳动成果的由少至多，充满了劳动的欢欣，洋溢着劳动的热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思考探究</a:t>
            </a:r>
            <a:endParaRPr lang="zh-CN" altLang="en-US" dirty="0"/>
          </a:p>
        </p:txBody>
      </p:sp>
      <p:sp>
        <p:nvSpPr>
          <p:cNvPr id="3" name="矩形 2"/>
          <p:cNvSpPr/>
          <p:nvPr/>
        </p:nvSpPr>
        <p:spPr>
          <a:xfrm>
            <a:off x="1250497" y="2591816"/>
            <a:ext cx="10036628" cy="1866858"/>
          </a:xfrm>
          <a:prstGeom prst="rect">
            <a:avLst/>
          </a:prstGeom>
        </p:spPr>
        <p:txBody>
          <a:bodyPr wrap="square">
            <a:spAutoFit/>
          </a:bodyPr>
          <a:lstStyle/>
          <a:p>
            <a:pPr indent="457200" algn="just">
              <a:lnSpc>
                <a:spcPct val="150000"/>
              </a:lnSpc>
            </a:pPr>
            <a:r>
              <a:rPr lang="zh-CN" altLang="en-US" sz="2000" dirty="0">
                <a:solidFill>
                  <a:srgbClr val="FF0000"/>
                </a:solidFill>
                <a:latin typeface="黑体" panose="02010609060101010101" pitchFamily="49" charset="-122"/>
                <a:ea typeface="黑体" panose="02010609060101010101" pitchFamily="49" charset="-122"/>
              </a:rPr>
              <a:t>不能</a:t>
            </a:r>
            <a:r>
              <a:rPr lang="zh-CN" altLang="en-US" sz="2000" dirty="0" smtClean="0">
                <a:solidFill>
                  <a:srgbClr val="FF0000"/>
                </a:solidFill>
                <a:latin typeface="黑体" panose="02010609060101010101" pitchFamily="49" charset="-122"/>
                <a:ea typeface="黑体" panose="02010609060101010101" pitchFamily="49" charset="-122"/>
              </a:rPr>
              <a:t>。这</a:t>
            </a:r>
            <a:r>
              <a:rPr lang="zh-CN" altLang="en-US" sz="2000" dirty="0">
                <a:solidFill>
                  <a:srgbClr val="FF0000"/>
                </a:solidFill>
                <a:latin typeface="黑体" panose="02010609060101010101" pitchFamily="49" charset="-122"/>
                <a:ea typeface="黑体" panose="02010609060101010101" pitchFamily="49" charset="-122"/>
              </a:rPr>
              <a:t>首诗用词连贯，是按劳动情景的推进来写的。人们从一开始的呼朋引伴“采之”“有之”，拉开了劳动的序幕，之后，到一片片“掇之”，一把把“捋之”，再到手提衣襟“袺之”，掖起衣襟“襭之”，这是一个由少到多、由慢到快的完整劳动过程，即越采越多，直至满载而归，所以顺序不能更换。</a:t>
            </a:r>
          </a:p>
        </p:txBody>
      </p:sp>
      <p:sp>
        <p:nvSpPr>
          <p:cNvPr id="6" name="Text Box 4"/>
          <p:cNvSpPr txBox="1">
            <a:spLocks noChangeArrowheads="1"/>
          </p:cNvSpPr>
          <p:nvPr/>
        </p:nvSpPr>
        <p:spPr bwMode="auto">
          <a:xfrm>
            <a:off x="1026884" y="1555955"/>
            <a:ext cx="10138228" cy="1035861"/>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zh-CN" altLang="en-US" dirty="0" smtClean="0">
                <a:solidFill>
                  <a:prstClr val="black"/>
                </a:solidFill>
                <a:latin typeface="黑体" panose="02010609060101010101" pitchFamily="49" charset="-122"/>
                <a:ea typeface="黑体" panose="02010609060101010101" pitchFamily="49" charset="-122"/>
              </a:rPr>
              <a:t>    </a:t>
            </a:r>
            <a:r>
              <a:rPr lang="en-US" altLang="zh-CN" sz="2000" b="1" dirty="0" smtClean="0">
                <a:solidFill>
                  <a:prstClr val="black"/>
                </a:solidFill>
                <a:latin typeface="宋体"/>
                <a:ea typeface="宋体"/>
              </a:rPr>
              <a:t>《</a:t>
            </a:r>
            <a:r>
              <a:rPr lang="zh-CN" altLang="en-US" sz="2000" b="1" dirty="0" smtClean="0">
                <a:solidFill>
                  <a:prstClr val="black"/>
                </a:solidFill>
                <a:latin typeface="宋体"/>
                <a:ea typeface="宋体"/>
              </a:rPr>
              <a:t>芣苢</a:t>
            </a:r>
            <a:r>
              <a:rPr lang="en-US" altLang="zh-CN" sz="2000" b="1" dirty="0" smtClean="0">
                <a:solidFill>
                  <a:prstClr val="black"/>
                </a:solidFill>
                <a:latin typeface="宋体"/>
                <a:ea typeface="宋体"/>
              </a:rPr>
              <a:t>》</a:t>
            </a:r>
            <a:r>
              <a:rPr lang="zh-CN" altLang="en-US" sz="2000" b="1" dirty="0" smtClean="0">
                <a:solidFill>
                  <a:prstClr val="black"/>
                </a:solidFill>
                <a:latin typeface="宋体"/>
                <a:ea typeface="宋体"/>
              </a:rPr>
              <a:t>诗</a:t>
            </a:r>
            <a:r>
              <a:rPr lang="zh-CN" altLang="en-US" sz="2000" b="1" dirty="0">
                <a:solidFill>
                  <a:prstClr val="black"/>
                </a:solidFill>
                <a:latin typeface="宋体"/>
                <a:ea typeface="宋体"/>
              </a:rPr>
              <a:t>中“</a:t>
            </a:r>
            <a:r>
              <a:rPr lang="zh-CN" altLang="en-US" sz="2000" b="1" dirty="0">
                <a:solidFill>
                  <a:srgbClr val="FF0000"/>
                </a:solidFill>
                <a:latin typeface="宋体"/>
                <a:ea typeface="宋体"/>
              </a:rPr>
              <a:t>采、有、掇、捋、袺、襭</a:t>
            </a:r>
            <a:r>
              <a:rPr lang="zh-CN" altLang="en-US" sz="2000" b="1" dirty="0">
                <a:solidFill>
                  <a:prstClr val="black"/>
                </a:solidFill>
                <a:latin typeface="宋体"/>
                <a:ea typeface="宋体"/>
              </a:rPr>
              <a:t>”这六个字的顺序能够更换吗？试结合诗歌分析原因。</a:t>
            </a:r>
          </a:p>
        </p:txBody>
      </p:sp>
      <p:sp>
        <p:nvSpPr>
          <p:cNvPr id="8" name="TextBox 5"/>
          <p:cNvSpPr txBox="1"/>
          <p:nvPr/>
        </p:nvSpPr>
        <p:spPr>
          <a:xfrm>
            <a:off x="5101976" y="1032735"/>
            <a:ext cx="1988045" cy="523220"/>
          </a:xfrm>
          <a:prstGeom prst="rect">
            <a:avLst/>
          </a:prstGeom>
          <a:solidFill>
            <a:schemeClr val="bg2"/>
          </a:solidFill>
        </p:spPr>
        <p:txBody>
          <a:bodyPr wrap="non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精准的动词</a:t>
            </a: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4" name="图片 3"/>
          <p:cNvPicPr>
            <a:picLocks noChangeAspect="1"/>
          </p:cNvPicPr>
          <p:nvPr/>
        </p:nvPicPr>
        <p:blipFill>
          <a:blip r:embed="rId2"/>
          <a:stretch>
            <a:fillRect/>
          </a:stretch>
        </p:blipFill>
        <p:spPr>
          <a:xfrm>
            <a:off x="5300663" y="4774968"/>
            <a:ext cx="1910062" cy="1452562"/>
          </a:xfrm>
          <a:prstGeom prst="rect">
            <a:avLst/>
          </a:prstGeom>
        </p:spPr>
      </p:pic>
      <p:pic>
        <p:nvPicPr>
          <p:cNvPr id="5" name="图片 4"/>
          <p:cNvPicPr>
            <a:picLocks noChangeAspect="1"/>
          </p:cNvPicPr>
          <p:nvPr/>
        </p:nvPicPr>
        <p:blipFill>
          <a:blip r:embed="rId3"/>
          <a:stretch>
            <a:fillRect/>
          </a:stretch>
        </p:blipFill>
        <p:spPr>
          <a:xfrm>
            <a:off x="3294076" y="4774968"/>
            <a:ext cx="1807900" cy="1452562"/>
          </a:xfrm>
          <a:prstGeom prst="rect">
            <a:avLst/>
          </a:prstGeom>
        </p:spPr>
      </p:pic>
      <p:pic>
        <p:nvPicPr>
          <p:cNvPr id="7" name="图片 6"/>
          <p:cNvPicPr>
            <a:picLocks noChangeAspect="1"/>
          </p:cNvPicPr>
          <p:nvPr/>
        </p:nvPicPr>
        <p:blipFill>
          <a:blip r:embed="rId4"/>
          <a:stretch>
            <a:fillRect/>
          </a:stretch>
        </p:blipFill>
        <p:spPr>
          <a:xfrm>
            <a:off x="7409412" y="4774968"/>
            <a:ext cx="1915563" cy="1456219"/>
          </a:xfrm>
          <a:prstGeom prst="rect">
            <a:avLst/>
          </a:prstGeom>
        </p:spPr>
      </p:pic>
      <p:pic>
        <p:nvPicPr>
          <p:cNvPr id="9" name="图片 8"/>
          <p:cNvPicPr>
            <a:picLocks noChangeAspect="1"/>
          </p:cNvPicPr>
          <p:nvPr/>
        </p:nvPicPr>
        <p:blipFill>
          <a:blip r:embed="rId5"/>
          <a:stretch>
            <a:fillRect/>
          </a:stretch>
        </p:blipFill>
        <p:spPr>
          <a:xfrm>
            <a:off x="9518161" y="4767283"/>
            <a:ext cx="1990725" cy="1460247"/>
          </a:xfrm>
          <a:prstGeom prst="rect">
            <a:avLst/>
          </a:prstGeom>
        </p:spPr>
      </p:pic>
      <p:pic>
        <p:nvPicPr>
          <p:cNvPr id="10" name="图片 9"/>
          <p:cNvPicPr>
            <a:picLocks noChangeAspect="1"/>
          </p:cNvPicPr>
          <p:nvPr/>
        </p:nvPicPr>
        <p:blipFill>
          <a:blip r:embed="rId6"/>
          <a:stretch>
            <a:fillRect/>
          </a:stretch>
        </p:blipFill>
        <p:spPr>
          <a:xfrm>
            <a:off x="1272269" y="4774969"/>
            <a:ext cx="1638300" cy="1452562"/>
          </a:xfrm>
          <a:prstGeom prst="rect">
            <a:avLst/>
          </a:prstGeom>
        </p:spPr>
      </p:pic>
    </p:spTree>
    <p:extLst>
      <p:ext uri="{BB962C8B-B14F-4D97-AF65-F5344CB8AC3E}">
        <p14:creationId xmlns:p14="http://schemas.microsoft.com/office/powerpoint/2010/main" val="2710894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1495" y="2600546"/>
            <a:ext cx="10138228" cy="2862322"/>
          </a:xfrm>
          <a:prstGeom prst="rect">
            <a:avLst/>
          </a:prstGeom>
        </p:spPr>
        <p:txBody>
          <a:bodyPr wrap="square">
            <a:spAutoFit/>
          </a:bodyPr>
          <a:lstStyle/>
          <a:p>
            <a:pPr indent="457200" algn="just">
              <a:lnSpc>
                <a:spcPct val="150000"/>
              </a:lnSpc>
            </a:pPr>
            <a:r>
              <a:rPr lang="zh-CN" altLang="en-US" sz="2000" dirty="0" smtClean="0">
                <a:latin typeface="黑体" panose="02010609060101010101" pitchFamily="49" charset="-122"/>
                <a:ea typeface="黑体" panose="02010609060101010101" pitchFamily="49" charset="-122"/>
              </a:rPr>
              <a:t>  这</a:t>
            </a:r>
            <a:r>
              <a:rPr lang="zh-CN" altLang="en-US" sz="2000" dirty="0">
                <a:latin typeface="黑体" panose="02010609060101010101" pitchFamily="49" charset="-122"/>
                <a:ea typeface="黑体" panose="02010609060101010101" pitchFamily="49" charset="-122"/>
              </a:rPr>
              <a:t>首诗的细节描写从动词的精彩运用中能体现出来。对采摘的过程，分别采用了“采、有、掇、捋、袺、襭”这六个动词，概括地描写了整个采摘过程，精练而不烦琐。</a:t>
            </a:r>
          </a:p>
          <a:p>
            <a:pPr indent="457200" algn="just">
              <a:lnSpc>
                <a:spcPct val="150000"/>
              </a:lnSpc>
            </a:pPr>
            <a:r>
              <a:rPr lang="zh-CN" altLang="en-US" sz="2000" dirty="0">
                <a:solidFill>
                  <a:srgbClr val="FF0000"/>
                </a:solidFill>
                <a:latin typeface="黑体" panose="02010609060101010101" pitchFamily="49" charset="-122"/>
                <a:ea typeface="黑体" panose="02010609060101010101" pitchFamily="49" charset="-122"/>
              </a:rPr>
              <a:t>① 展现了特写式的劳动动作美。</a:t>
            </a:r>
          </a:p>
          <a:p>
            <a:pPr indent="457200" algn="just">
              <a:lnSpc>
                <a:spcPct val="150000"/>
              </a:lnSpc>
            </a:pPr>
            <a:r>
              <a:rPr lang="zh-CN" altLang="en-US" sz="2000" dirty="0">
                <a:latin typeface="黑体" panose="02010609060101010101" pitchFamily="49" charset="-122"/>
                <a:ea typeface="黑体" panose="02010609060101010101" pitchFamily="49" charset="-122"/>
              </a:rPr>
              <a:t>这六个动词，每一个都抓住了采摘过程中最精彩的环节</a:t>
            </a:r>
            <a:r>
              <a:rPr lang="zh-CN" altLang="en-US" sz="2000" dirty="0" smtClean="0">
                <a:latin typeface="黑体" panose="02010609060101010101" pitchFamily="49" charset="-122"/>
                <a:ea typeface="黑体" panose="02010609060101010101" pitchFamily="49" charset="-122"/>
              </a:rPr>
              <a:t>，每</a:t>
            </a:r>
            <a:r>
              <a:rPr lang="zh-CN" altLang="en-US" sz="2000" dirty="0">
                <a:latin typeface="黑体" panose="02010609060101010101" pitchFamily="49" charset="-122"/>
                <a:ea typeface="黑体" panose="02010609060101010101" pitchFamily="49" charset="-122"/>
              </a:rPr>
              <a:t>一个动作就如同摄影里的特写，让人清晰难忘。劳动者从日常的劳动中发现美，并吟出了一首热情洋溢的诗歌，这说明在他们看来，劳动不是枯燥乏味的，也不是简单麻木的，而是充满乐趣的。</a:t>
            </a:r>
          </a:p>
        </p:txBody>
      </p:sp>
      <p:sp>
        <p:nvSpPr>
          <p:cNvPr id="6" name="Text Box 4"/>
          <p:cNvSpPr txBox="1">
            <a:spLocks noChangeArrowheads="1"/>
          </p:cNvSpPr>
          <p:nvPr/>
        </p:nvSpPr>
        <p:spPr bwMode="auto">
          <a:xfrm>
            <a:off x="1215572" y="1486780"/>
            <a:ext cx="10138228" cy="1113766"/>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zh-CN" altLang="en-US" dirty="0" smtClean="0">
                <a:latin typeface="黑体" panose="02010609060101010101" pitchFamily="49" charset="-122"/>
                <a:ea typeface="黑体" panose="02010609060101010101" pitchFamily="49" charset="-122"/>
              </a:rPr>
              <a:t>    </a:t>
            </a:r>
            <a:r>
              <a:rPr lang="zh-CN" altLang="en-US" b="1" dirty="0" smtClean="0">
                <a:latin typeface="+mn-ea"/>
                <a:ea typeface="+mn-ea"/>
              </a:rPr>
              <a:t>这</a:t>
            </a:r>
            <a:r>
              <a:rPr lang="zh-CN" altLang="en-US" b="1" dirty="0">
                <a:latin typeface="+mn-ea"/>
                <a:ea typeface="+mn-ea"/>
              </a:rPr>
              <a:t>首诗歌虽然简单，但细节描写非常典型，具体体现在哪些方面？有什么效果？试结合诗歌加以分析。</a:t>
            </a:r>
            <a:endParaRPr lang="en-US" altLang="zh-CN" sz="2000" b="1" dirty="0">
              <a:latin typeface="+mn-ea"/>
              <a:ea typeface="+mn-ea"/>
            </a:endParaRPr>
          </a:p>
        </p:txBody>
      </p:sp>
      <p:sp>
        <p:nvSpPr>
          <p:cNvPr id="7" name="TextBox 5"/>
          <p:cNvSpPr txBox="1"/>
          <p:nvPr/>
        </p:nvSpPr>
        <p:spPr>
          <a:xfrm>
            <a:off x="5110326" y="963560"/>
            <a:ext cx="2348720" cy="523220"/>
          </a:xfrm>
          <a:prstGeom prst="rect">
            <a:avLst/>
          </a:prstGeom>
          <a:solidFill>
            <a:schemeClr val="bg2"/>
          </a:solidFill>
        </p:spPr>
        <p:txBody>
          <a:bodyPr wrap="none" rtlCol="0">
            <a:spAutoFit/>
          </a:bodyPr>
          <a:lstStyle/>
          <a:p>
            <a:r>
              <a:rPr lang="zh-CN" altLang="en-US" sz="2800" b="1" dirty="0" smtClean="0">
                <a:solidFill>
                  <a:srgbClr val="FF0000"/>
                </a:solidFill>
                <a:latin typeface="黑体" panose="02010609060101010101" pitchFamily="49" charset="-122"/>
                <a:ea typeface="黑体" panose="02010609060101010101" pitchFamily="49" charset="-122"/>
              </a:rPr>
              <a:t>体会劳动之美</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8" name="标题 1"/>
          <p:cNvSpPr>
            <a:spLocks noGrp="1"/>
          </p:cNvSpPr>
          <p:nvPr>
            <p:ph type="ctrTitle"/>
          </p:nvPr>
        </p:nvSpPr>
        <p:spPr/>
        <p:txBody>
          <a:bodyPr/>
          <a:lstStyle/>
          <a:p>
            <a:r>
              <a:rPr lang="zh-CN" altLang="en-US" dirty="0" smtClean="0"/>
              <a:t>思考探究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41970" y="1839586"/>
            <a:ext cx="10138228" cy="3883755"/>
          </a:xfrm>
          <a:prstGeom prst="rect">
            <a:avLst/>
          </a:prstGeom>
        </p:spPr>
        <p:txBody>
          <a:bodyPr wrap="square">
            <a:spAutoFit/>
          </a:bodyPr>
          <a:lstStyle/>
          <a:p>
            <a:pPr indent="457200" algn="just">
              <a:lnSpc>
                <a:spcPct val="150000"/>
              </a:lnSpc>
            </a:pPr>
            <a:r>
              <a:rPr lang="zh-CN" altLang="en-US" sz="2400" dirty="0">
                <a:solidFill>
                  <a:srgbClr val="FF0000"/>
                </a:solidFill>
                <a:latin typeface="黑体" panose="02010609060101010101" pitchFamily="49" charset="-122"/>
                <a:ea typeface="黑体" panose="02010609060101010101" pitchFamily="49" charset="-122"/>
              </a:rPr>
              <a:t>② 展现了内容丰富的劳动过程美。</a:t>
            </a:r>
          </a:p>
          <a:p>
            <a:pPr indent="457200" algn="just">
              <a:lnSpc>
                <a:spcPct val="150000"/>
              </a:lnSpc>
            </a:pPr>
            <a:r>
              <a:rPr lang="zh-CN" altLang="en-US" sz="2400" dirty="0">
                <a:latin typeface="黑体" panose="02010609060101010101" pitchFamily="49" charset="-122"/>
                <a:ea typeface="黑体" panose="02010609060101010101" pitchFamily="49" charset="-122"/>
              </a:rPr>
              <a:t>诗歌</a:t>
            </a:r>
            <a:r>
              <a:rPr lang="zh-CN" altLang="en-US" sz="2400" dirty="0" smtClean="0">
                <a:latin typeface="黑体" panose="02010609060101010101" pitchFamily="49" charset="-122"/>
                <a:ea typeface="黑体" panose="02010609060101010101" pitchFamily="49" charset="-122"/>
              </a:rPr>
              <a:t>通过六</a:t>
            </a:r>
            <a:r>
              <a:rPr lang="zh-CN" altLang="en-US" sz="2400" dirty="0">
                <a:latin typeface="黑体" panose="02010609060101010101" pitchFamily="49" charset="-122"/>
                <a:ea typeface="黑体" panose="02010609060101010101" pitchFamily="49" charset="-122"/>
              </a:rPr>
              <a:t>个独立的</a:t>
            </a:r>
            <a:r>
              <a:rPr lang="zh-CN" altLang="en-US" sz="2400" dirty="0" smtClean="0">
                <a:latin typeface="黑体" panose="02010609060101010101" pitchFamily="49" charset="-122"/>
                <a:ea typeface="黑体" panose="02010609060101010101" pitchFamily="49" charset="-122"/>
              </a:rPr>
              <a:t>动作合成一</a:t>
            </a:r>
            <a:r>
              <a:rPr lang="zh-CN" altLang="en-US" sz="2400" dirty="0">
                <a:latin typeface="黑体" panose="02010609060101010101" pitchFamily="49" charset="-122"/>
                <a:ea typeface="黑体" panose="02010609060101010101" pitchFamily="49" charset="-122"/>
              </a:rPr>
              <a:t>套完整的动作，看起来层层递进、有条不紊，非常流畅，如行云流水。当几个独立的动作聚在一起进行系统内部优化之后，采摘的过程就变成了一场用肢体表达艺术的活动，把日常的劳动升华成行为的艺术。先民对劳动的熟练程度，给人一种游刃有余的美。原本生长于郊野的车前草，经过劳动者的几道工序就成了盘中餐或者是药，是对先民改造力的生动体现。</a:t>
            </a:r>
          </a:p>
        </p:txBody>
      </p:sp>
      <p:sp>
        <p:nvSpPr>
          <p:cNvPr id="5" name="标题 1"/>
          <p:cNvSpPr>
            <a:spLocks noGrp="1"/>
          </p:cNvSpPr>
          <p:nvPr>
            <p:ph type="ctrTitle"/>
          </p:nvPr>
        </p:nvSpPr>
        <p:spPr/>
        <p:txBody>
          <a:bodyPr/>
          <a:lstStyle/>
          <a:p>
            <a:r>
              <a:rPr lang="zh-CN" altLang="en-US" dirty="0" smtClean="0"/>
              <a:t>思考探究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41944" y="1182361"/>
            <a:ext cx="10516605" cy="5078313"/>
          </a:xfrm>
          <a:prstGeom prst="rect">
            <a:avLst/>
          </a:prstGeom>
        </p:spPr>
        <p:txBody>
          <a:bodyPr wrap="square">
            <a:spAutoFit/>
          </a:bodyPr>
          <a:lstStyle/>
          <a:p>
            <a:pPr indent="457200" algn="just">
              <a:lnSpc>
                <a:spcPct val="150000"/>
              </a:lnSpc>
            </a:pPr>
            <a:r>
              <a:rPr lang="zh-CN" altLang="en-US" sz="2400" dirty="0">
                <a:solidFill>
                  <a:srgbClr val="FF0000"/>
                </a:solidFill>
                <a:latin typeface="黑体" panose="02010609060101010101" pitchFamily="49" charset="-122"/>
                <a:ea typeface="黑体" panose="02010609060101010101" pitchFamily="49" charset="-122"/>
              </a:rPr>
              <a:t>③ 体现了先民快乐幸福的生活感情。</a:t>
            </a:r>
          </a:p>
          <a:p>
            <a:pPr indent="457200" algn="just">
              <a:lnSpc>
                <a:spcPct val="150000"/>
              </a:lnSpc>
            </a:pPr>
            <a:r>
              <a:rPr lang="zh-CN" altLang="en-US" sz="2400" dirty="0">
                <a:latin typeface="黑体" panose="02010609060101010101" pitchFamily="49" charset="-122"/>
                <a:ea typeface="黑体" panose="02010609060101010101" pitchFamily="49" charset="-122"/>
              </a:rPr>
              <a:t>采摘芣苢的人是当时的劳动者，即生活在下层的平民。周朝实行“井田制”，劳动人民生产所得的很大部分要上交给贵族阶层。再加上当时生产力水平低下，人们对物质的需求也仅仅是最基本的生存需要，能保证最基本的吃穿需要就是最大的幸福。但是留给自己的粮食是有限的，人们也会采摘野菜来补充。芣苢既是有食用价值的野草，也是能治病的药材。因此，当人们看到既能填饱肚子又能治病的芣苢，心情是愉悦的、欣喜的。人们看到了生存下去的希望，于是哼着这首歌，将草丛中的芣苢采了又采。因为这样的劳动成果是属于自己的，所以人们唱的歌谣是让人感到快乐幸福的。</a:t>
            </a:r>
          </a:p>
        </p:txBody>
      </p:sp>
      <p:sp>
        <p:nvSpPr>
          <p:cNvPr id="5" name="标题 1"/>
          <p:cNvSpPr>
            <a:spLocks noGrp="1"/>
          </p:cNvSpPr>
          <p:nvPr>
            <p:ph type="ctrTitle"/>
          </p:nvPr>
        </p:nvSpPr>
        <p:spPr/>
        <p:txBody>
          <a:bodyPr/>
          <a:lstStyle/>
          <a:p>
            <a:r>
              <a:rPr lang="zh-CN" altLang="en-US" dirty="0" smtClean="0"/>
              <a:t>思考探究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0686" y="3605074"/>
            <a:ext cx="10138228" cy="1667764"/>
          </a:xfrm>
          <a:prstGeom prst="rect">
            <a:avLst/>
          </a:prstGeom>
        </p:spPr>
        <p:txBody>
          <a:bodyPr wrap="square">
            <a:spAutoFit/>
          </a:bodyPr>
          <a:lstStyle/>
          <a:p>
            <a:pPr indent="457200" algn="just">
              <a:lnSpc>
                <a:spcPct val="150000"/>
              </a:lnSpc>
            </a:pPr>
            <a:r>
              <a:rPr lang="zh-CN" altLang="en-US" sz="2400" dirty="0" smtClean="0">
                <a:latin typeface="黑体" panose="02010609060101010101" pitchFamily="49" charset="-122"/>
                <a:ea typeface="黑体" panose="02010609060101010101" pitchFamily="49" charset="-122"/>
              </a:rPr>
              <a:t>本</a:t>
            </a:r>
            <a:r>
              <a:rPr lang="zh-CN" altLang="en-US" sz="2400" dirty="0">
                <a:latin typeface="黑体" panose="02010609060101010101" pitchFamily="49" charset="-122"/>
                <a:ea typeface="黑体" panose="02010609060101010101" pitchFamily="49" charset="-122"/>
              </a:rPr>
              <a:t>诗直接描写采摘芣苢的劳动，从劳动开始到结束，没有交代劳动者、起因、地点、环境、结果，没有刻意创作的意识，直接吟唱劳动的主题，就事唱事</a:t>
            </a:r>
            <a:r>
              <a:rPr lang="zh-CN" altLang="en-US" sz="2400" dirty="0" smtClean="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6" name="Text Box 4"/>
          <p:cNvSpPr txBox="1">
            <a:spLocks noChangeArrowheads="1"/>
          </p:cNvSpPr>
          <p:nvPr/>
        </p:nvSpPr>
        <p:spPr bwMode="auto">
          <a:xfrm>
            <a:off x="837195" y="1180465"/>
            <a:ext cx="10138228" cy="1200329"/>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zh-CN" altLang="en-US" dirty="0" smtClean="0">
                <a:latin typeface="黑体" panose="02010609060101010101" pitchFamily="49" charset="-122"/>
                <a:ea typeface="黑体" panose="02010609060101010101" pitchFamily="49" charset="-122"/>
              </a:rPr>
              <a:t>    这</a:t>
            </a:r>
            <a:r>
              <a:rPr lang="zh-CN" altLang="en-US" dirty="0">
                <a:latin typeface="黑体" panose="02010609060101010101" pitchFamily="49" charset="-122"/>
                <a:ea typeface="黑体" panose="02010609060101010101" pitchFamily="49" charset="-122"/>
              </a:rPr>
              <a:t>首</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芣苢</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，语言简练生动，描写形象传神，章句复沓回环，节奏鲜明有力。试结合全诗，分析体现了</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诗经</a:t>
            </a:r>
            <a:r>
              <a:rPr lang="en-US" altLang="zh-CN" dirty="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的哪些艺术特色。</a:t>
            </a:r>
            <a:endParaRPr lang="en-US" altLang="zh-CN" sz="2000" dirty="0">
              <a:latin typeface="黑体" panose="02010609060101010101" pitchFamily="49" charset="-122"/>
              <a:ea typeface="黑体" panose="02010609060101010101" pitchFamily="49" charset="-122"/>
            </a:endParaRPr>
          </a:p>
        </p:txBody>
      </p:sp>
      <p:sp>
        <p:nvSpPr>
          <p:cNvPr id="7" name="标题 1"/>
          <p:cNvSpPr>
            <a:spLocks noGrp="1"/>
          </p:cNvSpPr>
          <p:nvPr>
            <p:ph type="ctrTitle"/>
          </p:nvPr>
        </p:nvSpPr>
        <p:spPr/>
        <p:txBody>
          <a:bodyPr/>
          <a:lstStyle/>
          <a:p>
            <a:r>
              <a:rPr lang="zh-CN" altLang="en-US" dirty="0" smtClean="0"/>
              <a:t>赏析写法</a:t>
            </a:r>
            <a:endParaRPr lang="zh-CN" altLang="en-US" dirty="0"/>
          </a:p>
        </p:txBody>
      </p:sp>
      <p:sp>
        <p:nvSpPr>
          <p:cNvPr id="5" name="矩形 4"/>
          <p:cNvSpPr/>
          <p:nvPr/>
        </p:nvSpPr>
        <p:spPr>
          <a:xfrm>
            <a:off x="4468631" y="2860760"/>
            <a:ext cx="1627369"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赋的</a:t>
            </a:r>
            <a:r>
              <a:rPr lang="zh-CN" altLang="en-US" sz="2800" b="1" dirty="0" smtClean="0">
                <a:solidFill>
                  <a:srgbClr val="FF0000"/>
                </a:solidFill>
                <a:latin typeface="黑体" panose="02010609060101010101" pitchFamily="49" charset="-122"/>
                <a:ea typeface="黑体" panose="02010609060101010101" pitchFamily="49" charset="-122"/>
              </a:rPr>
              <a:t>手法</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clrChange>
              <a:clrFrom>
                <a:srgbClr val="FBFFFF"/>
              </a:clrFrom>
              <a:clrTo>
                <a:srgbClr val="FBFFFF">
                  <a:alpha val="0"/>
                </a:srgbClr>
              </a:clrTo>
            </a:clrChange>
          </a:blip>
          <a:srcRect l="32261"/>
          <a:stretch/>
        </p:blipFill>
        <p:spPr>
          <a:xfrm>
            <a:off x="66676" y="842010"/>
            <a:ext cx="4190999" cy="5120877"/>
          </a:xfrm>
          <a:prstGeom prst="rect">
            <a:avLst/>
          </a:prstGeom>
        </p:spPr>
      </p:pic>
      <p:sp>
        <p:nvSpPr>
          <p:cNvPr id="3" name="矩形 2"/>
          <p:cNvSpPr/>
          <p:nvPr/>
        </p:nvSpPr>
        <p:spPr>
          <a:xfrm>
            <a:off x="3962400" y="1859980"/>
            <a:ext cx="7803598" cy="4524315"/>
          </a:xfrm>
          <a:prstGeom prst="rect">
            <a:avLst/>
          </a:prstGeom>
        </p:spPr>
        <p:txBody>
          <a:bodyPr wrap="square">
            <a:spAutoFit/>
          </a:bodyPr>
          <a:lstStyle/>
          <a:p>
            <a:pPr indent="457200" algn="just">
              <a:lnSpc>
                <a:spcPct val="150000"/>
              </a:lnSpc>
            </a:pPr>
            <a:r>
              <a:rPr lang="zh-CN" altLang="en-US" sz="2400" dirty="0" smtClean="0">
                <a:solidFill>
                  <a:prstClr val="black"/>
                </a:solidFill>
                <a:latin typeface="黑体" panose="02010609060101010101" pitchFamily="49" charset="-122"/>
                <a:ea typeface="黑体" panose="02010609060101010101" pitchFamily="49" charset="-122"/>
              </a:rPr>
              <a:t> 重</a:t>
            </a:r>
            <a:r>
              <a:rPr lang="zh-CN" altLang="en-US" sz="2400" dirty="0">
                <a:solidFill>
                  <a:prstClr val="black"/>
                </a:solidFill>
                <a:latin typeface="黑体" panose="02010609060101010101" pitchFamily="49" charset="-122"/>
                <a:ea typeface="黑体" panose="02010609060101010101" pitchFamily="49" charset="-122"/>
              </a:rPr>
              <a:t>章叠句是诗歌的一种常见手法，即上下句或者上下段用相同的结构形式反复咏唱的一种表情达意的方法。本诗三章十二句，只有六字交替变动，其余全是重叠，看似单调重叠复沓，实则别有韵味。“采采”是一重叠词，“采采芣苢”“薄言</a:t>
            </a:r>
            <a:r>
              <a:rPr lang="en-US" altLang="zh-CN" sz="2400" dirty="0">
                <a:solidFill>
                  <a:prstClr val="black"/>
                </a:solidFill>
                <a:latin typeface="黑体" panose="02010609060101010101" pitchFamily="49" charset="-122"/>
                <a:ea typeface="黑体" panose="02010609060101010101" pitchFamily="49" charset="-122"/>
              </a:rPr>
              <a:t>× </a:t>
            </a:r>
            <a:r>
              <a:rPr lang="zh-CN" altLang="en-US" sz="2400" dirty="0">
                <a:solidFill>
                  <a:prstClr val="black"/>
                </a:solidFill>
                <a:latin typeface="黑体" panose="02010609060101010101" pitchFamily="49" charset="-122"/>
                <a:ea typeface="黑体" panose="02010609060101010101" pitchFamily="49" charset="-122"/>
              </a:rPr>
              <a:t>之”反复咏唱，产生简洁明快、回环往复的韵律感，有音乐之美。这种回环往复的节奏又与反复的劳动动作和劳动效果谐和一致，形成融合无间、情景交融的艺术意境。</a:t>
            </a:r>
          </a:p>
        </p:txBody>
      </p:sp>
      <p:sp>
        <p:nvSpPr>
          <p:cNvPr id="7" name="标题 1"/>
          <p:cNvSpPr>
            <a:spLocks noGrp="1"/>
          </p:cNvSpPr>
          <p:nvPr>
            <p:ph type="ctrTitle"/>
          </p:nvPr>
        </p:nvSpPr>
        <p:spPr/>
        <p:txBody>
          <a:bodyPr/>
          <a:lstStyle/>
          <a:p>
            <a:r>
              <a:rPr lang="zh-CN" altLang="en-US" dirty="0" smtClean="0"/>
              <a:t>文学常识</a:t>
            </a:r>
            <a:endParaRPr lang="zh-CN" altLang="en-US" dirty="0"/>
          </a:p>
        </p:txBody>
      </p:sp>
      <p:sp>
        <p:nvSpPr>
          <p:cNvPr id="2" name="矩形 1"/>
          <p:cNvSpPr/>
          <p:nvPr/>
        </p:nvSpPr>
        <p:spPr>
          <a:xfrm>
            <a:off x="7121449" y="1203410"/>
            <a:ext cx="1627369"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重章叠</a:t>
            </a:r>
            <a:r>
              <a:rPr lang="zh-CN" altLang="en-US" sz="2800" b="1" dirty="0" smtClean="0">
                <a:solidFill>
                  <a:srgbClr val="FF0000"/>
                </a:solidFill>
                <a:latin typeface="黑体" panose="02010609060101010101" pitchFamily="49" charset="-122"/>
                <a:ea typeface="黑体" panose="02010609060101010101" pitchFamily="49" charset="-122"/>
              </a:rPr>
              <a:t>句</a:t>
            </a:r>
            <a:endParaRPr lang="zh-CN" altLang="en-US" sz="2800" b="1"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382086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38200" y="2344411"/>
            <a:ext cx="10592805" cy="2775760"/>
          </a:xfrm>
          <a:prstGeom prst="rect">
            <a:avLst/>
          </a:prstGeom>
        </p:spPr>
        <p:txBody>
          <a:bodyPr wrap="square">
            <a:spAutoFit/>
          </a:bodyPr>
          <a:lstStyle/>
          <a:p>
            <a:pPr indent="457200" algn="just">
              <a:lnSpc>
                <a:spcPct val="150000"/>
              </a:lnSpc>
            </a:pPr>
            <a:r>
              <a:rPr lang="zh-CN" altLang="en-US" sz="2400" dirty="0" smtClean="0">
                <a:latin typeface="黑体" panose="02010609060101010101" pitchFamily="49" charset="-122"/>
                <a:ea typeface="黑体" panose="02010609060101010101" pitchFamily="49" charset="-122"/>
              </a:rPr>
              <a:t> 这</a:t>
            </a:r>
            <a:r>
              <a:rPr lang="zh-CN" altLang="en-US" sz="2400" dirty="0">
                <a:latin typeface="黑体" panose="02010609060101010101" pitchFamily="49" charset="-122"/>
                <a:ea typeface="黑体" panose="02010609060101010101" pitchFamily="49" charset="-122"/>
              </a:rPr>
              <a:t>首诗只写了采摘芣苢的过程，却没有交代采摘的背景、人物及行为动机等。主体的模糊性使这些空白留给读者丰富的审美空间和解读空间。于是，细节中的蛛丝马迹就激发读者进行揣摩并加以想象，然后创造出更具体形象的美。读罢诗歌，人们眼前仿佛出现了三三两两、三五成群的女子，在平原旷野上你追我赶、群歌互答，同时又不忘采摘芣苢的欢快劳动场景。</a:t>
            </a:r>
          </a:p>
        </p:txBody>
      </p:sp>
      <p:sp>
        <p:nvSpPr>
          <p:cNvPr id="5" name="标题 1"/>
          <p:cNvSpPr>
            <a:spLocks noGrp="1"/>
          </p:cNvSpPr>
          <p:nvPr>
            <p:ph type="ctrTitle"/>
          </p:nvPr>
        </p:nvSpPr>
        <p:spPr/>
        <p:txBody>
          <a:bodyPr/>
          <a:lstStyle/>
          <a:p>
            <a:r>
              <a:rPr lang="zh-CN" altLang="en-US" dirty="0" smtClean="0"/>
              <a:t>思考探究</a:t>
            </a:r>
            <a:endParaRPr lang="zh-CN" altLang="en-US" dirty="0"/>
          </a:p>
        </p:txBody>
      </p:sp>
      <p:sp>
        <p:nvSpPr>
          <p:cNvPr id="6" name="矩形 5"/>
          <p:cNvSpPr/>
          <p:nvPr/>
        </p:nvSpPr>
        <p:spPr>
          <a:xfrm>
            <a:off x="4279121" y="1241510"/>
            <a:ext cx="2709396"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丰富的想象空间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5"/>
          <p:cNvSpPr txBox="1"/>
          <p:nvPr/>
        </p:nvSpPr>
        <p:spPr>
          <a:xfrm>
            <a:off x="2105901" y="2121584"/>
            <a:ext cx="9343149" cy="2031325"/>
          </a:xfrm>
          <a:prstGeom prst="rect">
            <a:avLst/>
          </a:prstGeom>
          <a:noFill/>
        </p:spPr>
        <p:txBody>
          <a:bodyPr wrap="square">
            <a:spAutoFit/>
          </a:bodyPr>
          <a:lstStyle/>
          <a:p>
            <a:pPr algn="just">
              <a:lnSpc>
                <a:spcPct val="150000"/>
              </a:lnSpc>
            </a:pP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了解</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诗经</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的有关知识和四言诗的特点。</a:t>
            </a:r>
          </a:p>
          <a:p>
            <a:pPr algn="just">
              <a:lnSpc>
                <a:spcPct val="150000"/>
              </a:lnSpc>
            </a:pP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赏析</a:t>
            </a:r>
            <a:r>
              <a:rPr lang="zh-CN" altLang="en-US" sz="2800" dirty="0">
                <a:latin typeface="黑体" panose="02010609060101010101" pitchFamily="49" charset="-122"/>
                <a:ea typeface="黑体" panose="02010609060101010101" pitchFamily="49" charset="-122"/>
              </a:rPr>
              <a:t>诗歌使用的动词妙处及重章叠句的表达效果。</a:t>
            </a:r>
          </a:p>
          <a:p>
            <a:pPr algn="just">
              <a:lnSpc>
                <a:spcPct val="150000"/>
              </a:lnSpc>
            </a:pPr>
            <a:r>
              <a:rPr lang="en-US" altLang="zh-CN" sz="2800" dirty="0" smtClean="0">
                <a:latin typeface="黑体" panose="02010609060101010101" pitchFamily="49" charset="-122"/>
                <a:ea typeface="黑体" panose="02010609060101010101" pitchFamily="49" charset="-122"/>
              </a:rPr>
              <a:t>3.</a:t>
            </a:r>
            <a:r>
              <a:rPr lang="zh-CN" altLang="en-US" sz="2800" dirty="0" smtClean="0">
                <a:latin typeface="黑体" panose="02010609060101010101" pitchFamily="49" charset="-122"/>
                <a:ea typeface="黑体" panose="02010609060101010101" pitchFamily="49" charset="-122"/>
              </a:rPr>
              <a:t>体会</a:t>
            </a:r>
            <a:r>
              <a:rPr lang="zh-CN" altLang="en-US" sz="2800" dirty="0">
                <a:latin typeface="黑体" panose="02010609060101010101" pitchFamily="49" charset="-122"/>
                <a:ea typeface="黑体" panose="02010609060101010101" pitchFamily="49" charset="-122"/>
              </a:rPr>
              <a:t>诗歌体现出来的劳动热情和欢欣。</a:t>
            </a:r>
            <a:endParaRPr lang="zh-CN" altLang="zh-CN" sz="2800" dirty="0">
              <a:latin typeface="黑体" panose="02010609060101010101" pitchFamily="49" charset="-122"/>
              <a:ea typeface="黑体" panose="02010609060101010101" pitchFamily="49" charset="-122"/>
            </a:endParaRPr>
          </a:p>
        </p:txBody>
      </p:sp>
      <p:sp>
        <p:nvSpPr>
          <p:cNvPr id="7" name="标题 6"/>
          <p:cNvSpPr>
            <a:spLocks noGrp="1"/>
          </p:cNvSpPr>
          <p:nvPr>
            <p:ph type="ctrTitle"/>
          </p:nvPr>
        </p:nvSpPr>
        <p:spPr/>
        <p:txBody>
          <a:bodyPr/>
          <a:lstStyle/>
          <a:p>
            <a:r>
              <a:rPr lang="zh-CN" altLang="en-US" dirty="0" smtClean="0"/>
              <a:t>素养目标</a:t>
            </a:r>
            <a:endParaRPr lang="zh-CN" altLang="en-US" dirty="0"/>
          </a:p>
        </p:txBody>
      </p:sp>
    </p:spTree>
    <p:extLst>
      <p:ext uri="{BB962C8B-B14F-4D97-AF65-F5344CB8AC3E}">
        <p14:creationId xmlns:p14="http://schemas.microsoft.com/office/powerpoint/2010/main" val="31120188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p:nvPr/>
        </p:nvSpPr>
        <p:spPr bwMode="auto">
          <a:xfrm>
            <a:off x="929640" y="1772799"/>
            <a:ext cx="7874946" cy="24043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8000" b="1" dirty="0" smtClean="0">
                <a:latin typeface="黑体" panose="02010609060101010101" pitchFamily="49" charset="-122"/>
                <a:ea typeface="黑体" panose="02010609060101010101" pitchFamily="49" charset="-122"/>
              </a:rPr>
              <a:t>再 见</a:t>
            </a:r>
            <a:endParaRPr lang="zh-CN" altLang="en-US" sz="80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1744615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330297" y="4695825"/>
            <a:ext cx="5004077" cy="2039600"/>
          </a:xfrm>
          <a:prstGeom prst="rect">
            <a:avLst/>
          </a:prstGeom>
          <a:ln>
            <a:noFill/>
          </a:ln>
          <a:effectLst>
            <a:softEdge rad="112500"/>
          </a:effectLst>
        </p:spPr>
      </p:pic>
      <p:sp>
        <p:nvSpPr>
          <p:cNvPr id="12" name="TextBox 5"/>
          <p:cNvSpPr txBox="1"/>
          <p:nvPr/>
        </p:nvSpPr>
        <p:spPr>
          <a:xfrm>
            <a:off x="85725" y="822960"/>
            <a:ext cx="11749087" cy="3970318"/>
          </a:xfrm>
          <a:prstGeom prst="rect">
            <a:avLst/>
          </a:prstGeom>
          <a:noFill/>
        </p:spPr>
        <p:txBody>
          <a:bodyPr wrap="square">
            <a:spAutoFit/>
          </a:bodyPr>
          <a:lstStyle/>
          <a:p>
            <a:pPr indent="457200">
              <a:lnSpc>
                <a:spcPct val="150000"/>
              </a:lnSpc>
            </a:pPr>
            <a:r>
              <a:rPr lang="zh-CN" altLang="en-US" sz="2400" dirty="0" smtClean="0">
                <a:latin typeface="黑体" panose="02010609060101010101" pitchFamily="49" charset="-122"/>
                <a:ea typeface="黑体" panose="02010609060101010101" pitchFamily="49" charset="-122"/>
              </a:rPr>
              <a:t> 山野</a:t>
            </a:r>
            <a:r>
              <a:rPr lang="zh-CN" altLang="en-US" sz="2400" dirty="0">
                <a:latin typeface="黑体" panose="02010609060101010101" pitchFamily="49" charset="-122"/>
                <a:ea typeface="黑体" panose="02010609060101010101" pitchFamily="49" charset="-122"/>
              </a:rPr>
              <a:t>里沟埂渠洼上遍地生长的车前子，在上古农耕时代传给我们的画面里，是欢快舒畅的歌韵在它的小小的淡绿叶面上跳动的音符。不管</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周南</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芣苢</a:t>
            </a:r>
            <a:r>
              <a:rPr lang="en-US" altLang="zh-CN"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是农女劳作时自做的农事歌，还是婚嫁女在田间唱的祈子曲</a:t>
            </a:r>
            <a:r>
              <a:rPr lang="zh-CN" altLang="en-US" sz="2400" dirty="0" smtClean="0">
                <a:latin typeface="黑体" panose="02010609060101010101" pitchFamily="49" charset="-122"/>
                <a:ea typeface="黑体" panose="02010609060101010101" pitchFamily="49" charset="-122"/>
              </a:rPr>
              <a:t>，那种人和</a:t>
            </a:r>
            <a:r>
              <a:rPr lang="zh-CN" altLang="en-US" sz="2400" dirty="0">
                <a:latin typeface="黑体" panose="02010609060101010101" pitchFamily="49" charset="-122"/>
                <a:ea typeface="黑体" panose="02010609060101010101" pitchFamily="49" charset="-122"/>
              </a:rPr>
              <a:t>自然的对唱</a:t>
            </a:r>
            <a:r>
              <a:rPr lang="zh-CN" altLang="en-US" sz="2400" dirty="0" smtClean="0">
                <a:latin typeface="黑体" panose="02010609060101010101" pitchFamily="49" charset="-122"/>
                <a:ea typeface="黑体" panose="02010609060101010101" pitchFamily="49" charset="-122"/>
              </a:rPr>
              <a:t>，那种轻灵</a:t>
            </a:r>
            <a:r>
              <a:rPr lang="zh-CN" altLang="en-US" sz="2400" dirty="0">
                <a:latin typeface="黑体" panose="02010609060101010101" pitchFamily="49" charset="-122"/>
                <a:ea typeface="黑体" panose="02010609060101010101" pitchFamily="49" charset="-122"/>
              </a:rPr>
              <a:t>粗旷</a:t>
            </a:r>
            <a:r>
              <a:rPr lang="zh-CN" altLang="en-US" sz="2400" dirty="0" smtClean="0">
                <a:latin typeface="黑体" panose="02010609060101010101" pitchFamily="49" charset="-122"/>
                <a:ea typeface="黑体" panose="02010609060101010101" pitchFamily="49" charset="-122"/>
              </a:rPr>
              <a:t>的音韵，在</a:t>
            </a:r>
            <a:r>
              <a:rPr lang="zh-CN" altLang="en-US" sz="2400" dirty="0">
                <a:latin typeface="黑体" panose="02010609060101010101" pitchFamily="49" charset="-122"/>
                <a:ea typeface="黑体" panose="02010609060101010101" pitchFamily="49" charset="-122"/>
              </a:rPr>
              <a:t>这样素净的诗里流淌</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457200">
              <a:lnSpc>
                <a:spcPct val="150000"/>
              </a:lnSpc>
            </a:pPr>
            <a:r>
              <a:rPr lang="zh-CN" altLang="en-US" sz="2400" dirty="0" smtClean="0">
                <a:latin typeface="黑体" panose="02010609060101010101" pitchFamily="49" charset="-122"/>
                <a:ea typeface="黑体" panose="02010609060101010101" pitchFamily="49" charset="-122"/>
              </a:rPr>
              <a:t>清</a:t>
            </a:r>
            <a:r>
              <a:rPr lang="zh-CN" altLang="en-US" sz="2400" dirty="0">
                <a:latin typeface="黑体" panose="02010609060101010101" pitchFamily="49" charset="-122"/>
                <a:ea typeface="黑体" panose="02010609060101010101" pitchFamily="49" charset="-122"/>
              </a:rPr>
              <a:t>人方玉润</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诗经原始</a:t>
            </a:r>
            <a:r>
              <a:rPr lang="en-US" altLang="zh-CN" sz="2400" dirty="0" smtClean="0">
                <a:latin typeface="黑体" panose="02010609060101010101" pitchFamily="49" charset="-122"/>
                <a:ea typeface="黑体" panose="02010609060101010101" pitchFamily="49" charset="-122"/>
              </a:rPr>
              <a:t>》</a:t>
            </a:r>
            <a:r>
              <a:rPr lang="zh-CN" altLang="en-US" sz="2400" dirty="0" smtClean="0">
                <a:latin typeface="黑体" panose="02010609060101010101" pitchFamily="49" charset="-122"/>
                <a:ea typeface="黑体" panose="02010609060101010101" pitchFamily="49" charset="-122"/>
              </a:rPr>
              <a:t>云</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读者试平心静气，涵咏此诗，恍听田家妇女，三三五五，于平原绣野、风和日丽中，群歌互答，馀音袅袅，若远若近，若断若续，不知其情之何以移而神之何以旷。则此诗可不必细绎而自得其妙焉。” </a:t>
            </a:r>
          </a:p>
        </p:txBody>
      </p:sp>
      <p:sp>
        <p:nvSpPr>
          <p:cNvPr id="7" name="标题 6"/>
          <p:cNvSpPr>
            <a:spLocks noGrp="1"/>
          </p:cNvSpPr>
          <p:nvPr>
            <p:ph type="ctrTitle"/>
          </p:nvPr>
        </p:nvSpPr>
        <p:spPr/>
        <p:txBody>
          <a:bodyPr/>
          <a:lstStyle/>
          <a:p>
            <a:r>
              <a:rPr lang="zh-CN" altLang="en-US" dirty="0" smtClean="0"/>
              <a:t>情境导入</a:t>
            </a:r>
            <a:endParaRPr lang="zh-CN" altLang="en-US" dirty="0"/>
          </a:p>
        </p:txBody>
      </p:sp>
    </p:spTree>
    <p:extLst>
      <p:ext uri="{BB962C8B-B14F-4D97-AF65-F5344CB8AC3E}">
        <p14:creationId xmlns:p14="http://schemas.microsoft.com/office/powerpoint/2010/main" val="3593526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作品介绍</a:t>
            </a:r>
            <a:endParaRPr lang="zh-CN" altLang="en-US" dirty="0"/>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825" y="1057224"/>
            <a:ext cx="11782425" cy="5086452"/>
          </a:xfrm>
          <a:prstGeom prst="rect">
            <a:avLst/>
          </a:prstGeom>
        </p:spPr>
      </p:pic>
    </p:spTree>
    <p:extLst>
      <p:ext uri="{BB962C8B-B14F-4D97-AF65-F5344CB8AC3E}">
        <p14:creationId xmlns:p14="http://schemas.microsoft.com/office/powerpoint/2010/main" val="1678191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写作背景</a:t>
            </a:r>
            <a:endParaRPr lang="zh-CN" altLang="en-US" dirty="0"/>
          </a:p>
        </p:txBody>
      </p:sp>
      <p:sp>
        <p:nvSpPr>
          <p:cNvPr id="11" name="矩形 10"/>
          <p:cNvSpPr/>
          <p:nvPr/>
        </p:nvSpPr>
        <p:spPr>
          <a:xfrm>
            <a:off x="285750" y="1307726"/>
            <a:ext cx="7219950" cy="5078313"/>
          </a:xfrm>
          <a:prstGeom prst="rect">
            <a:avLst/>
          </a:prstGeom>
        </p:spPr>
        <p:txBody>
          <a:bodyPr wrap="square">
            <a:spAutoFit/>
          </a:bodyPr>
          <a:lstStyle/>
          <a:p>
            <a:pPr indent="457200" algn="just">
              <a:lnSpc>
                <a:spcPct val="150000"/>
              </a:lnSpc>
            </a:pPr>
            <a:r>
              <a:rPr lang="zh-CN" altLang="en-US" sz="2400" dirty="0">
                <a:latin typeface="黑体" panose="02010609060101010101" pitchFamily="49" charset="-122"/>
                <a:ea typeface="黑体" panose="02010609060101010101" pitchFamily="49" charset="-122"/>
              </a:rPr>
              <a:t>西周取代殷商，政治、经济制度发生巨大变革，天下太平，百姓安居乐业，促使社会在精神文明方面产生飞跃性的进步，作为文学代表的</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诗经</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的出现是时代进步的必然产物</a:t>
            </a:r>
            <a:r>
              <a:rPr lang="zh-CN" altLang="en-US" sz="2400" dirty="0" smtClean="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indent="457200" algn="just">
              <a:lnSpc>
                <a:spcPct val="150000"/>
              </a:lnSpc>
            </a:pPr>
            <a:r>
              <a:rPr lang="zh-CN" altLang="en-US" sz="2400" dirty="0" smtClean="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周南”指周王城以南的地方，也就是西周王城镐京及东周王城洛邑以南，直至江汉流域和淮河流域等地。该地的歌谣中正平和，历来被认为是“正风”的典范，故作为</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诗经</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的首章。</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芣苢</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是周代人们采集野生植物车前草时所唱的歌谣。</a:t>
            </a:r>
          </a:p>
        </p:txBody>
      </p:sp>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9476" b="8458"/>
          <a:stretch/>
        </p:blipFill>
        <p:spPr>
          <a:xfrm>
            <a:off x="7858125" y="2305049"/>
            <a:ext cx="4155121" cy="340995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772561" y="952026"/>
            <a:ext cx="3070071" cy="523220"/>
          </a:xfrm>
          <a:prstGeom prst="rect">
            <a:avLst/>
          </a:prstGeom>
          <a:solidFill>
            <a:schemeClr val="bg2"/>
          </a:solidFill>
        </p:spPr>
        <p:txBody>
          <a:bodyPr wrap="none" rtlCol="0">
            <a:spAutoFit/>
          </a:bodyPr>
          <a:lstStyle/>
          <a:p>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诗经</a:t>
            </a:r>
            <a:r>
              <a:rPr lang="en-US" altLang="zh-CN"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黑体" panose="02010609060101010101" pitchFamily="49" charset="-122"/>
                <a:ea typeface="黑体" panose="02010609060101010101" pitchFamily="49" charset="-122"/>
              </a:rPr>
              <a:t>六义”</a:t>
            </a:r>
          </a:p>
        </p:txBody>
      </p:sp>
      <p:sp>
        <p:nvSpPr>
          <p:cNvPr id="7" name="TextBox 6"/>
          <p:cNvSpPr txBox="1"/>
          <p:nvPr/>
        </p:nvSpPr>
        <p:spPr>
          <a:xfrm>
            <a:off x="400050" y="1542757"/>
            <a:ext cx="11706225" cy="5170646"/>
          </a:xfrm>
          <a:prstGeom prst="rect">
            <a:avLst/>
          </a:prstGeom>
          <a:noFill/>
        </p:spPr>
        <p:txBody>
          <a:bodyPr wrap="square" rtlCol="0">
            <a:spAutoFit/>
          </a:bodyPr>
          <a:lstStyle/>
          <a:p>
            <a:pPr indent="457200">
              <a:lnSpc>
                <a:spcPct val="150000"/>
              </a:lnSpc>
            </a:pP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诗经</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六义”指“风、雅、颂、赋、比、兴”。</a:t>
            </a:r>
          </a:p>
          <a:p>
            <a:pPr indent="457200">
              <a:lnSpc>
                <a:spcPct val="150000"/>
              </a:lnSpc>
            </a:pPr>
            <a:r>
              <a:rPr lang="zh-CN" altLang="en-US" sz="2000" dirty="0">
                <a:latin typeface="黑体" panose="02010609060101010101" pitchFamily="49" charset="-122"/>
                <a:ea typeface="黑体" panose="02010609060101010101" pitchFamily="49" charset="-122"/>
              </a:rPr>
              <a:t>诗经在内容上分为</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风</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雅</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三部分。</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风</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是</a:t>
            </a:r>
            <a:r>
              <a:rPr lang="zh-CN" altLang="en-US" sz="2000" dirty="0" smtClean="0">
                <a:latin typeface="黑体" panose="02010609060101010101" pitchFamily="49" charset="-122"/>
                <a:ea typeface="黑体" panose="02010609060101010101" pitchFamily="49" charset="-122"/>
              </a:rPr>
              <a:t>周代各地</a:t>
            </a:r>
            <a:r>
              <a:rPr lang="zh-CN" altLang="en-US" sz="2000" dirty="0">
                <a:latin typeface="黑体" panose="02010609060101010101" pitchFamily="49" charset="-122"/>
                <a:ea typeface="黑体" panose="02010609060101010101" pitchFamily="49" charset="-122"/>
              </a:rPr>
              <a:t>的歌谣；</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雅</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是周人的正声雅乐，又分</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小雅</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和</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大雅</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是朝廷和贵族宗庙祭祀的乐歌，又分为</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周颂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鲁颂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和</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商颂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a:t>
            </a:r>
          </a:p>
          <a:p>
            <a:pPr indent="457200">
              <a:lnSpc>
                <a:spcPct val="150000"/>
              </a:lnSpc>
            </a:pPr>
            <a:r>
              <a:rPr lang="zh-CN" altLang="en-US" sz="2000" dirty="0" smtClean="0">
                <a:latin typeface="黑体" panose="02010609060101010101" pitchFamily="49" charset="-122"/>
                <a:ea typeface="黑体" panose="02010609060101010101" pitchFamily="49" charset="-122"/>
              </a:rPr>
              <a:t>“赋”指直接</a:t>
            </a:r>
            <a:r>
              <a:rPr lang="zh-CN" altLang="en-US" sz="2000" dirty="0">
                <a:latin typeface="黑体" panose="02010609060101010101" pitchFamily="49" charset="-122"/>
                <a:ea typeface="黑体" panose="02010609060101010101" pitchFamily="49" charset="-122"/>
              </a:rPr>
              <a:t>铺陈叙述，直截了当地表达所要陈述的思想感情，是</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诗经</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最基本的表现手法。朱熹：“赋者，敷也，敷陈其事而直言之者也。”如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邶风</a:t>
            </a:r>
            <a:r>
              <a:rPr lang="en-US" altLang="zh-CN" sz="2000"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击鼓</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所言“‘死生契阔’，与子成说。执子之手，与子偕老”，很直接、很热烈地将自己的爱情誓言表达出来。</a:t>
            </a:r>
          </a:p>
          <a:p>
            <a:pPr indent="457200">
              <a:lnSpc>
                <a:spcPct val="150000"/>
              </a:lnSpc>
            </a:pPr>
            <a:r>
              <a:rPr lang="zh-CN" altLang="en-US" sz="2000" dirty="0" smtClean="0">
                <a:latin typeface="黑体" panose="02010609060101010101" pitchFamily="49" charset="-122"/>
                <a:ea typeface="黑体" panose="02010609060101010101" pitchFamily="49" charset="-122"/>
              </a:rPr>
              <a:t>“比”即</a:t>
            </a:r>
            <a:r>
              <a:rPr lang="zh-CN" altLang="en-US" sz="2000" dirty="0">
                <a:latin typeface="黑体" panose="02010609060101010101" pitchFamily="49" charset="-122"/>
                <a:ea typeface="黑体" panose="02010609060101010101" pitchFamily="49" charset="-122"/>
              </a:rPr>
              <a:t>比喻，明喻和暗喻均属此类。朱熹：“比者，以彼物比此物也。”如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魏风</a:t>
            </a:r>
            <a:r>
              <a:rPr lang="en-US" altLang="zh-CN" sz="2000"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硕鼠</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通篇用比。</a:t>
            </a:r>
          </a:p>
          <a:p>
            <a:pPr indent="457200">
              <a:lnSpc>
                <a:spcPct val="150000"/>
              </a:lnSpc>
            </a:pPr>
            <a:r>
              <a:rPr lang="zh-CN" altLang="en-US" sz="2000" dirty="0" smtClean="0">
                <a:latin typeface="黑体" panose="02010609060101010101" pitchFamily="49" charset="-122"/>
                <a:ea typeface="黑体" panose="02010609060101010101" pitchFamily="49" charset="-122"/>
              </a:rPr>
              <a:t>“兴”即</a:t>
            </a:r>
            <a:r>
              <a:rPr lang="zh-CN" altLang="en-US" sz="2000" dirty="0">
                <a:latin typeface="黑体" panose="02010609060101010101" pitchFamily="49" charset="-122"/>
                <a:ea typeface="黑体" panose="02010609060101010101" pitchFamily="49" charset="-122"/>
              </a:rPr>
              <a:t>起兴，用其他事物引出要说的内容。朱熹：“兴者，先言他物以引起所咏之词也。”如</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周南</a:t>
            </a:r>
            <a:r>
              <a:rPr lang="en-US" altLang="zh-CN" sz="2000"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关雎</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关关雎鸠，在河之洲。窈窕淑女，君子好逑”，用“雎鸠鸟在河中叫”起兴。</a:t>
            </a:r>
          </a:p>
        </p:txBody>
      </p:sp>
      <p:sp>
        <p:nvSpPr>
          <p:cNvPr id="2" name="标题 1"/>
          <p:cNvSpPr>
            <a:spLocks noGrp="1"/>
          </p:cNvSpPr>
          <p:nvPr>
            <p:ph type="ctrTitle"/>
          </p:nvPr>
        </p:nvSpPr>
        <p:spPr/>
        <p:txBody>
          <a:bodyPr/>
          <a:lstStyle/>
          <a:p>
            <a:r>
              <a:rPr lang="zh-CN" altLang="en-US" dirty="0" smtClean="0"/>
              <a:t>作品特色</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02313" y="1198617"/>
            <a:ext cx="1261884" cy="523220"/>
          </a:xfrm>
          <a:prstGeom prst="rect">
            <a:avLst/>
          </a:prstGeom>
          <a:solidFill>
            <a:schemeClr val="bg2"/>
          </a:solidFill>
        </p:spPr>
        <p:txBody>
          <a:bodyPr wrap="non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四言诗</a:t>
            </a:r>
          </a:p>
        </p:txBody>
      </p:sp>
      <p:sp>
        <p:nvSpPr>
          <p:cNvPr id="7" name="TextBox 6"/>
          <p:cNvSpPr txBox="1"/>
          <p:nvPr/>
        </p:nvSpPr>
        <p:spPr>
          <a:xfrm>
            <a:off x="1158873" y="2035939"/>
            <a:ext cx="9794877" cy="3580467"/>
          </a:xfrm>
          <a:prstGeom prst="rect">
            <a:avLst/>
          </a:prstGeom>
          <a:noFill/>
        </p:spPr>
        <p:txBody>
          <a:bodyPr wrap="square" rtlCol="0">
            <a:spAutoFit/>
          </a:bodyPr>
          <a:lstStyle/>
          <a:p>
            <a:pPr indent="457200">
              <a:lnSpc>
                <a:spcPts val="3400"/>
              </a:lnSpc>
            </a:pPr>
            <a:r>
              <a:rPr lang="zh-CN" altLang="en-US" sz="2000" dirty="0">
                <a:latin typeface="黑体" panose="02010609060101010101" pitchFamily="49" charset="-122"/>
                <a:ea typeface="黑体" panose="02010609060101010101" pitchFamily="49" charset="-122"/>
              </a:rPr>
              <a:t>“四言诗”指每句四字或以四字句为主的诗体，是中国汉代以前通行的诗歌形式。</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诗经</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是这种诗体的代表。四言诗四字一顿，节奏鲜明，简单明快，单纯而有天籁的意味。但是，因为节奏过于短促，缺少内部变化，也显得有些呆板，不适于表现日益复杂的生活和情感。</a:t>
            </a:r>
          </a:p>
          <a:p>
            <a:pPr indent="457200">
              <a:lnSpc>
                <a:spcPts val="3400"/>
              </a:lnSpc>
            </a:pPr>
            <a:r>
              <a:rPr lang="zh-CN" altLang="en-US" sz="2000" dirty="0">
                <a:latin typeface="黑体" panose="02010609060101010101" pitchFamily="49" charset="-122"/>
                <a:ea typeface="黑体" panose="02010609060101010101" pitchFamily="49" charset="-122"/>
              </a:rPr>
              <a:t>四言诗盛行于西周。春秋时期以后，四言诗逐渐衰落，但仍有不少诗人写作四言诗。如东汉末年的曹操父子，魏末的嵇康，西晋的陆机、陆云，东晋的陶渊明等。同时，也出现过若干佳作，如曹操的</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步出夏门行</a:t>
            </a:r>
            <a:r>
              <a:rPr lang="en-US" altLang="zh-CN" sz="2000" i="1" dirty="0">
                <a:latin typeface="黑体" panose="02010609060101010101" pitchFamily="49" charset="-122"/>
                <a:ea typeface="黑体" panose="02010609060101010101" pitchFamily="49" charset="-122"/>
              </a:rPr>
              <a:t>• </a:t>
            </a:r>
            <a:r>
              <a:rPr lang="zh-CN" altLang="en-US" sz="2000" dirty="0">
                <a:latin typeface="黑体" panose="02010609060101010101" pitchFamily="49" charset="-122"/>
                <a:ea typeface="黑体" panose="02010609060101010101" pitchFamily="49" charset="-122"/>
              </a:rPr>
              <a:t>龟虽寿</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：“老骥伏枥，志在千里。烈士暮年，壮心不已。”人们至今吟诵不绝。</a:t>
            </a:r>
            <a:endParaRPr lang="zh-CN" altLang="en-US" sz="2400" dirty="0">
              <a:latin typeface="黑体" panose="02010609060101010101" pitchFamily="49" charset="-122"/>
              <a:ea typeface="黑体" panose="02010609060101010101" pitchFamily="49" charset="-122"/>
            </a:endParaRPr>
          </a:p>
        </p:txBody>
      </p:sp>
      <p:sp>
        <p:nvSpPr>
          <p:cNvPr id="8" name="标题 1"/>
          <p:cNvSpPr>
            <a:spLocks noGrp="1"/>
          </p:cNvSpPr>
          <p:nvPr>
            <p:ph type="ctrTitle"/>
          </p:nvPr>
        </p:nvSpPr>
        <p:spPr/>
        <p:txBody>
          <a:bodyPr/>
          <a:lstStyle/>
          <a:p>
            <a:r>
              <a:rPr lang="zh-CN" altLang="en-US" dirty="0" smtClean="0"/>
              <a:t>作品特色</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7457" y="1367295"/>
            <a:ext cx="8423367" cy="738664"/>
          </a:xfrm>
          <a:prstGeom prst="rect">
            <a:avLst/>
          </a:prstGeom>
        </p:spPr>
        <p:txBody>
          <a:bodyPr wrap="square">
            <a:spAutoFit/>
          </a:bodyPr>
          <a:lstStyle/>
          <a:p>
            <a:pPr algn="just">
              <a:lnSpc>
                <a:spcPct val="150000"/>
              </a:lnSpc>
            </a:pPr>
            <a:r>
              <a:rPr lang="zh-CN" altLang="en-US" sz="2800" dirty="0" smtClean="0">
                <a:latin typeface="楷体" panose="02010609060101010101" pitchFamily="49" charset="-122"/>
                <a:ea typeface="楷体" panose="02010609060101010101" pitchFamily="49" charset="-122"/>
              </a:rPr>
              <a:t>采采</a:t>
            </a:r>
            <a:r>
              <a:rPr lang="zh-CN" altLang="en-US" sz="2800" dirty="0">
                <a:latin typeface="楷体" panose="02010609060101010101" pitchFamily="49" charset="-122"/>
                <a:ea typeface="楷体" panose="02010609060101010101" pitchFamily="49" charset="-122"/>
              </a:rPr>
              <a:t>芣苢，薄言</a:t>
            </a:r>
            <a:r>
              <a:rPr lang="zh-CN" altLang="en-US" sz="2800" dirty="0">
                <a:solidFill>
                  <a:srgbClr val="FF0000"/>
                </a:solidFill>
                <a:latin typeface="楷体" panose="02010609060101010101" pitchFamily="49" charset="-122"/>
                <a:ea typeface="楷体" panose="02010609060101010101" pitchFamily="49" charset="-122"/>
              </a:rPr>
              <a:t>采</a:t>
            </a:r>
            <a:r>
              <a:rPr lang="zh-CN" altLang="en-US" sz="2800" dirty="0">
                <a:latin typeface="楷体" panose="02010609060101010101" pitchFamily="49" charset="-122"/>
                <a:ea typeface="楷体" panose="02010609060101010101" pitchFamily="49" charset="-122"/>
              </a:rPr>
              <a:t>之。采采芣苢，薄言</a:t>
            </a:r>
            <a:r>
              <a:rPr lang="zh-CN" altLang="en-US" sz="2800" dirty="0">
                <a:solidFill>
                  <a:srgbClr val="FF0000"/>
                </a:solidFill>
                <a:latin typeface="楷体" panose="02010609060101010101" pitchFamily="49" charset="-122"/>
                <a:ea typeface="楷体" panose="02010609060101010101" pitchFamily="49" charset="-122"/>
              </a:rPr>
              <a:t>有</a:t>
            </a:r>
            <a:r>
              <a:rPr lang="zh-CN" altLang="en-US" sz="2800" dirty="0">
                <a:latin typeface="楷体" panose="02010609060101010101" pitchFamily="49" charset="-122"/>
                <a:ea typeface="楷体" panose="02010609060101010101" pitchFamily="49" charset="-122"/>
              </a:rPr>
              <a:t>之。</a:t>
            </a:r>
          </a:p>
        </p:txBody>
      </p:sp>
      <p:sp>
        <p:nvSpPr>
          <p:cNvPr id="8" name="Text Box 10"/>
          <p:cNvSpPr txBox="1">
            <a:spLocks noChangeArrowheads="1"/>
          </p:cNvSpPr>
          <p:nvPr/>
        </p:nvSpPr>
        <p:spPr bwMode="auto">
          <a:xfrm>
            <a:off x="1166296" y="2231194"/>
            <a:ext cx="9513238"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4000" b="1">
                <a:solidFill>
                  <a:schemeClr val="tx1"/>
                </a:solidFill>
                <a:latin typeface="Times New Roman" panose="02020603050405020304" pitchFamily="18" charset="0"/>
                <a:ea typeface="华文仿宋" panose="02010600040101010101" pitchFamily="2" charset="-122"/>
              </a:defRPr>
            </a:lvl1pPr>
            <a:lvl2pPr marL="742950" indent="-285750" eaLnBrk="0" hangingPunct="0">
              <a:defRPr sz="4000" b="1">
                <a:solidFill>
                  <a:schemeClr val="tx1"/>
                </a:solidFill>
                <a:latin typeface="Times New Roman" panose="02020603050405020304" pitchFamily="18" charset="0"/>
                <a:ea typeface="华文仿宋" panose="02010600040101010101" pitchFamily="2" charset="-122"/>
              </a:defRPr>
            </a:lvl2pPr>
            <a:lvl3pPr marL="1143000" indent="-228600" eaLnBrk="0" hangingPunct="0">
              <a:defRPr sz="4000" b="1">
                <a:solidFill>
                  <a:schemeClr val="tx1"/>
                </a:solidFill>
                <a:latin typeface="Times New Roman" panose="02020603050405020304" pitchFamily="18" charset="0"/>
                <a:ea typeface="华文仿宋" panose="02010600040101010101" pitchFamily="2" charset="-122"/>
              </a:defRPr>
            </a:lvl3pPr>
            <a:lvl4pPr marL="1600200" indent="-228600" eaLnBrk="0" hangingPunct="0">
              <a:defRPr sz="4000" b="1">
                <a:solidFill>
                  <a:schemeClr val="tx1"/>
                </a:solidFill>
                <a:latin typeface="Times New Roman" panose="02020603050405020304" pitchFamily="18" charset="0"/>
                <a:ea typeface="华文仿宋" panose="02010600040101010101" pitchFamily="2" charset="-122"/>
              </a:defRPr>
            </a:lvl4pPr>
            <a:lvl5pPr marL="2057400" indent="-228600" eaLnBrk="0" hangingPunct="0">
              <a:defRPr sz="4000" b="1">
                <a:solidFill>
                  <a:schemeClr val="tx1"/>
                </a:solidFill>
                <a:latin typeface="Times New Roman" panose="02020603050405020304" pitchFamily="18" charset="0"/>
                <a:ea typeface="华文仿宋" panose="02010600040101010101" pitchFamily="2" charset="-122"/>
              </a:defRPr>
            </a:lvl5pPr>
            <a:lvl6pPr marL="25146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6pPr>
            <a:lvl7pPr marL="29718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7pPr>
            <a:lvl8pPr marL="34290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8pPr>
            <a:lvl9pPr marL="3886200" indent="-228600" eaLnBrk="0" fontAlgn="base" hangingPunct="0">
              <a:spcBef>
                <a:spcPct val="50000"/>
              </a:spcBef>
              <a:spcAft>
                <a:spcPct val="0"/>
              </a:spcAft>
              <a:defRPr sz="4000" b="1">
                <a:solidFill>
                  <a:schemeClr val="tx1"/>
                </a:solidFill>
                <a:latin typeface="Times New Roman" panose="02020603050405020304" pitchFamily="18" charset="0"/>
                <a:ea typeface="华文仿宋" panose="02010600040101010101" pitchFamily="2" charset="-122"/>
              </a:defRPr>
            </a:lvl9pPr>
          </a:lstStyle>
          <a:p>
            <a:pPr indent="457200" algn="just" eaLnBrk="1" hangingPunct="1">
              <a:lnSpc>
                <a:spcPct val="150000"/>
              </a:lnSpc>
            </a:pPr>
            <a:r>
              <a:rPr lang="zh-CN" altLang="en-US" sz="2800" b="0" dirty="0" smtClean="0">
                <a:latin typeface="黑体" panose="02010609060101010101" pitchFamily="49" charset="-122"/>
                <a:ea typeface="黑体" panose="02010609060101010101" pitchFamily="49" charset="-122"/>
              </a:rPr>
              <a:t> 人们</a:t>
            </a:r>
            <a:r>
              <a:rPr lang="zh-CN" altLang="en-US" sz="2800" b="0" dirty="0">
                <a:latin typeface="黑体" panose="02010609060101010101" pitchFamily="49" charset="-122"/>
                <a:ea typeface="黑体" panose="02010609060101010101" pitchFamily="49" charset="-122"/>
              </a:rPr>
              <a:t>呼朋引伴，一起去采芣苢。前两句表现出发时兴致盎然的样子，后两句则流露出将要采到芣苢时的喜悦心情。“采”“有”，是对采集的一般性描述。</a:t>
            </a:r>
          </a:p>
        </p:txBody>
      </p:sp>
      <p:sp>
        <p:nvSpPr>
          <p:cNvPr id="4" name="标题 3"/>
          <p:cNvSpPr>
            <a:spLocks noGrp="1"/>
          </p:cNvSpPr>
          <p:nvPr>
            <p:ph type="ctrTitle"/>
          </p:nvPr>
        </p:nvSpPr>
        <p:spPr/>
        <p:txBody>
          <a:bodyPr/>
          <a:lstStyle/>
          <a:p>
            <a:r>
              <a:rPr lang="zh-CN" altLang="en-US" dirty="0" smtClean="0"/>
              <a:t>句意理解</a:t>
            </a:r>
            <a:endParaRPr lang="zh-CN" altLang="en-US" dirty="0"/>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25304" y="3742792"/>
            <a:ext cx="5233346" cy="2943757"/>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15746" y="1299479"/>
            <a:ext cx="10242879" cy="738664"/>
          </a:xfrm>
          <a:prstGeom prst="rect">
            <a:avLst/>
          </a:prstGeom>
        </p:spPr>
        <p:txBody>
          <a:bodyPr wrap="square">
            <a:spAutoFit/>
          </a:bodyPr>
          <a:lstStyle/>
          <a:p>
            <a:pPr algn="just">
              <a:lnSpc>
                <a:spcPct val="150000"/>
              </a:lnSpc>
            </a:pPr>
            <a:r>
              <a:rPr lang="zh-CN" altLang="en-US" sz="2800" dirty="0" smtClean="0">
                <a:latin typeface="楷体" panose="02010609060101010101" pitchFamily="49" charset="-122"/>
                <a:ea typeface="楷体" panose="02010609060101010101" pitchFamily="49" charset="-122"/>
              </a:rPr>
              <a:t>采采</a:t>
            </a:r>
            <a:r>
              <a:rPr lang="zh-CN" altLang="en-US" sz="2800" dirty="0">
                <a:latin typeface="楷体" panose="02010609060101010101" pitchFamily="49" charset="-122"/>
                <a:ea typeface="楷体" panose="02010609060101010101" pitchFamily="49" charset="-122"/>
              </a:rPr>
              <a:t>芣苢，薄言</a:t>
            </a:r>
            <a:r>
              <a:rPr lang="zh-CN" altLang="en-US" sz="2800" b="1" dirty="0">
                <a:solidFill>
                  <a:srgbClr val="FF0000"/>
                </a:solidFill>
                <a:latin typeface="楷体" panose="02010609060101010101" pitchFamily="49" charset="-122"/>
                <a:ea typeface="楷体" panose="02010609060101010101" pitchFamily="49" charset="-122"/>
              </a:rPr>
              <a:t>掇</a:t>
            </a:r>
            <a:r>
              <a:rPr lang="zh-CN" altLang="en-US" sz="2800" dirty="0">
                <a:latin typeface="楷体" panose="02010609060101010101" pitchFamily="49" charset="-122"/>
                <a:ea typeface="楷体" panose="02010609060101010101" pitchFamily="49" charset="-122"/>
              </a:rPr>
              <a:t>之。采采芣苢，薄言</a:t>
            </a:r>
            <a:r>
              <a:rPr lang="zh-CN" altLang="en-US" sz="2800" b="1" dirty="0">
                <a:solidFill>
                  <a:srgbClr val="FF0000"/>
                </a:solidFill>
                <a:latin typeface="楷体" panose="02010609060101010101" pitchFamily="49" charset="-122"/>
                <a:ea typeface="楷体" panose="02010609060101010101" pitchFamily="49" charset="-122"/>
              </a:rPr>
              <a:t>捋</a:t>
            </a:r>
            <a:r>
              <a:rPr lang="zh-CN" altLang="en-US" sz="2800" dirty="0">
                <a:latin typeface="楷体" panose="02010609060101010101" pitchFamily="49" charset="-122"/>
                <a:ea typeface="楷体" panose="02010609060101010101" pitchFamily="49" charset="-122"/>
              </a:rPr>
              <a:t>之</a:t>
            </a:r>
            <a:r>
              <a:rPr lang="zh-CN" altLang="en-US" sz="2800" dirty="0" smtClean="0">
                <a:latin typeface="楷体" panose="02010609060101010101" pitchFamily="49" charset="-122"/>
                <a:ea typeface="楷体" panose="02010609060101010101" pitchFamily="49" charset="-122"/>
              </a:rPr>
              <a:t>。</a:t>
            </a:r>
            <a:endParaRPr lang="en-US" altLang="zh-CN" sz="2800" dirty="0">
              <a:latin typeface="楷体" panose="02010609060101010101" pitchFamily="49" charset="-122"/>
              <a:ea typeface="楷体" panose="02010609060101010101" pitchFamily="49" charset="-122"/>
            </a:endParaRPr>
          </a:p>
        </p:txBody>
      </p:sp>
      <p:sp>
        <p:nvSpPr>
          <p:cNvPr id="5" name="标题 3"/>
          <p:cNvSpPr>
            <a:spLocks noGrp="1"/>
          </p:cNvSpPr>
          <p:nvPr>
            <p:ph type="ctrTitle"/>
          </p:nvPr>
        </p:nvSpPr>
        <p:spPr/>
        <p:txBody>
          <a:bodyPr/>
          <a:lstStyle/>
          <a:p>
            <a:r>
              <a:rPr lang="zh-CN" altLang="en-US" dirty="0" smtClean="0"/>
              <a:t>句意理解</a:t>
            </a:r>
            <a:endParaRPr lang="zh-CN" altLang="en-US" dirty="0"/>
          </a:p>
        </p:txBody>
      </p:sp>
      <p:sp>
        <p:nvSpPr>
          <p:cNvPr id="6" name="矩形 5"/>
          <p:cNvSpPr/>
          <p:nvPr/>
        </p:nvSpPr>
        <p:spPr>
          <a:xfrm>
            <a:off x="974560" y="2038143"/>
            <a:ext cx="10242879" cy="2677656"/>
          </a:xfrm>
          <a:prstGeom prst="rect">
            <a:avLst/>
          </a:prstGeom>
        </p:spPr>
        <p:txBody>
          <a:bodyPr wrap="square">
            <a:spAutoFit/>
          </a:bodyPr>
          <a:lstStyle/>
          <a:p>
            <a:pPr indent="457200" algn="just">
              <a:lnSpc>
                <a:spcPct val="150000"/>
              </a:lnSpc>
            </a:pPr>
            <a:r>
              <a:rPr lang="en-US" altLang="zh-CN" sz="2800" dirty="0">
                <a:latin typeface="楷体" panose="02010609060101010101" pitchFamily="49" charset="-122"/>
                <a:ea typeface="楷体" panose="02010609060101010101" pitchFamily="49" charset="-122"/>
              </a:rPr>
              <a:t> </a:t>
            </a:r>
            <a:r>
              <a:rPr lang="zh-CN" altLang="en-US" sz="2800" dirty="0" smtClean="0">
                <a:latin typeface="黑体" panose="02010609060101010101" pitchFamily="49" charset="-122"/>
                <a:ea typeface="黑体" panose="02010609060101010101" pitchFamily="49" charset="-122"/>
              </a:rPr>
              <a:t>具体</a:t>
            </a:r>
            <a:r>
              <a:rPr lang="zh-CN" altLang="en-US" sz="2800" dirty="0">
                <a:latin typeface="黑体" panose="02010609060101010101" pitchFamily="49" charset="-122"/>
                <a:ea typeface="黑体" panose="02010609060101010101" pitchFamily="49" charset="-122"/>
              </a:rPr>
              <a:t>描写用手摘取芣苢的动作。“掇”是用手指摘取嫩小芣苢，“捋”则是把长势茂盛的芣苢从茎上成把地取下。两个简单的字不仅写出了芣苢的不同长势，而且还使人想象出人们采摘时娴熟的技巧和忙碌的场景。</a:t>
            </a:r>
            <a:endParaRPr lang="en-US" altLang="zh-CN" sz="2800" dirty="0">
              <a:latin typeface="黑体" panose="02010609060101010101" pitchFamily="49" charset="-122"/>
              <a:ea typeface="黑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87739" y="4499345"/>
            <a:ext cx="3810000" cy="2305049"/>
          </a:xfrm>
          <a:prstGeom prst="ellipse">
            <a:avLst/>
          </a:prstGeom>
          <a:ln>
            <a:noFill/>
          </a:ln>
          <a:effectLst>
            <a:softEdge rad="112500"/>
          </a:effectLst>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750" y="4394569"/>
            <a:ext cx="4030135" cy="2377888"/>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4DF9B"/>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4DF9B"/>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TotalTime>
  <Words>2078</Words>
  <Application>Microsoft Office PowerPoint</Application>
  <PresentationFormat>宽屏</PresentationFormat>
  <Paragraphs>76</Paragraphs>
  <Slides>20</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20</vt:i4>
      </vt:variant>
    </vt:vector>
  </HeadingPairs>
  <TitlesOfParts>
    <vt:vector size="27" baseType="lpstr">
      <vt:lpstr>黑体</vt:lpstr>
      <vt:lpstr>楷体</vt:lpstr>
      <vt:lpstr>宋体</vt:lpstr>
      <vt:lpstr>Arial</vt:lpstr>
      <vt:lpstr>Calibri</vt:lpstr>
      <vt:lpstr>Times New Roman</vt:lpstr>
      <vt:lpstr>Office 主题</vt:lpstr>
      <vt:lpstr>PowerPoint 演示文稿</vt:lpstr>
      <vt:lpstr>素养目标</vt:lpstr>
      <vt:lpstr>情境导入</vt:lpstr>
      <vt:lpstr>作品介绍</vt:lpstr>
      <vt:lpstr>写作背景</vt:lpstr>
      <vt:lpstr>作品特色</vt:lpstr>
      <vt:lpstr>作品特色</vt:lpstr>
      <vt:lpstr>句意理解</vt:lpstr>
      <vt:lpstr>句意理解</vt:lpstr>
      <vt:lpstr>句意理解</vt:lpstr>
      <vt:lpstr>内容小结</vt:lpstr>
      <vt:lpstr>主旨归纳</vt:lpstr>
      <vt:lpstr>思考探究</vt:lpstr>
      <vt:lpstr>思考探究</vt:lpstr>
      <vt:lpstr>思考探究</vt:lpstr>
      <vt:lpstr>思考探究</vt:lpstr>
      <vt:lpstr>赏析写法</vt:lpstr>
      <vt:lpstr>文学常识</vt:lpstr>
      <vt:lpstr>思考探究</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山东金星书业文化发展有限公司</dc:creator>
  <cp:lastModifiedBy>PC</cp:lastModifiedBy>
  <cp:revision>254</cp:revision>
  <dcterms:created xsi:type="dcterms:W3CDTF">2018-05-18T09:56:00Z</dcterms:created>
  <dcterms:modified xsi:type="dcterms:W3CDTF">2019-10-24T10:04:43Z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2052-11.1.0.9069</vt:lpwstr>
  </property>
</Properties>
</file>