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2"/>
    <p:sldId id="414" r:id="rId3"/>
    <p:sldId id="416" r:id="rId4"/>
    <p:sldId id="415" r:id="rId5"/>
    <p:sldId id="418" r:id="rId6"/>
    <p:sldId id="417" r:id="rId7"/>
    <p:sldId id="421" r:id="rId8"/>
    <p:sldId id="420" r:id="rId9"/>
    <p:sldId id="424" r:id="rId10"/>
    <p:sldId id="426" r:id="rId11"/>
    <p:sldId id="425" r:id="rId12"/>
    <p:sldId id="427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37" r:id="rId21"/>
    <p:sldId id="436" r:id="rId22"/>
    <p:sldId id="438" r:id="rId23"/>
    <p:sldId id="439" r:id="rId24"/>
    <p:sldId id="440" r:id="rId25"/>
    <p:sldId id="441" r:id="rId26"/>
    <p:sldId id="442" r:id="rId27"/>
    <p:sldId id="443" r:id="rId28"/>
    <p:sldId id="444" r:id="rId29"/>
    <p:sldId id="449" r:id="rId30"/>
    <p:sldId id="450" r:id="rId31"/>
    <p:sldId id="451" r:id="rId32"/>
    <p:sldId id="45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file:///C:\Users\Administrator\Desktop\&#32032;&#26448;&#20998;&#31867;\&#22269;&#28526;&#32032;&#26448;\&#22270;&#29255;21.png" TargetMode="Externa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1.png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6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file:///F:\Lets_Create/pic_temp/pic_sup.png" TargetMode="External"/><Relationship Id="rId17" Type="http://schemas.openxmlformats.org/officeDocument/2006/relationships/image" Target="../media/image8.png"/><Relationship Id="rId2" Type="http://schemas.openxmlformats.org/officeDocument/2006/relationships/tags" Target="../tags/tag71.xml"/><Relationship Id="rId16" Type="http://schemas.openxmlformats.org/officeDocument/2006/relationships/image" Target="file:///F:\Lets_Create/pic_temp/pic_half_right.png" TargetMode="Externa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1.png"/><Relationship Id="rId5" Type="http://schemas.openxmlformats.org/officeDocument/2006/relationships/tags" Target="../tags/tag74.xml"/><Relationship Id="rId15" Type="http://schemas.openxmlformats.org/officeDocument/2006/relationships/image" Target="../media/image7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file:///F:\Lets_Create/pic_temp/pic_half_left.png" TargetMode="Externa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9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8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88.xml"/><Relationship Id="rId10" Type="http://schemas.openxmlformats.org/officeDocument/2006/relationships/image" Target="../media/image10.png"/><Relationship Id="rId4" Type="http://schemas.openxmlformats.org/officeDocument/2006/relationships/tags" Target="../tags/tag87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1.png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04.xml"/><Relationship Id="rId10" Type="http://schemas.openxmlformats.org/officeDocument/2006/relationships/image" Target="../media/image12.png"/><Relationship Id="rId4" Type="http://schemas.openxmlformats.org/officeDocument/2006/relationships/tags" Target="../tags/tag103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12.xml"/><Relationship Id="rId10" Type="http://schemas.openxmlformats.org/officeDocument/2006/relationships/image" Target="../media/image12.png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../media/image9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14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30.xml"/><Relationship Id="rId10" Type="http://schemas.openxmlformats.org/officeDocument/2006/relationships/image" Target="../media/image13.png"/><Relationship Id="rId4" Type="http://schemas.openxmlformats.org/officeDocument/2006/relationships/tags" Target="../tags/tag129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file:///F:\Lets_Create/pic_temp/pic_sup.png" TargetMode="External"/><Relationship Id="rId2" Type="http://schemas.openxmlformats.org/officeDocument/2006/relationships/tags" Target="../tags/tag22.xml"/><Relationship Id="rId16" Type="http://schemas.openxmlformats.org/officeDocument/2006/relationships/image" Target="file:///F:\Lets_Create/pic_temp/pic_half_down.png" TargetMode="Externa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.png"/><Relationship Id="rId5" Type="http://schemas.openxmlformats.org/officeDocument/2006/relationships/tags" Target="../tags/tag25.xml"/><Relationship Id="rId15" Type="http://schemas.openxmlformats.org/officeDocument/2006/relationships/image" Target="../media/image5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file:///F:\Lets_Create/pic_temp/pic_half_top.png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file:///F:\Lets_Create/pic_temp/pic_half_left.png" TargetMode="Externa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48.xml"/><Relationship Id="rId15" Type="http://schemas.openxmlformats.org/officeDocument/2006/relationships/image" Target="file:///F:\Lets_Create/pic_temp/pic_half_right.png" TargetMode="External"/><Relationship Id="rId10" Type="http://schemas.openxmlformats.org/officeDocument/2006/relationships/image" Target="../media/image1.png"/><Relationship Id="rId4" Type="http://schemas.openxmlformats.org/officeDocument/2006/relationships/tags" Target="../tags/tag47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6306185" y="484505"/>
            <a:ext cx="5380355" cy="6373495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746760" y="2400935"/>
            <a:ext cx="3237230" cy="29578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3096260" y="1132115"/>
            <a:ext cx="4697911" cy="2831088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000" b="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3579741" y="4011035"/>
            <a:ext cx="4214883" cy="515937"/>
          </a:xfrm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0" y="1397000"/>
            <a:ext cx="1709227" cy="4064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10482773" y="1397000"/>
            <a:ext cx="1709227" cy="4064000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2748280" y="3065145"/>
            <a:ext cx="2324735" cy="1935480"/>
          </a:xfrm>
          <a:prstGeom prst="rect">
            <a:avLst/>
          </a:prstGeom>
        </p:spPr>
      </p:pic>
      <p:pic>
        <p:nvPicPr>
          <p:cNvPr id="11" name="图片 10" descr="图片7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 flipV="1">
            <a:off x="7447915" y="1397000"/>
            <a:ext cx="2324735" cy="1935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752850" y="2311400"/>
            <a:ext cx="5000625" cy="1701799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all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7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0640060" y="5566410"/>
            <a:ext cx="1595755" cy="1328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553450" y="6349833"/>
            <a:ext cx="2700000" cy="316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 flipH="1" flipV="1">
            <a:off x="-33655" y="4749800"/>
            <a:ext cx="2016125" cy="2129790"/>
          </a:xfrm>
          <a:prstGeom prst="rect">
            <a:avLst/>
          </a:prstGeom>
        </p:spPr>
      </p:pic>
      <p:pic>
        <p:nvPicPr>
          <p:cNvPr id="12" name="图片 11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880600" y="37465"/>
            <a:ext cx="2324735" cy="1935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4" name="图片 13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0" y="5166995"/>
            <a:ext cx="2030730" cy="16910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11049000" y="0"/>
            <a:ext cx="1143000" cy="14064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11049000" y="0"/>
            <a:ext cx="1143000" cy="14064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6" name="图片 15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0596245" y="5529580"/>
            <a:ext cx="1595755" cy="13284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10034270" y="4109085"/>
            <a:ext cx="2157730" cy="2663825"/>
          </a:xfrm>
          <a:prstGeom prst="rect">
            <a:avLst/>
          </a:prstGeom>
        </p:spPr>
      </p:pic>
      <p:pic>
        <p:nvPicPr>
          <p:cNvPr id="13" name="图片 12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2626995" cy="2400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4064000" y="4442275"/>
            <a:ext cx="4064000" cy="2415725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4064000" y="0"/>
            <a:ext cx="4064000" cy="2415725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0" y="2044700"/>
            <a:ext cx="12192635" cy="2767965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862739" y="2662681"/>
            <a:ext cx="4700361" cy="750871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40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4862739" y="3454399"/>
            <a:ext cx="4728273" cy="750870"/>
          </a:xfrm>
        </p:spPr>
        <p:txBody>
          <a:bodyPr lIns="90000" tIns="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20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0" y="1397000"/>
            <a:ext cx="1709227" cy="4064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10482773" y="1397000"/>
            <a:ext cx="1709227" cy="4064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07695" y="504190"/>
            <a:ext cx="10975975" cy="5849620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515800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049311" y="1132115"/>
            <a:ext cx="9968459" cy="2831088"/>
          </a:xfrm>
        </p:spPr>
        <p:txBody>
          <a:bodyPr/>
          <a:lstStyle/>
          <a:p>
            <a:r>
              <a:rPr lang="zh-CN" altLang="en-US" smtClean="0"/>
              <a:t>中考</a:t>
            </a:r>
            <a:r>
              <a:rPr lang="zh-CN" altLang="zh-CN" smtClean="0"/>
              <a:t>热点</a:t>
            </a:r>
            <a:r>
              <a:rPr lang="zh-CN" altLang="zh-CN"/>
              <a:t>题型讲解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813435" y="286385"/>
            <a:ext cx="4147185" cy="40932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近日，杭州2022年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第19届亚运会吉祥物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正式向全球发布</a:t>
            </a:r>
          </a:p>
          <a:p>
            <a:pPr marL="0" indent="0">
              <a:buNone/>
            </a:pPr>
            <a:endParaRPr lang="zh-CN" altLang="en-US" sz="1400" b="1">
              <a:solidFill>
                <a:srgbClr val="2C284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智能小伙伴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“江南忆”组合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在互联网云端与网友们见面</a:t>
            </a:r>
          </a:p>
          <a:p>
            <a:pPr marL="0" indent="0">
              <a:buNone/>
            </a:pPr>
            <a:endParaRPr lang="zh-CN" altLang="en-US" sz="1400" b="1">
              <a:solidFill>
                <a:srgbClr val="2C284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“江南忆”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出自唐朝诗人白居易的名句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“江南忆，最忆是杭州”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承载深厚底蕴和充满时代活力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融合了杭州的</a:t>
            </a:r>
          </a:p>
          <a:p>
            <a:pPr marL="0" indent="0">
              <a:buNone/>
            </a:pPr>
            <a:r>
              <a:rPr lang="zh-CN" altLang="en-US" sz="1400" b="1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历史人文、自然生态和创新基因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quarter" idx="14"/>
          </p:nvPr>
        </p:nvPicPr>
        <p:blipFill>
          <a:blip r:embed="rId4"/>
          <a:stretch>
            <a:fillRect/>
          </a:stretch>
        </p:blipFill>
        <p:spPr>
          <a:xfrm>
            <a:off x="5843270" y="286385"/>
            <a:ext cx="5734685" cy="5986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288925" y="452120"/>
            <a:ext cx="4469130" cy="4093210"/>
          </a:xfrm>
        </p:spPr>
        <p:txBody>
          <a:bodyPr>
            <a:noAutofit/>
          </a:bodyPr>
          <a:lstStyle/>
          <a:p>
            <a:r>
              <a:rPr lang="zh-CN" altLang="en-US" sz="2000"/>
              <a:t>简介：“琮琮”以机器人的造型代表世界遗产良渚古城遗址，名字源于良渚古城遗址出土的代表性文物玉琮。具有精美绝伦纹饰的玉琮是良渚文化的重要标志物，散发着永恒的魅力。</a:t>
            </a:r>
          </a:p>
          <a:p>
            <a:endParaRPr lang="zh-CN" altLang="en-US" sz="2000"/>
          </a:p>
          <a:p>
            <a:r>
              <a:rPr lang="zh-CN" altLang="en-US" sz="2000"/>
              <a:t> 寓意：琮琮”坚强刚毅、敦厚善良、体魄强健、热情奔放，展现了不屈不挠的创业精神，鼓舞人们激发生命活力，创造美好生活。</a:t>
            </a: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144260" y="328930"/>
            <a:ext cx="4871085" cy="59569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288925" y="452120"/>
            <a:ext cx="4469130" cy="4093210"/>
          </a:xfrm>
        </p:spPr>
        <p:txBody>
          <a:bodyPr>
            <a:noAutofit/>
          </a:bodyPr>
          <a:lstStyle/>
          <a:p>
            <a:r>
              <a:rPr lang="zh-CN" altLang="en-US" sz="2000"/>
              <a:t>简介：“莲莲”以机器人的造型代表世界遗产西湖，名字源于西湖中无穷碧色的接天莲叶。莲叶以其纯洁、高贵、祥和的姿容为人们所喜爱。</a:t>
            </a:r>
          </a:p>
          <a:p>
            <a:endParaRPr lang="zh-CN" altLang="en-US" sz="2000"/>
          </a:p>
          <a:p>
            <a:r>
              <a:rPr lang="zh-CN" altLang="en-US" sz="2000"/>
              <a:t>寓意：“莲莲”纯洁善良、活泼可爱、热情好客、美丽动人。展现了精致和谐、大气开放的人文精神，传递着共建人类命运共同体的期许。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200775" y="452120"/>
            <a:ext cx="4971415" cy="59950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39175" y="392400"/>
            <a:ext cx="3956400" cy="4093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简介：“宸宸”以机器人的造型代表世界遗产京杭大运河，名字源于京杭大运河杭州段的标志性建筑拱宸桥。有着400多年历史的拱宸桥承载着一代又一代人的美好记忆。</a:t>
            </a:r>
          </a:p>
          <a:p>
            <a:pPr marL="0" indent="0">
              <a:buNone/>
            </a:pPr>
            <a:endParaRPr lang="zh-CN" altLang="en-US" sz="2000">
              <a:solidFill>
                <a:srgbClr val="2C2840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寓意：“宸宸”机智勇敢、聪慧灵动、乐观向上、积极进取，展现了海纳百川的时代精神，架起了亚洲和世界人民的心灵之桥。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sz="quarter" idx="14"/>
          </p:nvPr>
        </p:nvPicPr>
        <p:blipFill>
          <a:blip r:embed="rId4"/>
          <a:stretch>
            <a:fillRect/>
          </a:stretch>
        </p:blipFill>
        <p:spPr>
          <a:xfrm>
            <a:off x="6410960" y="392430"/>
            <a:ext cx="4669790" cy="57791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对联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72540" y="1273810"/>
            <a:ext cx="93491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近来，武汉（又称江城）疫情牵动着国人的心。请根据相关提示，在所示的九个词语中选择最恰当的词语，将下面的对联补写完整（只写序号）。（6分）</a:t>
            </a:r>
          </a:p>
          <a:p>
            <a:r>
              <a:rPr lang="zh-CN" altLang="en-US" sz="2400"/>
              <a:t> ①忧怀百姓       ②宅家有我      ③  众志成城驱大疫  ④大爱自长留   </a:t>
            </a:r>
          </a:p>
          <a:p>
            <a:r>
              <a:rPr lang="zh-CN" altLang="en-US" sz="2400"/>
              <a:t> ⑤驰援奔武汉     ⑥责任担肩彰大爱    ⑦ 亲情虽暂搁    ⑧治疗痼疾     </a:t>
            </a:r>
          </a:p>
          <a:p>
            <a:r>
              <a:rPr lang="zh-CN" altLang="en-US" sz="2400"/>
              <a:t> ⑨同封魔孽千条路</a:t>
            </a:r>
          </a:p>
          <a:p>
            <a:endParaRPr lang="zh-CN" altLang="en-US" sz="2400"/>
          </a:p>
          <a:p>
            <a:r>
              <a:rPr lang="zh-CN" altLang="en-US" sz="2400"/>
              <a:t>上联： _______，不愧白衣，御毒凭他，________；</a:t>
            </a:r>
          </a:p>
          <a:p>
            <a:r>
              <a:rPr lang="zh-CN" altLang="en-US" sz="2400"/>
              <a:t>下联：祈祷祝江城，常研淡墨，_____，共度平安一个春。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19165" y="5308600"/>
            <a:ext cx="46024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参考答案：⑤   ⑨  ②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9925" y="589915"/>
            <a:ext cx="590232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近来，武汉疫情牵动着国人的心。以下是网友创作的对联，已经打乱了顺序，请根据要求从下列10句中选择6句组成三副对联。要求：只写序号，注意区分上下联。（6分）</a:t>
            </a:r>
          </a:p>
          <a:p>
            <a:r>
              <a:rPr lang="zh-CN" altLang="en-US" sz="2400"/>
              <a:t>①　援拒冬瘟，何妨我逆行千里</a:t>
            </a:r>
          </a:p>
          <a:p>
            <a:r>
              <a:rPr lang="zh-CN" altLang="en-US" sz="2400"/>
              <a:t>②　关门谢客，不来不往非无礼</a:t>
            </a:r>
          </a:p>
          <a:p>
            <a:r>
              <a:rPr lang="zh-CN" altLang="en-US" sz="2400"/>
              <a:t>③　灭疫除灾，封路封楼是有情</a:t>
            </a:r>
          </a:p>
          <a:p>
            <a:r>
              <a:rPr lang="zh-CN" altLang="en-US" sz="2400"/>
              <a:t>④　共抗疫魔，爱心护得三春景</a:t>
            </a:r>
          </a:p>
          <a:p>
            <a:r>
              <a:rPr lang="zh-CN" altLang="en-US" sz="2400"/>
              <a:t>⑤　速清流毒，一意攻坚过险关</a:t>
            </a:r>
          </a:p>
          <a:p>
            <a:r>
              <a:rPr lang="zh-CN" altLang="en-US" sz="2400"/>
              <a:t>⑥　神州吹号，匡时天使保长安</a:t>
            </a:r>
          </a:p>
          <a:p>
            <a:r>
              <a:rPr lang="zh-CN" altLang="en-US" sz="2400"/>
              <a:t>⑦　武汉封城，济世杏林担大任</a:t>
            </a:r>
          </a:p>
          <a:p>
            <a:r>
              <a:rPr lang="zh-CN" altLang="en-US" sz="2400"/>
              <a:t>⑧　济医楚老，但愿君安好三春</a:t>
            </a:r>
          </a:p>
          <a:p>
            <a:r>
              <a:rPr lang="zh-CN" altLang="en-US" sz="2400"/>
              <a:t>⑨　誓去病魔，全民助力解危局</a:t>
            </a:r>
          </a:p>
          <a:p>
            <a:r>
              <a:rPr lang="zh-CN" altLang="en-US" sz="2400"/>
              <a:t>⑩　同担使命，举国拧成一股绳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82815" y="765175"/>
            <a:ext cx="35661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（1）_______________________</a:t>
            </a:r>
          </a:p>
          <a:p>
            <a:r>
              <a:rPr lang="zh-CN" altLang="en-US"/>
              <a:t>（2）_______________________</a:t>
            </a:r>
          </a:p>
          <a:p>
            <a:r>
              <a:rPr lang="zh-CN" altLang="en-US"/>
              <a:t>（3）_______________________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60870" y="3945890"/>
            <a:ext cx="33750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参考答案：②③ 、⑦⑥、⑨⑤（或①⑧、④⑩）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515620"/>
            <a:ext cx="10852150" cy="1514475"/>
          </a:xfrm>
        </p:spPr>
        <p:txBody>
          <a:bodyPr/>
          <a:lstStyle/>
          <a:p>
            <a:r>
              <a:rPr lang="zh-CN" altLang="en-US" sz="7200"/>
              <a:t>对联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0" y="2275205"/>
            <a:ext cx="82880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/>
              <a:t>要求：1.字数相等，断句一致。</a:t>
            </a:r>
          </a:p>
          <a:p>
            <a:r>
              <a:rPr lang="zh-CN" altLang="en-US" sz="4800"/>
              <a:t>           2.平仄相合，音调和谐。</a:t>
            </a:r>
          </a:p>
          <a:p>
            <a:r>
              <a:rPr lang="zh-CN" altLang="en-US" sz="4800"/>
              <a:t>           3.词性相对，位置相同。</a:t>
            </a:r>
          </a:p>
          <a:p>
            <a:r>
              <a:rPr lang="zh-CN" altLang="en-US" sz="4800"/>
              <a:t>           4.内容相关，上下衔接。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515620"/>
            <a:ext cx="10852150" cy="1181100"/>
          </a:xfrm>
        </p:spPr>
        <p:txBody>
          <a:bodyPr/>
          <a:lstStyle/>
          <a:p>
            <a:r>
              <a:rPr lang="zh-CN" altLang="en-US" sz="66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倡议书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01165" y="1998345"/>
            <a:ext cx="92068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1.标题(居中，题目“倡议书”或“XXX倡议书”</a:t>
            </a:r>
          </a:p>
          <a:p>
            <a:r>
              <a:rPr lang="zh-CN" altLang="en-US" sz="3600"/>
              <a:t>2.称呼(顶格)</a:t>
            </a:r>
          </a:p>
          <a:p>
            <a:r>
              <a:rPr lang="zh-CN" altLang="en-US" sz="3600"/>
              <a:t>3.正文(另起空两格，倡议背景、缘由、分条列出具体措施。</a:t>
            </a:r>
          </a:p>
          <a:p>
            <a:r>
              <a:rPr lang="zh-CN" altLang="en-US" sz="3600"/>
              <a:t>4.结尾（表倡议者的决心、希望或建议）</a:t>
            </a:r>
          </a:p>
          <a:p>
            <a:r>
              <a:rPr lang="zh-CN" altLang="en-US" sz="3600"/>
              <a:t>5.落款（倡议者名称及时间）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4125" y="136525"/>
            <a:ext cx="968375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                                       </a:t>
            </a:r>
            <a:r>
              <a:rPr lang="zh-CN" altLang="en-US" sz="3600"/>
              <a:t>   分餐倡议书</a:t>
            </a:r>
            <a:endParaRPr lang="zh-CN" altLang="en-US" sz="2400"/>
          </a:p>
          <a:p>
            <a:r>
              <a:rPr lang="zh-CN" altLang="en-US" sz="2400"/>
              <a:t>广大朋友们：</a:t>
            </a:r>
          </a:p>
          <a:p>
            <a:r>
              <a:rPr lang="zh-CN" altLang="en-US" sz="2400"/>
              <a:t>       2020年年初，新冠肺炎疫情席卷而来，对中国和世界都造成了极大的影响。这时我们发现传统合餐制存在传播疾病的风险，据统计，有多例新型冠状病毒感染病例都是因为聚餐引起的，可以说合餐制给病毒提供了传播途径。相比之下，分餐制能够很好地解决许多问题，比如避免营养摄入不均衡，减少食物浪费等，更为重要的是分餐制能有效阻断病毒和细菌的传播。因此，我倡议：</a:t>
            </a:r>
          </a:p>
          <a:p>
            <a:r>
              <a:rPr lang="zh-CN" altLang="en-US" sz="2400"/>
              <a:t>    1.大盘换小，分餐到人</a:t>
            </a:r>
          </a:p>
          <a:p>
            <a:r>
              <a:rPr lang="zh-CN" altLang="en-US" sz="2400"/>
              <a:t>    2.公筷夹菜，公勺盛汤</a:t>
            </a:r>
          </a:p>
          <a:p>
            <a:r>
              <a:rPr lang="zh-CN" altLang="en-US" sz="2400"/>
              <a:t>    3.家庭分餐，从我做起</a:t>
            </a:r>
          </a:p>
          <a:p>
            <a:r>
              <a:rPr lang="zh-CN" altLang="en-US" sz="2400"/>
              <a:t>    4.努力改进，互相监督</a:t>
            </a:r>
          </a:p>
          <a:p>
            <a:r>
              <a:rPr lang="zh-CN" altLang="en-US" sz="2400"/>
              <a:t>      我们呼吁：推广分餐，拥抱健康，从这个春天开始！</a:t>
            </a:r>
          </a:p>
          <a:p>
            <a:r>
              <a:rPr lang="zh-CN" altLang="en-US" sz="2400"/>
              <a:t>                                                             </a:t>
            </a:r>
          </a:p>
          <a:p>
            <a:r>
              <a:rPr lang="zh-CN" altLang="en-US" sz="2400"/>
              <a:t>                                                                                  倡议人：XXX</a:t>
            </a:r>
          </a:p>
          <a:p>
            <a:r>
              <a:rPr lang="zh-CN" altLang="en-US" sz="2400"/>
              <a:t>                                                                                  202</a:t>
            </a:r>
            <a:r>
              <a:rPr lang="en-US" altLang="zh-CN" sz="2400"/>
              <a:t>1</a:t>
            </a:r>
            <a:r>
              <a:rPr lang="zh-CN" altLang="en-US" sz="2400"/>
              <a:t>年</a:t>
            </a:r>
            <a:r>
              <a:rPr lang="en-US" altLang="zh-CN" sz="2400"/>
              <a:t>1</a:t>
            </a:r>
            <a:r>
              <a:rPr lang="zh-CN" altLang="en-US" sz="2400"/>
              <a:t>月</a:t>
            </a:r>
            <a:r>
              <a:rPr lang="en-US" altLang="zh-CN" sz="2400"/>
              <a:t>7</a:t>
            </a:r>
            <a:r>
              <a:rPr lang="zh-CN" altLang="en-US" sz="2400"/>
              <a:t>日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84555" y="520700"/>
            <a:ext cx="10422255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                        </a:t>
            </a:r>
            <a:r>
              <a:rPr lang="zh-CN" altLang="en-US" sz="3600"/>
              <a:t>“敬畏自然、拒绝野味”倡议书</a:t>
            </a:r>
          </a:p>
          <a:p>
            <a:r>
              <a:rPr lang="zh-CN" altLang="en-US" sz="2400"/>
              <a:t>广大朋友们:</a:t>
            </a:r>
          </a:p>
          <a:p>
            <a:r>
              <a:rPr lang="zh-CN" altLang="en-US" sz="2400"/>
              <a:t>        2020年的开端，没有人料到会是这样一种方式。新冠病毒的肆意侵虐让国人意识到“远离野味”的必要性，意识到这个蔚蓝的星球不只养育着我们人类，形形色色的动物与我们共存。是那些无知的人偷吃野味，酿下恶果，却让一座城市，一个国家，甚至整个人类为此付出代价。在这里，为了让人类“敬畏自然，拒绝野味”，为了让社会不要“好了伤疤忘了疼”。我发出以下几点倡议:</a:t>
            </a:r>
          </a:p>
          <a:p>
            <a:r>
              <a:rPr lang="zh-CN" altLang="en-US" sz="2400"/>
              <a:t>      1.尊重生命 行有所止</a:t>
            </a:r>
          </a:p>
          <a:p>
            <a:r>
              <a:rPr lang="zh-CN" altLang="en-US" sz="2400"/>
              <a:t>      2.对自己负责 对社会负责</a:t>
            </a:r>
          </a:p>
          <a:p>
            <a:r>
              <a:rPr lang="zh-CN" altLang="en-US" sz="2400"/>
              <a:t>      3.敬畏自然  与自然和谐相处</a:t>
            </a:r>
          </a:p>
          <a:p>
            <a:r>
              <a:rPr lang="zh-CN" altLang="en-US" sz="2400"/>
              <a:t>      最后我呼吁:让我们敬畏自然，拒绝野味，对自然心存感激，和动物和谐相处！</a:t>
            </a:r>
          </a:p>
          <a:p>
            <a:r>
              <a:rPr lang="zh-CN" altLang="en-US" sz="2400"/>
              <a:t>                                                                                             倡议人:XXX</a:t>
            </a:r>
          </a:p>
          <a:p>
            <a:r>
              <a:rPr lang="zh-CN" altLang="en-US" sz="2400"/>
              <a:t>                                                                                           202</a:t>
            </a:r>
            <a:r>
              <a:rPr lang="en-US" altLang="zh-CN" sz="2400"/>
              <a:t>1</a:t>
            </a:r>
            <a:r>
              <a:rPr lang="zh-CN" altLang="en-US" sz="2400"/>
              <a:t>年</a:t>
            </a:r>
            <a:r>
              <a:rPr lang="en-US" altLang="zh-CN" sz="2400"/>
              <a:t>1</a:t>
            </a:r>
            <a:r>
              <a:rPr lang="zh-CN" altLang="en-US" sz="2400"/>
              <a:t>月</a:t>
            </a:r>
            <a:r>
              <a:rPr lang="en-US" altLang="zh-CN" sz="2400"/>
              <a:t>7</a:t>
            </a:r>
            <a:r>
              <a:rPr lang="zh-CN" altLang="en-US" sz="2400"/>
              <a:t>日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69925" y="515620"/>
            <a:ext cx="10852150" cy="1042035"/>
          </a:xfrm>
        </p:spPr>
        <p:txBody>
          <a:bodyPr/>
          <a:lstStyle/>
          <a:p>
            <a:r>
              <a:rPr lang="zh-CN" altLang="en-US" sz="6000"/>
              <a:t>漫画题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50975" y="1557655"/>
            <a:ext cx="86696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400"/>
              <a:t>1.审题（内容、寓意）</a:t>
            </a:r>
          </a:p>
          <a:p>
            <a:r>
              <a:rPr lang="zh-CN" altLang="en-US" sz="5400"/>
              <a:t>2.看标题（暗示主题)</a:t>
            </a:r>
          </a:p>
          <a:p>
            <a:r>
              <a:rPr lang="zh-CN" altLang="en-US" sz="5400"/>
              <a:t>3.看漫画(注意漫画中的文字）</a:t>
            </a:r>
          </a:p>
          <a:p>
            <a:r>
              <a:rPr lang="zh-CN" altLang="en-US" sz="5400"/>
              <a:t>4.揭示寓意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7007" y="98605"/>
            <a:ext cx="10852237" cy="441964"/>
          </a:xfrm>
        </p:spPr>
        <p:txBody>
          <a:bodyPr/>
          <a:lstStyle/>
          <a:p>
            <a:r>
              <a:rPr lang="zh-CN" altLang="en-US" sz="60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颁奖词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18615" y="941705"/>
            <a:ext cx="723836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1.概述人物感人事迹。</a:t>
            </a:r>
          </a:p>
          <a:p>
            <a:r>
              <a:rPr lang="zh-CN" altLang="en-US" sz="2800"/>
              <a:t>2.评价人物高尚品格。</a:t>
            </a:r>
          </a:p>
          <a:p>
            <a:r>
              <a:rPr lang="zh-CN" altLang="en-US" sz="2800"/>
              <a:t>3.写作方法:</a:t>
            </a:r>
          </a:p>
          <a:p>
            <a:r>
              <a:rPr lang="zh-CN" altLang="en-US" sz="2800"/>
              <a:t>         第三人称法（他）</a:t>
            </a:r>
          </a:p>
          <a:p>
            <a:r>
              <a:rPr lang="zh-CN" altLang="en-US" sz="2800"/>
              <a:t>         比喻法</a:t>
            </a:r>
          </a:p>
          <a:p>
            <a:r>
              <a:rPr lang="zh-CN" altLang="en-US" sz="2800"/>
              <a:t>         排比法</a:t>
            </a:r>
          </a:p>
          <a:p>
            <a:r>
              <a:rPr lang="zh-CN" altLang="en-US" sz="2800"/>
              <a:t>         对偶法</a:t>
            </a:r>
          </a:p>
          <a:p>
            <a:r>
              <a:rPr lang="zh-CN" altLang="en-US" sz="2800"/>
              <a:t>         数字法</a:t>
            </a:r>
          </a:p>
          <a:p>
            <a:r>
              <a:rPr lang="zh-CN" altLang="en-US" sz="2800"/>
              <a:t>         引用法</a:t>
            </a:r>
          </a:p>
          <a:p>
            <a:r>
              <a:rPr lang="zh-CN" altLang="en-US" sz="2800"/>
              <a:t>         反复法</a:t>
            </a:r>
          </a:p>
          <a:p>
            <a:r>
              <a:rPr lang="zh-CN" altLang="en-US" sz="2800"/>
              <a:t>      多种方法结合使用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59855" y="2498090"/>
            <a:ext cx="41503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/>
              <a:t>颁奖词=事迹+精神品质+写法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第三人称法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1427480" y="1351915"/>
            <a:ext cx="354203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她，默默无闻，兢兢业业，忍着家人去世的悲痛坚守在岗位上；她，热爱祖国，延迟退休，只为助祖国脱离这次浩劫。她，并不是什么专家，也不是什么院士，她只是社区卫生服务中心的一位护士，但她却做着最不平凡的事。她，就是最美逆行者之一——柳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62420" y="1431925"/>
            <a:ext cx="415099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他，是武汉中心医院的一名医师，是最早预警这场危险病魔的八名医生之一；他，在疫情爆发时展现了令人尊敬的医德；他，在本未来无限光明的年纪，被病魔夺走了生命，将自己的生死置之度外，因公殉职，在他的身上体现了“苟利国家生死以，岂因祸福避趋之”的精神。他，就是疫情“吹哨人”——李文亮医生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反复法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84985" y="1305560"/>
            <a:ext cx="81089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付出是一个平凡而又伟大的词语，在病毒肆虐的荆楚大地上有一线医护人员的支援，而在我们的身边却又这样一群人，他们虽然只是普通人，但却有一颗不甘平凡的雄心，他们虽然只是普通人，但他们有一颗悬壶济世的爱心，他们虽然只是普通人，但他们有一颗随时准备为防疫事业牺牲的忠心。他们就是我们社区的防控人员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比喻法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2800" y="1628775"/>
            <a:ext cx="75488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苗乡医生的颁奖辞：</a:t>
            </a:r>
          </a:p>
          <a:p>
            <a:r>
              <a:rPr lang="zh-CN" altLang="en-US" sz="3600"/>
              <a:t>她是大山里最后的赤脚医生，提着篮子在田垄里行医。一间四壁透风的竹楼，成了天下最温暖的医院；一副瘦弱的肩膀，担负起十里八乡的健康。她不是迁徙的候鸟，她是照亮苗乡的月亮。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引用法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5865" y="1508760"/>
            <a:ext cx="978027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他年过耄耋，却仍英勇无畏，两度带领白衣天使站在抗疫第一线。他身着白衣，挺身而出，彰显中华民族最美的精神。他目光坚定，不懈努力，呈现时代之品格，中国之力量。本该过着“采菊东篱下，悠然见南山。”的闲适生活，却毅然决然的走上“春蚕到死丝方尽，蜡炬成灰泪始干。”的无私奉献之路。他就是中国工程院院士钟南山！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数字法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27860" y="1998345"/>
            <a:ext cx="751268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12秒91,他实现了一次伟大的跨越,100年来的记录成了身后的历史,十重栏杆不再是东方人的障碍,因为中国有刘翔,亚洲有刘翔!这个风一样的年轻人,他不断超越永不言败，代表着一个正在加速的民族。他身披国旗,一跃站在世界面前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看法题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45590" y="1538605"/>
            <a:ext cx="44843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1.审题（看清要求）</a:t>
            </a:r>
          </a:p>
          <a:p>
            <a:r>
              <a:rPr lang="zh-CN" altLang="en-US" sz="3200"/>
              <a:t>2.提出观点</a:t>
            </a:r>
          </a:p>
          <a:p>
            <a:r>
              <a:rPr lang="zh-CN" altLang="en-US" sz="3200"/>
              <a:t>3.阐述理由（事例、道理）</a:t>
            </a:r>
          </a:p>
          <a:p>
            <a:r>
              <a:rPr lang="zh-CN" altLang="en-US" sz="3200"/>
              <a:t>4.确定思路（总分总）</a:t>
            </a:r>
          </a:p>
          <a:p>
            <a:r>
              <a:rPr lang="zh-CN" altLang="en-US" sz="3200"/>
              <a:t>5.准确表达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13865" y="4955540"/>
            <a:ext cx="69399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观点+理由+总分总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10030" y="2129790"/>
            <a:ext cx="88366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1.由于受到疫情影响，各地采取“停课不停学”的举措，结合你的网课生活，谈谈你对上网课的看法。</a:t>
            </a:r>
          </a:p>
          <a:p>
            <a:r>
              <a:rPr lang="zh-CN" altLang="en-US" sz="3600"/>
              <a:t>2.疫情期间的网络谣言。</a:t>
            </a:r>
          </a:p>
          <a:p>
            <a:r>
              <a:rPr lang="zh-CN" altLang="en-US" sz="3600"/>
              <a:t>3.人与自然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81423" y="515800"/>
            <a:ext cx="10852237" cy="441964"/>
          </a:xfrm>
        </p:spPr>
        <p:txBody>
          <a:bodyPr/>
          <a:lstStyle/>
          <a:p>
            <a:r>
              <a:rPr lang="zh-CN" altLang="en-US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山川异域，风月同天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9925" y="957580"/>
            <a:ext cx="94151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   咱们虽然属于不同的国家，但是我们同在一片蓝天之下，应当守望相助。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87170" y="2014220"/>
            <a:ext cx="939736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这是日本青少年育成协会理事林隆树倡议写下的诗句，他想要表达“中日也有美好的历史，即使不在一个地方，心意是一样的。”这简单的八个字，背后其实有典故的。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在公元7世纪，也就是咱们的唐朝时期，当时日本天武天皇的孙子长屋王非常仰慕唐朝的繁荣昌盛，尤其唐朝的佛教文化，很希望能有高僧来日本传道。于是，长屋王下令制作了1000件袈裟，不远万里送到了长安的僧人们手上。僧人们发现袈裟背后绣着一道偈语，上面写着：“山川异域，风月同天，寄诸佛子，共结来缘。”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唐朝著名的鉴真和尚看到这首诗，非常感动，带着一众僧人东渡日本，这也是历史上有名的“鉴真东渡”。不过可惜的是，长屋王并没有看到这个局面，他因被人陷害，被迫自杀，史称“长屋王之变”。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1300年过去了，在中国遭遇疫情重创之时，日本友人在物资上贴上这句话，表达他们愿意向我们伸出援手之意。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6335" y="405765"/>
            <a:ext cx="2415540" cy="1828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>
                <a:solidFill>
                  <a:schemeClr val="accent3"/>
                </a:solidFill>
                <a:effectLst/>
              </a:rPr>
              <a:t>岂曰无衣，与子同裳。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0370" y="957580"/>
            <a:ext cx="71539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   出自《诗经•秦风》是战国时期秦国的一首战歌，打仗时唱的。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805" y="1406525"/>
            <a:ext cx="3284220" cy="4617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320" y="1859915"/>
            <a:ext cx="517588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原句是：</a:t>
            </a:r>
          </a:p>
          <a:p>
            <a:r>
              <a:rPr lang="zh-CN" altLang="en-US"/>
              <a:t>   “岂曰无衣？与子同袍。王于兴师，修我戈矛，与子同仇！</a:t>
            </a:r>
          </a:p>
          <a:p>
            <a:r>
              <a:rPr lang="zh-CN" altLang="en-US"/>
              <a:t>     岂曰无衣？与子同泽。王于兴师，修我矛戟，与子偕作！</a:t>
            </a:r>
          </a:p>
          <a:p>
            <a:r>
              <a:rPr lang="zh-CN" altLang="en-US"/>
              <a:t>     岂曰无衣？与子同裳。王于兴师，修我甲兵，与子偕行！”  </a:t>
            </a:r>
          </a:p>
          <a:p>
            <a:r>
              <a:rPr lang="zh-CN" altLang="en-US"/>
              <a:t>     其中岂曰无衣，与子同裳这两句诗的意思是，怎么能说没有衣服呢？来，我们同穿一件。我们今天引用该诗时赋予它“同仇敌忾，鼓舞士气”的意义。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5940" y="842645"/>
            <a:ext cx="3959860" cy="3719830"/>
          </a:xfrm>
        </p:spPr>
        <p:txBody>
          <a:bodyPr>
            <a:noAutofit/>
          </a:bodyPr>
          <a:lstStyle/>
          <a:p>
            <a:r>
              <a:rPr lang="zh-CN" altLang="zh-CN" sz="2400">
                <a:solidFill>
                  <a:srgbClr val="2C2840"/>
                </a:solidFill>
                <a:latin typeface="隶书" panose="02010509060101010101" pitchFamily="49" charset="-122"/>
              </a:rPr>
              <a:t>1、2020年的鼠年春节，是一个特殊的时期，请看下面图画，按要求做题。（6分）</a:t>
            </a:r>
            <a:br>
              <a:rPr lang="zh-CN" altLang="zh-CN" sz="2400">
                <a:solidFill>
                  <a:srgbClr val="2C2840"/>
                </a:solidFill>
                <a:latin typeface="隶书" panose="02010509060101010101" pitchFamily="49" charset="-122"/>
              </a:rPr>
            </a:br>
            <a:r>
              <a:rPr lang="zh-CN" altLang="zh-CN" sz="2400">
                <a:solidFill>
                  <a:srgbClr val="2C2840"/>
                </a:solidFill>
                <a:latin typeface="隶书" panose="02010509060101010101" pitchFamily="49" charset="-122"/>
              </a:rPr>
              <a:t>（1）描述画面上方的主体动画形象。（3分）</a:t>
            </a:r>
            <a:br>
              <a:rPr lang="zh-CN" altLang="zh-CN" sz="2400">
                <a:solidFill>
                  <a:srgbClr val="2C2840"/>
                </a:solidFill>
                <a:latin typeface="隶书" panose="02010509060101010101" pitchFamily="49" charset="-122"/>
              </a:rPr>
            </a:br>
            <a:r>
              <a:rPr lang="zh-CN" altLang="zh-CN" sz="2400">
                <a:solidFill>
                  <a:srgbClr val="2C2840"/>
                </a:solidFill>
                <a:latin typeface="隶书" panose="02010509060101010101" pitchFamily="49" charset="-122"/>
              </a:rPr>
              <a:t>（2）结合时代背景，简评这幅图画的寓意。（3分）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sz="quarter" idx="14"/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21300" y="429260"/>
            <a:ext cx="6313170" cy="6007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青山一道同云雨，明月何曾是两乡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1870" y="1360805"/>
            <a:ext cx="3352800" cy="4541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59585" y="1951355"/>
            <a:ext cx="51879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王昌龄《送柴侍御》</a:t>
            </a:r>
          </a:p>
          <a:p>
            <a:r>
              <a:rPr lang="zh-CN" altLang="en-US" sz="2400"/>
              <a:t>沅水通波接武冈，送君不觉有离伤。</a:t>
            </a:r>
          </a:p>
          <a:p>
            <a:r>
              <a:rPr lang="zh-CN" altLang="en-US" sz="2400"/>
              <a:t>青山一道同云雨，明月何曾是两乡。</a:t>
            </a:r>
          </a:p>
          <a:p>
            <a:endParaRPr lang="zh-CN" altLang="en-US" sz="2400"/>
          </a:p>
          <a:p>
            <a:r>
              <a:rPr lang="zh-CN" altLang="en-US" sz="2400"/>
              <a:t>日本友人写下这两句诗词，也是告诉咱们，他们和咱们也同云雨、共明月，何曾是两乡。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辽河雪融，富山花开；同气连枝，共盼春来。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9925" y="957580"/>
            <a:ext cx="103511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   辽河的雪融化来了，富士山的花也开了，我们兄弟姐妹，等待寒冬过去，春季到来。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4345" y="1863090"/>
            <a:ext cx="4876800" cy="4169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05915" y="1863090"/>
            <a:ext cx="33388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400"/>
          </a:p>
          <a:p>
            <a:r>
              <a:rPr lang="zh-CN" altLang="en-US" sz="2400"/>
              <a:t>这首诗是捐赠辽宁省物资上的寄语，改编自南朝梁·周兴嗣的《千字文》，引用其中诗句：“孔怀兄弟，同气连枝。交友投分，切磨箴规。” 其中同气连枝比喻同胞的兄弟姐妹。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感谢学习</a:t>
            </a:r>
            <a:endParaRPr lang="en-US" altLang="zh-CN"/>
          </a:p>
        </p:txBody>
      </p:sp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988800" y="11137900"/>
            <a:ext cx="368300" cy="2667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参考答案：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（1）一只动画形象的小老鼠，头戴护目镜和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口罩，手持水瓶和杨柳枝，身上还有红十字标志，仿佛一位医护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工作者在播撒希望。（3分）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（2）寓意：在金鼠2020年新型肺炎攻坚战紧要阶段，致敬广大医务工作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者的兢兢业业，同时告诫公众，出门佩戴口罩，勤消毒，这样才能保护自己，造福社会。（3分）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574735" y="1155670"/>
            <a:ext cx="3956400" cy="4093200"/>
          </a:xfrm>
        </p:spPr>
        <p:txBody>
          <a:bodyPr/>
          <a:lstStyle/>
          <a:p>
            <a:r>
              <a:rPr lang="zh-CN" altLang="en-US" sz="2800"/>
              <a:t>2、下图是在新型冠状病毒疫情防控时期，广为流传的一幅的词云图，请谈谈图画内容并揭示其寓意。（6分）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852795" y="330200"/>
            <a:ext cx="5177790" cy="59924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50975" y="594360"/>
            <a:ext cx="907478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示例:内容:用词云图的形式,突出了“武汉加油”这个核心词汇以及红十字,其他相关词汇“热干面”“樱花”“兄弟姐妹”“一定赢”“我们陪着你”等,则是加油的具体内容,用小字号表示;</a:t>
            </a:r>
          </a:p>
          <a:p>
            <a:r>
              <a:rPr lang="zh-CN" altLang="en-US" sz="3600"/>
              <a:t>寓意：这幅画表明全国人民对疫区的牵挂,为武汉疫区人民和奋战在一线的医护工作者加油,表达了众志成城、抗疫必胜的信心。</a:t>
            </a:r>
          </a:p>
          <a:p>
            <a:r>
              <a:rPr lang="zh-CN" altLang="en-US" sz="3600"/>
              <a:t>(介绍图画内容 3 分,指出其寓意 3 分,共 6分)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7555" y="446555"/>
            <a:ext cx="10976400" cy="6264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/>
              <a:t>3、请用简洁的语言介绍这幅图画的内容，并为这幅画拟一个标题。（标题不超过10个字）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4"/>
          </p:nvPr>
        </p:nvPicPr>
        <p:blipFill>
          <a:blip r:embed="rId4"/>
          <a:stretch>
            <a:fillRect/>
          </a:stretch>
        </p:blipFill>
        <p:spPr>
          <a:xfrm>
            <a:off x="824865" y="1321435"/>
            <a:ext cx="10445750" cy="53409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31315" y="986155"/>
            <a:ext cx="90868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参考答案：</a:t>
            </a:r>
          </a:p>
          <a:p>
            <a:r>
              <a:rPr lang="zh-CN" altLang="en-US" sz="3600"/>
              <a:t>    (1):图画的主体是中国地图，地图周围环绕着的是撑开的许多彩色的伞。</a:t>
            </a:r>
            <a:r>
              <a:rPr lang="zh-CN" altLang="en-US" sz="4000"/>
              <a:t>地图</a:t>
            </a:r>
            <a:r>
              <a:rPr lang="zh-CN" altLang="en-US" sz="3600"/>
              <a:t>中是黄鹤楼（武汉的象征），下面是一行文字：为武汉撑把伞，为祖国撑把伞。（3分）</a:t>
            </a:r>
          </a:p>
          <a:p>
            <a:r>
              <a:rPr lang="zh-CN" altLang="en-US" sz="3600"/>
              <a:t>   (2)：武汉，让我们罩着你</a:t>
            </a:r>
          </a:p>
          <a:p>
            <a:r>
              <a:rPr lang="zh-CN" altLang="en-US" sz="3600"/>
              <a:t>        保卫武汉，就是保卫祖国。（3分）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73050" y="292735"/>
            <a:ext cx="4271010" cy="882015"/>
          </a:xfrm>
        </p:spPr>
        <p:txBody>
          <a:bodyPr>
            <a:normAutofit fontScale="90000"/>
          </a:bodyPr>
          <a:lstStyle/>
          <a:p>
            <a:r>
              <a:rPr lang="zh-CN" altLang="zh-CN">
                <a:solidFill>
                  <a:srgbClr val="2C2840"/>
                </a:solidFill>
                <a:latin typeface="隶书" panose="02010509060101010101" pitchFamily="49" charset="-122"/>
              </a:rPr>
              <a:t>分析图片内容及寓意。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587435" y="1174720"/>
            <a:ext cx="3956400" cy="4093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内容：在这张海报上，代表武汉的“热干面”正手举小花，站在窗边向其它“美食小伙伴”招手，漫画上写着四个字“湖北重启”。窗外粉嫩樱花盛开，各地美食纷纷向“热干面”挥手，画面十分温馨。</a:t>
            </a:r>
          </a:p>
          <a:p>
            <a:pPr marL="0" indent="0">
              <a:buNone/>
            </a:pPr>
            <a:r>
              <a:rPr lang="zh-CN" altLang="en-US" sz="2000">
                <a:solidFill>
                  <a:srgbClr val="2C284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寓意：‘热干面小朋友’头上出现了热气，象征着湖北省开始逐渐有了烟火气。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sz="quarter" idx="14"/>
          </p:nvPr>
        </p:nvPicPr>
        <p:blipFill>
          <a:blip r:embed="rId5"/>
          <a:stretch>
            <a:fillRect/>
          </a:stretch>
        </p:blipFill>
        <p:spPr>
          <a:xfrm>
            <a:off x="5267325" y="192405"/>
            <a:ext cx="6361430" cy="63849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74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744"/>
  <p:tag name="KSO_WM_TEMPLATE_MASTER_THUMB_INDEX" val="12"/>
  <p:tag name="KSO_WM_TEMPLATE_MASTER_TYPE" val="1"/>
  <p:tag name="KSO_WM_TEMPLATE_SUBCATEGORY" val="0"/>
  <p:tag name="KSO_WM_TEMPLATE_THUMBS_INDEX" val="1、4、6、7、8、9、10、11、12、13、14"/>
  <p:tag name="KSO_WM_UNIT_SHOW_EDIT_AREA_INDICATION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1*a*1"/>
  <p:tag name="KSO_WM_UNIT_INDEX" val="1"/>
  <p:tag name="KSO_WM_UNIT_ISCONTENTSTITLE" val="0"/>
  <p:tag name="KSO_WM_UNIT_LAYERLEVEL" val="1"/>
  <p:tag name="KSO_WM_UNIT_NOCLEAR" val="0"/>
  <p:tag name="KSO_WM_UNIT_PRESET_TEXT" val="引领潮流 国朝来袭"/>
  <p:tag name="KSO_WM_UNIT_TYPE" val="a"/>
  <p:tag name="KSO_WM_UNIT_VALUE" val="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744_9"/>
  <p:tag name="KSO_WM_SLIDE_INDEX" val="9"/>
  <p:tag name="KSO_WM_SLIDE_ITEM_CNT" val="0"/>
  <p:tag name="KSO_WM_SLIDE_LAYOUT" val="a_d_f"/>
  <p:tag name="KSO_WM_SLIDE_LAYOUT_CNT" val="1_1_1"/>
  <p:tag name="KSO_WM_SLIDE_POSITION" val="45*60"/>
  <p:tag name="KSO_WM_SLIDE_SIZE" val="841*40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3744"/>
  <p:tag name="KSO_WM_TEMPLATE_MASTER_TYPE" val="1"/>
  <p:tag name="KSO_WM_TEMPLATE_SUBCATEGORY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9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YPE" val="a"/>
  <p:tag name="KSO_WM_UNIT_VALUE" val="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456,&quot;width&quot;:5304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744_10"/>
  <p:tag name="KSO_WM_SLIDE_INDEX" val="10"/>
  <p:tag name="KSO_WM_SLIDE_ITEM_CNT" val="0"/>
  <p:tag name="KSO_WM_SLIDE_LAYOUT" val="a_d_f"/>
  <p:tag name="KSO_WM_SLIDE_LAYOUT_CNT" val="1_1_1"/>
  <p:tag name="KSO_WM_SLIDE_POSITION" val="48*61"/>
  <p:tag name="KSO_WM_SLIDE_SIZE" val="864*429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3744"/>
  <p:tag name="KSO_WM_TEMPLATE_MASTER_TYPE" val="1"/>
  <p:tag name="KSO_WM_TEMPLATE_SUBCATEGORY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10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744_9"/>
  <p:tag name="KSO_WM_SLIDE_INDEX" val="9"/>
  <p:tag name="KSO_WM_SLIDE_ITEM_CNT" val="0"/>
  <p:tag name="KSO_WM_SLIDE_LAYOUT" val="a_d_f"/>
  <p:tag name="KSO_WM_SLIDE_LAYOUT_CNT" val="1_1_1"/>
  <p:tag name="KSO_WM_SLIDE_POSITION" val="45*60"/>
  <p:tag name="KSO_WM_SLIDE_SIZE" val="841*40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3744"/>
  <p:tag name="KSO_WM_TEMPLATE_MASTER_TYPE" val="1"/>
  <p:tag name="KSO_WM_TEMPLATE_SUBCATEGORY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9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YPE" val="a"/>
  <p:tag name="KSO_WM_UNIT_VALUE" val="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21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744_9"/>
  <p:tag name="KSO_WM_SLIDE_INDEX" val="9"/>
  <p:tag name="KSO_WM_SLIDE_ITEM_CNT" val="0"/>
  <p:tag name="KSO_WM_SLIDE_LAYOUT" val="a_d_f"/>
  <p:tag name="KSO_WM_SLIDE_LAYOUT_CNT" val="1_1_1"/>
  <p:tag name="KSO_WM_SLIDE_POSITION" val="45*60"/>
  <p:tag name="KSO_WM_SLIDE_SIZE" val="841*40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3744"/>
  <p:tag name="KSO_WM_TEMPLATE_MASTER_TYPE" val="1"/>
  <p:tag name="KSO_WM_TEMPLATE_SUBCATEGOR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21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744_9"/>
  <p:tag name="KSO_WM_SLIDE_INDEX" val="9"/>
  <p:tag name="KSO_WM_SLIDE_ITEM_CNT" val="0"/>
  <p:tag name="KSO_WM_SLIDE_LAYOUT" val="a_d_f"/>
  <p:tag name="KSO_WM_SLIDE_LAYOUT_CNT" val="1_1_1"/>
  <p:tag name="KSO_WM_SLIDE_POSITION" val="45*60"/>
  <p:tag name="KSO_WM_SLIDE_SIZE" val="841*40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3744"/>
  <p:tag name="KSO_WM_TEMPLATE_MASTER_TYPE" val="1"/>
  <p:tag name="KSO_WM_TEMPLATE_SUBCATEGORY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21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374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3744_14"/>
  <p:tag name="KSO_WM_SLIDE_INDEX" val="14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3744"/>
  <p:tag name="KSO_WM_TEMPLATE_MASTER_TYPE" val="1"/>
  <p:tag name="KSO_WM_TEMPLATE_SUBCATEGORY" val="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custom20203744_14*a*1"/>
  <p:tag name="KSO_WM_UNIT_INDEX" val="1"/>
  <p:tag name="KSO_WM_UNIT_ISCONTENTSTITLE" val="0"/>
  <p:tag name="KSO_WM_UNIT_LAYERLEVEL" val="1"/>
  <p:tag name="KSO_WM_UNIT_NOCLEAR" val="1"/>
  <p:tag name="KSO_WM_UNIT_PRESET_TEXT" val="感谢观看"/>
  <p:tag name="KSO_WM_UNIT_TYPE" val="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744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自定义 393">
      <a:dk1>
        <a:sysClr val="windowText" lastClr="000000"/>
      </a:dk1>
      <a:lt1>
        <a:sysClr val="window" lastClr="FFFFFF"/>
      </a:lt1>
      <a:dk2>
        <a:srgbClr val="F7E1DB"/>
      </a:dk2>
      <a:lt2>
        <a:srgbClr val="FFFFFF"/>
      </a:lt2>
      <a:accent1>
        <a:srgbClr val="3B3450"/>
      </a:accent1>
      <a:accent2>
        <a:srgbClr val="5C4464"/>
      </a:accent2>
      <a:accent3>
        <a:srgbClr val="815472"/>
      </a:accent3>
      <a:accent4>
        <a:srgbClr val="A3667A"/>
      </a:accent4>
      <a:accent5>
        <a:srgbClr val="C37B7E"/>
      </a:accent5>
      <a:accent6>
        <a:srgbClr val="E5958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2624</Words>
  <Application>Microsoft Office PowerPoint</Application>
  <PresentationFormat>自定义</PresentationFormat>
  <Paragraphs>158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1_Office 主题​​</vt:lpstr>
      <vt:lpstr>中考热点题型讲解</vt:lpstr>
      <vt:lpstr>漫画题</vt:lpstr>
      <vt:lpstr>1、2020年的鼠年春节，是一个特殊的时期，请看下面图画，按要求做题。（6分） （1）描述画面上方的主体动画形象。（3分） （2）结合时代背景，简评这幅图画的寓意。（3分）</vt:lpstr>
      <vt:lpstr>参考答案： （1）一只动画形象的小老鼠，头戴护目镜和口罩，手持水瓶和杨柳枝，身上还有红十字标志，仿佛一位医护工作者在播撒希望。（3分） （2）寓意：在金鼠2020年新型肺炎攻坚战紧要阶段，致敬广大医务工作者的兢兢业业，同时告诫公众，出门佩戴口罩，勤消毒，这样才能保护自己，造福社会。（3分）</vt:lpstr>
      <vt:lpstr>PowerPoint 演示文稿</vt:lpstr>
      <vt:lpstr>PowerPoint 演示文稿</vt:lpstr>
      <vt:lpstr>3、请用简洁的语言介绍这幅图画的内容，并为这幅画拟一个标题。（标题不超过10个字）</vt:lpstr>
      <vt:lpstr>PowerPoint 演示文稿</vt:lpstr>
      <vt:lpstr>分析图片内容及寓意。</vt:lpstr>
      <vt:lpstr>PowerPoint 演示文稿</vt:lpstr>
      <vt:lpstr>PowerPoint 演示文稿</vt:lpstr>
      <vt:lpstr>PowerPoint 演示文稿</vt:lpstr>
      <vt:lpstr>PowerPoint 演示文稿</vt:lpstr>
      <vt:lpstr>对联</vt:lpstr>
      <vt:lpstr>PowerPoint 演示文稿</vt:lpstr>
      <vt:lpstr>对联</vt:lpstr>
      <vt:lpstr>倡议书</vt:lpstr>
      <vt:lpstr>PowerPoint 演示文稿</vt:lpstr>
      <vt:lpstr>PowerPoint 演示文稿</vt:lpstr>
      <vt:lpstr>颁奖词</vt:lpstr>
      <vt:lpstr>第三人称法</vt:lpstr>
      <vt:lpstr>反复法</vt:lpstr>
      <vt:lpstr>比喻法</vt:lpstr>
      <vt:lpstr>引用法</vt:lpstr>
      <vt:lpstr>数字法</vt:lpstr>
      <vt:lpstr>看法题</vt:lpstr>
      <vt:lpstr>PowerPoint 演示文稿</vt:lpstr>
      <vt:lpstr>山川异域，风月同天</vt:lpstr>
      <vt:lpstr>岂曰无衣，与子同裳。</vt:lpstr>
      <vt:lpstr>青山一道同云雨，明月何曾是两乡</vt:lpstr>
      <vt:lpstr>辽河雪融，富山花开；同气连枝，共盼春来。</vt:lpstr>
      <vt:lpstr>感谢学习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热点题型讲解</dc:title>
  <dc:creator>rbm.xkw.com</dc:creator>
  <cp:lastModifiedBy>hj</cp:lastModifiedBy>
  <cp:revision>3</cp:revision>
  <cp:lastPrinted>2021-06-15T14:54:11Z</cp:lastPrinted>
  <dcterms:created xsi:type="dcterms:W3CDTF">2021-06-15T14:54:11Z</dcterms:created>
  <dcterms:modified xsi:type="dcterms:W3CDTF">2021-06-27T01:24:33Z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