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3" r:id="rId3"/>
  </p:sldMasterIdLst>
  <p:notesMasterIdLst>
    <p:notesMasterId r:id="rId8"/>
  </p:notesMasterIdLst>
  <p:sldIdLst>
    <p:sldId id="926" r:id="rId4"/>
    <p:sldId id="927" r:id="rId5"/>
    <p:sldId id="928" r:id="rId6"/>
    <p:sldId id="932" r:id="rId7"/>
    <p:sldId id="933" r:id="rId9"/>
    <p:sldId id="934" r:id="rId10"/>
    <p:sldId id="935" r:id="rId11"/>
    <p:sldId id="946" r:id="rId12"/>
    <p:sldId id="936" r:id="rId13"/>
    <p:sldId id="937" r:id="rId14"/>
    <p:sldId id="939" r:id="rId15"/>
    <p:sldId id="940" r:id="rId16"/>
    <p:sldId id="941" r:id="rId17"/>
    <p:sldId id="942" r:id="rId18"/>
    <p:sldId id="943" r:id="rId19"/>
    <p:sldId id="944" r:id="rId20"/>
    <p:sldId id="708" r:id="rId21"/>
    <p:sldId id="790" r:id="rId22"/>
    <p:sldId id="791" r:id="rId23"/>
    <p:sldId id="1060" r:id="rId24"/>
    <p:sldId id="710" r:id="rId25"/>
    <p:sldId id="885" r:id="rId26"/>
    <p:sldId id="886" r:id="rId27"/>
    <p:sldId id="887" r:id="rId28"/>
    <p:sldId id="888" r:id="rId29"/>
    <p:sldId id="889" r:id="rId30"/>
    <p:sldId id="890" r:id="rId31"/>
    <p:sldId id="891" r:id="rId32"/>
    <p:sldId id="892" r:id="rId33"/>
    <p:sldId id="893" r:id="rId34"/>
    <p:sldId id="797" r:id="rId35"/>
    <p:sldId id="894" r:id="rId36"/>
    <p:sldId id="895" r:id="rId37"/>
    <p:sldId id="896" r:id="rId38"/>
    <p:sldId id="897" r:id="rId39"/>
    <p:sldId id="898" r:id="rId40"/>
    <p:sldId id="899" r:id="rId41"/>
    <p:sldId id="900" r:id="rId42"/>
    <p:sldId id="901" r:id="rId43"/>
    <p:sldId id="902" r:id="rId44"/>
    <p:sldId id="903" r:id="rId45"/>
    <p:sldId id="904" r:id="rId46"/>
    <p:sldId id="1035" r:id="rId47"/>
    <p:sldId id="802" r:id="rId48"/>
    <p:sldId id="1020" r:id="rId49"/>
    <p:sldId id="1021" r:id="rId50"/>
    <p:sldId id="1022" r:id="rId51"/>
    <p:sldId id="803" r:id="rId52"/>
    <p:sldId id="905" r:id="rId53"/>
    <p:sldId id="906" r:id="rId54"/>
    <p:sldId id="907" r:id="rId55"/>
    <p:sldId id="804" r:id="rId56"/>
    <p:sldId id="995" r:id="rId57"/>
    <p:sldId id="994" r:id="rId58"/>
    <p:sldId id="1019" r:id="rId59"/>
    <p:sldId id="687" r:id="rId60"/>
    <p:sldId id="1023" r:id="rId61"/>
    <p:sldId id="1025" r:id="rId62"/>
    <p:sldId id="1026" r:id="rId63"/>
    <p:sldId id="696" r:id="rId64"/>
    <p:sldId id="1036" r:id="rId65"/>
    <p:sldId id="1037" r:id="rId66"/>
    <p:sldId id="1038" r:id="rId67"/>
    <p:sldId id="1039" r:id="rId68"/>
    <p:sldId id="699" r:id="rId69"/>
    <p:sldId id="1040" r:id="rId70"/>
    <p:sldId id="1041" r:id="rId71"/>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3" name="fafa" initials="f" lastIdx="0" clrIdx="1"/>
  <p:cmAuthor id="4" name="王习习" initials="王"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FF"/>
    <a:srgbClr val="E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7" d="100"/>
          <a:sy n="67" d="100"/>
        </p:scale>
        <p:origin x="60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5" Type="http://schemas.openxmlformats.org/officeDocument/2006/relationships/commentAuthors" Target="commentAuthors.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p:cNvSpPr>
          <p:nvPr>
            <p:ph type="sldImg"/>
          </p:nvPr>
        </p:nvSpPr>
        <p:spPr/>
      </p:sp>
      <p:sp>
        <p:nvSpPr>
          <p:cNvPr id="8194" name="备注占位符 2"/>
          <p:cNvSpPr>
            <a:spLocks noGrp="1"/>
          </p:cNvSpPr>
          <p:nvPr>
            <p:ph type="body" idx="1"/>
          </p:nvPr>
        </p:nvSpPr>
        <p:spPr/>
        <p:txBody>
          <a:bodyPr lIns="91440" tIns="45720" rIns="91440" bIns="45720" anchor="t"/>
          <a:lstStyle/>
          <a:p>
            <a:pPr lvl="0"/>
            <a:endParaRPr lang="zh-CN" altLang="en-US"/>
          </a:p>
        </p:txBody>
      </p:sp>
      <p:sp>
        <p:nvSpPr>
          <p:cNvPr id="819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C954072-F506-4D16-95FE-34A8A5189E0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685800" y="1143000"/>
            <a:ext cx="5486400" cy="3086100"/>
          </a:xfrm>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7DA6E8F6-AAAE-4EF7-B094-EE205DCD822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C954072-F506-4D16-95FE-34A8A5189E0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normAutofit/>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81A2C566-8FCC-4AB9-9219-14946876308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800" b="1">
                <a:solidFill>
                  <a:schemeClr val="tx1"/>
                </a:solidFill>
                <a:latin typeface="Arial" panose="020B0604020202020204" pitchFamily="34" charset="0"/>
                <a:ea typeface="宋体" panose="02010600030101010101" pitchFamily="2" charset="-122"/>
              </a:defRPr>
            </a:lvl1pPr>
            <a:lvl2pPr>
              <a:defRPr sz="4800" b="1">
                <a:solidFill>
                  <a:schemeClr val="tx1"/>
                </a:solidFill>
                <a:latin typeface="Arial" panose="020B0604020202020204" pitchFamily="34" charset="0"/>
                <a:ea typeface="宋体" panose="02010600030101010101" pitchFamily="2" charset="-122"/>
              </a:defRPr>
            </a:lvl2pPr>
            <a:lvl3pPr>
              <a:defRPr sz="4800" b="1">
                <a:solidFill>
                  <a:schemeClr val="tx1"/>
                </a:solidFill>
                <a:latin typeface="Arial" panose="020B0604020202020204" pitchFamily="34" charset="0"/>
                <a:ea typeface="宋体" panose="02010600030101010101" pitchFamily="2" charset="-122"/>
              </a:defRPr>
            </a:lvl3pPr>
            <a:lvl4pPr>
              <a:defRPr sz="4800" b="1">
                <a:solidFill>
                  <a:schemeClr val="tx1"/>
                </a:solidFill>
                <a:latin typeface="Arial" panose="020B0604020202020204" pitchFamily="34" charset="0"/>
                <a:ea typeface="宋体" panose="02010600030101010101" pitchFamily="2" charset="-122"/>
              </a:defRPr>
            </a:lvl4pPr>
            <a:lvl5pPr>
              <a:defRPr sz="4800"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4800"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4800"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4800"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4800" b="1">
                <a:solidFill>
                  <a:schemeClr val="tx1"/>
                </a:solidFill>
                <a:latin typeface="Arial" panose="020B0604020202020204" pitchFamily="34" charset="0"/>
                <a:ea typeface="宋体" panose="02010600030101010101" pitchFamily="2" charset="-122"/>
              </a:defRPr>
            </a:lvl9pPr>
          </a:lstStyle>
          <a:p>
            <a:fld id="{B241CB77-741F-41A4-9753-9FE57A028410}" type="slidenum">
              <a:rPr lang="zh-CN" altLang="en-US" sz="1200"/>
            </a:fld>
            <a:endParaRPr lang="zh-CN" altLang="en-US" sz="1200"/>
          </a:p>
        </p:txBody>
      </p:sp>
      <p:sp>
        <p:nvSpPr>
          <p:cNvPr id="17410" name="Rectangle 2"/>
          <p:cNvSpPr>
            <a:spLocks noGrp="1" noRot="1" noChangeAspect="1" noChangeArrowheads="1" noTextEdit="1"/>
          </p:cNvSpPr>
          <p:nvPr>
            <p:ph type="sldImg" idx="4294967295"/>
          </p:nvPr>
        </p:nvSpPr>
        <p:spPr bwMode="auto">
          <a:ln>
            <a:solidFill>
              <a:srgbClr val="000000"/>
            </a:solidFill>
            <a:miter lim="800000"/>
          </a:ln>
        </p:spPr>
      </p:sp>
      <p:sp>
        <p:nvSpPr>
          <p:cNvPr id="17411" name="Rectangle 3"/>
          <p:cNvSpPr>
            <a:spLocks noGrp="1" noChangeArrowheads="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2.png"/><Relationship Id="rId2" Type="http://schemas.openxmlformats.org/officeDocument/2006/relationships/tags" Target="../tags/tag1.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4.png"/><Relationship Id="rId5" Type="http://schemas.openxmlformats.org/officeDocument/2006/relationships/tags" Target="../tags/tag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3.png"/><Relationship Id="rId2" Type="http://schemas.openxmlformats.org/officeDocument/2006/relationships/tags" Target="../tags/tag8.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image" Target="file:///C:\Users\1V994W2\PycharmProjects\PPT_Background_Generation/pic_temp/pic_half_right.png" TargetMode="External"/><Relationship Id="rId6" Type="http://schemas.openxmlformats.org/officeDocument/2006/relationships/image" Target="../media/image6.png"/><Relationship Id="rId5" Type="http://schemas.openxmlformats.org/officeDocument/2006/relationships/tags" Target="../tags/tag16.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5.png"/><Relationship Id="rId2" Type="http://schemas.openxmlformats.org/officeDocument/2006/relationships/tags" Target="../tags/tag15.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4.png"/><Relationship Id="rId5" Type="http://schemas.openxmlformats.org/officeDocument/2006/relationships/tags" Target="../tags/tag2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3.png"/><Relationship Id="rId2" Type="http://schemas.openxmlformats.org/officeDocument/2006/relationships/tags" Target="../tags/tag23.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4.png"/><Relationship Id="rId5" Type="http://schemas.openxmlformats.org/officeDocument/2006/relationships/tags" Target="../tags/tag3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3.png"/><Relationship Id="rId2" Type="http://schemas.openxmlformats.org/officeDocument/2006/relationships/tags" Target="../tags/tag3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4.png"/><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image" Target="file:///C:\Users\1V994W2\Documents\Tencent%20Files\574576071\FileRecv\&#25340;&#35013;&#32032;&#26448;\sup\6\subject.png" TargetMode="External"/><Relationship Id="rId3" Type="http://schemas.openxmlformats.org/officeDocument/2006/relationships/image" Target="../media/image7.png"/><Relationship Id="rId2" Type="http://schemas.openxmlformats.org/officeDocument/2006/relationships/tags" Target="../tags/tag41.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4.png"/><Relationship Id="rId5" Type="http://schemas.openxmlformats.org/officeDocument/2006/relationships/tags" Target="../tags/tag5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3.png"/><Relationship Id="rId2" Type="http://schemas.openxmlformats.org/officeDocument/2006/relationships/tags" Target="../tags/tag51.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4.png"/><Relationship Id="rId5" Type="http://schemas.openxmlformats.org/officeDocument/2006/relationships/tags" Target="../tags/tag6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3.png"/><Relationship Id="rId2" Type="http://schemas.openxmlformats.org/officeDocument/2006/relationships/tags" Target="../tags/tag59.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4.png"/><Relationship Id="rId5" Type="http://schemas.openxmlformats.org/officeDocument/2006/relationships/tags" Target="../tags/tag6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3.png"/><Relationship Id="rId2" Type="http://schemas.openxmlformats.org/officeDocument/2006/relationships/tags" Target="../tags/tag66.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2.png"/><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4.png"/><Relationship Id="rId5" Type="http://schemas.openxmlformats.org/officeDocument/2006/relationships/tags" Target="../tags/tag7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3.png"/><Relationship Id="rId2" Type="http://schemas.openxmlformats.org/officeDocument/2006/relationships/tags" Target="../tags/tag78.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4.png"/><Relationship Id="rId6" Type="http://schemas.openxmlformats.org/officeDocument/2006/relationships/tags" Target="../tags/tag86.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3.png"/><Relationship Id="rId3" Type="http://schemas.openxmlformats.org/officeDocument/2006/relationships/tags" Target="../tags/tag85.xml"/><Relationship Id="rId2" Type="http://schemas.openxmlformats.org/officeDocument/2006/relationships/tags" Target="../tags/tag84.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3.png"/><Relationship Id="rId3" Type="http://schemas.openxmlformats.org/officeDocument/2006/relationships/tags" Target="../tags/tag93.xml"/><Relationship Id="rId2" Type="http://schemas.openxmlformats.org/officeDocument/2006/relationships/tags" Target="../tags/tag92.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4.png"/><Relationship Id="rId6" Type="http://schemas.openxmlformats.org/officeDocument/2006/relationships/tags" Target="../tags/tag102.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3.png"/><Relationship Id="rId3" Type="http://schemas.openxmlformats.org/officeDocument/2006/relationships/tags" Target="../tags/tag101.xml"/><Relationship Id="rId2" Type="http://schemas.openxmlformats.org/officeDocument/2006/relationships/tags" Target="../tags/tag100.xml"/><Relationship Id="rId14" Type="http://schemas.openxmlformats.org/officeDocument/2006/relationships/tags" Target="../tags/tag108.xml"/><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4.png"/><Relationship Id="rId6" Type="http://schemas.openxmlformats.org/officeDocument/2006/relationships/tags" Target="../tags/tag11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3.png"/><Relationship Id="rId3" Type="http://schemas.openxmlformats.org/officeDocument/2006/relationships/tags" Target="../tags/tag110.xml"/><Relationship Id="rId2" Type="http://schemas.openxmlformats.org/officeDocument/2006/relationships/tags" Target="../tags/tag109.xml"/><Relationship Id="rId14" Type="http://schemas.openxmlformats.org/officeDocument/2006/relationships/tags" Target="../tags/tag117.xml"/><Relationship Id="rId13" Type="http://schemas.openxmlformats.org/officeDocument/2006/relationships/tags" Target="../tags/tag116.xml"/><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4.png"/><Relationship Id="rId6" Type="http://schemas.openxmlformats.org/officeDocument/2006/relationships/tags" Target="../tags/tag120.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3.png"/><Relationship Id="rId3" Type="http://schemas.openxmlformats.org/officeDocument/2006/relationships/tags" Target="../tags/tag119.xml"/><Relationship Id="rId2" Type="http://schemas.openxmlformats.org/officeDocument/2006/relationships/tags" Target="../tags/tag118.xml"/><Relationship Id="rId16" Type="http://schemas.openxmlformats.org/officeDocument/2006/relationships/tags" Target="../tags/tag128.xml"/><Relationship Id="rId15" Type="http://schemas.openxmlformats.org/officeDocument/2006/relationships/tags" Target="../tags/tag127.xml"/><Relationship Id="rId14" Type="http://schemas.openxmlformats.org/officeDocument/2006/relationships/tags" Target="../tags/tag126.xml"/><Relationship Id="rId13" Type="http://schemas.openxmlformats.org/officeDocument/2006/relationships/tags" Target="../tags/tag125.xml"/><Relationship Id="rId12" Type="http://schemas.openxmlformats.org/officeDocument/2006/relationships/tags" Target="../tags/tag124.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9.png"/><Relationship Id="rId6" Type="http://schemas.openxmlformats.org/officeDocument/2006/relationships/tags" Target="../tags/tag13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8.png"/><Relationship Id="rId3" Type="http://schemas.openxmlformats.org/officeDocument/2006/relationships/tags" Target="../tags/tag130.xml"/><Relationship Id="rId2" Type="http://schemas.openxmlformats.org/officeDocument/2006/relationships/tags" Target="../tags/tag129.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grpSp>
        <p:nvGrpSpPr>
          <p:cNvPr id="2" name="组合 8"/>
          <p:cNvGrpSpPr/>
          <p:nvPr userDrawn="1"/>
        </p:nvGrpSpPr>
        <p:grpSpPr>
          <a:xfrm>
            <a:off x="814917" y="914400"/>
            <a:ext cx="10562167" cy="59267"/>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a:p>
        </p:txBody>
      </p:sp>
    </p:spTree>
  </p:cSld>
  <p:clrMapOvr>
    <a:masterClrMapping/>
  </p:clrMapOvr>
  <p:transition spd="slow"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375"/>
            <a:ext cx="2743200" cy="4387851"/>
          </a:xfrm>
          <a:prstGeom prst="rect">
            <a:avLst/>
          </a:prstGeo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09600" y="206375"/>
            <a:ext cx="8026400" cy="4387851"/>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a:p>
        </p:txBody>
      </p:sp>
    </p:spTree>
  </p:cSld>
  <p:clrMapOvr>
    <a:masterClrMapping/>
  </p:clrMapOvr>
  <p:transition spd="slow"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和内容">
    <p:spTree>
      <p:nvGrpSpPr>
        <p:cNvPr id="1" name=""/>
        <p:cNvGrpSpPr/>
        <p:nvPr/>
      </p:nvGrpSpPr>
      <p:grpSpPr>
        <a:xfrm>
          <a:off x="0" y="0"/>
          <a:ext cx="0" cy="0"/>
          <a:chOff x="0" y="0"/>
          <a:chExt cx="0" cy="0"/>
        </a:xfrm>
      </p:grpSpPr>
      <p:cxnSp>
        <p:nvCxnSpPr>
          <p:cNvPr id="2" name="直接连接符 1"/>
          <p:cNvCxnSpPr/>
          <p:nvPr/>
        </p:nvCxnSpPr>
        <p:spPr>
          <a:xfrm>
            <a:off x="687917" y="831851"/>
            <a:ext cx="4256617" cy="63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247467" y="838200"/>
            <a:ext cx="435398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2_标题和内容">
    <p:spTree>
      <p:nvGrpSpPr>
        <p:cNvPr id="1" name=""/>
        <p:cNvGrpSpPr/>
        <p:nvPr/>
      </p:nvGrpSpPr>
      <p:grpSpPr>
        <a:xfrm>
          <a:off x="0" y="0"/>
          <a:ext cx="0" cy="0"/>
          <a:chOff x="0" y="0"/>
          <a:chExt cx="0" cy="0"/>
        </a:xfrm>
      </p:grpSpPr>
    </p:spTree>
  </p:cSld>
  <p:clrMapOvr>
    <a:masterClrMapping/>
  </p:clrMapOvr>
  <p:transition spd="slow" advTm="0">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2_标题幻灯片">
    <p:spTree>
      <p:nvGrpSpPr>
        <p:cNvPr id="1" name=""/>
        <p:cNvGrpSpPr/>
        <p:nvPr/>
      </p:nvGrpSpPr>
      <p:grpSpPr>
        <a:xfrm>
          <a:off x="0" y="0"/>
          <a:ext cx="0" cy="0"/>
          <a:chOff x="0" y="0"/>
          <a:chExt cx="0" cy="0"/>
        </a:xfrm>
      </p:grpSpPr>
      <p:sp>
        <p:nvSpPr>
          <p:cNvPr id="2" name="矩形 1"/>
          <p:cNvSpPr/>
          <p:nvPr/>
        </p:nvSpPr>
        <p:spPr>
          <a:xfrm>
            <a:off x="0" y="0"/>
            <a:ext cx="12192000" cy="933451"/>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pic>
        <p:nvPicPr>
          <p:cNvPr id="15363" name="图片 2"/>
          <p:cNvPicPr>
            <a:picLocks noChangeAspect="1"/>
          </p:cNvPicPr>
          <p:nvPr userDrawn="1"/>
        </p:nvPicPr>
        <p:blipFill>
          <a:blip r:embed="rId2"/>
          <a:stretch>
            <a:fillRect/>
          </a:stretch>
        </p:blipFill>
        <p:spPr>
          <a:xfrm>
            <a:off x="239184" y="-27516"/>
            <a:ext cx="2273300" cy="960967"/>
          </a:xfrm>
          <a:prstGeom prst="rect">
            <a:avLst/>
          </a:prstGeom>
          <a:noFill/>
          <a:ln w="9525">
            <a:noFill/>
          </a:ln>
        </p:spPr>
      </p:pic>
    </p:spTree>
  </p:cSld>
  <p:clrMapOvr>
    <a:masterClrMapping/>
  </p:clrMapOvr>
  <p:transition spd="slow" advTm="0">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320"/>
            <a:ext cx="109728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Tree>
  </p:cSld>
  <p:clrMapOvr>
    <a:masterClrMapping/>
  </p:clrMapOvr>
  <p:transition spd="slow" advTm="0">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3_标题和内容">
    <p:spTree>
      <p:nvGrpSpPr>
        <p:cNvPr id="1" name=""/>
        <p:cNvGrpSpPr/>
        <p:nvPr/>
      </p:nvGrpSpPr>
      <p:grpSpPr>
        <a:xfrm>
          <a:off x="0" y="0"/>
          <a:ext cx="0" cy="0"/>
          <a:chOff x="0" y="0"/>
          <a:chExt cx="0" cy="0"/>
        </a:xfrm>
      </p:grpSpPr>
    </p:spTree>
  </p:cSld>
  <p:clrMapOvr>
    <a:masterClrMapping/>
  </p:clrMapOvr>
  <p:transition spd="slow" advTm="0">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4_标题和内容">
    <p:spTree>
      <p:nvGrpSpPr>
        <p:cNvPr id="1" name=""/>
        <p:cNvGrpSpPr/>
        <p:nvPr/>
      </p:nvGrpSpPr>
      <p:grpSpPr>
        <a:xfrm>
          <a:off x="0" y="0"/>
          <a:ext cx="0" cy="0"/>
          <a:chOff x="0" y="0"/>
          <a:chExt cx="0" cy="0"/>
        </a:xfrm>
      </p:grpSpPr>
    </p:spTree>
  </p:cSld>
  <p:clrMapOvr>
    <a:masterClrMapping/>
  </p:clrMapOvr>
  <p:transition spd="slow" advTm="0">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5_标题和内容">
    <p:spTree>
      <p:nvGrpSpPr>
        <p:cNvPr id="1" name=""/>
        <p:cNvGrpSpPr/>
        <p:nvPr/>
      </p:nvGrpSpPr>
      <p:grpSpPr>
        <a:xfrm>
          <a:off x="0" y="0"/>
          <a:ext cx="0" cy="0"/>
          <a:chOff x="0" y="0"/>
          <a:chExt cx="0" cy="0"/>
        </a:xfrm>
      </p:grpSpPr>
    </p:spTree>
  </p:cSld>
  <p:clrMapOvr>
    <a:masterClrMapping/>
  </p:clrMapOvr>
  <p:transition spd="slow" advTm="0">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6_标题和内容">
    <p:spTree>
      <p:nvGrpSpPr>
        <p:cNvPr id="1" name=""/>
        <p:cNvGrpSpPr/>
        <p:nvPr/>
      </p:nvGrpSpPr>
      <p:grpSpPr>
        <a:xfrm>
          <a:off x="0" y="0"/>
          <a:ext cx="0" cy="0"/>
          <a:chOff x="0" y="0"/>
          <a:chExt cx="0" cy="0"/>
        </a:xfrm>
      </p:grpSpPr>
    </p:spTree>
  </p:cSld>
  <p:clrMapOvr>
    <a:masterClrMapping/>
  </p:clrMapOvr>
  <p:transition spd="slow"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609600" y="1600201"/>
            <a:ext cx="10972800" cy="4525963"/>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a:p>
        </p:txBody>
      </p:sp>
    </p:spTree>
  </p:cSld>
  <p:clrMapOvr>
    <a:masterClrMapping/>
  </p:clrMapOvr>
  <p:transition spd="slow" advTm="0">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7_标题和内容">
    <p:spTree>
      <p:nvGrpSpPr>
        <p:cNvPr id="1" name=""/>
        <p:cNvGrpSpPr/>
        <p:nvPr/>
      </p:nvGrpSpPr>
      <p:grpSpPr>
        <a:xfrm>
          <a:off x="0" y="0"/>
          <a:ext cx="0" cy="0"/>
          <a:chOff x="0" y="0"/>
          <a:chExt cx="0" cy="0"/>
        </a:xfrm>
      </p:grpSpPr>
    </p:spTree>
  </p:cSld>
  <p:clrMapOvr>
    <a:masterClrMapping/>
  </p:clrMapOvr>
  <p:transition spd="slow" advTm="0">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ransition spd="slow" advTm="0">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Only" preserve="1" showMasterSp="0">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02167" y="685800"/>
            <a:ext cx="11391900" cy="51816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Media" preserve="1" showMasterSp="0">
  <p:cSld name="标题，文本与媒体剪辑">
    <p:spTree>
      <p:nvGrpSpPr>
        <p:cNvPr id="1" name=""/>
        <p:cNvGrpSpPr/>
        <p:nvPr/>
      </p:nvGrpSpPr>
      <p:grpSpPr>
        <a:xfrm>
          <a:off x="0" y="0"/>
          <a:ext cx="0" cy="0"/>
          <a:chOff x="0" y="0"/>
          <a:chExt cx="0" cy="0"/>
        </a:xfrm>
      </p:grpSpPr>
      <p:sp>
        <p:nvSpPr>
          <p:cNvPr id="2" name="标题 1"/>
          <p:cNvSpPr>
            <a:spLocks noGrp="1"/>
          </p:cNvSpPr>
          <p:nvPr>
            <p:ph type="title"/>
          </p:nvPr>
        </p:nvSpPr>
        <p:spPr>
          <a:xfrm>
            <a:off x="398504" y="228600"/>
            <a:ext cx="11386736"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9"/>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媒体占位符 3"/>
          <p:cNvSpPr>
            <a:spLocks noGrp="1"/>
          </p:cNvSpPr>
          <p:nvPr>
            <p:ph type="media" sz="half" idx="2"/>
          </p:nvPr>
        </p:nvSpPr>
        <p:spPr>
          <a:xfrm>
            <a:off x="6172200" y="1825625"/>
            <a:ext cx="5181600" cy="4351339"/>
          </a:xfrm>
        </p:spPr>
        <p:txBody>
          <a:bodyPr/>
          <a:lstStyle/>
          <a:p>
            <a:pPr fontAlgn="base"/>
            <a:endParaRPr lang="zh-CN" altLang="en-US" strike="noStrike" noProof="1"/>
          </a:p>
        </p:txBody>
      </p:sp>
      <p:sp>
        <p:nvSpPr>
          <p:cNvPr id="5" name="日期占位符 4"/>
          <p:cNvSpPr>
            <a:spLocks noGrp="1"/>
          </p:cNvSpPr>
          <p:nvPr>
            <p:ph type="dt" sz="half" idx="10"/>
          </p:nvPr>
        </p:nvSpPr>
        <p:spPr>
          <a:xfrm>
            <a:off x="397933" y="6246284"/>
            <a:ext cx="3052233" cy="476251"/>
          </a:xfrm>
        </p:spPr>
        <p:txBody>
          <a:bodyPr/>
          <a:lstStyle/>
          <a:p>
            <a:pPr lvl="0" fontAlgn="base"/>
            <a:endParaRPr lang="en-US" strike="noStrike" noProof="1">
              <a:latin typeface="Arial" panose="020B0604020202020204" pitchFamily="34" charset="0"/>
            </a:endParaRPr>
          </a:p>
        </p:txBody>
      </p:sp>
      <p:sp>
        <p:nvSpPr>
          <p:cNvPr id="6" name="页脚占位符 5"/>
          <p:cNvSpPr>
            <a:spLocks noGrp="1"/>
          </p:cNvSpPr>
          <p:nvPr>
            <p:ph type="ftr" sz="quarter" idx="11"/>
          </p:nvPr>
        </p:nvSpPr>
        <p:spPr>
          <a:xfrm>
            <a:off x="4161367" y="6246284"/>
            <a:ext cx="3860800" cy="476251"/>
          </a:xfrm>
        </p:spPr>
        <p:txBody>
          <a:bodyPr/>
          <a:lstStyle/>
          <a:p>
            <a:pPr lvl="0" fontAlgn="base"/>
            <a:endParaRPr 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8733367" y="6246284"/>
            <a:ext cx="3052233" cy="476251"/>
          </a:xfrm>
        </p:spPr>
        <p:txBody>
          <a:bodyPr/>
          <a:lstStyle/>
          <a:p>
            <a:pPr lvl="0" fontAlgn="base"/>
            <a:fld id="{9A0DB2DC-4C9A-4742-B13C-FB6460FD3503}" type="slidenum">
              <a:rPr lang="en-US" strike="noStrike" noProof="1" dirty="0">
                <a:latin typeface="Arial" panose="020B0604020202020204" pitchFamily="34" charset="0"/>
                <a:ea typeface="宋体" panose="02010600030101010101" pitchFamily="2" charset="-122"/>
                <a:cs typeface="+mn-cs"/>
              </a:rPr>
            </a:fld>
            <a:endParaRPr lang="en-US" strike="noStrike" noProof="1">
              <a:latin typeface="Arial" panose="020B0604020202020204" pitchFamily="34" charset="0"/>
            </a:endParaRPr>
          </a:p>
        </p:txBody>
      </p:sp>
    </p:spTree>
  </p:cSld>
  <p:clrMapOvr>
    <a:masterClrMapping/>
  </p:clrMapOvr>
  <p:transition spd="slow" advTm="0">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showMasterSp="0">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02167" y="609600"/>
            <a:ext cx="11387667" cy="947739"/>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719667" y="1905000"/>
            <a:ext cx="5274733" cy="4194175"/>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97600" y="1905000"/>
            <a:ext cx="5274733" cy="4194175"/>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页脚占位符 4"/>
          <p:cNvSpPr>
            <a:spLocks noGrp="1"/>
          </p:cNvSpPr>
          <p:nvPr>
            <p:ph type="ftr" sz="quarter" idx="10"/>
          </p:nvPr>
        </p:nvSpPr>
        <p:spPr>
          <a:xfrm>
            <a:off x="0" y="6381751"/>
            <a:ext cx="6479117" cy="476251"/>
          </a:xfrm>
        </p:spPr>
        <p:txBody>
          <a:bodyPr/>
          <a:lstStyle/>
          <a:p>
            <a:pPr lvl="0" fontAlgn="base"/>
            <a:r>
              <a:rPr lang="zh-CN" altLang="en-US" strike="noStrike" noProof="1">
                <a:latin typeface="隶书" panose="02010509060101010101" pitchFamily="49" charset="-122"/>
                <a:ea typeface="隶书" panose="02010509060101010101" pitchFamily="49" charset="-122"/>
                <a:cs typeface="+mn-cs"/>
              </a:rPr>
              <a:t>天长地久有时尽，此恨绵绵无绝期</a:t>
            </a:r>
            <a:endParaRPr lang="zh-CN" altLang="en-US" strike="noStrike" noProof="1"/>
          </a:p>
        </p:txBody>
      </p:sp>
    </p:spTree>
  </p:cSld>
  <p:clrMapOvr>
    <a:masterClrMapping/>
  </p:clrMapOvr>
  <p:transition spd="slow" advTm="0">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5" name="图片 4"/>
          <p:cNvPicPr/>
          <p:nvPr>
            <p:custDataLst>
              <p:tags r:id="rId2"/>
            </p:custDataLst>
          </p:nvPr>
        </p:nvPicPr>
        <p:blipFill>
          <a:blip r:embed="rId3" r:link="rId4"/>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标题 2"/>
          <p:cNvSpPr>
            <a:spLocks noGrp="1"/>
          </p:cNvSpPr>
          <p:nvPr>
            <p:ph type="ctrTitle" idx="14" hasCustomPrompt="1"/>
            <p:custDataLst>
              <p:tags r:id="rId8"/>
            </p:custDataLst>
          </p:nvPr>
        </p:nvSpPr>
        <p:spPr>
          <a:xfrm>
            <a:off x="2921000" y="2445488"/>
            <a:ext cx="6350000" cy="1031726"/>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ts val="0"/>
              </a:spcAft>
              <a:buClrTx/>
              <a:buSzPts val="7200"/>
              <a:buFont typeface="Arial" panose="020B0604020202020204" pitchFamily="34" charset="0"/>
              <a:buNone/>
              <a:defRPr sz="7200" b="0" spc="700">
                <a:solidFill>
                  <a:schemeClr val="tx1"/>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9"/>
            </p:custDataLst>
          </p:nvPr>
        </p:nvSpPr>
        <p:spPr>
          <a:xfrm>
            <a:off x="2921000" y="3882406"/>
            <a:ext cx="6350000" cy="361315"/>
          </a:xfrm>
        </p:spPr>
        <p:txBody>
          <a:bodyPr vert="horz" wrap="square" lIns="0" tIns="0" rIns="0" bIns="0" anchor="t" anchorCtr="0">
            <a:normAutofit/>
          </a:bodyPr>
          <a:lstStyle>
            <a:lvl1pPr marL="0" marR="0" indent="0" algn="ctr"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cxnSp>
        <p:nvCxnSpPr>
          <p:cNvPr id="6" name="直接连接符 5"/>
          <p:cNvCxnSpPr/>
          <p:nvPr>
            <p:custDataLst>
              <p:tags r:id="rId10"/>
            </p:custDataLst>
          </p:nvPr>
        </p:nvCxnSpPr>
        <p:spPr>
          <a:xfrm>
            <a:off x="3107055" y="3685112"/>
            <a:ext cx="5977890" cy="0"/>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7" name="图片 6"/>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email"/>
          <a:stretch>
            <a:fillRect/>
          </a:stretch>
        </p:blipFill>
        <p:spPr>
          <a:xfrm>
            <a:off x="0" y="1397000"/>
            <a:ext cx="2178859" cy="4064000"/>
          </a:xfrm>
          <a:prstGeom prst="rect">
            <a:avLst/>
          </a:prstGeom>
        </p:spPr>
      </p:pic>
      <p:pic>
        <p:nvPicPr>
          <p:cNvPr id="8" name="图片 7"/>
          <p:cNvPicPr/>
          <p:nvPr>
            <p:custDataLst>
              <p:tags r:id="rId5"/>
            </p:custDataLst>
          </p:nvPr>
        </p:nvPicPr>
        <p:blipFill>
          <a:blip r:embed="rId6" r:link="rId7" cstate="email"/>
          <a:stretch>
            <a:fillRect/>
          </a:stretch>
        </p:blipFill>
        <p:spPr>
          <a:xfrm>
            <a:off x="10013141" y="1397000"/>
            <a:ext cx="2178859" cy="4064000"/>
          </a:xfrm>
          <a:prstGeom prst="rect">
            <a:avLst/>
          </a:prstGeom>
        </p:spPr>
      </p:pic>
      <p:sp>
        <p:nvSpPr>
          <p:cNvPr id="7" name="矩形 6"/>
          <p:cNvSpPr/>
          <p:nvPr>
            <p:custDataLst>
              <p:tags r:id="rId8"/>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12"/>
            </p:custDataLst>
          </p:nvPr>
        </p:nvSpPr>
        <p:spPr>
          <a:xfrm>
            <a:off x="4131946" y="2785110"/>
            <a:ext cx="5767705" cy="835660"/>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ts val="0"/>
              </a:spcAft>
              <a:buClrTx/>
              <a:buSzPts val="4800"/>
              <a:buFont typeface="Arial" panose="020B0604020202020204" pitchFamily="34" charset="0"/>
              <a:buNone/>
              <a:defRPr sz="4800" b="0" spc="5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13"/>
            </p:custDataLst>
          </p:nvPr>
        </p:nvSpPr>
        <p:spPr>
          <a:xfrm>
            <a:off x="4131946" y="3823971"/>
            <a:ext cx="5767705" cy="321945"/>
          </a:xfrm>
        </p:spPr>
        <p:txBody>
          <a:bodyPr vert="horz" wrap="square" lIns="0" tIns="0" rIns="0" bIns="0" anchor="t" anchorCtr="0">
            <a:normAutofit/>
          </a:bodyPr>
          <a:lstStyle>
            <a:lvl1pPr marL="0" marR="0" indent="0" algn="dist" defTabSz="914400" rtl="0" eaLnBrk="1" fontAlgn="auto" latinLnBrk="0" hangingPunct="1">
              <a:lnSpc>
                <a:spcPct val="100000"/>
              </a:lnSpc>
              <a:spcBef>
                <a:spcPts val="0"/>
              </a:spcBef>
              <a:spcAft>
                <a:spcPts val="0"/>
              </a:spcAft>
              <a:buClrTx/>
              <a:buSzPts val="1600"/>
              <a:buFont typeface="Arial" panose="020B0604020202020204" pitchFamily="34" charset="0"/>
              <a:buNone/>
              <a:defRPr sz="1600" b="0" spc="200">
                <a:solidFill>
                  <a:schemeClr val="tx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8" name="图片 7"/>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pic>
        <p:nvPicPr>
          <p:cNvPr id="11" name="图片 10"/>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10" name="图片 9"/>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5335"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a:p>
        </p:txBody>
      </p:sp>
    </p:spTree>
  </p:cSld>
  <p:clrMapOvr>
    <a:masterClrMapping/>
  </p:clrMapOvr>
  <p:transition spd="slow" advTm="0">
    <p:pull/>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304800" y="1382358"/>
            <a:ext cx="4389120" cy="4093285"/>
          </a:xfrm>
          <a:prstGeom prst="rect">
            <a:avLst/>
          </a:prstGeom>
        </p:spPr>
      </p:pic>
      <p:sp>
        <p:nvSpPr>
          <p:cNvPr id="7" name="矩形 6"/>
          <p:cNvSpPr/>
          <p:nvPr>
            <p:custDataLst>
              <p:tags r:id="rId5"/>
            </p:custDataLst>
          </p:nvPr>
        </p:nvSpPr>
        <p:spPr>
          <a:xfrm>
            <a:off x="4876800" y="0"/>
            <a:ext cx="7315200"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p:custDataLst>
              <p:tags r:id="rId6"/>
            </p:custDataLst>
          </p:nvPr>
        </p:nvPicPr>
        <p:blipFill>
          <a:blip r:embed="rId7" r:link="rId8" cstate="email"/>
          <a:stretch>
            <a:fillRect/>
          </a:stretch>
        </p:blipFill>
        <p:spPr>
          <a:xfrm>
            <a:off x="11471910" y="6251183"/>
            <a:ext cx="720090" cy="606817"/>
          </a:xfrm>
          <a:prstGeom prst="rect">
            <a:avLst/>
          </a:prstGeom>
        </p:spPr>
      </p:pic>
      <p:sp>
        <p:nvSpPr>
          <p:cNvPr id="2" name="标题 1"/>
          <p:cNvSpPr>
            <a:spLocks noGrp="1"/>
          </p:cNvSpPr>
          <p:nvPr>
            <p:ph type="title"/>
            <p:custDataLst>
              <p:tags r:id="rId9"/>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图片与标题">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8" name="图片 7"/>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7" name="图片 6"/>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内容">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6" name="图片 5"/>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idx="14" hasCustomPrompt="1"/>
            <p:custDataLst>
              <p:tags r:id="rId8"/>
            </p:custDataLst>
          </p:nvPr>
        </p:nvSpPr>
        <p:spPr>
          <a:xfrm>
            <a:off x="3201035" y="4043997"/>
            <a:ext cx="5789930" cy="361315"/>
          </a:xfrm>
        </p:spPr>
        <p:txBody>
          <a:bodyPr vert="horz" wrap="square" lIns="0" tIns="0" rIns="0" bIns="0" anchor="t" anchorCtr="0">
            <a:normAutofit/>
          </a:bodyPr>
          <a:lstStyle>
            <a:lvl1pPr marL="0" marR="0" indent="0" algn="ctr" rtl="0" eaLnBrk="1" fontAlgn="auto">
              <a:lnSpc>
                <a:spcPct val="100000"/>
              </a:lnSpc>
              <a:spcBef>
                <a:spcPts val="0"/>
              </a:spcBef>
              <a:spcAft>
                <a:spcPts val="0"/>
              </a:spcAft>
              <a:buClrTx/>
              <a:buSzPts val="2000"/>
              <a:buFont typeface="Arial" panose="020B0604020202020204" pitchFamily="34" charset="0"/>
              <a:buNone/>
              <a:defRPr sz="20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endParaRPr lang="zh-CN" altLang="en-US"/>
          </a:p>
        </p:txBody>
      </p:sp>
      <p:sp>
        <p:nvSpPr>
          <p:cNvPr id="2" name="标题 1"/>
          <p:cNvSpPr>
            <a:spLocks noGrp="1"/>
          </p:cNvSpPr>
          <p:nvPr>
            <p:ph type="title" idx="13" hasCustomPrompt="1"/>
            <p:custDataLst>
              <p:tags r:id="rId9"/>
            </p:custDataLst>
          </p:nvPr>
        </p:nvSpPr>
        <p:spPr>
          <a:xfrm>
            <a:off x="3201035" y="2452688"/>
            <a:ext cx="5789930" cy="1398905"/>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ts val="0"/>
              </a:spcAft>
              <a:buClrTx/>
              <a:buSzPts val="8000"/>
              <a:buNone/>
              <a:defRPr sz="8000" b="0" spc="10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通用">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6" name="图片 5"/>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相框">
    <p:spTree>
      <p:nvGrpSpPr>
        <p:cNvPr id="1" name=""/>
        <p:cNvGrpSpPr/>
        <p:nvPr/>
      </p:nvGrpSpPr>
      <p:grpSpPr>
        <a:xfrm>
          <a:off x="0" y="0"/>
          <a:ext cx="0" cy="0"/>
          <a:chOff x="0" y="0"/>
          <a:chExt cx="0" cy="0"/>
        </a:xfrm>
      </p:grpSpPr>
      <p:sp>
        <p:nvSpPr>
          <p:cNvPr id="10" name="矩形 9"/>
          <p:cNvSpPr/>
          <p:nvPr>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p:custDataLst>
              <p:tags r:id="rId3"/>
            </p:custDataLst>
          </p:nvPr>
        </p:nvPicPr>
        <p:blipFill>
          <a:blip r:embed="rId4" r:link="rId5" cstate="email"/>
          <a:stretch>
            <a:fillRect/>
          </a:stretch>
        </p:blipFill>
        <p:spPr>
          <a:xfrm>
            <a:off x="0" y="0"/>
            <a:ext cx="720090" cy="688021"/>
          </a:xfrm>
          <a:prstGeom prst="rect">
            <a:avLst/>
          </a:prstGeom>
        </p:spPr>
      </p:pic>
      <p:pic>
        <p:nvPicPr>
          <p:cNvPr id="8" name="图片 7"/>
          <p:cNvPicPr/>
          <p:nvPr>
            <p:custDataLst>
              <p:tags r:id="rId6"/>
            </p:custDataLst>
          </p:nvPr>
        </p:nvPicPr>
        <p:blipFill>
          <a:blip r:embed="rId7" r:link="rId8" cstate="email"/>
          <a:stretch>
            <a:fillRect/>
          </a:stretch>
        </p:blipFill>
        <p:spPr>
          <a:xfrm>
            <a:off x="11471910" y="0"/>
            <a:ext cx="720090" cy="606817"/>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p:custDataLst>
              <p:tags r:id="rId3"/>
            </p:custDataLst>
          </p:nvPr>
        </p:nvPicPr>
        <p:blipFill>
          <a:blip r:embed="rId4" r:link="rId5" cstate="email"/>
          <a:stretch>
            <a:fillRect/>
          </a:stretch>
        </p:blipFill>
        <p:spPr>
          <a:xfrm>
            <a:off x="11471910" y="0"/>
            <a:ext cx="720090" cy="688021"/>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showMasterSp="0" userDrawn="1">
  <p:cSld name="上下">
    <p:spTree>
      <p:nvGrpSpPr>
        <p:cNvPr id="1" name=""/>
        <p:cNvGrpSpPr/>
        <p:nvPr/>
      </p:nvGrpSpPr>
      <p:grpSpPr>
        <a:xfrm>
          <a:off x="0" y="0"/>
          <a:ext cx="0" cy="0"/>
          <a:chOff x="0" y="0"/>
          <a:chExt cx="0" cy="0"/>
        </a:xfrm>
      </p:grpSpPr>
      <p:sp>
        <p:nvSpPr>
          <p:cNvPr id="11" name="矩形 10"/>
          <p:cNvSpPr/>
          <p:nvPr>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p:custDataLst>
              <p:tags r:id="rId3"/>
            </p:custDataLst>
          </p:nvPr>
        </p:nvPicPr>
        <p:blipFill>
          <a:blip r:embed="rId4" r:link="rId5" cstate="email"/>
          <a:stretch>
            <a:fillRect/>
          </a:stretch>
        </p:blipFill>
        <p:spPr>
          <a:xfrm>
            <a:off x="0" y="0"/>
            <a:ext cx="720090" cy="688021"/>
          </a:xfrm>
          <a:prstGeom prst="rect">
            <a:avLst/>
          </a:prstGeom>
        </p:spPr>
      </p:pic>
      <p:pic>
        <p:nvPicPr>
          <p:cNvPr id="8" name="图片 7"/>
          <p:cNvPicPr/>
          <p:nvPr>
            <p:custDataLst>
              <p:tags r:id="rId6"/>
            </p:custDataLst>
          </p:nvPr>
        </p:nvPicPr>
        <p:blipFill>
          <a:blip r:embed="rId7" r:link="rId8" cstate="email"/>
          <a:stretch>
            <a:fillRect/>
          </a:stretch>
        </p:blipFill>
        <p:spPr>
          <a:xfrm>
            <a:off x="11471910" y="0"/>
            <a:ext cx="720090" cy="606817"/>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09600" y="1200151"/>
            <a:ext cx="5384800" cy="3394075"/>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97600" y="1200151"/>
            <a:ext cx="5384800" cy="3394075"/>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2"/>
          </p:nvPr>
        </p:nvSpPr>
        <p:spPr>
          <a:xfrm>
            <a:off x="609600" y="6356351"/>
            <a:ext cx="2844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165600" y="6356351"/>
            <a:ext cx="3860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a:p>
        </p:txBody>
      </p:sp>
    </p:spTree>
  </p:cSld>
  <p:clrMapOvr>
    <a:masterClrMapping/>
  </p:clrMapOvr>
  <p:transition spd="slow" advTm="0">
    <p:pull/>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下上">
    <p:spTree>
      <p:nvGrpSpPr>
        <p:cNvPr id="1" name=""/>
        <p:cNvGrpSpPr/>
        <p:nvPr/>
      </p:nvGrpSpPr>
      <p:grpSpPr>
        <a:xfrm>
          <a:off x="0" y="0"/>
          <a:ext cx="0" cy="0"/>
          <a:chOff x="0" y="0"/>
          <a:chExt cx="0" cy="0"/>
        </a:xfrm>
      </p:grpSpPr>
      <p:sp>
        <p:nvSpPr>
          <p:cNvPr id="11" name="矩形 10"/>
          <p:cNvSpPr/>
          <p:nvPr>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p:custDataLst>
              <p:tags r:id="rId3"/>
            </p:custDataLst>
          </p:nvPr>
        </p:nvPicPr>
        <p:blipFill>
          <a:blip r:embed="rId4" r:link="rId5" cstate="email"/>
          <a:stretch>
            <a:fillRect/>
          </a:stretch>
        </p:blipFill>
        <p:spPr>
          <a:xfrm>
            <a:off x="0" y="0"/>
            <a:ext cx="720090" cy="688021"/>
          </a:xfrm>
          <a:prstGeom prst="rect">
            <a:avLst/>
          </a:prstGeom>
        </p:spPr>
      </p:pic>
      <p:pic>
        <p:nvPicPr>
          <p:cNvPr id="8" name="图片 7"/>
          <p:cNvPicPr/>
          <p:nvPr>
            <p:custDataLst>
              <p:tags r:id="rId6"/>
            </p:custDataLst>
          </p:nvPr>
        </p:nvPicPr>
        <p:blipFill>
          <a:blip r:embed="rId7" r:link="rId8" cstate="email"/>
          <a:stretch>
            <a:fillRect/>
          </a:stretch>
        </p:blipFill>
        <p:spPr>
          <a:xfrm>
            <a:off x="11471910" y="0"/>
            <a:ext cx="720090" cy="606817"/>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导航">
    <p:spTree>
      <p:nvGrpSpPr>
        <p:cNvPr id="1" name=""/>
        <p:cNvGrpSpPr/>
        <p:nvPr/>
      </p:nvGrpSpPr>
      <p:grpSpPr>
        <a:xfrm>
          <a:off x="0" y="0"/>
          <a:ext cx="0" cy="0"/>
          <a:chOff x="0" y="0"/>
          <a:chExt cx="0" cy="0"/>
        </a:xfrm>
      </p:grpSpPr>
      <p:sp>
        <p:nvSpPr>
          <p:cNvPr id="14" name="矩形 13"/>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p:custDataLst>
              <p:tags r:id="rId3"/>
            </p:custDataLst>
          </p:nvPr>
        </p:nvPicPr>
        <p:blipFill>
          <a:blip r:embed="rId4" r:link="rId5" cstate="email"/>
          <a:stretch>
            <a:fillRect/>
          </a:stretch>
        </p:blipFill>
        <p:spPr>
          <a:xfrm>
            <a:off x="11471910" y="6169979"/>
            <a:ext cx="720090" cy="688021"/>
          </a:xfrm>
          <a:prstGeom prst="rect">
            <a:avLst/>
          </a:prstGeom>
        </p:spPr>
      </p:pic>
      <p:pic>
        <p:nvPicPr>
          <p:cNvPr id="10" name="图片 9"/>
          <p:cNvPicPr/>
          <p:nvPr>
            <p:custDataLst>
              <p:tags r:id="rId6"/>
            </p:custDataLst>
          </p:nvPr>
        </p:nvPicPr>
        <p:blipFill>
          <a:blip r:embed="rId7" r:link="rId8" cstate="email"/>
          <a:stretch>
            <a:fillRect/>
          </a:stretch>
        </p:blipFill>
        <p:spPr>
          <a:xfrm>
            <a:off x="0" y="6251183"/>
            <a:ext cx="720090" cy="606817"/>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showMasterSp="0" userDrawn="1">
  <p:cSld name="腰带">
    <p:spTree>
      <p:nvGrpSpPr>
        <p:cNvPr id="1" name=""/>
        <p:cNvGrpSpPr/>
        <p:nvPr/>
      </p:nvGrpSpPr>
      <p:grpSpPr>
        <a:xfrm>
          <a:off x="0" y="0"/>
          <a:ext cx="0" cy="0"/>
          <a:chOff x="0" y="0"/>
          <a:chExt cx="0" cy="0"/>
        </a:xfrm>
      </p:grpSpPr>
      <p:sp>
        <p:nvSpPr>
          <p:cNvPr id="10" name="矩形 9"/>
          <p:cNvSpPr/>
          <p:nvPr>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p:custDataLst>
              <p:tags r:id="rId3"/>
            </p:custDataLst>
          </p:nvPr>
        </p:nvPicPr>
        <p:blipFill>
          <a:blip r:embed="rId4" r:link="rId5" cstate="email"/>
          <a:stretch>
            <a:fillRect/>
          </a:stretch>
        </p:blipFill>
        <p:spPr>
          <a:xfrm>
            <a:off x="10571797" y="5309952"/>
            <a:ext cx="1620202" cy="1548048"/>
          </a:xfrm>
          <a:prstGeom prst="rect">
            <a:avLst/>
          </a:prstGeom>
        </p:spPr>
      </p:pic>
      <p:pic>
        <p:nvPicPr>
          <p:cNvPr id="8" name="图片 7"/>
          <p:cNvPicPr/>
          <p:nvPr>
            <p:custDataLst>
              <p:tags r:id="rId6"/>
            </p:custDataLst>
          </p:nvPr>
        </p:nvPicPr>
        <p:blipFill>
          <a:blip r:embed="rId7" r:link="rId8" cstate="email"/>
          <a:stretch>
            <a:fillRect/>
          </a:stretch>
        </p:blipFill>
        <p:spPr>
          <a:xfrm>
            <a:off x="0" y="5492661"/>
            <a:ext cx="1620202" cy="1365339"/>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193368" y="1535113"/>
            <a:ext cx="5389033"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2"/>
          </p:nvPr>
        </p:nvSpPr>
        <p:spPr>
          <a:xfrm>
            <a:off x="609600" y="6356351"/>
            <a:ext cx="2844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4165600" y="6356351"/>
            <a:ext cx="3860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a:p>
        </p:txBody>
      </p:sp>
    </p:spTree>
  </p:cSld>
  <p:clrMapOvr>
    <a:masterClrMapping/>
  </p:clrMapOvr>
  <p:transition spd="slow"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2"/>
          </p:nvPr>
        </p:nvSpPr>
        <p:spPr>
          <a:xfrm>
            <a:off x="609600" y="6356351"/>
            <a:ext cx="2844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4165600" y="6356351"/>
            <a:ext cx="3860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a:p>
        </p:txBody>
      </p:sp>
    </p:spTree>
  </p:cSld>
  <p:clrMapOvr>
    <a:masterClrMapping/>
  </p:clrMapOvr>
  <p:transition spd="slow"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609600" y="6356351"/>
            <a:ext cx="2844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4165600" y="6356351"/>
            <a:ext cx="3860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a:p>
        </p:txBody>
      </p:sp>
    </p:spTree>
  </p:cSld>
  <p:clrMapOvr>
    <a:masterClrMapping/>
  </p:clrMapOvr>
  <p:transition spd="slow"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49"/>
            <a:ext cx="4011084" cy="1162051"/>
          </a:xfrm>
          <a:prstGeom prst="rect">
            <a:avLst/>
          </a:prstGeom>
        </p:spPr>
        <p:txBody>
          <a:bodyPr anchor="b"/>
          <a:lstStyle>
            <a:lvl1pPr algn="l">
              <a:defRPr sz="2665"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766733" y="273051"/>
            <a:ext cx="6815667" cy="5853113"/>
          </a:xfrm>
          <a:prstGeom prst="rect">
            <a:avLst/>
          </a:prstGeo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2"/>
          </p:nvPr>
        </p:nvSpPr>
        <p:spPr>
          <a:xfrm>
            <a:off x="609600" y="6356351"/>
            <a:ext cx="2844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165600" y="6356351"/>
            <a:ext cx="3860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a:p>
        </p:txBody>
      </p:sp>
    </p:spTree>
  </p:cSld>
  <p:clrMapOvr>
    <a:masterClrMapping/>
  </p:clrMapOvr>
  <p:transition spd="slow"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a:prstGeom prst="rect">
            <a:avLst/>
          </a:prstGeom>
        </p:spPr>
        <p:txBody>
          <a:bodyPr anchor="b"/>
          <a:lstStyle>
            <a:lvl1pPr algn="l">
              <a:defRPr sz="2665"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7"/>
            <a:ext cx="7315200" cy="8048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2"/>
          </p:nvPr>
        </p:nvSpPr>
        <p:spPr>
          <a:xfrm>
            <a:off x="609600" y="6356351"/>
            <a:ext cx="2844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165600" y="6356351"/>
            <a:ext cx="3860800" cy="366184"/>
          </a:xfrm>
          <a:prstGeom prst="rect">
            <a:avLst/>
          </a:prstGeom>
        </p:spPr>
        <p:txBody>
          <a:bodyPr/>
          <a:lstStyle>
            <a:lvl1pPr fontAlgn="auto">
              <a:spcBef>
                <a:spcPts val="0"/>
              </a:spcBef>
              <a:spcAft>
                <a:spcPts val="0"/>
              </a:spcAft>
              <a:buFontTx/>
              <a:buNone/>
              <a:defRPr noProof="1">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a:p>
        </p:txBody>
      </p:sp>
    </p:spTree>
  </p:cSld>
  <p:clrMapOvr>
    <a:masterClrMapping/>
  </p:clrMapOvr>
  <p:transition spd="slow" advTm="0">
    <p:pull/>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6" Type="http://schemas.openxmlformats.org/officeDocument/2006/relationships/theme" Target="../theme/theme2.xml"/><Relationship Id="rId25" Type="http://schemas.openxmlformats.org/officeDocument/2006/relationships/tags" Target="../tags/tag142.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slideLayout" Target="../slideLayouts/slideLayout26.xml"/><Relationship Id="rId19" Type="http://schemas.openxmlformats.org/officeDocument/2006/relationships/slideLayout" Target="../slideLayouts/slideLayout43.xml"/><Relationship Id="rId18" Type="http://schemas.openxmlformats.org/officeDocument/2006/relationships/slideLayout" Target="../slideLayouts/slideLayout42.xml"/><Relationship Id="rId17" Type="http://schemas.openxmlformats.org/officeDocument/2006/relationships/slideLayout" Target="../slideLayouts/slideLayout41.xml"/><Relationship Id="rId16" Type="http://schemas.openxmlformats.org/officeDocument/2006/relationships/slideLayout" Target="../slideLayouts/slideLayout40.xml"/><Relationship Id="rId15" Type="http://schemas.openxmlformats.org/officeDocument/2006/relationships/slideLayout" Target="../slideLayouts/slideLayout39.xml"/><Relationship Id="rId14" Type="http://schemas.openxmlformats.org/officeDocument/2006/relationships/slideLayout" Target="../slideLayouts/slideLayout38.xml"/><Relationship Id="rId13" Type="http://schemas.openxmlformats.org/officeDocument/2006/relationships/slideLayout" Target="../slideLayouts/slideLayout37.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transition spd="slow" advTm="0">
    <p:pull/>
  </p:transition>
  <p:hf sldNum="0" hdr="0" ftr="0" dt="0"/>
  <p:txStyles>
    <p:titleStyle>
      <a:lvl1pPr algn="ctr" rtl="0" eaLnBrk="0" fontAlgn="base" hangingPunct="0">
        <a:spcBef>
          <a:spcPct val="0"/>
        </a:spcBef>
        <a:spcAft>
          <a:spcPct val="0"/>
        </a:spcAft>
        <a:defRPr sz="5865"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p:titleStyle>
    <p:bodyStyle>
      <a:lvl1pPr marL="457200" indent="-457200" algn="l"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6.xml"/><Relationship Id="rId3" Type="http://schemas.openxmlformats.org/officeDocument/2006/relationships/tags" Target="../tags/tag144.xml"/><Relationship Id="rId2" Type="http://schemas.openxmlformats.org/officeDocument/2006/relationships/image" Target="../media/image10.jpeg"/><Relationship Id="rId1" Type="http://schemas.openxmlformats.org/officeDocument/2006/relationships/tags" Target="../tags/tag14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18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190.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audio" Target="../media/audio1.wav"/><Relationship Id="rId1" Type="http://schemas.openxmlformats.org/officeDocument/2006/relationships/tags" Target="../tags/tag19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5.xml"/><Relationship Id="rId1" Type="http://schemas.openxmlformats.org/officeDocument/2006/relationships/tags" Target="../tags/tag19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193.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194.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19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9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97.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6.xml"/><Relationship Id="rId3" Type="http://schemas.openxmlformats.org/officeDocument/2006/relationships/tags" Target="../tags/tag199.xml"/><Relationship Id="rId2" Type="http://schemas.openxmlformats.org/officeDocument/2006/relationships/image" Target="../media/image20.png"/><Relationship Id="rId1" Type="http://schemas.openxmlformats.org/officeDocument/2006/relationships/tags" Target="../tags/tag198.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6.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200.xml"/><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0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202.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0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0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0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206.xml"/><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0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08.xml"/></Relationships>
</file>

<file path=ppt/slides/_rels/slide3.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0" Type="http://schemas.openxmlformats.org/officeDocument/2006/relationships/slideLayout" Target="../slideLayouts/slideLayout31.xml"/><Relationship Id="rId2" Type="http://schemas.openxmlformats.org/officeDocument/2006/relationships/tags" Target="../tags/tag152.xml"/><Relationship Id="rId19" Type="http://schemas.openxmlformats.org/officeDocument/2006/relationships/tags" Target="../tags/tag169.xml"/><Relationship Id="rId18" Type="http://schemas.openxmlformats.org/officeDocument/2006/relationships/tags" Target="../tags/tag168.xml"/><Relationship Id="rId17" Type="http://schemas.openxmlformats.org/officeDocument/2006/relationships/tags" Target="../tags/tag167.xml"/><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tags" Target="../tags/tag164.xml"/><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tags" Target="../tags/tag161.xml"/><Relationship Id="rId10" Type="http://schemas.openxmlformats.org/officeDocument/2006/relationships/tags" Target="../tags/tag160.xml"/><Relationship Id="rId1" Type="http://schemas.openxmlformats.org/officeDocument/2006/relationships/tags" Target="../tags/tag15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09.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1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1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1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1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1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215.xml"/><Relationship Id="rId1" Type="http://schemas.openxmlformats.org/officeDocument/2006/relationships/image" Target="../media/image2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16.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1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18.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6.xml"/><Relationship Id="rId6" Type="http://schemas.openxmlformats.org/officeDocument/2006/relationships/tags" Target="../tags/tag170.xml"/><Relationship Id="rId5" Type="http://schemas.openxmlformats.org/officeDocument/2006/relationships/image" Target="../media/image15.png"/><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19.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220.xml"/><Relationship Id="rId1" Type="http://schemas.openxmlformats.org/officeDocument/2006/relationships/image" Target="../media/image23.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21.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audio" Target="../media/audio2.wav"/><Relationship Id="rId2" Type="http://schemas.openxmlformats.org/officeDocument/2006/relationships/tags" Target="../tags/tag223.xml"/><Relationship Id="rId1" Type="http://schemas.openxmlformats.org/officeDocument/2006/relationships/tags" Target="../tags/tag22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24.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5.xml"/><Relationship Id="rId2" Type="http://schemas.openxmlformats.org/officeDocument/2006/relationships/tags" Target="../tags/tag226.xml"/><Relationship Id="rId1" Type="http://schemas.openxmlformats.org/officeDocument/2006/relationships/tags" Target="../tags/tag22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image" Target="../media/image10.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3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33.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5.xml"/><Relationship Id="rId3" Type="http://schemas.openxmlformats.org/officeDocument/2006/relationships/tags" Target="../tags/tag171.xml"/><Relationship Id="rId2" Type="http://schemas.openxmlformats.org/officeDocument/2006/relationships/image" Target="../media/image17.jpeg"/><Relationship Id="rId1" Type="http://schemas.openxmlformats.org/officeDocument/2006/relationships/image" Target="../media/image16.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34.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35.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36.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237.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238.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24.jpe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239.xml"/><Relationship Id="rId1" Type="http://schemas.openxmlformats.org/officeDocument/2006/relationships/image" Target="../media/image25.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240.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241.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24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5.xml"/><Relationship Id="rId2" Type="http://schemas.openxmlformats.org/officeDocument/2006/relationships/tags" Target="../tags/tag172.xml"/><Relationship Id="rId1" Type="http://schemas.openxmlformats.org/officeDocument/2006/relationships/image" Target="../media/image18.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243.xml"/><Relationship Id="rId1" Type="http://schemas.openxmlformats.org/officeDocument/2006/relationships/image" Target="../media/image26.pn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tags" Target="../tags/tag247.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tags" Target="../tags/tag248.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31.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253.xml"/><Relationship Id="rId1" Type="http://schemas.openxmlformats.org/officeDocument/2006/relationships/image" Target="../media/image27.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254.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29.png"/><Relationship Id="rId1" Type="http://schemas.openxmlformats.org/officeDocument/2006/relationships/image" Target="../media/image28.jpeg"/></Relationships>
</file>

<file path=ppt/slides/_rels/slide7.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3" Type="http://schemas.openxmlformats.org/officeDocument/2006/relationships/notesSlide" Target="../notesSlides/notesSlide4.xml"/><Relationship Id="rId12" Type="http://schemas.openxmlformats.org/officeDocument/2006/relationships/slideLayout" Target="../slideLayouts/slideLayout31.xml"/><Relationship Id="rId11" Type="http://schemas.openxmlformats.org/officeDocument/2006/relationships/tags" Target="../tags/tag183.xml"/><Relationship Id="rId10" Type="http://schemas.openxmlformats.org/officeDocument/2006/relationships/tags" Target="../tags/tag182.xml"/><Relationship Id="rId1" Type="http://schemas.openxmlformats.org/officeDocument/2006/relationships/tags" Target="../tags/tag17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187.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tags" Target="../tags/tag188.xml"/><Relationship Id="rId1"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347980" y="380365"/>
            <a:ext cx="11495405" cy="5676900"/>
          </a:xfrm>
        </p:spPr>
        <p:txBody>
          <a:bodyPr>
            <a:noAutofit/>
          </a:bodyPr>
          <a:lstStyle/>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en-US" altLang="zh-CN" sz="880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rPr>
              <a:t>          </a:t>
            </a:r>
            <a:r>
              <a:rPr kumimoji="0" lang="zh-CN" altLang="en-US" sz="8800" b="1" i="0" u="none" strike="noStrike" kern="1200" cap="none" spc="0" normalizeH="0" baseline="0" noProof="1">
                <a:solidFill>
                  <a:srgbClr val="7030A0"/>
                </a:solidFill>
                <a:uFillTx/>
                <a:latin typeface="Arial" panose="020B0604020202020204" pitchFamily="34" charset="0"/>
                <a:ea typeface="微软雅黑" panose="020B0503020204020204" charset="-122"/>
                <a:cs typeface="+mn-cs"/>
              </a:rPr>
              <a:t>欢迎进入</a:t>
            </a:r>
            <a:endParaRPr kumimoji="0" lang="zh-CN" altLang="en-US" sz="8800" b="1" i="0" u="none" strike="noStrike" kern="1200" cap="none" spc="0" normalizeH="0" baseline="0" noProof="1">
              <a:solidFill>
                <a:srgbClr val="7030A0"/>
              </a:solidFill>
              <a:uFillTx/>
              <a:latin typeface="Arial" panose="020B0604020202020204" pitchFamily="34" charset="0"/>
              <a:ea typeface="微软雅黑" panose="020B0503020204020204" charset="-122"/>
              <a:cs typeface="+mn-cs"/>
            </a:endParaRP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880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rPr>
              <a:t> </a:t>
            </a:r>
            <a:r>
              <a:rPr kumimoji="0" lang="en-US" altLang="zh-CN" sz="880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rPr>
              <a:t>  </a:t>
            </a:r>
            <a:r>
              <a:rPr kumimoji="0" lang="zh-CN" altLang="en-US" sz="11500" b="1" i="0" u="none" strike="noStrike" kern="1200" cap="none" spc="0" normalizeH="0" baseline="0" noProof="1">
                <a:gradFill>
                  <a:gsLst>
                    <a:gs pos="0">
                      <a:srgbClr val="E30000"/>
                    </a:gs>
                    <a:gs pos="100000">
                      <a:srgbClr val="760303"/>
                    </a:gs>
                  </a:gsLst>
                  <a:lin scaled="0"/>
                </a:gradFill>
                <a:uFillTx/>
                <a:latin typeface="楷体" panose="02010609060101010101" charset="-122"/>
                <a:ea typeface="楷体" panose="02010609060101010101" charset="-122"/>
                <a:cs typeface="+mn-cs"/>
              </a:rPr>
              <a:t>小说阅读区域</a:t>
            </a:r>
            <a:endParaRPr kumimoji="0" lang="zh-CN" altLang="en-US" sz="11500" b="1" i="0" u="none" strike="noStrike" kern="1200" cap="none" spc="0" normalizeH="0" baseline="0" noProof="1">
              <a:gradFill>
                <a:gsLst>
                  <a:gs pos="0">
                    <a:srgbClr val="E30000"/>
                  </a:gs>
                  <a:gs pos="100000">
                    <a:srgbClr val="760303"/>
                  </a:gs>
                </a:gsLst>
                <a:lin scaled="0"/>
              </a:gradFill>
              <a:uFillTx/>
              <a:latin typeface="楷体" panose="02010609060101010101" charset="-122"/>
              <a:ea typeface="楷体" panose="02010609060101010101" charset="-122"/>
              <a:cs typeface="+mn-cs"/>
            </a:endParaRPr>
          </a:p>
        </p:txBody>
      </p:sp>
      <p:pic>
        <p:nvPicPr>
          <p:cNvPr id="16385" name="图片 17" descr="微信图片_20200914215951"/>
          <p:cNvPicPr>
            <a:picLocks noChangeAspect="1"/>
          </p:cNvPicPr>
          <p:nvPr/>
        </p:nvPicPr>
        <p:blipFill>
          <a:blip r:embed="rId2"/>
          <a:stretch>
            <a:fillRect/>
          </a:stretch>
        </p:blipFill>
        <p:spPr>
          <a:xfrm>
            <a:off x="0" y="4383405"/>
            <a:ext cx="12066270" cy="2473960"/>
          </a:xfrm>
          <a:prstGeom prst="rect">
            <a:avLst/>
          </a:prstGeom>
          <a:noFill/>
          <a:ln w="9525">
            <a:noFill/>
          </a:ln>
        </p:spPr>
      </p:pic>
    </p:spTree>
    <p:custDataLst>
      <p:tags r:id="rId3"/>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p:nvPr/>
        </p:nvSpPr>
        <p:spPr>
          <a:xfrm>
            <a:off x="659130" y="1303020"/>
            <a:ext cx="10996295" cy="5262245"/>
          </a:xfrm>
          <a:prstGeom prst="rect">
            <a:avLst/>
          </a:prstGeom>
          <a:noFill/>
          <a:ln w="9525" cap="flat" cmpd="sng">
            <a:solidFill>
              <a:srgbClr val="D60093"/>
            </a:solidFill>
            <a:prstDash val="solid"/>
            <a:miter/>
            <a:headEnd type="none" w="med" len="med"/>
            <a:tailEnd type="none" w="med" len="med"/>
          </a:ln>
        </p:spPr>
        <p:txBody>
          <a:bodyPr wrap="square" anchor="t" anchorCtr="0">
            <a:spAutoFit/>
          </a:bodyPr>
          <a:lstStyle/>
          <a:p>
            <a:pPr>
              <a:spcBef>
                <a:spcPct val="50000"/>
              </a:spcBef>
            </a:pPr>
            <a:r>
              <a:rPr lang="en-US" altLang="zh-CN" sz="2800" b="1">
                <a:solidFill>
                  <a:schemeClr val="tx2"/>
                </a:solidFill>
                <a:latin typeface="楷体" panose="02010609060101010101" charset="-122"/>
                <a:ea typeface="楷体" panose="02010609060101010101" charset="-122"/>
                <a:cs typeface="楷体" panose="02010609060101010101" charset="-122"/>
              </a:rPr>
              <a:t>     </a:t>
            </a:r>
            <a:r>
              <a:rPr lang="zh-CN" altLang="en-US" sz="3200" b="1">
                <a:solidFill>
                  <a:schemeClr val="tx1"/>
                </a:solidFill>
                <a:latin typeface="楷体" panose="02010609060101010101" charset="-122"/>
                <a:ea typeface="楷体" panose="02010609060101010101" charset="-122"/>
                <a:cs typeface="楷体" panose="02010609060101010101" charset="-122"/>
              </a:rPr>
              <a:t>茹志鹃写这篇小说时，正是反右斗争后不久，她的家庭成员是这场扩大化运动的受害者。冷峻的现实生活使她“</a:t>
            </a:r>
            <a:r>
              <a:rPr lang="zh-CN" altLang="en-US" sz="32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不无悲凉地思念起战时的生活，那时的同志关系”</a:t>
            </a:r>
            <a:r>
              <a:rPr lang="zh-CN" altLang="en-US" sz="3200" b="1">
                <a:solidFill>
                  <a:schemeClr val="tx1"/>
                </a:solidFill>
                <a:latin typeface="楷体" panose="02010609060101010101" charset="-122"/>
                <a:ea typeface="楷体" panose="02010609060101010101" charset="-122"/>
                <a:cs typeface="楷体" panose="02010609060101010101" charset="-122"/>
              </a:rPr>
              <a:t>。她说：“战争使人不能有长谈的机会，但战争却能使人深交，有时仅几十分钟，甚至只来得及瞥一眼，便一闪而过，然而人与人之间，就在这一刹那里，便能胆肝相照，生死与共。”所以，</a:t>
            </a:r>
            <a:r>
              <a:rPr lang="en-US" altLang="zh-CN" sz="3200" b="1">
                <a:solidFill>
                  <a:schemeClr val="tx1"/>
                </a:solidFill>
                <a:latin typeface="楷体" panose="02010609060101010101" charset="-122"/>
                <a:ea typeface="楷体" panose="02010609060101010101" charset="-122"/>
                <a:cs typeface="楷体" panose="02010609060101010101" charset="-122"/>
              </a:rPr>
              <a:t>《</a:t>
            </a:r>
            <a:r>
              <a:rPr lang="zh-CN" altLang="en-US" sz="3200" b="1">
                <a:solidFill>
                  <a:schemeClr val="tx1"/>
                </a:solidFill>
                <a:latin typeface="楷体" panose="02010609060101010101" charset="-122"/>
                <a:ea typeface="楷体" panose="02010609060101010101" charset="-122"/>
                <a:cs typeface="楷体" panose="02010609060101010101" charset="-122"/>
              </a:rPr>
              <a:t>百合花</a:t>
            </a:r>
            <a:r>
              <a:rPr lang="en-US" altLang="zh-CN" sz="3200" b="1">
                <a:solidFill>
                  <a:schemeClr val="tx1"/>
                </a:solidFill>
                <a:latin typeface="楷体" panose="02010609060101010101" charset="-122"/>
                <a:ea typeface="楷体" panose="02010609060101010101" charset="-122"/>
                <a:cs typeface="楷体" panose="02010609060101010101" charset="-122"/>
              </a:rPr>
              <a:t>》</a:t>
            </a:r>
            <a:r>
              <a:rPr lang="zh-CN" altLang="en-US" sz="3200" b="1">
                <a:solidFill>
                  <a:schemeClr val="tx1"/>
                </a:solidFill>
                <a:latin typeface="楷体" panose="02010609060101010101" charset="-122"/>
                <a:ea typeface="楷体" panose="02010609060101010101" charset="-122"/>
                <a:cs typeface="楷体" panose="02010609060101010101" charset="-122"/>
              </a:rPr>
              <a:t>是她“在匝匝忧虑之中，缅怀追念时得来的产物”。</a:t>
            </a:r>
            <a:endParaRPr lang="zh-CN" altLang="en-US" sz="3200" b="1">
              <a:solidFill>
                <a:schemeClr val="tx1"/>
              </a:solidFill>
              <a:latin typeface="楷体" panose="02010609060101010101" charset="-122"/>
              <a:ea typeface="楷体" panose="02010609060101010101" charset="-122"/>
              <a:cs typeface="楷体" panose="02010609060101010101" charset="-122"/>
            </a:endParaRPr>
          </a:p>
          <a:p>
            <a:pPr>
              <a:spcBef>
                <a:spcPct val="50000"/>
              </a:spcBef>
            </a:pPr>
            <a:r>
              <a:rPr lang="zh-CN" altLang="en-US" sz="3200" b="1">
                <a:solidFill>
                  <a:schemeClr val="tx1"/>
                </a:solidFill>
                <a:latin typeface="楷体" panose="02010609060101010101" charset="-122"/>
                <a:ea typeface="楷体" panose="02010609060101010101" charset="-122"/>
                <a:cs typeface="楷体" panose="02010609060101010101" charset="-122"/>
              </a:rPr>
              <a:t>   </a:t>
            </a:r>
            <a:r>
              <a:rPr lang="en-US" altLang="zh-CN" sz="3200" b="1">
                <a:solidFill>
                  <a:schemeClr val="tx1"/>
                </a:solidFill>
                <a:latin typeface="楷体" panose="02010609060101010101" charset="-122"/>
                <a:ea typeface="楷体" panose="02010609060101010101" charset="-122"/>
                <a:cs typeface="楷体" panose="02010609060101010101" charset="-122"/>
              </a:rPr>
              <a:t> 《</a:t>
            </a:r>
            <a:r>
              <a:rPr lang="zh-CN" altLang="en-US" sz="3200" b="1">
                <a:solidFill>
                  <a:schemeClr val="tx1"/>
                </a:solidFill>
                <a:latin typeface="楷体" panose="02010609060101010101" charset="-122"/>
                <a:ea typeface="楷体" panose="02010609060101010101" charset="-122"/>
                <a:cs typeface="楷体" panose="02010609060101010101" charset="-122"/>
              </a:rPr>
              <a:t>百合花</a:t>
            </a:r>
            <a:r>
              <a:rPr lang="en-US" altLang="zh-CN" sz="3200" b="1">
                <a:solidFill>
                  <a:schemeClr val="tx1"/>
                </a:solidFill>
                <a:latin typeface="楷体" panose="02010609060101010101" charset="-122"/>
                <a:ea typeface="楷体" panose="02010609060101010101" charset="-122"/>
                <a:cs typeface="楷体" panose="02010609060101010101" charset="-122"/>
              </a:rPr>
              <a:t>》</a:t>
            </a:r>
            <a:r>
              <a:rPr lang="zh-CN" altLang="en-US" sz="3200" b="1">
                <a:solidFill>
                  <a:schemeClr val="tx1"/>
                </a:solidFill>
                <a:latin typeface="楷体" panose="02010609060101010101" charset="-122"/>
                <a:ea typeface="楷体" panose="02010609060101010101" charset="-122"/>
                <a:cs typeface="楷体" panose="02010609060101010101" charset="-122"/>
              </a:rPr>
              <a:t>受到了茅盾的高度评价，他说“</a:t>
            </a:r>
            <a:r>
              <a:rPr lang="zh-CN" altLang="en-US" sz="3200" b="1">
                <a:solidFill>
                  <a:srgbClr val="C00000"/>
                </a:solidFill>
                <a:latin typeface="楷体" panose="02010609060101010101" charset="-122"/>
                <a:ea typeface="楷体" panose="02010609060101010101" charset="-122"/>
                <a:cs typeface="楷体" panose="02010609060101010101" charset="-122"/>
              </a:rPr>
              <a:t>这是我最近读过的几十篇小说中最使我满意也最使我感动的一篇。</a:t>
            </a:r>
            <a:r>
              <a:rPr lang="zh-CN" altLang="en-US" sz="3200" b="1">
                <a:solidFill>
                  <a:schemeClr val="tx2"/>
                </a:solidFill>
                <a:latin typeface="楷体" panose="02010609060101010101" charset="-122"/>
                <a:ea typeface="楷体" panose="02010609060101010101" charset="-122"/>
                <a:cs typeface="楷体" panose="02010609060101010101" charset="-122"/>
              </a:rPr>
              <a:t>” </a:t>
            </a:r>
            <a:endParaRPr lang="zh-CN" altLang="en-US" sz="3200" b="1">
              <a:solidFill>
                <a:schemeClr val="tx2"/>
              </a:solidFill>
              <a:latin typeface="楷体" panose="02010609060101010101" charset="-122"/>
              <a:ea typeface="楷体" panose="02010609060101010101" charset="-122"/>
              <a:cs typeface="楷体" panose="02010609060101010101" charset="-122"/>
            </a:endParaRPr>
          </a:p>
        </p:txBody>
      </p:sp>
      <p:sp>
        <p:nvSpPr>
          <p:cNvPr id="6147" name="WordArt 3"/>
          <p:cNvSpPr>
            <a:spLocks noTextEdit="1"/>
          </p:cNvSpPr>
          <p:nvPr/>
        </p:nvSpPr>
        <p:spPr>
          <a:xfrm>
            <a:off x="2999740" y="182245"/>
            <a:ext cx="4466590" cy="928370"/>
          </a:xfrm>
          <a:prstGeom prst="rect">
            <a:avLst/>
          </a:prstGeom>
        </p:spPr>
        <p:txBody>
          <a:bodyPr wrap="none" fromWordArt="1">
            <a:prstTxWarp prst="textWave1">
              <a:avLst>
                <a:gd name="adj1" fmla="val 13005"/>
                <a:gd name="adj2" fmla="val 682"/>
              </a:avLst>
            </a:prstTxWarp>
            <a:normAutofit/>
          </a:bodyPr>
          <a:lstStyle/>
          <a:p>
            <a:pPr algn="ctr" fontAlgn="base"/>
            <a:r>
              <a:rPr lang="zh-CN" altLang="en-US" sz="3600" strike="noStrike" noProof="1">
                <a:solidFill>
                  <a:srgbClr val="FF66CC"/>
                </a:solidFill>
                <a:effectLst>
                  <a:outerShdw dist="53882" dir="2699999" algn="ctr" rotWithShape="0">
                    <a:srgbClr val="C0C0C0"/>
                  </a:outerShdw>
                </a:effectLst>
                <a:latin typeface="宋体" panose="02010600030101010101" pitchFamily="2" charset="-122"/>
                <a:ea typeface="宋体" panose="02010600030101010101" pitchFamily="2" charset="-122"/>
                <a:cs typeface="+mn-cs"/>
              </a:rPr>
              <a:t>写作背景</a:t>
            </a:r>
            <a:endParaRPr lang="zh-CN" altLang="en-US" sz="3600" strike="noStrike" noProof="1">
              <a:solidFill>
                <a:srgbClr val="FF66CC"/>
              </a:solidFill>
              <a:effectLst>
                <a:outerShdw dist="53882" dir="2699999" algn="ctr" rotWithShape="0">
                  <a:srgbClr val="C0C0C0"/>
                </a:outerShdw>
              </a:effectLst>
              <a:latin typeface="宋体" panose="02010600030101010101" pitchFamily="2" charset="-122"/>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dissolve">
                                      <p:cBhvr>
                                        <p:cTn id="7" dur="5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17" descr="微信图片_20200914215951"/>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7" name="文本框 6"/>
          <p:cNvSpPr txBox="1"/>
          <p:nvPr/>
        </p:nvSpPr>
        <p:spPr>
          <a:xfrm>
            <a:off x="1865630" y="1991995"/>
            <a:ext cx="7726680" cy="1106805"/>
          </a:xfrm>
          <a:prstGeom prst="rect">
            <a:avLst/>
          </a:prstGeom>
          <a:noFill/>
        </p:spPr>
        <p:txBody>
          <a:bodyPr wrap="none" rtlCol="0" anchor="t">
            <a:spAutoFit/>
          </a:bodyPr>
          <a:p>
            <a:pPr algn="l"/>
            <a:r>
              <a:rPr lang="zh-CN" altLang="en-US" sz="6600" b="1">
                <a:gradFill>
                  <a:gsLst>
                    <a:gs pos="0">
                      <a:srgbClr val="7B32B2"/>
                    </a:gs>
                    <a:gs pos="100000">
                      <a:srgbClr val="401A5D"/>
                    </a:gs>
                  </a:gsLst>
                  <a:lin scaled="0"/>
                </a:gradFill>
                <a:latin typeface="微软雅黑" panose="020B0503020204020204" charset="-122"/>
                <a:ea typeface="微软雅黑" panose="020B0503020204020204" charset="-122"/>
                <a:sym typeface="+mn-ea"/>
              </a:rPr>
              <a:t>整体观照，知其大略</a:t>
            </a:r>
            <a:endParaRPr lang="zh-CN" altLang="en-US" sz="6600" b="1">
              <a:gradFill>
                <a:gsLst>
                  <a:gs pos="0">
                    <a:srgbClr val="7B32B2"/>
                  </a:gs>
                  <a:gs pos="100000">
                    <a:srgbClr val="401A5D"/>
                  </a:gs>
                </a:gsLst>
                <a:lin scaled="0"/>
              </a:gradFill>
              <a:latin typeface="微软雅黑" panose="020B0503020204020204" charset="-122"/>
              <a:ea typeface="微软雅黑" panose="020B0503020204020204" charset="-122"/>
              <a:sym typeface="+mn-ea"/>
            </a:endParaRPr>
          </a:p>
        </p:txBody>
      </p:sp>
    </p:spTree>
    <p:custDataLst>
      <p:tags r:id="rId2"/>
    </p:custData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55345" y="180340"/>
            <a:ext cx="2921000" cy="695960"/>
          </a:xfrm>
          <a:solidFill>
            <a:schemeClr val="accent1">
              <a:lumMod val="75000"/>
            </a:schemeClr>
          </a:solidFill>
        </p:spPr>
        <p:txBody>
          <a:bodyPr>
            <a:normAutofit/>
          </a:bodyPr>
          <a:lstStyle/>
          <a:p>
            <a:r>
              <a:rPr lang="zh-CN" altLang="en-US" sz="3600" b="1">
                <a:solidFill>
                  <a:schemeClr val="bg1"/>
                </a:solidFill>
                <a:latin typeface="微软雅黑" panose="020B0503020204020204" charset="-122"/>
                <a:ea typeface="微软雅黑" panose="020B0503020204020204" charset="-122"/>
              </a:rPr>
              <a:t>预习检测</a:t>
            </a:r>
            <a:endParaRPr lang="zh-CN" altLang="en-US" sz="3600" b="1">
              <a:solidFill>
                <a:schemeClr val="bg1"/>
              </a:solidFill>
              <a:latin typeface="微软雅黑" panose="020B0503020204020204" charset="-122"/>
              <a:ea typeface="微软雅黑" panose="020B0503020204020204" charset="-122"/>
            </a:endParaRPr>
          </a:p>
        </p:txBody>
      </p:sp>
      <p:sp>
        <p:nvSpPr>
          <p:cNvPr id="28" name="Text Box 9"/>
          <p:cNvSpPr txBox="1">
            <a:spLocks noChangeArrowheads="1"/>
          </p:cNvSpPr>
          <p:nvPr/>
        </p:nvSpPr>
        <p:spPr bwMode="auto">
          <a:xfrm>
            <a:off x="1802130" y="1916113"/>
            <a:ext cx="1438275"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a:solidFill>
                  <a:srgbClr val="FF0000"/>
                </a:solidFill>
                <a:latin typeface="Times New Roman" panose="02020603050405020304" pitchFamily="18" charset="0"/>
              </a:rPr>
              <a:t>liào</a:t>
            </a:r>
            <a:r>
              <a:rPr kumimoji="1" lang="en-US" altLang="zh-CN" sz="4800">
                <a:solidFill>
                  <a:srgbClr val="000000"/>
                </a:solidFill>
                <a:latin typeface="黑体" panose="02010609060101010101" charset="-122"/>
              </a:rPr>
              <a:t> </a:t>
            </a:r>
            <a:endParaRPr kumimoji="1" lang="en-US" altLang="zh-CN" sz="4800" b="1">
              <a:solidFill>
                <a:srgbClr val="FF0000"/>
              </a:solidFill>
              <a:latin typeface="Times New Roman" panose="02020603050405020304" pitchFamily="18" charset="0"/>
            </a:endParaRPr>
          </a:p>
        </p:txBody>
      </p:sp>
      <p:sp>
        <p:nvSpPr>
          <p:cNvPr id="29" name="Text Box 10"/>
          <p:cNvSpPr txBox="1">
            <a:spLocks noChangeArrowheads="1"/>
          </p:cNvSpPr>
          <p:nvPr/>
        </p:nvSpPr>
        <p:spPr bwMode="auto">
          <a:xfrm>
            <a:off x="2203767" y="4385469"/>
            <a:ext cx="1490663"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err="1">
                <a:solidFill>
                  <a:srgbClr val="FF0000"/>
                </a:solidFill>
                <a:latin typeface="Times New Roman" panose="02020603050405020304" pitchFamily="18" charset="0"/>
              </a:rPr>
              <a:t>qián </a:t>
            </a:r>
            <a:endParaRPr kumimoji="1" lang="en-US" altLang="zh-CN" sz="4800" b="1" err="1">
              <a:solidFill>
                <a:srgbClr val="FF0000"/>
              </a:solidFill>
              <a:latin typeface="Times New Roman" panose="02020603050405020304" pitchFamily="18" charset="0"/>
            </a:endParaRPr>
          </a:p>
        </p:txBody>
      </p:sp>
      <p:sp>
        <p:nvSpPr>
          <p:cNvPr id="30" name="Text Box 11"/>
          <p:cNvSpPr txBox="1">
            <a:spLocks noChangeArrowheads="1"/>
          </p:cNvSpPr>
          <p:nvPr/>
        </p:nvSpPr>
        <p:spPr bwMode="auto">
          <a:xfrm>
            <a:off x="4178618" y="3644900"/>
            <a:ext cx="159385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a:solidFill>
                  <a:srgbClr val="FF0000"/>
                </a:solidFill>
                <a:latin typeface="Times New Roman" panose="02020603050405020304" pitchFamily="18" charset="0"/>
              </a:rPr>
              <a:t>chǒu </a:t>
            </a:r>
            <a:endParaRPr kumimoji="1" lang="en-US" altLang="zh-CN" sz="4800" b="1">
              <a:solidFill>
                <a:srgbClr val="FF0000"/>
              </a:solidFill>
              <a:latin typeface="Times New Roman" panose="02020603050405020304" pitchFamily="18" charset="0"/>
            </a:endParaRPr>
          </a:p>
        </p:txBody>
      </p:sp>
      <p:sp>
        <p:nvSpPr>
          <p:cNvPr id="31" name="Text Box 12"/>
          <p:cNvSpPr txBox="1">
            <a:spLocks noChangeArrowheads="1"/>
          </p:cNvSpPr>
          <p:nvPr/>
        </p:nvSpPr>
        <p:spPr bwMode="auto">
          <a:xfrm>
            <a:off x="4538980" y="1989138"/>
            <a:ext cx="7429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400" b="1">
                <a:solidFill>
                  <a:srgbClr val="FF0000"/>
                </a:solidFill>
                <a:latin typeface="Times New Roman" panose="02020603050405020304" pitchFamily="18" charset="0"/>
              </a:rPr>
              <a:t>nè</a:t>
            </a:r>
            <a:endParaRPr kumimoji="1" lang="en-US" altLang="zh-CN" sz="4400" b="1">
              <a:solidFill>
                <a:srgbClr val="FF0000"/>
              </a:solidFill>
              <a:latin typeface="Times New Roman" panose="02020603050405020304" pitchFamily="18" charset="0"/>
            </a:endParaRPr>
          </a:p>
        </p:txBody>
      </p:sp>
      <p:sp>
        <p:nvSpPr>
          <p:cNvPr id="32" name="Text Box 13"/>
          <p:cNvSpPr txBox="1">
            <a:spLocks noChangeArrowheads="1"/>
          </p:cNvSpPr>
          <p:nvPr/>
        </p:nvSpPr>
        <p:spPr bwMode="auto">
          <a:xfrm>
            <a:off x="6626543" y="3573463"/>
            <a:ext cx="1185862"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a:solidFill>
                  <a:srgbClr val="FF0000"/>
                </a:solidFill>
                <a:latin typeface="Times New Roman" panose="02020603050405020304" pitchFamily="18" charset="0"/>
              </a:rPr>
              <a:t>niù </a:t>
            </a:r>
            <a:endParaRPr kumimoji="1" lang="en-US" altLang="zh-CN" sz="4800" b="1">
              <a:solidFill>
                <a:srgbClr val="FF0000"/>
              </a:solidFill>
              <a:latin typeface="Times New Roman" panose="02020603050405020304" pitchFamily="18" charset="0"/>
            </a:endParaRPr>
          </a:p>
        </p:txBody>
      </p:sp>
      <p:sp>
        <p:nvSpPr>
          <p:cNvPr id="34" name="Text Box 16"/>
          <p:cNvSpPr txBox="1">
            <a:spLocks noChangeArrowheads="1"/>
          </p:cNvSpPr>
          <p:nvPr/>
        </p:nvSpPr>
        <p:spPr bwMode="auto">
          <a:xfrm>
            <a:off x="989013" y="1272223"/>
            <a:ext cx="11296332" cy="393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3600" b="1">
                <a:solidFill>
                  <a:srgbClr val="000000"/>
                </a:solidFill>
                <a:latin typeface="黑体" panose="02010609060101010101" charset="-122"/>
              </a:rPr>
              <a:t>一、读准加点字的音。</a:t>
            </a:r>
            <a:endParaRPr kumimoji="1" lang="zh-CN" altLang="en-US" sz="3600" b="1">
              <a:solidFill>
                <a:srgbClr val="000000"/>
              </a:solidFill>
              <a:latin typeface="黑体" panose="02010609060101010101" charset="-122"/>
            </a:endParaRPr>
          </a:p>
          <a:p>
            <a:pPr eaLnBrk="1" fontAlgn="base" hangingPunct="1">
              <a:spcBef>
                <a:spcPct val="50000"/>
              </a:spcBef>
              <a:spcAft>
                <a:spcPct val="0"/>
              </a:spcAft>
            </a:pPr>
            <a:r>
              <a:rPr kumimoji="1" lang="zh-CN" altLang="en-US" sz="3600" b="1">
                <a:solidFill>
                  <a:srgbClr val="000000"/>
                </a:solidFill>
                <a:latin typeface="黑体" panose="02010609060101010101" charset="-122"/>
              </a:rPr>
              <a:t>撂</a:t>
            </a:r>
            <a:r>
              <a:rPr kumimoji="1" lang="en-US" altLang="zh-CN" sz="3600" b="1">
                <a:solidFill>
                  <a:srgbClr val="000000"/>
                </a:solidFill>
                <a:latin typeface="黑体" panose="02010609060101010101" charset="-122"/>
              </a:rPr>
              <a:t>(     )  </a:t>
            </a:r>
            <a:r>
              <a:rPr kumimoji="1" lang="zh-CN" altLang="en-US" sz="3600" b="1">
                <a:solidFill>
                  <a:srgbClr val="000000"/>
                </a:solidFill>
                <a:latin typeface="黑体" panose="02010609060101010101" charset="-122"/>
              </a:rPr>
              <a:t>讷</a:t>
            </a:r>
            <a:r>
              <a:rPr kumimoji="1" lang="en-US" altLang="zh-CN" sz="3600" b="1">
                <a:solidFill>
                  <a:srgbClr val="000000"/>
                </a:solidFill>
                <a:latin typeface="黑体" panose="02010609060101010101" charset="-122"/>
              </a:rPr>
              <a:t>(     )</a:t>
            </a:r>
            <a:r>
              <a:rPr kumimoji="1" lang="en-US" altLang="zh-CN" sz="3600" b="1">
                <a:solidFill>
                  <a:srgbClr val="000000"/>
                </a:solidFill>
                <a:latin typeface="Times New Roman" panose="02020603050405020304" pitchFamily="18" charset="0"/>
              </a:rPr>
              <a:t>  </a:t>
            </a:r>
            <a:r>
              <a:rPr kumimoji="1" lang="zh-CN" altLang="en-US" sz="3600" b="1">
                <a:solidFill>
                  <a:srgbClr val="000000"/>
                </a:solidFill>
                <a:latin typeface="黑体" panose="02010609060101010101" charset="-122"/>
              </a:rPr>
              <a:t>憨</a:t>
            </a:r>
            <a:r>
              <a:rPr kumimoji="1" lang="en-US" altLang="zh-CN" sz="3600" b="1">
                <a:solidFill>
                  <a:srgbClr val="000000"/>
                </a:solidFill>
                <a:latin typeface="黑体" panose="02010609060101010101" charset="-122"/>
              </a:rPr>
              <a:t>(     )  </a:t>
            </a:r>
            <a:endParaRPr kumimoji="1" lang="en-US" altLang="zh-CN" sz="3600" b="1">
              <a:solidFill>
                <a:srgbClr val="000000"/>
              </a:solidFill>
              <a:latin typeface="黑体" panose="02010609060101010101" charset="-122"/>
            </a:endParaRPr>
          </a:p>
          <a:p>
            <a:pPr eaLnBrk="1" fontAlgn="base" hangingPunct="1">
              <a:spcBef>
                <a:spcPct val="50000"/>
              </a:spcBef>
              <a:spcAft>
                <a:spcPct val="0"/>
              </a:spcAft>
            </a:pPr>
            <a:r>
              <a:rPr kumimoji="1" lang="zh-CN" altLang="en-US" sz="3600" b="1">
                <a:solidFill>
                  <a:srgbClr val="000000"/>
                </a:solidFill>
                <a:latin typeface="黑体" panose="02010609060101010101" charset="-122"/>
              </a:rPr>
              <a:t>讪</a:t>
            </a:r>
            <a:r>
              <a:rPr kumimoji="1" lang="en-US" altLang="zh-CN" sz="3600" b="1">
                <a:solidFill>
                  <a:srgbClr val="000000"/>
                </a:solidFill>
                <a:latin typeface="黑体" panose="02010609060101010101" charset="-122"/>
              </a:rPr>
              <a:t>(     )  </a:t>
            </a:r>
            <a:r>
              <a:rPr kumimoji="1" lang="zh-CN" altLang="en-US" sz="3600" b="1">
                <a:solidFill>
                  <a:srgbClr val="000000"/>
                </a:solidFill>
                <a:latin typeface="黑体" panose="02010609060101010101" charset="-122"/>
              </a:rPr>
              <a:t>嬷</a:t>
            </a:r>
            <a:r>
              <a:rPr kumimoji="1" lang="en-US" altLang="zh-CN" sz="3600" b="1">
                <a:solidFill>
                  <a:srgbClr val="000000"/>
                </a:solidFill>
                <a:latin typeface="黑体" panose="02010609060101010101" charset="-122"/>
              </a:rPr>
              <a:t>(     ) </a:t>
            </a:r>
            <a:r>
              <a:rPr kumimoji="1" lang="zh-CN" altLang="en-US" sz="3600" b="1">
                <a:solidFill>
                  <a:srgbClr val="000000"/>
                </a:solidFill>
                <a:latin typeface="黑体" panose="02010609060101010101" charset="-122"/>
              </a:rPr>
              <a:t>砦</a:t>
            </a:r>
            <a:r>
              <a:rPr kumimoji="1" lang="en-US" altLang="zh-CN" sz="3600" b="1">
                <a:solidFill>
                  <a:srgbClr val="000000"/>
                </a:solidFill>
                <a:latin typeface="黑体" panose="02010609060101010101" charset="-122"/>
              </a:rPr>
              <a:t>(     )</a:t>
            </a:r>
            <a:endParaRPr kumimoji="1" lang="en-US" altLang="zh-CN" sz="3600" b="1">
              <a:solidFill>
                <a:srgbClr val="000000"/>
              </a:solidFill>
              <a:latin typeface="黑体" panose="02010609060101010101" charset="-122"/>
            </a:endParaRPr>
          </a:p>
          <a:p>
            <a:pPr eaLnBrk="1" fontAlgn="base" hangingPunct="1">
              <a:spcBef>
                <a:spcPct val="50000"/>
              </a:spcBef>
              <a:spcAft>
                <a:spcPct val="0"/>
              </a:spcAft>
            </a:pPr>
            <a:r>
              <a:rPr kumimoji="1" lang="zh-CN" altLang="en-US" sz="3600" b="1">
                <a:solidFill>
                  <a:srgbClr val="000000"/>
                </a:solidFill>
                <a:latin typeface="黑体" panose="02010609060101010101" charset="-122"/>
              </a:rPr>
              <a:t>磕</a:t>
            </a:r>
            <a:r>
              <a:rPr kumimoji="1" lang="en-US" altLang="zh-CN" sz="3600" b="1">
                <a:solidFill>
                  <a:srgbClr val="000000"/>
                </a:solidFill>
                <a:latin typeface="黑体" panose="02010609060101010101" charset="-122"/>
              </a:rPr>
              <a:t>(     )  </a:t>
            </a:r>
            <a:r>
              <a:rPr kumimoji="1" lang="zh-CN" altLang="en-US" sz="3600" b="1">
                <a:solidFill>
                  <a:srgbClr val="000000"/>
                </a:solidFill>
                <a:latin typeface="黑体" panose="02010609060101010101" charset="-122"/>
              </a:rPr>
              <a:t>瞅</a:t>
            </a:r>
            <a:r>
              <a:rPr kumimoji="1" lang="en-US" altLang="zh-CN" sz="3600" b="1">
                <a:solidFill>
                  <a:srgbClr val="000000"/>
                </a:solidFill>
                <a:latin typeface="黑体" panose="02010609060101010101" charset="-122"/>
              </a:rPr>
              <a:t>(     ) </a:t>
            </a:r>
            <a:r>
              <a:rPr kumimoji="1" lang="zh-CN" altLang="en-US" sz="3600" b="1">
                <a:solidFill>
                  <a:srgbClr val="000000"/>
                </a:solidFill>
                <a:latin typeface="黑体" panose="02010609060101010101" charset="-122"/>
              </a:rPr>
              <a:t>拗</a:t>
            </a:r>
            <a:r>
              <a:rPr kumimoji="1" lang="en-US" altLang="zh-CN" sz="3600" b="1">
                <a:solidFill>
                  <a:srgbClr val="000000"/>
                </a:solidFill>
                <a:latin typeface="黑体" panose="02010609060101010101" charset="-122"/>
              </a:rPr>
              <a:t>(     )  </a:t>
            </a:r>
            <a:endParaRPr kumimoji="1" lang="en-US" altLang="zh-CN" sz="3600" b="1">
              <a:solidFill>
                <a:srgbClr val="000000"/>
              </a:solidFill>
              <a:latin typeface="黑体" panose="02010609060101010101" charset="-122"/>
            </a:endParaRPr>
          </a:p>
          <a:p>
            <a:pPr eaLnBrk="1" fontAlgn="base" hangingPunct="1">
              <a:spcBef>
                <a:spcPct val="50000"/>
              </a:spcBef>
              <a:spcAft>
                <a:spcPct val="0"/>
              </a:spcAft>
            </a:pPr>
            <a:r>
              <a:rPr kumimoji="1" lang="zh-CN" altLang="en-US" sz="3600" b="1">
                <a:solidFill>
                  <a:srgbClr val="000000"/>
                </a:solidFill>
                <a:latin typeface="黑体" panose="02010609060101010101" charset="-122"/>
              </a:rPr>
              <a:t>虔诚</a:t>
            </a:r>
            <a:r>
              <a:rPr kumimoji="1" lang="en-US" altLang="zh-CN" sz="3600" b="1">
                <a:solidFill>
                  <a:srgbClr val="000000"/>
                </a:solidFill>
                <a:latin typeface="黑体" panose="02010609060101010101" charset="-122"/>
              </a:rPr>
              <a:t>(     ) </a:t>
            </a:r>
            <a:r>
              <a:rPr kumimoji="1" lang="zh-CN" altLang="en-US" sz="3600" b="1">
                <a:solidFill>
                  <a:srgbClr val="000000"/>
                </a:solidFill>
                <a:latin typeface="黑体" panose="02010609060101010101" charset="-122"/>
              </a:rPr>
              <a:t>发髻（    ）忸怩（      ）</a:t>
            </a:r>
            <a:endParaRPr kumimoji="1" lang="zh-CN" altLang="en-US" sz="3600" b="1">
              <a:solidFill>
                <a:srgbClr val="000000"/>
              </a:solidFill>
              <a:latin typeface="黑体" panose="02010609060101010101" charset="-122"/>
            </a:endParaRPr>
          </a:p>
        </p:txBody>
      </p:sp>
      <p:sp>
        <p:nvSpPr>
          <p:cNvPr id="35" name="Text Box 18"/>
          <p:cNvSpPr txBox="1">
            <a:spLocks noChangeArrowheads="1"/>
          </p:cNvSpPr>
          <p:nvPr/>
        </p:nvSpPr>
        <p:spPr bwMode="auto">
          <a:xfrm>
            <a:off x="1684655" y="2781300"/>
            <a:ext cx="1557338"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a:solidFill>
                  <a:srgbClr val="FF0000"/>
                </a:solidFill>
                <a:latin typeface="Times New Roman" panose="02020603050405020304" pitchFamily="18" charset="0"/>
              </a:rPr>
              <a:t>shàn </a:t>
            </a:r>
            <a:endParaRPr kumimoji="1" lang="en-US" altLang="zh-CN" sz="4800" b="1">
              <a:solidFill>
                <a:srgbClr val="FF0000"/>
              </a:solidFill>
              <a:latin typeface="Times New Roman" panose="02020603050405020304" pitchFamily="18" charset="0"/>
            </a:endParaRPr>
          </a:p>
        </p:txBody>
      </p:sp>
      <p:sp>
        <p:nvSpPr>
          <p:cNvPr id="36" name="Text Box 19"/>
          <p:cNvSpPr txBox="1">
            <a:spLocks noChangeArrowheads="1"/>
          </p:cNvSpPr>
          <p:nvPr/>
        </p:nvSpPr>
        <p:spPr bwMode="auto">
          <a:xfrm>
            <a:off x="6697980" y="1989138"/>
            <a:ext cx="1323975"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a:solidFill>
                  <a:srgbClr val="FF0000"/>
                </a:solidFill>
                <a:latin typeface="Times New Roman" panose="02020603050405020304" pitchFamily="18" charset="0"/>
              </a:rPr>
              <a:t>hān </a:t>
            </a:r>
            <a:endParaRPr kumimoji="1" lang="en-US" altLang="zh-CN" sz="4800" b="1">
              <a:solidFill>
                <a:srgbClr val="FF0000"/>
              </a:solidFill>
              <a:latin typeface="Times New Roman" panose="02020603050405020304" pitchFamily="18" charset="0"/>
            </a:endParaRPr>
          </a:p>
        </p:txBody>
      </p:sp>
      <p:sp>
        <p:nvSpPr>
          <p:cNvPr id="37" name="Rectangle 20"/>
          <p:cNvSpPr>
            <a:spLocks noChangeArrowheads="1"/>
          </p:cNvSpPr>
          <p:nvPr/>
        </p:nvSpPr>
        <p:spPr bwMode="auto">
          <a:xfrm>
            <a:off x="4465955" y="2781300"/>
            <a:ext cx="99695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a:solidFill>
                  <a:srgbClr val="FF0000"/>
                </a:solidFill>
                <a:latin typeface="Times New Roman" panose="02020603050405020304" pitchFamily="18" charset="0"/>
              </a:rPr>
              <a:t>mó</a:t>
            </a:r>
            <a:endParaRPr kumimoji="1" lang="en-US" altLang="zh-CN" sz="4800" b="1">
              <a:solidFill>
                <a:srgbClr val="FF0000"/>
              </a:solidFill>
              <a:latin typeface="Times New Roman" panose="02020603050405020304" pitchFamily="18" charset="0"/>
            </a:endParaRPr>
          </a:p>
        </p:txBody>
      </p:sp>
      <p:sp>
        <p:nvSpPr>
          <p:cNvPr id="38" name="Rectangle 21"/>
          <p:cNvSpPr>
            <a:spLocks noChangeArrowheads="1"/>
          </p:cNvSpPr>
          <p:nvPr/>
        </p:nvSpPr>
        <p:spPr bwMode="auto">
          <a:xfrm>
            <a:off x="6626543" y="2781300"/>
            <a:ext cx="1268412"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a:solidFill>
                  <a:srgbClr val="FF0000"/>
                </a:solidFill>
                <a:latin typeface="Times New Roman" panose="02020603050405020304" pitchFamily="18" charset="0"/>
              </a:rPr>
              <a:t>zhài</a:t>
            </a:r>
            <a:endParaRPr kumimoji="1" lang="en-US" altLang="zh-CN" sz="4800" b="1">
              <a:solidFill>
                <a:srgbClr val="FF0000"/>
              </a:solidFill>
              <a:latin typeface="Times New Roman" panose="02020603050405020304" pitchFamily="18" charset="0"/>
            </a:endParaRPr>
          </a:p>
        </p:txBody>
      </p:sp>
      <p:sp>
        <p:nvSpPr>
          <p:cNvPr id="39" name="Rectangle 22"/>
          <p:cNvSpPr>
            <a:spLocks noChangeArrowheads="1"/>
          </p:cNvSpPr>
          <p:nvPr/>
        </p:nvSpPr>
        <p:spPr bwMode="auto">
          <a:xfrm>
            <a:off x="1946593" y="3644900"/>
            <a:ext cx="83185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a:solidFill>
                  <a:srgbClr val="FF0000"/>
                </a:solidFill>
                <a:latin typeface="Times New Roman" panose="02020603050405020304" pitchFamily="18" charset="0"/>
              </a:rPr>
              <a:t>kē</a:t>
            </a:r>
            <a:endParaRPr kumimoji="1" lang="en-US" altLang="zh-CN" sz="4800" b="1">
              <a:solidFill>
                <a:srgbClr val="FF0000"/>
              </a:solidFill>
              <a:latin typeface="Times New Roman" panose="02020603050405020304" pitchFamily="18" charset="0"/>
            </a:endParaRPr>
          </a:p>
        </p:txBody>
      </p:sp>
      <p:sp>
        <p:nvSpPr>
          <p:cNvPr id="40" name="Rectangle 23"/>
          <p:cNvSpPr>
            <a:spLocks noChangeArrowheads="1"/>
          </p:cNvSpPr>
          <p:nvPr/>
        </p:nvSpPr>
        <p:spPr bwMode="auto">
          <a:xfrm>
            <a:off x="7894955" y="4481195"/>
            <a:ext cx="28194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err="1">
                <a:solidFill>
                  <a:srgbClr val="FF0000"/>
                </a:solidFill>
                <a:latin typeface="Times New Roman" panose="02020603050405020304" pitchFamily="18" charset="0"/>
              </a:rPr>
              <a:t>niǔní</a:t>
            </a:r>
            <a:endParaRPr kumimoji="1" lang="en-US" altLang="zh-CN" sz="4800" b="1">
              <a:solidFill>
                <a:srgbClr val="FF0000"/>
              </a:solidFill>
              <a:latin typeface="Times New Roman" panose="02020603050405020304" pitchFamily="18" charset="0"/>
            </a:endParaRPr>
          </a:p>
        </p:txBody>
      </p:sp>
      <p:sp>
        <p:nvSpPr>
          <p:cNvPr id="41" name="Text Box 24"/>
          <p:cNvSpPr txBox="1">
            <a:spLocks noChangeArrowheads="1"/>
          </p:cNvSpPr>
          <p:nvPr/>
        </p:nvSpPr>
        <p:spPr bwMode="auto">
          <a:xfrm>
            <a:off x="5387658" y="4481195"/>
            <a:ext cx="144145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en-US" altLang="zh-CN" sz="4800" b="1" err="1">
                <a:solidFill>
                  <a:srgbClr val="FF0000"/>
                </a:solidFill>
                <a:latin typeface="Times New Roman" panose="02020603050405020304" pitchFamily="18" charset="0"/>
              </a:rPr>
              <a:t>jì</a:t>
            </a:r>
            <a:endParaRPr kumimoji="1" lang="en-US" altLang="zh-CN" sz="4800" b="1">
              <a:solidFill>
                <a:srgbClr val="FF0000"/>
              </a:solidFill>
              <a:latin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dissolve">
                                      <p:cBhvr>
                                        <p:cTn id="7" dur="500"/>
                                        <p:tgtEl>
                                          <p:spTgt spid="28"/>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dissolve">
                                      <p:cBhvr>
                                        <p:cTn id="12" dur="500"/>
                                        <p:tgtEl>
                                          <p:spTgt spid="31"/>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dissolve">
                                      <p:cBhvr>
                                        <p:cTn id="17" dur="500"/>
                                        <p:tgtEl>
                                          <p:spTgt spid="36"/>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dissolve">
                                      <p:cBhvr>
                                        <p:cTn id="22" dur="500"/>
                                        <p:tgtEl>
                                          <p:spTgt spid="35"/>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7">
                                            <p:txEl>
                                              <p:pRg st="0" end="0"/>
                                            </p:txEl>
                                          </p:spTgt>
                                        </p:tgtEl>
                                        <p:attrNameLst>
                                          <p:attrName>style.visibility</p:attrName>
                                        </p:attrNameLst>
                                      </p:cBhvr>
                                      <p:to>
                                        <p:strVal val="visible"/>
                                      </p:to>
                                    </p:set>
                                    <p:animEffect transition="in" filter="wipe(left)">
                                      <p:cBhvr>
                                        <p:cTn id="27" dur="500"/>
                                        <p:tgtEl>
                                          <p:spTgt spid="3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8">
                                            <p:txEl>
                                              <p:pRg st="0" end="0"/>
                                            </p:txEl>
                                          </p:spTgt>
                                        </p:tgtEl>
                                        <p:attrNameLst>
                                          <p:attrName>style.visibility</p:attrName>
                                        </p:attrNameLst>
                                      </p:cBhvr>
                                      <p:to>
                                        <p:strVal val="visible"/>
                                      </p:to>
                                    </p:set>
                                    <p:animEffect transition="in" filter="wipe(left)">
                                      <p:cBhvr>
                                        <p:cTn id="32" dur="500"/>
                                        <p:tgtEl>
                                          <p:spTgt spid="3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9">
                                            <p:txEl>
                                              <p:pRg st="0" end="0"/>
                                            </p:txEl>
                                          </p:spTgt>
                                        </p:tgtEl>
                                        <p:attrNameLst>
                                          <p:attrName>style.visibility</p:attrName>
                                        </p:attrNameLst>
                                      </p:cBhvr>
                                      <p:to>
                                        <p:strVal val="visible"/>
                                      </p:to>
                                    </p:set>
                                    <p:animEffect transition="in" filter="wipe(left)">
                                      <p:cBhvr>
                                        <p:cTn id="37" dur="500"/>
                                        <p:tgtEl>
                                          <p:spTgt spid="3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dissolve">
                                      <p:cBhvr>
                                        <p:cTn id="42" dur="500"/>
                                        <p:tgtEl>
                                          <p:spTgt spid="30"/>
                                        </p:tgtEl>
                                      </p:cBhvr>
                                    </p:animEffect>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dissolve">
                                      <p:cBhvr>
                                        <p:cTn id="47" dur="500"/>
                                        <p:tgtEl>
                                          <p:spTgt spid="32"/>
                                        </p:tgtEl>
                                      </p:cBhvr>
                                    </p:animEffect>
                                  </p:childTnLst>
                                  <p:subTnLst>
                                    <p:audio>
                                      <p:cMediaNode>
                                        <p:cTn display="0" masterRel="sameClick">
                                          <p:stCondLst>
                                            <p:cond evt="begin" delay="0">
                                              <p:tn val="45"/>
                                            </p:cond>
                                          </p:stCondLst>
                                          <p:endCondLst>
                                            <p:cond evt="onStopAudio" delay="0">
                                              <p:tgtEl>
                                                <p:sldTgt/>
                                              </p:tgtEl>
                                            </p:cond>
                                          </p:endCondLst>
                                        </p:cTn>
                                        <p:tgtEl>
                                          <p:sndTgt r:embed="rId2" name="chimes.wav"/>
                                        </p:tgtEl>
                                      </p:cMediaNode>
                                    </p:audio>
                                  </p:sub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dissolve">
                                      <p:cBhvr>
                                        <p:cTn id="52" dur="500"/>
                                        <p:tgtEl>
                                          <p:spTgt spid="29"/>
                                        </p:tgtEl>
                                      </p:cBhvr>
                                    </p:animEffect>
                                  </p:childTnLst>
                                  <p:subTnLst>
                                    <p:audio>
                                      <p:cMediaNode>
                                        <p:cTn display="0" masterRel="sameClick">
                                          <p:stCondLst>
                                            <p:cond evt="begin" delay="0">
                                              <p:tn val="50"/>
                                            </p:cond>
                                          </p:stCondLst>
                                          <p:endCondLst>
                                            <p:cond evt="onStopAudio" delay="0">
                                              <p:tgtEl>
                                                <p:sldTgt/>
                                              </p:tgtEl>
                                            </p:cond>
                                          </p:endCondLst>
                                        </p:cTn>
                                        <p:tgtEl>
                                          <p:sndTgt r:embed="rId2" name="chimes.wav"/>
                                        </p:tgtEl>
                                      </p:cMediaNode>
                                    </p:audio>
                                  </p:subTnLst>
                                </p:cTn>
                              </p:par>
                            </p:childTnLst>
                          </p:cTn>
                        </p:par>
                      </p:childTnLst>
                    </p:cTn>
                  </p:par>
                  <p:par>
                    <p:cTn id="53" fill="hold">
                      <p:stCondLst>
                        <p:cond delay="indefinite"/>
                      </p:stCondLst>
                      <p:childTnLst>
                        <p:par>
                          <p:cTn id="54" fill="hold">
                            <p:stCondLst>
                              <p:cond delay="0"/>
                            </p:stCondLst>
                            <p:childTnLst>
                              <p:par>
                                <p:cTn id="55" presetID="16" presetClass="entr" presetSubtype="26" fill="hold" grpId="0" nodeType="click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barn(inHorizontal)">
                                      <p:cBhvr>
                                        <p:cTn id="57" dur="500"/>
                                        <p:tgtEl>
                                          <p:spTgt spid="4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0">
                                            <p:txEl>
                                              <p:pRg st="0" end="0"/>
                                            </p:txEl>
                                          </p:spTgt>
                                        </p:tgtEl>
                                        <p:attrNameLst>
                                          <p:attrName>style.visibility</p:attrName>
                                        </p:attrNameLst>
                                      </p:cBhvr>
                                      <p:to>
                                        <p:strVal val="visible"/>
                                      </p:to>
                                    </p:set>
                                    <p:animEffect transition="in" filter="wipe(left)">
                                      <p:cBhvr>
                                        <p:cTn id="62"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5" grpId="0"/>
      <p:bldP spid="36" grpId="0"/>
      <p:bldP spid="37" grpId="0" build="p"/>
      <p:bldP spid="38" grpId="0" build="p"/>
      <p:bldP spid="39" grpId="0" build="p"/>
      <p:bldP spid="40" grpId="0" build="p"/>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ctrTitle"/>
          </p:nvPr>
        </p:nvSpPr>
        <p:spPr>
          <a:xfrm>
            <a:off x="1226820" y="180340"/>
            <a:ext cx="3007995" cy="695960"/>
          </a:xfrm>
          <a:solidFill>
            <a:schemeClr val="accent1">
              <a:lumMod val="75000"/>
            </a:schemeClr>
          </a:solidFill>
        </p:spPr>
        <p:txBody>
          <a:bodyPr>
            <a:normAutofit/>
          </a:bodyPr>
          <a:lstStyle/>
          <a:p>
            <a:r>
              <a:rPr lang="zh-CN" altLang="en-US" sz="3600" b="1">
                <a:solidFill>
                  <a:schemeClr val="bg1"/>
                </a:solidFill>
                <a:latin typeface="微软雅黑" panose="020B0503020204020204" charset="-122"/>
                <a:ea typeface="微软雅黑" panose="020B0503020204020204" charset="-122"/>
              </a:rPr>
              <a:t>预习检测</a:t>
            </a:r>
            <a:endParaRPr lang="zh-CN" altLang="en-US" sz="3600" b="1">
              <a:solidFill>
                <a:schemeClr val="bg1"/>
              </a:solidFill>
              <a:latin typeface="微软雅黑" panose="020B0503020204020204" charset="-122"/>
              <a:ea typeface="微软雅黑" panose="020B0503020204020204" charset="-122"/>
            </a:endParaRPr>
          </a:p>
        </p:txBody>
      </p:sp>
      <p:sp>
        <p:nvSpPr>
          <p:cNvPr id="16" name="Text Box 4"/>
          <p:cNvSpPr txBox="1">
            <a:spLocks noChangeArrowheads="1"/>
          </p:cNvSpPr>
          <p:nvPr/>
        </p:nvSpPr>
        <p:spPr bwMode="auto">
          <a:xfrm>
            <a:off x="1226820" y="969010"/>
            <a:ext cx="9144000" cy="5631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600" b="1">
                <a:solidFill>
                  <a:srgbClr val="000000"/>
                </a:solidFill>
                <a:latin typeface="黑体" panose="02010609060101010101" charset="-122"/>
                <a:ea typeface="黑体" panose="02010609060101010101" charset="-122"/>
              </a:rPr>
              <a:t>二、掌握下列字词。</a:t>
            </a:r>
            <a:endParaRPr kumimoji="1" lang="zh-CN" altLang="en-US" sz="3600" b="1">
              <a:solidFill>
                <a:srgbClr val="000000"/>
              </a:solidFill>
              <a:latin typeface="黑体" panose="02010609060101010101" charset="-122"/>
              <a:ea typeface="黑体" panose="02010609060101010101" charset="-122"/>
            </a:endParaRPr>
          </a:p>
          <a:p>
            <a:pPr fontAlgn="base">
              <a:spcBef>
                <a:spcPct val="50000"/>
              </a:spcBef>
              <a:spcAft>
                <a:spcPct val="0"/>
              </a:spcAft>
            </a:pPr>
            <a:r>
              <a:rPr kumimoji="1" lang="en-US" altLang="zh-CN" sz="3600" b="1">
                <a:solidFill>
                  <a:srgbClr val="000000"/>
                </a:solidFill>
                <a:latin typeface="黑体" panose="02010609060101010101" charset="-122"/>
                <a:ea typeface="黑体" panose="02010609060101010101" charset="-122"/>
              </a:rPr>
              <a:t>8</a:t>
            </a:r>
            <a:r>
              <a:rPr kumimoji="1" lang="zh-CN" altLang="en-US" sz="3600" b="1">
                <a:solidFill>
                  <a:srgbClr val="000000"/>
                </a:solidFill>
                <a:latin typeface="黑体" panose="02010609060101010101" charset="-122"/>
                <a:ea typeface="黑体" panose="02010609060101010101" charset="-122"/>
              </a:rPr>
              <a:t>、张皇：</a:t>
            </a:r>
            <a:endParaRPr kumimoji="1" lang="zh-CN" altLang="en-US" sz="3600" b="1">
              <a:solidFill>
                <a:srgbClr val="000000"/>
              </a:solidFill>
              <a:latin typeface="黑体" panose="02010609060101010101" charset="-122"/>
              <a:ea typeface="黑体" panose="02010609060101010101" charset="-122"/>
            </a:endParaRPr>
          </a:p>
          <a:p>
            <a:pPr fontAlgn="base">
              <a:spcBef>
                <a:spcPct val="50000"/>
              </a:spcBef>
              <a:spcAft>
                <a:spcPct val="0"/>
              </a:spcAft>
            </a:pPr>
            <a:r>
              <a:rPr kumimoji="1" lang="en-US" altLang="zh-CN" sz="3600" b="1">
                <a:solidFill>
                  <a:srgbClr val="000000"/>
                </a:solidFill>
                <a:latin typeface="黑体" panose="02010609060101010101" charset="-122"/>
                <a:ea typeface="黑体" panose="02010609060101010101" charset="-122"/>
              </a:rPr>
              <a:t>21</a:t>
            </a:r>
            <a:r>
              <a:rPr kumimoji="1" lang="zh-CN" altLang="en-US" sz="3600" b="1">
                <a:solidFill>
                  <a:srgbClr val="000000"/>
                </a:solidFill>
                <a:latin typeface="黑体" panose="02010609060101010101" charset="-122"/>
                <a:ea typeface="黑体" panose="02010609060101010101" charset="-122"/>
              </a:rPr>
              <a:t>、忸怩：</a:t>
            </a:r>
            <a:endParaRPr kumimoji="1" lang="zh-CN" altLang="en-US" sz="3600" b="1">
              <a:solidFill>
                <a:srgbClr val="000000"/>
              </a:solidFill>
              <a:latin typeface="黑体" panose="02010609060101010101" charset="-122"/>
              <a:ea typeface="黑体" panose="02010609060101010101" charset="-122"/>
            </a:endParaRPr>
          </a:p>
          <a:p>
            <a:pPr fontAlgn="base">
              <a:spcBef>
                <a:spcPct val="50000"/>
              </a:spcBef>
              <a:spcAft>
                <a:spcPct val="0"/>
              </a:spcAft>
            </a:pPr>
            <a:r>
              <a:rPr kumimoji="1" lang="en-US" altLang="zh-CN" sz="3600" b="1">
                <a:solidFill>
                  <a:srgbClr val="000000"/>
                </a:solidFill>
                <a:latin typeface="黑体" panose="02010609060101010101" charset="-122"/>
                <a:ea typeface="黑体" panose="02010609060101010101" charset="-122"/>
              </a:rPr>
              <a:t>29</a:t>
            </a:r>
            <a:r>
              <a:rPr kumimoji="1" lang="zh-CN" altLang="en-US" sz="3600" b="1">
                <a:solidFill>
                  <a:srgbClr val="000000"/>
                </a:solidFill>
                <a:latin typeface="黑体" panose="02010609060101010101" charset="-122"/>
                <a:ea typeface="黑体" panose="02010609060101010101" charset="-122"/>
              </a:rPr>
              <a:t>、执拗：</a:t>
            </a:r>
            <a:endParaRPr kumimoji="1" lang="zh-CN" altLang="en-US" sz="3600" b="1">
              <a:solidFill>
                <a:srgbClr val="000000"/>
              </a:solidFill>
              <a:latin typeface="黑体" panose="02010609060101010101" charset="-122"/>
              <a:ea typeface="黑体" panose="02010609060101010101" charset="-122"/>
            </a:endParaRPr>
          </a:p>
          <a:p>
            <a:pPr fontAlgn="base">
              <a:spcBef>
                <a:spcPct val="50000"/>
              </a:spcBef>
              <a:spcAft>
                <a:spcPct val="0"/>
              </a:spcAft>
            </a:pPr>
            <a:r>
              <a:rPr kumimoji="1" lang="en-US" altLang="zh-CN" sz="3600" b="1">
                <a:solidFill>
                  <a:srgbClr val="000000"/>
                </a:solidFill>
                <a:latin typeface="黑体" panose="02010609060101010101" charset="-122"/>
                <a:ea typeface="黑体" panose="02010609060101010101" charset="-122"/>
              </a:rPr>
              <a:t>30</a:t>
            </a:r>
            <a:r>
              <a:rPr kumimoji="1" lang="zh-CN" altLang="en-US" sz="3600" b="1">
                <a:solidFill>
                  <a:srgbClr val="000000"/>
                </a:solidFill>
                <a:latin typeface="黑体" panose="02010609060101010101" charset="-122"/>
                <a:ea typeface="黑体" panose="02010609060101010101" charset="-122"/>
              </a:rPr>
              <a:t>、尴尬：</a:t>
            </a:r>
            <a:endParaRPr kumimoji="1" lang="zh-CN" altLang="en-US" sz="3600" b="1">
              <a:solidFill>
                <a:srgbClr val="000000"/>
              </a:solidFill>
              <a:latin typeface="黑体" panose="02010609060101010101" charset="-122"/>
              <a:ea typeface="黑体" panose="02010609060101010101" charset="-122"/>
            </a:endParaRPr>
          </a:p>
          <a:p>
            <a:pPr fontAlgn="base">
              <a:spcBef>
                <a:spcPct val="50000"/>
              </a:spcBef>
              <a:spcAft>
                <a:spcPct val="0"/>
              </a:spcAft>
            </a:pPr>
            <a:r>
              <a:rPr kumimoji="1" lang="en-US" altLang="zh-CN" sz="3600" b="1">
                <a:solidFill>
                  <a:srgbClr val="000000"/>
                </a:solidFill>
                <a:latin typeface="黑体" panose="02010609060101010101" charset="-122"/>
                <a:ea typeface="黑体" panose="02010609060101010101" charset="-122"/>
              </a:rPr>
              <a:t>30</a:t>
            </a:r>
            <a:r>
              <a:rPr kumimoji="1" lang="zh-CN" altLang="en-US" sz="3600" b="1">
                <a:solidFill>
                  <a:srgbClr val="000000"/>
                </a:solidFill>
                <a:latin typeface="黑体" panose="02010609060101010101" charset="-122"/>
                <a:ea typeface="黑体" panose="02010609060101010101" charset="-122"/>
              </a:rPr>
              <a:t>、讪讪：</a:t>
            </a:r>
            <a:endParaRPr kumimoji="1" lang="zh-CN" altLang="en-US" sz="3600" b="1">
              <a:solidFill>
                <a:srgbClr val="000000"/>
              </a:solidFill>
              <a:latin typeface="黑体" panose="02010609060101010101" charset="-122"/>
              <a:ea typeface="黑体" panose="02010609060101010101" charset="-122"/>
            </a:endParaRPr>
          </a:p>
          <a:p>
            <a:pPr fontAlgn="base">
              <a:spcBef>
                <a:spcPct val="50000"/>
              </a:spcBef>
              <a:spcAft>
                <a:spcPct val="0"/>
              </a:spcAft>
            </a:pPr>
            <a:r>
              <a:rPr kumimoji="1" lang="en-US" altLang="zh-CN" sz="3600" b="1">
                <a:solidFill>
                  <a:srgbClr val="000000"/>
                </a:solidFill>
                <a:latin typeface="黑体" panose="02010609060101010101" charset="-122"/>
                <a:ea typeface="黑体" panose="02010609060101010101" charset="-122"/>
              </a:rPr>
              <a:t>55</a:t>
            </a:r>
            <a:r>
              <a:rPr kumimoji="1" lang="zh-CN" altLang="en-US" sz="3600" b="1">
                <a:solidFill>
                  <a:srgbClr val="000000"/>
                </a:solidFill>
                <a:latin typeface="黑体" panose="02010609060101010101" charset="-122"/>
                <a:ea typeface="黑体" panose="02010609060101010101" charset="-122"/>
              </a:rPr>
              <a:t>、虔诚：</a:t>
            </a:r>
            <a:endParaRPr kumimoji="1" lang="zh-CN" altLang="en-US" sz="3600" b="1">
              <a:solidFill>
                <a:srgbClr val="000000"/>
              </a:solidFill>
              <a:latin typeface="黑体" panose="02010609060101010101" charset="-122"/>
              <a:ea typeface="黑体" panose="02010609060101010101" charset="-122"/>
            </a:endParaRPr>
          </a:p>
        </p:txBody>
      </p:sp>
      <p:sp>
        <p:nvSpPr>
          <p:cNvPr id="17" name="Rectangle 5"/>
          <p:cNvSpPr>
            <a:spLocks noChangeArrowheads="1"/>
          </p:cNvSpPr>
          <p:nvPr/>
        </p:nvSpPr>
        <p:spPr bwMode="auto">
          <a:xfrm>
            <a:off x="3730308" y="5109210"/>
            <a:ext cx="45402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a:solidFill>
                  <a:srgbClr val="FF0000"/>
                </a:solidFill>
                <a:latin typeface="Times New Roman" panose="02020603050405020304" pitchFamily="18" charset="0"/>
                <a:ea typeface="楷体_GB2312" pitchFamily="49" charset="-122"/>
              </a:rPr>
              <a:t>难为情的样子。</a:t>
            </a:r>
            <a:endParaRPr kumimoji="1" lang="zh-CN" altLang="en-US" sz="3200" b="1">
              <a:solidFill>
                <a:srgbClr val="FF0000"/>
              </a:solidFill>
              <a:latin typeface="Times New Roman" panose="02020603050405020304" pitchFamily="18" charset="0"/>
              <a:ea typeface="楷体_GB2312" pitchFamily="49" charset="-122"/>
            </a:endParaRPr>
          </a:p>
        </p:txBody>
      </p:sp>
      <p:sp>
        <p:nvSpPr>
          <p:cNvPr id="18" name="Rectangle 6"/>
          <p:cNvSpPr>
            <a:spLocks noChangeArrowheads="1"/>
          </p:cNvSpPr>
          <p:nvPr/>
        </p:nvSpPr>
        <p:spPr bwMode="auto">
          <a:xfrm>
            <a:off x="3566160" y="1820545"/>
            <a:ext cx="419163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kumimoji="1" lang="zh-CN" altLang="en-US" sz="3200" b="1">
                <a:solidFill>
                  <a:srgbClr val="FF0000"/>
                </a:solidFill>
                <a:effectLst>
                  <a:outerShdw blurRad="38100" dist="25400" dir="5400000" algn="ctr" rotWithShape="0">
                    <a:srgbClr val="6E747A">
                      <a:alpha val="43000"/>
                    </a:srgbClr>
                  </a:outerShdw>
                </a:effectLst>
                <a:latin typeface="Times New Roman" panose="02020603050405020304" pitchFamily="18" charset="0"/>
                <a:ea typeface="楷体_GB2312" pitchFamily="49" charset="-122"/>
              </a:rPr>
              <a:t>惊慌不安的样子。</a:t>
            </a:r>
            <a:endParaRPr kumimoji="1" lang="zh-CN" altLang="en-US" sz="3200" b="1">
              <a:solidFill>
                <a:srgbClr val="FF0000"/>
              </a:solidFill>
              <a:effectLst>
                <a:outerShdw blurRad="38100" dist="25400" dir="5400000" algn="ctr" rotWithShape="0">
                  <a:srgbClr val="6E747A">
                    <a:alpha val="43000"/>
                  </a:srgbClr>
                </a:outerShdw>
              </a:effectLst>
              <a:latin typeface="Times New Roman" panose="02020603050405020304" pitchFamily="18" charset="0"/>
              <a:ea typeface="楷体_GB2312" pitchFamily="49" charset="-122"/>
            </a:endParaRPr>
          </a:p>
        </p:txBody>
      </p:sp>
      <p:sp>
        <p:nvSpPr>
          <p:cNvPr id="19" name="Rectangle 7"/>
          <p:cNvSpPr>
            <a:spLocks noChangeArrowheads="1"/>
          </p:cNvSpPr>
          <p:nvPr/>
        </p:nvSpPr>
        <p:spPr bwMode="auto">
          <a:xfrm>
            <a:off x="3383280" y="4281170"/>
            <a:ext cx="54244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a:solidFill>
                  <a:srgbClr val="FF0000"/>
                </a:solidFill>
                <a:latin typeface="Times New Roman" panose="02020603050405020304" pitchFamily="18" charset="0"/>
                <a:ea typeface="楷体_GB2312" pitchFamily="49" charset="-122"/>
              </a:rPr>
              <a:t>（神色、态度）不自然。</a:t>
            </a:r>
            <a:endParaRPr kumimoji="1" lang="zh-CN" altLang="en-US" sz="3200" b="1">
              <a:solidFill>
                <a:srgbClr val="FF0000"/>
              </a:solidFill>
              <a:latin typeface="Times New Roman" panose="02020603050405020304" pitchFamily="18" charset="0"/>
              <a:ea typeface="楷体_GB2312" pitchFamily="49" charset="-122"/>
            </a:endParaRPr>
          </a:p>
        </p:txBody>
      </p:sp>
      <p:sp>
        <p:nvSpPr>
          <p:cNvPr id="20" name="Rectangle 8"/>
          <p:cNvSpPr>
            <a:spLocks noChangeArrowheads="1"/>
          </p:cNvSpPr>
          <p:nvPr/>
        </p:nvSpPr>
        <p:spPr bwMode="auto">
          <a:xfrm>
            <a:off x="3566160" y="3425190"/>
            <a:ext cx="623189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kumimoji="1" lang="zh-CN" altLang="en-US" sz="3200" b="1">
                <a:solidFill>
                  <a:srgbClr val="FF0000"/>
                </a:solidFill>
                <a:latin typeface="Times New Roman" panose="02020603050405020304" pitchFamily="18" charset="0"/>
                <a:ea typeface="楷体_GB2312" pitchFamily="49" charset="-122"/>
              </a:rPr>
              <a:t>固执任性，不听从别人的意见。</a:t>
            </a:r>
            <a:endParaRPr kumimoji="1" lang="zh-CN" altLang="en-US" sz="3200" b="1">
              <a:solidFill>
                <a:srgbClr val="FF0000"/>
              </a:solidFill>
              <a:latin typeface="Times New Roman" panose="02020603050405020304" pitchFamily="18" charset="0"/>
              <a:ea typeface="楷体_GB2312" pitchFamily="49" charset="-122"/>
            </a:endParaRPr>
          </a:p>
        </p:txBody>
      </p:sp>
      <p:sp>
        <p:nvSpPr>
          <p:cNvPr id="21" name="Rectangle 10"/>
          <p:cNvSpPr>
            <a:spLocks noChangeArrowheads="1"/>
          </p:cNvSpPr>
          <p:nvPr/>
        </p:nvSpPr>
        <p:spPr bwMode="auto">
          <a:xfrm>
            <a:off x="3495358" y="2624773"/>
            <a:ext cx="61912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a:solidFill>
                  <a:srgbClr val="FF0000"/>
                </a:solidFill>
                <a:latin typeface="Times New Roman" panose="02020603050405020304" pitchFamily="18" charset="0"/>
                <a:ea typeface="楷体_GB2312" pitchFamily="49" charset="-122"/>
              </a:rPr>
              <a:t>形容不好意思或不大方的样子。</a:t>
            </a:r>
            <a:endParaRPr kumimoji="1" lang="zh-CN" altLang="en-US" sz="3200" b="1">
              <a:solidFill>
                <a:srgbClr val="FF0000"/>
              </a:solidFill>
              <a:latin typeface="Times New Roman" panose="02020603050405020304" pitchFamily="18" charset="0"/>
              <a:ea typeface="楷体_GB2312" pitchFamily="49" charset="-122"/>
            </a:endParaRPr>
          </a:p>
        </p:txBody>
      </p:sp>
      <p:sp>
        <p:nvSpPr>
          <p:cNvPr id="22" name="Rectangle 11"/>
          <p:cNvSpPr>
            <a:spLocks noChangeArrowheads="1"/>
          </p:cNvSpPr>
          <p:nvPr/>
        </p:nvSpPr>
        <p:spPr bwMode="auto">
          <a:xfrm>
            <a:off x="3566795" y="5937885"/>
            <a:ext cx="45402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a:solidFill>
                  <a:srgbClr val="FF0000"/>
                </a:solidFill>
                <a:latin typeface="Times New Roman" panose="02020603050405020304" pitchFamily="18" charset="0"/>
                <a:ea typeface="楷体_GB2312" pitchFamily="49" charset="-122"/>
              </a:rPr>
              <a:t>恭敬有诚意。</a:t>
            </a:r>
            <a:endParaRPr kumimoji="1" lang="zh-CN" altLang="en-US" sz="3200" b="1">
              <a:solidFill>
                <a:srgbClr val="FF0000"/>
              </a:solidFill>
              <a:latin typeface="Times New Roman" panose="02020603050405020304" pitchFamily="18" charset="0"/>
              <a:ea typeface="楷体_GB2312"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xEl>
                                              <p:pRg st="4294967295" end="4294967295"/>
                                            </p:txEl>
                                          </p:spTgt>
                                        </p:tgtEl>
                                        <p:attrNameLst>
                                          <p:attrName>style.visibility</p:attrName>
                                        </p:attrNameLst>
                                      </p:cBhvr>
                                      <p:to>
                                        <p:strVal val="visible"/>
                                      </p:to>
                                    </p:set>
                                    <p:animEffect transition="in" filter="wipe(left)">
                                      <p:cBhvr>
                                        <p:cTn id="7" dur="500"/>
                                        <p:tgtEl>
                                          <p:spTgt spid="18">
                                            <p:txEl>
                                              <p:p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xEl>
                                              <p:pRg st="4294967295" end="4294967295"/>
                                            </p:txEl>
                                          </p:spTgt>
                                        </p:tgtEl>
                                        <p:attrNameLst>
                                          <p:attrName>style.visibility</p:attrName>
                                        </p:attrNameLst>
                                      </p:cBhvr>
                                      <p:to>
                                        <p:strVal val="visible"/>
                                      </p:to>
                                    </p:set>
                                    <p:animEffect transition="in" filter="wipe(left)">
                                      <p:cBhvr>
                                        <p:cTn id="12" dur="500"/>
                                        <p:tgtEl>
                                          <p:spTgt spid="18">
                                            <p:txEl>
                                              <p:p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xEl>
                                              <p:pRg st="4294967295" end="4294967295"/>
                                            </p:txEl>
                                          </p:spTgt>
                                        </p:tgtEl>
                                        <p:attrNameLst>
                                          <p:attrName>style.visibility</p:attrName>
                                        </p:attrNameLst>
                                      </p:cBhvr>
                                      <p:to>
                                        <p:strVal val="visible"/>
                                      </p:to>
                                    </p:set>
                                    <p:animEffect transition="in" filter="wipe(left)">
                                      <p:cBhvr>
                                        <p:cTn id="17" dur="500"/>
                                        <p:tgtEl>
                                          <p:spTgt spid="18">
                                            <p:txEl>
                                              <p:pRg st="4294967295" end="429496729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xEl>
                                              <p:pRg st="0" end="0"/>
                                            </p:txEl>
                                          </p:spTgt>
                                        </p:tgtEl>
                                        <p:attrNameLst>
                                          <p:attrName>style.visibility</p:attrName>
                                        </p:attrNameLst>
                                      </p:cBhvr>
                                      <p:to>
                                        <p:strVal val="visible"/>
                                      </p:to>
                                    </p:set>
                                    <p:animEffect transition="in" filter="wipe(left)">
                                      <p:cBhvr>
                                        <p:cTn id="22" dur="500"/>
                                        <p:tgtEl>
                                          <p:spTgt spid="1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1">
                                            <p:txEl>
                                              <p:pRg st="4294967295" end="4294967295"/>
                                            </p:txEl>
                                          </p:spTgt>
                                        </p:tgtEl>
                                        <p:attrNameLst>
                                          <p:attrName>style.visibility</p:attrName>
                                        </p:attrNameLst>
                                      </p:cBhvr>
                                      <p:to>
                                        <p:strVal val="visible"/>
                                      </p:to>
                                    </p:set>
                                    <p:animEffect transition="in" filter="wipe(left)">
                                      <p:cBhvr>
                                        <p:cTn id="27" dur="500"/>
                                        <p:tgtEl>
                                          <p:spTgt spid="21">
                                            <p:txEl>
                                              <p:pRg st="4294967295" end="429496729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1">
                                            <p:txEl>
                                              <p:pRg st="0" end="0"/>
                                            </p:txEl>
                                          </p:spTgt>
                                        </p:tgtEl>
                                        <p:attrNameLst>
                                          <p:attrName>style.visibility</p:attrName>
                                        </p:attrNameLst>
                                      </p:cBhvr>
                                      <p:to>
                                        <p:strVal val="visible"/>
                                      </p:to>
                                    </p:set>
                                    <p:animEffect transition="in" filter="wipe(left)">
                                      <p:cBhvr>
                                        <p:cTn id="32" dur="500"/>
                                        <p:tgtEl>
                                          <p:spTgt spid="2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
                                            <p:txEl>
                                              <p:pRg st="4294967295" end="4294967295"/>
                                            </p:txEl>
                                          </p:spTgt>
                                        </p:tgtEl>
                                        <p:attrNameLst>
                                          <p:attrName>style.visibility</p:attrName>
                                        </p:attrNameLst>
                                      </p:cBhvr>
                                      <p:to>
                                        <p:strVal val="visible"/>
                                      </p:to>
                                    </p:set>
                                    <p:animEffect transition="in" filter="wipe(left)">
                                      <p:cBhvr>
                                        <p:cTn id="37" dur="500"/>
                                        <p:tgtEl>
                                          <p:spTgt spid="20">
                                            <p:txEl>
                                              <p:pRg st="4294967295" end="429496729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
                                            <p:txEl>
                                              <p:pRg st="4294967295" end="4294967295"/>
                                            </p:txEl>
                                          </p:spTgt>
                                        </p:tgtEl>
                                        <p:attrNameLst>
                                          <p:attrName>style.visibility</p:attrName>
                                        </p:attrNameLst>
                                      </p:cBhvr>
                                      <p:to>
                                        <p:strVal val="visible"/>
                                      </p:to>
                                    </p:set>
                                    <p:animEffect transition="in" filter="wipe(left)">
                                      <p:cBhvr>
                                        <p:cTn id="42" dur="500"/>
                                        <p:tgtEl>
                                          <p:spTgt spid="20">
                                            <p:txEl>
                                              <p:pRg st="4294967295" end="429496729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
                                            <p:txEl>
                                              <p:pRg st="0" end="0"/>
                                            </p:txEl>
                                          </p:spTgt>
                                        </p:tgtEl>
                                        <p:attrNameLst>
                                          <p:attrName>style.visibility</p:attrName>
                                        </p:attrNameLst>
                                      </p:cBhvr>
                                      <p:to>
                                        <p:strVal val="visible"/>
                                      </p:to>
                                    </p:set>
                                    <p:animEffect transition="in" filter="wipe(left)">
                                      <p:cBhvr>
                                        <p:cTn id="47" dur="500"/>
                                        <p:tgtEl>
                                          <p:spTgt spid="2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9">
                                            <p:txEl>
                                              <p:pRg st="4294967295" end="4294967295"/>
                                            </p:txEl>
                                          </p:spTgt>
                                        </p:tgtEl>
                                        <p:attrNameLst>
                                          <p:attrName>style.visibility</p:attrName>
                                        </p:attrNameLst>
                                      </p:cBhvr>
                                      <p:to>
                                        <p:strVal val="visible"/>
                                      </p:to>
                                    </p:set>
                                    <p:animEffect transition="in" filter="wipe(left)">
                                      <p:cBhvr>
                                        <p:cTn id="52" dur="500"/>
                                        <p:tgtEl>
                                          <p:spTgt spid="19">
                                            <p:txEl>
                                              <p:pRg st="4294967295" end="429496729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9">
                                            <p:txEl>
                                              <p:pRg st="4294967295" end="4294967295"/>
                                            </p:txEl>
                                          </p:spTgt>
                                        </p:tgtEl>
                                        <p:attrNameLst>
                                          <p:attrName>style.visibility</p:attrName>
                                        </p:attrNameLst>
                                      </p:cBhvr>
                                      <p:to>
                                        <p:strVal val="visible"/>
                                      </p:to>
                                    </p:set>
                                    <p:animEffect transition="in" filter="wipe(left)">
                                      <p:cBhvr>
                                        <p:cTn id="57" dur="500"/>
                                        <p:tgtEl>
                                          <p:spTgt spid="19">
                                            <p:txEl>
                                              <p:pRg st="4294967295" end="429496729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9">
                                            <p:txEl>
                                              <p:pRg st="0" end="0"/>
                                            </p:txEl>
                                          </p:spTgt>
                                        </p:tgtEl>
                                        <p:attrNameLst>
                                          <p:attrName>style.visibility</p:attrName>
                                        </p:attrNameLst>
                                      </p:cBhvr>
                                      <p:to>
                                        <p:strVal val="visible"/>
                                      </p:to>
                                    </p:set>
                                    <p:animEffect transition="in" filter="wipe(left)">
                                      <p:cBhvr>
                                        <p:cTn id="62" dur="500"/>
                                        <p:tgtEl>
                                          <p:spTgt spid="19">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7">
                                            <p:txEl>
                                              <p:pRg st="4294967295" end="4294967295"/>
                                            </p:txEl>
                                          </p:spTgt>
                                        </p:tgtEl>
                                        <p:attrNameLst>
                                          <p:attrName>style.visibility</p:attrName>
                                        </p:attrNameLst>
                                      </p:cBhvr>
                                      <p:to>
                                        <p:strVal val="visible"/>
                                      </p:to>
                                    </p:set>
                                    <p:animEffect transition="in" filter="wipe(left)">
                                      <p:cBhvr>
                                        <p:cTn id="67" dur="500"/>
                                        <p:tgtEl>
                                          <p:spTgt spid="17">
                                            <p:txEl>
                                              <p:pRg st="4294967295" end="4294967295"/>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7">
                                            <p:txEl>
                                              <p:pRg st="4294967295" end="4294967295"/>
                                            </p:txEl>
                                          </p:spTgt>
                                        </p:tgtEl>
                                        <p:attrNameLst>
                                          <p:attrName>style.visibility</p:attrName>
                                        </p:attrNameLst>
                                      </p:cBhvr>
                                      <p:to>
                                        <p:strVal val="visible"/>
                                      </p:to>
                                    </p:set>
                                    <p:animEffect transition="in" filter="wipe(left)">
                                      <p:cBhvr>
                                        <p:cTn id="72" dur="500"/>
                                        <p:tgtEl>
                                          <p:spTgt spid="17">
                                            <p:txEl>
                                              <p:pRg st="4294967295" end="429496729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7">
                                            <p:txEl>
                                              <p:pRg st="0" end="0"/>
                                            </p:txEl>
                                          </p:spTgt>
                                        </p:tgtEl>
                                        <p:attrNameLst>
                                          <p:attrName>style.visibility</p:attrName>
                                        </p:attrNameLst>
                                      </p:cBhvr>
                                      <p:to>
                                        <p:strVal val="visible"/>
                                      </p:to>
                                    </p:set>
                                    <p:animEffect transition="in" filter="wipe(left)">
                                      <p:cBhvr>
                                        <p:cTn id="77" dur="500"/>
                                        <p:tgtEl>
                                          <p:spTgt spid="17">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2">
                                            <p:txEl>
                                              <p:pRg st="4294967295" end="4294967295"/>
                                            </p:txEl>
                                          </p:spTgt>
                                        </p:tgtEl>
                                        <p:attrNameLst>
                                          <p:attrName>style.visibility</p:attrName>
                                        </p:attrNameLst>
                                      </p:cBhvr>
                                      <p:to>
                                        <p:strVal val="visible"/>
                                      </p:to>
                                    </p:set>
                                    <p:animEffect transition="in" filter="wipe(left)">
                                      <p:cBhvr>
                                        <p:cTn id="82" dur="500"/>
                                        <p:tgtEl>
                                          <p:spTgt spid="22">
                                            <p:txEl>
                                              <p:pRg st="4294967295" end="429496729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22">
                                            <p:txEl>
                                              <p:pRg st="0" end="0"/>
                                            </p:txEl>
                                          </p:spTgt>
                                        </p:tgtEl>
                                        <p:attrNameLst>
                                          <p:attrName>style.visibility</p:attrName>
                                        </p:attrNameLst>
                                      </p:cBhvr>
                                      <p:to>
                                        <p:strVal val="visible"/>
                                      </p:to>
                                    </p:set>
                                    <p:animEffect transition="in" filter="wipe(left)">
                                      <p:cBhvr>
                                        <p:cTn id="87"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标题 173057"/>
          <p:cNvSpPr>
            <a:spLocks noGrp="1" noRot="1"/>
          </p:cNvSpPr>
          <p:nvPr>
            <p:ph type="title"/>
          </p:nvPr>
        </p:nvSpPr>
        <p:spPr>
          <a:xfrm>
            <a:off x="396875" y="215900"/>
            <a:ext cx="11412220" cy="1708150"/>
          </a:xfrm>
        </p:spPr>
        <p:txBody>
          <a:bodyPr anchor="ctr" anchorCtr="0">
            <a:noAutofit/>
          </a:bodyPr>
          <a:lstStyle/>
          <a:p>
            <a:r>
              <a:rPr lang="en-US" altLang="zh-CN" sz="6000" b="1">
                <a:solidFill>
                  <a:srgbClr val="7030A0"/>
                </a:solidFill>
                <a:latin typeface="楷体" panose="02010609060101010101" charset="-122"/>
                <a:ea typeface="楷体" panose="02010609060101010101" charset="-122"/>
                <a:cs typeface="楷体" panose="02010609060101010101" charset="-122"/>
              </a:rPr>
              <a:t>    </a:t>
            </a:r>
            <a:r>
              <a:rPr lang="zh-CN" sz="6000" b="1">
                <a:solidFill>
                  <a:srgbClr val="7030A0"/>
                </a:solidFill>
                <a:latin typeface="楷体" panose="02010609060101010101" charset="-122"/>
                <a:ea typeface="楷体" panose="02010609060101010101" charset="-122"/>
                <a:cs typeface="楷体" panose="02010609060101010101" charset="-122"/>
              </a:rPr>
              <a:t>三、文章主要写了哪几个人物？围绕这些人物写了哪几件事？</a:t>
            </a:r>
            <a:endParaRPr lang="zh-CN" sz="6000" b="1">
              <a:solidFill>
                <a:srgbClr val="7030A0"/>
              </a:solidFill>
              <a:latin typeface="楷体" panose="02010609060101010101" charset="-122"/>
              <a:ea typeface="楷体" panose="02010609060101010101" charset="-122"/>
              <a:cs typeface="楷体" panose="02010609060101010101" charset="-122"/>
            </a:endParaRPr>
          </a:p>
        </p:txBody>
      </p:sp>
      <p:sp>
        <p:nvSpPr>
          <p:cNvPr id="173059" name="文本占位符 173058"/>
          <p:cNvSpPr>
            <a:spLocks noGrp="1" noRot="1"/>
          </p:cNvSpPr>
          <p:nvPr>
            <p:ph type="body" idx="1"/>
          </p:nvPr>
        </p:nvSpPr>
        <p:spPr>
          <a:xfrm>
            <a:off x="549275" y="2280285"/>
            <a:ext cx="11410950" cy="4578350"/>
          </a:xfrm>
        </p:spPr>
        <p:txBody>
          <a:bodyPr>
            <a:normAutofit fontScale="90000" lnSpcReduction="20000"/>
          </a:bodyPr>
          <a:lstStyle/>
          <a:p>
            <a:pPr marL="0" indent="0">
              <a:buNone/>
            </a:pPr>
            <a:r>
              <a:rPr lang="zh-CN" sz="4800" b="1">
                <a:latin typeface="楷体" panose="02010609060101010101" charset="-122"/>
                <a:ea typeface="楷体" panose="02010609060101010101" charset="-122"/>
                <a:cs typeface="楷体" panose="02010609060101010101" charset="-122"/>
              </a:rPr>
              <a:t>“我”、小通讯员、新媳妇</a:t>
            </a:r>
            <a:endParaRPr lang="zh-CN" sz="4800" b="1">
              <a:latin typeface="楷体" panose="02010609060101010101" charset="-122"/>
              <a:ea typeface="楷体" panose="02010609060101010101" charset="-122"/>
              <a:cs typeface="楷体" panose="02010609060101010101" charset="-122"/>
            </a:endParaRPr>
          </a:p>
          <a:p>
            <a:r>
              <a:rPr lang="zh-CN" sz="4800" b="1">
                <a:latin typeface="楷体" panose="02010609060101010101" charset="-122"/>
                <a:ea typeface="楷体" panose="02010609060101010101" charset="-122"/>
                <a:cs typeface="楷体" panose="02010609060101010101" charset="-122"/>
              </a:rPr>
              <a:t>1、通讯员送“我”去前沿包扎所  </a:t>
            </a:r>
            <a:endParaRPr lang="zh-CN" sz="4800" b="1">
              <a:latin typeface="楷体" panose="02010609060101010101" charset="-122"/>
              <a:ea typeface="楷体" panose="02010609060101010101" charset="-122"/>
              <a:cs typeface="楷体" panose="02010609060101010101" charset="-122"/>
            </a:endParaRPr>
          </a:p>
          <a:p>
            <a:r>
              <a:rPr lang="zh-CN" sz="4800" b="1">
                <a:latin typeface="楷体" panose="02010609060101010101" charset="-122"/>
                <a:ea typeface="楷体" panose="02010609060101010101" charset="-122"/>
                <a:cs typeface="楷体" panose="02010609060101010101" charset="-122"/>
              </a:rPr>
              <a:t>2、借被子</a:t>
            </a:r>
            <a:endParaRPr lang="zh-CN" sz="4800" b="1">
              <a:latin typeface="楷体" panose="02010609060101010101" charset="-122"/>
              <a:ea typeface="楷体" panose="02010609060101010101" charset="-122"/>
              <a:cs typeface="楷体" panose="02010609060101010101" charset="-122"/>
            </a:endParaRPr>
          </a:p>
          <a:p>
            <a:r>
              <a:rPr lang="zh-CN" sz="4800" b="1">
                <a:latin typeface="楷体" panose="02010609060101010101" charset="-122"/>
                <a:ea typeface="楷体" panose="02010609060101010101" charset="-122"/>
                <a:cs typeface="楷体" panose="02010609060101010101" charset="-122"/>
              </a:rPr>
              <a:t>3、通讯员救人牺牲               </a:t>
            </a:r>
            <a:endParaRPr lang="zh-CN" sz="4800" b="1">
              <a:latin typeface="楷体" panose="02010609060101010101" charset="-122"/>
              <a:ea typeface="楷体" panose="02010609060101010101" charset="-122"/>
              <a:cs typeface="楷体" panose="02010609060101010101" charset="-122"/>
            </a:endParaRPr>
          </a:p>
          <a:p>
            <a:r>
              <a:rPr lang="zh-CN" sz="4800" b="1">
                <a:latin typeface="楷体" panose="02010609060101010101" charset="-122"/>
                <a:ea typeface="楷体" panose="02010609060101010101" charset="-122"/>
                <a:cs typeface="楷体" panose="02010609060101010101" charset="-122"/>
              </a:rPr>
              <a:t>4、新媳妇献被子</a:t>
            </a:r>
            <a:endParaRPr lang="zh-CN" sz="4800" b="1">
              <a:latin typeface="楷体" panose="02010609060101010101" charset="-122"/>
              <a:ea typeface="楷体" panose="02010609060101010101" charset="-122"/>
              <a:cs typeface="楷体" panose="02010609060101010101" charset="-122"/>
            </a:endParaRPr>
          </a:p>
          <a:p>
            <a:endParaRPr lang="zh-CN" altLang="en-US" sz="4800" b="1">
              <a:latin typeface="楷体" panose="02010609060101010101" charset="-122"/>
              <a:ea typeface="楷体" panose="02010609060101010101" charset="-122"/>
              <a:cs typeface="楷体" panose="02010609060101010101" charset="-122"/>
            </a:endParaRPr>
          </a:p>
        </p:txBody>
      </p:sp>
      <p:pic>
        <p:nvPicPr>
          <p:cNvPr id="16385" name="图片 17" descr="微信图片_20200914215951"/>
          <p:cNvPicPr>
            <a:picLocks noChangeAspect="1"/>
          </p:cNvPicPr>
          <p:nvPr/>
        </p:nvPicPr>
        <p:blipFill>
          <a:blip r:embed="rId1"/>
          <a:stretch>
            <a:fillRect/>
          </a:stretch>
        </p:blipFill>
        <p:spPr>
          <a:xfrm>
            <a:off x="7486015" y="3809365"/>
            <a:ext cx="4589780" cy="2950210"/>
          </a:xfrm>
          <a:prstGeom prst="rect">
            <a:avLst/>
          </a:prstGeom>
          <a:noFill/>
          <a:ln w="9525">
            <a:noFill/>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73059">
                                            <p:txEl>
                                              <p:pRg st="0" end="0"/>
                                            </p:txEl>
                                          </p:spTgt>
                                        </p:tgtEl>
                                        <p:attrNameLst>
                                          <p:attrName>style.visibility</p:attrName>
                                        </p:attrNameLst>
                                      </p:cBhvr>
                                      <p:to>
                                        <p:strVal val="visible"/>
                                      </p:to>
                                    </p:set>
                                    <p:anim calcmode="lin" valueType="num">
                                      <p:cBhvr>
                                        <p:cTn id="7" dur="1000" fill="hold"/>
                                        <p:tgtEl>
                                          <p:spTgt spid="17305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7305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305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73059">
                                            <p:txEl>
                                              <p:pRg st="1" end="1"/>
                                            </p:txEl>
                                          </p:spTgt>
                                        </p:tgtEl>
                                        <p:attrNameLst>
                                          <p:attrName>style.visibility</p:attrName>
                                        </p:attrNameLst>
                                      </p:cBhvr>
                                      <p:to>
                                        <p:strVal val="visible"/>
                                      </p:to>
                                    </p:set>
                                    <p:anim calcmode="lin" valueType="num">
                                      <p:cBhvr>
                                        <p:cTn id="14" dur="1000" fill="hold"/>
                                        <p:tgtEl>
                                          <p:spTgt spid="173059">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17305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7305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73059">
                                            <p:txEl>
                                              <p:pRg st="2" end="2"/>
                                            </p:txEl>
                                          </p:spTgt>
                                        </p:tgtEl>
                                        <p:attrNameLst>
                                          <p:attrName>style.visibility</p:attrName>
                                        </p:attrNameLst>
                                      </p:cBhvr>
                                      <p:to>
                                        <p:strVal val="visible"/>
                                      </p:to>
                                    </p:set>
                                    <p:anim calcmode="lin" valueType="num">
                                      <p:cBhvr>
                                        <p:cTn id="21" dur="1000" fill="hold"/>
                                        <p:tgtEl>
                                          <p:spTgt spid="173059">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17305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73059">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73059">
                                            <p:txEl>
                                              <p:pRg st="3" end="3"/>
                                            </p:txEl>
                                          </p:spTgt>
                                        </p:tgtEl>
                                        <p:attrNameLst>
                                          <p:attrName>style.visibility</p:attrName>
                                        </p:attrNameLst>
                                      </p:cBhvr>
                                      <p:to>
                                        <p:strVal val="visible"/>
                                      </p:to>
                                    </p:set>
                                    <p:anim calcmode="lin" valueType="num">
                                      <p:cBhvr>
                                        <p:cTn id="28" dur="1000" fill="hold"/>
                                        <p:tgtEl>
                                          <p:spTgt spid="173059">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17305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73059">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73059">
                                            <p:txEl>
                                              <p:pRg st="4" end="4"/>
                                            </p:txEl>
                                          </p:spTgt>
                                        </p:tgtEl>
                                        <p:attrNameLst>
                                          <p:attrName>style.visibility</p:attrName>
                                        </p:attrNameLst>
                                      </p:cBhvr>
                                      <p:to>
                                        <p:strVal val="visible"/>
                                      </p:to>
                                    </p:set>
                                    <p:anim calcmode="lin" valueType="num">
                                      <p:cBhvr>
                                        <p:cTn id="35" dur="1000" fill="hold"/>
                                        <p:tgtEl>
                                          <p:spTgt spid="173059">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173059">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730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9"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17" descr="微信图片_20200914215951"/>
          <p:cNvPicPr>
            <a:picLocks noChangeAspect="1"/>
          </p:cNvPicPr>
          <p:nvPr/>
        </p:nvPicPr>
        <p:blipFill>
          <a:blip r:embed="rId1"/>
          <a:stretch>
            <a:fillRect/>
          </a:stretch>
        </p:blipFill>
        <p:spPr>
          <a:xfrm>
            <a:off x="635" y="-635"/>
            <a:ext cx="12191365" cy="6859270"/>
          </a:xfrm>
          <a:prstGeom prst="rect">
            <a:avLst/>
          </a:prstGeom>
          <a:noFill/>
          <a:ln w="9525">
            <a:noFill/>
          </a:ln>
        </p:spPr>
      </p:pic>
      <p:sp>
        <p:nvSpPr>
          <p:cNvPr id="2" name="标题 1"/>
          <p:cNvSpPr/>
          <p:nvPr>
            <p:ph type="title"/>
          </p:nvPr>
        </p:nvSpPr>
        <p:spPr>
          <a:xfrm>
            <a:off x="838200" y="1765300"/>
            <a:ext cx="10515600" cy="1623060"/>
          </a:xfrm>
        </p:spPr>
        <p:txBody>
          <a:bodyPr>
            <a:noAutofit/>
          </a:bodyPr>
          <a:p>
            <a:r>
              <a:rPr lang="zh-CN" altLang="en-US" sz="6000" b="1">
                <a:solidFill>
                  <a:srgbClr val="7030A0"/>
                </a:solidFill>
                <a:latin typeface="黑体" panose="02010609060101010101" charset="-122"/>
                <a:ea typeface="黑体" panose="02010609060101010101" charset="-122"/>
                <a:cs typeface="黑体" panose="02010609060101010101" charset="-122"/>
                <a:sym typeface="+mn-ea"/>
              </a:rPr>
              <a:t>请复述这篇小说的故事梗概</a:t>
            </a:r>
            <a:br>
              <a:rPr lang="zh-CN" altLang="en-US" sz="6000" b="1">
                <a:solidFill>
                  <a:srgbClr val="7030A0"/>
                </a:solidFill>
                <a:latin typeface="黑体" panose="02010609060101010101" charset="-122"/>
                <a:ea typeface="黑体" panose="02010609060101010101" charset="-122"/>
                <a:cs typeface="黑体" panose="02010609060101010101" charset="-122"/>
              </a:rPr>
            </a:br>
            <a:endParaRPr lang="zh-CN" altLang="en-US" sz="6000" b="1">
              <a:solidFill>
                <a:srgbClr val="7030A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标题 173057"/>
          <p:cNvSpPr>
            <a:spLocks noGrp="1" noRot="1"/>
          </p:cNvSpPr>
          <p:nvPr>
            <p:ph type="title"/>
          </p:nvPr>
        </p:nvSpPr>
        <p:spPr>
          <a:xfrm>
            <a:off x="1901190" y="379730"/>
            <a:ext cx="9380855" cy="588645"/>
          </a:xfrm>
        </p:spPr>
        <p:txBody>
          <a:bodyPr anchor="ctr" anchorCtr="0">
            <a:noAutofit/>
          </a:bodyPr>
          <a:lstStyle/>
          <a:p>
            <a:r>
              <a:rPr lang="en-US" altLang="zh-CN" sz="4000" b="1">
                <a:solidFill>
                  <a:srgbClr val="7030A0"/>
                </a:solidFill>
                <a:latin typeface="楷体" panose="02010609060101010101" charset="-122"/>
                <a:ea typeface="楷体" panose="02010609060101010101" charset="-122"/>
                <a:cs typeface="楷体" panose="02010609060101010101" charset="-122"/>
              </a:rPr>
              <a:t>    </a:t>
            </a:r>
            <a:r>
              <a:rPr lang="zh-CN" altLang="en-US" sz="4000" b="1">
                <a:solidFill>
                  <a:srgbClr val="7030A0"/>
                </a:solidFill>
                <a:latin typeface="黑体" panose="02010609060101010101" charset="-122"/>
                <a:ea typeface="黑体" panose="02010609060101010101" charset="-122"/>
                <a:cs typeface="黑体" panose="02010609060101010101" charset="-122"/>
                <a:sym typeface="+mn-ea"/>
              </a:rPr>
              <a:t>请复述这篇小说的故事梗概</a:t>
            </a:r>
            <a:br>
              <a:rPr lang="zh-CN" altLang="en-US" sz="4000" b="1">
                <a:solidFill>
                  <a:srgbClr val="7030A0"/>
                </a:solidFill>
                <a:latin typeface="黑体" panose="02010609060101010101" charset="-122"/>
                <a:ea typeface="黑体" panose="02010609060101010101" charset="-122"/>
                <a:cs typeface="黑体" panose="02010609060101010101" charset="-122"/>
              </a:rPr>
            </a:br>
            <a:endParaRPr lang="zh-CN" altLang="en-US" sz="4000" b="1">
              <a:solidFill>
                <a:srgbClr val="7030A0"/>
              </a:solidFill>
              <a:latin typeface="黑体" panose="02010609060101010101" charset="-122"/>
              <a:ea typeface="黑体" panose="02010609060101010101" charset="-122"/>
              <a:cs typeface="黑体" panose="02010609060101010101" charset="-122"/>
            </a:endParaRPr>
          </a:p>
        </p:txBody>
      </p:sp>
      <p:sp>
        <p:nvSpPr>
          <p:cNvPr id="173059" name="文本占位符 173058"/>
          <p:cNvSpPr>
            <a:spLocks noGrp="1" noRot="1"/>
          </p:cNvSpPr>
          <p:nvPr>
            <p:ph type="body" idx="1"/>
          </p:nvPr>
        </p:nvSpPr>
        <p:spPr>
          <a:xfrm>
            <a:off x="151130" y="770255"/>
            <a:ext cx="11890375" cy="5989320"/>
          </a:xfrm>
        </p:spPr>
        <p:txBody>
          <a:bodyPr>
            <a:noAutofit/>
          </a:bodyPr>
          <a:lstStyle/>
          <a:p>
            <a:pPr marL="0" indent="0">
              <a:buNone/>
            </a:pPr>
            <a:r>
              <a:rPr lang="en-US" altLang="zh-CN" sz="3600" b="1">
                <a:latin typeface="楷体" panose="02010609060101010101" charset="-122"/>
                <a:ea typeface="楷体" panose="02010609060101010101" charset="-122"/>
                <a:sym typeface="+mn-ea"/>
              </a:rPr>
              <a:t>    </a:t>
            </a:r>
            <a:r>
              <a:rPr lang="zh-CN" altLang="en-US" sz="3600" b="1">
                <a:latin typeface="楷体" panose="02010609060101010101" charset="-122"/>
                <a:ea typeface="楷体" panose="02010609060101010101" charset="-122"/>
                <a:sym typeface="+mn-ea"/>
              </a:rPr>
              <a:t>这是我军前沿包扎所里发生的一个小插曲。“我”原来是文工团员，因战时需要而被派往前沿包扎所，护送任务派给一个见到女性就脸红的小通讯员，他的腼腆和害羞</a:t>
            </a:r>
            <a:r>
              <a:rPr lang="zh-CN" altLang="en-US" sz="3600" b="1" smtClean="0">
                <a:latin typeface="楷体" panose="02010609060101010101" charset="-122"/>
                <a:ea typeface="楷体" panose="02010609060101010101" charset="-122"/>
                <a:sym typeface="+mn-ea"/>
              </a:rPr>
              <a:t>使“我”产</a:t>
            </a:r>
            <a:r>
              <a:rPr lang="zh-CN" altLang="en-US" sz="3600" b="1">
                <a:latin typeface="楷体" panose="02010609060101010101" charset="-122"/>
                <a:ea typeface="楷体" panose="02010609060101010101" charset="-122"/>
                <a:sym typeface="+mn-ea"/>
              </a:rPr>
              <a:t>生了强烈的好奇和好感。然后新媳妇出现，她起初不愿借被子，为此事通讯员蒙羞两次，且挂破上衣，新媳妇这位本性善良的女性便心存内疚，她执意寻找机会弥补。后来，通讯员在救人时牺牲了，新媳妇毫不犹豫地把百合花被子献给这位年轻的战士。</a:t>
            </a:r>
            <a:endParaRPr lang="zh-CN" altLang="en-US" sz="3600" b="1">
              <a:latin typeface="楷体" panose="02010609060101010101" charset="-122"/>
              <a:ea typeface="楷体" panose="02010609060101010101" charset="-122"/>
              <a:sym typeface="+mn-ea"/>
            </a:endParaRPr>
          </a:p>
          <a:p>
            <a:pPr marL="0" indent="0">
              <a:buNone/>
            </a:pPr>
            <a:endParaRPr lang="zh-CN" altLang="en-US" sz="3600" b="1">
              <a:latin typeface="楷体" panose="02010609060101010101" charset="-122"/>
              <a:ea typeface="楷体" panose="02010609060101010101" charset="-122"/>
              <a:cs typeface="楷体" panose="02010609060101010101"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73059">
                                            <p:txEl>
                                              <p:pRg st="0" end="0"/>
                                            </p:txEl>
                                          </p:spTgt>
                                        </p:tgtEl>
                                        <p:attrNameLst>
                                          <p:attrName>style.visibility</p:attrName>
                                        </p:attrNameLst>
                                      </p:cBhvr>
                                      <p:to>
                                        <p:strVal val="visible"/>
                                      </p:to>
                                    </p:set>
                                    <p:anim calcmode="lin" valueType="num">
                                      <p:cBhvr>
                                        <p:cTn id="7" dur="1000" fill="hold"/>
                                        <p:tgtEl>
                                          <p:spTgt spid="17305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7305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30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9"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4354379" y="1513840"/>
            <a:ext cx="4008122" cy="2408787"/>
            <a:chOff x="2057" y="862"/>
            <a:chExt cx="1549" cy="1351"/>
          </a:xfrm>
        </p:grpSpPr>
        <p:sp>
          <p:nvSpPr>
            <p:cNvPr id="11266" name="AutoShape 5"/>
            <p:cNvSpPr/>
            <p:nvPr/>
          </p:nvSpPr>
          <p:spPr>
            <a:xfrm>
              <a:off x="2070" y="885"/>
              <a:ext cx="1536" cy="1328"/>
            </a:xfrm>
            <a:prstGeom prst="hexagon">
              <a:avLst>
                <a:gd name="adj" fmla="val 28915"/>
                <a:gd name="vf" fmla="val 115470"/>
              </a:avLst>
            </a:prstGeom>
            <a:solidFill>
              <a:srgbClr val="808080"/>
            </a:solidFill>
            <a:ln w="9525">
              <a:noFill/>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sp>
          <p:nvSpPr>
            <p:cNvPr id="11267" name="AutoShape 6"/>
            <p:cNvSpPr/>
            <p:nvPr/>
          </p:nvSpPr>
          <p:spPr>
            <a:xfrm>
              <a:off x="2057" y="862"/>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sp>
          <p:nvSpPr>
            <p:cNvPr id="11268" name="AutoShape 7"/>
            <p:cNvSpPr/>
            <p:nvPr/>
          </p:nvSpPr>
          <p:spPr>
            <a:xfrm>
              <a:off x="2147" y="942"/>
              <a:ext cx="1350" cy="1168"/>
            </a:xfrm>
            <a:prstGeom prst="hexagon">
              <a:avLst>
                <a:gd name="adj" fmla="val 28895"/>
                <a:gd name="vf" fmla="val 115470"/>
              </a:avLst>
            </a:prstGeom>
            <a:solidFill>
              <a:srgbClr val="CC66FF"/>
            </a:solidFill>
            <a:ln w="9525" cap="flat" cmpd="sng">
              <a:solidFill>
                <a:schemeClr val="tx1"/>
              </a:solidFill>
              <a:prstDash val="solid"/>
              <a:miter/>
              <a:headEnd type="none" w="med" len="med"/>
              <a:tailEnd type="none" w="med" len="med"/>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grpSp>
      <p:grpSp>
        <p:nvGrpSpPr>
          <p:cNvPr id="3" name="Group 8"/>
          <p:cNvGrpSpPr/>
          <p:nvPr/>
        </p:nvGrpSpPr>
        <p:grpSpPr>
          <a:xfrm>
            <a:off x="1434748" y="2741066"/>
            <a:ext cx="3493199" cy="2314813"/>
            <a:chOff x="1110" y="2656"/>
            <a:chExt cx="1549" cy="1351"/>
          </a:xfrm>
        </p:grpSpPr>
        <p:sp>
          <p:nvSpPr>
            <p:cNvPr id="11270" name="AutoShape 9"/>
            <p:cNvSpPr/>
            <p:nvPr/>
          </p:nvSpPr>
          <p:spPr>
            <a:xfrm>
              <a:off x="1123" y="2679"/>
              <a:ext cx="1536" cy="1328"/>
            </a:xfrm>
            <a:prstGeom prst="hexagon">
              <a:avLst>
                <a:gd name="adj" fmla="val 28915"/>
                <a:gd name="vf" fmla="val 115470"/>
              </a:avLst>
            </a:prstGeom>
            <a:solidFill>
              <a:srgbClr val="808080"/>
            </a:solidFill>
            <a:ln w="9525">
              <a:noFill/>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sp>
          <p:nvSpPr>
            <p:cNvPr id="11271" name="AutoShape 10"/>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sp>
          <p:nvSpPr>
            <p:cNvPr id="11272" name="AutoShape 11"/>
            <p:cNvSpPr/>
            <p:nvPr/>
          </p:nvSpPr>
          <p:spPr>
            <a:xfrm>
              <a:off x="1200" y="2736"/>
              <a:ext cx="1350" cy="1168"/>
            </a:xfrm>
            <a:prstGeom prst="hexagon">
              <a:avLst>
                <a:gd name="adj" fmla="val 28895"/>
                <a:gd name="vf" fmla="val 115470"/>
              </a:avLst>
            </a:prstGeom>
            <a:solidFill>
              <a:srgbClr val="92D050"/>
            </a:solidFill>
            <a:ln w="9525" cap="flat" cmpd="sng">
              <a:solidFill>
                <a:schemeClr val="tx1"/>
              </a:solidFill>
              <a:prstDash val="solid"/>
              <a:miter/>
              <a:headEnd type="none" w="med" len="med"/>
              <a:tailEnd type="none" w="med" len="med"/>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grpSp>
      <p:sp>
        <p:nvSpPr>
          <p:cNvPr id="5" name="Text Box 12"/>
          <p:cNvSpPr txBox="1"/>
          <p:nvPr/>
        </p:nvSpPr>
        <p:spPr>
          <a:xfrm>
            <a:off x="5159560" y="1758367"/>
            <a:ext cx="1198880" cy="706755"/>
          </a:xfrm>
          <a:prstGeom prst="rect">
            <a:avLst/>
          </a:prstGeom>
          <a:noFill/>
          <a:ln w="9525">
            <a:noFill/>
          </a:ln>
        </p:spPr>
        <p:txBody>
          <a:bodyPr wrap="none" anchor="t">
            <a:spAutoFit/>
          </a:bodyPr>
          <a:lstStyle/>
          <a:p>
            <a:pPr algn="ctr" eaLnBrk="0" hangingPunct="0"/>
            <a:r>
              <a:rPr lang="zh-CN" altLang="en-US" sz="4000" b="1" dirty="0">
                <a:solidFill>
                  <a:schemeClr val="bg1"/>
                </a:solidFill>
                <a:latin typeface="微软雅黑" panose="020B0503020204020204" charset="-122"/>
                <a:ea typeface="微软雅黑" panose="020B0503020204020204" charset="-122"/>
              </a:rPr>
              <a:t>开端</a:t>
            </a:r>
            <a:endParaRPr lang="zh-CN" altLang="en-US" sz="4000" b="1" dirty="0">
              <a:solidFill>
                <a:schemeClr val="bg1"/>
              </a:solidFill>
              <a:latin typeface="微软雅黑" panose="020B0503020204020204" charset="-122"/>
              <a:ea typeface="微软雅黑" panose="020B0503020204020204" charset="-122"/>
            </a:endParaRPr>
          </a:p>
        </p:txBody>
      </p:sp>
      <p:grpSp>
        <p:nvGrpSpPr>
          <p:cNvPr id="4" name="Group 14"/>
          <p:cNvGrpSpPr/>
          <p:nvPr/>
        </p:nvGrpSpPr>
        <p:grpSpPr>
          <a:xfrm>
            <a:off x="7847578" y="2772924"/>
            <a:ext cx="3321539" cy="2339975"/>
            <a:chOff x="3174" y="2656"/>
            <a:chExt cx="1549" cy="1351"/>
          </a:xfrm>
        </p:grpSpPr>
        <p:sp>
          <p:nvSpPr>
            <p:cNvPr id="11275" name="AutoShape 15"/>
            <p:cNvSpPr/>
            <p:nvPr/>
          </p:nvSpPr>
          <p:spPr>
            <a:xfrm>
              <a:off x="3187" y="2679"/>
              <a:ext cx="1536" cy="1328"/>
            </a:xfrm>
            <a:prstGeom prst="hexagon">
              <a:avLst>
                <a:gd name="adj" fmla="val 28915"/>
                <a:gd name="vf" fmla="val 115470"/>
              </a:avLst>
            </a:prstGeom>
            <a:solidFill>
              <a:srgbClr val="808080"/>
            </a:solidFill>
            <a:ln w="9525">
              <a:noFill/>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sp>
          <p:nvSpPr>
            <p:cNvPr id="11276" name="AutoShape 16"/>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sp>
          <p:nvSpPr>
            <p:cNvPr id="11277" name="AutoShape 17"/>
            <p:cNvSpPr/>
            <p:nvPr/>
          </p:nvSpPr>
          <p:spPr>
            <a:xfrm>
              <a:off x="3264" y="2736"/>
              <a:ext cx="1350" cy="1168"/>
            </a:xfrm>
            <a:prstGeom prst="hexagon">
              <a:avLst>
                <a:gd name="adj" fmla="val 28895"/>
                <a:gd name="vf" fmla="val 115470"/>
              </a:avLst>
            </a:prstGeom>
            <a:solidFill>
              <a:srgbClr val="FFC000"/>
            </a:solidFill>
            <a:ln w="9525" cap="flat" cmpd="sng">
              <a:solidFill>
                <a:schemeClr val="tx1"/>
              </a:solidFill>
              <a:prstDash val="solid"/>
              <a:miter/>
              <a:headEnd type="none" w="med" len="med"/>
              <a:tailEnd type="none" w="med" len="med"/>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grpSp>
      <p:grpSp>
        <p:nvGrpSpPr>
          <p:cNvPr id="6" name="Group 19"/>
          <p:cNvGrpSpPr/>
          <p:nvPr/>
        </p:nvGrpSpPr>
        <p:grpSpPr bwMode="auto">
          <a:xfrm>
            <a:off x="4388017" y="4009270"/>
            <a:ext cx="4028052" cy="2093048"/>
            <a:chOff x="3174" y="2656"/>
            <a:chExt cx="1549" cy="1351"/>
          </a:xfrm>
          <a:solidFill>
            <a:srgbClr val="00B0F0"/>
          </a:solidFill>
        </p:grpSpPr>
        <p:sp>
          <p:nvSpPr>
            <p:cNvPr id="7" name="AutoShape 20"/>
            <p:cNvSpPr>
              <a:spLocks noChangeArrowheads="1"/>
            </p:cNvSpPr>
            <p:nvPr/>
          </p:nvSpPr>
          <p:spPr bwMode="gray">
            <a:xfrm>
              <a:off x="3187" y="2679"/>
              <a:ext cx="1536" cy="1328"/>
            </a:xfrm>
            <a:prstGeom prst="hexagon">
              <a:avLst>
                <a:gd name="adj" fmla="val 28916"/>
                <a:gd name="vf" fmla="val 115470"/>
              </a:avLst>
            </a:prstGeom>
            <a:grpFill/>
            <a:ln w="9525">
              <a:noFill/>
              <a:miter lim="800000"/>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bg1"/>
                </a:solidFill>
                <a:effectLst/>
                <a:uLnTx/>
                <a:uFillTx/>
                <a:latin typeface="Calibri" panose="020F0502020204030204" charset="0"/>
                <a:ea typeface="宋体" panose="02010600030101010101" pitchFamily="2" charset="-122"/>
                <a:cs typeface="+mn-cs"/>
              </a:endParaRPr>
            </a:p>
          </p:txBody>
        </p:sp>
        <p:sp>
          <p:nvSpPr>
            <p:cNvPr id="8" name="AutoShape 21"/>
            <p:cNvSpPr>
              <a:spLocks noChangeArrowheads="1"/>
            </p:cNvSpPr>
            <p:nvPr/>
          </p:nvSpPr>
          <p:spPr bwMode="gray">
            <a:xfrm>
              <a:off x="3174" y="2656"/>
              <a:ext cx="1536" cy="1328"/>
            </a:xfrm>
            <a:prstGeom prst="hexagon">
              <a:avLst>
                <a:gd name="adj" fmla="val 28916"/>
                <a:gd name="vf" fmla="val 115470"/>
              </a:avLst>
            </a:prstGeom>
            <a:grpFill/>
            <a:ln w="9525">
              <a:solidFill>
                <a:srgbClr val="C0C0C0"/>
              </a:solidFill>
              <a:miter lim="800000"/>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bg1"/>
                </a:solidFill>
                <a:effectLst/>
                <a:uLnTx/>
                <a:uFillTx/>
                <a:latin typeface="Calibri" panose="020F0502020204030204" charset="0"/>
                <a:ea typeface="宋体" panose="02010600030101010101" pitchFamily="2" charset="-122"/>
                <a:cs typeface="+mn-cs"/>
              </a:endParaRPr>
            </a:p>
          </p:txBody>
        </p:sp>
        <p:sp>
          <p:nvSpPr>
            <p:cNvPr id="9" name="AutoShape 22"/>
            <p:cNvSpPr>
              <a:spLocks noChangeArrowheads="1"/>
            </p:cNvSpPr>
            <p:nvPr/>
          </p:nvSpPr>
          <p:spPr bwMode="gray">
            <a:xfrm>
              <a:off x="3264" y="2736"/>
              <a:ext cx="1350" cy="1168"/>
            </a:xfrm>
            <a:prstGeom prst="hexagon">
              <a:avLst>
                <a:gd name="adj" fmla="val 28896"/>
                <a:gd name="vf" fmla="val 115470"/>
              </a:avLst>
            </a:prstGeom>
            <a:grpFill/>
            <a:ln w="9525">
              <a:solidFill>
                <a:schemeClr val="tx1"/>
              </a:solidFill>
              <a:miter lim="800000"/>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bg1"/>
                </a:solidFill>
                <a:effectLst/>
                <a:uLnTx/>
                <a:uFillTx/>
                <a:latin typeface="Calibri" panose="020F0502020204030204" charset="0"/>
                <a:ea typeface="宋体" panose="02010600030101010101" pitchFamily="2" charset="-122"/>
                <a:cs typeface="+mn-cs"/>
              </a:endParaRPr>
            </a:p>
          </p:txBody>
        </p:sp>
      </p:grpSp>
      <p:sp>
        <p:nvSpPr>
          <p:cNvPr id="24" name="Text Box 12"/>
          <p:cNvSpPr txBox="1"/>
          <p:nvPr/>
        </p:nvSpPr>
        <p:spPr>
          <a:xfrm>
            <a:off x="2068512" y="3095024"/>
            <a:ext cx="1198880" cy="706755"/>
          </a:xfrm>
          <a:prstGeom prst="rect">
            <a:avLst/>
          </a:prstGeom>
          <a:noFill/>
          <a:ln w="9525">
            <a:noFill/>
          </a:ln>
        </p:spPr>
        <p:txBody>
          <a:bodyPr wrap="none" anchor="t">
            <a:spAutoFit/>
          </a:bodyPr>
          <a:lstStyle/>
          <a:p>
            <a:pPr algn="ctr" eaLnBrk="0" hangingPunct="0"/>
            <a:r>
              <a:rPr lang="zh-CN" altLang="en-US" sz="4000" b="1" dirty="0">
                <a:solidFill>
                  <a:schemeClr val="bg1"/>
                </a:solidFill>
                <a:latin typeface="微软雅黑" panose="020B0503020204020204" charset="-122"/>
                <a:ea typeface="微软雅黑" panose="020B0503020204020204" charset="-122"/>
              </a:rPr>
              <a:t>发展</a:t>
            </a:r>
            <a:endParaRPr lang="zh-CN" altLang="en-US" sz="4000" b="1" dirty="0">
              <a:solidFill>
                <a:schemeClr val="bg1"/>
              </a:solidFill>
              <a:latin typeface="微软雅黑" panose="020B0503020204020204" charset="-122"/>
              <a:ea typeface="微软雅黑" panose="020B0503020204020204" charset="-122"/>
            </a:endParaRPr>
          </a:p>
        </p:txBody>
      </p:sp>
      <p:sp>
        <p:nvSpPr>
          <p:cNvPr id="26" name="Text Box 12"/>
          <p:cNvSpPr txBox="1"/>
          <p:nvPr/>
        </p:nvSpPr>
        <p:spPr>
          <a:xfrm>
            <a:off x="5216525" y="4168059"/>
            <a:ext cx="1198880" cy="706755"/>
          </a:xfrm>
          <a:prstGeom prst="rect">
            <a:avLst/>
          </a:prstGeom>
          <a:noFill/>
          <a:ln w="9525">
            <a:noFill/>
          </a:ln>
        </p:spPr>
        <p:txBody>
          <a:bodyPr wrap="none" anchor="t">
            <a:spAutoFit/>
          </a:bodyPr>
          <a:lstStyle/>
          <a:p>
            <a:pPr algn="ctr" eaLnBrk="0" hangingPunct="0"/>
            <a:r>
              <a:rPr lang="zh-CN" altLang="en-US" sz="4000" b="1" dirty="0">
                <a:solidFill>
                  <a:schemeClr val="bg1"/>
                </a:solidFill>
                <a:latin typeface="微软雅黑" panose="020B0503020204020204" charset="-122"/>
                <a:ea typeface="微软雅黑" panose="020B0503020204020204" charset="-122"/>
              </a:rPr>
              <a:t>高潮</a:t>
            </a:r>
            <a:endParaRPr lang="zh-CN" altLang="en-US" sz="4000" b="1" dirty="0">
              <a:solidFill>
                <a:schemeClr val="bg1"/>
              </a:solidFill>
              <a:latin typeface="微软雅黑" panose="020B0503020204020204" charset="-122"/>
              <a:ea typeface="微软雅黑" panose="020B0503020204020204" charset="-122"/>
            </a:endParaRPr>
          </a:p>
        </p:txBody>
      </p:sp>
      <p:sp>
        <p:nvSpPr>
          <p:cNvPr id="28" name="Text Box 12"/>
          <p:cNvSpPr txBox="1"/>
          <p:nvPr/>
        </p:nvSpPr>
        <p:spPr>
          <a:xfrm>
            <a:off x="8363718" y="3087883"/>
            <a:ext cx="1300480" cy="768350"/>
          </a:xfrm>
          <a:prstGeom prst="rect">
            <a:avLst/>
          </a:prstGeom>
          <a:noFill/>
          <a:ln w="9525">
            <a:noFill/>
          </a:ln>
        </p:spPr>
        <p:txBody>
          <a:bodyPr wrap="none" anchor="t">
            <a:spAutoFit/>
          </a:bodyPr>
          <a:lstStyle/>
          <a:p>
            <a:pPr algn="ctr" eaLnBrk="0" hangingPunct="0"/>
            <a:r>
              <a:rPr lang="zh-CN" altLang="en-US" sz="4400" b="1" dirty="0">
                <a:solidFill>
                  <a:schemeClr val="bg1"/>
                </a:solidFill>
                <a:latin typeface="微软雅黑" panose="020B0503020204020204" charset="-122"/>
                <a:ea typeface="微软雅黑" panose="020B0503020204020204" charset="-122"/>
              </a:rPr>
              <a:t>结局</a:t>
            </a:r>
            <a:endParaRPr lang="zh-CN" altLang="en-US" sz="4400" b="1" dirty="0">
              <a:solidFill>
                <a:schemeClr val="bg1"/>
              </a:solidFill>
              <a:latin typeface="微软雅黑" panose="020B0503020204020204" charset="-122"/>
              <a:ea typeface="微软雅黑" panose="020B0503020204020204" charset="-122"/>
            </a:endParaRPr>
          </a:p>
        </p:txBody>
      </p:sp>
      <p:sp>
        <p:nvSpPr>
          <p:cNvPr id="10" name="TextBox 27"/>
          <p:cNvSpPr txBox="1"/>
          <p:nvPr/>
        </p:nvSpPr>
        <p:spPr>
          <a:xfrm>
            <a:off x="540355" y="342174"/>
            <a:ext cx="2477770" cy="797560"/>
          </a:xfrm>
          <a:prstGeom prst="rect">
            <a:avLst/>
          </a:prstGeom>
          <a:solidFill>
            <a:schemeClr val="accent6">
              <a:lumMod val="20000"/>
              <a:lumOff val="80000"/>
            </a:schemeClr>
          </a:solidFill>
        </p:spPr>
        <p:txBody>
          <a:bodyPr wrap="none" lIns="121916" tIns="60957" rIns="121916" bIns="60957" rtlCol="0">
            <a:spAutoFit/>
          </a:bodyPr>
          <a:lstStyle/>
          <a:p>
            <a:pPr eaLnBrk="0" hangingPunct="0"/>
            <a:r>
              <a:rPr lang="zh-CN" altLang="en-US" sz="4400" b="1" dirty="0">
                <a:latin typeface="微软雅黑" panose="020B0503020204020204" charset="-122"/>
                <a:ea typeface="微软雅黑" panose="020B0503020204020204" charset="-122"/>
                <a:sym typeface="+mn-ea"/>
              </a:rPr>
              <a:t>理清结构</a:t>
            </a:r>
            <a:endParaRPr lang="zh-CN" altLang="en-US" sz="4400" b="1" dirty="0">
              <a:latin typeface="微软雅黑" panose="020B0503020204020204" charset="-122"/>
              <a:ea typeface="微软雅黑" panose="020B0503020204020204" charset="-122"/>
              <a:sym typeface="+mn-ea"/>
            </a:endParaRPr>
          </a:p>
        </p:txBody>
      </p:sp>
      <p:sp>
        <p:nvSpPr>
          <p:cNvPr id="11" name="文本框 10"/>
          <p:cNvSpPr txBox="1"/>
          <p:nvPr/>
        </p:nvSpPr>
        <p:spPr>
          <a:xfrm>
            <a:off x="6112144" y="1888423"/>
            <a:ext cx="1477010" cy="400110"/>
          </a:xfrm>
          <a:prstGeom prst="rect">
            <a:avLst/>
          </a:prstGeom>
          <a:noFill/>
          <a:ln w="9525">
            <a:noFill/>
          </a:ln>
        </p:spPr>
        <p:txBody>
          <a:bodyPr wrap="square">
            <a:spAutoFit/>
          </a:bodyPr>
          <a:lstStyle/>
          <a:p>
            <a:pPr indent="0"/>
            <a:r>
              <a:rPr lang="zh-CN" sz="2000" b="1" dirty="0">
                <a:ea typeface="宋体" panose="02010600030101010101" pitchFamily="2" charset="-122"/>
              </a:rPr>
              <a:t>（</a:t>
            </a:r>
            <a:r>
              <a:rPr lang="zh-CN" sz="2000" b="1" dirty="0">
                <a:ea typeface="宋体" panose="02010600030101010101" pitchFamily="2" charset="-122"/>
                <a:cs typeface="Times New Roman" panose="02020603050405020304" pitchFamily="18" charset="0"/>
              </a:rPr>
              <a:t>1—23）</a:t>
            </a:r>
            <a:endParaRPr lang="zh-CN" altLang="en-US" sz="2000" b="1" dirty="0">
              <a:ea typeface="宋体" panose="02010600030101010101" pitchFamily="2" charset="-122"/>
              <a:cs typeface="Times New Roman" panose="02020603050405020304" pitchFamily="18" charset="0"/>
            </a:endParaRPr>
          </a:p>
        </p:txBody>
      </p:sp>
      <p:sp>
        <p:nvSpPr>
          <p:cNvPr id="12" name="文本框 11"/>
          <p:cNvSpPr txBox="1"/>
          <p:nvPr/>
        </p:nvSpPr>
        <p:spPr>
          <a:xfrm>
            <a:off x="3017858" y="3244850"/>
            <a:ext cx="1396365" cy="400110"/>
          </a:xfrm>
          <a:prstGeom prst="rect">
            <a:avLst/>
          </a:prstGeom>
          <a:noFill/>
          <a:ln w="9525">
            <a:noFill/>
          </a:ln>
        </p:spPr>
        <p:txBody>
          <a:bodyPr wrap="square">
            <a:spAutoFit/>
          </a:bodyPr>
          <a:lstStyle/>
          <a:p>
            <a:pPr indent="0"/>
            <a:r>
              <a:rPr lang="zh-CN" sz="2000" b="1" dirty="0">
                <a:ea typeface="宋体" panose="02010600030101010101" pitchFamily="2" charset="-122"/>
              </a:rPr>
              <a:t>（</a:t>
            </a:r>
            <a:r>
              <a:rPr lang="zh-CN" sz="2000" b="1" dirty="0">
                <a:ea typeface="宋体" panose="02010600030101010101" pitchFamily="2" charset="-122"/>
                <a:cs typeface="Times New Roman" panose="02020603050405020304" pitchFamily="18" charset="0"/>
              </a:rPr>
              <a:t>24—43）</a:t>
            </a:r>
            <a:endParaRPr lang="zh-CN" altLang="en-US" sz="2000" b="1" dirty="0">
              <a:ea typeface="宋体" panose="02010600030101010101" pitchFamily="2" charset="-122"/>
              <a:cs typeface="Times New Roman" panose="02020603050405020304" pitchFamily="18" charset="0"/>
            </a:endParaRPr>
          </a:p>
        </p:txBody>
      </p:sp>
      <p:sp>
        <p:nvSpPr>
          <p:cNvPr id="13" name="文本框 12"/>
          <p:cNvSpPr txBox="1"/>
          <p:nvPr/>
        </p:nvSpPr>
        <p:spPr>
          <a:xfrm>
            <a:off x="6279311" y="4339900"/>
            <a:ext cx="1466215" cy="400110"/>
          </a:xfrm>
          <a:prstGeom prst="rect">
            <a:avLst/>
          </a:prstGeom>
          <a:noFill/>
          <a:ln w="9525">
            <a:noFill/>
          </a:ln>
        </p:spPr>
        <p:txBody>
          <a:bodyPr wrap="square">
            <a:spAutoFit/>
          </a:bodyPr>
          <a:lstStyle/>
          <a:p>
            <a:pPr indent="0"/>
            <a:r>
              <a:rPr lang="zh-CN" sz="2000" b="1" dirty="0">
                <a:ea typeface="宋体" panose="02010600030101010101" pitchFamily="2" charset="-122"/>
              </a:rPr>
              <a:t>（</a:t>
            </a:r>
            <a:r>
              <a:rPr lang="zh-CN" sz="2000" b="1" dirty="0">
                <a:ea typeface="宋体" panose="02010600030101010101" pitchFamily="2" charset="-122"/>
                <a:cs typeface="Times New Roman" panose="02020603050405020304" pitchFamily="18" charset="0"/>
              </a:rPr>
              <a:t>44—57）</a:t>
            </a:r>
            <a:endParaRPr lang="zh-CN" altLang="en-US" sz="2000" b="1" dirty="0">
              <a:ea typeface="宋体" panose="02010600030101010101" pitchFamily="2" charset="-122"/>
              <a:cs typeface="Times New Roman" panose="02020603050405020304" pitchFamily="18" charset="0"/>
            </a:endParaRPr>
          </a:p>
        </p:txBody>
      </p:sp>
      <p:sp>
        <p:nvSpPr>
          <p:cNvPr id="14" name="文本框 13"/>
          <p:cNvSpPr txBox="1"/>
          <p:nvPr/>
        </p:nvSpPr>
        <p:spPr>
          <a:xfrm>
            <a:off x="9096514" y="3324348"/>
            <a:ext cx="1660738" cy="400110"/>
          </a:xfrm>
          <a:prstGeom prst="rect">
            <a:avLst/>
          </a:prstGeom>
          <a:noFill/>
          <a:ln w="9525">
            <a:noFill/>
          </a:ln>
        </p:spPr>
        <p:txBody>
          <a:bodyPr wrap="square">
            <a:spAutoFit/>
          </a:bodyPr>
          <a:lstStyle/>
          <a:p>
            <a:pPr indent="266700"/>
            <a:r>
              <a:rPr lang="zh-CN" sz="2000" b="1" dirty="0">
                <a:ea typeface="宋体" panose="02010600030101010101" pitchFamily="2" charset="-122"/>
              </a:rPr>
              <a:t>（</a:t>
            </a:r>
            <a:r>
              <a:rPr lang="zh-CN" sz="2000" b="1" dirty="0">
                <a:ea typeface="宋体" panose="02010600030101010101" pitchFamily="2" charset="-122"/>
                <a:cs typeface="Times New Roman" panose="02020603050405020304" pitchFamily="18" charset="0"/>
              </a:rPr>
              <a:t>58—59）</a:t>
            </a:r>
            <a:endParaRPr lang="zh-CN" altLang="en-US" sz="2000" b="1" dirty="0">
              <a:ea typeface="宋体" panose="02010600030101010101" pitchFamily="2" charset="-122"/>
              <a:cs typeface="Times New Roman" panose="02020603050405020304" pitchFamily="18" charset="0"/>
            </a:endParaRPr>
          </a:p>
        </p:txBody>
      </p:sp>
      <p:sp>
        <p:nvSpPr>
          <p:cNvPr id="15" name="矩形 14"/>
          <p:cNvSpPr/>
          <p:nvPr/>
        </p:nvSpPr>
        <p:spPr>
          <a:xfrm>
            <a:off x="5310468" y="2629169"/>
            <a:ext cx="2435058" cy="954107"/>
          </a:xfrm>
          <a:prstGeom prst="rect">
            <a:avLst/>
          </a:prstGeom>
        </p:spPr>
        <p:txBody>
          <a:bodyPr wrap="square">
            <a:spAutoFit/>
          </a:bodyPr>
          <a:lstStyle/>
          <a:p>
            <a:r>
              <a:rPr lang="zh-CN" altLang="en-US" sz="2800" dirty="0"/>
              <a:t>通讯员带“我”去包扎所</a:t>
            </a:r>
            <a:endParaRPr lang="zh-CN" altLang="en-US" sz="2800" dirty="0"/>
          </a:p>
        </p:txBody>
      </p:sp>
      <p:sp>
        <p:nvSpPr>
          <p:cNvPr id="16" name="矩形 15"/>
          <p:cNvSpPr/>
          <p:nvPr/>
        </p:nvSpPr>
        <p:spPr>
          <a:xfrm>
            <a:off x="2040165" y="3785634"/>
            <a:ext cx="2335331" cy="954107"/>
          </a:xfrm>
          <a:prstGeom prst="rect">
            <a:avLst/>
          </a:prstGeom>
        </p:spPr>
        <p:txBody>
          <a:bodyPr wrap="square">
            <a:spAutoFit/>
          </a:bodyPr>
          <a:lstStyle/>
          <a:p>
            <a:r>
              <a:rPr lang="zh-CN" altLang="en-US" sz="2800" dirty="0"/>
              <a:t>通讯员随“我”借被子</a:t>
            </a:r>
            <a:endParaRPr lang="zh-CN" altLang="en-US" sz="2800" dirty="0"/>
          </a:p>
        </p:txBody>
      </p:sp>
      <p:sp>
        <p:nvSpPr>
          <p:cNvPr id="17" name="矩形 16"/>
          <p:cNvSpPr/>
          <p:nvPr/>
        </p:nvSpPr>
        <p:spPr>
          <a:xfrm>
            <a:off x="5035460" y="5041542"/>
            <a:ext cx="2698175" cy="523220"/>
          </a:xfrm>
          <a:prstGeom prst="rect">
            <a:avLst/>
          </a:prstGeom>
        </p:spPr>
        <p:txBody>
          <a:bodyPr wrap="none">
            <a:spAutoFit/>
          </a:bodyPr>
          <a:lstStyle/>
          <a:p>
            <a:r>
              <a:rPr lang="zh-CN" altLang="en-US" sz="2800" dirty="0"/>
              <a:t>通讯员救人牺牲</a:t>
            </a:r>
            <a:endParaRPr lang="zh-CN" altLang="en-US" sz="2800" dirty="0"/>
          </a:p>
        </p:txBody>
      </p:sp>
      <p:sp>
        <p:nvSpPr>
          <p:cNvPr id="18" name="矩形 17"/>
          <p:cNvSpPr/>
          <p:nvPr/>
        </p:nvSpPr>
        <p:spPr>
          <a:xfrm>
            <a:off x="8381222" y="3832630"/>
            <a:ext cx="2343068" cy="954107"/>
          </a:xfrm>
          <a:prstGeom prst="rect">
            <a:avLst/>
          </a:prstGeom>
        </p:spPr>
        <p:txBody>
          <a:bodyPr wrap="square">
            <a:spAutoFit/>
          </a:bodyPr>
          <a:lstStyle/>
          <a:p>
            <a:r>
              <a:rPr lang="zh-CN" altLang="en-US" sz="2800" dirty="0"/>
              <a:t>新媳妇献出自己的新婚被子</a:t>
            </a:r>
            <a:endParaRPr lang="zh-CN" altLang="en-US" sz="2800" dirty="0"/>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2000"/>
                                        <p:tgtEl>
                                          <p:spTgt spid="3"/>
                                        </p:tgtEl>
                                      </p:cBhvr>
                                    </p:animEffect>
                                    <p:anim calcmode="lin" valueType="num">
                                      <p:cBhvr>
                                        <p:cTn id="20" dur="2000" fill="hold"/>
                                        <p:tgtEl>
                                          <p:spTgt spid="3"/>
                                        </p:tgtEl>
                                        <p:attrNameLst>
                                          <p:attrName>ppt_w</p:attrName>
                                        </p:attrNameLst>
                                      </p:cBhvr>
                                      <p:tavLst>
                                        <p:tav tm="0" fmla="#ppt_w*sin(2.5*pi*$)">
                                          <p:val>
                                            <p:fltVal val="0"/>
                                          </p:val>
                                        </p:tav>
                                        <p:tav tm="100000">
                                          <p:val>
                                            <p:fltVal val="1"/>
                                          </p:val>
                                        </p:tav>
                                      </p:tavLst>
                                    </p:anim>
                                    <p:anim calcmode="lin" valueType="num">
                                      <p:cBhvr>
                                        <p:cTn id="21" dur="2000" fill="hold"/>
                                        <p:tgtEl>
                                          <p:spTgt spid="3"/>
                                        </p:tgtEl>
                                        <p:attrNameLst>
                                          <p:attrName>ppt_h</p:attrName>
                                        </p:attrNameLst>
                                      </p:cBhvr>
                                      <p:tavLst>
                                        <p:tav tm="0">
                                          <p:val>
                                            <p:strVal val="#ppt_h"/>
                                          </p:val>
                                        </p:tav>
                                        <p:tav tm="100000">
                                          <p:val>
                                            <p:strVal val="#ppt_h"/>
                                          </p:val>
                                        </p:tav>
                                      </p:tavLst>
                                    </p:anim>
                                  </p:childTnLst>
                                </p:cTn>
                              </p:par>
                              <p:par>
                                <p:cTn id="22" presetID="45"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2000"/>
                                        <p:tgtEl>
                                          <p:spTgt spid="24"/>
                                        </p:tgtEl>
                                      </p:cBhvr>
                                    </p:animEffect>
                                    <p:anim calcmode="lin" valueType="num">
                                      <p:cBhvr>
                                        <p:cTn id="25" dur="2000" fill="hold"/>
                                        <p:tgtEl>
                                          <p:spTgt spid="24"/>
                                        </p:tgtEl>
                                        <p:attrNameLst>
                                          <p:attrName>ppt_w</p:attrName>
                                        </p:attrNameLst>
                                      </p:cBhvr>
                                      <p:tavLst>
                                        <p:tav tm="0" fmla="#ppt_w*sin(2.5*pi*$)">
                                          <p:val>
                                            <p:fltVal val="0"/>
                                          </p:val>
                                        </p:tav>
                                        <p:tav tm="100000">
                                          <p:val>
                                            <p:fltVal val="1"/>
                                          </p:val>
                                        </p:tav>
                                      </p:tavLst>
                                    </p:anim>
                                    <p:anim calcmode="lin" valueType="num">
                                      <p:cBhvr>
                                        <p:cTn id="26" dur="20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45"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2000"/>
                                        <p:tgtEl>
                                          <p:spTgt spid="6"/>
                                        </p:tgtEl>
                                      </p:cBhvr>
                                    </p:animEffect>
                                    <p:anim calcmode="lin" valueType="num">
                                      <p:cBhvr>
                                        <p:cTn id="32" dur="2000" fill="hold"/>
                                        <p:tgtEl>
                                          <p:spTgt spid="6"/>
                                        </p:tgtEl>
                                        <p:attrNameLst>
                                          <p:attrName>ppt_w</p:attrName>
                                        </p:attrNameLst>
                                      </p:cBhvr>
                                      <p:tavLst>
                                        <p:tav tm="0" fmla="#ppt_w*sin(2.5*pi*$)">
                                          <p:val>
                                            <p:fltVal val="0"/>
                                          </p:val>
                                        </p:tav>
                                        <p:tav tm="100000">
                                          <p:val>
                                            <p:fltVal val="1"/>
                                          </p:val>
                                        </p:tav>
                                      </p:tavLst>
                                    </p:anim>
                                    <p:anim calcmode="lin" valueType="num">
                                      <p:cBhvr>
                                        <p:cTn id="33" dur="2000" fill="hold"/>
                                        <p:tgtEl>
                                          <p:spTgt spid="6"/>
                                        </p:tgtEl>
                                        <p:attrNameLst>
                                          <p:attrName>ppt_h</p:attrName>
                                        </p:attrNameLst>
                                      </p:cBhvr>
                                      <p:tavLst>
                                        <p:tav tm="0">
                                          <p:val>
                                            <p:strVal val="#ppt_h"/>
                                          </p:val>
                                        </p:tav>
                                        <p:tav tm="100000">
                                          <p:val>
                                            <p:strVal val="#ppt_h"/>
                                          </p:val>
                                        </p:tav>
                                      </p:tavLst>
                                    </p:anim>
                                  </p:childTnLst>
                                </p:cTn>
                              </p:par>
                              <p:par>
                                <p:cTn id="34" presetID="45"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2000"/>
                                        <p:tgtEl>
                                          <p:spTgt spid="26"/>
                                        </p:tgtEl>
                                      </p:cBhvr>
                                    </p:animEffect>
                                    <p:anim calcmode="lin" valueType="num">
                                      <p:cBhvr>
                                        <p:cTn id="37" dur="2000" fill="hold"/>
                                        <p:tgtEl>
                                          <p:spTgt spid="26"/>
                                        </p:tgtEl>
                                        <p:attrNameLst>
                                          <p:attrName>ppt_w</p:attrName>
                                        </p:attrNameLst>
                                      </p:cBhvr>
                                      <p:tavLst>
                                        <p:tav tm="0" fmla="#ppt_w*sin(2.5*pi*$)">
                                          <p:val>
                                            <p:fltVal val="0"/>
                                          </p:val>
                                        </p:tav>
                                        <p:tav tm="100000">
                                          <p:val>
                                            <p:fltVal val="1"/>
                                          </p:val>
                                        </p:tav>
                                      </p:tavLst>
                                    </p:anim>
                                    <p:anim calcmode="lin" valueType="num">
                                      <p:cBhvr>
                                        <p:cTn id="38" dur="20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45" presetClass="entr" presetSubtype="0"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2000"/>
                                        <p:tgtEl>
                                          <p:spTgt spid="4"/>
                                        </p:tgtEl>
                                      </p:cBhvr>
                                    </p:animEffect>
                                    <p:anim calcmode="lin" valueType="num">
                                      <p:cBhvr>
                                        <p:cTn id="44" dur="2000" fill="hold"/>
                                        <p:tgtEl>
                                          <p:spTgt spid="4"/>
                                        </p:tgtEl>
                                        <p:attrNameLst>
                                          <p:attrName>ppt_w</p:attrName>
                                        </p:attrNameLst>
                                      </p:cBhvr>
                                      <p:tavLst>
                                        <p:tav tm="0" fmla="#ppt_w*sin(2.5*pi*$)">
                                          <p:val>
                                            <p:fltVal val="0"/>
                                          </p:val>
                                        </p:tav>
                                        <p:tav tm="100000">
                                          <p:val>
                                            <p:fltVal val="1"/>
                                          </p:val>
                                        </p:tav>
                                      </p:tavLst>
                                    </p:anim>
                                    <p:anim calcmode="lin" valueType="num">
                                      <p:cBhvr>
                                        <p:cTn id="45" dur="2000" fill="hold"/>
                                        <p:tgtEl>
                                          <p:spTgt spid="4"/>
                                        </p:tgtEl>
                                        <p:attrNameLst>
                                          <p:attrName>ppt_h</p:attrName>
                                        </p:attrNameLst>
                                      </p:cBhvr>
                                      <p:tavLst>
                                        <p:tav tm="0">
                                          <p:val>
                                            <p:strVal val="#ppt_h"/>
                                          </p:val>
                                        </p:tav>
                                        <p:tav tm="100000">
                                          <p:val>
                                            <p:strVal val="#ppt_h"/>
                                          </p:val>
                                        </p:tav>
                                      </p:tavLst>
                                    </p:anim>
                                  </p:childTnLst>
                                </p:cTn>
                              </p:par>
                              <p:par>
                                <p:cTn id="46" presetID="45"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2000"/>
                                        <p:tgtEl>
                                          <p:spTgt spid="28"/>
                                        </p:tgtEl>
                                      </p:cBhvr>
                                    </p:animEffect>
                                    <p:anim calcmode="lin" valueType="num">
                                      <p:cBhvr>
                                        <p:cTn id="49" dur="2000" fill="hold"/>
                                        <p:tgtEl>
                                          <p:spTgt spid="28"/>
                                        </p:tgtEl>
                                        <p:attrNameLst>
                                          <p:attrName>ppt_w</p:attrName>
                                        </p:attrNameLst>
                                      </p:cBhvr>
                                      <p:tavLst>
                                        <p:tav tm="0" fmla="#ppt_w*sin(2.5*pi*$)">
                                          <p:val>
                                            <p:fltVal val="0"/>
                                          </p:val>
                                        </p:tav>
                                        <p:tav tm="100000">
                                          <p:val>
                                            <p:fltVal val="1"/>
                                          </p:val>
                                        </p:tav>
                                      </p:tavLst>
                                    </p:anim>
                                    <p:anim calcmode="lin" valueType="num">
                                      <p:cBhvr>
                                        <p:cTn id="50" dur="2000" fill="hold"/>
                                        <p:tgtEl>
                                          <p:spTgt spid="28"/>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fill="hold"/>
                                        <p:tgtEl>
                                          <p:spTgt spid="16"/>
                                        </p:tgtEl>
                                        <p:attrNameLst>
                                          <p:attrName>ppt_x</p:attrName>
                                        </p:attrNameLst>
                                      </p:cBhvr>
                                      <p:tavLst>
                                        <p:tav tm="0">
                                          <p:val>
                                            <p:strVal val="#ppt_x"/>
                                          </p:val>
                                        </p:tav>
                                        <p:tav tm="100000">
                                          <p:val>
                                            <p:strVal val="#ppt_x"/>
                                          </p:val>
                                        </p:tav>
                                      </p:tavLst>
                                    </p:anim>
                                    <p:anim calcmode="lin" valueType="num">
                                      <p:cBhvr additive="base">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500" fill="hold"/>
                                        <p:tgtEl>
                                          <p:spTgt spid="13"/>
                                        </p:tgtEl>
                                        <p:attrNameLst>
                                          <p:attrName>ppt_x</p:attrName>
                                        </p:attrNameLst>
                                      </p:cBhvr>
                                      <p:tavLst>
                                        <p:tav tm="0">
                                          <p:val>
                                            <p:strVal val="#ppt_x"/>
                                          </p:val>
                                        </p:tav>
                                        <p:tav tm="100000">
                                          <p:val>
                                            <p:strVal val="#ppt_x"/>
                                          </p:val>
                                        </p:tav>
                                      </p:tavLst>
                                    </p:anim>
                                    <p:anim calcmode="lin" valueType="num">
                                      <p:cBhvr additive="base">
                                        <p:cTn id="8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additive="base">
                                        <p:cTn id="85" dur="500" fill="hold"/>
                                        <p:tgtEl>
                                          <p:spTgt spid="17"/>
                                        </p:tgtEl>
                                        <p:attrNameLst>
                                          <p:attrName>ppt_x</p:attrName>
                                        </p:attrNameLst>
                                      </p:cBhvr>
                                      <p:tavLst>
                                        <p:tav tm="0">
                                          <p:val>
                                            <p:strVal val="#ppt_x"/>
                                          </p:val>
                                        </p:tav>
                                        <p:tav tm="100000">
                                          <p:val>
                                            <p:strVal val="#ppt_x"/>
                                          </p:val>
                                        </p:tav>
                                      </p:tavLst>
                                    </p:anim>
                                    <p:anim calcmode="lin" valueType="num">
                                      <p:cBhvr additive="base">
                                        <p:cTn id="8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fade">
                                      <p:cBhvr>
                                        <p:cTn id="91" dur="1000"/>
                                        <p:tgtEl>
                                          <p:spTgt spid="14"/>
                                        </p:tgtEl>
                                      </p:cBhvr>
                                    </p:animEffect>
                                    <p:anim calcmode="lin" valueType="num">
                                      <p:cBhvr>
                                        <p:cTn id="92" dur="1000" fill="hold"/>
                                        <p:tgtEl>
                                          <p:spTgt spid="14"/>
                                        </p:tgtEl>
                                        <p:attrNameLst>
                                          <p:attrName>ppt_x</p:attrName>
                                        </p:attrNameLst>
                                      </p:cBhvr>
                                      <p:tavLst>
                                        <p:tav tm="0">
                                          <p:val>
                                            <p:strVal val="#ppt_x"/>
                                          </p:val>
                                        </p:tav>
                                        <p:tav tm="100000">
                                          <p:val>
                                            <p:strVal val="#ppt_x"/>
                                          </p:val>
                                        </p:tav>
                                      </p:tavLst>
                                    </p:anim>
                                    <p:anim calcmode="lin" valueType="num">
                                      <p:cBhvr>
                                        <p:cTn id="9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fade">
                                      <p:cBhvr>
                                        <p:cTn id="98" dur="1000"/>
                                        <p:tgtEl>
                                          <p:spTgt spid="18"/>
                                        </p:tgtEl>
                                      </p:cBhvr>
                                    </p:animEffect>
                                    <p:anim calcmode="lin" valueType="num">
                                      <p:cBhvr>
                                        <p:cTn id="99" dur="1000" fill="hold"/>
                                        <p:tgtEl>
                                          <p:spTgt spid="18"/>
                                        </p:tgtEl>
                                        <p:attrNameLst>
                                          <p:attrName>ppt_x</p:attrName>
                                        </p:attrNameLst>
                                      </p:cBhvr>
                                      <p:tavLst>
                                        <p:tav tm="0">
                                          <p:val>
                                            <p:strVal val="#ppt_x"/>
                                          </p:val>
                                        </p:tav>
                                        <p:tav tm="100000">
                                          <p:val>
                                            <p:strVal val="#ppt_x"/>
                                          </p:val>
                                        </p:tav>
                                      </p:tavLst>
                                    </p:anim>
                                    <p:anim calcmode="lin" valueType="num">
                                      <p:cBhvr>
                                        <p:cTn id="10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4" grpId="0"/>
      <p:bldP spid="26" grpId="0"/>
      <p:bldP spid="28" grpId="0"/>
      <p:bldP spid="11" grpId="0"/>
      <p:bldP spid="12" grpId="0"/>
      <p:bldP spid="13" grpId="0"/>
      <p:bldP spid="14" grpId="0"/>
      <p:bldP spid="15" grpId="0"/>
      <p:bldP spid="16"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a:xfrm>
            <a:off x="4378960" y="1513840"/>
            <a:ext cx="4059555" cy="2398395"/>
            <a:chOff x="2057" y="862"/>
            <a:chExt cx="1549" cy="1351"/>
          </a:xfrm>
        </p:grpSpPr>
        <p:sp>
          <p:nvSpPr>
            <p:cNvPr id="11266" name="AutoShape 5"/>
            <p:cNvSpPr/>
            <p:nvPr/>
          </p:nvSpPr>
          <p:spPr>
            <a:xfrm>
              <a:off x="2070" y="885"/>
              <a:ext cx="1536" cy="1328"/>
            </a:xfrm>
            <a:prstGeom prst="hexagon">
              <a:avLst>
                <a:gd name="adj" fmla="val 28915"/>
                <a:gd name="vf" fmla="val 115470"/>
              </a:avLst>
            </a:prstGeom>
            <a:solidFill>
              <a:srgbClr val="808080"/>
            </a:solidFill>
            <a:ln w="9525">
              <a:noFill/>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sp>
          <p:nvSpPr>
            <p:cNvPr id="11267" name="AutoShape 6"/>
            <p:cNvSpPr/>
            <p:nvPr/>
          </p:nvSpPr>
          <p:spPr>
            <a:xfrm>
              <a:off x="2057" y="862"/>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sp>
          <p:nvSpPr>
            <p:cNvPr id="11268" name="AutoShape 7"/>
            <p:cNvSpPr/>
            <p:nvPr/>
          </p:nvSpPr>
          <p:spPr>
            <a:xfrm>
              <a:off x="2147" y="942"/>
              <a:ext cx="1350" cy="1168"/>
            </a:xfrm>
            <a:prstGeom prst="hexagon">
              <a:avLst>
                <a:gd name="adj" fmla="val 28895"/>
                <a:gd name="vf" fmla="val 115470"/>
              </a:avLst>
            </a:prstGeom>
            <a:solidFill>
              <a:srgbClr val="CC66FF"/>
            </a:solidFill>
            <a:ln w="9525" cap="flat" cmpd="sng">
              <a:solidFill>
                <a:schemeClr val="tx1"/>
              </a:solidFill>
              <a:prstDash val="solid"/>
              <a:miter/>
              <a:headEnd type="none" w="med" len="med"/>
              <a:tailEnd type="none" w="med" len="med"/>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grpSp>
      <p:grpSp>
        <p:nvGrpSpPr>
          <p:cNvPr id="3" name="Group 8"/>
          <p:cNvGrpSpPr/>
          <p:nvPr/>
        </p:nvGrpSpPr>
        <p:grpSpPr>
          <a:xfrm>
            <a:off x="1405890" y="2886710"/>
            <a:ext cx="3438525" cy="1979930"/>
            <a:chOff x="1110" y="2656"/>
            <a:chExt cx="1549" cy="1351"/>
          </a:xfrm>
        </p:grpSpPr>
        <p:sp>
          <p:nvSpPr>
            <p:cNvPr id="11270" name="AutoShape 9"/>
            <p:cNvSpPr/>
            <p:nvPr/>
          </p:nvSpPr>
          <p:spPr>
            <a:xfrm>
              <a:off x="1123" y="2679"/>
              <a:ext cx="1536" cy="1328"/>
            </a:xfrm>
            <a:prstGeom prst="hexagon">
              <a:avLst>
                <a:gd name="adj" fmla="val 28915"/>
                <a:gd name="vf" fmla="val 115470"/>
              </a:avLst>
            </a:prstGeom>
            <a:solidFill>
              <a:srgbClr val="808080"/>
            </a:solidFill>
            <a:ln w="9525">
              <a:noFill/>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sp>
          <p:nvSpPr>
            <p:cNvPr id="11271" name="AutoShape 10"/>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sp>
          <p:nvSpPr>
            <p:cNvPr id="11272" name="AutoShape 11"/>
            <p:cNvSpPr/>
            <p:nvPr/>
          </p:nvSpPr>
          <p:spPr>
            <a:xfrm>
              <a:off x="1200" y="2736"/>
              <a:ext cx="1350" cy="1168"/>
            </a:xfrm>
            <a:prstGeom prst="hexagon">
              <a:avLst>
                <a:gd name="adj" fmla="val 28895"/>
                <a:gd name="vf" fmla="val 115470"/>
              </a:avLst>
            </a:prstGeom>
            <a:solidFill>
              <a:srgbClr val="92D050"/>
            </a:solidFill>
            <a:ln w="9525" cap="flat" cmpd="sng">
              <a:solidFill>
                <a:schemeClr val="tx1"/>
              </a:solidFill>
              <a:prstDash val="solid"/>
              <a:miter/>
              <a:headEnd type="none" w="med" len="med"/>
              <a:tailEnd type="none" w="med" len="med"/>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grpSp>
      <p:sp>
        <p:nvSpPr>
          <p:cNvPr id="5" name="Text Box 12"/>
          <p:cNvSpPr txBox="1"/>
          <p:nvPr/>
        </p:nvSpPr>
        <p:spPr>
          <a:xfrm>
            <a:off x="5784215" y="1841818"/>
            <a:ext cx="1198880" cy="706755"/>
          </a:xfrm>
          <a:prstGeom prst="rect">
            <a:avLst/>
          </a:prstGeom>
          <a:noFill/>
          <a:ln w="9525">
            <a:noFill/>
          </a:ln>
        </p:spPr>
        <p:txBody>
          <a:bodyPr wrap="none" anchor="t">
            <a:spAutoFit/>
          </a:bodyPr>
          <a:lstStyle/>
          <a:p>
            <a:pPr algn="ctr" eaLnBrk="0" hangingPunct="0"/>
            <a:r>
              <a:rPr lang="zh-CN" altLang="en-US" sz="4000" b="1" dirty="0">
                <a:solidFill>
                  <a:schemeClr val="bg1"/>
                </a:solidFill>
                <a:latin typeface="微软雅黑" panose="020B0503020204020204" charset="-122"/>
                <a:ea typeface="微软雅黑" panose="020B0503020204020204" charset="-122"/>
              </a:rPr>
              <a:t>开端</a:t>
            </a:r>
            <a:endParaRPr lang="zh-CN" altLang="en-US" sz="4000" b="1" dirty="0">
              <a:solidFill>
                <a:schemeClr val="bg1"/>
              </a:solidFill>
              <a:latin typeface="微软雅黑" panose="020B0503020204020204" charset="-122"/>
              <a:ea typeface="微软雅黑" panose="020B0503020204020204" charset="-122"/>
            </a:endParaRPr>
          </a:p>
        </p:txBody>
      </p:sp>
      <p:grpSp>
        <p:nvGrpSpPr>
          <p:cNvPr id="4" name="Group 14"/>
          <p:cNvGrpSpPr/>
          <p:nvPr/>
        </p:nvGrpSpPr>
        <p:grpSpPr>
          <a:xfrm>
            <a:off x="7914640" y="3004185"/>
            <a:ext cx="3155950" cy="1979295"/>
            <a:chOff x="3174" y="2656"/>
            <a:chExt cx="1549" cy="1351"/>
          </a:xfrm>
        </p:grpSpPr>
        <p:sp>
          <p:nvSpPr>
            <p:cNvPr id="11275" name="AutoShape 15"/>
            <p:cNvSpPr/>
            <p:nvPr/>
          </p:nvSpPr>
          <p:spPr>
            <a:xfrm>
              <a:off x="3187" y="2679"/>
              <a:ext cx="1536" cy="1328"/>
            </a:xfrm>
            <a:prstGeom prst="hexagon">
              <a:avLst>
                <a:gd name="adj" fmla="val 28915"/>
                <a:gd name="vf" fmla="val 115470"/>
              </a:avLst>
            </a:prstGeom>
            <a:solidFill>
              <a:srgbClr val="808080"/>
            </a:solidFill>
            <a:ln w="9525">
              <a:noFill/>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sp>
          <p:nvSpPr>
            <p:cNvPr id="11276" name="AutoShape 16"/>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sp>
          <p:nvSpPr>
            <p:cNvPr id="11277" name="AutoShape 17"/>
            <p:cNvSpPr/>
            <p:nvPr/>
          </p:nvSpPr>
          <p:spPr>
            <a:xfrm>
              <a:off x="3264" y="2736"/>
              <a:ext cx="1350" cy="1168"/>
            </a:xfrm>
            <a:prstGeom prst="hexagon">
              <a:avLst>
                <a:gd name="adj" fmla="val 28895"/>
                <a:gd name="vf" fmla="val 115470"/>
              </a:avLst>
            </a:prstGeom>
            <a:solidFill>
              <a:srgbClr val="FFC000"/>
            </a:solidFill>
            <a:ln w="9525" cap="flat" cmpd="sng">
              <a:solidFill>
                <a:schemeClr val="tx1"/>
              </a:solidFill>
              <a:prstDash val="solid"/>
              <a:miter/>
              <a:headEnd type="none" w="med" len="med"/>
              <a:tailEnd type="none" w="med" len="med"/>
            </a:ln>
          </p:spPr>
          <p:txBody>
            <a:bodyPr wrap="none" anchor="ctr"/>
            <a:lstStyle/>
            <a:p>
              <a:pPr eaLnBrk="0" hangingPunct="0"/>
              <a:endParaRPr lang="zh-CN" altLang="en-US" dirty="0">
                <a:latin typeface="Calibri" panose="020F0502020204030204" charset="0"/>
                <a:ea typeface="宋体" panose="02010600030101010101" pitchFamily="2" charset="-122"/>
              </a:endParaRPr>
            </a:p>
          </p:txBody>
        </p:sp>
      </p:grpSp>
      <p:grpSp>
        <p:nvGrpSpPr>
          <p:cNvPr id="6" name="Group 19"/>
          <p:cNvGrpSpPr/>
          <p:nvPr/>
        </p:nvGrpSpPr>
        <p:grpSpPr bwMode="auto">
          <a:xfrm>
            <a:off x="4427855" y="4039870"/>
            <a:ext cx="3944620" cy="1979930"/>
            <a:chOff x="3174" y="2656"/>
            <a:chExt cx="1549" cy="1351"/>
          </a:xfrm>
          <a:solidFill>
            <a:srgbClr val="00B0F0"/>
          </a:solidFill>
        </p:grpSpPr>
        <p:sp>
          <p:nvSpPr>
            <p:cNvPr id="7" name="AutoShape 20"/>
            <p:cNvSpPr>
              <a:spLocks noChangeArrowheads="1"/>
            </p:cNvSpPr>
            <p:nvPr/>
          </p:nvSpPr>
          <p:spPr bwMode="gray">
            <a:xfrm>
              <a:off x="3187" y="2679"/>
              <a:ext cx="1536" cy="1328"/>
            </a:xfrm>
            <a:prstGeom prst="hexagon">
              <a:avLst>
                <a:gd name="adj" fmla="val 28916"/>
                <a:gd name="vf" fmla="val 115470"/>
              </a:avLst>
            </a:prstGeom>
            <a:grpFill/>
            <a:ln w="9525">
              <a:noFill/>
              <a:miter lim="800000"/>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bg1"/>
                </a:solidFill>
                <a:effectLst/>
                <a:uLnTx/>
                <a:uFillTx/>
                <a:latin typeface="Calibri" panose="020F0502020204030204" charset="0"/>
                <a:ea typeface="宋体" panose="02010600030101010101" pitchFamily="2" charset="-122"/>
                <a:cs typeface="+mn-cs"/>
              </a:endParaRPr>
            </a:p>
          </p:txBody>
        </p:sp>
        <p:sp>
          <p:nvSpPr>
            <p:cNvPr id="8" name="AutoShape 21"/>
            <p:cNvSpPr>
              <a:spLocks noChangeArrowheads="1"/>
            </p:cNvSpPr>
            <p:nvPr/>
          </p:nvSpPr>
          <p:spPr bwMode="gray">
            <a:xfrm>
              <a:off x="3174" y="2656"/>
              <a:ext cx="1536" cy="1328"/>
            </a:xfrm>
            <a:prstGeom prst="hexagon">
              <a:avLst>
                <a:gd name="adj" fmla="val 28916"/>
                <a:gd name="vf" fmla="val 115470"/>
              </a:avLst>
            </a:prstGeom>
            <a:grpFill/>
            <a:ln w="9525">
              <a:solidFill>
                <a:srgbClr val="C0C0C0"/>
              </a:solidFill>
              <a:miter lim="800000"/>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bg1"/>
                </a:solidFill>
                <a:effectLst/>
                <a:uLnTx/>
                <a:uFillTx/>
                <a:latin typeface="Calibri" panose="020F0502020204030204" charset="0"/>
                <a:ea typeface="宋体" panose="02010600030101010101" pitchFamily="2" charset="-122"/>
                <a:cs typeface="+mn-cs"/>
              </a:endParaRPr>
            </a:p>
          </p:txBody>
        </p:sp>
        <p:sp>
          <p:nvSpPr>
            <p:cNvPr id="9" name="AutoShape 22"/>
            <p:cNvSpPr>
              <a:spLocks noChangeArrowheads="1"/>
            </p:cNvSpPr>
            <p:nvPr/>
          </p:nvSpPr>
          <p:spPr bwMode="gray">
            <a:xfrm>
              <a:off x="3264" y="2736"/>
              <a:ext cx="1350" cy="1168"/>
            </a:xfrm>
            <a:prstGeom prst="hexagon">
              <a:avLst>
                <a:gd name="adj" fmla="val 28896"/>
                <a:gd name="vf" fmla="val 115470"/>
              </a:avLst>
            </a:prstGeom>
            <a:grpFill/>
            <a:ln w="9525">
              <a:solidFill>
                <a:schemeClr val="tx1"/>
              </a:solidFill>
              <a:miter lim="800000"/>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bg1"/>
                </a:solidFill>
                <a:effectLst/>
                <a:uLnTx/>
                <a:uFillTx/>
                <a:latin typeface="Calibri" panose="020F0502020204030204" charset="0"/>
                <a:ea typeface="宋体" panose="02010600030101010101" pitchFamily="2" charset="-122"/>
                <a:cs typeface="+mn-cs"/>
              </a:endParaRPr>
            </a:p>
          </p:txBody>
        </p:sp>
      </p:grpSp>
      <p:sp>
        <p:nvSpPr>
          <p:cNvPr id="23" name="Text Box 12"/>
          <p:cNvSpPr txBox="1"/>
          <p:nvPr/>
        </p:nvSpPr>
        <p:spPr>
          <a:xfrm>
            <a:off x="5521325" y="2548890"/>
            <a:ext cx="1808480" cy="583565"/>
          </a:xfrm>
          <a:prstGeom prst="rect">
            <a:avLst/>
          </a:prstGeom>
          <a:noFill/>
          <a:ln w="9525">
            <a:noFill/>
          </a:ln>
        </p:spPr>
        <p:txBody>
          <a:bodyPr wrap="none" anchor="t">
            <a:spAutoFit/>
          </a:bodyPr>
          <a:lstStyle/>
          <a:p>
            <a:pPr algn="ctr" eaLnBrk="0" hangingPunct="0"/>
            <a:r>
              <a:rPr lang="zh-CN" altLang="en-US" sz="3200" b="1" dirty="0">
                <a:solidFill>
                  <a:schemeClr val="bg1"/>
                </a:solidFill>
                <a:latin typeface="微软雅黑" panose="020B0503020204020204" charset="-122"/>
                <a:ea typeface="微软雅黑" panose="020B0503020204020204" charset="-122"/>
              </a:rPr>
              <a:t>（带路）</a:t>
            </a:r>
            <a:endParaRPr lang="zh-CN" altLang="en-US" sz="3200" b="1" dirty="0">
              <a:solidFill>
                <a:schemeClr val="bg1"/>
              </a:solidFill>
              <a:latin typeface="微软雅黑" panose="020B0503020204020204" charset="-122"/>
              <a:ea typeface="微软雅黑" panose="020B0503020204020204" charset="-122"/>
            </a:endParaRPr>
          </a:p>
        </p:txBody>
      </p:sp>
      <p:sp>
        <p:nvSpPr>
          <p:cNvPr id="24" name="Text Box 12"/>
          <p:cNvSpPr txBox="1"/>
          <p:nvPr/>
        </p:nvSpPr>
        <p:spPr>
          <a:xfrm>
            <a:off x="2606040" y="3003868"/>
            <a:ext cx="1198880" cy="706755"/>
          </a:xfrm>
          <a:prstGeom prst="rect">
            <a:avLst/>
          </a:prstGeom>
          <a:noFill/>
          <a:ln w="9525">
            <a:noFill/>
          </a:ln>
        </p:spPr>
        <p:txBody>
          <a:bodyPr wrap="none" anchor="t">
            <a:spAutoFit/>
          </a:bodyPr>
          <a:lstStyle/>
          <a:p>
            <a:pPr algn="ctr" eaLnBrk="0" hangingPunct="0"/>
            <a:r>
              <a:rPr lang="zh-CN" altLang="en-US" sz="4000" b="1" dirty="0">
                <a:solidFill>
                  <a:schemeClr val="bg1"/>
                </a:solidFill>
                <a:latin typeface="微软雅黑" panose="020B0503020204020204" charset="-122"/>
                <a:ea typeface="微软雅黑" panose="020B0503020204020204" charset="-122"/>
              </a:rPr>
              <a:t>发展</a:t>
            </a:r>
            <a:endParaRPr lang="zh-CN" altLang="en-US" sz="4000" b="1" dirty="0">
              <a:solidFill>
                <a:schemeClr val="bg1"/>
              </a:solidFill>
              <a:latin typeface="微软雅黑" panose="020B0503020204020204" charset="-122"/>
              <a:ea typeface="微软雅黑" panose="020B0503020204020204" charset="-122"/>
            </a:endParaRPr>
          </a:p>
        </p:txBody>
      </p:sp>
      <p:sp>
        <p:nvSpPr>
          <p:cNvPr id="25" name="Text Box 12"/>
          <p:cNvSpPr txBox="1"/>
          <p:nvPr/>
        </p:nvSpPr>
        <p:spPr>
          <a:xfrm>
            <a:off x="2235200" y="3710940"/>
            <a:ext cx="1808480" cy="583565"/>
          </a:xfrm>
          <a:prstGeom prst="rect">
            <a:avLst/>
          </a:prstGeom>
          <a:noFill/>
          <a:ln w="9525">
            <a:noFill/>
          </a:ln>
        </p:spPr>
        <p:txBody>
          <a:bodyPr wrap="none" anchor="t">
            <a:spAutoFit/>
          </a:bodyPr>
          <a:lstStyle/>
          <a:p>
            <a:pPr algn="ctr" eaLnBrk="0" hangingPunct="0"/>
            <a:r>
              <a:rPr lang="zh-CN" altLang="en-US" sz="3200" b="1" dirty="0">
                <a:solidFill>
                  <a:schemeClr val="bg1"/>
                </a:solidFill>
                <a:latin typeface="微软雅黑" panose="020B0503020204020204" charset="-122"/>
                <a:ea typeface="微软雅黑" panose="020B0503020204020204" charset="-122"/>
              </a:rPr>
              <a:t>（借被）</a:t>
            </a:r>
            <a:endParaRPr lang="zh-CN" altLang="en-US" sz="3200" b="1" dirty="0">
              <a:solidFill>
                <a:schemeClr val="bg1"/>
              </a:solidFill>
              <a:latin typeface="微软雅黑" panose="020B0503020204020204" charset="-122"/>
              <a:ea typeface="微软雅黑" panose="020B0503020204020204" charset="-122"/>
            </a:endParaRPr>
          </a:p>
        </p:txBody>
      </p:sp>
      <p:sp>
        <p:nvSpPr>
          <p:cNvPr id="26" name="Text Box 12"/>
          <p:cNvSpPr txBox="1"/>
          <p:nvPr/>
        </p:nvSpPr>
        <p:spPr>
          <a:xfrm>
            <a:off x="5826443" y="4125913"/>
            <a:ext cx="1198880" cy="706755"/>
          </a:xfrm>
          <a:prstGeom prst="rect">
            <a:avLst/>
          </a:prstGeom>
          <a:noFill/>
          <a:ln w="9525">
            <a:noFill/>
          </a:ln>
        </p:spPr>
        <p:txBody>
          <a:bodyPr wrap="none" anchor="t">
            <a:spAutoFit/>
          </a:bodyPr>
          <a:lstStyle/>
          <a:p>
            <a:pPr algn="ctr" eaLnBrk="0" hangingPunct="0"/>
            <a:r>
              <a:rPr lang="zh-CN" altLang="en-US" sz="4000" b="1" dirty="0">
                <a:solidFill>
                  <a:schemeClr val="bg1"/>
                </a:solidFill>
                <a:latin typeface="微软雅黑" panose="020B0503020204020204" charset="-122"/>
                <a:ea typeface="微软雅黑" panose="020B0503020204020204" charset="-122"/>
              </a:rPr>
              <a:t>高潮</a:t>
            </a:r>
            <a:endParaRPr lang="zh-CN" altLang="en-US" sz="4000" b="1" dirty="0">
              <a:solidFill>
                <a:schemeClr val="bg1"/>
              </a:solidFill>
              <a:latin typeface="微软雅黑" panose="020B0503020204020204" charset="-122"/>
              <a:ea typeface="微软雅黑" panose="020B0503020204020204" charset="-122"/>
            </a:endParaRPr>
          </a:p>
        </p:txBody>
      </p:sp>
      <p:sp>
        <p:nvSpPr>
          <p:cNvPr id="27" name="Text Box 12"/>
          <p:cNvSpPr txBox="1"/>
          <p:nvPr/>
        </p:nvSpPr>
        <p:spPr>
          <a:xfrm>
            <a:off x="5603558" y="4866640"/>
            <a:ext cx="1808480" cy="583565"/>
          </a:xfrm>
          <a:prstGeom prst="rect">
            <a:avLst/>
          </a:prstGeom>
          <a:noFill/>
          <a:ln w="9525">
            <a:noFill/>
          </a:ln>
        </p:spPr>
        <p:txBody>
          <a:bodyPr wrap="none" anchor="t">
            <a:spAutoFit/>
          </a:bodyPr>
          <a:lstStyle/>
          <a:p>
            <a:pPr algn="ctr" eaLnBrk="0" hangingPunct="0"/>
            <a:r>
              <a:rPr lang="zh-CN" altLang="en-US" sz="3200" b="1" dirty="0">
                <a:solidFill>
                  <a:schemeClr val="bg1"/>
                </a:solidFill>
                <a:latin typeface="微软雅黑" panose="020B0503020204020204" charset="-122"/>
                <a:ea typeface="微软雅黑" panose="020B0503020204020204" charset="-122"/>
              </a:rPr>
              <a:t>（牺牲）</a:t>
            </a:r>
            <a:endParaRPr lang="zh-CN" altLang="en-US" sz="3200" b="1" dirty="0">
              <a:solidFill>
                <a:schemeClr val="bg1"/>
              </a:solidFill>
              <a:latin typeface="微软雅黑" panose="020B0503020204020204" charset="-122"/>
              <a:ea typeface="微软雅黑" panose="020B0503020204020204" charset="-122"/>
            </a:endParaRPr>
          </a:p>
        </p:txBody>
      </p:sp>
      <p:sp>
        <p:nvSpPr>
          <p:cNvPr id="28" name="Text Box 12"/>
          <p:cNvSpPr txBox="1"/>
          <p:nvPr/>
        </p:nvSpPr>
        <p:spPr>
          <a:xfrm>
            <a:off x="8823008" y="3121343"/>
            <a:ext cx="1300480" cy="768350"/>
          </a:xfrm>
          <a:prstGeom prst="rect">
            <a:avLst/>
          </a:prstGeom>
          <a:noFill/>
          <a:ln w="9525">
            <a:noFill/>
          </a:ln>
        </p:spPr>
        <p:txBody>
          <a:bodyPr wrap="none" anchor="t">
            <a:spAutoFit/>
          </a:bodyPr>
          <a:lstStyle/>
          <a:p>
            <a:pPr algn="ctr" eaLnBrk="0" hangingPunct="0"/>
            <a:r>
              <a:rPr lang="zh-CN" altLang="en-US" sz="4400" b="1" dirty="0">
                <a:solidFill>
                  <a:schemeClr val="bg1"/>
                </a:solidFill>
                <a:latin typeface="微软雅黑" panose="020B0503020204020204" charset="-122"/>
                <a:ea typeface="微软雅黑" panose="020B0503020204020204" charset="-122"/>
              </a:rPr>
              <a:t>结局</a:t>
            </a:r>
            <a:endParaRPr lang="zh-CN" altLang="en-US" sz="4400" b="1" dirty="0">
              <a:solidFill>
                <a:schemeClr val="bg1"/>
              </a:solidFill>
              <a:latin typeface="微软雅黑" panose="020B0503020204020204" charset="-122"/>
              <a:ea typeface="微软雅黑" panose="020B0503020204020204" charset="-122"/>
            </a:endParaRPr>
          </a:p>
        </p:txBody>
      </p:sp>
      <p:sp>
        <p:nvSpPr>
          <p:cNvPr id="29" name="Text Box 12"/>
          <p:cNvSpPr txBox="1"/>
          <p:nvPr/>
        </p:nvSpPr>
        <p:spPr>
          <a:xfrm>
            <a:off x="8601393" y="3802380"/>
            <a:ext cx="1808480" cy="583565"/>
          </a:xfrm>
          <a:prstGeom prst="rect">
            <a:avLst/>
          </a:prstGeom>
          <a:noFill/>
          <a:ln w="9525">
            <a:noFill/>
          </a:ln>
        </p:spPr>
        <p:txBody>
          <a:bodyPr wrap="none" anchor="t">
            <a:spAutoFit/>
          </a:bodyPr>
          <a:lstStyle/>
          <a:p>
            <a:pPr algn="ctr" eaLnBrk="0" hangingPunct="0"/>
            <a:r>
              <a:rPr lang="zh-CN" altLang="en-US" sz="3200" b="1" dirty="0">
                <a:solidFill>
                  <a:schemeClr val="bg1"/>
                </a:solidFill>
                <a:latin typeface="微软雅黑" panose="020B0503020204020204" charset="-122"/>
                <a:ea typeface="微软雅黑" panose="020B0503020204020204" charset="-122"/>
              </a:rPr>
              <a:t>（献被）</a:t>
            </a:r>
            <a:endParaRPr lang="zh-CN" altLang="en-US" sz="3200" b="1" dirty="0">
              <a:solidFill>
                <a:schemeClr val="bg1"/>
              </a:solidFill>
              <a:latin typeface="微软雅黑" panose="020B0503020204020204" charset="-122"/>
              <a:ea typeface="微软雅黑" panose="020B0503020204020204" charset="-122"/>
            </a:endParaRPr>
          </a:p>
        </p:txBody>
      </p:sp>
      <p:sp>
        <p:nvSpPr>
          <p:cNvPr id="10" name="TextBox 27"/>
          <p:cNvSpPr txBox="1"/>
          <p:nvPr/>
        </p:nvSpPr>
        <p:spPr>
          <a:xfrm>
            <a:off x="531495" y="440055"/>
            <a:ext cx="4779010" cy="797560"/>
          </a:xfrm>
          <a:prstGeom prst="rect">
            <a:avLst/>
          </a:prstGeom>
          <a:solidFill>
            <a:schemeClr val="accent6">
              <a:lumMod val="20000"/>
              <a:lumOff val="80000"/>
            </a:schemeClr>
          </a:solidFill>
        </p:spPr>
        <p:txBody>
          <a:bodyPr wrap="square" lIns="121916" tIns="60957" rIns="121916" bIns="60957" rtlCol="0">
            <a:spAutoFit/>
          </a:bodyPr>
          <a:lstStyle/>
          <a:p>
            <a:pPr algn="l" eaLnBrk="0" hangingPunct="0"/>
            <a:r>
              <a:rPr lang="zh-CN" altLang="en-US" sz="4400" b="1" dirty="0">
                <a:latin typeface="微软雅黑" panose="020B0503020204020204" charset="-122"/>
                <a:ea typeface="微软雅黑" panose="020B0503020204020204" charset="-122"/>
                <a:sym typeface="+mn-ea"/>
              </a:rPr>
              <a:t>用两个字概括段意</a:t>
            </a:r>
            <a:endParaRPr lang="zh-CN" altLang="en-US" sz="4400" b="1" dirty="0">
              <a:latin typeface="微软雅黑" panose="020B0503020204020204" charset="-122"/>
              <a:ea typeface="微软雅黑" panose="020B0503020204020204" charset="-122"/>
              <a:sym typeface="+mn-ea"/>
            </a:endParaRPr>
          </a:p>
        </p:txBody>
      </p:sp>
      <p:sp>
        <p:nvSpPr>
          <p:cNvPr id="11" name="文本框 10"/>
          <p:cNvSpPr txBox="1"/>
          <p:nvPr/>
        </p:nvSpPr>
        <p:spPr>
          <a:xfrm>
            <a:off x="5645150" y="3248025"/>
            <a:ext cx="1477010" cy="368300"/>
          </a:xfrm>
          <a:prstGeom prst="rect">
            <a:avLst/>
          </a:prstGeom>
          <a:noFill/>
          <a:ln w="9525">
            <a:noFill/>
          </a:ln>
        </p:spPr>
        <p:txBody>
          <a:bodyPr wrap="square">
            <a:spAutoFit/>
          </a:bodyPr>
          <a:lstStyle/>
          <a:p>
            <a:pPr indent="0"/>
            <a:r>
              <a:rPr lang="zh-CN" b="1" dirty="0">
                <a:ea typeface="宋体" panose="02010600030101010101" pitchFamily="2" charset="-122"/>
              </a:rPr>
              <a:t>（</a:t>
            </a:r>
            <a:r>
              <a:rPr lang="zh-CN" b="1" dirty="0">
                <a:ea typeface="宋体" panose="02010600030101010101" pitchFamily="2" charset="-122"/>
                <a:cs typeface="Times New Roman" panose="02020603050405020304" pitchFamily="18" charset="0"/>
              </a:rPr>
              <a:t>1—23）</a:t>
            </a:r>
            <a:endParaRPr lang="zh-CN" altLang="en-US" b="1" dirty="0">
              <a:ea typeface="宋体" panose="02010600030101010101" pitchFamily="2" charset="-122"/>
              <a:cs typeface="Times New Roman" panose="02020603050405020304" pitchFamily="18" charset="0"/>
            </a:endParaRPr>
          </a:p>
        </p:txBody>
      </p:sp>
      <p:sp>
        <p:nvSpPr>
          <p:cNvPr id="12" name="文本框 11"/>
          <p:cNvSpPr txBox="1"/>
          <p:nvPr/>
        </p:nvSpPr>
        <p:spPr>
          <a:xfrm>
            <a:off x="2408555" y="4294505"/>
            <a:ext cx="1396365" cy="368300"/>
          </a:xfrm>
          <a:prstGeom prst="rect">
            <a:avLst/>
          </a:prstGeom>
          <a:noFill/>
          <a:ln w="9525">
            <a:noFill/>
          </a:ln>
        </p:spPr>
        <p:txBody>
          <a:bodyPr wrap="square">
            <a:spAutoFit/>
          </a:bodyPr>
          <a:lstStyle/>
          <a:p>
            <a:pPr indent="0"/>
            <a:r>
              <a:rPr lang="zh-CN" b="1" dirty="0">
                <a:ea typeface="宋体" panose="02010600030101010101" pitchFamily="2" charset="-122"/>
              </a:rPr>
              <a:t>（</a:t>
            </a:r>
            <a:r>
              <a:rPr lang="zh-CN" b="1" dirty="0">
                <a:ea typeface="宋体" panose="02010600030101010101" pitchFamily="2" charset="-122"/>
                <a:cs typeface="Times New Roman" panose="02020603050405020304" pitchFamily="18" charset="0"/>
              </a:rPr>
              <a:t>24—43）</a:t>
            </a:r>
            <a:endParaRPr lang="zh-CN" altLang="en-US" b="1" dirty="0">
              <a:ea typeface="宋体" panose="02010600030101010101" pitchFamily="2" charset="-122"/>
              <a:cs typeface="Times New Roman" panose="02020603050405020304" pitchFamily="18" charset="0"/>
            </a:endParaRPr>
          </a:p>
        </p:txBody>
      </p:sp>
      <p:sp>
        <p:nvSpPr>
          <p:cNvPr id="13" name="文本框 12"/>
          <p:cNvSpPr txBox="1"/>
          <p:nvPr/>
        </p:nvSpPr>
        <p:spPr>
          <a:xfrm>
            <a:off x="5820410" y="5501005"/>
            <a:ext cx="1509395" cy="367845"/>
          </a:xfrm>
          <a:prstGeom prst="rect">
            <a:avLst/>
          </a:prstGeom>
          <a:noFill/>
          <a:ln w="9525">
            <a:noFill/>
          </a:ln>
        </p:spPr>
        <p:txBody>
          <a:bodyPr wrap="square">
            <a:spAutoFit/>
          </a:bodyPr>
          <a:lstStyle/>
          <a:p>
            <a:pPr indent="0"/>
            <a:r>
              <a:rPr lang="zh-CN" b="1" dirty="0">
                <a:ea typeface="宋体" panose="02010600030101010101" pitchFamily="2" charset="-122"/>
              </a:rPr>
              <a:t>（</a:t>
            </a:r>
            <a:r>
              <a:rPr lang="zh-CN" b="1" dirty="0">
                <a:ea typeface="宋体" panose="02010600030101010101" pitchFamily="2" charset="-122"/>
                <a:cs typeface="Times New Roman" panose="02020603050405020304" pitchFamily="18" charset="0"/>
              </a:rPr>
              <a:t>44—57）</a:t>
            </a:r>
            <a:endParaRPr lang="zh-CN" altLang="en-US" b="1" dirty="0">
              <a:ea typeface="宋体" panose="02010600030101010101" pitchFamily="2" charset="-122"/>
              <a:cs typeface="Times New Roman" panose="02020603050405020304" pitchFamily="18" charset="0"/>
            </a:endParaRPr>
          </a:p>
        </p:txBody>
      </p:sp>
      <p:sp>
        <p:nvSpPr>
          <p:cNvPr id="14" name="文本框 13"/>
          <p:cNvSpPr txBox="1"/>
          <p:nvPr/>
        </p:nvSpPr>
        <p:spPr>
          <a:xfrm>
            <a:off x="8601710" y="4385945"/>
            <a:ext cx="1522095" cy="368300"/>
          </a:xfrm>
          <a:prstGeom prst="rect">
            <a:avLst/>
          </a:prstGeom>
          <a:noFill/>
          <a:ln w="9525">
            <a:noFill/>
          </a:ln>
        </p:spPr>
        <p:txBody>
          <a:bodyPr wrap="square">
            <a:spAutoFit/>
          </a:bodyPr>
          <a:lstStyle/>
          <a:p>
            <a:pPr indent="266700"/>
            <a:r>
              <a:rPr lang="zh-CN" b="1" dirty="0">
                <a:ea typeface="宋体" panose="02010600030101010101" pitchFamily="2" charset="-122"/>
              </a:rPr>
              <a:t>（</a:t>
            </a:r>
            <a:r>
              <a:rPr lang="zh-CN" b="1" dirty="0">
                <a:ea typeface="宋体" panose="02010600030101010101" pitchFamily="2" charset="-122"/>
                <a:cs typeface="Times New Roman" panose="02020603050405020304" pitchFamily="18" charset="0"/>
              </a:rPr>
              <a:t>58—59）</a:t>
            </a:r>
            <a:endParaRPr lang="zh-CN" altLang="en-US" b="1" dirty="0">
              <a:ea typeface="宋体" panose="02010600030101010101" pitchFamily="2" charset="-122"/>
              <a:cs typeface="Times New Roman" panose="02020603050405020304" pitchFamily="18" charset="0"/>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anim calcmode="lin" valueType="num">
                                      <p:cBhvr>
                                        <p:cTn id="8" dur="2000" fill="hold"/>
                                        <p:tgtEl>
                                          <p:spTgt spid="23"/>
                                        </p:tgtEl>
                                        <p:attrNameLst>
                                          <p:attrName>ppt_w</p:attrName>
                                        </p:attrNameLst>
                                      </p:cBhvr>
                                      <p:tavLst>
                                        <p:tav tm="0" fmla="#ppt_w*sin(2.5*pi*$)">
                                          <p:val>
                                            <p:fltVal val="0"/>
                                          </p:val>
                                        </p:tav>
                                        <p:tav tm="100000">
                                          <p:val>
                                            <p:fltVal val="1"/>
                                          </p:val>
                                        </p:tav>
                                      </p:tavLst>
                                    </p:anim>
                                    <p:anim calcmode="lin" valueType="num">
                                      <p:cBhvr>
                                        <p:cTn id="9"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2000"/>
                                        <p:tgtEl>
                                          <p:spTgt spid="25"/>
                                        </p:tgtEl>
                                      </p:cBhvr>
                                    </p:animEffect>
                                    <p:anim calcmode="lin" valueType="num">
                                      <p:cBhvr>
                                        <p:cTn id="22" dur="2000" fill="hold"/>
                                        <p:tgtEl>
                                          <p:spTgt spid="25"/>
                                        </p:tgtEl>
                                        <p:attrNameLst>
                                          <p:attrName>ppt_w</p:attrName>
                                        </p:attrNameLst>
                                      </p:cBhvr>
                                      <p:tavLst>
                                        <p:tav tm="0" fmla="#ppt_w*sin(2.5*pi*$)">
                                          <p:val>
                                            <p:fltVal val="0"/>
                                          </p:val>
                                        </p:tav>
                                        <p:tav tm="100000">
                                          <p:val>
                                            <p:fltVal val="1"/>
                                          </p:val>
                                        </p:tav>
                                      </p:tavLst>
                                    </p:anim>
                                    <p:anim calcmode="lin" valueType="num">
                                      <p:cBhvr>
                                        <p:cTn id="23" dur="2000" fill="hold"/>
                                        <p:tgtEl>
                                          <p:spTgt spid="25"/>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2000"/>
                                        <p:tgtEl>
                                          <p:spTgt spid="27"/>
                                        </p:tgtEl>
                                      </p:cBhvr>
                                    </p:animEffect>
                                    <p:anim calcmode="lin" valueType="num">
                                      <p:cBhvr>
                                        <p:cTn id="36" dur="2000" fill="hold"/>
                                        <p:tgtEl>
                                          <p:spTgt spid="27"/>
                                        </p:tgtEl>
                                        <p:attrNameLst>
                                          <p:attrName>ppt_w</p:attrName>
                                        </p:attrNameLst>
                                      </p:cBhvr>
                                      <p:tavLst>
                                        <p:tav tm="0" fmla="#ppt_w*sin(2.5*pi*$)">
                                          <p:val>
                                            <p:fltVal val="0"/>
                                          </p:val>
                                        </p:tav>
                                        <p:tav tm="100000">
                                          <p:val>
                                            <p:fltVal val="1"/>
                                          </p:val>
                                        </p:tav>
                                      </p:tavLst>
                                    </p:anim>
                                    <p:anim calcmode="lin" valueType="num">
                                      <p:cBhvr>
                                        <p:cTn id="37" dur="2000" fill="hold"/>
                                        <p:tgtEl>
                                          <p:spTgt spid="27"/>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5" presetClass="entr" presetSubtype="0" fill="hold" grpId="0" nodeType="click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2000"/>
                                        <p:tgtEl>
                                          <p:spTgt spid="29"/>
                                        </p:tgtEl>
                                      </p:cBhvr>
                                    </p:animEffect>
                                    <p:anim calcmode="lin" valueType="num">
                                      <p:cBhvr>
                                        <p:cTn id="50" dur="2000" fill="hold"/>
                                        <p:tgtEl>
                                          <p:spTgt spid="29"/>
                                        </p:tgtEl>
                                        <p:attrNameLst>
                                          <p:attrName>ppt_w</p:attrName>
                                        </p:attrNameLst>
                                      </p:cBhvr>
                                      <p:tavLst>
                                        <p:tav tm="0" fmla="#ppt_w*sin(2.5*pi*$)">
                                          <p:val>
                                            <p:fltVal val="0"/>
                                          </p:val>
                                        </p:tav>
                                        <p:tav tm="100000">
                                          <p:val>
                                            <p:fltVal val="1"/>
                                          </p:val>
                                        </p:tav>
                                      </p:tavLst>
                                    </p:anim>
                                    <p:anim calcmode="lin" valueType="num">
                                      <p:cBhvr>
                                        <p:cTn id="51" dur="20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P spid="29" grpId="0"/>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tretch>
            <a:fillRect/>
          </a:stretch>
        </p:blipFill>
        <p:spPr>
          <a:xfrm>
            <a:off x="0" y="635"/>
            <a:ext cx="12192635" cy="6858000"/>
          </a:xfrm>
          <a:prstGeom prst="rect">
            <a:avLst/>
          </a:prstGeom>
        </p:spPr>
      </p:pic>
      <p:sp>
        <p:nvSpPr>
          <p:cNvPr id="8" name="文本框 7"/>
          <p:cNvSpPr txBox="1"/>
          <p:nvPr/>
        </p:nvSpPr>
        <p:spPr>
          <a:xfrm>
            <a:off x="2232660" y="2212340"/>
            <a:ext cx="7726680" cy="1106805"/>
          </a:xfrm>
          <a:prstGeom prst="rect">
            <a:avLst/>
          </a:prstGeom>
          <a:noFill/>
        </p:spPr>
        <p:txBody>
          <a:bodyPr wrap="none" rtlCol="0" anchor="t">
            <a:spAutoFit/>
          </a:bodyPr>
          <a:p>
            <a:pPr algn="l"/>
            <a:r>
              <a:rPr lang="zh-CN" altLang="en-US" sz="6600" b="1">
                <a:solidFill>
                  <a:srgbClr val="7030A0"/>
                </a:solidFill>
                <a:latin typeface="微软雅黑" panose="020B0503020204020204" charset="-122"/>
                <a:ea typeface="微软雅黑" panose="020B0503020204020204" charset="-122"/>
                <a:sym typeface="+mn-ea"/>
              </a:rPr>
              <a:t>深入局部，揣摩品味</a:t>
            </a:r>
            <a:endParaRPr lang="zh-CN" altLang="en-US" sz="6600" b="1">
              <a:solidFill>
                <a:srgbClr val="7030A0"/>
              </a:solidFill>
              <a:latin typeface="微软雅黑" panose="020B0503020204020204" charset="-122"/>
              <a:ea typeface="微软雅黑" panose="020B0503020204020204" charset="-122"/>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449580" y="209550"/>
            <a:ext cx="11149330" cy="6339205"/>
          </a:xfrm>
        </p:spPr>
        <p:txBody>
          <a:bodyPr>
            <a:noAutofit/>
          </a:bodyPr>
          <a:lstStyle/>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en-US" altLang="zh-CN" sz="3600" b="1" i="0" u="none" strike="noStrike" kern="1200" cap="none" spc="0" normalizeH="0" baseline="0" noProof="1">
                <a:solidFill>
                  <a:schemeClr val="tx1"/>
                </a:solidFill>
                <a:uFillTx/>
                <a:latin typeface="楷体" panose="02010609060101010101" charset="-122"/>
                <a:ea typeface="楷体" panose="02010609060101010101" charset="-122"/>
                <a:cs typeface="楷体" panose="02010609060101010101" charset="-122"/>
              </a:rPr>
              <a:t>               </a:t>
            </a:r>
            <a:r>
              <a:rPr kumimoji="0" lang="zh-CN" altLang="en-US" sz="4800" b="1" i="0" u="none" strike="noStrike" kern="1200" cap="none" spc="0" normalizeH="0" baseline="0" noProof="1">
                <a:solidFill>
                  <a:srgbClr val="0070C0"/>
                </a:solidFill>
                <a:uFillTx/>
                <a:latin typeface="楷体" panose="02010609060101010101" charset="-122"/>
                <a:ea typeface="楷体" panose="02010609060101010101" charset="-122"/>
                <a:cs typeface="楷体" panose="02010609060101010101" charset="-122"/>
              </a:rPr>
              <a:t>小说基本知识</a:t>
            </a:r>
            <a:endParaRPr kumimoji="0" lang="zh-CN" altLang="en-US" sz="4800" b="1" i="0" u="none" strike="noStrike" kern="1200" cap="none" spc="0" normalizeH="0" baseline="0" noProof="1">
              <a:solidFill>
                <a:srgbClr val="0070C0"/>
              </a:solidFill>
              <a:uFillTx/>
              <a:latin typeface="楷体" panose="02010609060101010101" charset="-122"/>
              <a:ea typeface="楷体" panose="02010609060101010101" charset="-122"/>
              <a:cs typeface="楷体" panose="02010609060101010101" charset="-122"/>
            </a:endParaRP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3600" b="1" i="0" u="none" strike="noStrike" kern="1200" cap="none" spc="0" normalizeH="0" baseline="0" noProof="1">
                <a:solidFill>
                  <a:schemeClr val="tx1"/>
                </a:solidFill>
                <a:uFillTx/>
                <a:latin typeface="楷体" panose="02010609060101010101" charset="-122"/>
                <a:ea typeface="楷体" panose="02010609060101010101" charset="-122"/>
                <a:cs typeface="楷体" panose="02010609060101010101" charset="-122"/>
              </a:rPr>
              <a:t>小说是以刻画</a:t>
            </a:r>
            <a:r>
              <a:rPr kumimoji="0" lang="zh-CN" altLang="en-US" sz="3600" b="1" i="0" u="sng" strike="noStrike" kern="1200" cap="none" spc="0" normalizeH="0" baseline="0" noProof="1">
                <a:solidFill>
                  <a:schemeClr val="tx1"/>
                </a:solidFill>
                <a:uFillTx/>
                <a:latin typeface="楷体" panose="02010609060101010101" charset="-122"/>
                <a:ea typeface="楷体" panose="02010609060101010101" charset="-122"/>
                <a:cs typeface="楷体" panose="02010609060101010101" charset="-122"/>
              </a:rPr>
              <a:t>            </a:t>
            </a:r>
            <a:r>
              <a:rPr kumimoji="0" lang="zh-CN" altLang="en-US" sz="3600" b="1" i="0" u="none" strike="noStrike" kern="1200" cap="none" spc="0" normalizeH="0" baseline="0" noProof="1">
                <a:solidFill>
                  <a:schemeClr val="tx1"/>
                </a:solidFill>
                <a:uFillTx/>
                <a:latin typeface="楷体" panose="02010609060101010101" charset="-122"/>
                <a:ea typeface="楷体" panose="02010609060101010101" charset="-122"/>
                <a:cs typeface="楷体" panose="02010609060101010101" charset="-122"/>
              </a:rPr>
              <a:t>为中心，通过完整的故事情节和环境描写来反映社会生活的文学体裁。</a:t>
            </a:r>
            <a:endParaRPr kumimoji="0" lang="zh-CN" altLang="en-US" sz="3600" b="1" i="0" u="none" strike="noStrike" kern="1200" cap="none" spc="0" normalizeH="0" baseline="0" noProof="1">
              <a:solidFill>
                <a:schemeClr val="tx1"/>
              </a:solidFill>
              <a:uFillTx/>
              <a:latin typeface="楷体" panose="02010609060101010101" charset="-122"/>
              <a:ea typeface="楷体" panose="02010609060101010101" charset="-122"/>
              <a:cs typeface="楷体" panose="02010609060101010101" charset="-122"/>
            </a:endParaRP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3600" b="1" i="0" u="sng" strike="noStrike" kern="1200" cap="none" spc="0" normalizeH="0" baseline="0" noProof="1">
                <a:solidFill>
                  <a:schemeClr val="tx1"/>
                </a:solidFill>
                <a:uFillTx/>
                <a:latin typeface="楷体" panose="02010609060101010101" charset="-122"/>
                <a:ea typeface="楷体" panose="02010609060101010101" charset="-122"/>
                <a:cs typeface="楷体" panose="02010609060101010101" charset="-122"/>
              </a:rPr>
              <a:t>     </a:t>
            </a:r>
            <a:r>
              <a:rPr kumimoji="0" lang="zh-CN" altLang="en-US" sz="3600" b="1" i="0" u="none" strike="noStrike" kern="1200" cap="none" spc="0" normalizeH="0" baseline="0" noProof="1">
                <a:solidFill>
                  <a:schemeClr val="tx1"/>
                </a:solidFill>
                <a:uFillTx/>
                <a:latin typeface="楷体" panose="02010609060101010101" charset="-122"/>
                <a:ea typeface="楷体" panose="02010609060101010101" charset="-122"/>
                <a:cs typeface="楷体" panose="02010609060101010101" charset="-122"/>
              </a:rPr>
              <a:t> 、</a:t>
            </a:r>
            <a:r>
              <a:rPr kumimoji="0" lang="zh-CN" altLang="en-US" sz="3600" b="1" i="0" u="sng" strike="noStrike" kern="1200" cap="none" spc="0" normalizeH="0" baseline="0" noProof="1">
                <a:solidFill>
                  <a:schemeClr val="tx1"/>
                </a:solidFill>
                <a:uFillTx/>
                <a:latin typeface="楷体" panose="02010609060101010101" charset="-122"/>
                <a:ea typeface="楷体" panose="02010609060101010101" charset="-122"/>
                <a:cs typeface="楷体" panose="02010609060101010101" charset="-122"/>
              </a:rPr>
              <a:t>     </a:t>
            </a:r>
            <a:r>
              <a:rPr kumimoji="0" lang="zh-CN" altLang="en-US" sz="3600" b="1" i="0" u="none" strike="noStrike" kern="1200" cap="none" spc="0" normalizeH="0" baseline="0" noProof="1">
                <a:solidFill>
                  <a:schemeClr val="tx1"/>
                </a:solidFill>
                <a:uFillTx/>
                <a:latin typeface="楷体" panose="02010609060101010101" charset="-122"/>
                <a:ea typeface="楷体" panose="02010609060101010101" charset="-122"/>
                <a:cs typeface="楷体" panose="02010609060101010101" charset="-122"/>
              </a:rPr>
              <a:t> 、</a:t>
            </a:r>
            <a:r>
              <a:rPr kumimoji="0" lang="zh-CN" altLang="en-US" sz="3600" b="1" i="0" u="none" strike="noStrike" kern="1200" cap="none" spc="0" normalizeH="0" baseline="0" noProof="1">
                <a:solidFill>
                  <a:schemeClr val="tx1"/>
                </a:solidFill>
                <a:uFillTx/>
                <a:latin typeface="楷体" panose="02010609060101010101" charset="-122"/>
                <a:ea typeface="楷体" panose="02010609060101010101" charset="-122"/>
                <a:cs typeface="楷体" panose="02010609060101010101" charset="-122"/>
                <a:sym typeface="+mn-ea"/>
              </a:rPr>
              <a:t> </a:t>
            </a:r>
            <a:r>
              <a:rPr kumimoji="0" lang="zh-CN" altLang="en-US" sz="3600" b="1" i="0" u="sng" strike="noStrike" kern="1200" cap="none" spc="0" normalizeH="0" baseline="0" noProof="1">
                <a:solidFill>
                  <a:schemeClr val="tx1"/>
                </a:solidFill>
                <a:uFillTx/>
                <a:latin typeface="楷体" panose="02010609060101010101" charset="-122"/>
                <a:ea typeface="楷体" panose="02010609060101010101" charset="-122"/>
                <a:cs typeface="楷体" panose="02010609060101010101" charset="-122"/>
              </a:rPr>
              <a:t>     </a:t>
            </a:r>
            <a:r>
              <a:rPr kumimoji="0" lang="zh-CN" altLang="en-US" sz="3600" b="1" i="0" u="none" strike="noStrike" kern="1200" cap="none" spc="0" normalizeH="0" baseline="0" noProof="1">
                <a:solidFill>
                  <a:schemeClr val="tx1"/>
                </a:solidFill>
                <a:uFillTx/>
                <a:latin typeface="楷体" panose="02010609060101010101" charset="-122"/>
                <a:ea typeface="楷体" panose="02010609060101010101" charset="-122"/>
                <a:cs typeface="楷体" panose="02010609060101010101" charset="-122"/>
              </a:rPr>
              <a:t>是小说的三要素。情节一般包括开端、发展、高潮、结局四部分，有的包括序幕、尾声。环境包括自然环境和社会环境。 小说按照篇幅及容量可分为长篇小说、中篇小说、短篇小说和微型小说（小小说）。</a:t>
            </a:r>
            <a:endParaRPr kumimoji="0" lang="zh-CN" altLang="en-US" sz="3600" b="1" i="0" u="none" strike="noStrike" kern="1200" cap="none" spc="0" normalizeH="0" baseline="0" noProof="1">
              <a:solidFill>
                <a:schemeClr val="tx1"/>
              </a:solidFill>
              <a:uFillTx/>
              <a:latin typeface="楷体" panose="02010609060101010101" charset="-122"/>
              <a:ea typeface="楷体" panose="02010609060101010101" charset="-122"/>
              <a:cs typeface="楷体" panose="02010609060101010101" charset="-122"/>
            </a:endParaRPr>
          </a:p>
        </p:txBody>
      </p:sp>
      <p:sp>
        <p:nvSpPr>
          <p:cNvPr id="7" name="矩形 6"/>
          <p:cNvSpPr/>
          <p:nvPr>
            <p:custDataLst>
              <p:tags r:id="rId2"/>
            </p:custDataLst>
          </p:nvPr>
        </p:nvSpPr>
        <p:spPr>
          <a:xfrm>
            <a:off x="3743325" y="1336675"/>
            <a:ext cx="2007235" cy="583565"/>
          </a:xfrm>
          <a:prstGeom prst="rect">
            <a:avLst/>
          </a:prstGeom>
          <a:solidFill>
            <a:srgbClr val="FFFF00"/>
          </a:solidFill>
          <a:ln w="9525">
            <a:noFill/>
          </a:ln>
        </p:spPr>
        <p:txBody>
          <a:bodyPr wrap="square" anchor="t" anchorCtr="0">
            <a:spAutoFit/>
          </a:bodyPr>
          <a:lstStyle/>
          <a:p>
            <a:r>
              <a:rPr lang="zh-CN" altLang="en-US" sz="3200" b="1">
                <a:solidFill>
                  <a:srgbClr val="FF0000"/>
                </a:solidFill>
                <a:latin typeface="Arial" panose="020B0604020202020204" pitchFamily="34" charset="0"/>
                <a:ea typeface="宋体" panose="02010600030101010101" pitchFamily="2" charset="-122"/>
              </a:rPr>
              <a:t>人物形象</a:t>
            </a:r>
            <a:endParaRPr lang="zh-CN" altLang="en-US" sz="3200" b="1">
              <a:solidFill>
                <a:srgbClr val="FF0000"/>
              </a:solidFill>
              <a:latin typeface="Arial" panose="020B0604020202020204" pitchFamily="34" charset="0"/>
              <a:ea typeface="宋体" panose="02010600030101010101" pitchFamily="2" charset="-122"/>
            </a:endParaRPr>
          </a:p>
        </p:txBody>
      </p:sp>
      <p:sp>
        <p:nvSpPr>
          <p:cNvPr id="4" name="矩形 3"/>
          <p:cNvSpPr/>
          <p:nvPr>
            <p:custDataLst>
              <p:tags r:id="rId3"/>
            </p:custDataLst>
          </p:nvPr>
        </p:nvSpPr>
        <p:spPr>
          <a:xfrm>
            <a:off x="632143" y="2878455"/>
            <a:ext cx="1000125" cy="582613"/>
          </a:xfrm>
          <a:prstGeom prst="rect">
            <a:avLst/>
          </a:prstGeom>
          <a:solidFill>
            <a:srgbClr val="FFFF00"/>
          </a:solidFill>
          <a:ln w="9525">
            <a:noFill/>
          </a:ln>
        </p:spPr>
        <p:txBody>
          <a:bodyPr wrap="none" anchor="t" anchorCtr="0">
            <a:spAutoFit/>
          </a:bodyPr>
          <a:lstStyle/>
          <a:p>
            <a:r>
              <a:rPr lang="zh-CN" altLang="en-US" sz="3200" b="1">
                <a:solidFill>
                  <a:srgbClr val="FF0000"/>
                </a:solidFill>
                <a:latin typeface="Arial" panose="020B0604020202020204" pitchFamily="34" charset="0"/>
                <a:ea typeface="宋体" panose="02010600030101010101" pitchFamily="2" charset="-122"/>
              </a:rPr>
              <a:t>人物</a:t>
            </a:r>
            <a:endParaRPr lang="zh-CN" altLang="en-US" sz="3200" b="1">
              <a:solidFill>
                <a:srgbClr val="FF0000"/>
              </a:solidFill>
              <a:latin typeface="Arial" panose="020B0604020202020204" pitchFamily="34" charset="0"/>
              <a:ea typeface="宋体" panose="02010600030101010101" pitchFamily="2" charset="-122"/>
            </a:endParaRPr>
          </a:p>
        </p:txBody>
      </p:sp>
      <p:sp>
        <p:nvSpPr>
          <p:cNvPr id="6" name="矩形 5"/>
          <p:cNvSpPr/>
          <p:nvPr>
            <p:custDataLst>
              <p:tags r:id="rId4"/>
            </p:custDataLst>
          </p:nvPr>
        </p:nvSpPr>
        <p:spPr>
          <a:xfrm>
            <a:off x="2479358" y="2878455"/>
            <a:ext cx="1000125" cy="582613"/>
          </a:xfrm>
          <a:prstGeom prst="rect">
            <a:avLst/>
          </a:prstGeom>
          <a:solidFill>
            <a:srgbClr val="FFFF00"/>
          </a:solidFill>
          <a:ln w="9525">
            <a:noFill/>
          </a:ln>
        </p:spPr>
        <p:txBody>
          <a:bodyPr wrap="none" anchor="t" anchorCtr="0">
            <a:spAutoFit/>
          </a:bodyPr>
          <a:lstStyle/>
          <a:p>
            <a:r>
              <a:rPr lang="zh-CN" altLang="en-US" sz="3200" b="1">
                <a:solidFill>
                  <a:srgbClr val="FF0000"/>
                </a:solidFill>
                <a:latin typeface="Arial" panose="020B0604020202020204" pitchFamily="34" charset="0"/>
                <a:ea typeface="宋体" panose="02010600030101010101" pitchFamily="2" charset="-122"/>
              </a:rPr>
              <a:t>情节</a:t>
            </a:r>
            <a:endParaRPr lang="zh-CN" altLang="en-US" sz="3200" b="1">
              <a:solidFill>
                <a:srgbClr val="FF0000"/>
              </a:solidFill>
              <a:latin typeface="Arial" panose="020B0604020202020204" pitchFamily="34" charset="0"/>
              <a:ea typeface="宋体" panose="02010600030101010101" pitchFamily="2" charset="-122"/>
            </a:endParaRPr>
          </a:p>
        </p:txBody>
      </p:sp>
      <p:sp>
        <p:nvSpPr>
          <p:cNvPr id="8" name="矩形 7"/>
          <p:cNvSpPr/>
          <p:nvPr>
            <p:custDataLst>
              <p:tags r:id="rId5"/>
            </p:custDataLst>
          </p:nvPr>
        </p:nvSpPr>
        <p:spPr>
          <a:xfrm>
            <a:off x="4461510" y="2876868"/>
            <a:ext cx="998538" cy="584200"/>
          </a:xfrm>
          <a:prstGeom prst="rect">
            <a:avLst/>
          </a:prstGeom>
          <a:solidFill>
            <a:srgbClr val="FFFF00"/>
          </a:solidFill>
          <a:ln w="9525">
            <a:noFill/>
          </a:ln>
        </p:spPr>
        <p:txBody>
          <a:bodyPr wrap="none" anchor="t" anchorCtr="0">
            <a:spAutoFit/>
          </a:bodyPr>
          <a:lstStyle/>
          <a:p>
            <a:r>
              <a:rPr lang="zh-CN" altLang="en-US" sz="3200" b="1">
                <a:solidFill>
                  <a:srgbClr val="FF0000"/>
                </a:solidFill>
                <a:latin typeface="Arial" panose="020B0604020202020204" pitchFamily="34" charset="0"/>
                <a:ea typeface="宋体" panose="02010600030101010101" pitchFamily="2" charset="-122"/>
              </a:rPr>
              <a:t>环境</a:t>
            </a:r>
            <a:endParaRPr lang="zh-CN" altLang="en-US" sz="3200" b="1">
              <a:solidFill>
                <a:srgbClr val="FF0000"/>
              </a:solidFill>
              <a:latin typeface="Arial" panose="020B0604020202020204" pitchFamily="34" charset="0"/>
              <a:ea typeface="宋体" panose="02010600030101010101" pitchFamily="2"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 grpId="0" bldLvl="0" animBg="1"/>
      <p:bldP spid="6" grpId="0" bldLvl="0" animBg="1"/>
      <p:bldP spid="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501900" y="203835"/>
            <a:ext cx="6447155" cy="706120"/>
          </a:xfrm>
          <a:solidFill>
            <a:schemeClr val="tx2"/>
          </a:solidFill>
        </p:spPr>
        <p:txBody>
          <a:bodyPr>
            <a:noAutofit/>
          </a:bodyPr>
          <a:lstStyle/>
          <a:p>
            <a:pPr algn="l" eaLnBrk="1" hangingPunct="1"/>
            <a:r>
              <a:rPr lang="zh-CN" altLang="en-US" sz="3600">
                <a:solidFill>
                  <a:srgbClr val="FF0000"/>
                </a:solidFill>
                <a:latin typeface="黑体" panose="02010609060101010101" charset="-122"/>
                <a:ea typeface="黑体" panose="02010609060101010101" charset="-122"/>
              </a:rPr>
              <a:t>积累小说塑造人物的方法</a:t>
            </a:r>
            <a:endParaRPr lang="zh-CN" altLang="en-US" sz="3600">
              <a:solidFill>
                <a:srgbClr val="FF0000"/>
              </a:solidFill>
              <a:latin typeface="黑体" panose="02010609060101010101" charset="-122"/>
              <a:ea typeface="黑体" panose="02010609060101010101" charset="-122"/>
            </a:endParaRPr>
          </a:p>
        </p:txBody>
      </p:sp>
      <p:sp>
        <p:nvSpPr>
          <p:cNvPr id="12291" name="Rectangle 3"/>
          <p:cNvSpPr>
            <a:spLocks noGrp="1" noChangeArrowheads="1"/>
          </p:cNvSpPr>
          <p:nvPr>
            <p:ph idx="1"/>
          </p:nvPr>
        </p:nvSpPr>
        <p:spPr>
          <a:xfrm>
            <a:off x="828040" y="1180465"/>
            <a:ext cx="10527665" cy="5504815"/>
          </a:xfrm>
        </p:spPr>
        <p:txBody>
          <a:bodyPr>
            <a:noAutofit/>
          </a:bodyPr>
          <a:lstStyle/>
          <a:p>
            <a:pPr eaLnBrk="1" hangingPunct="1">
              <a:spcBef>
                <a:spcPct val="50000"/>
              </a:spcBef>
              <a:buFont typeface="Wingdings" panose="05000000000000000000" pitchFamily="2" charset="2"/>
              <a:buNone/>
            </a:pPr>
            <a:r>
              <a:rPr lang="zh-CN" altLang="en-US" sz="2400">
                <a:solidFill>
                  <a:schemeClr val="tx1"/>
                </a:solidFill>
                <a:latin typeface="黑体" panose="02010609060101010101" charset="-122"/>
                <a:ea typeface="黑体" panose="02010609060101010101" charset="-122"/>
              </a:rPr>
              <a:t>肖像描写</a:t>
            </a:r>
            <a:endParaRPr lang="zh-CN" altLang="en-US" sz="2400">
              <a:solidFill>
                <a:schemeClr val="tx1"/>
              </a:solidFill>
              <a:latin typeface="黑体" panose="02010609060101010101" charset="-122"/>
              <a:ea typeface="黑体" panose="02010609060101010101" charset="-122"/>
            </a:endParaRPr>
          </a:p>
          <a:p>
            <a:pPr eaLnBrk="1" hangingPunct="1">
              <a:spcBef>
                <a:spcPct val="50000"/>
              </a:spcBef>
              <a:buFont typeface="Wingdings" panose="05000000000000000000" pitchFamily="2" charset="2"/>
              <a:buNone/>
            </a:pPr>
            <a:r>
              <a:rPr lang="zh-CN" altLang="en-US" sz="2400">
                <a:solidFill>
                  <a:schemeClr val="tx1"/>
                </a:solidFill>
                <a:latin typeface="黑体" panose="02010609060101010101" charset="-122"/>
                <a:ea typeface="黑体" panose="02010609060101010101" charset="-122"/>
              </a:rPr>
              <a:t>心理描写</a:t>
            </a:r>
            <a:endParaRPr lang="zh-CN" altLang="en-US" sz="2400">
              <a:solidFill>
                <a:schemeClr val="tx1"/>
              </a:solidFill>
              <a:latin typeface="黑体" panose="02010609060101010101" charset="-122"/>
              <a:ea typeface="黑体" panose="02010609060101010101" charset="-122"/>
            </a:endParaRPr>
          </a:p>
          <a:p>
            <a:pPr eaLnBrk="1" hangingPunct="1">
              <a:spcBef>
                <a:spcPct val="50000"/>
              </a:spcBef>
              <a:buFont typeface="Wingdings" panose="05000000000000000000" pitchFamily="2" charset="2"/>
              <a:buNone/>
            </a:pPr>
            <a:r>
              <a:rPr lang="zh-CN" altLang="en-US" sz="2400">
                <a:solidFill>
                  <a:schemeClr val="tx1"/>
                </a:solidFill>
                <a:latin typeface="黑体" panose="02010609060101010101" charset="-122"/>
                <a:ea typeface="黑体" panose="02010609060101010101" charset="-122"/>
              </a:rPr>
              <a:t>行动描写</a:t>
            </a:r>
            <a:endParaRPr lang="zh-CN" altLang="en-US" sz="2400">
              <a:solidFill>
                <a:schemeClr val="tx1"/>
              </a:solidFill>
              <a:latin typeface="黑体" panose="02010609060101010101" charset="-122"/>
              <a:ea typeface="黑体" panose="02010609060101010101" charset="-122"/>
            </a:endParaRPr>
          </a:p>
          <a:p>
            <a:pPr eaLnBrk="1" hangingPunct="1">
              <a:spcBef>
                <a:spcPct val="50000"/>
              </a:spcBef>
              <a:buFont typeface="Wingdings" panose="05000000000000000000" pitchFamily="2" charset="2"/>
              <a:buNone/>
            </a:pPr>
            <a:r>
              <a:rPr lang="zh-CN" altLang="en-US" sz="2400">
                <a:solidFill>
                  <a:schemeClr val="tx1"/>
                </a:solidFill>
                <a:latin typeface="黑体" panose="02010609060101010101" charset="-122"/>
                <a:ea typeface="黑体" panose="02010609060101010101" charset="-122"/>
              </a:rPr>
              <a:t>语言描写</a:t>
            </a:r>
            <a:endParaRPr lang="zh-CN" altLang="en-US" sz="2400">
              <a:solidFill>
                <a:schemeClr val="tx1"/>
              </a:solidFill>
              <a:latin typeface="黑体" panose="02010609060101010101" charset="-122"/>
              <a:ea typeface="黑体" panose="02010609060101010101" charset="-122"/>
            </a:endParaRPr>
          </a:p>
          <a:p>
            <a:pPr eaLnBrk="1" hangingPunct="1">
              <a:spcBef>
                <a:spcPct val="50000"/>
              </a:spcBef>
              <a:buFont typeface="Wingdings" panose="05000000000000000000" pitchFamily="2" charset="2"/>
              <a:buNone/>
            </a:pPr>
            <a:r>
              <a:rPr lang="zh-CN" altLang="en-US" sz="2400">
                <a:solidFill>
                  <a:schemeClr val="tx1"/>
                </a:solidFill>
                <a:latin typeface="黑体" panose="02010609060101010101" charset="-122"/>
                <a:ea typeface="黑体" panose="02010609060101010101" charset="-122"/>
              </a:rPr>
              <a:t>细节描写</a:t>
            </a:r>
            <a:endParaRPr lang="zh-CN" altLang="en-US" sz="2800">
              <a:solidFill>
                <a:schemeClr val="tx1"/>
              </a:solidFill>
              <a:latin typeface="黑体" panose="02010609060101010101" charset="-122"/>
              <a:ea typeface="黑体" panose="02010609060101010101" charset="-122"/>
            </a:endParaRPr>
          </a:p>
          <a:p>
            <a:pPr eaLnBrk="1" hangingPunct="1">
              <a:spcBef>
                <a:spcPct val="50000"/>
              </a:spcBef>
              <a:buFont typeface="Wingdings" panose="05000000000000000000" pitchFamily="2" charset="2"/>
              <a:buNone/>
            </a:pPr>
            <a:r>
              <a:rPr lang="en-US" altLang="zh-CN" sz="2400">
                <a:solidFill>
                  <a:srgbClr val="0000CC"/>
                </a:solidFill>
                <a:latin typeface="黑体" panose="02010609060101010101" charset="-122"/>
                <a:ea typeface="黑体" panose="02010609060101010101" charset="-122"/>
              </a:rPr>
              <a:t>               </a:t>
            </a:r>
            <a:r>
              <a:rPr lang="en-US" altLang="zh-CN" sz="3600">
                <a:solidFill>
                  <a:srgbClr val="0000CC"/>
                </a:solidFill>
                <a:latin typeface="黑体" panose="02010609060101010101" charset="-122"/>
                <a:ea typeface="黑体" panose="02010609060101010101" charset="-122"/>
              </a:rPr>
              <a:t>   </a:t>
            </a:r>
            <a:r>
              <a:rPr lang="zh-CN" altLang="en-US" sz="4000">
                <a:solidFill>
                  <a:srgbClr val="0000CC"/>
                </a:solidFill>
                <a:latin typeface="黑体" panose="02010609060101010101" charset="-122"/>
                <a:ea typeface="黑体" panose="02010609060101010101" charset="-122"/>
              </a:rPr>
              <a:t>侧面描写</a:t>
            </a:r>
            <a:r>
              <a:rPr lang="en-US" altLang="zh-CN" sz="4000">
                <a:solidFill>
                  <a:srgbClr val="0000CC"/>
                </a:solidFill>
                <a:latin typeface="黑体" panose="02010609060101010101" charset="-122"/>
                <a:ea typeface="黑体" panose="02010609060101010101" charset="-122"/>
              </a:rPr>
              <a:t>(</a:t>
            </a:r>
            <a:r>
              <a:rPr lang="zh-CN" altLang="en-US" sz="4000">
                <a:solidFill>
                  <a:srgbClr val="0000CC"/>
                </a:solidFill>
                <a:latin typeface="黑体" panose="02010609060101010101" charset="-122"/>
                <a:ea typeface="黑体" panose="02010609060101010101" charset="-122"/>
              </a:rPr>
              <a:t>间接描写</a:t>
            </a:r>
            <a:r>
              <a:rPr lang="en-US" altLang="zh-CN" sz="4000">
                <a:solidFill>
                  <a:srgbClr val="0000CC"/>
                </a:solidFill>
                <a:latin typeface="黑体" panose="02010609060101010101" charset="-122"/>
                <a:ea typeface="黑体" panose="02010609060101010101" charset="-122"/>
              </a:rPr>
              <a:t>)</a:t>
            </a:r>
            <a:r>
              <a:rPr lang="zh-CN" altLang="en-US" sz="3200" b="1">
                <a:ea typeface="宋体" panose="02010600030101010101" pitchFamily="2" charset="-122"/>
              </a:rPr>
              <a:t>如侧面衬托突出人物 （以人衬人、以景衬人、以场面衬人。</a:t>
            </a:r>
            <a:r>
              <a:rPr lang="en-US" altLang="zh-CN" sz="3200" b="1">
                <a:solidFill>
                  <a:schemeClr val="tx2"/>
                </a:solidFill>
                <a:latin typeface="黑体" panose="02010609060101010101" charset="-122"/>
                <a:ea typeface="黑体" panose="02010609060101010101" charset="-122"/>
              </a:rPr>
              <a:t>)</a:t>
            </a:r>
            <a:r>
              <a:rPr sz="3200" b="1">
                <a:solidFill>
                  <a:schemeClr val="tx2"/>
                </a:solidFill>
                <a:latin typeface="黑体" panose="02010609060101010101" charset="-122"/>
                <a:ea typeface="黑体" panose="02010609060101010101" charset="-122"/>
              </a:rPr>
              <a:t>。</a:t>
            </a:r>
            <a:r>
              <a:rPr lang="zh-CN" altLang="en-US" sz="3200" b="1">
                <a:solidFill>
                  <a:schemeClr val="tx2"/>
                </a:solidFill>
                <a:latin typeface="黑体" panose="02010609060101010101" charset="-122"/>
                <a:ea typeface="黑体" panose="02010609060101010101" charset="-122"/>
              </a:rPr>
              <a:t>。</a:t>
            </a:r>
            <a:endParaRPr lang="en-US" altLang="zh-CN" sz="3200" b="1">
              <a:solidFill>
                <a:schemeClr val="tx2"/>
              </a:solidFill>
              <a:latin typeface="黑体" panose="02010609060101010101" charset="-122"/>
              <a:ea typeface="黑体" panose="02010609060101010101" charset="-122"/>
            </a:endParaRPr>
          </a:p>
          <a:p>
            <a:pPr eaLnBrk="1" hangingPunct="1">
              <a:buFont typeface="Wingdings" panose="05000000000000000000" pitchFamily="2" charset="2"/>
              <a:buChar char="•"/>
            </a:pPr>
            <a:endParaRPr lang="en-US" altLang="zh-CN" sz="3200" b="1">
              <a:solidFill>
                <a:schemeClr val="tx2"/>
              </a:solidFill>
              <a:latin typeface="黑体" panose="02010609060101010101" charset="-122"/>
              <a:ea typeface="黑体" panose="02010609060101010101" charset="-122"/>
            </a:endParaRPr>
          </a:p>
        </p:txBody>
      </p:sp>
      <p:sp>
        <p:nvSpPr>
          <p:cNvPr id="12292" name="Rectangle 4"/>
          <p:cNvSpPr>
            <a:spLocks noChangeArrowheads="1"/>
          </p:cNvSpPr>
          <p:nvPr/>
        </p:nvSpPr>
        <p:spPr bwMode="auto">
          <a:xfrm>
            <a:off x="4011930" y="2677160"/>
            <a:ext cx="685863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800" b="1">
                <a:solidFill>
                  <a:schemeClr val="tx1"/>
                </a:solidFill>
                <a:latin typeface="Arial" panose="020B0604020202020204" pitchFamily="34" charset="0"/>
                <a:ea typeface="宋体" panose="02010600030101010101" pitchFamily="2" charset="-122"/>
              </a:defRPr>
            </a:lvl1pPr>
            <a:lvl2pPr>
              <a:defRPr sz="4800" b="1">
                <a:solidFill>
                  <a:schemeClr val="tx1"/>
                </a:solidFill>
                <a:latin typeface="Arial" panose="020B0604020202020204" pitchFamily="34" charset="0"/>
                <a:ea typeface="宋体" panose="02010600030101010101" pitchFamily="2" charset="-122"/>
              </a:defRPr>
            </a:lvl2pPr>
            <a:lvl3pPr>
              <a:defRPr sz="4800" b="1">
                <a:solidFill>
                  <a:schemeClr val="tx1"/>
                </a:solidFill>
                <a:latin typeface="Arial" panose="020B0604020202020204" pitchFamily="34" charset="0"/>
                <a:ea typeface="宋体" panose="02010600030101010101" pitchFamily="2" charset="-122"/>
              </a:defRPr>
            </a:lvl3pPr>
            <a:lvl4pPr>
              <a:defRPr sz="4800" b="1">
                <a:solidFill>
                  <a:schemeClr val="tx1"/>
                </a:solidFill>
                <a:latin typeface="Arial" panose="020B0604020202020204" pitchFamily="34" charset="0"/>
                <a:ea typeface="宋体" panose="02010600030101010101" pitchFamily="2" charset="-122"/>
              </a:defRPr>
            </a:lvl4pPr>
            <a:lvl5pPr>
              <a:defRPr sz="4800"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4800"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4800"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4800"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4800" b="1">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0000CC"/>
                </a:solidFill>
              </a:rPr>
              <a:t>正面描写</a:t>
            </a:r>
            <a:r>
              <a:rPr lang="en-US" altLang="zh-CN">
                <a:solidFill>
                  <a:srgbClr val="0000CC"/>
                </a:solidFill>
              </a:rPr>
              <a:t>(</a:t>
            </a:r>
            <a:r>
              <a:rPr lang="zh-CN" altLang="en-US">
                <a:solidFill>
                  <a:srgbClr val="0000CC"/>
                </a:solidFill>
              </a:rPr>
              <a:t>直接描写</a:t>
            </a:r>
            <a:r>
              <a:rPr lang="en-US" altLang="zh-CN">
                <a:solidFill>
                  <a:srgbClr val="0000CC"/>
                </a:solidFill>
              </a:rPr>
              <a:t>)</a:t>
            </a:r>
            <a:endParaRPr lang="en-US" altLang="zh-CN">
              <a:solidFill>
                <a:srgbClr val="0000CC"/>
              </a:solidFill>
            </a:endParaRPr>
          </a:p>
        </p:txBody>
      </p:sp>
      <p:sp>
        <p:nvSpPr>
          <p:cNvPr id="12293" name="AutoShape 5"/>
          <p:cNvSpPr/>
          <p:nvPr/>
        </p:nvSpPr>
        <p:spPr bwMode="auto">
          <a:xfrm>
            <a:off x="3121660" y="1445895"/>
            <a:ext cx="570230" cy="3291840"/>
          </a:xfrm>
          <a:prstGeom prst="rightBrace">
            <a:avLst>
              <a:gd name="adj1" fmla="val 69817"/>
              <a:gd name="adj2" fmla="val 50000"/>
            </a:avLst>
          </a:prstGeom>
          <a:solidFill>
            <a:srgbClr val="7030A0"/>
          </a:solidFill>
          <a:ln w="38100">
            <a:solidFill>
              <a:schemeClr val="tx2"/>
            </a:solidFill>
            <a:round/>
          </a:ln>
        </p:spPr>
        <p:txBody>
          <a:bodyPr wrap="none" anchor="ctr"/>
          <a:lstStyle>
            <a:lvl1pPr>
              <a:defRPr sz="4800" b="1">
                <a:solidFill>
                  <a:schemeClr val="tx1"/>
                </a:solidFill>
                <a:latin typeface="Arial" panose="020B0604020202020204" pitchFamily="34" charset="0"/>
                <a:ea typeface="宋体" panose="02010600030101010101" pitchFamily="2" charset="-122"/>
              </a:defRPr>
            </a:lvl1pPr>
            <a:lvl2pPr>
              <a:defRPr sz="4800" b="1">
                <a:solidFill>
                  <a:schemeClr val="tx1"/>
                </a:solidFill>
                <a:latin typeface="Arial" panose="020B0604020202020204" pitchFamily="34" charset="0"/>
                <a:ea typeface="宋体" panose="02010600030101010101" pitchFamily="2" charset="-122"/>
              </a:defRPr>
            </a:lvl2pPr>
            <a:lvl3pPr>
              <a:defRPr sz="4800" b="1">
                <a:solidFill>
                  <a:schemeClr val="tx1"/>
                </a:solidFill>
                <a:latin typeface="Arial" panose="020B0604020202020204" pitchFamily="34" charset="0"/>
                <a:ea typeface="宋体" panose="02010600030101010101" pitchFamily="2" charset="-122"/>
              </a:defRPr>
            </a:lvl3pPr>
            <a:lvl4pPr>
              <a:defRPr sz="4800" b="1">
                <a:solidFill>
                  <a:schemeClr val="tx1"/>
                </a:solidFill>
                <a:latin typeface="Arial" panose="020B0604020202020204" pitchFamily="34" charset="0"/>
                <a:ea typeface="宋体" panose="02010600030101010101" pitchFamily="2" charset="-122"/>
              </a:defRPr>
            </a:lvl4pPr>
            <a:lvl5pPr>
              <a:defRPr sz="4800"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4800"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4800"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4800"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4800" b="1">
                <a:solidFill>
                  <a:schemeClr val="tx1"/>
                </a:solidFill>
                <a:latin typeface="Arial" panose="020B0604020202020204" pitchFamily="34" charset="0"/>
                <a:ea typeface="宋体" panose="02010600030101010101" pitchFamily="2" charset="-122"/>
              </a:defRPr>
            </a:lvl9pP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1000" fill="hold"/>
                                        <p:tgtEl>
                                          <p:spTgt spid="12290"/>
                                        </p:tgtEl>
                                        <p:attrNameLst>
                                          <p:attrName>ppt_x</p:attrName>
                                        </p:attrNameLst>
                                      </p:cBhvr>
                                      <p:tavLst>
                                        <p:tav tm="0">
                                          <p:val>
                                            <p:strVal val="0-#ppt_w/2"/>
                                          </p:val>
                                        </p:tav>
                                        <p:tav tm="100000">
                                          <p:val>
                                            <p:strVal val="#ppt_x"/>
                                          </p:val>
                                        </p:tav>
                                      </p:tavLst>
                                    </p:anim>
                                    <p:anim calcmode="lin" valueType="num">
                                      <p:cBhvr additive="base">
                                        <p:cTn id="8" dur="1000" fill="hold"/>
                                        <p:tgtEl>
                                          <p:spTgt spid="1229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1">
                                            <p:txEl>
                                              <p:pRg st="0" end="0"/>
                                            </p:txEl>
                                          </p:spTgt>
                                        </p:tgtEl>
                                        <p:attrNameLst>
                                          <p:attrName>style.visibility</p:attrName>
                                        </p:attrNameLst>
                                      </p:cBhvr>
                                      <p:to>
                                        <p:strVal val="visible"/>
                                      </p:to>
                                    </p:set>
                                    <p:anim calcmode="lin" valueType="num">
                                      <p:cBhvr additive="base">
                                        <p:cTn id="13"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1">
                                            <p:txEl>
                                              <p:pRg st="1" end="1"/>
                                            </p:txEl>
                                          </p:spTgt>
                                        </p:tgtEl>
                                        <p:attrNameLst>
                                          <p:attrName>style.visibility</p:attrName>
                                        </p:attrNameLst>
                                      </p:cBhvr>
                                      <p:to>
                                        <p:strVal val="visible"/>
                                      </p:to>
                                    </p:set>
                                    <p:anim calcmode="lin" valueType="num">
                                      <p:cBhvr additive="base">
                                        <p:cTn id="19" dur="5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291">
                                            <p:txEl>
                                              <p:pRg st="2" end="2"/>
                                            </p:txEl>
                                          </p:spTgt>
                                        </p:tgtEl>
                                        <p:attrNameLst>
                                          <p:attrName>style.visibility</p:attrName>
                                        </p:attrNameLst>
                                      </p:cBhvr>
                                      <p:to>
                                        <p:strVal val="visible"/>
                                      </p:to>
                                    </p:set>
                                    <p:anim calcmode="lin" valueType="num">
                                      <p:cBhvr additive="base">
                                        <p:cTn id="25"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291">
                                            <p:txEl>
                                              <p:pRg st="3" end="3"/>
                                            </p:txEl>
                                          </p:spTgt>
                                        </p:tgtEl>
                                        <p:attrNameLst>
                                          <p:attrName>style.visibility</p:attrName>
                                        </p:attrNameLst>
                                      </p:cBhvr>
                                      <p:to>
                                        <p:strVal val="visible"/>
                                      </p:to>
                                    </p:set>
                                    <p:anim calcmode="lin" valueType="num">
                                      <p:cBhvr additive="base">
                                        <p:cTn id="31" dur="5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2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291">
                                            <p:txEl>
                                              <p:pRg st="4" end="4"/>
                                            </p:txEl>
                                          </p:spTgt>
                                        </p:tgtEl>
                                        <p:attrNameLst>
                                          <p:attrName>style.visibility</p:attrName>
                                        </p:attrNameLst>
                                      </p:cBhvr>
                                      <p:to>
                                        <p:strVal val="visible"/>
                                      </p:to>
                                    </p:set>
                                    <p:anim calcmode="lin" valueType="num">
                                      <p:cBhvr additive="base">
                                        <p:cTn id="37" dur="5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29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293"/>
                                        </p:tgtEl>
                                        <p:attrNameLst>
                                          <p:attrName>style.visibility</p:attrName>
                                        </p:attrNameLst>
                                      </p:cBhvr>
                                      <p:to>
                                        <p:strVal val="visible"/>
                                      </p:to>
                                    </p:set>
                                    <p:anim calcmode="lin" valueType="num">
                                      <p:cBhvr additive="base">
                                        <p:cTn id="43" dur="500" fill="hold"/>
                                        <p:tgtEl>
                                          <p:spTgt spid="12293"/>
                                        </p:tgtEl>
                                        <p:attrNameLst>
                                          <p:attrName>ppt_x</p:attrName>
                                        </p:attrNameLst>
                                      </p:cBhvr>
                                      <p:tavLst>
                                        <p:tav tm="0">
                                          <p:val>
                                            <p:strVal val="#ppt_x"/>
                                          </p:val>
                                        </p:tav>
                                        <p:tav tm="100000">
                                          <p:val>
                                            <p:strVal val="#ppt_x"/>
                                          </p:val>
                                        </p:tav>
                                      </p:tavLst>
                                    </p:anim>
                                    <p:anim calcmode="lin" valueType="num">
                                      <p:cBhvr additive="base">
                                        <p:cTn id="44" dur="500" fill="hold"/>
                                        <p:tgtEl>
                                          <p:spTgt spid="1229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2292"/>
                                        </p:tgtEl>
                                        <p:attrNameLst>
                                          <p:attrName>style.visibility</p:attrName>
                                        </p:attrNameLst>
                                      </p:cBhvr>
                                      <p:to>
                                        <p:strVal val="visible"/>
                                      </p:to>
                                    </p:set>
                                    <p:anim calcmode="lin" valueType="num">
                                      <p:cBhvr additive="base">
                                        <p:cTn id="49" dur="500" fill="hold"/>
                                        <p:tgtEl>
                                          <p:spTgt spid="12292"/>
                                        </p:tgtEl>
                                        <p:attrNameLst>
                                          <p:attrName>ppt_x</p:attrName>
                                        </p:attrNameLst>
                                      </p:cBhvr>
                                      <p:tavLst>
                                        <p:tav tm="0">
                                          <p:val>
                                            <p:strVal val="1+#ppt_w/2"/>
                                          </p:val>
                                        </p:tav>
                                        <p:tav tm="100000">
                                          <p:val>
                                            <p:strVal val="#ppt_x"/>
                                          </p:val>
                                        </p:tav>
                                      </p:tavLst>
                                    </p:anim>
                                    <p:anim calcmode="lin" valueType="num">
                                      <p:cBhvr additive="base">
                                        <p:cTn id="50" dur="500" fill="hold"/>
                                        <p:tgtEl>
                                          <p:spTgt spid="12292"/>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291">
                                            <p:txEl>
                                              <p:pRg st="5" end="5"/>
                                            </p:txEl>
                                          </p:spTgt>
                                        </p:tgtEl>
                                        <p:attrNameLst>
                                          <p:attrName>style.visibility</p:attrName>
                                        </p:attrNameLst>
                                      </p:cBhvr>
                                      <p:to>
                                        <p:strVal val="visible"/>
                                      </p:to>
                                    </p:set>
                                    <p:anim calcmode="lin" valueType="num">
                                      <p:cBhvr additive="base">
                                        <p:cTn id="55" dur="500" fill="hold"/>
                                        <p:tgtEl>
                                          <p:spTgt spid="12291">
                                            <p:txEl>
                                              <p:pRg st="5" end="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229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ldLvl="0" animBg="1"/>
      <p:bldP spid="12291" grpId="0" uiExpand="1" build="p"/>
      <p:bldP spid="12292" grpId="0"/>
      <p:bldP spid="1229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34975" y="1868805"/>
            <a:ext cx="4453255" cy="4167505"/>
          </a:xfrm>
          <a:prstGeom prst="rect">
            <a:avLst/>
          </a:prstGeom>
        </p:spPr>
      </p:pic>
      <p:sp>
        <p:nvSpPr>
          <p:cNvPr id="100" name="文本框 99"/>
          <p:cNvSpPr txBox="1"/>
          <p:nvPr/>
        </p:nvSpPr>
        <p:spPr>
          <a:xfrm>
            <a:off x="435610" y="348615"/>
            <a:ext cx="8184515" cy="829945"/>
          </a:xfrm>
          <a:prstGeom prst="rect">
            <a:avLst/>
          </a:prstGeom>
          <a:solidFill>
            <a:schemeClr val="accent6">
              <a:lumMod val="40000"/>
              <a:lumOff val="60000"/>
            </a:schemeClr>
          </a:solidFill>
          <a:ln w="9525">
            <a:noFill/>
          </a:ln>
        </p:spPr>
        <p:txBody>
          <a:bodyPr wrap="square">
            <a:spAutoFit/>
          </a:bodyPr>
          <a:lstStyle/>
          <a:p>
            <a:pPr indent="0"/>
            <a:r>
              <a:rPr lang="zh-CN" altLang="en-US" sz="4800" b="1" dirty="0">
                <a:latin typeface="微软雅黑" panose="020B0503020204020204" charset="-122"/>
                <a:ea typeface="微软雅黑" panose="020B0503020204020204" charset="-122"/>
              </a:rPr>
              <a:t>品味开端部分，关注伏笔描写</a:t>
            </a:r>
            <a:endParaRPr lang="zh-CN" altLang="en-US" sz="4800" b="1" dirty="0">
              <a:latin typeface="微软雅黑" panose="020B0503020204020204" charset="-122"/>
              <a:ea typeface="微软雅黑" panose="020B0503020204020204" charset="-122"/>
            </a:endParaRPr>
          </a:p>
        </p:txBody>
      </p:sp>
      <p:sp>
        <p:nvSpPr>
          <p:cNvPr id="3" name="文本框 2"/>
          <p:cNvSpPr txBox="1"/>
          <p:nvPr/>
        </p:nvSpPr>
        <p:spPr>
          <a:xfrm>
            <a:off x="5027930" y="1868805"/>
            <a:ext cx="6687185" cy="416687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0" fontAlgn="auto">
              <a:lnSpc>
                <a:spcPts val="4540"/>
              </a:lnSpc>
            </a:pPr>
            <a:r>
              <a:rPr lang="en-US" sz="3600" b="1" dirty="0">
                <a:solidFill>
                  <a:srgbClr val="7030A0"/>
                </a:solidFill>
                <a:latin typeface="黑体" panose="02010609060101010101" charset="-122"/>
                <a:ea typeface="黑体" panose="02010609060101010101" charset="-122"/>
                <a:cs typeface="黑体" panose="02010609060101010101" charset="-122"/>
              </a:rPr>
              <a:t>1.</a:t>
            </a:r>
            <a:r>
              <a:rPr lang="zh-CN" sz="3600" b="1" dirty="0">
                <a:solidFill>
                  <a:srgbClr val="7030A0"/>
                </a:solidFill>
                <a:latin typeface="黑体" panose="02010609060101010101" charset="-122"/>
                <a:ea typeface="黑体" panose="02010609060101010101" charset="-122"/>
                <a:cs typeface="黑体" panose="02010609060101010101" charset="-122"/>
              </a:rPr>
              <a:t>不要轻视伏笔的作用</a:t>
            </a:r>
            <a:endParaRPr lang="zh-CN" sz="1200" b="0" dirty="0">
              <a:solidFill>
                <a:srgbClr val="7030A0"/>
              </a:solidFill>
              <a:latin typeface="黑体" panose="02010609060101010101" charset="-122"/>
              <a:ea typeface="黑体" panose="02010609060101010101" charset="-122"/>
              <a:cs typeface="黑体" panose="02010609060101010101" charset="-122"/>
            </a:endParaRPr>
          </a:p>
          <a:p>
            <a:pPr indent="0" fontAlgn="auto">
              <a:lnSpc>
                <a:spcPts val="4540"/>
              </a:lnSpc>
            </a:pPr>
            <a:r>
              <a:rPr lang="zh-CN" sz="2800" b="0" dirty="0">
                <a:ea typeface="宋体" panose="02010600030101010101" pitchFamily="2" charset="-122"/>
              </a:rPr>
              <a:t>      </a:t>
            </a:r>
            <a:r>
              <a:rPr lang="zh-CN" sz="2800" b="0" dirty="0">
                <a:latin typeface="黑体" panose="02010609060101010101" charset="-122"/>
                <a:ea typeface="黑体" panose="02010609060101010101" charset="-122"/>
                <a:cs typeface="黑体" panose="02010609060101010101" charset="-122"/>
              </a:rPr>
              <a:t>“伏笔”是小说常用的一种手法，就是上文看似无关紧要的事或者物，对下文将要出现的人物或事件预先作的提示或暗示，或者说是前文为后文情节埋伏的线索。它可以使文章结构严密、紧凑，让读者看到下文时不至于产生突兀、疑惑之感。</a:t>
            </a:r>
            <a:endParaRPr lang="zh-CN" altLang="en-US" sz="2800" b="0" dirty="0">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0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1170" y="437515"/>
            <a:ext cx="11259185" cy="295084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0" fontAlgn="auto">
              <a:lnSpc>
                <a:spcPts val="4460"/>
              </a:lnSpc>
            </a:pPr>
            <a:r>
              <a:rPr lang="en-US" altLang="zh-CN" sz="4000" b="1" dirty="0">
                <a:latin typeface="微软雅黑" panose="020B0503020204020204" charset="-122"/>
                <a:ea typeface="微软雅黑" panose="020B0503020204020204" charset="-122"/>
                <a:cs typeface="微软雅黑" panose="020B0503020204020204" charset="-122"/>
              </a:rPr>
              <a:t>       </a:t>
            </a:r>
            <a:r>
              <a:rPr lang="zh-CN" altLang="en-US" sz="4000" b="1" dirty="0">
                <a:latin typeface="微软雅黑" panose="020B0503020204020204" charset="-122"/>
                <a:ea typeface="微软雅黑" panose="020B0503020204020204" charset="-122"/>
                <a:cs typeface="微软雅黑" panose="020B0503020204020204" charset="-122"/>
              </a:rPr>
              <a:t>⑴开篇交代故事发生的时间，“中秋”除了交代季节，还有什么作用？</a:t>
            </a:r>
            <a:endParaRPr lang="en-US" altLang="zh-CN" sz="4000" b="1" dirty="0">
              <a:solidFill>
                <a:schemeClr val="tx1"/>
              </a:solidFill>
              <a:latin typeface="微软雅黑" panose="020B0503020204020204" charset="-122"/>
              <a:ea typeface="微软雅黑" panose="020B0503020204020204" charset="-122"/>
              <a:cs typeface="微软雅黑" panose="020B0503020204020204" charset="-122"/>
            </a:endParaRPr>
          </a:p>
          <a:p>
            <a:pPr indent="0" fontAlgn="auto">
              <a:lnSpc>
                <a:spcPts val="4460"/>
              </a:lnSpc>
            </a:pPr>
            <a:r>
              <a:rPr lang="en-US" altLang="zh-CN" sz="4000" dirty="0">
                <a:solidFill>
                  <a:srgbClr val="C00000"/>
                </a:solidFill>
                <a:latin typeface="黑体" panose="02010609060101010101" charset="-122"/>
                <a:ea typeface="黑体" panose="02010609060101010101" charset="-122"/>
              </a:rPr>
              <a:t>    </a:t>
            </a:r>
            <a:endParaRPr lang="en-US" altLang="zh-CN" sz="4000" dirty="0">
              <a:solidFill>
                <a:srgbClr val="C00000"/>
              </a:solidFill>
              <a:latin typeface="黑体" panose="02010609060101010101" charset="-122"/>
              <a:ea typeface="黑体" panose="02010609060101010101" charset="-122"/>
            </a:endParaRPr>
          </a:p>
          <a:p>
            <a:pPr indent="0" fontAlgn="auto">
              <a:lnSpc>
                <a:spcPts val="4460"/>
              </a:lnSpc>
            </a:pPr>
            <a:r>
              <a:rPr lang="en-US" altLang="zh-CN" sz="4000" dirty="0">
                <a:solidFill>
                  <a:srgbClr val="C00000"/>
                </a:solidFill>
                <a:latin typeface="黑体" panose="02010609060101010101" charset="-122"/>
                <a:ea typeface="黑体" panose="02010609060101010101" charset="-122"/>
              </a:rPr>
              <a:t>    </a:t>
            </a:r>
            <a:r>
              <a:rPr lang="zh-CN" altLang="zh-CN" sz="4000" dirty="0">
                <a:solidFill>
                  <a:srgbClr val="C00000"/>
                </a:solidFill>
                <a:latin typeface="黑体" panose="02010609060101010101" charset="-122"/>
                <a:ea typeface="黑体" panose="02010609060101010101" charset="-122"/>
              </a:rPr>
              <a:t>为后文设伏，中秋是团圆的节日，小通讯员在这一天牺牲了。</a:t>
            </a:r>
            <a:endParaRPr lang="zh-CN" altLang="zh-CN" sz="4000" dirty="0">
              <a:solidFill>
                <a:srgbClr val="C00000"/>
              </a:solidFill>
              <a:latin typeface="黑体" panose="02010609060101010101" charset="-122"/>
              <a:ea typeface="黑体" panose="02010609060101010101" charset="-122"/>
            </a:endParaRPr>
          </a:p>
        </p:txBody>
      </p:sp>
      <p:sp>
        <p:nvSpPr>
          <p:cNvPr id="4" name="矩形 3"/>
          <p:cNvSpPr/>
          <p:nvPr/>
        </p:nvSpPr>
        <p:spPr>
          <a:xfrm>
            <a:off x="447675" y="3884930"/>
            <a:ext cx="11282680" cy="232791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lvl="0" fontAlgn="auto">
              <a:lnSpc>
                <a:spcPts val="4360"/>
              </a:lnSpc>
            </a:pPr>
            <a:r>
              <a:rPr lang="en-US" altLang="zh-CN" sz="4000" b="1" dirty="0">
                <a:solidFill>
                  <a:schemeClr val="dk1"/>
                </a:solidFill>
                <a:latin typeface="+mn-ea"/>
                <a:cs typeface="+mn-ea"/>
              </a:rPr>
              <a:t>       </a:t>
            </a:r>
            <a:r>
              <a:rPr lang="zh-CN" altLang="zh-CN" sz="4000" b="1" dirty="0">
                <a:solidFill>
                  <a:schemeClr val="dk1"/>
                </a:solidFill>
                <a:latin typeface="+mn-ea"/>
                <a:cs typeface="+mn-ea"/>
              </a:rPr>
              <a:t>⑵开篇交代总攻有什么作用</a:t>
            </a:r>
            <a:r>
              <a:rPr lang="en-US" altLang="zh-CN" sz="4000" b="1" dirty="0">
                <a:solidFill>
                  <a:schemeClr val="dk1"/>
                </a:solidFill>
                <a:latin typeface="+mn-ea"/>
                <a:cs typeface="+mn-ea"/>
              </a:rPr>
              <a:t>?</a:t>
            </a:r>
            <a:endParaRPr lang="en-US" altLang="zh-CN" sz="4000" b="1" dirty="0">
              <a:solidFill>
                <a:schemeClr val="tx1"/>
              </a:solidFill>
              <a:latin typeface="+mn-ea"/>
              <a:cs typeface="+mn-ea"/>
            </a:endParaRPr>
          </a:p>
          <a:p>
            <a:pPr lvl="0" fontAlgn="auto">
              <a:lnSpc>
                <a:spcPts val="4360"/>
              </a:lnSpc>
            </a:pPr>
            <a:r>
              <a:rPr lang="en-US" altLang="zh-CN" sz="4000" dirty="0">
                <a:solidFill>
                  <a:srgbClr val="C00000"/>
                </a:solidFill>
                <a:latin typeface="黑体" panose="02010609060101010101" charset="-122"/>
                <a:ea typeface="黑体" panose="02010609060101010101" charset="-122"/>
              </a:rPr>
              <a:t>    </a:t>
            </a:r>
            <a:endParaRPr lang="en-US" altLang="zh-CN" sz="4000" dirty="0">
              <a:solidFill>
                <a:srgbClr val="C00000"/>
              </a:solidFill>
              <a:latin typeface="黑体" panose="02010609060101010101" charset="-122"/>
              <a:ea typeface="黑体" panose="02010609060101010101" charset="-122"/>
            </a:endParaRPr>
          </a:p>
          <a:p>
            <a:pPr lvl="0" fontAlgn="auto">
              <a:lnSpc>
                <a:spcPts val="4360"/>
              </a:lnSpc>
            </a:pPr>
            <a:r>
              <a:rPr lang="en-US" altLang="zh-CN" sz="4000" dirty="0">
                <a:solidFill>
                  <a:srgbClr val="C00000"/>
                </a:solidFill>
                <a:latin typeface="黑体" panose="02010609060101010101" charset="-122"/>
                <a:ea typeface="黑体" panose="02010609060101010101" charset="-122"/>
              </a:rPr>
              <a:t>    </a:t>
            </a:r>
            <a:r>
              <a:rPr lang="zh-CN" altLang="zh-CN" sz="4000" dirty="0">
                <a:solidFill>
                  <a:srgbClr val="C00000"/>
                </a:solidFill>
                <a:latin typeface="黑体" panose="02010609060101010101" charset="-122"/>
                <a:ea typeface="黑体" panose="02010609060101010101" charset="-122"/>
              </a:rPr>
              <a:t>为下文“借被子”以及通讯员受伤作铺垫，同时也交代了故事发生的大背景。</a:t>
            </a:r>
            <a:endParaRPr lang="zh-CN" altLang="zh-CN" sz="4000" dirty="0">
              <a:solidFill>
                <a:srgbClr val="C00000"/>
              </a:solidFill>
              <a:latin typeface="黑体" panose="02010609060101010101" charset="-122"/>
              <a:ea typeface="黑体" panose="02010609060101010101" charset="-122"/>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 calcmode="lin" valueType="num">
                                      <p:cBhvr additive="base">
                                        <p:cTn id="3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4">
                                            <p:txEl>
                                              <p:pRg st="1" end="1"/>
                                            </p:txEl>
                                          </p:spTgt>
                                        </p:tgtEl>
                                        <p:attrNameLst>
                                          <p:attrName>style.visibility</p:attrName>
                                        </p:attrNameLst>
                                      </p:cBhvr>
                                      <p:to>
                                        <p:strVal val="visible"/>
                                      </p:to>
                                    </p:set>
                                    <p:animEffect transition="in" filter="fade">
                                      <p:cBhvr>
                                        <p:cTn id="43" dur="1000"/>
                                        <p:tgtEl>
                                          <p:spTgt spid="4">
                                            <p:txEl>
                                              <p:pRg st="1" end="1"/>
                                            </p:txEl>
                                          </p:spTgt>
                                        </p:tgtEl>
                                      </p:cBhvr>
                                    </p:animEffect>
                                    <p:anim calcmode="lin" valueType="num">
                                      <p:cBhvr>
                                        <p:cTn id="4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45"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4">
                                            <p:txEl>
                                              <p:pRg st="2" end="2"/>
                                            </p:txEl>
                                          </p:spTgt>
                                        </p:tgtEl>
                                        <p:attrNameLst>
                                          <p:attrName>style.visibility</p:attrName>
                                        </p:attrNameLst>
                                      </p:cBhvr>
                                      <p:to>
                                        <p:strVal val="visible"/>
                                      </p:to>
                                    </p:set>
                                    <p:animEffect transition="in" filter="fade">
                                      <p:cBhvr>
                                        <p:cTn id="50" dur="1000"/>
                                        <p:tgtEl>
                                          <p:spTgt spid="4">
                                            <p:txEl>
                                              <p:pRg st="2" end="2"/>
                                            </p:txEl>
                                          </p:spTgt>
                                        </p:tgtEl>
                                      </p:cBhvr>
                                    </p:animEffect>
                                    <p:anim calcmode="lin" valueType="num">
                                      <p:cBhvr>
                                        <p:cTn id="51"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52"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664710" y="958850"/>
            <a:ext cx="7106920" cy="526224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indent="0">
              <a:lnSpc>
                <a:spcPct val="150000"/>
              </a:lnSpc>
            </a:pPr>
            <a:r>
              <a:rPr lang="en-US" altLang="zh-CN" sz="4400" b="1" dirty="0">
                <a:solidFill>
                  <a:srgbClr val="7030A0"/>
                </a:solidFill>
                <a:latin typeface="黑体" panose="02010609060101010101" charset="-122"/>
                <a:ea typeface="黑体" panose="02010609060101010101" charset="-122"/>
                <a:cs typeface="黑体" panose="02010609060101010101" charset="-122"/>
              </a:rPr>
              <a:t>2.</a:t>
            </a:r>
            <a:r>
              <a:rPr lang="zh-CN" altLang="en-US" sz="4400" b="1" dirty="0">
                <a:solidFill>
                  <a:srgbClr val="7030A0"/>
                </a:solidFill>
                <a:latin typeface="黑体" panose="02010609060101010101" charset="-122"/>
                <a:ea typeface="黑体" panose="02010609060101010101" charset="-122"/>
                <a:cs typeface="黑体" panose="02010609060101010101" charset="-122"/>
              </a:rPr>
              <a:t>没有描写就没有小说</a:t>
            </a:r>
            <a:endParaRPr lang="zh-CN" altLang="en-US" sz="4400" b="1" dirty="0">
              <a:solidFill>
                <a:srgbClr val="7030A0"/>
              </a:solidFill>
              <a:latin typeface="黑体" panose="02010609060101010101" charset="-122"/>
              <a:ea typeface="黑体" panose="02010609060101010101" charset="-122"/>
              <a:cs typeface="黑体" panose="02010609060101010101" charset="-122"/>
            </a:endParaRPr>
          </a:p>
          <a:p>
            <a:pPr indent="0">
              <a:lnSpc>
                <a:spcPct val="150000"/>
              </a:lnSpc>
            </a:pPr>
            <a:r>
              <a:rPr lang="en-US" altLang="zh-CN" sz="3600" dirty="0">
                <a:latin typeface="黑体" panose="02010609060101010101" charset="-122"/>
                <a:ea typeface="黑体" panose="02010609060101010101" charset="-122"/>
                <a:cs typeface="黑体" panose="02010609060101010101" charset="-122"/>
              </a:rPr>
              <a:t>    </a:t>
            </a:r>
            <a:r>
              <a:rPr lang="zh-CN" altLang="en-US" sz="3600" dirty="0">
                <a:latin typeface="黑体" panose="02010609060101010101" charset="-122"/>
                <a:ea typeface="黑体" panose="02010609060101010101" charset="-122"/>
                <a:cs typeface="黑体" panose="02010609060101010101" charset="-122"/>
              </a:rPr>
              <a:t>描写就是描绘、摹写，是通过一定的写作手段（如生动形象的语言、朴素直白的对话），把人物或景物的状态具体形象地描绘出来。</a:t>
            </a:r>
            <a:r>
              <a:rPr lang="zh-CN" altLang="en-US" sz="3600" dirty="0">
                <a:solidFill>
                  <a:srgbClr val="FF0000"/>
                </a:solidFill>
                <a:latin typeface="黑体" panose="02010609060101010101" charset="-122"/>
                <a:ea typeface="黑体" panose="02010609060101010101" charset="-122"/>
                <a:cs typeface="黑体" panose="02010609060101010101" charset="-122"/>
              </a:rPr>
              <a:t>下面具体品味几处描写。</a:t>
            </a:r>
            <a:endParaRPr lang="zh-CN" altLang="en-US" sz="3600" b="0" dirty="0">
              <a:solidFill>
                <a:srgbClr val="FF0000"/>
              </a:solidFill>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rotWithShape="1">
          <a:blip r:embed="rId1"/>
          <a:srcRect l="8594" r="2539" b="4542"/>
          <a:stretch>
            <a:fillRect/>
          </a:stretch>
        </p:blipFill>
        <p:spPr>
          <a:xfrm>
            <a:off x="273685" y="1304290"/>
            <a:ext cx="4176395" cy="4249420"/>
          </a:xfrm>
          <a:prstGeom prst="rect">
            <a:avLst/>
          </a:prstGeom>
        </p:spPr>
      </p:pic>
    </p:spTree>
    <p:custDataLst>
      <p:tags r:id="rId2"/>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43230" y="336550"/>
            <a:ext cx="11285855" cy="563118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indent="0">
              <a:lnSpc>
                <a:spcPct val="150000"/>
              </a:lnSpc>
            </a:pPr>
            <a:r>
              <a:rPr lang="en-US" altLang="zh-CN" sz="4800" b="1" dirty="0">
                <a:latin typeface="微软雅黑" panose="020B0503020204020204" charset="-122"/>
                <a:ea typeface="微软雅黑" panose="020B0503020204020204" charset="-122"/>
                <a:cs typeface="微软雅黑" panose="020B0503020204020204" charset="-122"/>
              </a:rPr>
              <a:t>       </a:t>
            </a:r>
            <a:r>
              <a:rPr lang="zh-CN" altLang="en-US" sz="4800" b="1" dirty="0">
                <a:latin typeface="微软雅黑" panose="020B0503020204020204" charset="-122"/>
                <a:ea typeface="微软雅黑" panose="020B0503020204020204" charset="-122"/>
                <a:cs typeface="微软雅黑" panose="020B0503020204020204" charset="-122"/>
              </a:rPr>
              <a:t>⑴分析第</a:t>
            </a:r>
            <a:r>
              <a:rPr lang="en-US" altLang="zh-CN" sz="4800" b="1" dirty="0">
                <a:latin typeface="微软雅黑" panose="020B0503020204020204" charset="-122"/>
                <a:ea typeface="微软雅黑" panose="020B0503020204020204" charset="-122"/>
                <a:cs typeface="微软雅黑" panose="020B0503020204020204" charset="-122"/>
              </a:rPr>
              <a:t>4</a:t>
            </a:r>
            <a:r>
              <a:rPr lang="zh-CN" altLang="en-US" sz="4800" b="1" dirty="0">
                <a:latin typeface="微软雅黑" panose="020B0503020204020204" charset="-122"/>
                <a:ea typeface="微软雅黑" panose="020B0503020204020204" charset="-122"/>
                <a:cs typeface="微软雅黑" panose="020B0503020204020204" charset="-122"/>
              </a:rPr>
              <a:t>节景物描写的特点及作用。</a:t>
            </a:r>
            <a:endParaRPr lang="en-US" altLang="zh-CN" sz="4800" b="1" dirty="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zh-CN" sz="4800" dirty="0">
                <a:latin typeface="黑体" panose="02010609060101010101" charset="-122"/>
                <a:ea typeface="黑体" panose="02010609060101010101" charset="-122"/>
                <a:cs typeface="黑体" panose="02010609060101010101" charset="-122"/>
              </a:rPr>
              <a:t>    </a:t>
            </a:r>
            <a:r>
              <a:rPr lang="zh-CN" altLang="en-US" sz="4800" dirty="0">
                <a:latin typeface="黑体" panose="02010609060101010101" charset="-122"/>
                <a:ea typeface="黑体" panose="02010609060101010101" charset="-122"/>
                <a:cs typeface="黑体" panose="02010609060101010101" charset="-122"/>
              </a:rPr>
              <a:t>景物描写有色有味，展现一派生机勃勃的和平景象。此处景物描写出现在残酷的战斗之前，</a:t>
            </a:r>
            <a:r>
              <a:rPr lang="zh-CN" altLang="en-US" sz="4800" dirty="0">
                <a:solidFill>
                  <a:srgbClr val="C00000"/>
                </a:solidFill>
                <a:latin typeface="黑体" panose="02010609060101010101" charset="-122"/>
                <a:ea typeface="黑体" panose="02010609060101010101" charset="-122"/>
                <a:cs typeface="黑体" panose="02010609060101010101" charset="-122"/>
              </a:rPr>
              <a:t>巧妙地烘托了人物的心情，表现了“我”的革命乐观主义精神。</a:t>
            </a:r>
            <a:endParaRPr lang="zh-CN" altLang="en-US" sz="4800" b="0" dirty="0">
              <a:solidFill>
                <a:srgbClr val="C00000"/>
              </a:solidFill>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down)">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7045" y="492125"/>
            <a:ext cx="11083290" cy="555434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indent="0" algn="just" fontAlgn="auto">
              <a:lnSpc>
                <a:spcPts val="4260"/>
              </a:lnSpc>
            </a:pPr>
            <a:r>
              <a:rPr lang="en-US" altLang="zh-CN" sz="4400" b="1" dirty="0">
                <a:latin typeface="微软雅黑" panose="020B0503020204020204" charset="-122"/>
                <a:ea typeface="微软雅黑" panose="020B0503020204020204" charset="-122"/>
                <a:cs typeface="微软雅黑" panose="020B0503020204020204" charset="-122"/>
              </a:rPr>
              <a:t>       </a:t>
            </a:r>
            <a:r>
              <a:rPr lang="zh-CN" altLang="en-US" sz="4400" b="1" dirty="0">
                <a:latin typeface="微软雅黑" panose="020B0503020204020204" charset="-122"/>
                <a:ea typeface="微软雅黑" panose="020B0503020204020204" charset="-122"/>
                <a:cs typeface="微软雅黑" panose="020B0503020204020204" charset="-122"/>
              </a:rPr>
              <a:t>⑵第</a:t>
            </a:r>
            <a:r>
              <a:rPr lang="en-US" altLang="zh-CN" sz="4400" b="1" dirty="0">
                <a:latin typeface="微软雅黑" panose="020B0503020204020204" charset="-122"/>
                <a:ea typeface="微软雅黑" panose="020B0503020204020204" charset="-122"/>
                <a:cs typeface="微软雅黑" panose="020B0503020204020204" charset="-122"/>
              </a:rPr>
              <a:t>5</a:t>
            </a:r>
            <a:r>
              <a:rPr lang="zh-CN" altLang="en-US" sz="4400" b="1" dirty="0">
                <a:latin typeface="微软雅黑" panose="020B0503020204020204" charset="-122"/>
                <a:ea typeface="微软雅黑" panose="020B0503020204020204" charset="-122"/>
                <a:cs typeface="微软雅黑" panose="020B0503020204020204" charset="-122"/>
              </a:rPr>
              <a:t>节和第</a:t>
            </a:r>
            <a:r>
              <a:rPr lang="en-US" altLang="zh-CN" sz="4400" b="1" dirty="0">
                <a:latin typeface="微软雅黑" panose="020B0503020204020204" charset="-122"/>
                <a:ea typeface="微软雅黑" panose="020B0503020204020204" charset="-122"/>
                <a:cs typeface="微软雅黑" panose="020B0503020204020204" charset="-122"/>
              </a:rPr>
              <a:t>6</a:t>
            </a:r>
            <a:r>
              <a:rPr lang="zh-CN" altLang="en-US" sz="4400" b="1" dirty="0">
                <a:latin typeface="微软雅黑" panose="020B0503020204020204" charset="-122"/>
                <a:ea typeface="微软雅黑" panose="020B0503020204020204" charset="-122"/>
                <a:cs typeface="微软雅黑" panose="020B0503020204020204" charset="-122"/>
              </a:rPr>
              <a:t>节怎样描写小通讯员的反常行为？表现了人物怎样的性格？</a:t>
            </a:r>
            <a:endParaRPr lang="en-US" altLang="zh-CN" sz="4400" b="1" dirty="0">
              <a:latin typeface="微软雅黑" panose="020B0503020204020204" charset="-122"/>
              <a:ea typeface="微软雅黑" panose="020B0503020204020204" charset="-122"/>
              <a:cs typeface="微软雅黑" panose="020B0503020204020204" charset="-122"/>
            </a:endParaRPr>
          </a:p>
          <a:p>
            <a:pPr indent="0" algn="just" fontAlgn="auto">
              <a:lnSpc>
                <a:spcPts val="4260"/>
              </a:lnSpc>
            </a:pPr>
            <a:r>
              <a:rPr lang="en-US" altLang="zh-CN" sz="4400" dirty="0">
                <a:latin typeface="黑体" panose="02010609060101010101" charset="-122"/>
                <a:ea typeface="黑体" panose="02010609060101010101" charset="-122"/>
                <a:cs typeface="黑体" panose="02010609060101010101" charset="-122"/>
              </a:rPr>
              <a:t>    </a:t>
            </a:r>
            <a:endParaRPr lang="en-US" altLang="zh-CN" sz="4400" dirty="0">
              <a:latin typeface="黑体" panose="02010609060101010101" charset="-122"/>
              <a:ea typeface="黑体" panose="02010609060101010101" charset="-122"/>
              <a:cs typeface="黑体" panose="02010609060101010101" charset="-122"/>
            </a:endParaRPr>
          </a:p>
          <a:p>
            <a:pPr indent="0" algn="just" fontAlgn="auto">
              <a:lnSpc>
                <a:spcPts val="4260"/>
              </a:lnSpc>
            </a:pPr>
            <a:r>
              <a:rPr lang="en-US" altLang="zh-CN" sz="4400" dirty="0">
                <a:latin typeface="黑体" panose="02010609060101010101" charset="-122"/>
                <a:ea typeface="黑体" panose="02010609060101010101" charset="-122"/>
                <a:cs typeface="黑体" panose="02010609060101010101" charset="-122"/>
              </a:rPr>
              <a:t>    </a:t>
            </a:r>
            <a:r>
              <a:rPr lang="zh-CN" altLang="en-US" sz="4400" dirty="0">
                <a:latin typeface="黑体" panose="02010609060101010101" charset="-122"/>
                <a:ea typeface="黑体" panose="02010609060101010101" charset="-122"/>
                <a:cs typeface="黑体" panose="02010609060101010101" charset="-122"/>
              </a:rPr>
              <a:t>始终与“我”保持距离，既不让“我”赶上，又不将“我”拉得很远。不让“我”赶上，因为他不好意思与女同志打交道，</a:t>
            </a:r>
            <a:r>
              <a:rPr lang="zh-CN" altLang="en-US" sz="4400" dirty="0">
                <a:solidFill>
                  <a:srgbClr val="C00000"/>
                </a:solidFill>
                <a:latin typeface="黑体" panose="02010609060101010101" charset="-122"/>
                <a:ea typeface="黑体" panose="02010609060101010101" charset="-122"/>
                <a:cs typeface="黑体" panose="02010609060101010101" charset="-122"/>
              </a:rPr>
              <a:t>表明他是一个羞涩、腼腆的小伙子。</a:t>
            </a:r>
            <a:r>
              <a:rPr lang="zh-CN" altLang="en-US" sz="4400" dirty="0">
                <a:latin typeface="黑体" panose="02010609060101010101" charset="-122"/>
                <a:ea typeface="黑体" panose="02010609060101010101" charset="-122"/>
                <a:cs typeface="黑体" panose="02010609060101010101" charset="-122"/>
              </a:rPr>
              <a:t>不将“我”拉得很远，因为他的任务是陪“我”到战地包扎所，担心“我”迷路，</a:t>
            </a:r>
            <a:r>
              <a:rPr lang="zh-CN" altLang="en-US" sz="4400" dirty="0">
                <a:solidFill>
                  <a:srgbClr val="C00000"/>
                </a:solidFill>
                <a:latin typeface="黑体" panose="02010609060101010101" charset="-122"/>
                <a:ea typeface="黑体" panose="02010609060101010101" charset="-122"/>
                <a:cs typeface="黑体" panose="02010609060101010101" charset="-122"/>
              </a:rPr>
              <a:t>表明他是一个善良而有责任心的人。</a:t>
            </a:r>
            <a:endParaRPr lang="zh-CN" altLang="en-US" sz="4400" b="0" dirty="0">
              <a:solidFill>
                <a:srgbClr val="C00000"/>
              </a:solidFill>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2745" y="241935"/>
            <a:ext cx="11483975" cy="710882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indent="0">
              <a:lnSpc>
                <a:spcPct val="150000"/>
              </a:lnSpc>
            </a:pPr>
            <a:r>
              <a:rPr lang="en-US" altLang="zh-CN" sz="4400" b="1" dirty="0">
                <a:latin typeface="微软雅黑" panose="020B0503020204020204" charset="-122"/>
                <a:ea typeface="微软雅黑" panose="020B0503020204020204" charset="-122"/>
                <a:cs typeface="微软雅黑" panose="020B0503020204020204" charset="-122"/>
              </a:rPr>
              <a:t>      </a:t>
            </a:r>
            <a:r>
              <a:rPr lang="zh-CN" altLang="en-US" sz="4400" b="1" dirty="0">
                <a:latin typeface="微软雅黑" panose="020B0503020204020204" charset="-122"/>
                <a:ea typeface="微软雅黑" panose="020B0503020204020204" charset="-122"/>
                <a:cs typeface="微软雅黑" panose="020B0503020204020204" charset="-122"/>
              </a:rPr>
              <a:t>⑶第</a:t>
            </a:r>
            <a:r>
              <a:rPr lang="en-US" altLang="zh-CN" sz="4400" b="1" dirty="0">
                <a:latin typeface="微软雅黑" panose="020B0503020204020204" charset="-122"/>
                <a:ea typeface="微软雅黑" panose="020B0503020204020204" charset="-122"/>
                <a:cs typeface="微软雅黑" panose="020B0503020204020204" charset="-122"/>
              </a:rPr>
              <a:t>7</a:t>
            </a:r>
            <a:r>
              <a:rPr lang="zh-CN" altLang="en-US" sz="4400" b="1" dirty="0">
                <a:latin typeface="微软雅黑" panose="020B0503020204020204" charset="-122"/>
                <a:ea typeface="微软雅黑" panose="020B0503020204020204" charset="-122"/>
                <a:cs typeface="微软雅黑" panose="020B0503020204020204" charset="-122"/>
              </a:rPr>
              <a:t>节主要运用了什么描写？突出了小通讯员怎样的性格？</a:t>
            </a:r>
            <a:endParaRPr lang="en-US" altLang="zh-CN" sz="4400" b="1" dirty="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zh-CN" sz="4000" dirty="0">
                <a:solidFill>
                  <a:srgbClr val="FF0000"/>
                </a:solidFill>
                <a:latin typeface="黑体" panose="02010609060101010101" charset="-122"/>
                <a:ea typeface="黑体" panose="02010609060101010101" charset="-122"/>
                <a:cs typeface="黑体" panose="02010609060101010101" charset="-122"/>
              </a:rPr>
              <a:t>     </a:t>
            </a:r>
            <a:endParaRPr lang="en-US" altLang="zh-CN" sz="4000" dirty="0">
              <a:solidFill>
                <a:srgbClr val="FF0000"/>
              </a:solidFill>
              <a:latin typeface="黑体" panose="02010609060101010101" charset="-122"/>
              <a:ea typeface="黑体" panose="02010609060101010101" charset="-122"/>
              <a:cs typeface="黑体" panose="02010609060101010101" charset="-122"/>
            </a:endParaRPr>
          </a:p>
          <a:p>
            <a:pPr indent="0">
              <a:lnSpc>
                <a:spcPct val="150000"/>
              </a:lnSpc>
            </a:pPr>
            <a:r>
              <a:rPr lang="en-US" altLang="zh-CN" sz="4000" dirty="0">
                <a:solidFill>
                  <a:srgbClr val="FF0000"/>
                </a:solidFill>
                <a:latin typeface="黑体" panose="02010609060101010101" charset="-122"/>
                <a:ea typeface="黑体" panose="02010609060101010101" charset="-122"/>
                <a:cs typeface="黑体" panose="02010609060101010101" charset="-122"/>
              </a:rPr>
              <a:t>     </a:t>
            </a:r>
            <a:r>
              <a:rPr lang="zh-CN" altLang="en-US" sz="4000" dirty="0">
                <a:solidFill>
                  <a:srgbClr val="FF0000"/>
                </a:solidFill>
                <a:latin typeface="黑体" panose="02010609060101010101" charset="-122"/>
                <a:ea typeface="黑体" panose="02010609060101010101" charset="-122"/>
                <a:cs typeface="黑体" panose="02010609060101010101" charset="-122"/>
              </a:rPr>
              <a:t>明确：</a:t>
            </a:r>
            <a:r>
              <a:rPr lang="zh-CN" altLang="en-US" sz="4400" dirty="0">
                <a:solidFill>
                  <a:srgbClr val="C00000"/>
                </a:solidFill>
                <a:latin typeface="黑体" panose="02010609060101010101" charset="-122"/>
                <a:ea typeface="黑体" panose="02010609060101010101" charset="-122"/>
                <a:cs typeface="黑体" panose="02010609060101010101" charset="-122"/>
              </a:rPr>
              <a:t>肖像描写</a:t>
            </a:r>
            <a:r>
              <a:rPr lang="zh-CN" altLang="en-US" sz="4400" dirty="0">
                <a:latin typeface="黑体" panose="02010609060101010101" charset="-122"/>
                <a:ea typeface="黑体" panose="02010609060101010101" charset="-122"/>
                <a:cs typeface="黑体" panose="02010609060101010101" charset="-122"/>
              </a:rPr>
              <a:t>，通过“厚实实的肩膀”“洗淡了的黄军装”“绑腿直打到膝盖”等短语突出表现了通讯员</a:t>
            </a:r>
            <a:r>
              <a:rPr lang="zh-CN" altLang="en-US" sz="4400" dirty="0">
                <a:solidFill>
                  <a:srgbClr val="C00000"/>
                </a:solidFill>
                <a:latin typeface="黑体" panose="02010609060101010101" charset="-122"/>
                <a:ea typeface="黑体" panose="02010609060101010101" charset="-122"/>
                <a:cs typeface="黑体" panose="02010609060101010101" charset="-122"/>
              </a:rPr>
              <a:t>憨厚朴实的性格特点</a:t>
            </a:r>
            <a:r>
              <a:rPr lang="zh-CN" altLang="en-US" sz="4400" dirty="0">
                <a:latin typeface="黑体" panose="02010609060101010101" charset="-122"/>
                <a:ea typeface="黑体" panose="02010609060101010101" charset="-122"/>
                <a:cs typeface="黑体" panose="02010609060101010101" charset="-122"/>
              </a:rPr>
              <a:t>。</a:t>
            </a:r>
            <a:endParaRPr lang="en-US" altLang="zh-CN" sz="4400" dirty="0">
              <a:latin typeface="黑体" panose="02010609060101010101" charset="-122"/>
              <a:ea typeface="黑体" panose="02010609060101010101" charset="-122"/>
              <a:cs typeface="黑体" panose="02010609060101010101" charset="-122"/>
            </a:endParaRPr>
          </a:p>
          <a:p>
            <a:pPr indent="0">
              <a:lnSpc>
                <a:spcPct val="150000"/>
              </a:lnSpc>
            </a:pPr>
            <a:endParaRPr lang="en-US" altLang="zh-CN" sz="4400" b="0" dirty="0">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20540" y="876935"/>
            <a:ext cx="7576820" cy="489267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indent="0">
              <a:lnSpc>
                <a:spcPct val="150000"/>
              </a:lnSpc>
            </a:pPr>
            <a:r>
              <a:rPr lang="en-US" altLang="zh-CN" sz="4000" b="1" dirty="0">
                <a:latin typeface="微软雅黑" panose="020B0503020204020204" charset="-122"/>
                <a:ea typeface="微软雅黑" panose="020B0503020204020204" charset="-122"/>
                <a:cs typeface="黑体" panose="02010609060101010101" charset="-122"/>
              </a:rPr>
              <a:t>       </a:t>
            </a:r>
            <a:r>
              <a:rPr lang="zh-CN" altLang="en-US" sz="4000" b="1" dirty="0">
                <a:latin typeface="微软雅黑" panose="020B0503020204020204" charset="-122"/>
                <a:ea typeface="微软雅黑" panose="020B0503020204020204" charset="-122"/>
                <a:cs typeface="黑体" panose="02010609060101010101" charset="-122"/>
              </a:rPr>
              <a:t>⑷枪管上点缀的树枝，这一细节描写突出了人物怎样的性格？</a:t>
            </a:r>
            <a:endParaRPr lang="en-US" altLang="zh-CN" sz="4000" dirty="0">
              <a:latin typeface="黑体" panose="02010609060101010101" charset="-122"/>
              <a:ea typeface="黑体" panose="02010609060101010101" charset="-122"/>
              <a:cs typeface="黑体" panose="02010609060101010101" charset="-122"/>
            </a:endParaRPr>
          </a:p>
          <a:p>
            <a:pPr indent="0">
              <a:lnSpc>
                <a:spcPct val="150000"/>
              </a:lnSpc>
            </a:pPr>
            <a:endParaRPr lang="en-US" altLang="zh-CN" sz="4000" dirty="0">
              <a:solidFill>
                <a:srgbClr val="FF0000"/>
              </a:solidFill>
              <a:latin typeface="黑体" panose="02010609060101010101" charset="-122"/>
              <a:ea typeface="黑体" panose="02010609060101010101" charset="-122"/>
              <a:cs typeface="黑体" panose="02010609060101010101" charset="-122"/>
            </a:endParaRPr>
          </a:p>
          <a:p>
            <a:pPr indent="0">
              <a:lnSpc>
                <a:spcPct val="150000"/>
              </a:lnSpc>
            </a:pPr>
            <a:r>
              <a:rPr lang="en-US" altLang="zh-CN" sz="4000" dirty="0">
                <a:solidFill>
                  <a:srgbClr val="C00000"/>
                </a:solidFill>
                <a:latin typeface="黑体" panose="02010609060101010101" charset="-122"/>
                <a:ea typeface="黑体" panose="02010609060101010101" charset="-122"/>
                <a:cs typeface="黑体" panose="02010609060101010101" charset="-122"/>
              </a:rPr>
              <a:t>    </a:t>
            </a:r>
            <a:r>
              <a:rPr lang="zh-CN" altLang="en-US" sz="4400" dirty="0">
                <a:solidFill>
                  <a:srgbClr val="C00000"/>
                </a:solidFill>
                <a:latin typeface="黑体" panose="02010609060101010101" charset="-122"/>
                <a:ea typeface="黑体" panose="02010609060101010101" charset="-122"/>
                <a:cs typeface="黑体" panose="02010609060101010101" charset="-122"/>
              </a:rPr>
              <a:t>热爱生活，朝气蓬勃。</a:t>
            </a:r>
            <a:endParaRPr lang="en-US" altLang="zh-CN" sz="4400" dirty="0">
              <a:solidFill>
                <a:srgbClr val="C00000"/>
              </a:solidFill>
              <a:latin typeface="黑体" panose="02010609060101010101" charset="-122"/>
              <a:ea typeface="黑体" panose="02010609060101010101" charset="-122"/>
              <a:cs typeface="黑体" panose="02010609060101010101" charset="-122"/>
            </a:endParaRPr>
          </a:p>
          <a:p>
            <a:pPr indent="0">
              <a:lnSpc>
                <a:spcPct val="150000"/>
              </a:lnSpc>
            </a:pPr>
            <a:endParaRPr lang="en-US" altLang="zh-CN" sz="4400" b="0" dirty="0">
              <a:solidFill>
                <a:srgbClr val="C00000"/>
              </a:solidFill>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rotWithShape="1">
          <a:blip r:embed="rId1"/>
          <a:srcRect l="8594" r="2539" b="4542"/>
          <a:stretch>
            <a:fillRect/>
          </a:stretch>
        </p:blipFill>
        <p:spPr>
          <a:xfrm>
            <a:off x="225425" y="876935"/>
            <a:ext cx="3825240" cy="4892675"/>
          </a:xfrm>
          <a:prstGeom prst="rect">
            <a:avLst/>
          </a:prstGeom>
        </p:spPr>
      </p:pic>
    </p:spTree>
    <p:custDataLst>
      <p:tags r:id="rId2"/>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72135" y="806450"/>
            <a:ext cx="11056620" cy="535432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indent="0">
              <a:lnSpc>
                <a:spcPct val="150000"/>
              </a:lnSpc>
            </a:pPr>
            <a:r>
              <a:rPr lang="en-US" altLang="zh-CN" sz="3600" b="1" dirty="0">
                <a:latin typeface="微软雅黑" panose="020B0503020204020204" charset="-122"/>
                <a:ea typeface="微软雅黑" panose="020B0503020204020204" charset="-122"/>
                <a:cs typeface="微软雅黑" panose="020B0503020204020204" charset="-122"/>
              </a:rPr>
              <a:t>       </a:t>
            </a:r>
            <a:r>
              <a:rPr lang="zh-CN" altLang="en-US" sz="3600" b="1" dirty="0">
                <a:latin typeface="微软雅黑" panose="020B0503020204020204" charset="-122"/>
                <a:ea typeface="微软雅黑" panose="020B0503020204020204" charset="-122"/>
                <a:cs typeface="微软雅黑" panose="020B0503020204020204" charset="-122"/>
              </a:rPr>
              <a:t>⑸第</a:t>
            </a:r>
            <a:r>
              <a:rPr lang="en-US" altLang="zh-CN" sz="3600" b="1" dirty="0">
                <a:latin typeface="微软雅黑" panose="020B0503020204020204" charset="-122"/>
                <a:ea typeface="微软雅黑" panose="020B0503020204020204" charset="-122"/>
                <a:cs typeface="微软雅黑" panose="020B0503020204020204" charset="-122"/>
              </a:rPr>
              <a:t>8</a:t>
            </a:r>
            <a:r>
              <a:rPr lang="zh-CN" altLang="en-US" sz="3600" b="1" dirty="0">
                <a:latin typeface="微软雅黑" panose="020B0503020204020204" charset="-122"/>
                <a:ea typeface="微软雅黑" panose="020B0503020204020204" charset="-122"/>
                <a:cs typeface="微软雅黑" panose="020B0503020204020204" charset="-122"/>
              </a:rPr>
              <a:t>节末“他见我挨他坐下”后对“他”描写属于什么描写？写出人物怎样的性格？</a:t>
            </a:r>
            <a:endParaRPr lang="en-US" altLang="zh-CN" sz="3600" b="1" dirty="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zh-CN" sz="3600" dirty="0">
                <a:solidFill>
                  <a:srgbClr val="C00000"/>
                </a:solidFill>
                <a:latin typeface="黑体" panose="02010609060101010101" charset="-122"/>
                <a:ea typeface="黑体" panose="02010609060101010101" charset="-122"/>
                <a:cs typeface="黑体" panose="02010609060101010101" charset="-122"/>
              </a:rPr>
              <a:t>    </a:t>
            </a:r>
            <a:endParaRPr lang="en-US" altLang="zh-CN" sz="3600" dirty="0">
              <a:solidFill>
                <a:srgbClr val="C00000"/>
              </a:solidFill>
              <a:latin typeface="黑体" panose="02010609060101010101" charset="-122"/>
              <a:ea typeface="黑体" panose="02010609060101010101" charset="-122"/>
              <a:cs typeface="黑体" panose="02010609060101010101" charset="-122"/>
            </a:endParaRPr>
          </a:p>
          <a:p>
            <a:pPr indent="0">
              <a:lnSpc>
                <a:spcPct val="150000"/>
              </a:lnSpc>
            </a:pPr>
            <a:r>
              <a:rPr lang="en-US" altLang="zh-CN" sz="3600" dirty="0">
                <a:solidFill>
                  <a:srgbClr val="C00000"/>
                </a:solidFill>
                <a:latin typeface="黑体" panose="02010609060101010101" charset="-122"/>
                <a:ea typeface="黑体" panose="02010609060101010101" charset="-122"/>
                <a:cs typeface="黑体" panose="02010609060101010101" charset="-122"/>
              </a:rPr>
              <a:t>     </a:t>
            </a:r>
            <a:r>
              <a:rPr lang="zh-CN" altLang="en-US" sz="4000" dirty="0">
                <a:solidFill>
                  <a:srgbClr val="C00000"/>
                </a:solidFill>
                <a:latin typeface="黑体" panose="02010609060101010101" charset="-122"/>
                <a:ea typeface="黑体" panose="02010609060101010101" charset="-122"/>
                <a:cs typeface="黑体" panose="02010609060101010101" charset="-122"/>
              </a:rPr>
              <a:t>神态</a:t>
            </a:r>
            <a:r>
              <a:rPr lang="zh-CN" altLang="en-US" sz="4000" dirty="0">
                <a:latin typeface="黑体" panose="02010609060101010101" charset="-122"/>
                <a:ea typeface="黑体" panose="02010609060101010101" charset="-122"/>
                <a:cs typeface="黑体" panose="02010609060101010101" charset="-122"/>
              </a:rPr>
              <a:t>描写、</a:t>
            </a:r>
            <a:r>
              <a:rPr lang="zh-CN" altLang="en-US" sz="4000" dirty="0">
                <a:solidFill>
                  <a:srgbClr val="C00000"/>
                </a:solidFill>
                <a:latin typeface="黑体" panose="02010609060101010101" charset="-122"/>
                <a:ea typeface="黑体" panose="02010609060101010101" charset="-122"/>
                <a:cs typeface="黑体" panose="02010609060101010101" charset="-122"/>
              </a:rPr>
              <a:t>心理</a:t>
            </a:r>
            <a:r>
              <a:rPr lang="zh-CN" altLang="en-US" sz="4000" dirty="0">
                <a:latin typeface="黑体" panose="02010609060101010101" charset="-122"/>
                <a:ea typeface="黑体" panose="02010609060101010101" charset="-122"/>
                <a:cs typeface="黑体" panose="02010609060101010101" charset="-122"/>
              </a:rPr>
              <a:t>描写。写小通讯员的</a:t>
            </a:r>
            <a:r>
              <a:rPr lang="zh-CN" altLang="en-US" sz="4000" dirty="0">
                <a:solidFill>
                  <a:srgbClr val="C00000"/>
                </a:solidFill>
                <a:latin typeface="黑体" panose="02010609060101010101" charset="-122"/>
                <a:ea typeface="黑体" panose="02010609060101010101" charset="-122"/>
                <a:cs typeface="黑体" panose="02010609060101010101" charset="-122"/>
              </a:rPr>
              <a:t>腼腆、羞涩、局促</a:t>
            </a:r>
            <a:r>
              <a:rPr lang="zh-CN" altLang="en-US" sz="4000" dirty="0">
                <a:latin typeface="黑体" panose="02010609060101010101" charset="-122"/>
                <a:ea typeface="黑体" panose="02010609060101010101" charset="-122"/>
                <a:cs typeface="黑体" panose="02010609060101010101" charset="-122"/>
              </a:rPr>
              <a:t>，表现出他</a:t>
            </a:r>
            <a:r>
              <a:rPr lang="zh-CN" altLang="en-US" sz="4000" dirty="0">
                <a:solidFill>
                  <a:srgbClr val="C00000"/>
                </a:solidFill>
                <a:latin typeface="黑体" panose="02010609060101010101" charset="-122"/>
                <a:ea typeface="黑体" panose="02010609060101010101" charset="-122"/>
                <a:cs typeface="黑体" panose="02010609060101010101" charset="-122"/>
              </a:rPr>
              <a:t>质朴、纯洁</a:t>
            </a:r>
            <a:r>
              <a:rPr lang="zh-CN" altLang="en-US" sz="4000" dirty="0">
                <a:latin typeface="黑体" panose="02010609060101010101" charset="-122"/>
                <a:ea typeface="黑体" panose="02010609060101010101" charset="-122"/>
                <a:cs typeface="黑体" panose="02010609060101010101" charset="-122"/>
              </a:rPr>
              <a:t>的心灵。</a:t>
            </a:r>
            <a:endParaRPr lang="en-US" altLang="zh-CN" sz="4000" dirty="0">
              <a:latin typeface="黑体" panose="02010609060101010101" charset="-122"/>
              <a:ea typeface="黑体" panose="02010609060101010101" charset="-122"/>
              <a:cs typeface="黑体" panose="02010609060101010101" charset="-122"/>
            </a:endParaRPr>
          </a:p>
          <a:p>
            <a:pPr indent="0">
              <a:lnSpc>
                <a:spcPct val="150000"/>
              </a:lnSpc>
            </a:pPr>
            <a:endParaRPr lang="en-US" altLang="zh-CN" sz="4000" b="0" dirty="0">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1805" y="605155"/>
            <a:ext cx="11190605" cy="470789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0">
              <a:lnSpc>
                <a:spcPct val="150000"/>
              </a:lnSpc>
            </a:pPr>
            <a:r>
              <a:rPr lang="en-US" altLang="zh-CN" sz="4000" b="1" dirty="0">
                <a:latin typeface="微软雅黑" panose="020B0503020204020204" charset="-122"/>
                <a:ea typeface="微软雅黑" panose="020B0503020204020204" charset="-122"/>
                <a:cs typeface="微软雅黑" panose="020B0503020204020204" charset="-122"/>
              </a:rPr>
              <a:t>       </a:t>
            </a:r>
            <a:r>
              <a:rPr lang="zh-CN" altLang="en-US" sz="4000" b="1" dirty="0">
                <a:latin typeface="微软雅黑" panose="020B0503020204020204" charset="-122"/>
                <a:ea typeface="微软雅黑" panose="020B0503020204020204" charset="-122"/>
                <a:cs typeface="微软雅黑" panose="020B0503020204020204" charset="-122"/>
              </a:rPr>
              <a:t>⑹第</a:t>
            </a:r>
            <a:r>
              <a:rPr lang="en-US" altLang="zh-CN" sz="4000" b="1" dirty="0">
                <a:latin typeface="微软雅黑" panose="020B0503020204020204" charset="-122"/>
                <a:ea typeface="微软雅黑" panose="020B0503020204020204" charset="-122"/>
                <a:cs typeface="微软雅黑" panose="020B0503020204020204" charset="-122"/>
              </a:rPr>
              <a:t>11</a:t>
            </a:r>
            <a:r>
              <a:rPr lang="zh-CN" altLang="en-US" sz="4000" b="1" dirty="0">
                <a:latin typeface="微软雅黑" panose="020B0503020204020204" charset="-122"/>
                <a:ea typeface="微软雅黑" panose="020B0503020204020204" charset="-122"/>
                <a:cs typeface="微软雅黑" panose="020B0503020204020204" charset="-122"/>
              </a:rPr>
              <a:t>节运用什么手法？有怎样的表达效果？</a:t>
            </a:r>
            <a:endParaRPr lang="en-US" altLang="zh-CN" sz="4000" b="1" dirty="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zh-CN" sz="4000" dirty="0">
                <a:solidFill>
                  <a:srgbClr val="FF0000"/>
                </a:solidFill>
                <a:latin typeface="黑体" panose="02010609060101010101" charset="-122"/>
                <a:ea typeface="黑体" panose="02010609060101010101" charset="-122"/>
                <a:cs typeface="黑体" panose="02010609060101010101" charset="-122"/>
              </a:rPr>
              <a:t>    </a:t>
            </a:r>
            <a:endParaRPr lang="en-US" altLang="zh-CN" sz="4000" dirty="0">
              <a:solidFill>
                <a:srgbClr val="FF0000"/>
              </a:solidFill>
              <a:latin typeface="黑体" panose="02010609060101010101" charset="-122"/>
              <a:ea typeface="黑体" panose="02010609060101010101" charset="-122"/>
              <a:cs typeface="黑体" panose="02010609060101010101" charset="-122"/>
            </a:endParaRPr>
          </a:p>
          <a:p>
            <a:pPr indent="0">
              <a:lnSpc>
                <a:spcPct val="150000"/>
              </a:lnSpc>
            </a:pPr>
            <a:r>
              <a:rPr lang="en-US" altLang="zh-CN" sz="4000" dirty="0">
                <a:solidFill>
                  <a:srgbClr val="FF0000"/>
                </a:solidFill>
                <a:latin typeface="黑体" panose="02010609060101010101" charset="-122"/>
                <a:ea typeface="黑体" panose="02010609060101010101" charset="-122"/>
                <a:cs typeface="黑体" panose="02010609060101010101" charset="-122"/>
              </a:rPr>
              <a:t>    </a:t>
            </a:r>
            <a:r>
              <a:rPr lang="zh-CN" altLang="en-US" sz="4000" dirty="0">
                <a:solidFill>
                  <a:srgbClr val="FF0000"/>
                </a:solidFill>
                <a:latin typeface="黑体" panose="02010609060101010101" charset="-122"/>
                <a:ea typeface="黑体" panose="02010609060101010101" charset="-122"/>
                <a:cs typeface="黑体" panose="02010609060101010101" charset="-122"/>
              </a:rPr>
              <a:t>明确：</a:t>
            </a:r>
            <a:r>
              <a:rPr lang="zh-CN" altLang="en-US" sz="4000" dirty="0">
                <a:latin typeface="黑体" panose="02010609060101010101" charset="-122"/>
                <a:ea typeface="黑体" panose="02010609060101010101" charset="-122"/>
                <a:cs typeface="黑体" panose="02010609060101010101" charset="-122"/>
              </a:rPr>
              <a:t>运用</a:t>
            </a:r>
            <a:r>
              <a:rPr lang="zh-CN" altLang="en-US" sz="4000" dirty="0">
                <a:solidFill>
                  <a:srgbClr val="C00000"/>
                </a:solidFill>
                <a:latin typeface="黑体" panose="02010609060101010101" charset="-122"/>
                <a:ea typeface="黑体" panose="02010609060101010101" charset="-122"/>
                <a:cs typeface="黑体" panose="02010609060101010101" charset="-122"/>
              </a:rPr>
              <a:t>想象的手法，</a:t>
            </a:r>
            <a:r>
              <a:rPr lang="zh-CN" altLang="en-US" sz="4000" dirty="0">
                <a:latin typeface="黑体" panose="02010609060101010101" charset="-122"/>
                <a:ea typeface="黑体" panose="02010609060101010101" charset="-122"/>
                <a:cs typeface="黑体" panose="02010609060101010101" charset="-122"/>
              </a:rPr>
              <a:t>勾勒出故乡那熟悉而又生动的画面，</a:t>
            </a:r>
            <a:r>
              <a:rPr lang="zh-CN" altLang="en-US" sz="4000" dirty="0">
                <a:solidFill>
                  <a:srgbClr val="C00000"/>
                </a:solidFill>
                <a:latin typeface="黑体" panose="02010609060101010101" charset="-122"/>
                <a:ea typeface="黑体" panose="02010609060101010101" charset="-122"/>
                <a:cs typeface="黑体" panose="02010609060101010101" charset="-122"/>
              </a:rPr>
              <a:t>突出在异地他乡遇到老乡，令人喜出望外</a:t>
            </a:r>
            <a:r>
              <a:rPr lang="zh-CN" altLang="en-US" sz="4000" dirty="0">
                <a:latin typeface="黑体" panose="02010609060101010101" charset="-122"/>
                <a:ea typeface="黑体" panose="02010609060101010101" charset="-122"/>
                <a:cs typeface="黑体" panose="02010609060101010101" charset="-122"/>
              </a:rPr>
              <a:t>，老乡加同志关系能不亲热吗？</a:t>
            </a:r>
            <a:endParaRPr lang="zh-CN" altLang="en-US" sz="4000" dirty="0">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p:nvPr>
            <p:custDataLst>
              <p:tags r:id="rId1"/>
            </p:custDataLst>
          </p:nvPr>
        </p:nvSpPr>
        <p:spPr>
          <a:xfrm>
            <a:off x="5016500" y="404813"/>
            <a:ext cx="3124200" cy="457200"/>
          </a:xfrm>
          <a:prstGeom prst="rect">
            <a:avLst/>
          </a:prstGeom>
          <a:noFill/>
          <a:ln w="9525">
            <a:noFill/>
          </a:ln>
        </p:spPr>
        <p:txBody>
          <a:bodyPr anchor="t">
            <a:spAutoFit/>
          </a:bodyPr>
          <a:lstStyle/>
          <a:p>
            <a:pPr algn="just"/>
            <a:r>
              <a:rPr lang="en-US" altLang="zh-CN" sz="2400" b="1">
                <a:solidFill>
                  <a:srgbClr val="000066"/>
                </a:solidFill>
                <a:latin typeface="黑体" panose="02010609060101010101" charset="-122"/>
                <a:ea typeface="黑体" panose="02010609060101010101" charset="-122"/>
              </a:rPr>
              <a:t>A</a:t>
            </a:r>
            <a:r>
              <a:rPr lang="zh-CN" altLang="en-US" sz="2400" b="1">
                <a:solidFill>
                  <a:srgbClr val="000066"/>
                </a:solidFill>
                <a:latin typeface="黑体" panose="02010609060101010101" charset="-122"/>
                <a:ea typeface="黑体" panose="02010609060101010101" charset="-122"/>
              </a:rPr>
              <a:t>、正面描写</a:t>
            </a:r>
            <a:endParaRPr lang="zh-CN" altLang="en-US" sz="2400" b="1">
              <a:solidFill>
                <a:srgbClr val="000066"/>
              </a:solidFill>
              <a:latin typeface="黑体" panose="02010609060101010101" charset="-122"/>
              <a:ea typeface="黑体" panose="02010609060101010101" charset="-122"/>
            </a:endParaRPr>
          </a:p>
        </p:txBody>
      </p:sp>
      <p:sp>
        <p:nvSpPr>
          <p:cNvPr id="60419" name="Text Box 3"/>
          <p:cNvSpPr txBox="1">
            <a:spLocks noChangeArrowheads="1"/>
          </p:cNvSpPr>
          <p:nvPr>
            <p:custDataLst>
              <p:tags r:id="rId2"/>
            </p:custDataLst>
          </p:nvPr>
        </p:nvSpPr>
        <p:spPr bwMode="auto">
          <a:xfrm>
            <a:off x="5016501" y="908050"/>
            <a:ext cx="3509963" cy="457200"/>
          </a:xfrm>
          <a:prstGeom prst="rect">
            <a:avLst/>
          </a:prstGeom>
          <a:noFill/>
          <a:ln w="9525">
            <a:noFill/>
            <a:miter lim="800000"/>
          </a:ln>
          <a:effectLst/>
        </p:spPr>
        <p:txBody>
          <a:bodyPr>
            <a:spAutoFit/>
          </a:bodyPr>
          <a:lstStyle/>
          <a:p>
            <a:pPr algn="just">
              <a:defRPr/>
            </a:pPr>
            <a:r>
              <a:rPr kumimoji="1" lang="en-US" altLang="zh-CN" sz="2400" b="1">
                <a:solidFill>
                  <a:srgbClr val="000066"/>
                </a:solidFill>
                <a:latin typeface="黑体" panose="02010609060101010101" charset="-122"/>
                <a:ea typeface="黑体" panose="02010609060101010101" charset="-122"/>
              </a:rPr>
              <a:t>B</a:t>
            </a:r>
            <a:r>
              <a:rPr kumimoji="1" lang="zh-CN" altLang="en-US" sz="2400" b="1">
                <a:solidFill>
                  <a:srgbClr val="000066"/>
                </a:solidFill>
                <a:latin typeface="黑体" panose="02010609060101010101" charset="-122"/>
                <a:ea typeface="黑体" panose="02010609060101010101" charset="-122"/>
              </a:rPr>
              <a:t>、侧面描写</a:t>
            </a:r>
            <a:endParaRPr kumimoji="1" lang="zh-CN" altLang="en-US" sz="2400" b="1">
              <a:solidFill>
                <a:srgbClr val="000066"/>
              </a:solidFill>
              <a:effectLst>
                <a:outerShdw blurRad="38100" dist="38100" dir="2700000" algn="tl">
                  <a:srgbClr val="C0C0C0"/>
                </a:outerShdw>
              </a:effectLst>
              <a:latin typeface="黑体" panose="02010609060101010101" charset="-122"/>
              <a:ea typeface="黑体" panose="02010609060101010101" charset="-122"/>
            </a:endParaRPr>
          </a:p>
        </p:txBody>
      </p:sp>
      <p:sp>
        <p:nvSpPr>
          <p:cNvPr id="60420" name="Text Box 4"/>
          <p:cNvSpPr txBox="1"/>
          <p:nvPr>
            <p:custDataLst>
              <p:tags r:id="rId3"/>
            </p:custDataLst>
          </p:nvPr>
        </p:nvSpPr>
        <p:spPr>
          <a:xfrm>
            <a:off x="5016500" y="1484313"/>
            <a:ext cx="2374900" cy="457200"/>
          </a:xfrm>
          <a:prstGeom prst="rect">
            <a:avLst/>
          </a:prstGeom>
          <a:noFill/>
          <a:ln w="9525">
            <a:noFill/>
          </a:ln>
        </p:spPr>
        <p:txBody>
          <a:bodyPr anchor="t">
            <a:spAutoFit/>
          </a:bodyPr>
          <a:lstStyle/>
          <a:p>
            <a:pPr algn="just"/>
            <a:r>
              <a:rPr lang="en-US" altLang="zh-CN" sz="2400" b="1">
                <a:solidFill>
                  <a:srgbClr val="000066"/>
                </a:solidFill>
                <a:latin typeface="黑体" panose="02010609060101010101" charset="-122"/>
                <a:ea typeface="黑体" panose="02010609060101010101" charset="-122"/>
              </a:rPr>
              <a:t>C</a:t>
            </a:r>
            <a:r>
              <a:rPr lang="zh-CN" altLang="en-US" sz="2400" b="1">
                <a:solidFill>
                  <a:srgbClr val="000066"/>
                </a:solidFill>
                <a:latin typeface="黑体" panose="02010609060101010101" charset="-122"/>
                <a:ea typeface="黑体" panose="02010609060101010101" charset="-122"/>
              </a:rPr>
              <a:t>、细节描写</a:t>
            </a:r>
            <a:endParaRPr lang="zh-CN" altLang="en-US" sz="2400" b="1">
              <a:solidFill>
                <a:srgbClr val="000066"/>
              </a:solidFill>
              <a:latin typeface="黑体" panose="02010609060101010101" charset="-122"/>
              <a:ea typeface="黑体" panose="02010609060101010101" charset="-122"/>
            </a:endParaRPr>
          </a:p>
        </p:txBody>
      </p:sp>
      <p:sp>
        <p:nvSpPr>
          <p:cNvPr id="60421" name="Text Box 5"/>
          <p:cNvSpPr txBox="1"/>
          <p:nvPr>
            <p:custDataLst>
              <p:tags r:id="rId4"/>
            </p:custDataLst>
          </p:nvPr>
        </p:nvSpPr>
        <p:spPr>
          <a:xfrm>
            <a:off x="2687320" y="578803"/>
            <a:ext cx="2255838" cy="641350"/>
          </a:xfrm>
          <a:prstGeom prst="rect">
            <a:avLst/>
          </a:prstGeom>
          <a:noFill/>
          <a:ln w="9525">
            <a:noFill/>
          </a:ln>
        </p:spPr>
        <p:txBody>
          <a:bodyPr anchor="t">
            <a:spAutoFit/>
          </a:bodyPr>
          <a:lstStyle/>
          <a:p>
            <a:pPr>
              <a:spcBef>
                <a:spcPct val="50000"/>
              </a:spcBef>
            </a:pPr>
            <a:r>
              <a:rPr lang="en-US" altLang="zh-CN" sz="3600" b="1">
                <a:solidFill>
                  <a:schemeClr val="tx1"/>
                </a:solidFill>
                <a:latin typeface="黑体" panose="02010609060101010101" charset="-122"/>
                <a:ea typeface="黑体" panose="02010609060101010101" charset="-122"/>
              </a:rPr>
              <a:t>1</a:t>
            </a:r>
            <a:r>
              <a:rPr lang="zh-CN" altLang="en-US" sz="3600" b="1">
                <a:solidFill>
                  <a:schemeClr val="tx1"/>
                </a:solidFill>
                <a:latin typeface="黑体" panose="02010609060101010101" charset="-122"/>
                <a:ea typeface="黑体" panose="02010609060101010101" charset="-122"/>
              </a:rPr>
              <a:t>、人物</a:t>
            </a:r>
            <a:endParaRPr lang="zh-CN" altLang="en-US" sz="3600" b="1">
              <a:solidFill>
                <a:schemeClr val="tx1"/>
              </a:solidFill>
              <a:latin typeface="黑体" panose="02010609060101010101" charset="-122"/>
              <a:ea typeface="黑体" panose="02010609060101010101" charset="-122"/>
            </a:endParaRPr>
          </a:p>
        </p:txBody>
      </p:sp>
      <p:sp>
        <p:nvSpPr>
          <p:cNvPr id="60422" name="AutoShape 6"/>
          <p:cNvSpPr/>
          <p:nvPr>
            <p:custDataLst>
              <p:tags r:id="rId5"/>
            </p:custDataLst>
          </p:nvPr>
        </p:nvSpPr>
        <p:spPr>
          <a:xfrm>
            <a:off x="4620578" y="2229486"/>
            <a:ext cx="215900" cy="2232025"/>
          </a:xfrm>
          <a:prstGeom prst="leftBrace">
            <a:avLst>
              <a:gd name="adj1" fmla="val 85769"/>
              <a:gd name="adj2" fmla="val 50000"/>
            </a:avLst>
          </a:prstGeom>
          <a:noFill/>
          <a:ln w="28575" cap="sq" cmpd="sng">
            <a:solidFill>
              <a:srgbClr val="E5071C"/>
            </a:solidFill>
            <a:prstDash val="solid"/>
            <a:round/>
            <a:headEnd type="none" w="sm" len="sm"/>
            <a:tailEnd type="none" w="sm" len="sm"/>
          </a:ln>
        </p:spPr>
        <p:txBody>
          <a:bodyPr wrap="none" anchor="ctr"/>
          <a:lstStyle/>
          <a:p>
            <a:endParaRPr lang="zh-CN" altLang="en-US">
              <a:latin typeface="Arial" panose="020B0604020202020204" pitchFamily="34" charset="0"/>
              <a:ea typeface="宋体" panose="02010600030101010101" pitchFamily="2" charset="-122"/>
            </a:endParaRPr>
          </a:p>
        </p:txBody>
      </p:sp>
      <p:sp>
        <p:nvSpPr>
          <p:cNvPr id="60423" name="AutoShape 7"/>
          <p:cNvSpPr/>
          <p:nvPr>
            <p:custDataLst>
              <p:tags r:id="rId6"/>
            </p:custDataLst>
          </p:nvPr>
        </p:nvSpPr>
        <p:spPr>
          <a:xfrm>
            <a:off x="2016761" y="549276"/>
            <a:ext cx="481013" cy="5256213"/>
          </a:xfrm>
          <a:prstGeom prst="leftBrace">
            <a:avLst>
              <a:gd name="adj1" fmla="val 90656"/>
              <a:gd name="adj2" fmla="val 50000"/>
            </a:avLst>
          </a:prstGeom>
          <a:noFill/>
          <a:ln w="38100" cap="sq" cmpd="sng">
            <a:solidFill>
              <a:srgbClr val="800000"/>
            </a:solidFill>
            <a:prstDash val="solid"/>
            <a:round/>
            <a:headEnd type="none" w="sm" len="sm"/>
            <a:tailEnd type="none" w="sm" len="sm"/>
          </a:ln>
        </p:spPr>
        <p:txBody>
          <a:bodyPr wrap="none" anchor="ctr"/>
          <a:lstStyle/>
          <a:p>
            <a:endParaRPr lang="zh-CN" altLang="en-US">
              <a:latin typeface="Arial" panose="020B0604020202020204" pitchFamily="34" charset="0"/>
              <a:ea typeface="宋体" panose="02010600030101010101" pitchFamily="2" charset="-122"/>
            </a:endParaRPr>
          </a:p>
        </p:txBody>
      </p:sp>
      <p:sp>
        <p:nvSpPr>
          <p:cNvPr id="60424" name="Text Box 8"/>
          <p:cNvSpPr txBox="1">
            <a:spLocks noChangeArrowheads="1"/>
          </p:cNvSpPr>
          <p:nvPr>
            <p:custDataLst>
              <p:tags r:id="rId7"/>
            </p:custDataLst>
          </p:nvPr>
        </p:nvSpPr>
        <p:spPr bwMode="auto">
          <a:xfrm>
            <a:off x="4800600" y="-838200"/>
            <a:ext cx="2819400" cy="914400"/>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en-US" altLang="zh-CN" sz="5400" b="1" i="1">
                <a:solidFill>
                  <a:schemeClr val="tx2"/>
                </a:solidFill>
                <a:effectLst>
                  <a:outerShdw blurRad="38100" dist="38100" dir="2700000" algn="tl">
                    <a:srgbClr val="C0C0C0"/>
                  </a:outerShdw>
                </a:effectLst>
                <a:latin typeface="黑体" panose="02010609060101010101" charset="-122"/>
                <a:ea typeface="黑体" panose="02010609060101010101" charset="-122"/>
              </a:rPr>
              <a:t>                 </a:t>
            </a:r>
            <a:endParaRPr kumimoji="1" lang="en-US" altLang="zh-CN" sz="5400" b="1" i="1">
              <a:solidFill>
                <a:srgbClr val="E5071C"/>
              </a:solidFill>
              <a:effectLst>
                <a:outerShdw blurRad="38100" dist="38100" dir="2700000" algn="tl">
                  <a:srgbClr val="C0C0C0"/>
                </a:outerShdw>
              </a:effectLst>
              <a:latin typeface="黑体" panose="02010609060101010101" charset="-122"/>
              <a:ea typeface="黑体" panose="02010609060101010101" charset="-122"/>
            </a:endParaRPr>
          </a:p>
        </p:txBody>
      </p:sp>
      <p:sp>
        <p:nvSpPr>
          <p:cNvPr id="23560" name="Rectangle 9"/>
          <p:cNvSpPr/>
          <p:nvPr>
            <p:custDataLst>
              <p:tags r:id="rId8"/>
            </p:custDataLst>
          </p:nvPr>
        </p:nvSpPr>
        <p:spPr>
          <a:xfrm>
            <a:off x="1075055" y="1484631"/>
            <a:ext cx="1079500" cy="3140075"/>
          </a:xfrm>
          <a:prstGeom prst="rect">
            <a:avLst/>
          </a:prstGeom>
          <a:noFill/>
          <a:ln w="9525">
            <a:noFill/>
          </a:ln>
        </p:spPr>
        <p:txBody>
          <a:bodyPr anchor="t">
            <a:spAutoFit/>
          </a:bodyPr>
          <a:lstStyle/>
          <a:p>
            <a:r>
              <a:rPr lang="zh-CN" altLang="en-US" sz="4000" b="1">
                <a:solidFill>
                  <a:srgbClr val="7030A0"/>
                </a:solidFill>
                <a:latin typeface="黑体" panose="02010609060101010101" charset="-122"/>
                <a:ea typeface="黑体" panose="02010609060101010101" charset="-122"/>
              </a:rPr>
              <a:t>小说三要素</a:t>
            </a:r>
            <a:endParaRPr lang="zh-CN" altLang="en-US" sz="4000" b="1">
              <a:solidFill>
                <a:srgbClr val="7030A0"/>
              </a:solidFill>
              <a:latin typeface="黑体" panose="02010609060101010101" charset="-122"/>
              <a:ea typeface="黑体" panose="02010609060101010101" charset="-122"/>
            </a:endParaRPr>
          </a:p>
        </p:txBody>
      </p:sp>
      <p:sp>
        <p:nvSpPr>
          <p:cNvPr id="60426" name="Text Box 10"/>
          <p:cNvSpPr txBox="1"/>
          <p:nvPr>
            <p:custDataLst>
              <p:tags r:id="rId9"/>
            </p:custDataLst>
          </p:nvPr>
        </p:nvSpPr>
        <p:spPr>
          <a:xfrm>
            <a:off x="2676843" y="2928620"/>
            <a:ext cx="3167062" cy="641350"/>
          </a:xfrm>
          <a:prstGeom prst="rect">
            <a:avLst/>
          </a:prstGeom>
          <a:noFill/>
          <a:ln w="9525">
            <a:noFill/>
          </a:ln>
        </p:spPr>
        <p:txBody>
          <a:bodyPr anchor="t">
            <a:spAutoFit/>
          </a:bodyPr>
          <a:lstStyle/>
          <a:p>
            <a:pPr>
              <a:spcBef>
                <a:spcPct val="50000"/>
              </a:spcBef>
            </a:pPr>
            <a:r>
              <a:rPr lang="en-US" altLang="zh-CN" sz="3600" b="1">
                <a:solidFill>
                  <a:schemeClr val="tx1"/>
                </a:solidFill>
                <a:latin typeface="黑体" panose="02010609060101010101" charset="-122"/>
                <a:ea typeface="黑体" panose="02010609060101010101" charset="-122"/>
              </a:rPr>
              <a:t>2</a:t>
            </a:r>
            <a:r>
              <a:rPr lang="zh-CN" altLang="en-US" sz="3600" b="1">
                <a:solidFill>
                  <a:schemeClr val="tx1"/>
                </a:solidFill>
                <a:latin typeface="黑体" panose="02010609060101010101" charset="-122"/>
                <a:ea typeface="黑体" panose="02010609060101010101" charset="-122"/>
              </a:rPr>
              <a:t>、情节</a:t>
            </a:r>
            <a:endParaRPr lang="zh-CN" altLang="en-US" sz="3600" b="1">
              <a:solidFill>
                <a:schemeClr val="tx1"/>
              </a:solidFill>
              <a:latin typeface="黑体" panose="02010609060101010101" charset="-122"/>
              <a:ea typeface="黑体" panose="02010609060101010101" charset="-122"/>
            </a:endParaRPr>
          </a:p>
        </p:txBody>
      </p:sp>
      <p:sp>
        <p:nvSpPr>
          <p:cNvPr id="60427" name="Text Box 11"/>
          <p:cNvSpPr txBox="1"/>
          <p:nvPr>
            <p:custDataLst>
              <p:tags r:id="rId10"/>
            </p:custDataLst>
          </p:nvPr>
        </p:nvSpPr>
        <p:spPr>
          <a:xfrm>
            <a:off x="2676843" y="5157788"/>
            <a:ext cx="2087562" cy="641350"/>
          </a:xfrm>
          <a:prstGeom prst="rect">
            <a:avLst/>
          </a:prstGeom>
          <a:noFill/>
          <a:ln w="9525">
            <a:noFill/>
          </a:ln>
        </p:spPr>
        <p:txBody>
          <a:bodyPr anchor="t">
            <a:spAutoFit/>
          </a:bodyPr>
          <a:lstStyle/>
          <a:p>
            <a:pPr>
              <a:spcBef>
                <a:spcPct val="50000"/>
              </a:spcBef>
            </a:pPr>
            <a:r>
              <a:rPr lang="en-US" altLang="zh-CN" sz="3600" b="1">
                <a:solidFill>
                  <a:schemeClr val="tx1"/>
                </a:solidFill>
                <a:latin typeface="黑体" panose="02010609060101010101" charset="-122"/>
                <a:ea typeface="黑体" panose="02010609060101010101" charset="-122"/>
              </a:rPr>
              <a:t>3</a:t>
            </a:r>
            <a:r>
              <a:rPr lang="zh-CN" altLang="en-US" sz="3600" b="1">
                <a:solidFill>
                  <a:schemeClr val="tx1"/>
                </a:solidFill>
                <a:latin typeface="黑体" panose="02010609060101010101" charset="-122"/>
                <a:ea typeface="黑体" panose="02010609060101010101" charset="-122"/>
              </a:rPr>
              <a:t>、环境</a:t>
            </a:r>
            <a:endParaRPr lang="zh-CN" altLang="en-US" sz="3600" b="1">
              <a:solidFill>
                <a:schemeClr val="tx1"/>
              </a:solidFill>
              <a:latin typeface="黑体" panose="02010609060101010101" charset="-122"/>
              <a:ea typeface="黑体" panose="02010609060101010101" charset="-122"/>
            </a:endParaRPr>
          </a:p>
        </p:txBody>
      </p:sp>
      <p:sp>
        <p:nvSpPr>
          <p:cNvPr id="60428" name="AutoShape 12"/>
          <p:cNvSpPr/>
          <p:nvPr>
            <p:custDataLst>
              <p:tags r:id="rId11"/>
            </p:custDataLst>
          </p:nvPr>
        </p:nvSpPr>
        <p:spPr>
          <a:xfrm>
            <a:off x="4872038" y="549275"/>
            <a:ext cx="152400" cy="1295400"/>
          </a:xfrm>
          <a:prstGeom prst="leftBrace">
            <a:avLst>
              <a:gd name="adj1" fmla="val 70518"/>
              <a:gd name="adj2" fmla="val 50000"/>
            </a:avLst>
          </a:prstGeom>
          <a:noFill/>
          <a:ln w="28575" cap="sq" cmpd="sng">
            <a:solidFill>
              <a:srgbClr val="E5071C"/>
            </a:solidFill>
            <a:prstDash val="solid"/>
            <a:round/>
            <a:headEnd type="none" w="sm" len="sm"/>
            <a:tailEnd type="none" w="sm" len="sm"/>
          </a:ln>
        </p:spPr>
        <p:txBody>
          <a:bodyPr wrap="none" anchor="ctr"/>
          <a:lstStyle/>
          <a:p>
            <a:endParaRPr lang="zh-CN" altLang="en-US">
              <a:latin typeface="Arial" panose="020B0604020202020204" pitchFamily="34" charset="0"/>
              <a:ea typeface="宋体" panose="02010600030101010101" pitchFamily="2" charset="-122"/>
            </a:endParaRPr>
          </a:p>
        </p:txBody>
      </p:sp>
      <p:sp>
        <p:nvSpPr>
          <p:cNvPr id="60429" name="Text Box 13"/>
          <p:cNvSpPr txBox="1"/>
          <p:nvPr>
            <p:custDataLst>
              <p:tags r:id="rId12"/>
            </p:custDataLst>
          </p:nvPr>
        </p:nvSpPr>
        <p:spPr>
          <a:xfrm>
            <a:off x="4872038" y="2060575"/>
            <a:ext cx="5580062" cy="460375"/>
          </a:xfrm>
          <a:prstGeom prst="rect">
            <a:avLst/>
          </a:prstGeom>
          <a:noFill/>
          <a:ln w="9525">
            <a:noFill/>
          </a:ln>
        </p:spPr>
        <p:txBody>
          <a:bodyPr anchor="t">
            <a:spAutoFit/>
          </a:bodyPr>
          <a:lstStyle/>
          <a:p>
            <a:pPr algn="just"/>
            <a:r>
              <a:rPr lang="en-US" altLang="zh-CN" sz="2400" b="1">
                <a:solidFill>
                  <a:srgbClr val="FF0000"/>
                </a:solidFill>
                <a:latin typeface="黑体" panose="02010609060101010101" charset="-122"/>
                <a:ea typeface="黑体" panose="02010609060101010101" charset="-122"/>
              </a:rPr>
              <a:t>A</a:t>
            </a:r>
            <a:r>
              <a:rPr lang="zh-CN" altLang="en-US" sz="2400" b="1">
                <a:solidFill>
                  <a:srgbClr val="FF0000"/>
                </a:solidFill>
                <a:latin typeface="黑体" panose="02010609060101010101" charset="-122"/>
                <a:ea typeface="黑体" panose="02010609060101010101" charset="-122"/>
              </a:rPr>
              <a:t>、开端：</a:t>
            </a:r>
            <a:r>
              <a:rPr lang="zh-CN" altLang="en-US" sz="2400" b="1">
                <a:solidFill>
                  <a:schemeClr val="tx1"/>
                </a:solidFill>
                <a:latin typeface="楷体" panose="02010609060101010101" charset="-122"/>
                <a:ea typeface="楷体" panose="02010609060101010101" charset="-122"/>
              </a:rPr>
              <a:t>引起矛盾冲突的第一个事件</a:t>
            </a:r>
            <a:endParaRPr lang="zh-CN" altLang="en-US" sz="2400" b="1">
              <a:solidFill>
                <a:schemeClr val="tx1"/>
              </a:solidFill>
              <a:latin typeface="楷体" panose="02010609060101010101" charset="-122"/>
              <a:ea typeface="楷体" panose="02010609060101010101" charset="-122"/>
            </a:endParaRPr>
          </a:p>
        </p:txBody>
      </p:sp>
      <p:sp>
        <p:nvSpPr>
          <p:cNvPr id="60430" name="Text Box 14"/>
          <p:cNvSpPr txBox="1"/>
          <p:nvPr>
            <p:custDataLst>
              <p:tags r:id="rId13"/>
            </p:custDataLst>
          </p:nvPr>
        </p:nvSpPr>
        <p:spPr>
          <a:xfrm>
            <a:off x="4872038" y="2565401"/>
            <a:ext cx="5795962" cy="829945"/>
          </a:xfrm>
          <a:prstGeom prst="rect">
            <a:avLst/>
          </a:prstGeom>
          <a:noFill/>
          <a:ln w="9525">
            <a:noFill/>
          </a:ln>
        </p:spPr>
        <p:txBody>
          <a:bodyPr anchor="t">
            <a:spAutoFit/>
          </a:bodyPr>
          <a:lstStyle/>
          <a:p>
            <a:pPr algn="just"/>
            <a:r>
              <a:rPr lang="en-US" altLang="zh-CN" sz="2400" b="1">
                <a:solidFill>
                  <a:srgbClr val="FF0000"/>
                </a:solidFill>
                <a:latin typeface="黑体" panose="02010609060101010101" charset="-122"/>
                <a:ea typeface="黑体" panose="02010609060101010101" charset="-122"/>
              </a:rPr>
              <a:t>B</a:t>
            </a:r>
            <a:r>
              <a:rPr lang="zh-CN" altLang="en-US" sz="2400" b="1">
                <a:solidFill>
                  <a:srgbClr val="FF0000"/>
                </a:solidFill>
                <a:latin typeface="黑体" panose="02010609060101010101" charset="-122"/>
                <a:ea typeface="黑体" panose="02010609060101010101" charset="-122"/>
              </a:rPr>
              <a:t>、发展：</a:t>
            </a:r>
            <a:r>
              <a:rPr lang="zh-CN" altLang="en-US" sz="2400" b="1">
                <a:solidFill>
                  <a:schemeClr val="tx1"/>
                </a:solidFill>
                <a:latin typeface="楷体" panose="02010609060101010101" charset="-122"/>
                <a:ea typeface="楷体" panose="02010609060101010101" charset="-122"/>
              </a:rPr>
              <a:t>矛盾冲突逐步展开，逐步激化，达到高潮前的这段过程</a:t>
            </a:r>
            <a:endParaRPr lang="zh-CN" altLang="en-US" sz="2400" b="1">
              <a:solidFill>
                <a:schemeClr val="tx1"/>
              </a:solidFill>
              <a:latin typeface="楷体" panose="02010609060101010101" charset="-122"/>
              <a:ea typeface="楷体" panose="02010609060101010101" charset="-122"/>
            </a:endParaRPr>
          </a:p>
        </p:txBody>
      </p:sp>
      <p:sp>
        <p:nvSpPr>
          <p:cNvPr id="60431" name="Text Box 15"/>
          <p:cNvSpPr txBox="1"/>
          <p:nvPr>
            <p:custDataLst>
              <p:tags r:id="rId14"/>
            </p:custDataLst>
          </p:nvPr>
        </p:nvSpPr>
        <p:spPr>
          <a:xfrm>
            <a:off x="4872038" y="3357563"/>
            <a:ext cx="5795962" cy="829945"/>
          </a:xfrm>
          <a:prstGeom prst="rect">
            <a:avLst/>
          </a:prstGeom>
          <a:noFill/>
          <a:ln w="9525">
            <a:noFill/>
          </a:ln>
        </p:spPr>
        <p:txBody>
          <a:bodyPr anchor="t">
            <a:spAutoFit/>
          </a:bodyPr>
          <a:lstStyle/>
          <a:p>
            <a:pPr algn="just"/>
            <a:r>
              <a:rPr lang="en-US" altLang="zh-CN" sz="2400" b="1">
                <a:solidFill>
                  <a:srgbClr val="FF0000"/>
                </a:solidFill>
                <a:latin typeface="黑体" panose="02010609060101010101" charset="-122"/>
                <a:ea typeface="黑体" panose="02010609060101010101" charset="-122"/>
              </a:rPr>
              <a:t>C</a:t>
            </a:r>
            <a:r>
              <a:rPr lang="zh-CN" altLang="en-US" sz="2400" b="1">
                <a:solidFill>
                  <a:srgbClr val="FF0000"/>
                </a:solidFill>
                <a:latin typeface="黑体" panose="02010609060101010101" charset="-122"/>
                <a:ea typeface="黑体" panose="02010609060101010101" charset="-122"/>
              </a:rPr>
              <a:t>、高潮：</a:t>
            </a:r>
            <a:r>
              <a:rPr lang="zh-CN" altLang="en-US" sz="2400" b="1">
                <a:solidFill>
                  <a:schemeClr val="tx1"/>
                </a:solidFill>
                <a:latin typeface="楷体" panose="02010609060101010101" charset="-122"/>
                <a:ea typeface="楷体" panose="02010609060101010101" charset="-122"/>
              </a:rPr>
              <a:t>矛盾冲突尖锐、紧张，决定矛盾双方命运、事件成败和发展前景</a:t>
            </a:r>
            <a:endParaRPr lang="zh-CN" altLang="en-US" sz="2400" b="1">
              <a:solidFill>
                <a:schemeClr val="tx1"/>
              </a:solidFill>
              <a:latin typeface="楷体" panose="02010609060101010101" charset="-122"/>
              <a:ea typeface="楷体" panose="02010609060101010101" charset="-122"/>
            </a:endParaRPr>
          </a:p>
        </p:txBody>
      </p:sp>
      <p:sp>
        <p:nvSpPr>
          <p:cNvPr id="60432" name="Text Box 16"/>
          <p:cNvSpPr txBox="1"/>
          <p:nvPr>
            <p:custDataLst>
              <p:tags r:id="rId15"/>
            </p:custDataLst>
          </p:nvPr>
        </p:nvSpPr>
        <p:spPr>
          <a:xfrm>
            <a:off x="4872039" y="4292600"/>
            <a:ext cx="5399087" cy="460375"/>
          </a:xfrm>
          <a:prstGeom prst="rect">
            <a:avLst/>
          </a:prstGeom>
          <a:noFill/>
          <a:ln w="9525">
            <a:noFill/>
          </a:ln>
        </p:spPr>
        <p:txBody>
          <a:bodyPr anchor="t">
            <a:spAutoFit/>
          </a:bodyPr>
          <a:lstStyle/>
          <a:p>
            <a:pPr algn="just"/>
            <a:r>
              <a:rPr lang="en-US" altLang="zh-CN" sz="2400" b="1">
                <a:solidFill>
                  <a:srgbClr val="FF0000"/>
                </a:solidFill>
                <a:latin typeface="黑体" panose="02010609060101010101" charset="-122"/>
                <a:ea typeface="黑体" panose="02010609060101010101" charset="-122"/>
              </a:rPr>
              <a:t>D</a:t>
            </a:r>
            <a:r>
              <a:rPr lang="zh-CN" altLang="en-US" sz="2400" b="1">
                <a:solidFill>
                  <a:srgbClr val="FF0000"/>
                </a:solidFill>
                <a:latin typeface="黑体" panose="02010609060101010101" charset="-122"/>
                <a:ea typeface="黑体" panose="02010609060101010101" charset="-122"/>
              </a:rPr>
              <a:t>、结局：</a:t>
            </a:r>
            <a:r>
              <a:rPr lang="zh-CN" altLang="en-US" sz="2400" b="1">
                <a:solidFill>
                  <a:schemeClr val="tx1"/>
                </a:solidFill>
                <a:latin typeface="楷体" panose="02010609060101010101" charset="-122"/>
                <a:ea typeface="楷体" panose="02010609060101010101" charset="-122"/>
              </a:rPr>
              <a:t>高潮之后的结果</a:t>
            </a:r>
            <a:endParaRPr lang="zh-CN" altLang="en-US" sz="2400" b="1">
              <a:solidFill>
                <a:schemeClr val="tx1"/>
              </a:solidFill>
              <a:latin typeface="楷体" panose="02010609060101010101" charset="-122"/>
              <a:ea typeface="楷体" panose="02010609060101010101" charset="-122"/>
            </a:endParaRPr>
          </a:p>
        </p:txBody>
      </p:sp>
      <p:sp>
        <p:nvSpPr>
          <p:cNvPr id="60433" name="AutoShape 17"/>
          <p:cNvSpPr/>
          <p:nvPr>
            <p:custDataLst>
              <p:tags r:id="rId16"/>
            </p:custDataLst>
          </p:nvPr>
        </p:nvSpPr>
        <p:spPr>
          <a:xfrm>
            <a:off x="4656138" y="5157788"/>
            <a:ext cx="144462" cy="792162"/>
          </a:xfrm>
          <a:prstGeom prst="leftBrace">
            <a:avLst>
              <a:gd name="adj1" fmla="val 45493"/>
              <a:gd name="adj2" fmla="val 50000"/>
            </a:avLst>
          </a:prstGeom>
          <a:noFill/>
          <a:ln w="28575" cap="sq" cmpd="sng">
            <a:solidFill>
              <a:srgbClr val="E5071C"/>
            </a:solidFill>
            <a:prstDash val="solid"/>
            <a:round/>
            <a:headEnd type="none" w="sm" len="sm"/>
            <a:tailEnd type="none" w="sm" len="sm"/>
          </a:ln>
        </p:spPr>
        <p:txBody>
          <a:bodyPr wrap="none" anchor="ctr"/>
          <a:lstStyle/>
          <a:p>
            <a:endParaRPr lang="zh-CN" altLang="en-US">
              <a:latin typeface="Arial" panose="020B0604020202020204" pitchFamily="34" charset="0"/>
              <a:ea typeface="宋体" panose="02010600030101010101" pitchFamily="2" charset="-122"/>
            </a:endParaRPr>
          </a:p>
        </p:txBody>
      </p:sp>
      <p:sp>
        <p:nvSpPr>
          <p:cNvPr id="60434" name="Text Box 18"/>
          <p:cNvSpPr txBox="1"/>
          <p:nvPr>
            <p:custDataLst>
              <p:tags r:id="rId17"/>
            </p:custDataLst>
          </p:nvPr>
        </p:nvSpPr>
        <p:spPr>
          <a:xfrm>
            <a:off x="4943475" y="4797426"/>
            <a:ext cx="5219700" cy="829945"/>
          </a:xfrm>
          <a:prstGeom prst="rect">
            <a:avLst/>
          </a:prstGeom>
          <a:noFill/>
          <a:ln w="9525">
            <a:noFill/>
          </a:ln>
        </p:spPr>
        <p:txBody>
          <a:bodyPr anchor="t">
            <a:spAutoFit/>
          </a:bodyPr>
          <a:lstStyle/>
          <a:p>
            <a:pPr algn="just"/>
            <a:r>
              <a:rPr lang="en-US" altLang="zh-CN" sz="2400" b="1">
                <a:solidFill>
                  <a:srgbClr val="FF0000"/>
                </a:solidFill>
                <a:latin typeface="黑体" panose="02010609060101010101" charset="-122"/>
                <a:ea typeface="黑体" panose="02010609060101010101" charset="-122"/>
              </a:rPr>
              <a:t>A</a:t>
            </a:r>
            <a:r>
              <a:rPr lang="zh-CN" altLang="en-US" sz="2400" b="1">
                <a:solidFill>
                  <a:srgbClr val="FF0000"/>
                </a:solidFill>
                <a:latin typeface="黑体" panose="02010609060101010101" charset="-122"/>
                <a:ea typeface="黑体" panose="02010609060101010101" charset="-122"/>
              </a:rPr>
              <a:t>、自然环境：</a:t>
            </a:r>
            <a:r>
              <a:rPr lang="zh-CN" altLang="en-US" sz="2400" b="1">
                <a:solidFill>
                  <a:schemeClr val="tx1"/>
                </a:solidFill>
                <a:latin typeface="楷体" panose="02010609060101010101" charset="-122"/>
                <a:ea typeface="楷体" panose="02010609060101010101" charset="-122"/>
                <a:cs typeface="楷体" panose="02010609060101010101" charset="-122"/>
              </a:rPr>
              <a:t>人物活动的地点、时间、季节、气候以及景物 </a:t>
            </a:r>
            <a:endParaRPr lang="zh-CN" altLang="en-US" sz="2400" b="1">
              <a:solidFill>
                <a:schemeClr val="tx1"/>
              </a:solidFill>
              <a:latin typeface="楷体" panose="02010609060101010101" charset="-122"/>
              <a:ea typeface="楷体" panose="02010609060101010101" charset="-122"/>
              <a:cs typeface="楷体" panose="02010609060101010101" charset="-122"/>
            </a:endParaRPr>
          </a:p>
        </p:txBody>
      </p:sp>
      <p:sp>
        <p:nvSpPr>
          <p:cNvPr id="60435" name="Text Box 19"/>
          <p:cNvSpPr txBox="1"/>
          <p:nvPr>
            <p:custDataLst>
              <p:tags r:id="rId18"/>
            </p:custDataLst>
          </p:nvPr>
        </p:nvSpPr>
        <p:spPr>
          <a:xfrm>
            <a:off x="4943476" y="5661026"/>
            <a:ext cx="5724525" cy="829945"/>
          </a:xfrm>
          <a:prstGeom prst="rect">
            <a:avLst/>
          </a:prstGeom>
          <a:noFill/>
          <a:ln w="9525">
            <a:noFill/>
          </a:ln>
        </p:spPr>
        <p:txBody>
          <a:bodyPr anchor="t">
            <a:spAutoFit/>
          </a:bodyPr>
          <a:lstStyle/>
          <a:p>
            <a:pPr algn="just"/>
            <a:r>
              <a:rPr lang="en-US" altLang="zh-CN" sz="2400" b="1">
                <a:solidFill>
                  <a:srgbClr val="FF0000"/>
                </a:solidFill>
                <a:latin typeface="黑体" panose="02010609060101010101" charset="-122"/>
                <a:ea typeface="黑体" panose="02010609060101010101" charset="-122"/>
              </a:rPr>
              <a:t>B</a:t>
            </a:r>
            <a:r>
              <a:rPr lang="zh-CN" altLang="en-US" sz="2400" b="1">
                <a:solidFill>
                  <a:srgbClr val="FF0000"/>
                </a:solidFill>
                <a:latin typeface="黑体" panose="02010609060101010101" charset="-122"/>
                <a:ea typeface="黑体" panose="02010609060101010101" charset="-122"/>
              </a:rPr>
              <a:t>、社会环境</a:t>
            </a:r>
            <a:r>
              <a:rPr lang="zh-CN" altLang="en-US" sz="2400" b="1">
                <a:solidFill>
                  <a:srgbClr val="FF0000"/>
                </a:solidFill>
                <a:latin typeface="Times New Roman" panose="02020603050405020304" pitchFamily="18" charset="0"/>
              </a:rPr>
              <a:t>：</a:t>
            </a:r>
            <a:r>
              <a:rPr lang="zh-CN" altLang="en-US" sz="2400" b="1">
                <a:solidFill>
                  <a:schemeClr val="tx1"/>
                </a:solidFill>
                <a:latin typeface="楷体" panose="02010609060101010101" charset="-122"/>
                <a:ea typeface="楷体" panose="02010609060101010101" charset="-122"/>
                <a:cs typeface="楷体" panose="02010609060101010101" charset="-122"/>
              </a:rPr>
              <a:t>人物的身份、地位、成长的历史背景 </a:t>
            </a:r>
            <a:endParaRPr lang="zh-CN" altLang="en-US" sz="2400" b="1">
              <a:solidFill>
                <a:schemeClr val="tx1"/>
              </a:solidFill>
              <a:latin typeface="楷体" panose="02010609060101010101" charset="-122"/>
              <a:ea typeface="楷体" panose="02010609060101010101" charset="-122"/>
              <a:cs typeface="楷体" panose="02010609060101010101" charset="-122"/>
            </a:endParaRPr>
          </a:p>
        </p:txBody>
      </p:sp>
    </p:spTree>
    <p:custDataLst>
      <p:tags r:id="rId19"/>
    </p:custData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0423"/>
                                        </p:tgtEl>
                                        <p:attrNameLst>
                                          <p:attrName>style.visibility</p:attrName>
                                        </p:attrNameLst>
                                      </p:cBhvr>
                                      <p:to>
                                        <p:strVal val="visible"/>
                                      </p:to>
                                    </p:set>
                                    <p:animEffect transition="in" filter="blinds(horizontal)">
                                      <p:cBhvr>
                                        <p:cTn id="7" dur="500"/>
                                        <p:tgtEl>
                                          <p:spTgt spid="6042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6042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0421"/>
                                        </p:tgtEl>
                                        <p:attrNameLst>
                                          <p:attrName>style.visibility</p:attrName>
                                        </p:attrNameLst>
                                      </p:cBhvr>
                                      <p:to>
                                        <p:strVal val="visible"/>
                                      </p:to>
                                    </p:set>
                                    <p:anim calcmode="lin" valueType="num">
                                      <p:cBhvr>
                                        <p:cTn id="16" dur="500" fill="hold"/>
                                        <p:tgtEl>
                                          <p:spTgt spid="60421"/>
                                        </p:tgtEl>
                                        <p:attrNameLst>
                                          <p:attrName>ppt_x</p:attrName>
                                        </p:attrNameLst>
                                      </p:cBhvr>
                                      <p:tavLst>
                                        <p:tav tm="0">
                                          <p:val>
                                            <p:strVal val="#ppt_x"/>
                                          </p:val>
                                        </p:tav>
                                        <p:tav tm="100000">
                                          <p:val>
                                            <p:strVal val="#ppt_x"/>
                                          </p:val>
                                        </p:tav>
                                      </p:tavLst>
                                    </p:anim>
                                    <p:anim calcmode="lin" valueType="num">
                                      <p:cBhvr>
                                        <p:cTn id="17" dur="500" fill="hold"/>
                                        <p:tgtEl>
                                          <p:spTgt spid="60421"/>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0428"/>
                                        </p:tgtEl>
                                        <p:attrNameLst>
                                          <p:attrName>style.visibility</p:attrName>
                                        </p:attrNameLst>
                                      </p:cBhvr>
                                      <p:to>
                                        <p:strVal val="visible"/>
                                      </p:to>
                                    </p:set>
                                    <p:animEffect transition="in" filter="blinds(horizontal)">
                                      <p:cBhvr>
                                        <p:cTn id="22" dur="500"/>
                                        <p:tgtEl>
                                          <p:spTgt spid="6042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60418"/>
                                        </p:tgtEl>
                                        <p:attrNameLst>
                                          <p:attrName>style.visibility</p:attrName>
                                        </p:attrNameLst>
                                      </p:cBhvr>
                                      <p:to>
                                        <p:strVal val="visible"/>
                                      </p:to>
                                    </p:set>
                                    <p:anim calcmode="lin" valueType="num">
                                      <p:cBhvr>
                                        <p:cTn id="27" dur="500" fill="hold"/>
                                        <p:tgtEl>
                                          <p:spTgt spid="60418"/>
                                        </p:tgtEl>
                                        <p:attrNameLst>
                                          <p:attrName>ppt_x</p:attrName>
                                        </p:attrNameLst>
                                      </p:cBhvr>
                                      <p:tavLst>
                                        <p:tav tm="0">
                                          <p:val>
                                            <p:strVal val="1+#ppt_w/2"/>
                                          </p:val>
                                        </p:tav>
                                        <p:tav tm="100000">
                                          <p:val>
                                            <p:strVal val="#ppt_x"/>
                                          </p:val>
                                        </p:tav>
                                      </p:tavLst>
                                    </p:anim>
                                    <p:anim calcmode="lin" valueType="num">
                                      <p:cBhvr>
                                        <p:cTn id="28" dur="500" fill="hold"/>
                                        <p:tgtEl>
                                          <p:spTgt spid="60418"/>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6" fill="hold" grpId="0" nodeType="clickEffect">
                                  <p:stCondLst>
                                    <p:cond delay="0"/>
                                  </p:stCondLst>
                                  <p:childTnLst>
                                    <p:set>
                                      <p:cBhvr>
                                        <p:cTn id="32" dur="1" fill="hold">
                                          <p:stCondLst>
                                            <p:cond delay="0"/>
                                          </p:stCondLst>
                                        </p:cTn>
                                        <p:tgtEl>
                                          <p:spTgt spid="60419"/>
                                        </p:tgtEl>
                                        <p:attrNameLst>
                                          <p:attrName>style.visibility</p:attrName>
                                        </p:attrNameLst>
                                      </p:cBhvr>
                                      <p:to>
                                        <p:strVal val="visible"/>
                                      </p:to>
                                    </p:set>
                                    <p:anim calcmode="lin" valueType="num">
                                      <p:cBhvr>
                                        <p:cTn id="33" dur="500" fill="hold"/>
                                        <p:tgtEl>
                                          <p:spTgt spid="60419"/>
                                        </p:tgtEl>
                                        <p:attrNameLst>
                                          <p:attrName>ppt_x</p:attrName>
                                        </p:attrNameLst>
                                      </p:cBhvr>
                                      <p:tavLst>
                                        <p:tav tm="0">
                                          <p:val>
                                            <p:strVal val="1+#ppt_w/2"/>
                                          </p:val>
                                        </p:tav>
                                        <p:tav tm="100000">
                                          <p:val>
                                            <p:strVal val="#ppt_x"/>
                                          </p:val>
                                        </p:tav>
                                      </p:tavLst>
                                    </p:anim>
                                    <p:anim calcmode="lin" valueType="num">
                                      <p:cBhvr>
                                        <p:cTn id="34" dur="500" fill="hold"/>
                                        <p:tgtEl>
                                          <p:spTgt spid="6041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6" fill="hold" grpId="0" nodeType="clickEffect">
                                  <p:stCondLst>
                                    <p:cond delay="0"/>
                                  </p:stCondLst>
                                  <p:childTnLst>
                                    <p:set>
                                      <p:cBhvr>
                                        <p:cTn id="38" dur="1" fill="hold">
                                          <p:stCondLst>
                                            <p:cond delay="0"/>
                                          </p:stCondLst>
                                        </p:cTn>
                                        <p:tgtEl>
                                          <p:spTgt spid="60420"/>
                                        </p:tgtEl>
                                        <p:attrNameLst>
                                          <p:attrName>style.visibility</p:attrName>
                                        </p:attrNameLst>
                                      </p:cBhvr>
                                      <p:to>
                                        <p:strVal val="visible"/>
                                      </p:to>
                                    </p:set>
                                    <p:anim calcmode="lin" valueType="num">
                                      <p:cBhvr>
                                        <p:cTn id="39" dur="500" fill="hold"/>
                                        <p:tgtEl>
                                          <p:spTgt spid="60420"/>
                                        </p:tgtEl>
                                        <p:attrNameLst>
                                          <p:attrName>ppt_x</p:attrName>
                                        </p:attrNameLst>
                                      </p:cBhvr>
                                      <p:tavLst>
                                        <p:tav tm="0">
                                          <p:val>
                                            <p:strVal val="1+#ppt_w/2"/>
                                          </p:val>
                                        </p:tav>
                                        <p:tav tm="100000">
                                          <p:val>
                                            <p:strVal val="#ppt_x"/>
                                          </p:val>
                                        </p:tav>
                                      </p:tavLst>
                                    </p:anim>
                                    <p:anim calcmode="lin" valueType="num">
                                      <p:cBhvr>
                                        <p:cTn id="40" dur="500" fill="hold"/>
                                        <p:tgtEl>
                                          <p:spTgt spid="6042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60426"/>
                                        </p:tgtEl>
                                        <p:attrNameLst>
                                          <p:attrName>style.visibility</p:attrName>
                                        </p:attrNameLst>
                                      </p:cBhvr>
                                      <p:to>
                                        <p:strVal val="visible"/>
                                      </p:to>
                                    </p:set>
                                    <p:anim calcmode="lin" valueType="num">
                                      <p:cBhvr>
                                        <p:cTn id="45" dur="500" fill="hold"/>
                                        <p:tgtEl>
                                          <p:spTgt spid="60426"/>
                                        </p:tgtEl>
                                        <p:attrNameLst>
                                          <p:attrName>ppt_x</p:attrName>
                                        </p:attrNameLst>
                                      </p:cBhvr>
                                      <p:tavLst>
                                        <p:tav tm="0">
                                          <p:val>
                                            <p:strVal val="#ppt_x"/>
                                          </p:val>
                                        </p:tav>
                                        <p:tav tm="100000">
                                          <p:val>
                                            <p:strVal val="#ppt_x"/>
                                          </p:val>
                                        </p:tav>
                                      </p:tavLst>
                                    </p:anim>
                                    <p:anim calcmode="lin" valueType="num">
                                      <p:cBhvr>
                                        <p:cTn id="46" dur="500" fill="hold"/>
                                        <p:tgtEl>
                                          <p:spTgt spid="60426"/>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60422"/>
                                        </p:tgtEl>
                                        <p:attrNameLst>
                                          <p:attrName>style.visibility</p:attrName>
                                        </p:attrNameLst>
                                      </p:cBhvr>
                                      <p:to>
                                        <p:strVal val="visible"/>
                                      </p:to>
                                    </p:set>
                                    <p:animEffect transition="in" filter="blinds(horizontal)">
                                      <p:cBhvr>
                                        <p:cTn id="51" dur="500"/>
                                        <p:tgtEl>
                                          <p:spTgt spid="60422"/>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60429"/>
                                        </p:tgtEl>
                                        <p:attrNameLst>
                                          <p:attrName>style.visibility</p:attrName>
                                        </p:attrNameLst>
                                      </p:cBhvr>
                                      <p:to>
                                        <p:strVal val="visible"/>
                                      </p:to>
                                    </p:set>
                                    <p:anim calcmode="lin" valueType="num">
                                      <p:cBhvr>
                                        <p:cTn id="56" dur="500" fill="hold"/>
                                        <p:tgtEl>
                                          <p:spTgt spid="60429"/>
                                        </p:tgtEl>
                                        <p:attrNameLst>
                                          <p:attrName>ppt_x</p:attrName>
                                        </p:attrNameLst>
                                      </p:cBhvr>
                                      <p:tavLst>
                                        <p:tav tm="0">
                                          <p:val>
                                            <p:strVal val="1+#ppt_w/2"/>
                                          </p:val>
                                        </p:tav>
                                        <p:tav tm="100000">
                                          <p:val>
                                            <p:strVal val="#ppt_x"/>
                                          </p:val>
                                        </p:tav>
                                      </p:tavLst>
                                    </p:anim>
                                    <p:anim calcmode="lin" valueType="num">
                                      <p:cBhvr>
                                        <p:cTn id="57" dur="500" fill="hold"/>
                                        <p:tgtEl>
                                          <p:spTgt spid="60429"/>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2" fill="hold" grpId="0" nodeType="clickEffect">
                                  <p:stCondLst>
                                    <p:cond delay="0"/>
                                  </p:stCondLst>
                                  <p:childTnLst>
                                    <p:set>
                                      <p:cBhvr>
                                        <p:cTn id="61" dur="1" fill="hold">
                                          <p:stCondLst>
                                            <p:cond delay="0"/>
                                          </p:stCondLst>
                                        </p:cTn>
                                        <p:tgtEl>
                                          <p:spTgt spid="60430"/>
                                        </p:tgtEl>
                                        <p:attrNameLst>
                                          <p:attrName>style.visibility</p:attrName>
                                        </p:attrNameLst>
                                      </p:cBhvr>
                                      <p:to>
                                        <p:strVal val="visible"/>
                                      </p:to>
                                    </p:set>
                                    <p:anim calcmode="lin" valueType="num">
                                      <p:cBhvr>
                                        <p:cTn id="62" dur="500" fill="hold"/>
                                        <p:tgtEl>
                                          <p:spTgt spid="60430"/>
                                        </p:tgtEl>
                                        <p:attrNameLst>
                                          <p:attrName>ppt_x</p:attrName>
                                        </p:attrNameLst>
                                      </p:cBhvr>
                                      <p:tavLst>
                                        <p:tav tm="0">
                                          <p:val>
                                            <p:strVal val="1+#ppt_w/2"/>
                                          </p:val>
                                        </p:tav>
                                        <p:tav tm="100000">
                                          <p:val>
                                            <p:strVal val="#ppt_x"/>
                                          </p:val>
                                        </p:tav>
                                      </p:tavLst>
                                    </p:anim>
                                    <p:anim calcmode="lin" valueType="num">
                                      <p:cBhvr>
                                        <p:cTn id="63" dur="500" fill="hold"/>
                                        <p:tgtEl>
                                          <p:spTgt spid="60430"/>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grpId="0" nodeType="clickEffect">
                                  <p:stCondLst>
                                    <p:cond delay="0"/>
                                  </p:stCondLst>
                                  <p:childTnLst>
                                    <p:set>
                                      <p:cBhvr>
                                        <p:cTn id="67" dur="1" fill="hold">
                                          <p:stCondLst>
                                            <p:cond delay="0"/>
                                          </p:stCondLst>
                                        </p:cTn>
                                        <p:tgtEl>
                                          <p:spTgt spid="60431"/>
                                        </p:tgtEl>
                                        <p:attrNameLst>
                                          <p:attrName>style.visibility</p:attrName>
                                        </p:attrNameLst>
                                      </p:cBhvr>
                                      <p:to>
                                        <p:strVal val="visible"/>
                                      </p:to>
                                    </p:set>
                                    <p:anim calcmode="lin" valueType="num">
                                      <p:cBhvr>
                                        <p:cTn id="68" dur="500" fill="hold"/>
                                        <p:tgtEl>
                                          <p:spTgt spid="60431"/>
                                        </p:tgtEl>
                                        <p:attrNameLst>
                                          <p:attrName>ppt_x</p:attrName>
                                        </p:attrNameLst>
                                      </p:cBhvr>
                                      <p:tavLst>
                                        <p:tav tm="0">
                                          <p:val>
                                            <p:strVal val="1+#ppt_w/2"/>
                                          </p:val>
                                        </p:tav>
                                        <p:tav tm="100000">
                                          <p:val>
                                            <p:strVal val="#ppt_x"/>
                                          </p:val>
                                        </p:tav>
                                      </p:tavLst>
                                    </p:anim>
                                    <p:anim calcmode="lin" valueType="num">
                                      <p:cBhvr>
                                        <p:cTn id="69" dur="500" fill="hold"/>
                                        <p:tgtEl>
                                          <p:spTgt spid="60431"/>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2" fill="hold" grpId="0" nodeType="clickEffect">
                                  <p:stCondLst>
                                    <p:cond delay="0"/>
                                  </p:stCondLst>
                                  <p:childTnLst>
                                    <p:set>
                                      <p:cBhvr>
                                        <p:cTn id="73" dur="1" fill="hold">
                                          <p:stCondLst>
                                            <p:cond delay="0"/>
                                          </p:stCondLst>
                                        </p:cTn>
                                        <p:tgtEl>
                                          <p:spTgt spid="60432"/>
                                        </p:tgtEl>
                                        <p:attrNameLst>
                                          <p:attrName>style.visibility</p:attrName>
                                        </p:attrNameLst>
                                      </p:cBhvr>
                                      <p:to>
                                        <p:strVal val="visible"/>
                                      </p:to>
                                    </p:set>
                                    <p:anim calcmode="lin" valueType="num">
                                      <p:cBhvr>
                                        <p:cTn id="74" dur="500" fill="hold"/>
                                        <p:tgtEl>
                                          <p:spTgt spid="60432"/>
                                        </p:tgtEl>
                                        <p:attrNameLst>
                                          <p:attrName>ppt_x</p:attrName>
                                        </p:attrNameLst>
                                      </p:cBhvr>
                                      <p:tavLst>
                                        <p:tav tm="0">
                                          <p:val>
                                            <p:strVal val="1+#ppt_w/2"/>
                                          </p:val>
                                        </p:tav>
                                        <p:tav tm="100000">
                                          <p:val>
                                            <p:strVal val="#ppt_x"/>
                                          </p:val>
                                        </p:tav>
                                      </p:tavLst>
                                    </p:anim>
                                    <p:anim calcmode="lin" valueType="num">
                                      <p:cBhvr>
                                        <p:cTn id="75" dur="500" fill="hold"/>
                                        <p:tgtEl>
                                          <p:spTgt spid="60432"/>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60427"/>
                                        </p:tgtEl>
                                        <p:attrNameLst>
                                          <p:attrName>style.visibility</p:attrName>
                                        </p:attrNameLst>
                                      </p:cBhvr>
                                      <p:to>
                                        <p:strVal val="visible"/>
                                      </p:to>
                                    </p:set>
                                    <p:anim calcmode="lin" valueType="num">
                                      <p:cBhvr>
                                        <p:cTn id="80" dur="500" fill="hold"/>
                                        <p:tgtEl>
                                          <p:spTgt spid="60427"/>
                                        </p:tgtEl>
                                        <p:attrNameLst>
                                          <p:attrName>ppt_x</p:attrName>
                                        </p:attrNameLst>
                                      </p:cBhvr>
                                      <p:tavLst>
                                        <p:tav tm="0">
                                          <p:val>
                                            <p:strVal val="#ppt_x"/>
                                          </p:val>
                                        </p:tav>
                                        <p:tav tm="100000">
                                          <p:val>
                                            <p:strVal val="#ppt_x"/>
                                          </p:val>
                                        </p:tav>
                                      </p:tavLst>
                                    </p:anim>
                                    <p:anim calcmode="lin" valueType="num">
                                      <p:cBhvr>
                                        <p:cTn id="81" dur="500" fill="hold"/>
                                        <p:tgtEl>
                                          <p:spTgt spid="60427"/>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60433"/>
                                        </p:tgtEl>
                                        <p:attrNameLst>
                                          <p:attrName>style.visibility</p:attrName>
                                        </p:attrNameLst>
                                      </p:cBhvr>
                                      <p:to>
                                        <p:strVal val="visible"/>
                                      </p:to>
                                    </p:set>
                                    <p:animEffect transition="in" filter="blinds(horizontal)">
                                      <p:cBhvr>
                                        <p:cTn id="86" dur="500"/>
                                        <p:tgtEl>
                                          <p:spTgt spid="60433"/>
                                        </p:tgtEl>
                                      </p:cBhvr>
                                    </p:animEffect>
                                  </p:childTnLst>
                                </p:cTn>
                              </p:par>
                            </p:childTnLst>
                          </p:cTn>
                        </p:par>
                      </p:childTnLst>
                    </p:cTn>
                  </p:par>
                  <p:par>
                    <p:cTn id="87" fill="hold">
                      <p:stCondLst>
                        <p:cond delay="indefinite"/>
                      </p:stCondLst>
                      <p:childTnLst>
                        <p:par>
                          <p:cTn id="88" fill="hold">
                            <p:stCondLst>
                              <p:cond delay="0"/>
                            </p:stCondLst>
                            <p:childTnLst>
                              <p:par>
                                <p:cTn id="89" presetID="2" presetClass="entr" presetSubtype="2" fill="hold" grpId="0" nodeType="clickEffect">
                                  <p:stCondLst>
                                    <p:cond delay="0"/>
                                  </p:stCondLst>
                                  <p:childTnLst>
                                    <p:set>
                                      <p:cBhvr>
                                        <p:cTn id="90" dur="1" fill="hold">
                                          <p:stCondLst>
                                            <p:cond delay="0"/>
                                          </p:stCondLst>
                                        </p:cTn>
                                        <p:tgtEl>
                                          <p:spTgt spid="60434"/>
                                        </p:tgtEl>
                                        <p:attrNameLst>
                                          <p:attrName>style.visibility</p:attrName>
                                        </p:attrNameLst>
                                      </p:cBhvr>
                                      <p:to>
                                        <p:strVal val="visible"/>
                                      </p:to>
                                    </p:set>
                                    <p:anim calcmode="lin" valueType="num">
                                      <p:cBhvr>
                                        <p:cTn id="91" dur="500" fill="hold"/>
                                        <p:tgtEl>
                                          <p:spTgt spid="60434"/>
                                        </p:tgtEl>
                                        <p:attrNameLst>
                                          <p:attrName>ppt_x</p:attrName>
                                        </p:attrNameLst>
                                      </p:cBhvr>
                                      <p:tavLst>
                                        <p:tav tm="0">
                                          <p:val>
                                            <p:strVal val="1+#ppt_w/2"/>
                                          </p:val>
                                        </p:tav>
                                        <p:tav tm="100000">
                                          <p:val>
                                            <p:strVal val="#ppt_x"/>
                                          </p:val>
                                        </p:tav>
                                      </p:tavLst>
                                    </p:anim>
                                    <p:anim calcmode="lin" valueType="num">
                                      <p:cBhvr>
                                        <p:cTn id="92" dur="500" fill="hold"/>
                                        <p:tgtEl>
                                          <p:spTgt spid="60434"/>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2" fill="hold" grpId="0" nodeType="clickEffect">
                                  <p:stCondLst>
                                    <p:cond delay="0"/>
                                  </p:stCondLst>
                                  <p:childTnLst>
                                    <p:set>
                                      <p:cBhvr>
                                        <p:cTn id="96" dur="1" fill="hold">
                                          <p:stCondLst>
                                            <p:cond delay="0"/>
                                          </p:stCondLst>
                                        </p:cTn>
                                        <p:tgtEl>
                                          <p:spTgt spid="60435"/>
                                        </p:tgtEl>
                                        <p:attrNameLst>
                                          <p:attrName>style.visibility</p:attrName>
                                        </p:attrNameLst>
                                      </p:cBhvr>
                                      <p:to>
                                        <p:strVal val="visible"/>
                                      </p:to>
                                    </p:set>
                                    <p:anim calcmode="lin" valueType="num">
                                      <p:cBhvr>
                                        <p:cTn id="97" dur="500" fill="hold"/>
                                        <p:tgtEl>
                                          <p:spTgt spid="60435"/>
                                        </p:tgtEl>
                                        <p:attrNameLst>
                                          <p:attrName>ppt_x</p:attrName>
                                        </p:attrNameLst>
                                      </p:cBhvr>
                                      <p:tavLst>
                                        <p:tav tm="0">
                                          <p:val>
                                            <p:strVal val="1+#ppt_w/2"/>
                                          </p:val>
                                        </p:tav>
                                        <p:tav tm="100000">
                                          <p:val>
                                            <p:strVal val="#ppt_x"/>
                                          </p:val>
                                        </p:tav>
                                      </p:tavLst>
                                    </p:anim>
                                    <p:anim calcmode="lin" valueType="num">
                                      <p:cBhvr>
                                        <p:cTn id="98" dur="500" fill="hold"/>
                                        <p:tgtEl>
                                          <p:spTgt spid="604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p:bldP spid="60419" grpId="0" bldLvl="0" animBg="1"/>
      <p:bldP spid="60420" grpId="0"/>
      <p:bldP spid="60421" grpId="0"/>
      <p:bldP spid="60422" grpId="0" bldLvl="0" animBg="1"/>
      <p:bldP spid="60423" grpId="0" bldLvl="0" animBg="1"/>
      <p:bldP spid="60424" grpId="0" bldLvl="0" animBg="1"/>
      <p:bldP spid="60426" grpId="0"/>
      <p:bldP spid="60427" grpId="0"/>
      <p:bldP spid="60428" grpId="0" bldLvl="0" animBg="1"/>
      <p:bldP spid="60429" grpId="0"/>
      <p:bldP spid="60430" grpId="0"/>
      <p:bldP spid="60431" grpId="0"/>
      <p:bldP spid="60432" grpId="0"/>
      <p:bldP spid="60433" grpId="0" bldLvl="0" animBg="1"/>
      <p:bldP spid="60434" grpId="0"/>
      <p:bldP spid="6043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60095" y="290195"/>
            <a:ext cx="10671810" cy="627761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indent="0">
              <a:lnSpc>
                <a:spcPct val="150000"/>
              </a:lnSpc>
            </a:pPr>
            <a:r>
              <a:rPr lang="en-US" altLang="zh-CN" sz="4400" b="1" dirty="0">
                <a:solidFill>
                  <a:srgbClr val="C00000"/>
                </a:solidFill>
                <a:latin typeface="黑体" panose="02010609060101010101" charset="-122"/>
                <a:ea typeface="黑体" panose="02010609060101010101" charset="-122"/>
                <a:cs typeface="黑体" panose="02010609060101010101" charset="-122"/>
              </a:rPr>
              <a:t>    </a:t>
            </a:r>
            <a:r>
              <a:rPr lang="en-US" altLang="zh-CN" sz="4800" b="1" dirty="0">
                <a:solidFill>
                  <a:srgbClr val="7030A0"/>
                </a:solidFill>
                <a:latin typeface="黑体" panose="02010609060101010101" charset="-122"/>
                <a:ea typeface="黑体" panose="02010609060101010101" charset="-122"/>
                <a:cs typeface="黑体" panose="02010609060101010101" charset="-122"/>
              </a:rPr>
              <a:t>3.</a:t>
            </a:r>
            <a:r>
              <a:rPr lang="zh-CN" altLang="en-US" sz="4800" b="1" dirty="0">
                <a:solidFill>
                  <a:srgbClr val="7030A0"/>
                </a:solidFill>
                <a:latin typeface="黑体" panose="02010609060101010101" charset="-122"/>
                <a:ea typeface="黑体" panose="02010609060101010101" charset="-122"/>
                <a:cs typeface="黑体" panose="02010609060101010101" charset="-122"/>
              </a:rPr>
              <a:t>对话不只是简单的对话</a:t>
            </a:r>
            <a:endParaRPr lang="zh-CN" altLang="en-US" sz="4800" b="1" dirty="0">
              <a:solidFill>
                <a:srgbClr val="7030A0"/>
              </a:solidFill>
              <a:latin typeface="黑体" panose="02010609060101010101" charset="-122"/>
              <a:ea typeface="黑体" panose="02010609060101010101" charset="-122"/>
              <a:cs typeface="黑体" panose="02010609060101010101" charset="-122"/>
            </a:endParaRPr>
          </a:p>
          <a:p>
            <a:pPr indent="0">
              <a:lnSpc>
                <a:spcPct val="150000"/>
              </a:lnSpc>
            </a:pPr>
            <a:r>
              <a:rPr lang="en-US" altLang="zh-CN" sz="4000" dirty="0">
                <a:latin typeface="黑体" panose="02010609060101010101" charset="-122"/>
                <a:ea typeface="黑体" panose="02010609060101010101" charset="-122"/>
                <a:cs typeface="黑体" panose="02010609060101010101" charset="-122"/>
              </a:rPr>
              <a:t>    </a:t>
            </a:r>
            <a:r>
              <a:rPr lang="zh-CN" altLang="en-US" sz="4000" dirty="0">
                <a:latin typeface="黑体" panose="02010609060101010101" charset="-122"/>
                <a:ea typeface="黑体" panose="02010609060101010101" charset="-122"/>
                <a:cs typeface="黑体" panose="02010609060101010101" charset="-122"/>
              </a:rPr>
              <a:t>思考：第</a:t>
            </a:r>
            <a:r>
              <a:rPr lang="en-US" altLang="zh-CN" sz="4000" dirty="0">
                <a:latin typeface="黑体" panose="02010609060101010101" charset="-122"/>
                <a:ea typeface="黑体" panose="02010609060101010101" charset="-122"/>
                <a:cs typeface="黑体" panose="02010609060101010101" charset="-122"/>
              </a:rPr>
              <a:t>12—20</a:t>
            </a:r>
            <a:r>
              <a:rPr lang="zh-CN" altLang="en-US" sz="4000" dirty="0">
                <a:latin typeface="黑体" panose="02010609060101010101" charset="-122"/>
                <a:ea typeface="黑体" panose="02010609060101010101" charset="-122"/>
                <a:cs typeface="黑体" panose="02010609060101010101" charset="-122"/>
              </a:rPr>
              <a:t>节的对话有哪些作用？</a:t>
            </a:r>
            <a:endParaRPr lang="zh-CN" altLang="en-US" sz="4000" dirty="0">
              <a:latin typeface="黑体" panose="02010609060101010101" charset="-122"/>
              <a:ea typeface="黑体" panose="02010609060101010101" charset="-122"/>
              <a:cs typeface="黑体" panose="02010609060101010101" charset="-122"/>
            </a:endParaRPr>
          </a:p>
          <a:p>
            <a:pPr indent="0">
              <a:lnSpc>
                <a:spcPct val="150000"/>
              </a:lnSpc>
            </a:pPr>
            <a:r>
              <a:rPr lang="en-US" altLang="zh-CN" sz="3600" dirty="0">
                <a:solidFill>
                  <a:srgbClr val="C00000"/>
                </a:solidFill>
                <a:latin typeface="黑体" panose="02010609060101010101" charset="-122"/>
                <a:ea typeface="黑体" panose="02010609060101010101" charset="-122"/>
                <a:cs typeface="黑体" panose="02010609060101010101" charset="-122"/>
              </a:rPr>
              <a:t>    </a:t>
            </a:r>
            <a:endParaRPr lang="en-US" altLang="zh-CN" sz="3600" dirty="0">
              <a:solidFill>
                <a:srgbClr val="C00000"/>
              </a:solidFill>
              <a:latin typeface="黑体" panose="02010609060101010101" charset="-122"/>
              <a:ea typeface="黑体" panose="02010609060101010101" charset="-122"/>
              <a:cs typeface="黑体" panose="02010609060101010101" charset="-122"/>
            </a:endParaRPr>
          </a:p>
          <a:p>
            <a:pPr indent="0">
              <a:lnSpc>
                <a:spcPct val="150000"/>
              </a:lnSpc>
            </a:pPr>
            <a:r>
              <a:rPr lang="en-US" altLang="zh-CN" sz="3600" dirty="0">
                <a:solidFill>
                  <a:srgbClr val="C00000"/>
                </a:solidFill>
                <a:latin typeface="黑体" panose="02010609060101010101" charset="-122"/>
                <a:ea typeface="黑体" panose="02010609060101010101" charset="-122"/>
                <a:cs typeface="黑体" panose="02010609060101010101" charset="-122"/>
              </a:rPr>
              <a:t>    </a:t>
            </a:r>
            <a:r>
              <a:rPr lang="zh-CN" altLang="en-US" sz="3600" dirty="0">
                <a:solidFill>
                  <a:srgbClr val="C00000"/>
                </a:solidFill>
                <a:latin typeface="黑体" panose="02010609060101010101" charset="-122"/>
                <a:ea typeface="黑体" panose="02010609060101010101" charset="-122"/>
                <a:cs typeface="黑体" panose="02010609060101010101" charset="-122"/>
              </a:rPr>
              <a:t>明确：</a:t>
            </a:r>
            <a:r>
              <a:rPr lang="zh-CN" altLang="en-US" sz="3600" dirty="0">
                <a:latin typeface="黑体" panose="02010609060101010101" charset="-122"/>
                <a:ea typeface="黑体" panose="02010609060101010101" charset="-122"/>
                <a:cs typeface="黑体" panose="02010609060101010101" charset="-122"/>
              </a:rPr>
              <a:t>①在对话中交代人物的身世，不花专门章节来介绍，</a:t>
            </a:r>
            <a:r>
              <a:rPr lang="zh-CN" altLang="en-US" sz="3600" dirty="0">
                <a:solidFill>
                  <a:srgbClr val="C00000"/>
                </a:solidFill>
                <a:latin typeface="黑体" panose="02010609060101010101" charset="-122"/>
                <a:ea typeface="黑体" panose="02010609060101010101" charset="-122"/>
                <a:cs typeface="黑体" panose="02010609060101010101" charset="-122"/>
              </a:rPr>
              <a:t>行文紧凑，笔墨经济</a:t>
            </a:r>
            <a:r>
              <a:rPr lang="zh-CN" altLang="en-US" sz="3600" dirty="0">
                <a:latin typeface="黑体" panose="02010609060101010101" charset="-122"/>
                <a:ea typeface="黑体" panose="02010609060101010101" charset="-122"/>
                <a:cs typeface="黑体" panose="02010609060101010101" charset="-122"/>
              </a:rPr>
              <a:t>；②描写对话，便于引出对小通讯员神态、心理的描写，</a:t>
            </a:r>
            <a:r>
              <a:rPr lang="zh-CN" altLang="en-US" sz="3600" dirty="0">
                <a:solidFill>
                  <a:srgbClr val="C00000"/>
                </a:solidFill>
                <a:latin typeface="黑体" panose="02010609060101010101" charset="-122"/>
                <a:ea typeface="黑体" panose="02010609060101010101" charset="-122"/>
                <a:cs typeface="黑体" panose="02010609060101010101" charset="-122"/>
              </a:rPr>
              <a:t>更好地突出人物性格</a:t>
            </a:r>
            <a:r>
              <a:rPr lang="zh-CN" altLang="en-US" sz="3600" dirty="0">
                <a:latin typeface="黑体" panose="02010609060101010101" charset="-122"/>
                <a:ea typeface="黑体" panose="02010609060101010101" charset="-122"/>
                <a:cs typeface="黑体" panose="02010609060101010101" charset="-122"/>
              </a:rPr>
              <a:t>。</a:t>
            </a:r>
            <a:endParaRPr lang="zh-CN" altLang="en-US" sz="3600" b="0" dirty="0">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wipe(down)">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wipe(down)">
                                      <p:cBhvr>
                                        <p:cTn id="2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19100" y="2103755"/>
            <a:ext cx="11127105" cy="521970"/>
          </a:xfrm>
          <a:prstGeom prst="rect">
            <a:avLst/>
          </a:prstGeom>
          <a:noFill/>
          <a:ln w="9525">
            <a:noFill/>
          </a:ln>
        </p:spPr>
        <p:txBody>
          <a:bodyPr wrap="square">
            <a:spAutoFit/>
          </a:bodyPr>
          <a:lstStyle/>
          <a:p>
            <a:pPr indent="0"/>
            <a:r>
              <a:rPr lang="zh-CN" sz="2800" b="1">
                <a:latin typeface="微软雅黑" panose="020B0503020204020204" charset="-122"/>
                <a:ea typeface="微软雅黑" panose="020B0503020204020204" charset="-122"/>
                <a:cs typeface="微软雅黑" panose="020B0503020204020204" charset="-122"/>
              </a:rPr>
              <a:t>⑴分析第25节是如何描写乡干部的？</a:t>
            </a:r>
            <a:endParaRPr lang="zh-CN" sz="28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19100" y="253365"/>
            <a:ext cx="11126470" cy="706755"/>
          </a:xfrm>
          <a:prstGeom prst="rect">
            <a:avLst/>
          </a:prstGeom>
          <a:solidFill>
            <a:schemeClr val="tx2">
              <a:lumMod val="90000"/>
            </a:schemeClr>
          </a:solidFill>
          <a:ln w="9525">
            <a:noFill/>
          </a:ln>
        </p:spPr>
        <p:txBody>
          <a:bodyPr wrap="square">
            <a:spAutoFit/>
          </a:bodyPr>
          <a:lstStyle/>
          <a:p>
            <a:pPr indent="0"/>
            <a:r>
              <a:rPr lang="zh-CN" altLang="en-US" sz="4000" b="1" dirty="0">
                <a:solidFill>
                  <a:srgbClr val="FF0000"/>
                </a:solidFill>
                <a:latin typeface="微软雅黑" panose="020B0503020204020204" charset="-122"/>
                <a:ea typeface="微软雅黑" panose="020B0503020204020204" charset="-122"/>
              </a:rPr>
              <a:t>品味发展部分，关注人物刻画</a:t>
            </a:r>
            <a:endParaRPr lang="zh-CN" altLang="en-US" sz="4000" b="1" dirty="0">
              <a:solidFill>
                <a:srgbClr val="FF0000"/>
              </a:solidFill>
              <a:latin typeface="微软雅黑" panose="020B0503020204020204" charset="-122"/>
              <a:ea typeface="微软雅黑" panose="020B0503020204020204" charset="-122"/>
            </a:endParaRPr>
          </a:p>
        </p:txBody>
      </p:sp>
      <p:sp>
        <p:nvSpPr>
          <p:cNvPr id="4" name="文本框 3"/>
          <p:cNvSpPr txBox="1"/>
          <p:nvPr/>
        </p:nvSpPr>
        <p:spPr>
          <a:xfrm>
            <a:off x="419735" y="1132840"/>
            <a:ext cx="4253230" cy="645160"/>
          </a:xfrm>
          <a:prstGeom prst="rect">
            <a:avLst/>
          </a:prstGeom>
          <a:noFill/>
        </p:spPr>
        <p:txBody>
          <a:bodyPr wrap="none" rtlCol="0" anchor="t">
            <a:spAutoFit/>
          </a:bodyPr>
          <a:lstStyle/>
          <a:p>
            <a:pPr indent="0"/>
            <a:r>
              <a:rPr lang="zh-CN" sz="3600" b="1" dirty="0">
                <a:solidFill>
                  <a:srgbClr val="7030A0"/>
                </a:solidFill>
                <a:latin typeface="微软雅黑" panose="020B0503020204020204" charset="-122"/>
                <a:ea typeface="微软雅黑" panose="020B0503020204020204" charset="-122"/>
                <a:cs typeface="微软雅黑" panose="020B0503020204020204" charset="-122"/>
                <a:sym typeface="+mn-ea"/>
              </a:rPr>
              <a:t>1.次要人物不可忽视</a:t>
            </a:r>
            <a:endParaRPr lang="zh-CN" altLang="en-US" sz="3600" b="1" dirty="0">
              <a:solidFill>
                <a:srgbClr val="7030A0"/>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419100" y="2767965"/>
            <a:ext cx="11126470" cy="1753235"/>
          </a:xfrm>
          <a:prstGeom prst="rect">
            <a:avLst/>
          </a:prstGeom>
          <a:noFill/>
          <a:ln w="9525">
            <a:solidFill>
              <a:schemeClr val="tx1"/>
            </a:solidFill>
          </a:ln>
        </p:spPr>
        <p:txBody>
          <a:bodyPr wrap="square" rtlCol="0" anchor="t">
            <a:spAutoFit/>
          </a:bodyPr>
          <a:lstStyle/>
          <a:p>
            <a:pPr fontAlgn="auto">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en-US" altLang="zh-CN" sz="2400" dirty="0">
                <a:latin typeface="黑体" panose="02010609060101010101" charset="-122"/>
                <a:ea typeface="黑体" panose="02010609060101010101" charset="-122"/>
                <a:cs typeface="黑体" panose="02010609060101010101" charset="-122"/>
                <a:sym typeface="+mn-ea"/>
              </a:rPr>
              <a:t>  </a:t>
            </a:r>
            <a:r>
              <a:rPr lang="zh-CN" sz="2400" dirty="0">
                <a:solidFill>
                  <a:srgbClr val="C00000"/>
                </a:solidFill>
                <a:latin typeface="黑体" panose="02010609060101010101" charset="-122"/>
                <a:ea typeface="黑体" panose="02010609060101010101" charset="-122"/>
                <a:cs typeface="黑体" panose="02010609060101010101" charset="-122"/>
                <a:sym typeface="+mn-ea"/>
              </a:rPr>
              <a:t>通过外貌、动作的描写。</a:t>
            </a:r>
            <a:r>
              <a:rPr lang="zh-CN" sz="2400" dirty="0">
                <a:latin typeface="黑体" panose="02010609060101010101" charset="-122"/>
                <a:ea typeface="黑体" panose="02010609060101010101" charset="-122"/>
                <a:cs typeface="黑体" panose="02010609060101010101" charset="-122"/>
                <a:sym typeface="+mn-ea"/>
              </a:rPr>
              <a:t>“他眼睛熬得通红”写出了基层干部工作的辛苦；“用一片硬纸插在额前的破毡帽下”写出了生活的艰苦；拿东西、吃饭、喝水写出了工作的繁忙。</a:t>
            </a:r>
            <a:endParaRPr lang="zh-CN" altLang="en-US" sz="2400" dirty="0">
              <a:latin typeface="黑体" panose="02010609060101010101" charset="-122"/>
              <a:ea typeface="黑体" panose="02010609060101010101" charset="-122"/>
              <a:cs typeface="黑体" panose="02010609060101010101" charset="-122"/>
              <a:sym typeface="+mn-ea"/>
            </a:endParaRPr>
          </a:p>
        </p:txBody>
      </p:sp>
      <p:sp>
        <p:nvSpPr>
          <p:cNvPr id="7" name="文本框 6"/>
          <p:cNvSpPr txBox="1"/>
          <p:nvPr/>
        </p:nvSpPr>
        <p:spPr>
          <a:xfrm>
            <a:off x="387985" y="5909945"/>
            <a:ext cx="11126470" cy="645160"/>
          </a:xfrm>
          <a:prstGeom prst="rect">
            <a:avLst/>
          </a:prstGeom>
          <a:noFill/>
          <a:ln w="12700">
            <a:solidFill>
              <a:schemeClr val="tx1"/>
            </a:solidFill>
          </a:ln>
        </p:spPr>
        <p:txBody>
          <a:bodyPr wrap="square" rtlCol="0" anchor="t">
            <a:spAutoFit/>
          </a:bodyPr>
          <a:lstStyle/>
          <a:p>
            <a:pPr indent="0" fontAlgn="auto">
              <a:lnSpc>
                <a:spcPct val="150000"/>
              </a:lnSpc>
            </a:pPr>
            <a:r>
              <a:rPr lang="zh-CN" sz="2400" dirty="0">
                <a:latin typeface="黑体" panose="02010609060101010101" charset="-122"/>
                <a:ea typeface="黑体" panose="02010609060101010101" charset="-122"/>
                <a:cs typeface="微软雅黑" panose="020B0503020204020204" charset="-122"/>
                <a:sym typeface="+mn-ea"/>
              </a:rPr>
              <a:t>乡干部是地方干部，写乡干部展现了新媳妇的生长环境，</a:t>
            </a:r>
            <a:r>
              <a:rPr lang="zh-CN" sz="2400" dirty="0">
                <a:solidFill>
                  <a:srgbClr val="C00000"/>
                </a:solidFill>
                <a:latin typeface="黑体" panose="02010609060101010101" charset="-122"/>
                <a:ea typeface="黑体" panose="02010609060101010101" charset="-122"/>
                <a:cs typeface="微软雅黑" panose="020B0503020204020204" charset="-122"/>
                <a:sym typeface="+mn-ea"/>
              </a:rPr>
              <a:t>为新媳妇出场作铺垫。</a:t>
            </a:r>
            <a:endParaRPr lang="zh-CN" sz="2400" dirty="0">
              <a:solidFill>
                <a:srgbClr val="C00000"/>
              </a:solidFill>
              <a:latin typeface="黑体" panose="02010609060101010101" charset="-122"/>
              <a:ea typeface="黑体" panose="02010609060101010101" charset="-122"/>
              <a:cs typeface="微软雅黑" panose="020B0503020204020204" charset="-122"/>
              <a:sym typeface="+mn-ea"/>
            </a:endParaRPr>
          </a:p>
        </p:txBody>
      </p:sp>
      <p:sp>
        <p:nvSpPr>
          <p:cNvPr id="8" name="文本框 7"/>
          <p:cNvSpPr txBox="1"/>
          <p:nvPr/>
        </p:nvSpPr>
        <p:spPr>
          <a:xfrm>
            <a:off x="419100" y="4739005"/>
            <a:ext cx="11064240" cy="953135"/>
          </a:xfrm>
          <a:prstGeom prst="rect">
            <a:avLst/>
          </a:prstGeom>
          <a:noFill/>
        </p:spPr>
        <p:txBody>
          <a:bodyPr wrap="square" rtlCol="0" anchor="t">
            <a:spAutoFit/>
          </a:bodyPr>
          <a:lstStyle/>
          <a:p>
            <a:pPr indent="0"/>
            <a:r>
              <a:rPr lang="zh-CN" sz="2800" b="1" dirty="0">
                <a:latin typeface="微软雅黑" panose="020B0503020204020204" charset="-122"/>
                <a:ea typeface="微软雅黑" panose="020B0503020204020204" charset="-122"/>
                <a:cs typeface="黑体" panose="02010609060101010101" charset="-122"/>
                <a:sym typeface="+mn-ea"/>
              </a:rPr>
              <a:t>⑵这篇小说的主要人物是小通讯员和新媳妇，这里花许多笔墨描写乡干部，是否多余？</a:t>
            </a:r>
            <a:endParaRPr lang="zh-CN" sz="2800" b="1" dirty="0">
              <a:latin typeface="微软雅黑" panose="020B0503020204020204" charset="-122"/>
              <a:ea typeface="微软雅黑" panose="020B0503020204020204" charset="-122"/>
              <a:cs typeface="黑体" panose="02010609060101010101" charset="-122"/>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edge">
                                      <p:cBhvr>
                                        <p:cTn id="17" dur="20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bldLvl="0" animBg="1"/>
      <p:bldP spid="7" grpId="0" bldLvl="0" animBg="1"/>
      <p:bldP spid="8" grpId="0"/>
      <p:bldP spid="3"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92430" y="1075055"/>
            <a:ext cx="11303635" cy="953135"/>
          </a:xfrm>
          <a:prstGeom prst="rect">
            <a:avLst/>
          </a:prstGeom>
          <a:noFill/>
          <a:ln w="9525">
            <a:noFill/>
          </a:ln>
        </p:spPr>
        <p:txBody>
          <a:bodyPr wrap="square">
            <a:spAutoFit/>
          </a:bodyPr>
          <a:lstStyle/>
          <a:p>
            <a:pPr indent="0"/>
            <a:r>
              <a:rPr lang="en-US" altLang="zh-CN" sz="2800" b="1" dirty="0">
                <a:latin typeface="微软雅黑" panose="020B0503020204020204" charset="-122"/>
                <a:ea typeface="微软雅黑" panose="020B0503020204020204" charset="-122"/>
                <a:cs typeface="微软雅黑" panose="020B0503020204020204" charset="-122"/>
              </a:rPr>
              <a:t>         </a:t>
            </a:r>
            <a:r>
              <a:rPr lang="zh-CN" altLang="en-US" sz="2800" b="1" dirty="0">
                <a:latin typeface="微软雅黑" panose="020B0503020204020204" charset="-122"/>
                <a:ea typeface="微软雅黑" panose="020B0503020204020204" charset="-122"/>
                <a:cs typeface="微软雅黑" panose="020B0503020204020204" charset="-122"/>
              </a:rPr>
              <a:t>⑴第</a:t>
            </a:r>
            <a:r>
              <a:rPr lang="en-US" altLang="zh-CN" sz="2800" b="1" dirty="0">
                <a:latin typeface="微软雅黑" panose="020B0503020204020204" charset="-122"/>
                <a:ea typeface="微软雅黑" panose="020B0503020204020204" charset="-122"/>
                <a:cs typeface="微软雅黑" panose="020B0503020204020204" charset="-122"/>
              </a:rPr>
              <a:t>25</a:t>
            </a:r>
            <a:r>
              <a:rPr lang="zh-CN" altLang="en-US" sz="2800" b="1" dirty="0">
                <a:latin typeface="微软雅黑" panose="020B0503020204020204" charset="-122"/>
                <a:ea typeface="微软雅黑" panose="020B0503020204020204" charset="-122"/>
                <a:cs typeface="微软雅黑" panose="020B0503020204020204" charset="-122"/>
              </a:rPr>
              <a:t>节：</a:t>
            </a:r>
            <a:r>
              <a:rPr lang="zh-CN" altLang="en-US" sz="2800" b="1" dirty="0">
                <a:latin typeface="微软雅黑" panose="020B0503020204020204" charset="-122"/>
                <a:ea typeface="微软雅黑" panose="020B0503020204020204" charset="-122"/>
                <a:cs typeface="微软雅黑" panose="020B0503020204020204" charset="-122"/>
              </a:rPr>
              <a:t>通讯员“踌躇”了一下，才和“我”一起出去，分析“踌躇”一词的表达作用。</a:t>
            </a:r>
            <a:endParaRPr lang="zh-CN" sz="2800" b="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14985" y="165100"/>
            <a:ext cx="5237480" cy="768350"/>
          </a:xfrm>
          <a:prstGeom prst="rect">
            <a:avLst/>
          </a:prstGeom>
          <a:noFill/>
        </p:spPr>
        <p:txBody>
          <a:bodyPr wrap="none" rtlCol="0" anchor="t">
            <a:spAutoFit/>
          </a:bodyPr>
          <a:lstStyle/>
          <a:p>
            <a:pPr indent="0"/>
            <a:r>
              <a:rPr lang="en-US" altLang="zh-CN" sz="4400" b="1" dirty="0">
                <a:solidFill>
                  <a:srgbClr val="7030A0"/>
                </a:solidFill>
                <a:latin typeface="黑体" panose="02010609060101010101" charset="-122"/>
                <a:ea typeface="黑体" panose="02010609060101010101" charset="-122"/>
                <a:cs typeface="黑体" panose="02010609060101010101" charset="-122"/>
                <a:sym typeface="+mn-ea"/>
              </a:rPr>
              <a:t>2.</a:t>
            </a:r>
            <a:r>
              <a:rPr lang="zh-CN" altLang="en-US" sz="4400" b="1" dirty="0">
                <a:solidFill>
                  <a:srgbClr val="7030A0"/>
                </a:solidFill>
                <a:latin typeface="黑体" panose="02010609060101010101" charset="-122"/>
                <a:ea typeface="黑体" panose="02010609060101010101" charset="-122"/>
                <a:cs typeface="黑体" panose="02010609060101010101" charset="-122"/>
                <a:sym typeface="+mn-ea"/>
              </a:rPr>
              <a:t>全力打量主要人物</a:t>
            </a:r>
            <a:endParaRPr lang="zh-CN" altLang="en-US" sz="4400" b="1" dirty="0">
              <a:solidFill>
                <a:srgbClr val="7030A0"/>
              </a:solidFill>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445135" y="2493010"/>
            <a:ext cx="11059160" cy="1198880"/>
          </a:xfrm>
          <a:prstGeom prst="rect">
            <a:avLst/>
          </a:prstGeom>
          <a:noFill/>
          <a:ln w="9525">
            <a:solidFill>
              <a:schemeClr val="tx1"/>
            </a:solidFill>
          </a:ln>
        </p:spPr>
        <p:txBody>
          <a:bodyPr wrap="square" rtlCol="0" anchor="t">
            <a:spAutoFit/>
          </a:bodyPr>
          <a:lstStyle/>
          <a:p>
            <a:pPr fontAlgn="auto">
              <a:lnSpc>
                <a:spcPct val="150000"/>
              </a:lnSpc>
            </a:pPr>
            <a:r>
              <a:rPr lang="en-US" altLang="zh-CN" sz="2400" dirty="0">
                <a:latin typeface="黑体" panose="02010609060101010101" charset="-122"/>
                <a:ea typeface="黑体" panose="02010609060101010101" charset="-122"/>
                <a:cs typeface="黑体" panose="02010609060101010101" charset="-122"/>
                <a:sym typeface="+mn-ea"/>
              </a:rPr>
              <a:t>    </a:t>
            </a:r>
            <a:r>
              <a:rPr lang="zh-CN" altLang="en-US" sz="2400" dirty="0">
                <a:latin typeface="黑体" panose="02010609060101010101" charset="-122"/>
                <a:ea typeface="黑体" panose="02010609060101010101" charset="-122"/>
                <a:cs typeface="黑体" panose="02010609060101010101" charset="-122"/>
                <a:sym typeface="+mn-ea"/>
              </a:rPr>
              <a:t>因为他不习惯和女人打交道，但是对革命的责任感又促使他去，“踌躇”一词</a:t>
            </a:r>
            <a:r>
              <a:rPr lang="zh-CN" altLang="en-US" sz="2400" dirty="0">
                <a:solidFill>
                  <a:srgbClr val="C00000"/>
                </a:solidFill>
                <a:latin typeface="黑体" panose="02010609060101010101" charset="-122"/>
                <a:ea typeface="黑体" panose="02010609060101010101" charset="-122"/>
                <a:cs typeface="黑体" panose="02010609060101010101" charset="-122"/>
                <a:sym typeface="+mn-ea"/>
              </a:rPr>
              <a:t>真实地反映了通讯员的心理状态。</a:t>
            </a:r>
            <a:endParaRPr lang="zh-CN" altLang="en-US" sz="2400" dirty="0">
              <a:solidFill>
                <a:srgbClr val="C00000"/>
              </a:solidFill>
              <a:latin typeface="黑体" panose="02010609060101010101" charset="-122"/>
              <a:ea typeface="黑体" panose="02010609060101010101" charset="-122"/>
              <a:cs typeface="黑体" panose="02010609060101010101" charset="-122"/>
              <a:sym typeface="+mn-ea"/>
            </a:endParaRPr>
          </a:p>
        </p:txBody>
      </p:sp>
      <p:sp>
        <p:nvSpPr>
          <p:cNvPr id="7" name="文本框 6"/>
          <p:cNvSpPr txBox="1"/>
          <p:nvPr/>
        </p:nvSpPr>
        <p:spPr>
          <a:xfrm>
            <a:off x="418465" y="5328285"/>
            <a:ext cx="11085830" cy="1198880"/>
          </a:xfrm>
          <a:prstGeom prst="rect">
            <a:avLst/>
          </a:prstGeom>
          <a:noFill/>
          <a:ln w="12700">
            <a:solidFill>
              <a:schemeClr val="tx1"/>
            </a:solidFill>
          </a:ln>
        </p:spPr>
        <p:txBody>
          <a:bodyPr wrap="square" rtlCol="0" anchor="t">
            <a:spAutoFit/>
          </a:bodyPr>
          <a:lstStyle/>
          <a:p>
            <a:pPr indent="0" fontAlgn="auto">
              <a:lnSpc>
                <a:spcPct val="150000"/>
              </a:lnSpc>
            </a:pPr>
            <a:r>
              <a:rPr lang="zh-CN" altLang="en-US" sz="2400" dirty="0">
                <a:latin typeface="黑体" panose="02010609060101010101" charset="-122"/>
                <a:ea typeface="黑体" panose="02010609060101010101" charset="-122"/>
                <a:cs typeface="微软雅黑" panose="020B0503020204020204" charset="-122"/>
                <a:sym typeface="+mn-ea"/>
              </a:rPr>
              <a:t>①为什么说老百姓死封建？通讯员遇到什么情况？这样写具有设置悬念的作用；②利用误会法，便于和后文形成对比，突出新媳妇借被子的可贵。</a:t>
            </a:r>
            <a:endParaRPr lang="zh-CN" sz="2400" dirty="0">
              <a:solidFill>
                <a:srgbClr val="C00000"/>
              </a:solidFill>
              <a:latin typeface="黑体" panose="02010609060101010101" charset="-122"/>
              <a:ea typeface="黑体" panose="02010609060101010101" charset="-122"/>
              <a:cs typeface="微软雅黑" panose="020B0503020204020204" charset="-122"/>
              <a:sym typeface="+mn-ea"/>
            </a:endParaRPr>
          </a:p>
        </p:txBody>
      </p:sp>
      <p:sp>
        <p:nvSpPr>
          <p:cNvPr id="8" name="文本框 7"/>
          <p:cNvSpPr txBox="1"/>
          <p:nvPr/>
        </p:nvSpPr>
        <p:spPr>
          <a:xfrm>
            <a:off x="392430" y="4394835"/>
            <a:ext cx="11085195" cy="521970"/>
          </a:xfrm>
          <a:prstGeom prst="rect">
            <a:avLst/>
          </a:prstGeom>
          <a:noFill/>
        </p:spPr>
        <p:txBody>
          <a:bodyPr wrap="square" rtlCol="0" anchor="t">
            <a:spAutoFit/>
          </a:bodyPr>
          <a:lstStyle/>
          <a:p>
            <a:pPr indent="0"/>
            <a:r>
              <a:rPr lang="zh-CN" altLang="en-US" sz="2800" b="1" dirty="0">
                <a:latin typeface="+mn-ea"/>
                <a:cs typeface="+mn-ea"/>
                <a:sym typeface="+mn-ea"/>
              </a:rPr>
              <a:t>⑵第</a:t>
            </a:r>
            <a:r>
              <a:rPr lang="en-US" altLang="zh-CN" sz="2800" b="1" dirty="0">
                <a:latin typeface="+mn-ea"/>
                <a:cs typeface="+mn-ea"/>
                <a:sym typeface="+mn-ea"/>
              </a:rPr>
              <a:t>28</a:t>
            </a:r>
            <a:r>
              <a:rPr lang="zh-CN" altLang="en-US" sz="2800" b="1" dirty="0">
                <a:latin typeface="+mn-ea"/>
                <a:cs typeface="+mn-ea"/>
                <a:sym typeface="+mn-ea"/>
              </a:rPr>
              <a:t>节：</a:t>
            </a:r>
            <a:r>
              <a:rPr lang="zh-CN" altLang="en-US" sz="2800" b="1" dirty="0">
                <a:latin typeface="+mn-ea"/>
                <a:cs typeface="+mn-ea"/>
                <a:sym typeface="+mn-ea"/>
              </a:rPr>
              <a:t>通讯员说“老百姓死封建”，仔细品味这样写有哪些作用？</a:t>
            </a:r>
            <a:endParaRPr lang="zh-CN" sz="2800" b="1" dirty="0">
              <a:latin typeface="+mn-ea"/>
              <a:cs typeface="+mn-ea"/>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edge">
                                      <p:cBhvr>
                                        <p:cTn id="12" dur="20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bldLvl="0" animBg="1"/>
      <p:bldP spid="7" grpId="0" bldLvl="0" animBg="1"/>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1665" y="205740"/>
            <a:ext cx="10846435" cy="645160"/>
          </a:xfrm>
          <a:prstGeom prst="rect">
            <a:avLst/>
          </a:prstGeom>
          <a:noFill/>
          <a:ln w="9525">
            <a:noFill/>
          </a:ln>
        </p:spPr>
        <p:txBody>
          <a:bodyPr wrap="square">
            <a:spAutoFit/>
          </a:bodyPr>
          <a:lstStyle/>
          <a:p>
            <a:pPr indent="0"/>
            <a:r>
              <a:rPr lang="zh-CN" altLang="en-US" sz="3600" b="1" dirty="0">
                <a:latin typeface="微软雅黑" panose="020B0503020204020204" charset="-122"/>
                <a:ea typeface="微软雅黑" panose="020B0503020204020204" charset="-122"/>
                <a:cs typeface="黑体" panose="02010609060101010101" charset="-122"/>
              </a:rPr>
              <a:t>⑶第</a:t>
            </a:r>
            <a:r>
              <a:rPr lang="en-US" altLang="zh-CN" sz="3600" b="1" dirty="0">
                <a:latin typeface="微软雅黑" panose="020B0503020204020204" charset="-122"/>
                <a:ea typeface="微软雅黑" panose="020B0503020204020204" charset="-122"/>
                <a:cs typeface="黑体" panose="02010609060101010101" charset="-122"/>
              </a:rPr>
              <a:t>30</a:t>
            </a:r>
            <a:r>
              <a:rPr lang="zh-CN" altLang="en-US" sz="3600" b="1" dirty="0">
                <a:latin typeface="微软雅黑" panose="020B0503020204020204" charset="-122"/>
                <a:ea typeface="微软雅黑" panose="020B0503020204020204" charset="-122"/>
                <a:cs typeface="黑体" panose="02010609060101010101" charset="-122"/>
              </a:rPr>
              <a:t>节：描写新媳妇的外貌和神态，有什么作用？</a:t>
            </a:r>
            <a:endParaRPr lang="zh-CN" altLang="en-US" sz="3600" b="1" dirty="0">
              <a:latin typeface="微软雅黑" panose="020B0503020204020204" charset="-122"/>
              <a:ea typeface="微软雅黑" panose="020B0503020204020204" charset="-122"/>
              <a:cs typeface="黑体" panose="02010609060101010101" charset="-122"/>
            </a:endParaRPr>
          </a:p>
        </p:txBody>
      </p:sp>
      <p:sp>
        <p:nvSpPr>
          <p:cNvPr id="5" name="文本框 4"/>
          <p:cNvSpPr txBox="1"/>
          <p:nvPr/>
        </p:nvSpPr>
        <p:spPr>
          <a:xfrm>
            <a:off x="746125" y="1133475"/>
            <a:ext cx="10699750" cy="645160"/>
          </a:xfrm>
          <a:prstGeom prst="rect">
            <a:avLst/>
          </a:prstGeom>
          <a:noFill/>
          <a:ln w="9525">
            <a:solidFill>
              <a:schemeClr val="tx1"/>
            </a:solidFill>
          </a:ln>
        </p:spPr>
        <p:txBody>
          <a:bodyPr wrap="square" rtlCol="0" anchor="t">
            <a:spAutoFit/>
          </a:bodyPr>
          <a:lstStyle/>
          <a:p>
            <a:r>
              <a:rPr lang="zh-CN" altLang="en-US" sz="3600" dirty="0">
                <a:latin typeface="黑体" panose="02010609060101010101" charset="-122"/>
                <a:ea typeface="黑体" panose="02010609060101010101" charset="-122"/>
                <a:cs typeface="微软雅黑" panose="020B0503020204020204" charset="-122"/>
                <a:sym typeface="+mn-ea"/>
              </a:rPr>
              <a:t>突出新媳妇外表的美丽，</a:t>
            </a:r>
            <a:r>
              <a:rPr lang="zh-CN" altLang="en-US" sz="3600" dirty="0">
                <a:solidFill>
                  <a:srgbClr val="C00000"/>
                </a:solidFill>
                <a:latin typeface="黑体" panose="02010609060101010101" charset="-122"/>
                <a:ea typeface="黑体" panose="02010609060101010101" charset="-122"/>
                <a:cs typeface="微软雅黑" panose="020B0503020204020204" charset="-122"/>
                <a:sym typeface="+mn-ea"/>
              </a:rPr>
              <a:t>烘托其心灵的纯洁</a:t>
            </a:r>
            <a:r>
              <a:rPr lang="zh-CN" altLang="en-US" sz="3600" dirty="0">
                <a:latin typeface="黑体" panose="02010609060101010101" charset="-122"/>
                <a:ea typeface="黑体" panose="02010609060101010101" charset="-122"/>
                <a:cs typeface="微软雅黑" panose="020B0503020204020204" charset="-122"/>
                <a:sym typeface="+mn-ea"/>
              </a:rPr>
              <a:t>。</a:t>
            </a:r>
            <a:endParaRPr lang="zh-CN" altLang="en-US" sz="3600" dirty="0">
              <a:solidFill>
                <a:srgbClr val="C00000"/>
              </a:solidFill>
              <a:latin typeface="黑体" panose="02010609060101010101" charset="-122"/>
              <a:ea typeface="黑体" panose="02010609060101010101" charset="-122"/>
              <a:cs typeface="微软雅黑" panose="020B0503020204020204" charset="-122"/>
              <a:sym typeface="+mn-ea"/>
            </a:endParaRPr>
          </a:p>
        </p:txBody>
      </p:sp>
      <p:sp>
        <p:nvSpPr>
          <p:cNvPr id="7" name="文本框 6"/>
          <p:cNvSpPr txBox="1"/>
          <p:nvPr/>
        </p:nvSpPr>
        <p:spPr>
          <a:xfrm>
            <a:off x="746125" y="4442460"/>
            <a:ext cx="10814050" cy="2306955"/>
          </a:xfrm>
          <a:prstGeom prst="rect">
            <a:avLst/>
          </a:prstGeom>
          <a:noFill/>
          <a:ln w="9525">
            <a:solidFill>
              <a:schemeClr val="tx1"/>
            </a:solidFill>
          </a:ln>
        </p:spPr>
        <p:txBody>
          <a:bodyPr wrap="square" rtlCol="0" anchor="t">
            <a:spAutoFit/>
          </a:bodyPr>
          <a:lstStyle/>
          <a:p>
            <a:pPr indent="0" fontAlgn="auto">
              <a:lnSpc>
                <a:spcPct val="150000"/>
              </a:lnSpc>
            </a:pPr>
            <a:r>
              <a:rPr lang="en-US" altLang="zh-CN" sz="3200" b="1" dirty="0">
                <a:latin typeface="黑体" panose="02010609060101010101" charset="-122"/>
                <a:ea typeface="黑体" panose="02010609060101010101" charset="-122"/>
                <a:cs typeface="黑体" panose="02010609060101010101" charset="-122"/>
                <a:sym typeface="+mn-ea"/>
              </a:rPr>
              <a:t>    </a:t>
            </a:r>
            <a:r>
              <a:rPr lang="zh-CN" altLang="en-US" sz="3200" b="1" dirty="0">
                <a:latin typeface="黑体" panose="02010609060101010101" charset="-122"/>
                <a:ea typeface="黑体" panose="02010609060101010101" charset="-122"/>
                <a:cs typeface="黑体" panose="02010609060101010101" charset="-122"/>
                <a:sym typeface="+mn-ea"/>
              </a:rPr>
              <a:t>印有百合花的被子是她唯一的嫁妆，</a:t>
            </a:r>
            <a:r>
              <a:rPr lang="zh-CN" altLang="en-US" sz="3200" b="1" dirty="0">
                <a:solidFill>
                  <a:srgbClr val="C00000"/>
                </a:solidFill>
                <a:latin typeface="黑体" panose="02010609060101010101" charset="-122"/>
                <a:ea typeface="黑体" panose="02010609060101010101" charset="-122"/>
                <a:cs typeface="黑体" panose="02010609060101010101" charset="-122"/>
                <a:sym typeface="+mn-ea"/>
              </a:rPr>
              <a:t>百合花象征百年好合，所以她不肯把被子借出去</a:t>
            </a:r>
            <a:r>
              <a:rPr lang="zh-CN" altLang="en-US" sz="3200" b="1" dirty="0">
                <a:latin typeface="黑体" panose="02010609060101010101" charset="-122"/>
                <a:ea typeface="黑体" panose="02010609060101010101" charset="-122"/>
                <a:cs typeface="黑体" panose="02010609060101010101" charset="-122"/>
                <a:sym typeface="+mn-ea"/>
              </a:rPr>
              <a:t>，但又不好意思说出口，于是就咬着嘴唇笑。</a:t>
            </a:r>
            <a:endParaRPr lang="zh-CN" altLang="en-US" sz="3200" b="1" dirty="0">
              <a:solidFill>
                <a:srgbClr val="C00000"/>
              </a:solidFill>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nvSpPr>
        <p:spPr>
          <a:xfrm>
            <a:off x="688975" y="2061210"/>
            <a:ext cx="10801985" cy="2306955"/>
          </a:xfrm>
          <a:prstGeom prst="rect">
            <a:avLst/>
          </a:prstGeom>
          <a:noFill/>
        </p:spPr>
        <p:txBody>
          <a:bodyPr wrap="square" rtlCol="0" anchor="t">
            <a:spAutoFit/>
          </a:bodyPr>
          <a:lstStyle/>
          <a:p>
            <a:pPr indent="0" fontAlgn="auto">
              <a:lnSpc>
                <a:spcPct val="150000"/>
              </a:lnSpc>
            </a:pPr>
            <a:r>
              <a:rPr lang="en-US" altLang="zh-CN" sz="3200" b="1" dirty="0">
                <a:latin typeface="+mj-ea"/>
                <a:ea typeface="+mj-ea"/>
                <a:cs typeface="+mj-ea"/>
                <a:sym typeface="+mn-ea"/>
              </a:rPr>
              <a:t>        </a:t>
            </a:r>
            <a:r>
              <a:rPr lang="zh-CN" altLang="en-US" sz="3200" b="1" dirty="0">
                <a:latin typeface="+mj-ea"/>
                <a:ea typeface="+mj-ea"/>
                <a:cs typeface="+mj-ea"/>
                <a:sym typeface="+mn-ea"/>
              </a:rPr>
              <a:t>⑷第</a:t>
            </a:r>
            <a:r>
              <a:rPr lang="en-US" altLang="zh-CN" sz="3200" b="1" dirty="0">
                <a:latin typeface="+mj-ea"/>
                <a:ea typeface="+mj-ea"/>
                <a:cs typeface="+mj-ea"/>
                <a:sym typeface="+mn-ea"/>
              </a:rPr>
              <a:t>30</a:t>
            </a:r>
            <a:r>
              <a:rPr lang="zh-CN" altLang="en-US" sz="3200" b="1" dirty="0">
                <a:latin typeface="+mj-ea"/>
                <a:ea typeface="+mj-ea"/>
                <a:cs typeface="+mj-ea"/>
                <a:sym typeface="+mn-ea"/>
              </a:rPr>
              <a:t>节：听了“我”的道歉，新媳妇“尽咬着嘴唇笑”“低头咬着嘴唇，好像忍了一肚子的笑料没笑完”，怎样理解新媳妇的笑</a:t>
            </a:r>
            <a:r>
              <a:rPr lang="en-US" altLang="zh-CN" sz="3200" b="1" dirty="0">
                <a:latin typeface="+mj-ea"/>
                <a:ea typeface="+mj-ea"/>
                <a:cs typeface="+mj-ea"/>
                <a:sym typeface="+mn-ea"/>
              </a:rPr>
              <a:t>?</a:t>
            </a:r>
            <a:endParaRPr lang="en-US" altLang="zh-CN" sz="3200" b="1" dirty="0">
              <a:latin typeface="+mj-ea"/>
              <a:ea typeface="+mj-ea"/>
              <a:cs typeface="+mj-ea"/>
              <a:sym typeface="+mn-ea"/>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bldLvl="0" animBg="1"/>
      <p:bldP spid="7" grpId="0" bldLvl="0" animBg="1"/>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2915" y="186055"/>
            <a:ext cx="11033760" cy="1198880"/>
          </a:xfrm>
          <a:prstGeom prst="rect">
            <a:avLst/>
          </a:prstGeom>
          <a:noFill/>
          <a:ln w="9525">
            <a:noFill/>
          </a:ln>
        </p:spPr>
        <p:txBody>
          <a:bodyPr wrap="square">
            <a:spAutoFit/>
          </a:bodyPr>
          <a:lstStyle/>
          <a:p>
            <a:pPr indent="0"/>
            <a:r>
              <a:rPr lang="en-US" altLang="zh-CN" sz="3600" b="1" dirty="0">
                <a:latin typeface="微软雅黑" panose="020B0503020204020204" charset="-122"/>
                <a:ea typeface="微软雅黑" panose="020B0503020204020204" charset="-122"/>
                <a:cs typeface="黑体" panose="02010609060101010101" charset="-122"/>
              </a:rPr>
              <a:t>       </a:t>
            </a:r>
            <a:r>
              <a:rPr lang="zh-CN" altLang="en-US" sz="3600" b="1" dirty="0">
                <a:latin typeface="微软雅黑" panose="020B0503020204020204" charset="-122"/>
                <a:ea typeface="微软雅黑" panose="020B0503020204020204" charset="-122"/>
                <a:cs typeface="黑体" panose="02010609060101010101" charset="-122"/>
              </a:rPr>
              <a:t>⑸第</a:t>
            </a:r>
            <a:r>
              <a:rPr lang="en-US" altLang="zh-CN" sz="3600" b="1" dirty="0">
                <a:latin typeface="微软雅黑" panose="020B0503020204020204" charset="-122"/>
                <a:ea typeface="微软雅黑" panose="020B0503020204020204" charset="-122"/>
                <a:cs typeface="黑体" panose="02010609060101010101" charset="-122"/>
              </a:rPr>
              <a:t>34</a:t>
            </a:r>
            <a:r>
              <a:rPr lang="zh-CN" altLang="en-US" sz="3600" b="1" dirty="0">
                <a:latin typeface="微软雅黑" panose="020B0503020204020204" charset="-122"/>
                <a:ea typeface="微软雅黑" panose="020B0503020204020204" charset="-122"/>
                <a:cs typeface="黑体" panose="02010609060101010101" charset="-122"/>
              </a:rPr>
              <a:t>节：通讯员衣服撕了一个口子，这一细节有何作用？</a:t>
            </a:r>
            <a:endParaRPr lang="zh-CN" altLang="en-US" sz="3600" b="1" dirty="0">
              <a:latin typeface="微软雅黑" panose="020B0503020204020204" charset="-122"/>
              <a:ea typeface="微软雅黑" panose="020B0503020204020204" charset="-122"/>
              <a:cs typeface="黑体" panose="02010609060101010101" charset="-122"/>
            </a:endParaRPr>
          </a:p>
        </p:txBody>
      </p:sp>
      <p:sp>
        <p:nvSpPr>
          <p:cNvPr id="5" name="文本框 4"/>
          <p:cNvSpPr txBox="1"/>
          <p:nvPr/>
        </p:nvSpPr>
        <p:spPr>
          <a:xfrm>
            <a:off x="593725" y="1629410"/>
            <a:ext cx="10887710" cy="1383665"/>
          </a:xfrm>
          <a:prstGeom prst="rect">
            <a:avLst/>
          </a:prstGeom>
          <a:noFill/>
          <a:ln w="9525">
            <a:solidFill>
              <a:schemeClr val="tx1"/>
            </a:solidFill>
          </a:ln>
        </p:spPr>
        <p:txBody>
          <a:bodyPr wrap="square" rtlCol="0" anchor="t">
            <a:spAutoFit/>
          </a:bodyPr>
          <a:lstStyle/>
          <a:p>
            <a:pPr fontAlgn="auto">
              <a:lnSpc>
                <a:spcPct val="150000"/>
              </a:lnSpc>
            </a:pPr>
            <a:r>
              <a:rPr lang="en-US" altLang="zh-CN" sz="2800" b="1" dirty="0">
                <a:latin typeface="黑体" panose="02010609060101010101" charset="-122"/>
                <a:ea typeface="黑体" panose="02010609060101010101" charset="-122"/>
                <a:cs typeface="微软雅黑" panose="020B0503020204020204" charset="-122"/>
                <a:sym typeface="+mn-ea"/>
              </a:rPr>
              <a:t>     </a:t>
            </a:r>
            <a:r>
              <a:rPr lang="zh-CN" altLang="en-US" sz="2800" b="1" dirty="0">
                <a:latin typeface="黑体" panose="02010609060101010101" charset="-122"/>
                <a:ea typeface="黑体" panose="02010609060101010101" charset="-122"/>
                <a:cs typeface="微软雅黑" panose="020B0503020204020204" charset="-122"/>
                <a:sym typeface="+mn-ea"/>
              </a:rPr>
              <a:t>一方面写出通讯员的朴实、腼腆、执拗，另一方面写出新媳妇的友善、热情、关切。这一细节也</a:t>
            </a:r>
            <a:r>
              <a:rPr lang="zh-CN" altLang="en-US" sz="2800" b="1" dirty="0">
                <a:solidFill>
                  <a:srgbClr val="C00000"/>
                </a:solidFill>
                <a:latin typeface="黑体" panose="02010609060101010101" charset="-122"/>
                <a:ea typeface="黑体" panose="02010609060101010101" charset="-122"/>
                <a:cs typeface="微软雅黑" panose="020B0503020204020204" charset="-122"/>
                <a:sym typeface="+mn-ea"/>
              </a:rPr>
              <a:t>为后文埋下伏笔。</a:t>
            </a:r>
            <a:endParaRPr lang="zh-CN" altLang="en-US" sz="2800" b="1" dirty="0">
              <a:solidFill>
                <a:srgbClr val="C00000"/>
              </a:solidFill>
              <a:latin typeface="黑体" panose="02010609060101010101" charset="-122"/>
              <a:ea typeface="黑体" panose="02010609060101010101" charset="-122"/>
              <a:cs typeface="微软雅黑" panose="020B0503020204020204" charset="-122"/>
              <a:sym typeface="+mn-ea"/>
            </a:endParaRPr>
          </a:p>
        </p:txBody>
      </p:sp>
      <p:sp>
        <p:nvSpPr>
          <p:cNvPr id="7" name="文本框 6"/>
          <p:cNvSpPr txBox="1"/>
          <p:nvPr/>
        </p:nvSpPr>
        <p:spPr>
          <a:xfrm>
            <a:off x="627380" y="4181475"/>
            <a:ext cx="10893425" cy="2676525"/>
          </a:xfrm>
          <a:prstGeom prst="rect">
            <a:avLst/>
          </a:prstGeom>
          <a:noFill/>
          <a:ln w="9525">
            <a:solidFill>
              <a:schemeClr val="tx1"/>
            </a:solidFill>
          </a:ln>
        </p:spPr>
        <p:txBody>
          <a:bodyPr wrap="square" rtlCol="0" anchor="t">
            <a:spAutoFit/>
          </a:bodyPr>
          <a:lstStyle/>
          <a:p>
            <a:pPr indent="0" fontAlgn="auto">
              <a:lnSpc>
                <a:spcPct val="150000"/>
              </a:lnSpc>
            </a:pPr>
            <a:r>
              <a:rPr lang="en-US" altLang="zh-CN" sz="2800" dirty="0">
                <a:latin typeface="黑体" panose="02010609060101010101" charset="-122"/>
                <a:ea typeface="黑体" panose="02010609060101010101" charset="-122"/>
                <a:cs typeface="微软雅黑" panose="020B0503020204020204" charset="-122"/>
                <a:sym typeface="+mn-ea"/>
              </a:rPr>
              <a:t>    </a:t>
            </a:r>
            <a:r>
              <a:rPr lang="zh-CN" altLang="en-US" sz="2800" dirty="0">
                <a:latin typeface="黑体" panose="02010609060101010101" charset="-122"/>
                <a:ea typeface="黑体" panose="02010609060101010101" charset="-122"/>
                <a:cs typeface="微软雅黑" panose="020B0503020204020204" charset="-122"/>
                <a:sym typeface="+mn-ea"/>
              </a:rPr>
              <a:t>因为前面向新媳妇借被子时碰了壁，受了气，心里有些不满和别扭，勉强接过被子。听了旁人介绍被子的来历，明白了新媳妇对被子的珍惜，联系新媳妇终于肯借出被子的深明大义，</a:t>
            </a:r>
            <a:r>
              <a:rPr lang="zh-CN" altLang="en-US" sz="2800" dirty="0">
                <a:solidFill>
                  <a:srgbClr val="C00000"/>
                </a:solidFill>
                <a:latin typeface="黑体" panose="02010609060101010101" charset="-122"/>
                <a:ea typeface="黑体" panose="02010609060101010101" charset="-122"/>
                <a:cs typeface="微软雅黑" panose="020B0503020204020204" charset="-122"/>
                <a:sym typeface="+mn-ea"/>
              </a:rPr>
              <a:t>感到有些内疚，觉得借得有些不妥当。</a:t>
            </a:r>
            <a:endParaRPr lang="zh-CN" altLang="en-US" sz="2800" dirty="0">
              <a:solidFill>
                <a:srgbClr val="C00000"/>
              </a:solidFill>
              <a:latin typeface="黑体" panose="02010609060101010101" charset="-122"/>
              <a:ea typeface="黑体" panose="02010609060101010101" charset="-122"/>
              <a:cs typeface="微软雅黑" panose="020B0503020204020204" charset="-122"/>
              <a:sym typeface="+mn-ea"/>
            </a:endParaRPr>
          </a:p>
        </p:txBody>
      </p:sp>
      <p:sp>
        <p:nvSpPr>
          <p:cNvPr id="8" name="文本框 7"/>
          <p:cNvSpPr txBox="1"/>
          <p:nvPr/>
        </p:nvSpPr>
        <p:spPr>
          <a:xfrm>
            <a:off x="627380" y="3354070"/>
            <a:ext cx="10869295" cy="583565"/>
          </a:xfrm>
          <a:prstGeom prst="rect">
            <a:avLst/>
          </a:prstGeom>
          <a:noFill/>
        </p:spPr>
        <p:txBody>
          <a:bodyPr wrap="square" rtlCol="0" anchor="t">
            <a:spAutoFit/>
          </a:bodyPr>
          <a:lstStyle/>
          <a:p>
            <a:pPr indent="0"/>
            <a:r>
              <a:rPr lang="zh-CN" altLang="en-US" sz="3200" b="1" dirty="0">
                <a:latin typeface="微软雅黑" panose="020B0503020204020204" charset="-122"/>
                <a:ea typeface="微软雅黑" panose="020B0503020204020204" charset="-122"/>
                <a:cs typeface="微软雅黑" panose="020B0503020204020204" charset="-122"/>
                <a:sym typeface="+mn-ea"/>
              </a:rPr>
              <a:t>⑹第</a:t>
            </a:r>
            <a:r>
              <a:rPr lang="en-US" altLang="zh-CN" sz="3200" b="1" dirty="0">
                <a:latin typeface="微软雅黑" panose="020B0503020204020204" charset="-122"/>
                <a:ea typeface="微软雅黑" panose="020B0503020204020204" charset="-122"/>
                <a:cs typeface="微软雅黑" panose="020B0503020204020204" charset="-122"/>
                <a:sym typeface="+mn-ea"/>
              </a:rPr>
              <a:t>35</a:t>
            </a:r>
            <a:r>
              <a:rPr lang="zh-CN" altLang="en-US" sz="3200" b="1" dirty="0">
                <a:latin typeface="微软雅黑" panose="020B0503020204020204" charset="-122"/>
                <a:ea typeface="微软雅黑" panose="020B0503020204020204" charset="-122"/>
                <a:cs typeface="微软雅黑" panose="020B0503020204020204" charset="-122"/>
                <a:sym typeface="+mn-ea"/>
              </a:rPr>
              <a:t>节：怎样理解“他一边走，一边跟我嘟哝起来了”？</a:t>
            </a:r>
            <a:endParaRPr lang="zh-CN" altLang="en-US" sz="3200" b="1" dirty="0">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bldLvl="0" animBg="1"/>
      <p:bldP spid="7" grpId="0" bldLvl="0" animBg="1"/>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84835" y="240030"/>
            <a:ext cx="10480040" cy="645160"/>
          </a:xfrm>
          <a:prstGeom prst="rect">
            <a:avLst/>
          </a:prstGeom>
          <a:noFill/>
          <a:ln w="9525">
            <a:noFill/>
          </a:ln>
        </p:spPr>
        <p:txBody>
          <a:bodyPr wrap="square">
            <a:spAutoFit/>
          </a:bodyPr>
          <a:lstStyle/>
          <a:p>
            <a:pPr indent="0"/>
            <a:r>
              <a:rPr lang="zh-CN" altLang="en-US" sz="3600" b="1" dirty="0">
                <a:latin typeface="微软雅黑" panose="020B0503020204020204" charset="-122"/>
                <a:ea typeface="微软雅黑" panose="020B0503020204020204" charset="-122"/>
                <a:cs typeface="微软雅黑" panose="020B0503020204020204" charset="-122"/>
              </a:rPr>
              <a:t>⑺第</a:t>
            </a:r>
            <a:r>
              <a:rPr lang="en-US" altLang="zh-CN" sz="3600" b="1" dirty="0">
                <a:latin typeface="微软雅黑" panose="020B0503020204020204" charset="-122"/>
                <a:ea typeface="微软雅黑" panose="020B0503020204020204" charset="-122"/>
                <a:cs typeface="微软雅黑" panose="020B0503020204020204" charset="-122"/>
              </a:rPr>
              <a:t>39</a:t>
            </a:r>
            <a:r>
              <a:rPr lang="zh-CN" altLang="en-US" sz="3600" b="1" dirty="0">
                <a:latin typeface="微软雅黑" panose="020B0503020204020204" charset="-122"/>
                <a:ea typeface="微软雅黑" panose="020B0503020204020204" charset="-122"/>
                <a:cs typeface="微软雅黑" panose="020B0503020204020204" charset="-122"/>
              </a:rPr>
              <a:t>节：怎样理解“那</a:t>
            </a:r>
            <a:r>
              <a:rPr lang="en-US" altLang="zh-CN"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那我们送回去吧”？</a:t>
            </a: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68020" y="1182370"/>
            <a:ext cx="10871835" cy="1568450"/>
          </a:xfrm>
          <a:prstGeom prst="rect">
            <a:avLst/>
          </a:prstGeom>
          <a:noFill/>
          <a:ln w="12700">
            <a:solidFill>
              <a:schemeClr val="tx1"/>
            </a:solidFill>
          </a:ln>
        </p:spPr>
        <p:txBody>
          <a:bodyPr wrap="square" rtlCol="0" anchor="t">
            <a:spAutoFit/>
          </a:bodyPr>
          <a:lstStyle/>
          <a:p>
            <a:pPr fontAlgn="auto">
              <a:lnSpc>
                <a:spcPct val="150000"/>
              </a:lnSpc>
            </a:pPr>
            <a:r>
              <a:rPr lang="en-US" altLang="zh-CN" sz="3200" dirty="0">
                <a:latin typeface="黑体" panose="02010609060101010101" charset="-122"/>
                <a:ea typeface="黑体" panose="02010609060101010101" charset="-122"/>
                <a:cs typeface="微软雅黑" panose="020B0503020204020204" charset="-122"/>
                <a:sym typeface="+mn-ea"/>
              </a:rPr>
              <a:t>    </a:t>
            </a:r>
            <a:r>
              <a:rPr lang="zh-CN" altLang="en-US" sz="3200" dirty="0">
                <a:latin typeface="黑体" panose="02010609060101010101" charset="-122"/>
                <a:ea typeface="黑体" panose="02010609060101010101" charset="-122"/>
                <a:cs typeface="微软雅黑" panose="020B0503020204020204" charset="-122"/>
                <a:sym typeface="+mn-ea"/>
              </a:rPr>
              <a:t>当得知自己借的是人家结婚的被子时，又想把被子送还，完全不计较刚才受的委屈，</a:t>
            </a:r>
            <a:r>
              <a:rPr lang="zh-CN" altLang="en-US" sz="3200" dirty="0">
                <a:solidFill>
                  <a:srgbClr val="C00000"/>
                </a:solidFill>
                <a:latin typeface="黑体" panose="02010609060101010101" charset="-122"/>
                <a:ea typeface="黑体" panose="02010609060101010101" charset="-122"/>
                <a:cs typeface="微软雅黑" panose="020B0503020204020204" charset="-122"/>
                <a:sym typeface="+mn-ea"/>
              </a:rPr>
              <a:t>体现了他通达的一面。</a:t>
            </a:r>
            <a:endParaRPr lang="zh-CN" altLang="en-US" sz="3200" dirty="0">
              <a:solidFill>
                <a:srgbClr val="C00000"/>
              </a:solidFill>
              <a:latin typeface="黑体" panose="02010609060101010101" charset="-122"/>
              <a:ea typeface="黑体" panose="02010609060101010101" charset="-122"/>
              <a:cs typeface="微软雅黑" panose="020B0503020204020204" charset="-122"/>
              <a:sym typeface="+mn-ea"/>
            </a:endParaRPr>
          </a:p>
        </p:txBody>
      </p:sp>
      <p:sp>
        <p:nvSpPr>
          <p:cNvPr id="7" name="文本框 6"/>
          <p:cNvSpPr txBox="1"/>
          <p:nvPr/>
        </p:nvSpPr>
        <p:spPr>
          <a:xfrm>
            <a:off x="659130" y="5149850"/>
            <a:ext cx="10873105" cy="1076325"/>
          </a:xfrm>
          <a:prstGeom prst="rect">
            <a:avLst/>
          </a:prstGeom>
          <a:noFill/>
          <a:ln w="12700">
            <a:solidFill>
              <a:schemeClr val="tx1"/>
            </a:solidFill>
          </a:ln>
        </p:spPr>
        <p:txBody>
          <a:bodyPr wrap="square" rtlCol="0" anchor="t">
            <a:spAutoFit/>
          </a:bodyPr>
          <a:lstStyle/>
          <a:p>
            <a:pPr indent="0"/>
            <a:r>
              <a:rPr lang="en-US" altLang="zh-CN" sz="3200" dirty="0">
                <a:latin typeface="黑体" panose="02010609060101010101" charset="-122"/>
                <a:ea typeface="黑体" panose="02010609060101010101" charset="-122"/>
                <a:cs typeface="黑体" panose="02010609060101010101" charset="-122"/>
                <a:sym typeface="+mn-ea"/>
              </a:rPr>
              <a:t>   </a:t>
            </a:r>
            <a:r>
              <a:rPr lang="zh-CN" altLang="en-US" sz="3200" dirty="0">
                <a:latin typeface="黑体" panose="02010609060101010101" charset="-122"/>
                <a:ea typeface="黑体" panose="02010609060101010101" charset="-122"/>
                <a:cs typeface="黑体" panose="02010609060101010101" charset="-122"/>
                <a:sym typeface="+mn-ea"/>
              </a:rPr>
              <a:t>“傻呼呼”一词，表现了小通讯员的质朴、可爱和腼腆，以“傻乎乎的小同乡”相称，</a:t>
            </a:r>
            <a:r>
              <a:rPr lang="zh-CN" altLang="en-US" sz="3200" dirty="0">
                <a:solidFill>
                  <a:srgbClr val="C00000"/>
                </a:solidFill>
                <a:latin typeface="黑体" panose="02010609060101010101" charset="-122"/>
                <a:ea typeface="黑体" panose="02010609060101010101" charset="-122"/>
                <a:cs typeface="黑体" panose="02010609060101010101" charset="-122"/>
                <a:sym typeface="+mn-ea"/>
              </a:rPr>
              <a:t>是对他的高度认同和赞赏。</a:t>
            </a:r>
            <a:endParaRPr lang="zh-CN" altLang="en-US" sz="3200" dirty="0">
              <a:solidFill>
                <a:srgbClr val="C00000"/>
              </a:solidFill>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nvSpPr>
        <p:spPr>
          <a:xfrm>
            <a:off x="668020" y="3510915"/>
            <a:ext cx="10872470" cy="1076325"/>
          </a:xfrm>
          <a:prstGeom prst="rect">
            <a:avLst/>
          </a:prstGeom>
          <a:noFill/>
        </p:spPr>
        <p:txBody>
          <a:bodyPr wrap="square" rtlCol="0" anchor="t">
            <a:spAutoFit/>
          </a:bodyPr>
          <a:lstStyle/>
          <a:p>
            <a:pPr indent="0"/>
            <a:r>
              <a:rPr lang="en-US" altLang="zh-CN" sz="3200" b="1" dirty="0">
                <a:latin typeface="微软雅黑" panose="020B0503020204020204" charset="-122"/>
                <a:ea typeface="微软雅黑" panose="020B0503020204020204" charset="-122"/>
                <a:cs typeface="微软雅黑" panose="020B0503020204020204" charset="-122"/>
                <a:sym typeface="+mn-ea"/>
              </a:rPr>
              <a:t>        </a:t>
            </a:r>
            <a:r>
              <a:rPr lang="zh-CN" altLang="en-US" sz="3200" b="1" dirty="0">
                <a:latin typeface="微软雅黑" panose="020B0503020204020204" charset="-122"/>
                <a:ea typeface="微软雅黑" panose="020B0503020204020204" charset="-122"/>
                <a:cs typeface="微软雅黑" panose="020B0503020204020204" charset="-122"/>
                <a:sym typeface="+mn-ea"/>
              </a:rPr>
              <a:t>⑻第</a:t>
            </a:r>
            <a:r>
              <a:rPr lang="en-US" altLang="zh-CN" sz="3200" b="1" dirty="0">
                <a:latin typeface="微软雅黑" panose="020B0503020204020204" charset="-122"/>
                <a:ea typeface="微软雅黑" panose="020B0503020204020204" charset="-122"/>
                <a:cs typeface="微软雅黑" panose="020B0503020204020204" charset="-122"/>
                <a:sym typeface="+mn-ea"/>
              </a:rPr>
              <a:t>40</a:t>
            </a:r>
            <a:r>
              <a:rPr lang="zh-CN" altLang="en-US" sz="3200" b="1" dirty="0">
                <a:latin typeface="微软雅黑" panose="020B0503020204020204" charset="-122"/>
                <a:ea typeface="微软雅黑" panose="020B0503020204020204" charset="-122"/>
                <a:cs typeface="微软雅黑" panose="020B0503020204020204" charset="-122"/>
                <a:sym typeface="+mn-ea"/>
              </a:rPr>
              <a:t>节：</a:t>
            </a:r>
            <a:r>
              <a:rPr lang="zh-CN" altLang="en-US" sz="3200" b="1" dirty="0">
                <a:latin typeface="微软雅黑" panose="020B0503020204020204" charset="-122"/>
                <a:ea typeface="微软雅黑" panose="020B0503020204020204" charset="-122"/>
                <a:cs typeface="微软雅黑" panose="020B0503020204020204" charset="-122"/>
                <a:sym typeface="+mn-ea"/>
              </a:rPr>
              <a:t>“我”称他为“傻乎乎的小同乡”，怎样理解“傻乎乎”一词？</a:t>
            </a:r>
            <a:endParaRPr lang="zh-CN" altLang="en-US" sz="3200" b="1" dirty="0">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bldLvl="0" animBg="1"/>
      <p:bldP spid="7" grpId="0" bldLvl="0" animBg="1"/>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0080" y="381635"/>
            <a:ext cx="10960735" cy="1198880"/>
          </a:xfrm>
          <a:prstGeom prst="rect">
            <a:avLst/>
          </a:prstGeom>
          <a:noFill/>
          <a:ln w="9525">
            <a:noFill/>
          </a:ln>
        </p:spPr>
        <p:txBody>
          <a:bodyPr wrap="square">
            <a:spAutoFit/>
          </a:bodyPr>
          <a:lstStyle/>
          <a:p>
            <a:pPr indent="0"/>
            <a:r>
              <a:rPr lang="en-US" altLang="zh-CN" sz="3600" b="1" dirty="0">
                <a:latin typeface="微软雅黑" panose="020B0503020204020204" charset="-122"/>
                <a:ea typeface="微软雅黑" panose="020B0503020204020204" charset="-122"/>
                <a:cs typeface="微软雅黑" panose="020B0503020204020204" charset="-122"/>
              </a:rPr>
              <a:t>       </a:t>
            </a:r>
            <a:r>
              <a:rPr lang="zh-CN" altLang="en-US" sz="3600" b="1" dirty="0">
                <a:latin typeface="微软雅黑" panose="020B0503020204020204" charset="-122"/>
                <a:ea typeface="微软雅黑" panose="020B0503020204020204" charset="-122"/>
                <a:cs typeface="微软雅黑" panose="020B0503020204020204" charset="-122"/>
              </a:rPr>
              <a:t>⑼第</a:t>
            </a:r>
            <a:r>
              <a:rPr lang="en-US" altLang="zh-CN" sz="3600" b="1" dirty="0">
                <a:latin typeface="微软雅黑" panose="020B0503020204020204" charset="-122"/>
                <a:ea typeface="微软雅黑" panose="020B0503020204020204" charset="-122"/>
                <a:cs typeface="微软雅黑" panose="020B0503020204020204" charset="-122"/>
              </a:rPr>
              <a:t>42</a:t>
            </a:r>
            <a:r>
              <a:rPr lang="zh-CN" altLang="en-US" sz="3600" b="1" dirty="0">
                <a:latin typeface="微软雅黑" panose="020B0503020204020204" charset="-122"/>
                <a:ea typeface="微软雅黑" panose="020B0503020204020204" charset="-122"/>
                <a:cs typeface="微软雅黑" panose="020B0503020204020204" charset="-122"/>
              </a:rPr>
              <a:t>节的语言描写和动作行为描写表现了通讯员怎样的性格？</a:t>
            </a: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44195" y="2364740"/>
            <a:ext cx="6828155" cy="3784600"/>
          </a:xfrm>
          <a:prstGeom prst="rect">
            <a:avLst/>
          </a:prstGeom>
          <a:noFill/>
          <a:ln w="12700">
            <a:solidFill>
              <a:schemeClr val="tx1"/>
            </a:solidFill>
          </a:ln>
        </p:spPr>
        <p:txBody>
          <a:bodyPr wrap="square" rtlCol="0" anchor="t">
            <a:spAutoFit/>
          </a:bodyPr>
          <a:lstStyle/>
          <a:p>
            <a:pPr fontAlgn="auto">
              <a:lnSpc>
                <a:spcPct val="150000"/>
              </a:lnSpc>
            </a:pPr>
            <a:r>
              <a:rPr lang="en-US" altLang="zh-CN" sz="3200" dirty="0">
                <a:latin typeface="黑体" panose="02010609060101010101" charset="-122"/>
                <a:ea typeface="黑体" panose="02010609060101010101" charset="-122"/>
                <a:cs typeface="黑体" panose="02010609060101010101" charset="-122"/>
                <a:sym typeface="+mn-ea"/>
              </a:rPr>
              <a:t>    </a:t>
            </a:r>
            <a:r>
              <a:rPr lang="zh-CN" altLang="en-US" sz="3200" dirty="0">
                <a:latin typeface="黑体" panose="02010609060101010101" charset="-122"/>
                <a:ea typeface="黑体" panose="02010609060101010101" charset="-122"/>
                <a:cs typeface="黑体" panose="02010609060101010101" charset="-122"/>
                <a:sym typeface="+mn-ea"/>
              </a:rPr>
              <a:t>“给你开饭啦</a:t>
            </a:r>
            <a:r>
              <a:rPr lang="en-US" altLang="zh-CN" sz="3200" dirty="0">
                <a:latin typeface="黑体" panose="02010609060101010101" charset="-122"/>
                <a:ea typeface="黑体" panose="02010609060101010101" charset="-122"/>
                <a:cs typeface="黑体" panose="02010609060101010101" charset="-122"/>
                <a:sym typeface="+mn-ea"/>
              </a:rPr>
              <a:t>!”</a:t>
            </a:r>
            <a:r>
              <a:rPr lang="zh-CN" altLang="en-US" sz="3200" dirty="0">
                <a:latin typeface="黑体" panose="02010609060101010101" charset="-122"/>
                <a:ea typeface="黑体" panose="02010609060101010101" charset="-122"/>
                <a:cs typeface="黑体" panose="02010609060101010101" charset="-122"/>
                <a:sym typeface="+mn-ea"/>
              </a:rPr>
              <a:t>的语言描写表现通讯员的</a:t>
            </a:r>
            <a:r>
              <a:rPr lang="zh-CN" altLang="en-US" sz="3200" dirty="0">
                <a:solidFill>
                  <a:srgbClr val="C00000"/>
                </a:solidFill>
                <a:latin typeface="黑体" panose="02010609060101010101" charset="-122"/>
                <a:ea typeface="黑体" panose="02010609060101010101" charset="-122"/>
                <a:cs typeface="黑体" panose="02010609060101010101" charset="-122"/>
                <a:sym typeface="+mn-ea"/>
              </a:rPr>
              <a:t>天真可爱</a:t>
            </a:r>
            <a:r>
              <a:rPr lang="zh-CN" altLang="en-US" sz="3200" dirty="0">
                <a:latin typeface="黑体" panose="02010609060101010101" charset="-122"/>
                <a:ea typeface="黑体" panose="02010609060101010101" charset="-122"/>
                <a:cs typeface="黑体" panose="02010609060101010101" charset="-122"/>
                <a:sym typeface="+mn-ea"/>
              </a:rPr>
              <a:t>；“掏、摸、扬”等动作描写，表现了他</a:t>
            </a:r>
            <a:r>
              <a:rPr lang="zh-CN" altLang="en-US" sz="3200" dirty="0">
                <a:solidFill>
                  <a:srgbClr val="C00000"/>
                </a:solidFill>
                <a:latin typeface="黑体" panose="02010609060101010101" charset="-122"/>
                <a:ea typeface="黑体" panose="02010609060101010101" charset="-122"/>
                <a:cs typeface="黑体" panose="02010609060101010101" charset="-122"/>
                <a:sym typeface="+mn-ea"/>
              </a:rPr>
              <a:t>对同志的关心</a:t>
            </a:r>
            <a:r>
              <a:rPr lang="zh-CN" altLang="en-US" sz="3200" dirty="0">
                <a:latin typeface="黑体" panose="02010609060101010101" charset="-122"/>
                <a:ea typeface="黑体" panose="02010609060101010101" charset="-122"/>
                <a:cs typeface="黑体" panose="02010609060101010101" charset="-122"/>
                <a:sym typeface="+mn-ea"/>
              </a:rPr>
              <a:t>；“脚不点地地走了”的行为描写，说明了他</a:t>
            </a:r>
            <a:r>
              <a:rPr lang="zh-CN" altLang="en-US" sz="3200" dirty="0">
                <a:solidFill>
                  <a:srgbClr val="C00000"/>
                </a:solidFill>
                <a:latin typeface="黑体" panose="02010609060101010101" charset="-122"/>
                <a:ea typeface="黑体" panose="02010609060101010101" charset="-122"/>
                <a:cs typeface="黑体" panose="02010609060101010101" charset="-122"/>
                <a:sym typeface="+mn-ea"/>
              </a:rPr>
              <a:t>迫不及待回部队的心情</a:t>
            </a:r>
            <a:r>
              <a:rPr lang="zh-CN" altLang="en-US" sz="3200" dirty="0">
                <a:latin typeface="黑体" panose="02010609060101010101" charset="-122"/>
                <a:ea typeface="黑体" panose="02010609060101010101" charset="-122"/>
                <a:cs typeface="黑体" panose="02010609060101010101" charset="-122"/>
                <a:sym typeface="+mn-ea"/>
              </a:rPr>
              <a:t>。</a:t>
            </a:r>
            <a:endParaRPr lang="zh-CN" altLang="en-US" sz="3200" dirty="0">
              <a:solidFill>
                <a:srgbClr val="C00000"/>
              </a:solidFill>
              <a:latin typeface="黑体" panose="02010609060101010101" charset="-122"/>
              <a:ea typeface="黑体" panose="02010609060101010101" charset="-122"/>
              <a:cs typeface="黑体" panose="02010609060101010101" charset="-122"/>
              <a:sym typeface="+mn-ea"/>
            </a:endParaRPr>
          </a:p>
        </p:txBody>
      </p:sp>
      <p:pic>
        <p:nvPicPr>
          <p:cNvPr id="6" name="图片 5"/>
          <p:cNvPicPr>
            <a:picLocks noChangeAspect="1"/>
          </p:cNvPicPr>
          <p:nvPr/>
        </p:nvPicPr>
        <p:blipFill rotWithShape="1">
          <a:blip r:embed="rId1"/>
          <a:srcRect r="3434" b="5231"/>
          <a:stretch>
            <a:fillRect/>
          </a:stretch>
        </p:blipFill>
        <p:spPr>
          <a:xfrm>
            <a:off x="7743190" y="2364105"/>
            <a:ext cx="3990340" cy="3753485"/>
          </a:xfrm>
          <a:prstGeom prst="rect">
            <a:avLst/>
          </a:prstGeom>
        </p:spPr>
      </p:pic>
    </p:spTree>
    <p:custDataLst>
      <p:tags r:id="rId2"/>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81660" y="368935"/>
            <a:ext cx="10975340" cy="583565"/>
          </a:xfrm>
          <a:prstGeom prst="rect">
            <a:avLst/>
          </a:prstGeom>
          <a:noFill/>
          <a:ln w="9525">
            <a:noFill/>
          </a:ln>
        </p:spPr>
        <p:txBody>
          <a:bodyPr wrap="square">
            <a:spAutoFit/>
          </a:bodyPr>
          <a:lstStyle/>
          <a:p>
            <a:pPr indent="0"/>
            <a:r>
              <a:rPr lang="zh-CN" altLang="en-US" sz="3200" b="1" dirty="0">
                <a:latin typeface="微软雅黑" panose="020B0503020204020204" charset="-122"/>
                <a:ea typeface="微软雅黑" panose="020B0503020204020204" charset="-122"/>
                <a:cs typeface="黑体" panose="02010609060101010101" charset="-122"/>
              </a:rPr>
              <a:t>⑽第</a:t>
            </a:r>
            <a:r>
              <a:rPr lang="en-US" altLang="zh-CN" sz="3200" b="1" dirty="0">
                <a:latin typeface="微软雅黑" panose="020B0503020204020204" charset="-122"/>
                <a:ea typeface="微软雅黑" panose="020B0503020204020204" charset="-122"/>
                <a:cs typeface="黑体" panose="02010609060101010101" charset="-122"/>
              </a:rPr>
              <a:t>42</a:t>
            </a:r>
            <a:r>
              <a:rPr lang="zh-CN" altLang="en-US" sz="3200" b="1" dirty="0">
                <a:latin typeface="微软雅黑" panose="020B0503020204020204" charset="-122"/>
                <a:ea typeface="微软雅黑" panose="020B0503020204020204" charset="-122"/>
                <a:cs typeface="黑体" panose="02010609060101010101" charset="-122"/>
              </a:rPr>
              <a:t>节：</a:t>
            </a:r>
            <a:r>
              <a:rPr lang="zh-CN" altLang="en-US" sz="3200" b="1" dirty="0">
                <a:latin typeface="微软雅黑" panose="020B0503020204020204" charset="-122"/>
                <a:ea typeface="微软雅黑" panose="020B0503020204020204" charset="-122"/>
                <a:cs typeface="黑体" panose="02010609060101010101" charset="-122"/>
              </a:rPr>
              <a:t>枪筒里的野菊花，属于什么描写？有哪些作用？</a:t>
            </a:r>
            <a:endParaRPr lang="zh-CN" altLang="en-US" sz="3200" b="1" dirty="0">
              <a:latin typeface="微软雅黑" panose="020B0503020204020204" charset="-122"/>
              <a:ea typeface="微软雅黑" panose="020B0503020204020204" charset="-122"/>
              <a:cs typeface="黑体" panose="02010609060101010101" charset="-122"/>
            </a:endParaRPr>
          </a:p>
        </p:txBody>
      </p:sp>
      <p:sp>
        <p:nvSpPr>
          <p:cNvPr id="5" name="文本框 4"/>
          <p:cNvSpPr txBox="1"/>
          <p:nvPr/>
        </p:nvSpPr>
        <p:spPr>
          <a:xfrm>
            <a:off x="607695" y="1354455"/>
            <a:ext cx="10975975" cy="2030095"/>
          </a:xfrm>
          <a:prstGeom prst="rect">
            <a:avLst/>
          </a:prstGeom>
          <a:noFill/>
          <a:ln w="12700">
            <a:solidFill>
              <a:schemeClr val="tx1"/>
            </a:solidFill>
          </a:ln>
        </p:spPr>
        <p:txBody>
          <a:bodyPr wrap="square" rtlCol="0" anchor="t">
            <a:spAutoFit/>
          </a:bodyPr>
          <a:lstStyle/>
          <a:p>
            <a:pPr fontAlgn="auto">
              <a:lnSpc>
                <a:spcPct val="150000"/>
              </a:lnSpc>
            </a:pPr>
            <a:r>
              <a:rPr lang="en-US" altLang="zh-CN" sz="2800" dirty="0">
                <a:latin typeface="黑体" panose="02010609060101010101" charset="-122"/>
                <a:ea typeface="黑体" panose="02010609060101010101" charset="-122"/>
                <a:cs typeface="微软雅黑" panose="020B0503020204020204" charset="-122"/>
                <a:sym typeface="+mn-ea"/>
              </a:rPr>
              <a:t>    </a:t>
            </a:r>
            <a:r>
              <a:rPr lang="zh-CN" altLang="en-US" sz="2800" dirty="0">
                <a:latin typeface="黑体" panose="02010609060101010101" charset="-122"/>
                <a:ea typeface="黑体" panose="02010609060101010101" charset="-122"/>
                <a:cs typeface="微软雅黑" panose="020B0503020204020204" charset="-122"/>
                <a:sym typeface="+mn-ea"/>
              </a:rPr>
              <a:t>枪管里的野菊花属于</a:t>
            </a:r>
            <a:r>
              <a:rPr lang="zh-CN" altLang="en-US" sz="2800" dirty="0">
                <a:solidFill>
                  <a:srgbClr val="C00000"/>
                </a:solidFill>
                <a:latin typeface="黑体" panose="02010609060101010101" charset="-122"/>
                <a:ea typeface="黑体" panose="02010609060101010101" charset="-122"/>
                <a:cs typeface="微软雅黑" panose="020B0503020204020204" charset="-122"/>
                <a:sym typeface="+mn-ea"/>
              </a:rPr>
              <a:t>细节描写</a:t>
            </a:r>
            <a:r>
              <a:rPr lang="zh-CN" altLang="en-US" sz="2800" dirty="0">
                <a:latin typeface="黑体" panose="02010609060101010101" charset="-122"/>
                <a:ea typeface="黑体" panose="02010609060101010101" charset="-122"/>
                <a:cs typeface="微软雅黑" panose="020B0503020204020204" charset="-122"/>
                <a:sym typeface="+mn-ea"/>
              </a:rPr>
              <a:t>，</a:t>
            </a:r>
            <a:r>
              <a:rPr lang="zh-CN" altLang="en-US" sz="2800" dirty="0">
                <a:solidFill>
                  <a:srgbClr val="C00000"/>
                </a:solidFill>
                <a:latin typeface="黑体" panose="02010609060101010101" charset="-122"/>
                <a:ea typeface="黑体" panose="02010609060101010101" charset="-122"/>
                <a:cs typeface="微软雅黑" panose="020B0503020204020204" charset="-122"/>
                <a:sym typeface="+mn-ea"/>
              </a:rPr>
              <a:t>和前文形成照应</a:t>
            </a:r>
            <a:r>
              <a:rPr lang="zh-CN" altLang="en-US" sz="2800" dirty="0">
                <a:latin typeface="黑体" panose="02010609060101010101" charset="-122"/>
                <a:ea typeface="黑体" panose="02010609060101010101" charset="-122"/>
                <a:cs typeface="微软雅黑" panose="020B0503020204020204" charset="-122"/>
                <a:sym typeface="+mn-ea"/>
              </a:rPr>
              <a:t>，表现出通讯员对自然、对生活的热爱，天真质朴的心灵以及临近战斗仍从容不迫的性格特征。</a:t>
            </a:r>
            <a:endParaRPr lang="zh-CN" altLang="en-US" sz="2800" dirty="0">
              <a:solidFill>
                <a:srgbClr val="C00000"/>
              </a:solidFill>
              <a:latin typeface="黑体" panose="02010609060101010101" charset="-122"/>
              <a:ea typeface="黑体" panose="02010609060101010101" charset="-122"/>
              <a:cs typeface="微软雅黑" panose="020B0503020204020204" charset="-122"/>
              <a:sym typeface="+mn-ea"/>
            </a:endParaRPr>
          </a:p>
        </p:txBody>
      </p:sp>
      <p:sp>
        <p:nvSpPr>
          <p:cNvPr id="7" name="文本框 6"/>
          <p:cNvSpPr txBox="1"/>
          <p:nvPr/>
        </p:nvSpPr>
        <p:spPr>
          <a:xfrm>
            <a:off x="581660" y="4772025"/>
            <a:ext cx="10974070" cy="1383665"/>
          </a:xfrm>
          <a:prstGeom prst="rect">
            <a:avLst/>
          </a:prstGeom>
          <a:noFill/>
          <a:ln w="12700">
            <a:solidFill>
              <a:schemeClr val="tx1"/>
            </a:solidFill>
          </a:ln>
        </p:spPr>
        <p:txBody>
          <a:bodyPr wrap="square" rtlCol="0" anchor="t">
            <a:spAutoFit/>
          </a:bodyPr>
          <a:lstStyle/>
          <a:p>
            <a:pPr indent="0" fontAlgn="auto">
              <a:lnSpc>
                <a:spcPct val="150000"/>
              </a:lnSpc>
            </a:pPr>
            <a:r>
              <a:rPr lang="en-US" altLang="zh-CN" sz="2800" dirty="0">
                <a:solidFill>
                  <a:srgbClr val="C00000"/>
                </a:solidFill>
                <a:latin typeface="黑体" panose="02010609060101010101" charset="-122"/>
                <a:ea typeface="黑体" panose="02010609060101010101" charset="-122"/>
                <a:cs typeface="黑体" panose="02010609060101010101" charset="-122"/>
                <a:sym typeface="+mn-ea"/>
              </a:rPr>
              <a:t>    </a:t>
            </a:r>
            <a:r>
              <a:rPr lang="zh-CN" altLang="en-US" sz="2800" dirty="0">
                <a:solidFill>
                  <a:srgbClr val="C00000"/>
                </a:solidFill>
                <a:latin typeface="黑体" panose="02010609060101010101" charset="-122"/>
                <a:ea typeface="黑体" panose="02010609060101010101" charset="-122"/>
                <a:cs typeface="黑体" panose="02010609060101010101" charset="-122"/>
                <a:sym typeface="+mn-ea"/>
              </a:rPr>
              <a:t>照应前文</a:t>
            </a:r>
            <a:r>
              <a:rPr lang="zh-CN" altLang="en-US" sz="2800" dirty="0">
                <a:latin typeface="黑体" panose="02010609060101010101" charset="-122"/>
                <a:ea typeface="黑体" panose="02010609060101010101" charset="-122"/>
                <a:cs typeface="黑体" panose="02010609060101010101" charset="-122"/>
                <a:sym typeface="+mn-ea"/>
              </a:rPr>
              <a:t>，写出了通讯员天真质朴的心灵和回部队时乐观的情绪，同时也</a:t>
            </a:r>
            <a:r>
              <a:rPr lang="zh-CN" altLang="en-US" sz="2800" dirty="0">
                <a:solidFill>
                  <a:srgbClr val="C00000"/>
                </a:solidFill>
                <a:latin typeface="黑体" panose="02010609060101010101" charset="-122"/>
                <a:ea typeface="黑体" panose="02010609060101010101" charset="-122"/>
                <a:cs typeface="黑体" panose="02010609060101010101" charset="-122"/>
                <a:sym typeface="+mn-ea"/>
              </a:rPr>
              <a:t>为下文</a:t>
            </a:r>
            <a:r>
              <a:rPr lang="zh-CN" altLang="en-US" sz="2800" dirty="0">
                <a:latin typeface="黑体" panose="02010609060101010101" charset="-122"/>
                <a:ea typeface="黑体" panose="02010609060101010101" charset="-122"/>
                <a:cs typeface="黑体" panose="02010609060101010101" charset="-122"/>
                <a:sym typeface="+mn-ea"/>
              </a:rPr>
              <a:t>新媳妇缝“破洞”的情节</a:t>
            </a:r>
            <a:r>
              <a:rPr lang="zh-CN" altLang="en-US" sz="2800" dirty="0">
                <a:solidFill>
                  <a:srgbClr val="C00000"/>
                </a:solidFill>
                <a:latin typeface="黑体" panose="02010609060101010101" charset="-122"/>
                <a:ea typeface="黑体" panose="02010609060101010101" charset="-122"/>
                <a:cs typeface="黑体" panose="02010609060101010101" charset="-122"/>
                <a:sym typeface="+mn-ea"/>
              </a:rPr>
              <a:t>作铺垫</a:t>
            </a:r>
            <a:r>
              <a:rPr lang="zh-CN" altLang="en-US" sz="2800" dirty="0">
                <a:latin typeface="黑体" panose="02010609060101010101" charset="-122"/>
                <a:ea typeface="黑体" panose="02010609060101010101" charset="-122"/>
                <a:cs typeface="黑体" panose="02010609060101010101" charset="-122"/>
                <a:sym typeface="+mn-ea"/>
              </a:rPr>
              <a:t>。</a:t>
            </a:r>
            <a:endParaRPr lang="zh-CN" altLang="en-US" sz="2800" dirty="0">
              <a:solidFill>
                <a:srgbClr val="C00000"/>
              </a:solidFill>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nvSpPr>
        <p:spPr>
          <a:xfrm>
            <a:off x="607695" y="3786505"/>
            <a:ext cx="10651490" cy="583565"/>
          </a:xfrm>
          <a:prstGeom prst="rect">
            <a:avLst/>
          </a:prstGeom>
          <a:noFill/>
        </p:spPr>
        <p:txBody>
          <a:bodyPr wrap="square" rtlCol="0" anchor="t">
            <a:spAutoFit/>
          </a:bodyPr>
          <a:lstStyle/>
          <a:p>
            <a:pPr indent="0"/>
            <a:r>
              <a:rPr lang="zh-CN" altLang="en-US" sz="3200" b="1" dirty="0">
                <a:latin typeface="微软雅黑" panose="020B0503020204020204" charset="-122"/>
                <a:ea typeface="微软雅黑" panose="020B0503020204020204" charset="-122"/>
                <a:cs typeface="微软雅黑" panose="020B0503020204020204" charset="-122"/>
                <a:sym typeface="+mn-ea"/>
              </a:rPr>
              <a:t>⑾第</a:t>
            </a:r>
            <a:r>
              <a:rPr lang="en-US" altLang="zh-CN" sz="3200" b="1" dirty="0">
                <a:latin typeface="微软雅黑" panose="020B0503020204020204" charset="-122"/>
                <a:ea typeface="微软雅黑" panose="020B0503020204020204" charset="-122"/>
                <a:cs typeface="微软雅黑" panose="020B0503020204020204" charset="-122"/>
                <a:sym typeface="+mn-ea"/>
              </a:rPr>
              <a:t>43</a:t>
            </a:r>
            <a:r>
              <a:rPr lang="zh-CN" altLang="en-US" sz="3200" b="1" dirty="0">
                <a:latin typeface="微软雅黑" panose="020B0503020204020204" charset="-122"/>
                <a:ea typeface="微软雅黑" panose="020B0503020204020204" charset="-122"/>
                <a:cs typeface="微软雅黑" panose="020B0503020204020204" charset="-122"/>
                <a:sym typeface="+mn-ea"/>
              </a:rPr>
              <a:t>节：</a:t>
            </a:r>
            <a:r>
              <a:rPr lang="zh-CN" altLang="en-US" sz="3200" b="1" dirty="0">
                <a:latin typeface="微软雅黑" panose="020B0503020204020204" charset="-122"/>
                <a:ea typeface="微软雅黑" panose="020B0503020204020204" charset="-122"/>
                <a:cs typeface="微软雅黑" panose="020B0503020204020204" charset="-122"/>
                <a:sym typeface="+mn-ea"/>
              </a:rPr>
              <a:t>再次出现“破洞”，有哪些作用？</a:t>
            </a:r>
            <a:endParaRPr lang="zh-CN" altLang="en-US" sz="3200" b="1" dirty="0">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bldLvl="0" animBg="1"/>
      <p:bldP spid="7" grpId="0" bldLvl="0" animBg="1"/>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45770" y="2216150"/>
            <a:ext cx="11247120" cy="953135"/>
          </a:xfrm>
          <a:prstGeom prst="rect">
            <a:avLst/>
          </a:prstGeom>
          <a:noFill/>
          <a:ln w="9525">
            <a:noFill/>
          </a:ln>
        </p:spPr>
        <p:txBody>
          <a:bodyPr wrap="square">
            <a:spAutoFit/>
          </a:bodyPr>
          <a:lstStyle/>
          <a:p>
            <a:pPr indent="0"/>
            <a:r>
              <a:rPr lang="en-US" altLang="zh-CN" sz="2800" b="1" dirty="0">
                <a:latin typeface="微软雅黑" panose="020B0503020204020204" charset="-122"/>
                <a:ea typeface="微软雅黑" panose="020B0503020204020204" charset="-122"/>
                <a:cs typeface="微软雅黑" panose="020B0503020204020204" charset="-122"/>
              </a:rPr>
              <a:t>       </a:t>
            </a:r>
            <a:r>
              <a:rPr lang="zh-CN" altLang="en-US" sz="2800" b="1" dirty="0">
                <a:latin typeface="微软雅黑" panose="020B0503020204020204" charset="-122"/>
                <a:ea typeface="微软雅黑" panose="020B0503020204020204" charset="-122"/>
                <a:cs typeface="微软雅黑" panose="020B0503020204020204" charset="-122"/>
              </a:rPr>
              <a:t>⑴第</a:t>
            </a:r>
            <a:r>
              <a:rPr lang="en-US" altLang="zh-CN" sz="2800" b="1" dirty="0">
                <a:latin typeface="微软雅黑" panose="020B0503020204020204" charset="-122"/>
                <a:ea typeface="微软雅黑" panose="020B0503020204020204" charset="-122"/>
                <a:cs typeface="微软雅黑" panose="020B0503020204020204" charset="-122"/>
              </a:rPr>
              <a:t>44</a:t>
            </a:r>
            <a:r>
              <a:rPr lang="zh-CN" altLang="en-US" sz="2800" b="1" dirty="0">
                <a:latin typeface="微软雅黑" panose="020B0503020204020204" charset="-122"/>
                <a:ea typeface="微软雅黑" panose="020B0503020204020204" charset="-122"/>
                <a:cs typeface="微软雅黑" panose="020B0503020204020204" charset="-122"/>
              </a:rPr>
              <a:t>节：</a:t>
            </a:r>
            <a:r>
              <a:rPr lang="zh-CN" altLang="en-US" sz="2800" b="1" dirty="0">
                <a:latin typeface="微软雅黑" panose="020B0503020204020204" charset="-122"/>
                <a:ea typeface="微软雅黑" panose="020B0503020204020204" charset="-122"/>
                <a:cs typeface="微软雅黑" panose="020B0503020204020204" charset="-122"/>
              </a:rPr>
              <a:t>新媳妇称通讯员为“同志弟”，她为什么要这样称呼通讯员？</a:t>
            </a:r>
            <a:endParaRPr lang="zh-CN" sz="2800" b="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45135" y="347980"/>
            <a:ext cx="7181850" cy="706755"/>
          </a:xfrm>
          <a:prstGeom prst="rect">
            <a:avLst/>
          </a:prstGeom>
          <a:solidFill>
            <a:srgbClr val="00B0F0"/>
          </a:solidFill>
          <a:ln w="9525">
            <a:noFill/>
          </a:ln>
        </p:spPr>
        <p:txBody>
          <a:bodyPr wrap="square">
            <a:spAutoFit/>
          </a:bodyPr>
          <a:lstStyle/>
          <a:p>
            <a:pPr indent="0"/>
            <a:r>
              <a:rPr lang="zh-CN" altLang="en-US" sz="4000" b="1" dirty="0">
                <a:solidFill>
                  <a:srgbClr val="FF0000"/>
                </a:solidFill>
                <a:latin typeface="微软雅黑" panose="020B0503020204020204" charset="-122"/>
                <a:ea typeface="微软雅黑" panose="020B0503020204020204" charset="-122"/>
              </a:rPr>
              <a:t>品味高潮部分，把握多种描写</a:t>
            </a:r>
            <a:endParaRPr lang="zh-CN" altLang="en-US" sz="4000" b="1" dirty="0">
              <a:solidFill>
                <a:srgbClr val="FF0000"/>
              </a:solidFill>
              <a:latin typeface="微软雅黑" panose="020B0503020204020204" charset="-122"/>
              <a:ea typeface="微软雅黑" panose="020B0503020204020204" charset="-122"/>
            </a:endParaRPr>
          </a:p>
        </p:txBody>
      </p:sp>
      <p:sp>
        <p:nvSpPr>
          <p:cNvPr id="4" name="文本框 3"/>
          <p:cNvSpPr txBox="1"/>
          <p:nvPr/>
        </p:nvSpPr>
        <p:spPr>
          <a:xfrm>
            <a:off x="534035" y="1391920"/>
            <a:ext cx="5745484" cy="646331"/>
          </a:xfrm>
          <a:prstGeom prst="rect">
            <a:avLst/>
          </a:prstGeom>
          <a:noFill/>
        </p:spPr>
        <p:txBody>
          <a:bodyPr wrap="none" rtlCol="0" anchor="t">
            <a:spAutoFit/>
          </a:bodyPr>
          <a:lstStyle/>
          <a:p>
            <a:pPr indent="0"/>
            <a:r>
              <a:rPr lang="en-US" altLang="zh-CN" sz="3600" b="1" dirty="0">
                <a:solidFill>
                  <a:srgbClr val="7030A0"/>
                </a:solidFill>
                <a:latin typeface="黑体" panose="02010609060101010101" charset="-122"/>
                <a:ea typeface="黑体" panose="02010609060101010101" charset="-122"/>
                <a:cs typeface="黑体" panose="02010609060101010101" charset="-122"/>
                <a:sym typeface="+mn-ea"/>
              </a:rPr>
              <a:t>1.</a:t>
            </a:r>
            <a:r>
              <a:rPr lang="zh-CN" altLang="en-US" sz="3600" b="1" dirty="0">
                <a:solidFill>
                  <a:srgbClr val="7030A0"/>
                </a:solidFill>
                <a:latin typeface="黑体" panose="02010609060101010101" charset="-122"/>
                <a:ea typeface="黑体" panose="02010609060101010101" charset="-122"/>
                <a:cs typeface="黑体" panose="02010609060101010101" charset="-122"/>
                <a:sym typeface="+mn-ea"/>
              </a:rPr>
              <a:t>品心理描写，察内心世界</a:t>
            </a:r>
            <a:endParaRPr lang="zh-CN" altLang="en-US" sz="3600" b="1" dirty="0">
              <a:solidFill>
                <a:srgbClr val="7030A0"/>
              </a:solidFill>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534035" y="3462655"/>
            <a:ext cx="7679690" cy="583565"/>
          </a:xfrm>
          <a:prstGeom prst="rect">
            <a:avLst/>
          </a:prstGeom>
          <a:noFill/>
          <a:ln w="12700">
            <a:solidFill>
              <a:schemeClr val="tx1"/>
            </a:solidFill>
          </a:ln>
        </p:spPr>
        <p:txBody>
          <a:bodyPr wrap="square" rtlCol="0" anchor="t">
            <a:spAutoFit/>
          </a:bodyPr>
          <a:lstStyle/>
          <a:p>
            <a:r>
              <a:rPr lang="zh-CN" altLang="en-US" sz="3200" b="1" dirty="0">
                <a:latin typeface="楷体" panose="02010609060101010101" charset="-122"/>
                <a:ea typeface="楷体" panose="02010609060101010101" charset="-122"/>
                <a:cs typeface="微软雅黑" panose="020B0503020204020204" charset="-122"/>
                <a:sym typeface="+mn-ea"/>
              </a:rPr>
              <a:t>新媳妇把通讯员当亲人了。</a:t>
            </a:r>
            <a:endParaRPr lang="zh-CN" altLang="en-US" sz="3200" b="1" dirty="0">
              <a:solidFill>
                <a:srgbClr val="C00000"/>
              </a:solidFill>
              <a:latin typeface="楷体" panose="02010609060101010101" charset="-122"/>
              <a:ea typeface="楷体" panose="02010609060101010101" charset="-122"/>
              <a:cs typeface="微软雅黑" panose="020B0503020204020204" charset="-122"/>
              <a:sym typeface="+mn-ea"/>
            </a:endParaRPr>
          </a:p>
        </p:txBody>
      </p:sp>
      <p:sp>
        <p:nvSpPr>
          <p:cNvPr id="7" name="文本框 6"/>
          <p:cNvSpPr txBox="1"/>
          <p:nvPr/>
        </p:nvSpPr>
        <p:spPr>
          <a:xfrm>
            <a:off x="534035" y="5897245"/>
            <a:ext cx="7679690" cy="583565"/>
          </a:xfrm>
          <a:prstGeom prst="rect">
            <a:avLst/>
          </a:prstGeom>
          <a:noFill/>
          <a:ln w="12700">
            <a:solidFill>
              <a:schemeClr val="tx1"/>
            </a:solidFill>
          </a:ln>
        </p:spPr>
        <p:txBody>
          <a:bodyPr wrap="square" rtlCol="0" anchor="t">
            <a:spAutoFit/>
          </a:bodyPr>
          <a:lstStyle/>
          <a:p>
            <a:pPr indent="0"/>
            <a:r>
              <a:rPr lang="zh-CN" altLang="en-US" sz="3200" b="1" dirty="0">
                <a:latin typeface="楷体" panose="02010609060101010101" charset="-122"/>
                <a:ea typeface="楷体" panose="02010609060101010101" charset="-122"/>
                <a:cs typeface="微软雅黑" panose="020B0503020204020204" charset="-122"/>
                <a:sym typeface="+mn-ea"/>
              </a:rPr>
              <a:t>言语中流露出</a:t>
            </a:r>
            <a:r>
              <a:rPr lang="zh-CN" altLang="en-US" sz="3200" b="1" dirty="0">
                <a:solidFill>
                  <a:srgbClr val="C00000"/>
                </a:solidFill>
                <a:latin typeface="楷体" panose="02010609060101010101" charset="-122"/>
                <a:ea typeface="楷体" panose="02010609060101010101" charset="-122"/>
                <a:cs typeface="微软雅黑" panose="020B0503020204020204" charset="-122"/>
                <a:sym typeface="+mn-ea"/>
              </a:rPr>
              <a:t>对小通讯员的歉意。</a:t>
            </a:r>
            <a:endParaRPr lang="zh-CN" altLang="en-US" sz="3200" b="1" dirty="0">
              <a:solidFill>
                <a:srgbClr val="C00000"/>
              </a:solidFill>
              <a:latin typeface="楷体" panose="02010609060101010101" charset="-122"/>
              <a:ea typeface="楷体" panose="02010609060101010101" charset="-122"/>
              <a:cs typeface="微软雅黑" panose="020B0503020204020204" charset="-122"/>
              <a:sym typeface="+mn-ea"/>
            </a:endParaRPr>
          </a:p>
        </p:txBody>
      </p:sp>
      <p:sp>
        <p:nvSpPr>
          <p:cNvPr id="8" name="文本框 7"/>
          <p:cNvSpPr txBox="1"/>
          <p:nvPr/>
        </p:nvSpPr>
        <p:spPr>
          <a:xfrm>
            <a:off x="476885" y="4464685"/>
            <a:ext cx="11101070" cy="953135"/>
          </a:xfrm>
          <a:prstGeom prst="rect">
            <a:avLst/>
          </a:prstGeom>
          <a:noFill/>
        </p:spPr>
        <p:txBody>
          <a:bodyPr wrap="square" rtlCol="0" anchor="t">
            <a:spAutoFit/>
          </a:bodyPr>
          <a:lstStyle/>
          <a:p>
            <a:pPr indent="0"/>
            <a:r>
              <a:rPr lang="en-US" altLang="zh-CN" sz="2800" b="1" dirty="0">
                <a:latin typeface="微软雅黑" panose="020B0503020204020204" charset="-122"/>
                <a:ea typeface="微软雅黑" panose="020B0503020204020204" charset="-122"/>
                <a:cs typeface="微软雅黑" panose="020B0503020204020204" charset="-122"/>
                <a:sym typeface="+mn-ea"/>
              </a:rPr>
              <a:t>       </a:t>
            </a:r>
            <a:r>
              <a:rPr lang="zh-CN" altLang="en-US" sz="2800" b="1" dirty="0">
                <a:latin typeface="微软雅黑" panose="020B0503020204020204" charset="-122"/>
                <a:ea typeface="微软雅黑" panose="020B0503020204020204" charset="-122"/>
                <a:cs typeface="微软雅黑" panose="020B0503020204020204" charset="-122"/>
                <a:sym typeface="+mn-ea"/>
              </a:rPr>
              <a:t>⑵第</a:t>
            </a:r>
            <a:r>
              <a:rPr lang="en-US" altLang="zh-CN" sz="2800" b="1" dirty="0">
                <a:latin typeface="微软雅黑" panose="020B0503020204020204" charset="-122"/>
                <a:ea typeface="微软雅黑" panose="020B0503020204020204" charset="-122"/>
                <a:cs typeface="微软雅黑" panose="020B0503020204020204" charset="-122"/>
                <a:sym typeface="+mn-ea"/>
              </a:rPr>
              <a:t>44</a:t>
            </a:r>
            <a:r>
              <a:rPr lang="zh-CN" altLang="en-US" sz="2800" b="1" dirty="0">
                <a:latin typeface="微软雅黑" panose="020B0503020204020204" charset="-122"/>
                <a:ea typeface="微软雅黑" panose="020B0503020204020204" charset="-122"/>
                <a:cs typeface="微软雅黑" panose="020B0503020204020204" charset="-122"/>
                <a:sym typeface="+mn-ea"/>
              </a:rPr>
              <a:t>节：</a:t>
            </a:r>
            <a:r>
              <a:rPr lang="zh-CN" altLang="en-US" sz="2800" b="1" dirty="0">
                <a:latin typeface="微软雅黑" panose="020B0503020204020204" charset="-122"/>
                <a:ea typeface="微软雅黑" panose="020B0503020204020204" charset="-122"/>
                <a:cs typeface="微软雅黑" panose="020B0503020204020204" charset="-122"/>
                <a:sym typeface="+mn-ea"/>
              </a:rPr>
              <a:t>“刚才借被子，他可受我的气了”，新媳妇这样说是怎样的心理？</a:t>
            </a:r>
            <a:endParaRPr lang="zh-CN" sz="2800" b="1" dirty="0">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grpId="0" nodeType="clickEffect">
                                  <p:stCondLst>
                                    <p:cond delay="0"/>
                                  </p:stCondLst>
                                  <p:childTnLst>
                                    <p:set>
                                      <p:cBhvr>
                                        <p:cTn id="29" dur="1" fill="hold">
                                          <p:stCondLst>
                                            <p:cond delay="0"/>
                                          </p:stCondLst>
                                        </p:cTn>
                                        <p:tgtEl>
                                          <p:spTgt spid="100"/>
                                        </p:tgtEl>
                                        <p:attrNameLst>
                                          <p:attrName>style.visibility</p:attrName>
                                        </p:attrNameLst>
                                      </p:cBhvr>
                                      <p:to>
                                        <p:strVal val="visible"/>
                                      </p:to>
                                    </p:set>
                                    <p:animEffect transition="in" filter="wedge">
                                      <p:cBhvr>
                                        <p:cTn id="30" dur="2000"/>
                                        <p:tgtEl>
                                          <p:spTgt spid="100"/>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inVertical)">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barn(inVertical)">
                                      <p:cBhvr>
                                        <p:cTn id="4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bldLvl="0" animBg="1"/>
      <p:bldP spid="7" grpId="0" bldLvl="0" animBg="1"/>
      <p:bldP spid="8" grpId="0"/>
      <p:bldP spid="3"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16585" y="475615"/>
            <a:ext cx="10959465" cy="1322070"/>
          </a:xfrm>
          <a:prstGeom prst="rect">
            <a:avLst/>
          </a:prstGeom>
          <a:noFill/>
          <a:ln w="9525">
            <a:noFill/>
          </a:ln>
        </p:spPr>
        <p:txBody>
          <a:bodyPr wrap="square">
            <a:spAutoFit/>
          </a:bodyPr>
          <a:lstStyle/>
          <a:p>
            <a:pPr indent="0"/>
            <a:r>
              <a:rPr lang="en-US" altLang="zh-CN" sz="4000" b="1" dirty="0">
                <a:latin typeface="微软雅黑" panose="020B0503020204020204" charset="-122"/>
                <a:ea typeface="微软雅黑" panose="020B0503020204020204" charset="-122"/>
                <a:cs typeface="微软雅黑" panose="020B0503020204020204" charset="-122"/>
              </a:rPr>
              <a:t>       </a:t>
            </a:r>
            <a:r>
              <a:rPr lang="zh-CN" altLang="en-US" sz="4000" b="1" dirty="0">
                <a:latin typeface="微软雅黑" panose="020B0503020204020204" charset="-122"/>
                <a:ea typeface="微软雅黑" panose="020B0503020204020204" charset="-122"/>
                <a:cs typeface="微软雅黑" panose="020B0503020204020204" charset="-122"/>
              </a:rPr>
              <a:t>⑶第</a:t>
            </a:r>
            <a:r>
              <a:rPr lang="en-US" altLang="zh-CN" sz="4000" b="1" dirty="0">
                <a:latin typeface="微软雅黑" panose="020B0503020204020204" charset="-122"/>
                <a:ea typeface="微软雅黑" panose="020B0503020204020204" charset="-122"/>
                <a:cs typeface="微软雅黑" panose="020B0503020204020204" charset="-122"/>
              </a:rPr>
              <a:t>49</a:t>
            </a:r>
            <a:r>
              <a:rPr lang="zh-CN" altLang="en-US" sz="4000" b="1" dirty="0">
                <a:latin typeface="微软雅黑" panose="020B0503020204020204" charset="-122"/>
                <a:ea typeface="微软雅黑" panose="020B0503020204020204" charset="-122"/>
                <a:cs typeface="微软雅黑" panose="020B0503020204020204" charset="-122"/>
              </a:rPr>
              <a:t>节“我不知道自己为什么要问这些没意思的问题”这一段话如何理解？</a:t>
            </a:r>
            <a:endParaRPr lang="zh-CN" altLang="en-US" sz="4000" b="1"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55650" y="2371090"/>
            <a:ext cx="10672445" cy="3574415"/>
          </a:xfrm>
          <a:prstGeom prst="rect">
            <a:avLst/>
          </a:prstGeom>
          <a:noFill/>
          <a:ln w="12700">
            <a:solidFill>
              <a:schemeClr val="tx1"/>
            </a:solidFill>
          </a:ln>
        </p:spPr>
        <p:txBody>
          <a:bodyPr wrap="square" rtlCol="0" anchor="t">
            <a:spAutoFit/>
          </a:bodyPr>
          <a:lstStyle/>
          <a:p>
            <a:pPr algn="just" fontAlgn="auto">
              <a:lnSpc>
                <a:spcPts val="3880"/>
              </a:lnSpc>
            </a:pPr>
            <a:r>
              <a:rPr lang="en-US" altLang="zh-CN" sz="4000" dirty="0">
                <a:latin typeface="黑体" panose="02010609060101010101" charset="-122"/>
                <a:ea typeface="黑体" panose="02010609060101010101" charset="-122"/>
                <a:cs typeface="黑体" panose="02010609060101010101" charset="-122"/>
                <a:sym typeface="+mn-ea"/>
              </a:rPr>
              <a:t>    </a:t>
            </a:r>
            <a:r>
              <a:rPr lang="zh-CN" altLang="en-US" sz="4000" dirty="0">
                <a:latin typeface="黑体" panose="02010609060101010101" charset="-122"/>
                <a:ea typeface="黑体" panose="02010609060101010101" charset="-122"/>
                <a:cs typeface="黑体" panose="02010609060101010101" charset="-122"/>
                <a:sym typeface="+mn-ea"/>
              </a:rPr>
              <a:t>知道一个</a:t>
            </a:r>
            <a:r>
              <a:rPr lang="en-US" altLang="zh-CN" sz="4000" dirty="0">
                <a:latin typeface="黑体" panose="02010609060101010101" charset="-122"/>
                <a:ea typeface="黑体" panose="02010609060101010101" charset="-122"/>
                <a:cs typeface="黑体" panose="02010609060101010101" charset="-122"/>
                <a:sym typeface="+mn-ea"/>
              </a:rPr>
              <a:t>×</a:t>
            </a:r>
            <a:r>
              <a:rPr lang="zh-CN" altLang="en-US" sz="4000" dirty="0">
                <a:latin typeface="黑体" panose="02010609060101010101" charset="-122"/>
                <a:ea typeface="黑体" panose="02010609060101010101" charset="-122"/>
                <a:cs typeface="黑体" panose="02010609060101010101" charset="-122"/>
                <a:sym typeface="+mn-ea"/>
              </a:rPr>
              <a:t>营的通讯员负了伤被送到包扎所，“我”马上想到了“我”的同乡，“我”很担心他，所以“想问问谁，战地上会不会漏掉伤员”，想知道通讯员“除了送信，还干什么”。最后一句“我不知道自己为什么要问这些没意思的问题”，其实</a:t>
            </a:r>
            <a:r>
              <a:rPr lang="zh-CN" altLang="en-US" sz="4000" dirty="0">
                <a:solidFill>
                  <a:srgbClr val="C00000"/>
                </a:solidFill>
                <a:latin typeface="黑体" panose="02010609060101010101" charset="-122"/>
                <a:ea typeface="黑体" panose="02010609060101010101" charset="-122"/>
                <a:cs typeface="黑体" panose="02010609060101010101" charset="-122"/>
                <a:sym typeface="+mn-ea"/>
              </a:rPr>
              <a:t>暗示了“我”对那个通讯员的关心、牵挂、惦念。</a:t>
            </a:r>
            <a:endParaRPr lang="zh-CN" altLang="en-US" sz="4000" dirty="0">
              <a:solidFill>
                <a:srgbClr val="C00000"/>
              </a:solidFill>
              <a:latin typeface="黑体" panose="02010609060101010101" charset="-122"/>
              <a:ea typeface="黑体" panose="02010609060101010101" charset="-122"/>
              <a:cs typeface="黑体" panose="02010609060101010101" charset="-122"/>
              <a:sym typeface="+mn-ea"/>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timg"/>
          <p:cNvPicPr>
            <a:picLocks noChangeAspect="1"/>
          </p:cNvPicPr>
          <p:nvPr/>
        </p:nvPicPr>
        <p:blipFill>
          <a:blip r:embed="rId1">
            <a:clrChange>
              <a:clrFrom>
                <a:srgbClr val="F6F6F6"/>
              </a:clrFrom>
              <a:clrTo>
                <a:srgbClr val="F6F6F6">
                  <a:alpha val="0"/>
                </a:srgbClr>
              </a:clrTo>
            </a:clrChange>
          </a:blip>
          <a:stretch>
            <a:fillRect/>
          </a:stretch>
        </p:blipFill>
        <p:spPr>
          <a:xfrm>
            <a:off x="635" y="890905"/>
            <a:ext cx="4139565" cy="6005195"/>
          </a:xfrm>
          <a:prstGeom prst="rect">
            <a:avLst/>
          </a:prstGeom>
          <a:noFill/>
          <a:ln w="9525">
            <a:noFill/>
          </a:ln>
        </p:spPr>
      </p:pic>
      <p:pic>
        <p:nvPicPr>
          <p:cNvPr id="4" name="图片 3" descr="timg-1"/>
          <p:cNvPicPr>
            <a:picLocks noChangeAspect="1"/>
          </p:cNvPicPr>
          <p:nvPr/>
        </p:nvPicPr>
        <p:blipFill>
          <a:blip r:embed="rId2">
            <a:clrChange>
              <a:clrFrom>
                <a:srgbClr val="F6F6F6"/>
              </a:clrFrom>
              <a:clrTo>
                <a:srgbClr val="F6F6F6">
                  <a:alpha val="0"/>
                </a:srgbClr>
              </a:clrTo>
            </a:clrChange>
          </a:blip>
          <a:stretch>
            <a:fillRect/>
          </a:stretch>
        </p:blipFill>
        <p:spPr>
          <a:xfrm>
            <a:off x="4657725" y="0"/>
            <a:ext cx="3992245" cy="3892550"/>
          </a:xfrm>
          <a:prstGeom prst="rect">
            <a:avLst/>
          </a:prstGeom>
          <a:noFill/>
          <a:ln w="9525">
            <a:noFill/>
          </a:ln>
        </p:spPr>
      </p:pic>
      <p:pic>
        <p:nvPicPr>
          <p:cNvPr id="13" name="图片 12" descr="timg"/>
          <p:cNvPicPr>
            <a:picLocks noChangeAspect="1"/>
          </p:cNvPicPr>
          <p:nvPr/>
        </p:nvPicPr>
        <p:blipFill>
          <a:blip r:embed="rId3">
            <a:clrChange>
              <a:clrFrom>
                <a:srgbClr val="FFFFFF"/>
              </a:clrFrom>
              <a:clrTo>
                <a:srgbClr val="FFFFFF">
                  <a:alpha val="0"/>
                </a:srgbClr>
              </a:clrTo>
            </a:clrChange>
          </a:blip>
          <a:srcRect b="3745"/>
          <a:stretch>
            <a:fillRect/>
          </a:stretch>
        </p:blipFill>
        <p:spPr>
          <a:xfrm>
            <a:off x="4426585" y="3851275"/>
            <a:ext cx="3944620" cy="3044825"/>
          </a:xfrm>
          <a:prstGeom prst="rect">
            <a:avLst/>
          </a:prstGeom>
          <a:noFill/>
          <a:ln w="9525">
            <a:noFill/>
          </a:ln>
        </p:spPr>
      </p:pic>
      <p:pic>
        <p:nvPicPr>
          <p:cNvPr id="14" name="图片 13" descr="timg-1"/>
          <p:cNvPicPr>
            <a:picLocks noChangeAspect="1"/>
          </p:cNvPicPr>
          <p:nvPr/>
        </p:nvPicPr>
        <p:blipFill>
          <a:blip r:embed="rId4">
            <a:clrChange>
              <a:clrFrom>
                <a:srgbClr val="FFFFFF"/>
              </a:clrFrom>
              <a:clrTo>
                <a:srgbClr val="FFFFFF">
                  <a:alpha val="0"/>
                </a:srgbClr>
              </a:clrTo>
            </a:clrChange>
          </a:blip>
          <a:stretch>
            <a:fillRect/>
          </a:stretch>
        </p:blipFill>
        <p:spPr>
          <a:xfrm>
            <a:off x="8658225" y="3096260"/>
            <a:ext cx="3380740" cy="3799840"/>
          </a:xfrm>
          <a:prstGeom prst="rect">
            <a:avLst/>
          </a:prstGeom>
          <a:noFill/>
          <a:ln w="9525">
            <a:noFill/>
          </a:ln>
        </p:spPr>
      </p:pic>
      <p:pic>
        <p:nvPicPr>
          <p:cNvPr id="16" name="图片 15" descr="%SHW(R)OEK9BLZQYOI0L`%G"/>
          <p:cNvPicPr>
            <a:picLocks noChangeAspect="1"/>
          </p:cNvPicPr>
          <p:nvPr/>
        </p:nvPicPr>
        <p:blipFill>
          <a:blip r:embed="rId5"/>
          <a:stretch>
            <a:fillRect/>
          </a:stretch>
        </p:blipFill>
        <p:spPr>
          <a:xfrm>
            <a:off x="9363710" y="147955"/>
            <a:ext cx="1899285" cy="2651125"/>
          </a:xfrm>
          <a:prstGeom prst="rect">
            <a:avLst/>
          </a:prstGeom>
          <a:noFill/>
          <a:ln w="9525">
            <a:noFill/>
          </a:ln>
        </p:spPr>
      </p:pic>
      <p:sp>
        <p:nvSpPr>
          <p:cNvPr id="2" name="文本框 1"/>
          <p:cNvSpPr txBox="1"/>
          <p:nvPr/>
        </p:nvSpPr>
        <p:spPr>
          <a:xfrm>
            <a:off x="345440" y="184150"/>
            <a:ext cx="4866005" cy="768350"/>
          </a:xfrm>
          <a:prstGeom prst="rect">
            <a:avLst/>
          </a:prstGeom>
          <a:noFill/>
        </p:spPr>
        <p:txBody>
          <a:bodyPr wrap="square" rtlCol="0">
            <a:spAutoFit/>
          </a:bodyPr>
          <a:p>
            <a:r>
              <a:rPr lang="zh-CN" altLang="en-US" sz="4400" b="1">
                <a:gradFill>
                  <a:gsLst>
                    <a:gs pos="0">
                      <a:srgbClr val="7B32B2"/>
                    </a:gs>
                    <a:gs pos="100000">
                      <a:srgbClr val="401A5D"/>
                    </a:gs>
                  </a:gsLst>
                  <a:lin scaled="0"/>
                </a:gradFill>
                <a:latin typeface="楷体" panose="02010609060101010101" charset="-122"/>
                <a:ea typeface="楷体" panose="02010609060101010101" charset="-122"/>
                <a:sym typeface="+mn-ea"/>
              </a:rPr>
              <a:t>说出下列花的花语</a:t>
            </a:r>
            <a:endParaRPr lang="zh-CN" altLang="en-US" sz="4400" b="1">
              <a:gradFill>
                <a:gsLst>
                  <a:gs pos="0">
                    <a:srgbClr val="7B32B2"/>
                  </a:gs>
                  <a:gs pos="100000">
                    <a:srgbClr val="401A5D"/>
                  </a:gs>
                </a:gsLst>
                <a:lin scaled="0"/>
              </a:gradFill>
              <a:latin typeface="楷体" panose="02010609060101010101" charset="-122"/>
              <a:ea typeface="楷体" panose="02010609060101010101" charset="-122"/>
              <a:sym typeface="+mn-ea"/>
            </a:endParaRPr>
          </a:p>
        </p:txBody>
      </p:sp>
    </p:spTree>
    <p:custDataLst>
      <p:tags r:id="rId6"/>
    </p:custData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ppt_x</p:attrName>
                                        </p:attrNameLst>
                                      </p:cBhvr>
                                      <p:tavLst>
                                        <p:tav tm="0">
                                          <p:val>
                                            <p:strVal val="#ppt_x"/>
                                          </p:val>
                                        </p:tav>
                                        <p:tav tm="100000">
                                          <p:val>
                                            <p:strVal val="#ppt_x"/>
                                          </p:val>
                                        </p:tav>
                                      </p:tavLst>
                                    </p:anim>
                                    <p:anim calcmode="lin" valueType="num">
                                      <p:cBhvr>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ox(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90855" y="330200"/>
            <a:ext cx="10989945" cy="1198880"/>
          </a:xfrm>
          <a:prstGeom prst="rect">
            <a:avLst/>
          </a:prstGeom>
          <a:noFill/>
          <a:ln w="9525">
            <a:noFill/>
          </a:ln>
        </p:spPr>
        <p:txBody>
          <a:bodyPr wrap="square">
            <a:spAutoFit/>
          </a:bodyPr>
          <a:lstStyle/>
          <a:p>
            <a:pPr indent="0"/>
            <a:r>
              <a:rPr lang="en-US" altLang="zh-CN" sz="3600" b="1" dirty="0">
                <a:latin typeface="微软雅黑" panose="020B0503020204020204" charset="-122"/>
                <a:ea typeface="微软雅黑" panose="020B0503020204020204" charset="-122"/>
                <a:cs typeface="微软雅黑" panose="020B0503020204020204" charset="-122"/>
              </a:rPr>
              <a:t>       </a:t>
            </a:r>
            <a:r>
              <a:rPr lang="zh-CN" altLang="en-US" sz="3600" b="1" dirty="0">
                <a:latin typeface="微软雅黑" panose="020B0503020204020204" charset="-122"/>
                <a:ea typeface="微软雅黑" panose="020B0503020204020204" charset="-122"/>
                <a:cs typeface="微软雅黑" panose="020B0503020204020204" charset="-122"/>
              </a:rPr>
              <a:t>⑷第</a:t>
            </a:r>
            <a:r>
              <a:rPr lang="en-US" altLang="zh-CN" sz="3600" b="1" dirty="0">
                <a:latin typeface="微软雅黑" panose="020B0503020204020204" charset="-122"/>
                <a:ea typeface="微软雅黑" panose="020B0503020204020204" charset="-122"/>
                <a:cs typeface="微软雅黑" panose="020B0503020204020204" charset="-122"/>
              </a:rPr>
              <a:t>52</a:t>
            </a:r>
            <a:r>
              <a:rPr lang="zh-CN" altLang="en-US" sz="3600" b="1" dirty="0">
                <a:latin typeface="微软雅黑" panose="020B0503020204020204" charset="-122"/>
                <a:ea typeface="微软雅黑" panose="020B0503020204020204" charset="-122"/>
                <a:cs typeface="微软雅黑" panose="020B0503020204020204" charset="-122"/>
              </a:rPr>
              <a:t>节：“我跟她说了半天，她才红了脸，同意了。不过只答应做我的下手。”如何理解这段话</a:t>
            </a:r>
            <a:r>
              <a:rPr lang="en-US" altLang="zh-CN" sz="3600" b="1" dirty="0">
                <a:latin typeface="微软雅黑" panose="020B0503020204020204" charset="-122"/>
                <a:ea typeface="微软雅黑" panose="020B0503020204020204" charset="-122"/>
                <a:cs typeface="微软雅黑" panose="020B0503020204020204" charset="-122"/>
              </a:rPr>
              <a:t>?</a:t>
            </a:r>
            <a:endParaRPr lang="en-US" altLang="zh-CN" sz="3600" b="1"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98170" y="1896110"/>
            <a:ext cx="10995025" cy="4615815"/>
          </a:xfrm>
          <a:prstGeom prst="rect">
            <a:avLst/>
          </a:prstGeom>
          <a:noFill/>
          <a:ln w="12700">
            <a:solidFill>
              <a:schemeClr val="tx1"/>
            </a:solidFill>
          </a:ln>
        </p:spPr>
        <p:txBody>
          <a:bodyPr wrap="square" rtlCol="0" anchor="t">
            <a:spAutoFit/>
          </a:bodyPr>
          <a:lstStyle/>
          <a:p>
            <a:pPr algn="just" fontAlgn="auto">
              <a:lnSpc>
                <a:spcPct val="150000"/>
              </a:lnSpc>
            </a:pPr>
            <a:r>
              <a:rPr lang="en-US" altLang="zh-CN" sz="2800" dirty="0">
                <a:latin typeface="黑体" panose="02010609060101010101" charset="-122"/>
                <a:ea typeface="黑体" panose="02010609060101010101" charset="-122"/>
                <a:cs typeface="黑体" panose="02010609060101010101" charset="-122"/>
                <a:sym typeface="+mn-ea"/>
              </a:rPr>
              <a:t>    </a:t>
            </a:r>
            <a:r>
              <a:rPr lang="zh-CN" altLang="en-US" sz="2800" dirty="0">
                <a:latin typeface="黑体" panose="02010609060101010101" charset="-122"/>
                <a:ea typeface="黑体" panose="02010609060101010101" charset="-122"/>
                <a:cs typeface="黑体" panose="02010609060101010101" charset="-122"/>
                <a:sym typeface="+mn-ea"/>
              </a:rPr>
              <a:t>这段话</a:t>
            </a:r>
            <a:r>
              <a:rPr lang="zh-CN" altLang="en-US" sz="2800" dirty="0">
                <a:solidFill>
                  <a:srgbClr val="C00000"/>
                </a:solidFill>
                <a:latin typeface="黑体" panose="02010609060101010101" charset="-122"/>
                <a:ea typeface="黑体" panose="02010609060101010101" charset="-122"/>
                <a:cs typeface="黑体" panose="02010609060101010101" charset="-122"/>
                <a:sym typeface="+mn-ea"/>
              </a:rPr>
              <a:t>表现了妇女们的思想保守和羞涩</a:t>
            </a:r>
            <a:r>
              <a:rPr lang="zh-CN" altLang="en-US" sz="2800" dirty="0">
                <a:latin typeface="黑体" panose="02010609060101010101" charset="-122"/>
                <a:ea typeface="黑体" panose="02010609060101010101" charset="-122"/>
                <a:cs typeface="黑体" panose="02010609060101010101" charset="-122"/>
                <a:sym typeface="+mn-ea"/>
              </a:rPr>
              <a:t>，同时和下文新媳妇亲手为通讯员擦洗形成对比，</a:t>
            </a:r>
            <a:r>
              <a:rPr lang="zh-CN" altLang="en-US" sz="2800" dirty="0">
                <a:solidFill>
                  <a:srgbClr val="C00000"/>
                </a:solidFill>
                <a:latin typeface="黑体" panose="02010609060101010101" charset="-122"/>
                <a:ea typeface="黑体" panose="02010609060101010101" charset="-122"/>
                <a:cs typeface="黑体" panose="02010609060101010101" charset="-122"/>
                <a:sym typeface="+mn-ea"/>
              </a:rPr>
              <a:t>表现了她对通讯员的尊敬和深情</a:t>
            </a:r>
            <a:r>
              <a:rPr lang="zh-CN" altLang="en-US" sz="2800" dirty="0">
                <a:latin typeface="黑体" panose="02010609060101010101" charset="-122"/>
                <a:ea typeface="黑体" panose="02010609060101010101" charset="-122"/>
                <a:cs typeface="黑体" panose="02010609060101010101" charset="-122"/>
                <a:sym typeface="+mn-ea"/>
              </a:rPr>
              <a:t>。因为是一个刚过门三天的新媳妇，所以在包扎所照顾男伤病员，为他们擦拭身上的污泥血迹感到放不开手，但这句话真正的意图是为下文通讯员牺牲，新媳妇“庄严而虔诚地给他拭着身子”做了一个铺垫。新媳妇前后的变化，写出了她对为百姓捐躯的通讯员的崇敬，更加展示其善良、纯真、高洁的品质。</a:t>
            </a:r>
            <a:endParaRPr lang="zh-CN" altLang="en-US" sz="2800" dirty="0">
              <a:solidFill>
                <a:srgbClr val="C00000"/>
              </a:solidFill>
              <a:latin typeface="黑体" panose="02010609060101010101" charset="-122"/>
              <a:ea typeface="黑体" panose="02010609060101010101" charset="-122"/>
              <a:cs typeface="黑体" panose="02010609060101010101" charset="-122"/>
              <a:sym typeface="+mn-ea"/>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954780" y="1323975"/>
            <a:ext cx="7633970" cy="706755"/>
          </a:xfrm>
          <a:prstGeom prst="rect">
            <a:avLst/>
          </a:prstGeom>
          <a:noFill/>
          <a:ln w="9525">
            <a:noFill/>
          </a:ln>
        </p:spPr>
        <p:txBody>
          <a:bodyPr wrap="square">
            <a:spAutoFit/>
          </a:bodyPr>
          <a:lstStyle/>
          <a:p>
            <a:pPr indent="0"/>
            <a:r>
              <a:rPr lang="zh-CN" altLang="en-US" sz="4000" b="1" dirty="0">
                <a:latin typeface="微软雅黑" panose="020B0503020204020204" charset="-122"/>
                <a:ea typeface="微软雅黑" panose="020B0503020204020204" charset="-122"/>
                <a:cs typeface="微软雅黑" panose="020B0503020204020204" charset="-122"/>
              </a:rPr>
              <a:t>⑴第</a:t>
            </a:r>
            <a:r>
              <a:rPr lang="en-US" altLang="zh-CN" sz="4000" b="1" dirty="0">
                <a:latin typeface="微软雅黑" panose="020B0503020204020204" charset="-122"/>
                <a:ea typeface="微软雅黑" panose="020B0503020204020204" charset="-122"/>
                <a:cs typeface="微软雅黑" panose="020B0503020204020204" charset="-122"/>
              </a:rPr>
              <a:t>45</a:t>
            </a:r>
            <a:r>
              <a:rPr lang="zh-CN" altLang="en-US" sz="4000" b="1" dirty="0">
                <a:latin typeface="微软雅黑" panose="020B0503020204020204" charset="-122"/>
                <a:ea typeface="微软雅黑" panose="020B0503020204020204" charset="-122"/>
                <a:cs typeface="微软雅黑" panose="020B0503020204020204" charset="-122"/>
              </a:rPr>
              <a:t>节的景物描写有什么作用？</a:t>
            </a:r>
            <a:endParaRPr lang="zh-CN" altLang="en-US" sz="4000" b="1"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17659" y="406303"/>
            <a:ext cx="5745484" cy="646331"/>
          </a:xfrm>
          <a:prstGeom prst="rect">
            <a:avLst/>
          </a:prstGeom>
          <a:noFill/>
        </p:spPr>
        <p:txBody>
          <a:bodyPr wrap="none" rtlCol="0" anchor="t">
            <a:spAutoFit/>
          </a:bodyPr>
          <a:lstStyle/>
          <a:p>
            <a:pPr indent="0"/>
            <a:r>
              <a:rPr lang="en-US" altLang="zh-CN" sz="3600" b="1" dirty="0">
                <a:solidFill>
                  <a:srgbClr val="FF0000"/>
                </a:solidFill>
                <a:latin typeface="黑体" panose="02010609060101010101" charset="-122"/>
                <a:ea typeface="黑体" panose="02010609060101010101" charset="-122"/>
                <a:cs typeface="黑体" panose="02010609060101010101" charset="-122"/>
                <a:sym typeface="+mn-ea"/>
              </a:rPr>
              <a:t>2.</a:t>
            </a:r>
            <a:r>
              <a:rPr lang="zh-CN" altLang="en-US" sz="3600" b="1" dirty="0">
                <a:solidFill>
                  <a:srgbClr val="FF0000"/>
                </a:solidFill>
                <a:latin typeface="黑体" panose="02010609060101010101" charset="-122"/>
                <a:ea typeface="黑体" panose="02010609060101010101" charset="-122"/>
                <a:cs typeface="黑体" panose="02010609060101010101" charset="-122"/>
                <a:sym typeface="+mn-ea"/>
              </a:rPr>
              <a:t>品景物描写，析闲笔之用</a:t>
            </a:r>
            <a:endParaRPr lang="zh-CN" altLang="en-US" sz="3600" b="1"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3795395" y="2140585"/>
            <a:ext cx="7793355" cy="4246245"/>
          </a:xfrm>
          <a:prstGeom prst="rect">
            <a:avLst/>
          </a:prstGeom>
          <a:noFill/>
          <a:ln w="12700">
            <a:solidFill>
              <a:schemeClr val="tx1"/>
            </a:solidFill>
          </a:ln>
        </p:spPr>
        <p:txBody>
          <a:bodyPr wrap="square" rtlCol="0" anchor="t">
            <a:spAutoFit/>
          </a:bodyPr>
          <a:lstStyle/>
          <a:p>
            <a:pPr algn="just">
              <a:lnSpc>
                <a:spcPct val="150000"/>
              </a:lnSpc>
            </a:pPr>
            <a:r>
              <a:rPr lang="en-US" altLang="zh-CN" sz="3600" dirty="0">
                <a:latin typeface="黑体" panose="02010609060101010101" charset="-122"/>
                <a:ea typeface="黑体" panose="02010609060101010101" charset="-122"/>
                <a:cs typeface="黑体" panose="02010609060101010101" charset="-122"/>
                <a:sym typeface="+mn-ea"/>
              </a:rPr>
              <a:t>    </a:t>
            </a:r>
            <a:r>
              <a:rPr lang="zh-CN" altLang="en-US" sz="3600" dirty="0">
                <a:latin typeface="黑体" panose="02010609060101010101" charset="-122"/>
                <a:ea typeface="黑体" panose="02010609060101010101" charset="-122"/>
                <a:cs typeface="黑体" panose="02010609060101010101" charset="-122"/>
                <a:sym typeface="+mn-ea"/>
              </a:rPr>
              <a:t>①满月、野火、照明弹，展现了战场的氛围，烘托了“我”对敌人和战争的憎恶之情；②环境描写突出“白夜”，彰显攻击战难打，为通讯员牺牲埋下伏笔。</a:t>
            </a:r>
            <a:endParaRPr lang="zh-CN" altLang="en-US" sz="3600" dirty="0">
              <a:solidFill>
                <a:srgbClr val="C00000"/>
              </a:solidFill>
              <a:latin typeface="黑体" panose="02010609060101010101" charset="-122"/>
              <a:ea typeface="黑体" panose="02010609060101010101" charset="-122"/>
              <a:cs typeface="黑体" panose="02010609060101010101" charset="-122"/>
              <a:sym typeface="+mn-ea"/>
            </a:endParaRPr>
          </a:p>
        </p:txBody>
      </p:sp>
      <p:pic>
        <p:nvPicPr>
          <p:cNvPr id="2" name="图片 1"/>
          <p:cNvPicPr>
            <a:picLocks noChangeAspect="1"/>
          </p:cNvPicPr>
          <p:nvPr/>
        </p:nvPicPr>
        <p:blipFill>
          <a:blip r:embed="rId1"/>
          <a:stretch>
            <a:fillRect/>
          </a:stretch>
        </p:blipFill>
        <p:spPr>
          <a:xfrm>
            <a:off x="205740" y="1711960"/>
            <a:ext cx="3249295" cy="4674870"/>
          </a:xfrm>
          <a:prstGeom prst="rect">
            <a:avLst/>
          </a:prstGeom>
        </p:spPr>
      </p:pic>
    </p:spTree>
    <p:custDataLst>
      <p:tags r:id="rId2"/>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100"/>
                                        </p:tgtEl>
                                        <p:attrNameLst>
                                          <p:attrName>style.visibility</p:attrName>
                                        </p:attrNameLst>
                                      </p:cBhvr>
                                      <p:to>
                                        <p:strVal val="visible"/>
                                      </p:to>
                                    </p:set>
                                    <p:animEffect transition="in" filter="wedge">
                                      <p:cBhvr>
                                        <p:cTn id="25" dur="2000"/>
                                        <p:tgtEl>
                                          <p:spTgt spid="100"/>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65505" y="171450"/>
            <a:ext cx="10586085" cy="706755"/>
          </a:xfrm>
          <a:prstGeom prst="rect">
            <a:avLst/>
          </a:prstGeom>
          <a:noFill/>
          <a:ln w="9525">
            <a:noFill/>
          </a:ln>
        </p:spPr>
        <p:txBody>
          <a:bodyPr wrap="square">
            <a:spAutoFit/>
          </a:bodyPr>
          <a:lstStyle/>
          <a:p>
            <a:pPr indent="0"/>
            <a:r>
              <a:rPr lang="zh-CN" altLang="en-US" sz="4000" b="1" dirty="0">
                <a:solidFill>
                  <a:srgbClr val="002060"/>
                </a:solidFill>
                <a:latin typeface="微软雅黑" panose="020B0503020204020204" charset="-122"/>
                <a:ea typeface="微软雅黑" panose="020B0503020204020204" charset="-122"/>
                <a:cs typeface="微软雅黑" panose="020B0503020204020204" charset="-122"/>
              </a:rPr>
              <a:t>⑵第</a:t>
            </a:r>
            <a:r>
              <a:rPr lang="en-US" altLang="zh-CN" sz="4000" b="1" dirty="0">
                <a:solidFill>
                  <a:srgbClr val="002060"/>
                </a:solidFill>
                <a:latin typeface="微软雅黑" panose="020B0503020204020204" charset="-122"/>
                <a:ea typeface="微软雅黑" panose="020B0503020204020204" charset="-122"/>
                <a:cs typeface="微软雅黑" panose="020B0503020204020204" charset="-122"/>
              </a:rPr>
              <a:t>47</a:t>
            </a:r>
            <a:r>
              <a:rPr lang="zh-CN" altLang="en-US" sz="4000" b="1" dirty="0">
                <a:solidFill>
                  <a:srgbClr val="002060"/>
                </a:solidFill>
                <a:latin typeface="微软雅黑" panose="020B0503020204020204" charset="-122"/>
                <a:ea typeface="微软雅黑" panose="020B0503020204020204" charset="-122"/>
                <a:cs typeface="微软雅黑" panose="020B0503020204020204" charset="-122"/>
              </a:rPr>
              <a:t>节：描写中秋节情景，有哪些作用？</a:t>
            </a:r>
            <a:endParaRPr lang="zh-CN" altLang="en-US" sz="4000" b="1" dirty="0">
              <a:solidFill>
                <a:srgbClr val="00206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25475" y="1022985"/>
            <a:ext cx="11066145" cy="5908040"/>
          </a:xfrm>
          <a:prstGeom prst="rect">
            <a:avLst/>
          </a:prstGeom>
          <a:noFill/>
          <a:ln w="12700">
            <a:solidFill>
              <a:schemeClr val="tx1"/>
            </a:solidFill>
          </a:ln>
        </p:spPr>
        <p:txBody>
          <a:bodyPr wrap="square" rtlCol="0" anchor="t">
            <a:spAutoFit/>
          </a:bodyPr>
          <a:lstStyle/>
          <a:p>
            <a:pPr algn="just">
              <a:lnSpc>
                <a:spcPct val="150000"/>
              </a:lnSpc>
            </a:pPr>
            <a:r>
              <a:rPr lang="en-US" altLang="zh-CN" sz="3600" b="1" dirty="0">
                <a:latin typeface="楷体" panose="02010609060101010101" charset="-122"/>
                <a:ea typeface="楷体" panose="02010609060101010101" charset="-122"/>
                <a:cs typeface="楷体" panose="02010609060101010101" charset="-122"/>
                <a:sym typeface="+mn-ea"/>
              </a:rPr>
              <a:t>    </a:t>
            </a:r>
            <a:r>
              <a:rPr lang="zh-CN" altLang="en-US" sz="3600" b="1" dirty="0">
                <a:latin typeface="楷体" panose="02010609060101010101" charset="-122"/>
                <a:ea typeface="楷体" panose="02010609060101010101" charset="-122"/>
                <a:cs typeface="楷体" panose="02010609060101010101" charset="-122"/>
                <a:sym typeface="+mn-ea"/>
              </a:rPr>
              <a:t>①在结构上，照应开头的“</a:t>
            </a:r>
            <a:r>
              <a:rPr lang="en-US" altLang="zh-CN" sz="3600" b="1" dirty="0">
                <a:latin typeface="楷体" panose="02010609060101010101" charset="-122"/>
                <a:ea typeface="楷体" panose="02010609060101010101" charset="-122"/>
                <a:cs typeface="楷体" panose="02010609060101010101" charset="-122"/>
                <a:sym typeface="+mn-ea"/>
              </a:rPr>
              <a:t>1946</a:t>
            </a:r>
            <a:r>
              <a:rPr lang="zh-CN" altLang="en-US" sz="3600" b="1" dirty="0">
                <a:latin typeface="楷体" panose="02010609060101010101" charset="-122"/>
                <a:ea typeface="楷体" panose="02010609060101010101" charset="-122"/>
                <a:cs typeface="楷体" panose="02010609060101010101" charset="-122"/>
                <a:sym typeface="+mn-ea"/>
              </a:rPr>
              <a:t>年的中秋”；</a:t>
            </a:r>
            <a:endParaRPr lang="zh-CN" altLang="en-US" sz="3600" b="1" dirty="0">
              <a:latin typeface="楷体" panose="02010609060101010101" charset="-122"/>
              <a:ea typeface="楷体" panose="02010609060101010101" charset="-122"/>
              <a:cs typeface="楷体" panose="02010609060101010101" charset="-122"/>
              <a:sym typeface="+mn-ea"/>
            </a:endParaRPr>
          </a:p>
          <a:p>
            <a:pPr algn="just">
              <a:lnSpc>
                <a:spcPct val="150000"/>
              </a:lnSpc>
            </a:pPr>
            <a:r>
              <a:rPr lang="zh-CN" altLang="en-US" sz="3600" b="1" dirty="0">
                <a:latin typeface="楷体" panose="02010609060101010101" charset="-122"/>
                <a:ea typeface="楷体" panose="02010609060101010101" charset="-122"/>
                <a:cs typeface="楷体" panose="02010609060101010101" charset="-122"/>
                <a:sym typeface="+mn-ea"/>
              </a:rPr>
              <a:t> </a:t>
            </a:r>
            <a:r>
              <a:rPr lang="en-US" altLang="zh-CN" sz="3600" b="1" dirty="0">
                <a:latin typeface="楷体" panose="02010609060101010101" charset="-122"/>
                <a:ea typeface="楷体" panose="02010609060101010101" charset="-122"/>
                <a:cs typeface="楷体" panose="02010609060101010101" charset="-122"/>
                <a:sym typeface="+mn-ea"/>
              </a:rPr>
              <a:t>   </a:t>
            </a:r>
            <a:r>
              <a:rPr lang="zh-CN" altLang="en-US" sz="3600" b="1" dirty="0">
                <a:latin typeface="楷体" panose="02010609060101010101" charset="-122"/>
                <a:ea typeface="楷体" panose="02010609060101010101" charset="-122"/>
                <a:cs typeface="楷体" panose="02010609060101010101" charset="-122"/>
                <a:sym typeface="+mn-ea"/>
              </a:rPr>
              <a:t>②中秋是团圆节，是全家共享天伦之乐的美好节日，写中秋节表达了作者对美好生活的向往，与后面战地情形的紧张形成对比；</a:t>
            </a:r>
            <a:endParaRPr lang="zh-CN" altLang="en-US" sz="3600" b="1" dirty="0">
              <a:latin typeface="楷体" panose="02010609060101010101" charset="-122"/>
              <a:ea typeface="楷体" panose="02010609060101010101" charset="-122"/>
              <a:cs typeface="楷体" panose="02010609060101010101" charset="-122"/>
              <a:sym typeface="+mn-ea"/>
            </a:endParaRPr>
          </a:p>
          <a:p>
            <a:pPr algn="just">
              <a:lnSpc>
                <a:spcPct val="150000"/>
              </a:lnSpc>
            </a:pPr>
            <a:r>
              <a:rPr lang="zh-CN" altLang="en-US" sz="3600" b="1" dirty="0">
                <a:latin typeface="楷体" panose="02010609060101010101" charset="-122"/>
                <a:ea typeface="楷体" panose="02010609060101010101" charset="-122"/>
                <a:cs typeface="楷体" panose="02010609060101010101" charset="-122"/>
                <a:sym typeface="+mn-ea"/>
              </a:rPr>
              <a:t> </a:t>
            </a:r>
            <a:r>
              <a:rPr lang="en-US" altLang="zh-CN" sz="3600" b="1" dirty="0">
                <a:latin typeface="楷体" panose="02010609060101010101" charset="-122"/>
                <a:ea typeface="楷体" panose="02010609060101010101" charset="-122"/>
                <a:cs typeface="楷体" panose="02010609060101010101" charset="-122"/>
                <a:sym typeface="+mn-ea"/>
              </a:rPr>
              <a:t>   </a:t>
            </a:r>
            <a:r>
              <a:rPr lang="zh-CN" altLang="en-US" sz="3600" b="1" dirty="0">
                <a:latin typeface="楷体" panose="02010609060101010101" charset="-122"/>
                <a:ea typeface="楷体" panose="02010609060101010101" charset="-122"/>
                <a:cs typeface="楷体" panose="02010609060101010101" charset="-122"/>
                <a:sym typeface="+mn-ea"/>
              </a:rPr>
              <a:t>③由家乡的风俗及孩子们急切地想分到月亮娘娘享用的东西，在茶几旁边跳边唱的情景，自然地想到同乡的小通讯员，便于写出“我”对小通讯员的牵挂。</a:t>
            </a:r>
            <a:endParaRPr lang="zh-CN" altLang="en-US" sz="3600" b="1" dirty="0">
              <a:solidFill>
                <a:srgbClr val="C00000"/>
              </a:solidFill>
              <a:latin typeface="楷体" panose="02010609060101010101" charset="-122"/>
              <a:ea typeface="楷体" panose="02010609060101010101" charset="-122"/>
              <a:cs typeface="楷体" panose="02010609060101010101" charset="-122"/>
              <a:sym typeface="+mn-ea"/>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 Box 2"/>
          <p:cNvSpPr/>
          <p:nvPr>
            <p:custDataLst>
              <p:tags r:id="rId1"/>
            </p:custDataLst>
          </p:nvPr>
        </p:nvSpPr>
        <p:spPr>
          <a:xfrm>
            <a:off x="539115" y="1748155"/>
            <a:ext cx="11260455" cy="4584700"/>
          </a:xfrm>
          <a:prstGeom prst="rect">
            <a:avLst/>
          </a:prstGeom>
          <a:noFill/>
          <a:ln w="9525">
            <a:noFill/>
          </a:ln>
        </p:spPr>
        <p:txBody>
          <a:bodyPr wrap="square" anchor="t" anchorCtr="0">
            <a:spAutoFit/>
          </a:bodyPr>
          <a:lstStyle/>
          <a:p>
            <a:pPr eaLnBrk="0" hangingPunct="0"/>
            <a:r>
              <a:rPr lang="zh-CN" altLang="en-US" sz="3600">
                <a:solidFill>
                  <a:schemeClr val="tx1"/>
                </a:solidFill>
                <a:latin typeface="Calibri" panose="020F0502020204030204"/>
                <a:ea typeface="微软雅黑" panose="020B0503020204020204" charset="-122"/>
              </a:rPr>
              <a:t>①</a:t>
            </a:r>
            <a:r>
              <a:rPr lang="zh-CN" altLang="en-US" sz="3600">
                <a:solidFill>
                  <a:schemeClr val="tx1"/>
                </a:solidFill>
                <a:latin typeface="微软雅黑" panose="020B0503020204020204" charset="-122"/>
                <a:ea typeface="微软雅黑" panose="020B0503020204020204" charset="-122"/>
              </a:rPr>
              <a:t>交代故事发生的时间、地点、天气情况（自然）揭示故事发生的时代背景，为人物出场提供一个活动场所。</a:t>
            </a:r>
            <a:endParaRPr lang="zh-CN" altLang="en-US" sz="3600">
              <a:solidFill>
                <a:schemeClr val="tx1"/>
              </a:solidFill>
              <a:latin typeface="微软雅黑" panose="020B0503020204020204" charset="-122"/>
              <a:ea typeface="微软雅黑" panose="020B0503020204020204" charset="-122"/>
            </a:endParaRPr>
          </a:p>
          <a:p>
            <a:pPr eaLnBrk="0" hangingPunct="0"/>
            <a:r>
              <a:rPr lang="zh-CN" altLang="en-US" sz="3600">
                <a:solidFill>
                  <a:schemeClr val="tx1"/>
                </a:solidFill>
                <a:latin typeface="Calibri" panose="020F0502020204030204"/>
                <a:ea typeface="微软雅黑" panose="020B0503020204020204" charset="-122"/>
              </a:rPr>
              <a:t>②</a:t>
            </a:r>
            <a:r>
              <a:rPr lang="zh-CN" altLang="en-US" sz="3600">
                <a:solidFill>
                  <a:schemeClr val="tx1"/>
                </a:solidFill>
                <a:latin typeface="微软雅黑" panose="020B0503020204020204" charset="-122"/>
                <a:ea typeface="微软雅黑" panose="020B0503020204020204" charset="-122"/>
              </a:rPr>
              <a:t>渲染某种气氛，烘托人物某种心情</a:t>
            </a:r>
            <a:endParaRPr lang="zh-CN" altLang="en-US" sz="3600">
              <a:solidFill>
                <a:schemeClr val="tx1"/>
              </a:solidFill>
              <a:latin typeface="微软雅黑" panose="020B0503020204020204" charset="-122"/>
              <a:ea typeface="微软雅黑" panose="020B0503020204020204" charset="-122"/>
            </a:endParaRPr>
          </a:p>
          <a:p>
            <a:pPr eaLnBrk="0" hangingPunct="0"/>
            <a:r>
              <a:rPr lang="zh-CN" altLang="en-US" sz="3600">
                <a:solidFill>
                  <a:schemeClr val="tx1"/>
                </a:solidFill>
                <a:latin typeface="Calibri" panose="020F0502020204030204"/>
                <a:ea typeface="微软雅黑" panose="020B0503020204020204" charset="-122"/>
              </a:rPr>
              <a:t>③</a:t>
            </a:r>
            <a:r>
              <a:rPr lang="zh-CN" altLang="en-US" sz="3600">
                <a:solidFill>
                  <a:schemeClr val="tx1"/>
                </a:solidFill>
                <a:latin typeface="微软雅黑" panose="020B0503020204020204" charset="-122"/>
                <a:ea typeface="微软雅黑" panose="020B0503020204020204" charset="-122"/>
              </a:rPr>
              <a:t>推动情节的发展，为下文某事作铺垫。</a:t>
            </a:r>
            <a:endParaRPr lang="zh-CN" altLang="en-US" sz="3600">
              <a:solidFill>
                <a:schemeClr val="tx1"/>
              </a:solidFill>
              <a:latin typeface="微软雅黑" panose="020B0503020204020204" charset="-122"/>
              <a:ea typeface="微软雅黑" panose="020B0503020204020204" charset="-122"/>
            </a:endParaRPr>
          </a:p>
          <a:p>
            <a:pPr eaLnBrk="0" hangingPunct="0"/>
            <a:r>
              <a:rPr lang="zh-CN" altLang="en-US" sz="3600">
                <a:solidFill>
                  <a:schemeClr val="tx1"/>
                </a:solidFill>
                <a:latin typeface="Calibri" panose="020F0502020204030204"/>
                <a:ea typeface="微软雅黑" panose="020B0503020204020204" charset="-122"/>
              </a:rPr>
              <a:t>④</a:t>
            </a:r>
            <a:r>
              <a:rPr lang="zh-CN" altLang="en-US" sz="3600">
                <a:solidFill>
                  <a:schemeClr val="tx1"/>
                </a:solidFill>
                <a:latin typeface="微软雅黑" panose="020B0503020204020204" charset="-122"/>
                <a:ea typeface="微软雅黑" panose="020B0503020204020204" charset="-122"/>
              </a:rPr>
              <a:t>突出表现人物的某种性格或精神品质</a:t>
            </a:r>
            <a:endParaRPr lang="zh-CN" altLang="en-US" sz="3600">
              <a:solidFill>
                <a:schemeClr val="tx1"/>
              </a:solidFill>
              <a:latin typeface="微软雅黑" panose="020B0503020204020204" charset="-122"/>
              <a:ea typeface="微软雅黑" panose="020B0503020204020204" charset="-122"/>
            </a:endParaRPr>
          </a:p>
          <a:p>
            <a:pPr eaLnBrk="0" hangingPunct="0"/>
            <a:r>
              <a:rPr lang="zh-CN" altLang="en-US" sz="3600">
                <a:solidFill>
                  <a:schemeClr val="tx1"/>
                </a:solidFill>
                <a:latin typeface="Calibri" panose="020F0502020204030204"/>
                <a:ea typeface="微软雅黑" panose="020B0503020204020204" charset="-122"/>
              </a:rPr>
              <a:t>⑤</a:t>
            </a:r>
            <a:r>
              <a:rPr lang="zh-CN" altLang="en-US" sz="3600">
                <a:solidFill>
                  <a:schemeClr val="tx1"/>
                </a:solidFill>
                <a:latin typeface="微软雅黑" panose="020B0503020204020204" charset="-122"/>
                <a:ea typeface="微软雅黑" panose="020B0503020204020204" charset="-122"/>
              </a:rPr>
              <a:t>深化小说的主题</a:t>
            </a:r>
            <a:endParaRPr lang="zh-CN" altLang="en-US" sz="3600">
              <a:solidFill>
                <a:schemeClr val="tx1"/>
              </a:solidFill>
              <a:latin typeface="微软雅黑" panose="020B0503020204020204" charset="-122"/>
              <a:ea typeface="微软雅黑" panose="020B0503020204020204" charset="-122"/>
            </a:endParaRPr>
          </a:p>
          <a:p>
            <a:pPr eaLnBrk="0" hangingPunct="0"/>
            <a:r>
              <a:rPr lang="en-US" altLang="zh-CN" sz="3600">
                <a:solidFill>
                  <a:schemeClr val="tx1"/>
                </a:solidFill>
                <a:latin typeface="微软雅黑" panose="020B0503020204020204" charset="-122"/>
                <a:ea typeface="微软雅黑" panose="020B0503020204020204" charset="-122"/>
              </a:rPr>
              <a:t> </a:t>
            </a:r>
            <a:endParaRPr lang="en-US" altLang="zh-CN" sz="3600">
              <a:solidFill>
                <a:schemeClr val="tx1"/>
              </a:solidFill>
              <a:latin typeface="微软雅黑" panose="020B0503020204020204" charset="-122"/>
              <a:ea typeface="微软雅黑" panose="020B0503020204020204" charset="-122"/>
            </a:endParaRPr>
          </a:p>
          <a:p>
            <a:pPr eaLnBrk="0" hangingPunct="0"/>
            <a:r>
              <a:rPr lang="zh-CN" altLang="en-US" sz="3600" b="1">
                <a:solidFill>
                  <a:srgbClr val="FF0000"/>
                </a:solidFill>
                <a:latin typeface="微软雅黑" panose="020B0503020204020204" charset="-122"/>
                <a:ea typeface="微软雅黑" panose="020B0503020204020204" charset="-122"/>
              </a:rPr>
              <a:t>口诀：</a:t>
            </a:r>
            <a:r>
              <a:rPr lang="zh-CN" altLang="en-US" sz="4000" b="1">
                <a:solidFill>
                  <a:srgbClr val="C00000"/>
                </a:solidFill>
                <a:latin typeface="楷体" panose="02010609060101010101" charset="-122"/>
                <a:ea typeface="楷体" panose="02010609060101010101" charset="-122"/>
              </a:rPr>
              <a:t>背心主推气质</a:t>
            </a:r>
            <a:endParaRPr lang="zh-CN" altLang="en-US" sz="4000" b="1">
              <a:solidFill>
                <a:srgbClr val="C00000"/>
              </a:solidFill>
              <a:latin typeface="楷体" panose="02010609060101010101" charset="-122"/>
              <a:ea typeface="楷体" panose="02010609060101010101" charset="-122"/>
            </a:endParaRPr>
          </a:p>
        </p:txBody>
      </p:sp>
      <p:sp>
        <p:nvSpPr>
          <p:cNvPr id="3074" name="矩形 3073"/>
          <p:cNvSpPr/>
          <p:nvPr>
            <p:custDataLst>
              <p:tags r:id="rId2"/>
            </p:custDataLst>
          </p:nvPr>
        </p:nvSpPr>
        <p:spPr>
          <a:xfrm>
            <a:off x="539115" y="360680"/>
            <a:ext cx="6188075" cy="829945"/>
          </a:xfrm>
          <a:prstGeom prst="rect">
            <a:avLst/>
          </a:prstGeom>
          <a:noFill/>
          <a:ln w="9525">
            <a:noFill/>
          </a:ln>
        </p:spPr>
        <p:txBody>
          <a:bodyPr wrap="square" anchor="t" anchorCtr="0">
            <a:spAutoFit/>
          </a:bodyPr>
          <a:lstStyle/>
          <a:p>
            <a:r>
              <a:rPr lang="zh-CN" altLang="en-US" sz="4800" b="1">
                <a:solidFill>
                  <a:srgbClr val="7030A0"/>
                </a:solidFill>
                <a:latin typeface="微软雅黑" panose="020B0503020204020204" charset="-122"/>
                <a:ea typeface="微软雅黑" panose="020B0503020204020204" charset="-122"/>
              </a:rPr>
              <a:t>环境描写的作用</a:t>
            </a:r>
            <a:endParaRPr lang="zh-CN" altLang="en-US" sz="4800" b="1">
              <a:solidFill>
                <a:srgbClr val="7030A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wd">
                                    <p:tmPct val="100000"/>
                                  </p:iterate>
                                  <p:childTnLst>
                                    <p:set>
                                      <p:cBhvr>
                                        <p:cTn id="6" dur="1" fill="hold">
                                          <p:stCondLst>
                                            <p:cond delay="0"/>
                                          </p:stCondLst>
                                        </p:cTn>
                                        <p:tgtEl>
                                          <p:spTgt spid="3074"/>
                                        </p:tgtEl>
                                        <p:attrNameLst>
                                          <p:attrName>style.visibility</p:attrName>
                                        </p:attrNameLst>
                                      </p:cBhvr>
                                      <p:to>
                                        <p:strVal val="visible"/>
                                      </p:to>
                                    </p:set>
                                    <p:anim calcmode="lin" valueType="num">
                                      <p:cBhvr>
                                        <p:cTn id="7" dur="300" fill="hold"/>
                                        <p:tgtEl>
                                          <p:spTgt spid="3074"/>
                                        </p:tgtEl>
                                        <p:attrNameLst>
                                          <p:attrName>ppt_x</p:attrName>
                                        </p:attrNameLst>
                                      </p:cBhvr>
                                      <p:tavLst>
                                        <p:tav tm="0">
                                          <p:val>
                                            <p:strVal val="0-#ppt_w/2"/>
                                          </p:val>
                                        </p:tav>
                                        <p:tav tm="100000">
                                          <p:val>
                                            <p:strVal val="#ppt_x"/>
                                          </p:val>
                                        </p:tav>
                                      </p:tavLst>
                                    </p:anim>
                                    <p:anim calcmode="lin" valueType="num">
                                      <p:cBhvr>
                                        <p:cTn id="8" dur="300" fill="hold"/>
                                        <p:tgtEl>
                                          <p:spTgt spid="307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34645" y="278765"/>
            <a:ext cx="6921500" cy="768350"/>
          </a:xfrm>
          <a:prstGeom prst="rect">
            <a:avLst/>
          </a:prstGeom>
          <a:noFill/>
        </p:spPr>
        <p:txBody>
          <a:bodyPr wrap="none" rtlCol="0" anchor="t">
            <a:spAutoFit/>
          </a:bodyPr>
          <a:lstStyle>
            <a:defPPr>
              <a:defRPr lang="zh-CN"/>
            </a:defPPr>
            <a:lvl1pPr indent="0">
              <a:defRPr sz="3600" b="1">
                <a:solidFill>
                  <a:srgbClr val="FF0000"/>
                </a:solidFill>
                <a:latin typeface="黑体" panose="02010609060101010101" charset="-122"/>
                <a:ea typeface="黑体" panose="02010609060101010101" charset="-122"/>
                <a:cs typeface="黑体" panose="02010609060101010101" charset="-122"/>
              </a:defRPr>
            </a:lvl1pPr>
          </a:lstStyle>
          <a:p>
            <a:r>
              <a:rPr lang="zh-CN" altLang="en-US" sz="4400" dirty="0">
                <a:sym typeface="+mn-ea"/>
              </a:rPr>
              <a:t>3.品侧面描写，识烘托之功</a:t>
            </a:r>
            <a:endParaRPr lang="zh-CN" altLang="en-US" sz="4400" dirty="0">
              <a:sym typeface="+mn-ea"/>
            </a:endParaRPr>
          </a:p>
        </p:txBody>
      </p:sp>
      <p:sp>
        <p:nvSpPr>
          <p:cNvPr id="4" name="文本框 3"/>
          <p:cNvSpPr txBox="1"/>
          <p:nvPr/>
        </p:nvSpPr>
        <p:spPr>
          <a:xfrm>
            <a:off x="582930" y="1518920"/>
            <a:ext cx="11155045" cy="1009650"/>
          </a:xfrm>
          <a:prstGeom prst="rect">
            <a:avLst/>
          </a:prstGeom>
          <a:noFill/>
          <a:ln w="9525">
            <a:noFill/>
          </a:ln>
        </p:spPr>
        <p:txBody>
          <a:bodyPr wrap="square">
            <a:spAutoFit/>
          </a:bodyPr>
          <a:lstStyle/>
          <a:p>
            <a:pPr indent="0" fontAlgn="auto">
              <a:lnSpc>
                <a:spcPts val="3580"/>
              </a:lnSpc>
            </a:pPr>
            <a:r>
              <a:rPr lang="en-US" sz="3200" b="1" dirty="0">
                <a:latin typeface="微软雅黑" panose="020B0503020204020204" charset="-122"/>
                <a:ea typeface="微软雅黑" panose="020B0503020204020204" charset="-122"/>
              </a:rPr>
              <a:t>       </a:t>
            </a:r>
            <a:r>
              <a:rPr sz="3200" b="1" dirty="0">
                <a:latin typeface="微软雅黑" panose="020B0503020204020204" charset="-122"/>
                <a:ea typeface="微软雅黑" panose="020B0503020204020204" charset="-122"/>
              </a:rPr>
              <a:t>⑴写战争，不直接描写战场，而通过战场外的人的反应来传达战场情形，这种写法叫什么描写？</a:t>
            </a:r>
            <a:endParaRPr sz="3200" b="1" dirty="0">
              <a:latin typeface="微软雅黑" panose="020B0503020204020204" charset="-122"/>
              <a:ea typeface="微软雅黑" panose="020B0503020204020204" charset="-122"/>
            </a:endParaRPr>
          </a:p>
        </p:txBody>
      </p:sp>
      <p:sp>
        <p:nvSpPr>
          <p:cNvPr id="5" name="文本框 4"/>
          <p:cNvSpPr txBox="1"/>
          <p:nvPr/>
        </p:nvSpPr>
        <p:spPr>
          <a:xfrm>
            <a:off x="582930" y="5244465"/>
            <a:ext cx="10796270" cy="1035050"/>
          </a:xfrm>
          <a:prstGeom prst="rect">
            <a:avLst/>
          </a:prstGeom>
          <a:noFill/>
          <a:ln w="12700">
            <a:solidFill>
              <a:schemeClr val="tx1"/>
            </a:solidFill>
          </a:ln>
        </p:spPr>
        <p:txBody>
          <a:bodyPr wrap="square" rtlCol="0" anchor="t">
            <a:spAutoFit/>
          </a:bodyPr>
          <a:lstStyle/>
          <a:p>
            <a:pPr algn="l" fontAlgn="auto">
              <a:lnSpc>
                <a:spcPts val="3680"/>
              </a:lnSpc>
            </a:pPr>
            <a:r>
              <a:rPr lang="en-US" sz="3200" dirty="0" err="1">
                <a:solidFill>
                  <a:srgbClr val="002060"/>
                </a:solidFill>
                <a:latin typeface="黑体" panose="02010609060101010101" charset="-122"/>
                <a:ea typeface="黑体" panose="02010609060101010101" charset="-122"/>
                <a:sym typeface="+mn-ea"/>
              </a:rPr>
              <a:t>    </a:t>
            </a:r>
            <a:r>
              <a:rPr sz="3200" dirty="0" err="1">
                <a:solidFill>
                  <a:srgbClr val="002060"/>
                </a:solidFill>
                <a:latin typeface="黑体" panose="02010609060101010101" charset="-122"/>
                <a:ea typeface="黑体" panose="02010609060101010101" charset="-122"/>
                <a:sym typeface="+mn-ea"/>
              </a:rPr>
              <a:t>运用倒叙的手法，叙述了通讯员牺牲时的情形，刻画了小通讯员对革命、对人民的无限忠诚和不怕牺牲的勇敢精神</a:t>
            </a:r>
            <a:r>
              <a:rPr sz="3200" dirty="0">
                <a:solidFill>
                  <a:srgbClr val="002060"/>
                </a:solidFill>
                <a:latin typeface="黑体" panose="02010609060101010101" charset="-122"/>
                <a:ea typeface="黑体" panose="02010609060101010101" charset="-122"/>
                <a:sym typeface="+mn-ea"/>
              </a:rPr>
              <a:t>。</a:t>
            </a:r>
            <a:endParaRPr sz="3200" dirty="0">
              <a:solidFill>
                <a:srgbClr val="002060"/>
              </a:solidFill>
              <a:latin typeface="黑体" panose="02010609060101010101" charset="-122"/>
              <a:ea typeface="黑体" panose="02010609060101010101" charset="-122"/>
              <a:sym typeface="+mn-ea"/>
            </a:endParaRPr>
          </a:p>
        </p:txBody>
      </p:sp>
      <p:sp>
        <p:nvSpPr>
          <p:cNvPr id="6" name="文本框 5"/>
          <p:cNvSpPr txBox="1"/>
          <p:nvPr/>
        </p:nvSpPr>
        <p:spPr>
          <a:xfrm>
            <a:off x="661035" y="3136900"/>
            <a:ext cx="7072630" cy="583565"/>
          </a:xfrm>
          <a:prstGeom prst="rect">
            <a:avLst/>
          </a:prstGeom>
          <a:noFill/>
          <a:ln w="12700">
            <a:solidFill>
              <a:schemeClr val="tx1"/>
            </a:solidFill>
          </a:ln>
        </p:spPr>
        <p:txBody>
          <a:bodyPr wrap="square" rtlCol="0" anchor="t">
            <a:spAutoFit/>
          </a:bodyPr>
          <a:lstStyle/>
          <a:p>
            <a:r>
              <a:rPr sz="3200" dirty="0" err="1">
                <a:solidFill>
                  <a:srgbClr val="002060"/>
                </a:solidFill>
                <a:latin typeface="黑体" panose="02010609060101010101" charset="-122"/>
                <a:ea typeface="黑体" panose="02010609060101010101" charset="-122"/>
                <a:sym typeface="+mn-ea"/>
              </a:rPr>
              <a:t>侧面描写</a:t>
            </a:r>
            <a:r>
              <a:rPr sz="3200" dirty="0">
                <a:solidFill>
                  <a:srgbClr val="002060"/>
                </a:solidFill>
                <a:latin typeface="黑体" panose="02010609060101010101" charset="-122"/>
                <a:ea typeface="黑体" panose="02010609060101010101" charset="-122"/>
                <a:sym typeface="+mn-ea"/>
              </a:rPr>
              <a:t>。</a:t>
            </a:r>
            <a:endParaRPr sz="3200" dirty="0">
              <a:solidFill>
                <a:srgbClr val="002060"/>
              </a:solidFill>
              <a:latin typeface="黑体" panose="02010609060101010101" charset="-122"/>
              <a:ea typeface="黑体" panose="02010609060101010101" charset="-122"/>
              <a:sym typeface="+mn-ea"/>
            </a:endParaRPr>
          </a:p>
        </p:txBody>
      </p:sp>
      <p:sp>
        <p:nvSpPr>
          <p:cNvPr id="7" name="文本框 6"/>
          <p:cNvSpPr txBox="1"/>
          <p:nvPr/>
        </p:nvSpPr>
        <p:spPr>
          <a:xfrm>
            <a:off x="582930" y="4146550"/>
            <a:ext cx="10697210" cy="583565"/>
          </a:xfrm>
          <a:prstGeom prst="rect">
            <a:avLst/>
          </a:prstGeom>
          <a:noFill/>
        </p:spPr>
        <p:txBody>
          <a:bodyPr wrap="square" rtlCol="0" anchor="t">
            <a:spAutoFit/>
          </a:bodyPr>
          <a:lstStyle/>
          <a:p>
            <a:pPr algn="l"/>
            <a:r>
              <a:rPr sz="3200" b="1">
                <a:latin typeface="微软雅黑" panose="020B0503020204020204" charset="-122"/>
                <a:ea typeface="微软雅黑" panose="020B0503020204020204" charset="-122"/>
                <a:sym typeface="+mn-ea"/>
              </a:rPr>
              <a:t>⑵如何写通讯员的牺牲的？刻画了他的怎样的精神？</a:t>
            </a:r>
            <a:endParaRPr sz="3200" b="1">
              <a:latin typeface="微软雅黑" panose="020B0503020204020204" charset="-122"/>
              <a:ea typeface="微软雅黑" panose="020B0503020204020204" charset="-122"/>
              <a:sym typeface="+mn-ea"/>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80">
                                          <p:stCondLst>
                                            <p:cond delay="0"/>
                                          </p:stCondLst>
                                        </p:cTn>
                                        <p:tgtEl>
                                          <p:spTgt spid="100"/>
                                        </p:tgtEl>
                                      </p:cBhvr>
                                    </p:animEffect>
                                    <p:anim calcmode="lin" valueType="num">
                                      <p:cBhvr>
                                        <p:cTn id="8"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0"/>
                                        </p:tgtEl>
                                      </p:cBhvr>
                                      <p:to x="100000" y="60000"/>
                                    </p:animScale>
                                    <p:animScale>
                                      <p:cBhvr>
                                        <p:cTn id="14" dur="166" decel="50000">
                                          <p:stCondLst>
                                            <p:cond delay="676"/>
                                          </p:stCondLst>
                                        </p:cTn>
                                        <p:tgtEl>
                                          <p:spTgt spid="100"/>
                                        </p:tgtEl>
                                      </p:cBhvr>
                                      <p:to x="100000" y="100000"/>
                                    </p:animScale>
                                    <p:animScale>
                                      <p:cBhvr>
                                        <p:cTn id="15" dur="26">
                                          <p:stCondLst>
                                            <p:cond delay="1312"/>
                                          </p:stCondLst>
                                        </p:cTn>
                                        <p:tgtEl>
                                          <p:spTgt spid="100"/>
                                        </p:tgtEl>
                                      </p:cBhvr>
                                      <p:to x="100000" y="80000"/>
                                    </p:animScale>
                                    <p:animScale>
                                      <p:cBhvr>
                                        <p:cTn id="16" dur="166" decel="50000">
                                          <p:stCondLst>
                                            <p:cond delay="1338"/>
                                          </p:stCondLst>
                                        </p:cTn>
                                        <p:tgtEl>
                                          <p:spTgt spid="100"/>
                                        </p:tgtEl>
                                      </p:cBhvr>
                                      <p:to x="100000" y="100000"/>
                                    </p:animScale>
                                    <p:animScale>
                                      <p:cBhvr>
                                        <p:cTn id="17" dur="26">
                                          <p:stCondLst>
                                            <p:cond delay="1642"/>
                                          </p:stCondLst>
                                        </p:cTn>
                                        <p:tgtEl>
                                          <p:spTgt spid="100"/>
                                        </p:tgtEl>
                                      </p:cBhvr>
                                      <p:to x="100000" y="90000"/>
                                    </p:animScale>
                                    <p:animScale>
                                      <p:cBhvr>
                                        <p:cTn id="18" dur="166" decel="50000">
                                          <p:stCondLst>
                                            <p:cond delay="1668"/>
                                          </p:stCondLst>
                                        </p:cTn>
                                        <p:tgtEl>
                                          <p:spTgt spid="100"/>
                                        </p:tgtEl>
                                      </p:cBhvr>
                                      <p:to x="100000" y="100000"/>
                                    </p:animScale>
                                    <p:animScale>
                                      <p:cBhvr>
                                        <p:cTn id="19" dur="26">
                                          <p:stCondLst>
                                            <p:cond delay="1808"/>
                                          </p:stCondLst>
                                        </p:cTn>
                                        <p:tgtEl>
                                          <p:spTgt spid="100"/>
                                        </p:tgtEl>
                                      </p:cBhvr>
                                      <p:to x="100000" y="95000"/>
                                    </p:animScale>
                                    <p:animScale>
                                      <p:cBhvr>
                                        <p:cTn id="20" dur="166" decel="50000">
                                          <p:stCondLst>
                                            <p:cond delay="1834"/>
                                          </p:stCondLst>
                                        </p:cTn>
                                        <p:tgtEl>
                                          <p:spTgt spid="10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heel(1)">
                                      <p:cBhvr>
                                        <p:cTn id="29" dur="20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7" presetClass="entr" presetSubtype="4"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0" fill="hold"/>
                                        <p:tgtEl>
                                          <p:spTgt spid="7"/>
                                        </p:tgtEl>
                                        <p:attrNameLst>
                                          <p:attrName>ppt_x</p:attrName>
                                        </p:attrNameLst>
                                      </p:cBhvr>
                                      <p:tavLst>
                                        <p:tav tm="0">
                                          <p:val>
                                            <p:strVal val="#ppt_x"/>
                                          </p:val>
                                        </p:tav>
                                        <p:tav tm="100000">
                                          <p:val>
                                            <p:strVal val="#ppt_x"/>
                                          </p:val>
                                        </p:tav>
                                      </p:tavLst>
                                    </p:anim>
                                    <p:anim calcmode="lin" valueType="num">
                                      <p:cBhvr additive="base">
                                        <p:cTn id="35"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barn(inVertical)">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bldLvl="0" animBg="1"/>
      <p:bldP spid="6" grpId="0" bldLvl="0" animBg="1"/>
      <p:bldP spid="7" grpId="0"/>
      <p:bldP spid="7"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custDataLst>
              <p:tags r:id="rId1"/>
            </p:custDataLst>
          </p:nvPr>
        </p:nvSpPr>
        <p:spPr bwMode="auto">
          <a:xfrm>
            <a:off x="467360" y="1915160"/>
            <a:ext cx="895858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lstStyle/>
          <a:p>
            <a:r>
              <a:rPr lang="en-US" altLang="zh-CN" sz="3600" b="1">
                <a:solidFill>
                  <a:schemeClr val="tx1"/>
                </a:solidFill>
                <a:latin typeface="黑体" panose="02010609060101010101" charset="-122"/>
                <a:ea typeface="黑体" panose="02010609060101010101" charset="-122"/>
              </a:rPr>
              <a:t>    </a:t>
            </a:r>
            <a:r>
              <a:rPr lang="zh-CN" sz="3600" b="1">
                <a:solidFill>
                  <a:srgbClr val="FF0000"/>
                </a:solidFill>
                <a:latin typeface="黑体" panose="02010609060101010101" charset="-122"/>
                <a:ea typeface="黑体" panose="02010609060101010101" charset="-122"/>
              </a:rPr>
              <a:t>细节</a:t>
            </a:r>
            <a:r>
              <a:rPr lang="zh-CN" sz="3600" b="1">
                <a:solidFill>
                  <a:schemeClr val="tx1"/>
                </a:solidFill>
                <a:latin typeface="黑体" panose="02010609060101010101" charset="-122"/>
                <a:ea typeface="黑体" panose="02010609060101010101" charset="-122"/>
              </a:rPr>
              <a:t>是指细小的环节或情节。它可以是一个事物、一个动作、一句话、一种表情，也可以是一个十分简短的情节。</a:t>
            </a:r>
            <a:r>
              <a:rPr lang="zh-CN" sz="3600">
                <a:solidFill>
                  <a:srgbClr val="C00000"/>
                </a:solidFill>
              </a:rPr>
              <a:t>细节描写</a:t>
            </a:r>
            <a:r>
              <a:rPr lang="zh-CN" sz="3600">
                <a:solidFill>
                  <a:schemeClr val="tx1"/>
                </a:solidFill>
              </a:rPr>
              <a:t>是一种以小见大的方法。准确、生动、细致的描绘，使读者“如见其人”“如睹其物”， 它是塑造人物，达到典型化的重要手段。好的作品之所以能动人肺腑，精彩动人的细节描写是功不可没的。</a:t>
            </a:r>
            <a:endParaRPr lang="zh-CN" sz="3600">
              <a:solidFill>
                <a:schemeClr val="tx1"/>
              </a:solidFill>
            </a:endParaRPr>
          </a:p>
        </p:txBody>
      </p:sp>
      <p:sp>
        <p:nvSpPr>
          <p:cNvPr id="13315" name="Text Box 3"/>
          <p:cNvSpPr txBox="1">
            <a:spLocks noChangeArrowheads="1"/>
          </p:cNvSpPr>
          <p:nvPr>
            <p:custDataLst>
              <p:tags r:id="rId2"/>
            </p:custDataLst>
          </p:nvPr>
        </p:nvSpPr>
        <p:spPr bwMode="auto">
          <a:xfrm>
            <a:off x="575310" y="382905"/>
            <a:ext cx="5972175" cy="829945"/>
          </a:xfrm>
          <a:prstGeom prst="rect">
            <a:avLst/>
          </a:prstGeom>
          <a:noFill/>
          <a:ln w="50800">
            <a:solidFill>
              <a:srgbClr val="FF0000"/>
            </a:solidFill>
            <a:bevel/>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4800" b="1">
                <a:solidFill>
                  <a:srgbClr val="7030A0"/>
                </a:solidFill>
                <a:ea typeface="方正姚体" pitchFamily="2" charset="-122"/>
              </a:rPr>
              <a:t>探究细节描写的作用</a:t>
            </a:r>
            <a:endParaRPr lang="zh-CN" sz="4800" b="1">
              <a:solidFill>
                <a:srgbClr val="7030A0"/>
              </a:solidFill>
              <a:ea typeface="方正姚体" pitchFamily="2" charset="-122"/>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p:nvPr>
        </p:nvSpPr>
        <p:spPr>
          <a:xfrm>
            <a:off x="2945130" y="318135"/>
            <a:ext cx="4806315" cy="502920"/>
          </a:xfrm>
          <a:solidFill>
            <a:srgbClr val="F7FAFF"/>
          </a:solidFill>
          <a:ln>
            <a:solidFill>
              <a:srgbClr val="FF0000"/>
            </a:solidFill>
            <a:miter lim="800000"/>
          </a:ln>
        </p:spPr>
        <p:txBody>
          <a:bodyPr>
            <a:noAutofit/>
          </a:bodyPr>
          <a:lstStyle/>
          <a:p>
            <a:r>
              <a:rPr lang="zh-CN" altLang="en-US" sz="4800">
                <a:solidFill>
                  <a:srgbClr val="9933FF"/>
                </a:solidFill>
                <a:latin typeface="黑体" panose="02010609060101010101" charset="-122"/>
                <a:ea typeface="黑体" panose="02010609060101010101" charset="-122"/>
              </a:rPr>
              <a:t>细节描写的作用</a:t>
            </a:r>
            <a:endParaRPr lang="zh-CN" altLang="en-US" sz="4800">
              <a:solidFill>
                <a:srgbClr val="9933FF"/>
              </a:solidFill>
              <a:latin typeface="黑体" panose="02010609060101010101" charset="-122"/>
              <a:ea typeface="黑体" panose="02010609060101010101" charset="-122"/>
            </a:endParaRPr>
          </a:p>
        </p:txBody>
      </p:sp>
      <p:sp>
        <p:nvSpPr>
          <p:cNvPr id="13314" name="Rectangle 3"/>
          <p:cNvSpPr>
            <a:spLocks noGrp="1" noChangeArrowheads="1"/>
          </p:cNvSpPr>
          <p:nvPr>
            <p:ph idx="1"/>
          </p:nvPr>
        </p:nvSpPr>
        <p:spPr>
          <a:xfrm>
            <a:off x="613410" y="1528445"/>
            <a:ext cx="11194415" cy="4966335"/>
          </a:xfrm>
          <a:solidFill>
            <a:srgbClr val="F7FAFF"/>
          </a:solidFill>
        </p:spPr>
        <p:txBody>
          <a:bodyPr>
            <a:noAutofit/>
          </a:bodyPr>
          <a:lstStyle/>
          <a:p>
            <a:pPr marL="0" indent="0">
              <a:buNone/>
            </a:pPr>
            <a:r>
              <a:rPr lang="en-US" altLang="zh-CN" sz="4000" b="1">
                <a:solidFill>
                  <a:schemeClr val="tx1"/>
                </a:solidFill>
                <a:latin typeface="楷体" panose="02010609060101010101" charset="-122"/>
                <a:ea typeface="楷体" panose="02010609060101010101" charset="-122"/>
                <a:cs typeface="楷体" panose="02010609060101010101" charset="-122"/>
              </a:rPr>
              <a:t>1</a:t>
            </a:r>
            <a:r>
              <a:rPr lang="zh-CN" altLang="en-US" sz="4000" b="1">
                <a:solidFill>
                  <a:schemeClr val="tx1"/>
                </a:solidFill>
                <a:latin typeface="楷体" panose="02010609060101010101" charset="-122"/>
                <a:ea typeface="楷体" panose="02010609060101010101" charset="-122"/>
                <a:cs typeface="楷体" panose="02010609060101010101" charset="-122"/>
              </a:rPr>
              <a:t>、典型的细节可以刻画人物性格。</a:t>
            </a:r>
            <a:endParaRPr lang="en-US" altLang="zh-CN" sz="4000" b="1">
              <a:solidFill>
                <a:schemeClr val="tx1"/>
              </a:solidFill>
              <a:latin typeface="楷体" panose="02010609060101010101" charset="-122"/>
              <a:ea typeface="楷体" panose="02010609060101010101" charset="-122"/>
              <a:cs typeface="楷体" panose="02010609060101010101" charset="-122"/>
            </a:endParaRPr>
          </a:p>
          <a:p>
            <a:pPr marL="0" indent="0">
              <a:buNone/>
            </a:pPr>
            <a:r>
              <a:rPr lang="en-US" altLang="zh-CN" sz="4000" b="1">
                <a:solidFill>
                  <a:schemeClr val="tx1"/>
                </a:solidFill>
                <a:latin typeface="楷体" panose="02010609060101010101" charset="-122"/>
                <a:ea typeface="楷体" panose="02010609060101010101" charset="-122"/>
                <a:cs typeface="楷体" panose="02010609060101010101" charset="-122"/>
              </a:rPr>
              <a:t>2</a:t>
            </a:r>
            <a:r>
              <a:rPr lang="zh-CN" altLang="en-US" sz="4000" b="1">
                <a:solidFill>
                  <a:schemeClr val="tx1"/>
                </a:solidFill>
                <a:latin typeface="楷体" panose="02010609060101010101" charset="-122"/>
                <a:ea typeface="楷体" panose="02010609060101010101" charset="-122"/>
                <a:cs typeface="楷体" panose="02010609060101010101" charset="-122"/>
              </a:rPr>
              <a:t>、典型的细节可以深化主题。</a:t>
            </a:r>
            <a:endParaRPr lang="en-US" altLang="zh-CN" sz="4000" b="1">
              <a:solidFill>
                <a:schemeClr val="tx1"/>
              </a:solidFill>
              <a:latin typeface="楷体" panose="02010609060101010101" charset="-122"/>
              <a:ea typeface="楷体" panose="02010609060101010101" charset="-122"/>
              <a:cs typeface="楷体" panose="02010609060101010101" charset="-122"/>
            </a:endParaRPr>
          </a:p>
          <a:p>
            <a:pPr marL="0" indent="0">
              <a:buNone/>
            </a:pPr>
            <a:r>
              <a:rPr lang="en-US" altLang="zh-CN" sz="4000" b="1">
                <a:solidFill>
                  <a:schemeClr val="tx1"/>
                </a:solidFill>
                <a:latin typeface="楷体" panose="02010609060101010101" charset="-122"/>
                <a:ea typeface="楷体" panose="02010609060101010101" charset="-122"/>
                <a:cs typeface="楷体" panose="02010609060101010101" charset="-122"/>
              </a:rPr>
              <a:t>3</a:t>
            </a:r>
            <a:r>
              <a:rPr lang="zh-CN" altLang="en-US" sz="4000" b="1">
                <a:solidFill>
                  <a:schemeClr val="tx1"/>
                </a:solidFill>
                <a:latin typeface="楷体" panose="02010609060101010101" charset="-122"/>
                <a:ea typeface="楷体" panose="02010609060101010101" charset="-122"/>
                <a:cs typeface="楷体" panose="02010609060101010101" charset="-122"/>
              </a:rPr>
              <a:t>、典型的细节可以推动情节的发展。</a:t>
            </a:r>
            <a:endParaRPr lang="en-US" altLang="zh-CN" sz="4000" b="1">
              <a:solidFill>
                <a:schemeClr val="tx1"/>
              </a:solidFill>
              <a:latin typeface="楷体" panose="02010609060101010101" charset="-122"/>
              <a:ea typeface="楷体" panose="02010609060101010101" charset="-122"/>
              <a:cs typeface="楷体" panose="02010609060101010101" charset="-122"/>
            </a:endParaRPr>
          </a:p>
          <a:p>
            <a:pPr marL="0" indent="0">
              <a:buNone/>
            </a:pPr>
            <a:r>
              <a:rPr lang="en-US" altLang="zh-CN" sz="4000" b="1">
                <a:solidFill>
                  <a:schemeClr val="tx1"/>
                </a:solidFill>
                <a:latin typeface="楷体" panose="02010609060101010101" charset="-122"/>
                <a:ea typeface="楷体" panose="02010609060101010101" charset="-122"/>
                <a:cs typeface="楷体" panose="02010609060101010101" charset="-122"/>
              </a:rPr>
              <a:t>4</a:t>
            </a:r>
            <a:r>
              <a:rPr lang="zh-CN" altLang="en-US" sz="4000" b="1">
                <a:solidFill>
                  <a:schemeClr val="tx1"/>
                </a:solidFill>
                <a:latin typeface="楷体" panose="02010609060101010101" charset="-122"/>
                <a:ea typeface="楷体" panose="02010609060101010101" charset="-122"/>
                <a:cs typeface="楷体" panose="02010609060101010101" charset="-122"/>
              </a:rPr>
              <a:t>、典型的细节可以渲染时代气氛、地方特色。</a:t>
            </a:r>
            <a:endParaRPr lang="en-US" altLang="zh-CN" sz="4000" b="1">
              <a:solidFill>
                <a:schemeClr val="tx1"/>
              </a:solidFill>
              <a:latin typeface="楷体" panose="02010609060101010101" charset="-122"/>
              <a:ea typeface="楷体" panose="02010609060101010101" charset="-122"/>
              <a:cs typeface="楷体" panose="02010609060101010101" charset="-122"/>
            </a:endParaRPr>
          </a:p>
          <a:p>
            <a:pPr marL="0" indent="0">
              <a:buNone/>
            </a:pPr>
            <a:r>
              <a:rPr lang="en-US" altLang="zh-CN" sz="4000" b="1">
                <a:solidFill>
                  <a:schemeClr val="tx1"/>
                </a:solidFill>
                <a:latin typeface="楷体" panose="02010609060101010101" charset="-122"/>
                <a:ea typeface="楷体" panose="02010609060101010101" charset="-122"/>
                <a:cs typeface="楷体" panose="02010609060101010101" charset="-122"/>
              </a:rPr>
              <a:t>5</a:t>
            </a:r>
            <a:r>
              <a:rPr lang="zh-CN" altLang="en-US" sz="4000" b="1">
                <a:solidFill>
                  <a:schemeClr val="tx1"/>
                </a:solidFill>
                <a:latin typeface="楷体" panose="02010609060101010101" charset="-122"/>
                <a:ea typeface="楷体" panose="02010609060101010101" charset="-122"/>
                <a:cs typeface="楷体" panose="02010609060101010101" charset="-122"/>
              </a:rPr>
              <a:t>、典型的细节可以暗示影射。</a:t>
            </a:r>
            <a:endParaRPr lang="zh-CN" altLang="en-US" sz="40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 calcmode="lin" valueType="num">
                                      <p:cBhvr additive="base">
                                        <p:cTn id="13"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314">
                                            <p:txEl>
                                              <p:pRg st="2" end="2"/>
                                            </p:txEl>
                                          </p:spTgt>
                                        </p:tgtEl>
                                        <p:attrNameLst>
                                          <p:attrName>style.visibility</p:attrName>
                                        </p:attrNameLst>
                                      </p:cBhvr>
                                      <p:to>
                                        <p:strVal val="visible"/>
                                      </p:to>
                                    </p:set>
                                    <p:anim calcmode="lin" valueType="num">
                                      <p:cBhvr additive="base">
                                        <p:cTn id="19" dur="500" fill="hold"/>
                                        <p:tgtEl>
                                          <p:spTgt spid="1331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314">
                                            <p:txEl>
                                              <p:pRg st="3" end="3"/>
                                            </p:txEl>
                                          </p:spTgt>
                                        </p:tgtEl>
                                        <p:attrNameLst>
                                          <p:attrName>style.visibility</p:attrName>
                                        </p:attrNameLst>
                                      </p:cBhvr>
                                      <p:to>
                                        <p:strVal val="visible"/>
                                      </p:to>
                                    </p:set>
                                    <p:anim calcmode="lin" valueType="num">
                                      <p:cBhvr additive="base">
                                        <p:cTn id="25" dur="500" fill="hold"/>
                                        <p:tgtEl>
                                          <p:spTgt spid="1331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314">
                                            <p:txEl>
                                              <p:pRg st="4" end="4"/>
                                            </p:txEl>
                                          </p:spTgt>
                                        </p:tgtEl>
                                        <p:attrNameLst>
                                          <p:attrName>style.visibility</p:attrName>
                                        </p:attrNameLst>
                                      </p:cBhvr>
                                      <p:to>
                                        <p:strVal val="visible"/>
                                      </p:to>
                                    </p:set>
                                    <p:anim calcmode="lin" valueType="num">
                                      <p:cBhvr additive="base">
                                        <p:cTn id="31" dur="500" fill="hold"/>
                                        <p:tgtEl>
                                          <p:spTgt spid="1331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31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17" descr="微信图片_20200914215951"/>
          <p:cNvPicPr>
            <a:picLocks noChangeAspect="1"/>
          </p:cNvPicPr>
          <p:nvPr/>
        </p:nvPicPr>
        <p:blipFill>
          <a:blip r:embed="rId1"/>
          <a:stretch>
            <a:fillRect/>
          </a:stretch>
        </p:blipFill>
        <p:spPr>
          <a:xfrm>
            <a:off x="0" y="-635"/>
            <a:ext cx="12192635" cy="6858000"/>
          </a:xfrm>
          <a:prstGeom prst="rect">
            <a:avLst/>
          </a:prstGeom>
          <a:noFill/>
          <a:ln w="9525">
            <a:noFill/>
          </a:ln>
        </p:spPr>
      </p:pic>
      <p:sp>
        <p:nvSpPr>
          <p:cNvPr id="9" name="文本框 8"/>
          <p:cNvSpPr txBox="1"/>
          <p:nvPr>
            <p:custDataLst>
              <p:tags r:id="rId2"/>
            </p:custDataLst>
          </p:nvPr>
        </p:nvSpPr>
        <p:spPr>
          <a:xfrm>
            <a:off x="963295" y="2398395"/>
            <a:ext cx="10265410" cy="1210310"/>
          </a:xfrm>
          <a:prstGeom prst="rect">
            <a:avLst/>
          </a:prstGeom>
        </p:spPr>
        <p:txBody>
          <a:bodyPr wrap="square" lIns="90000" tIns="46800" rIns="90000" bIns="46800" anchor="ctr" anchorCtr="0">
            <a:scene3d>
              <a:camera prst="orthographicFront"/>
              <a:lightRig rig="threePt" dir="t"/>
            </a:scene3d>
          </a:bodyPr>
          <a:lstStyle>
            <a:defPPr>
              <a:defRPr lang="zh-CN"/>
            </a:defPPr>
            <a:lvl1pPr>
              <a:lnSpc>
                <a:spcPct val="90000"/>
              </a:lnSpc>
              <a:spcBef>
                <a:spcPct val="0"/>
              </a:spcBef>
              <a:buNone/>
              <a:defRPr sz="4400">
                <a:solidFill>
                  <a:srgbClr val="7F7F7F"/>
                </a:solidFill>
                <a:latin typeface="+mj-lt"/>
                <a:ea typeface="+mj-ea"/>
                <a:cs typeface="+mj-cs"/>
              </a:defRPr>
            </a:lvl1pPr>
          </a:lstStyle>
          <a:p>
            <a:pPr>
              <a:lnSpc>
                <a:spcPct val="120000"/>
              </a:lnSpc>
            </a:pPr>
            <a:r>
              <a:rPr lang="en-US" altLang="zh-CN" sz="66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sym typeface="+mn-ea"/>
              </a:rPr>
              <a:t>    </a:t>
            </a:r>
            <a:r>
              <a:rPr lang="zh-CN" altLang="en-US" sz="66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sym typeface="+mn-ea"/>
              </a:rPr>
              <a:t>善于运用典型的细节描写是本篇小说的一大特点，请找出并分析文中的细节描写产生的作用。</a:t>
            </a:r>
            <a:endParaRPr lang="zh-CN" altLang="en-US" sz="6600" b="1" spc="300">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sym typeface="+mn-ea"/>
            </a:endParaRPr>
          </a:p>
        </p:txBody>
      </p:sp>
    </p:spTree>
    <p:custDataLst>
      <p:tags r:id="rId3"/>
    </p:custDataLst>
  </p:cSld>
  <p:clrMapOvr>
    <a:masterClrMapping/>
  </p:clrMapOvr>
  <p:transition>
    <p:rand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728345" y="1539875"/>
            <a:ext cx="10810240" cy="1383665"/>
          </a:xfrm>
          <a:prstGeom prst="rect">
            <a:avLst/>
          </a:prstGeom>
          <a:noFill/>
          <a:ln w="9525">
            <a:noFill/>
          </a:ln>
        </p:spPr>
        <p:txBody>
          <a:bodyPr wrap="square">
            <a:spAutoFit/>
          </a:bodyPr>
          <a:lstStyle/>
          <a:p>
            <a:pPr indent="0"/>
            <a:r>
              <a:rPr lang="en-US" sz="2800" b="1">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⑴</a:t>
            </a:r>
            <a:r>
              <a:rPr lang="zh-CN" sz="2800" b="1">
                <a:latin typeface="微软雅黑" panose="020B0503020204020204" charset="-122"/>
                <a:ea typeface="微软雅黑" panose="020B0503020204020204" charset="-122"/>
                <a:cs typeface="微软雅黑" panose="020B0503020204020204" charset="-122"/>
              </a:rPr>
              <a:t>第</a:t>
            </a:r>
            <a:r>
              <a:rPr lang="en-US" altLang="zh-CN" sz="2800" b="1">
                <a:latin typeface="微软雅黑" panose="020B0503020204020204" charset="-122"/>
                <a:ea typeface="微软雅黑" panose="020B0503020204020204" charset="-122"/>
                <a:cs typeface="微软雅黑" panose="020B0503020204020204" charset="-122"/>
              </a:rPr>
              <a:t>53</a:t>
            </a:r>
            <a:r>
              <a:rPr lang="zh-CN" altLang="en-US" sz="2800" b="1">
                <a:latin typeface="微软雅黑" panose="020B0503020204020204" charset="-122"/>
                <a:ea typeface="微软雅黑" panose="020B0503020204020204" charset="-122"/>
                <a:cs typeface="微软雅黑" panose="020B0503020204020204" charset="-122"/>
              </a:rPr>
              <a:t>节：</a:t>
            </a:r>
            <a:r>
              <a:rPr sz="2800" b="1">
                <a:latin typeface="微软雅黑" panose="020B0503020204020204" charset="-122"/>
                <a:ea typeface="微软雅黑" panose="020B0503020204020204" charset="-122"/>
                <a:cs typeface="微软雅黑" panose="020B0503020204020204" charset="-122"/>
              </a:rPr>
              <a:t>“军装的肩头上露着那个大洞，一片布还挂在那里”，这是文中第三次出现“破洞”，这次写“破洞”有什么作用？</a:t>
            </a:r>
            <a:endParaRPr sz="2800" b="1">
              <a:latin typeface="微软雅黑" panose="020B0503020204020204" charset="-122"/>
              <a:ea typeface="微软雅黑" panose="020B0503020204020204" charset="-122"/>
              <a:cs typeface="微软雅黑" panose="020B0503020204020204" charset="-122"/>
            </a:endParaRPr>
          </a:p>
          <a:p>
            <a:pPr indent="0"/>
            <a:endParaRPr sz="28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43915" y="2842260"/>
            <a:ext cx="11151870" cy="1383665"/>
          </a:xfrm>
          <a:prstGeom prst="rect">
            <a:avLst/>
          </a:prstGeom>
          <a:noFill/>
          <a:ln w="12700">
            <a:solidFill>
              <a:schemeClr val="tx1"/>
            </a:solidFill>
          </a:ln>
        </p:spPr>
        <p:txBody>
          <a:bodyPr wrap="square" rtlCol="0" anchor="t">
            <a:spAutoFit/>
          </a:bodyPr>
          <a:lstStyle/>
          <a:p>
            <a:pPr algn="l" fontAlgn="auto">
              <a:lnSpc>
                <a:spcPct val="150000"/>
              </a:lnSpc>
            </a:pPr>
            <a:r>
              <a:rPr lang="en-US" sz="2800">
                <a:solidFill>
                  <a:srgbClr val="002060"/>
                </a:solidFill>
                <a:latin typeface="黑体" panose="02010609060101010101" charset="-122"/>
                <a:ea typeface="黑体" panose="02010609060101010101" charset="-122"/>
                <a:cs typeface="黑体" panose="02010609060101010101" charset="-122"/>
                <a:sym typeface="+mn-ea"/>
              </a:rPr>
              <a:t>    </a:t>
            </a:r>
            <a:r>
              <a:rPr sz="2800">
                <a:solidFill>
                  <a:srgbClr val="002060"/>
                </a:solidFill>
                <a:latin typeface="黑体" panose="02010609060101010101" charset="-122"/>
                <a:ea typeface="黑体" panose="02010609060101010101" charset="-122"/>
                <a:cs typeface="黑体" panose="02010609060101010101" charset="-122"/>
                <a:sym typeface="+mn-ea"/>
              </a:rPr>
              <a:t>一方面印证了牺牲的就是通讯员，照应上文、铺垫下文；另一方面写出新媳妇和“我”为此而万分痛惜的心情。</a:t>
            </a:r>
            <a:endParaRPr lang="zh-CN" altLang="en-US" sz="2800">
              <a:solidFill>
                <a:srgbClr val="002060"/>
              </a:solidFill>
              <a:latin typeface="黑体" panose="02010609060101010101" charset="-122"/>
              <a:ea typeface="黑体" panose="02010609060101010101" charset="-122"/>
              <a:cs typeface="黑体" panose="02010609060101010101" charset="-122"/>
              <a:sym typeface="+mn-ea"/>
            </a:endParaRPr>
          </a:p>
        </p:txBody>
      </p:sp>
      <p:sp>
        <p:nvSpPr>
          <p:cNvPr id="6" name="文本框 5"/>
          <p:cNvSpPr txBox="1"/>
          <p:nvPr/>
        </p:nvSpPr>
        <p:spPr>
          <a:xfrm>
            <a:off x="843915" y="5666105"/>
            <a:ext cx="11151870" cy="737235"/>
          </a:xfrm>
          <a:prstGeom prst="rect">
            <a:avLst/>
          </a:prstGeom>
          <a:noFill/>
          <a:ln w="12700">
            <a:solidFill>
              <a:schemeClr val="tx1"/>
            </a:solidFill>
          </a:ln>
        </p:spPr>
        <p:txBody>
          <a:bodyPr wrap="square" rtlCol="0" anchor="t">
            <a:spAutoFit/>
          </a:bodyPr>
          <a:lstStyle/>
          <a:p>
            <a:pPr algn="l" fontAlgn="auto">
              <a:lnSpc>
                <a:spcPct val="150000"/>
              </a:lnSpc>
            </a:pPr>
            <a:r>
              <a:rPr sz="2800">
                <a:solidFill>
                  <a:srgbClr val="002060"/>
                </a:solidFill>
                <a:latin typeface="黑体" panose="02010609060101010101" charset="-122"/>
                <a:ea typeface="黑体" panose="02010609060101010101" charset="-122"/>
                <a:sym typeface="+mn-ea"/>
              </a:rPr>
              <a:t>照应上文，更表现出新媳妇把通讯员当做亲人，对他无比崇敬的感情。</a:t>
            </a:r>
            <a:endParaRPr lang="zh-CN" altLang="en-US" sz="2800">
              <a:solidFill>
                <a:srgbClr val="002060"/>
              </a:solidFill>
              <a:latin typeface="黑体" panose="02010609060101010101" charset="-122"/>
              <a:ea typeface="黑体" panose="02010609060101010101" charset="-122"/>
              <a:sym typeface="+mn-ea"/>
            </a:endParaRPr>
          </a:p>
        </p:txBody>
      </p:sp>
      <p:sp>
        <p:nvSpPr>
          <p:cNvPr id="7" name="文本框 6"/>
          <p:cNvSpPr txBox="1"/>
          <p:nvPr/>
        </p:nvSpPr>
        <p:spPr>
          <a:xfrm>
            <a:off x="843915" y="4825365"/>
            <a:ext cx="9498330" cy="521970"/>
          </a:xfrm>
          <a:prstGeom prst="rect">
            <a:avLst/>
          </a:prstGeom>
          <a:noFill/>
        </p:spPr>
        <p:txBody>
          <a:bodyPr wrap="square" rtlCol="0" anchor="t">
            <a:spAutoFit/>
          </a:bodyPr>
          <a:lstStyle/>
          <a:p>
            <a:pPr indent="0"/>
            <a:r>
              <a:rPr sz="2800" b="1">
                <a:latin typeface="微软雅黑" panose="020B0503020204020204" charset="-122"/>
                <a:ea typeface="微软雅黑" panose="020B0503020204020204" charset="-122"/>
                <a:cs typeface="微软雅黑" panose="020B0503020204020204" charset="-122"/>
                <a:sym typeface="+mn-ea"/>
              </a:rPr>
              <a:t>⑵</a:t>
            </a:r>
            <a:r>
              <a:rPr lang="zh-CN" sz="2800" b="1">
                <a:latin typeface="微软雅黑" panose="020B0503020204020204" charset="-122"/>
                <a:ea typeface="微软雅黑" panose="020B0503020204020204" charset="-122"/>
                <a:cs typeface="微软雅黑" panose="020B0503020204020204" charset="-122"/>
                <a:sym typeface="+mn-ea"/>
              </a:rPr>
              <a:t>第</a:t>
            </a:r>
            <a:r>
              <a:rPr lang="en-US" altLang="zh-CN" sz="2800" b="1">
                <a:latin typeface="微软雅黑" panose="020B0503020204020204" charset="-122"/>
                <a:ea typeface="微软雅黑" panose="020B0503020204020204" charset="-122"/>
                <a:cs typeface="微软雅黑" panose="020B0503020204020204" charset="-122"/>
                <a:sym typeface="+mn-ea"/>
              </a:rPr>
              <a:t>56</a:t>
            </a:r>
            <a:r>
              <a:rPr lang="zh-CN" altLang="en-US" sz="2800" b="1">
                <a:latin typeface="微软雅黑" panose="020B0503020204020204" charset="-122"/>
                <a:ea typeface="微软雅黑" panose="020B0503020204020204" charset="-122"/>
                <a:cs typeface="微软雅黑" panose="020B0503020204020204" charset="-122"/>
                <a:sym typeface="+mn-ea"/>
              </a:rPr>
              <a:t>节：</a:t>
            </a:r>
            <a:r>
              <a:rPr sz="2800" b="1">
                <a:latin typeface="微软雅黑" panose="020B0503020204020204" charset="-122"/>
                <a:ea typeface="微软雅黑" panose="020B0503020204020204" charset="-122"/>
                <a:cs typeface="微软雅黑" panose="020B0503020204020204" charset="-122"/>
                <a:sym typeface="+mn-ea"/>
              </a:rPr>
              <a:t>第四次出现“破洞”，具体有什么作用？</a:t>
            </a:r>
            <a:endParaRPr sz="28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62301" y="245745"/>
            <a:ext cx="6921500" cy="768350"/>
          </a:xfrm>
          <a:prstGeom prst="rect">
            <a:avLst/>
          </a:prstGeom>
          <a:noFill/>
        </p:spPr>
        <p:txBody>
          <a:bodyPr wrap="none" rtlCol="0" anchor="t">
            <a:spAutoFit/>
          </a:bodyPr>
          <a:lstStyle>
            <a:defPPr>
              <a:defRPr lang="zh-CN"/>
            </a:defPPr>
            <a:lvl1pPr indent="0">
              <a:defRPr sz="3600" b="1">
                <a:solidFill>
                  <a:srgbClr val="FF0000"/>
                </a:solidFill>
                <a:latin typeface="黑体" panose="02010609060101010101" charset="-122"/>
                <a:ea typeface="黑体" panose="02010609060101010101" charset="-122"/>
                <a:cs typeface="黑体" panose="02010609060101010101" charset="-122"/>
              </a:defRPr>
            </a:lvl1pPr>
          </a:lstStyle>
          <a:p>
            <a:r>
              <a:rPr lang="zh-CN" altLang="en-US" sz="4400" dirty="0">
                <a:sym typeface="+mn-ea"/>
              </a:rPr>
              <a:t>4.品细节描写，明艺术之妙</a:t>
            </a:r>
            <a:endParaRPr lang="zh-CN" altLang="en-US" sz="4400" dirty="0">
              <a:sym typeface="+mn-ea"/>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ldLvl="0" animBg="1"/>
      <p:bldP spid="6" grpId="0" bldLvl="0" animBg="1"/>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22630" y="311785"/>
            <a:ext cx="10948670" cy="1568450"/>
          </a:xfrm>
          <a:prstGeom prst="rect">
            <a:avLst/>
          </a:prstGeom>
          <a:noFill/>
          <a:ln w="9525">
            <a:noFill/>
          </a:ln>
        </p:spPr>
        <p:txBody>
          <a:bodyPr wrap="square">
            <a:spAutoFit/>
          </a:bodyPr>
          <a:lstStyle/>
          <a:p>
            <a:pPr indent="0">
              <a:lnSpc>
                <a:spcPct val="150000"/>
              </a:lnSpc>
            </a:pPr>
            <a:r>
              <a:rPr lang="en-US" altLang="zh-CN" sz="3200" b="1"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3200" b="1" dirty="0">
                <a:solidFill>
                  <a:schemeClr val="tx1"/>
                </a:solidFill>
                <a:latin typeface="微软雅黑" panose="020B0503020204020204" charset="-122"/>
                <a:ea typeface="微软雅黑" panose="020B0503020204020204" charset="-122"/>
                <a:cs typeface="微软雅黑" panose="020B0503020204020204" charset="-122"/>
              </a:rPr>
              <a:t>⑶第</a:t>
            </a:r>
            <a:r>
              <a:rPr lang="en-US" altLang="zh-CN" sz="3200" b="1" dirty="0">
                <a:solidFill>
                  <a:schemeClr val="tx1"/>
                </a:solidFill>
                <a:latin typeface="微软雅黑" panose="020B0503020204020204" charset="-122"/>
                <a:ea typeface="微软雅黑" panose="020B0503020204020204" charset="-122"/>
                <a:cs typeface="微软雅黑" panose="020B0503020204020204" charset="-122"/>
              </a:rPr>
              <a:t>57</a:t>
            </a:r>
            <a:r>
              <a:rPr lang="zh-CN" altLang="en-US" sz="3200" b="1" dirty="0">
                <a:solidFill>
                  <a:schemeClr val="tx1"/>
                </a:solidFill>
                <a:latin typeface="微软雅黑" panose="020B0503020204020204" charset="-122"/>
                <a:ea typeface="微软雅黑" panose="020B0503020204020204" charset="-122"/>
                <a:cs typeface="微软雅黑" panose="020B0503020204020204" charset="-122"/>
              </a:rPr>
              <a:t>节：“她却对我异样地瞟了一眼，低下头，还是一针一针地缝。”新媳妇为什么会有这样的神态和动作</a:t>
            </a:r>
            <a:r>
              <a:rPr lang="en-US" altLang="zh-CN" sz="3200" b="1" dirty="0">
                <a:solidFill>
                  <a:schemeClr val="tx1"/>
                </a:solidFill>
                <a:latin typeface="微软雅黑" panose="020B0503020204020204" charset="-122"/>
                <a:ea typeface="微软雅黑" panose="020B0503020204020204" charset="-122"/>
                <a:cs typeface="微软雅黑" panose="020B0503020204020204" charset="-122"/>
              </a:rPr>
              <a:t>?</a:t>
            </a:r>
            <a:endParaRPr lang="en-US" altLang="zh-CN" sz="32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43915" y="2239010"/>
            <a:ext cx="10705465" cy="4246245"/>
          </a:xfrm>
          <a:prstGeom prst="rect">
            <a:avLst/>
          </a:prstGeom>
          <a:noFill/>
          <a:ln w="12700">
            <a:solidFill>
              <a:schemeClr val="tx1"/>
            </a:solidFill>
          </a:ln>
        </p:spPr>
        <p:txBody>
          <a:bodyPr wrap="square" rtlCol="0" anchor="t">
            <a:spAutoFit/>
          </a:bodyPr>
          <a:lstStyle/>
          <a:p>
            <a:pPr>
              <a:lnSpc>
                <a:spcPct val="150000"/>
              </a:lnSpc>
            </a:pPr>
            <a:r>
              <a:rPr lang="en-US" altLang="zh-CN" sz="3600" dirty="0">
                <a:latin typeface="黑体" panose="02010609060101010101" charset="-122"/>
                <a:ea typeface="黑体" panose="02010609060101010101" charset="-122"/>
                <a:cs typeface="黑体" panose="02010609060101010101" charset="-122"/>
                <a:sym typeface="+mn-ea"/>
              </a:rPr>
              <a:t>    </a:t>
            </a:r>
            <a:r>
              <a:rPr lang="zh-CN" altLang="en-US" sz="3600" dirty="0">
                <a:latin typeface="黑体" panose="02010609060101010101" charset="-122"/>
                <a:ea typeface="黑体" panose="02010609060101010101" charset="-122"/>
                <a:cs typeface="黑体" panose="02010609060101010101" charset="-122"/>
                <a:sym typeface="+mn-ea"/>
              </a:rPr>
              <a:t>新媳妇本已知道通讯员已经牺牲了，可还</a:t>
            </a:r>
            <a:r>
              <a:rPr lang="en-US" altLang="zh-CN" sz="3600" dirty="0">
                <a:latin typeface="黑体" panose="02010609060101010101" charset="-122"/>
                <a:ea typeface="黑体" panose="02010609060101010101" charset="-122"/>
                <a:cs typeface="黑体" panose="02010609060101010101" charset="-122"/>
                <a:sym typeface="+mn-ea"/>
              </a:rPr>
              <a:t>“</a:t>
            </a:r>
            <a:r>
              <a:rPr lang="zh-CN" altLang="en-US" sz="3600" dirty="0">
                <a:latin typeface="黑体" panose="02010609060101010101" charset="-122"/>
                <a:ea typeface="黑体" panose="02010609060101010101" charset="-122"/>
                <a:cs typeface="黑体" panose="02010609060101010101" charset="-122"/>
                <a:sym typeface="+mn-ea"/>
              </a:rPr>
              <a:t>密密地缝着那个破洞</a:t>
            </a:r>
            <a:r>
              <a:rPr lang="en-US" altLang="zh-CN" sz="3600" dirty="0">
                <a:latin typeface="黑体" panose="02010609060101010101" charset="-122"/>
                <a:ea typeface="黑体" panose="02010609060101010101" charset="-122"/>
                <a:cs typeface="黑体" panose="02010609060101010101" charset="-122"/>
                <a:sym typeface="+mn-ea"/>
              </a:rPr>
              <a:t>”</a:t>
            </a:r>
            <a:r>
              <a:rPr lang="zh-CN" altLang="en-US" sz="3600" dirty="0">
                <a:latin typeface="黑体" panose="02010609060101010101" charset="-122"/>
                <a:ea typeface="黑体" panose="02010609060101010101" charset="-122"/>
                <a:cs typeface="黑体" panose="02010609060101010101" charset="-122"/>
                <a:sym typeface="+mn-ea"/>
              </a:rPr>
              <a:t>，</a:t>
            </a:r>
            <a:r>
              <a:rPr lang="zh-CN" altLang="en-US" sz="3600" dirty="0">
                <a:solidFill>
                  <a:srgbClr val="FF0000"/>
                </a:solidFill>
                <a:latin typeface="黑体" panose="02010609060101010101" charset="-122"/>
                <a:ea typeface="黑体" panose="02010609060101010101" charset="-122"/>
                <a:cs typeface="黑体" panose="02010609060101010101" charset="-122"/>
                <a:sym typeface="+mn-ea"/>
              </a:rPr>
              <a:t>那是在缝进她的一片深情，</a:t>
            </a:r>
            <a:r>
              <a:rPr lang="zh-CN" altLang="en-US" sz="3600" dirty="0">
                <a:latin typeface="黑体" panose="02010609060101010101" charset="-122"/>
                <a:ea typeface="黑体" panose="02010609060101010101" charset="-122"/>
                <a:cs typeface="黑体" panose="02010609060101010101" charset="-122"/>
                <a:sym typeface="+mn-ea"/>
              </a:rPr>
              <a:t>所以当“我”劝她“不要缝”时，“她却对我异样地瞟了一眼”，一个</a:t>
            </a:r>
            <a:r>
              <a:rPr lang="en-US" altLang="zh-CN" sz="3600" dirty="0">
                <a:latin typeface="黑体" panose="02010609060101010101" charset="-122"/>
                <a:ea typeface="黑体" panose="02010609060101010101" charset="-122"/>
                <a:cs typeface="黑体" panose="02010609060101010101" charset="-122"/>
                <a:sym typeface="+mn-ea"/>
              </a:rPr>
              <a:t>“</a:t>
            </a:r>
            <a:r>
              <a:rPr lang="zh-CN" altLang="en-US" sz="3600" dirty="0">
                <a:latin typeface="黑体" panose="02010609060101010101" charset="-122"/>
                <a:ea typeface="黑体" panose="02010609060101010101" charset="-122"/>
                <a:cs typeface="黑体" panose="02010609060101010101" charset="-122"/>
                <a:sym typeface="+mn-ea"/>
              </a:rPr>
              <a:t>瞟</a:t>
            </a:r>
            <a:r>
              <a:rPr lang="en-US" altLang="zh-CN" sz="3600" dirty="0">
                <a:latin typeface="黑体" panose="02010609060101010101" charset="-122"/>
                <a:ea typeface="黑体" panose="02010609060101010101" charset="-122"/>
                <a:cs typeface="黑体" panose="02010609060101010101" charset="-122"/>
                <a:sym typeface="+mn-ea"/>
              </a:rPr>
              <a:t>”</a:t>
            </a:r>
            <a:r>
              <a:rPr lang="zh-CN" altLang="en-US" sz="3600" dirty="0">
                <a:latin typeface="黑体" panose="02010609060101010101" charset="-122"/>
                <a:ea typeface="黑体" panose="02010609060101010101" charset="-122"/>
                <a:cs typeface="黑体" panose="02010609060101010101" charset="-122"/>
                <a:sym typeface="+mn-ea"/>
              </a:rPr>
              <a:t>字，说明了新媳妇</a:t>
            </a:r>
            <a:r>
              <a:rPr lang="zh-CN" altLang="en-US" sz="3600" dirty="0">
                <a:solidFill>
                  <a:srgbClr val="FF0000"/>
                </a:solidFill>
                <a:latin typeface="黑体" panose="02010609060101010101" charset="-122"/>
                <a:ea typeface="黑体" panose="02010609060101010101" charset="-122"/>
                <a:cs typeface="黑体" panose="02010609060101010101" charset="-122"/>
                <a:sym typeface="+mn-ea"/>
              </a:rPr>
              <a:t>对“我”的不理解以示不满。</a:t>
            </a:r>
            <a:endParaRPr lang="zh-CN" altLang="en-US" sz="3600" dirty="0">
              <a:solidFill>
                <a:srgbClr val="FF0000"/>
              </a:solidFill>
              <a:latin typeface="黑体" panose="02010609060101010101" charset="-122"/>
              <a:ea typeface="黑体" panose="02010609060101010101" charset="-122"/>
              <a:cs typeface="黑体" panose="02010609060101010101" charset="-122"/>
              <a:sym typeface="+mn-ea"/>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279400" y="125095"/>
            <a:ext cx="5630545" cy="4471035"/>
          </a:xfrm>
          <a:prstGeom prst="rect">
            <a:avLst/>
          </a:prstGeom>
        </p:spPr>
      </p:pic>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263005" y="135890"/>
            <a:ext cx="5483225" cy="4460875"/>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p:cNvSpPr txBox="1"/>
          <p:nvPr/>
        </p:nvSpPr>
        <p:spPr>
          <a:xfrm>
            <a:off x="279400" y="4775200"/>
            <a:ext cx="11466830" cy="1753235"/>
          </a:xfrm>
          <a:prstGeom prst="rect">
            <a:avLst/>
          </a:prstGeom>
          <a:noFill/>
        </p:spPr>
        <p:txBody>
          <a:bodyPr wrap="square">
            <a:spAutoFit/>
          </a:bodyPr>
          <a:lstStyle/>
          <a:p>
            <a:r>
              <a:rPr lang="zh-CN" altLang="en-US" sz="3600" b="1">
                <a:latin typeface="楷体" panose="02010609060101010101" charset="-122"/>
                <a:ea typeface="楷体" panose="02010609060101010101" charset="-122"/>
                <a:cs typeface="楷体" panose="02010609060101010101" charset="-122"/>
              </a:rPr>
              <a:t>    “百合花是一种十分美丽的鲜花，它有着</a:t>
            </a:r>
            <a:r>
              <a:rPr lang="zh-CN" altLang="en-US" sz="32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百年好合、纯洁神圣、清纯可爱、深深的祝福和伟大的爱</a:t>
            </a:r>
            <a:r>
              <a:rPr lang="zh-CN" altLang="en-US" sz="3600" b="1">
                <a:latin typeface="楷体" panose="02010609060101010101" charset="-122"/>
                <a:ea typeface="楷体" panose="02010609060101010101" charset="-122"/>
                <a:cs typeface="楷体" panose="02010609060101010101" charset="-122"/>
              </a:rPr>
              <a:t>五种较为常见的花语含义。</a:t>
            </a:r>
            <a:endParaRPr lang="zh-CN" altLang="en-US" sz="3600" b="1">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1815" y="408305"/>
            <a:ext cx="11167745" cy="829945"/>
          </a:xfrm>
          <a:prstGeom prst="rect">
            <a:avLst/>
          </a:prstGeom>
          <a:noFill/>
          <a:ln w="9525">
            <a:solidFill>
              <a:schemeClr val="tx1"/>
            </a:solidFill>
          </a:ln>
        </p:spPr>
        <p:txBody>
          <a:bodyPr wrap="square">
            <a:spAutoFit/>
          </a:bodyPr>
          <a:lstStyle/>
          <a:p>
            <a:pPr indent="0" fontAlgn="auto">
              <a:lnSpc>
                <a:spcPct val="150000"/>
              </a:lnSpc>
            </a:pPr>
            <a:r>
              <a:rPr lang="zh-CN" altLang="en-US" sz="3200" b="1" dirty="0">
                <a:latin typeface="微软雅黑" panose="020B0503020204020204" charset="-122"/>
                <a:ea typeface="微软雅黑" panose="020B0503020204020204" charset="-122"/>
                <a:cs typeface="微软雅黑" panose="020B0503020204020204" charset="-122"/>
              </a:rPr>
              <a:t>⑷两次写通讯员枪筒里插的树枝和野花，前后作用有何不同？</a:t>
            </a:r>
            <a:endParaRPr lang="zh-CN" altLang="en-US" sz="32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51815" y="1699895"/>
            <a:ext cx="11493500" cy="5115211"/>
          </a:xfrm>
          <a:prstGeom prst="roundRect">
            <a:avLst/>
          </a:prstGeom>
          <a:noFill/>
          <a:ln w="9525">
            <a:solidFill>
              <a:schemeClr val="tx1"/>
            </a:solidFill>
          </a:ln>
        </p:spPr>
        <p:txBody>
          <a:bodyPr wrap="square" rtlCol="0" anchor="t">
            <a:spAutoFit/>
          </a:bodyPr>
          <a:lstStyle/>
          <a:p>
            <a:pPr fontAlgn="auto">
              <a:lnSpc>
                <a:spcPct val="150000"/>
              </a:lnSpc>
            </a:pPr>
            <a:r>
              <a:rPr lang="en-US" altLang="zh-CN" sz="2800" dirty="0">
                <a:latin typeface="黑体" panose="02010609060101010101" charset="-122"/>
                <a:ea typeface="黑体" panose="02010609060101010101" charset="-122"/>
                <a:cs typeface="黑体" panose="02010609060101010101" charset="-122"/>
                <a:sym typeface="+mn-ea"/>
              </a:rPr>
              <a:t>    </a:t>
            </a:r>
            <a:r>
              <a:rPr lang="zh-CN" altLang="en-US" sz="2800" dirty="0">
                <a:latin typeface="黑体" panose="02010609060101010101" charset="-122"/>
                <a:ea typeface="黑体" panose="02010609060101010101" charset="-122"/>
                <a:cs typeface="黑体" panose="02010609060101010101" charset="-122"/>
                <a:sym typeface="+mn-ea"/>
              </a:rPr>
              <a:t>通讯员为“我”带路，见他枪筒里插树枝，“这要说是伪装，倒不如算作装饰点缀”，第一次描写枪筒里插树枝，</a:t>
            </a:r>
            <a:r>
              <a:rPr lang="zh-CN" altLang="en-US" sz="2800" dirty="0">
                <a:solidFill>
                  <a:srgbClr val="C00000"/>
                </a:solidFill>
                <a:latin typeface="黑体" panose="02010609060101010101" charset="-122"/>
                <a:ea typeface="黑体" panose="02010609060101010101" charset="-122"/>
                <a:cs typeface="黑体" panose="02010609060101010101" charset="-122"/>
                <a:sym typeface="+mn-ea"/>
              </a:rPr>
              <a:t>表明这憨厚朴实的小伙子还有爱美爱生活、朝气蓬勃的一面。</a:t>
            </a:r>
            <a:r>
              <a:rPr lang="zh-CN" altLang="en-US" sz="2800" dirty="0">
                <a:latin typeface="黑体" panose="02010609060101010101" charset="-122"/>
                <a:ea typeface="黑体" panose="02010609060101010101" charset="-122"/>
                <a:cs typeface="黑体" panose="02010609060101010101" charset="-122"/>
                <a:sym typeface="+mn-ea"/>
              </a:rPr>
              <a:t>借完被子，通讯员要回部队，“看见他背的枪筒里不知什么时候又多了一支野菊花，跟那些树枝在一起，在他耳边抖抖地颤动着”，第二次描写枪筒里插树枝和野菊花，</a:t>
            </a:r>
            <a:r>
              <a:rPr lang="zh-CN" altLang="en-US" sz="2800" dirty="0">
                <a:solidFill>
                  <a:srgbClr val="C00000"/>
                </a:solidFill>
                <a:latin typeface="黑体" panose="02010609060101010101" charset="-122"/>
                <a:ea typeface="黑体" panose="02010609060101010101" charset="-122"/>
                <a:cs typeface="黑体" panose="02010609060101010101" charset="-122"/>
                <a:sym typeface="+mn-ea"/>
              </a:rPr>
              <a:t>既和前文形成照应，又表现出通讯员对自然、对生活的热爱，天真质朴的心灵以及临近战斗仍从容不迫的性格特征。</a:t>
            </a:r>
            <a:endParaRPr lang="zh-CN" altLang="en-US" sz="2800" dirty="0">
              <a:solidFill>
                <a:srgbClr val="C00000"/>
              </a:solidFill>
              <a:latin typeface="黑体" panose="02010609060101010101" charset="-122"/>
              <a:ea typeface="黑体" panose="02010609060101010101" charset="-122"/>
              <a:cs typeface="黑体" panose="02010609060101010101" charset="-122"/>
              <a:sym typeface="+mn-ea"/>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1355" y="492760"/>
            <a:ext cx="10962640" cy="1938020"/>
          </a:xfrm>
          <a:prstGeom prst="rect">
            <a:avLst/>
          </a:prstGeom>
          <a:noFill/>
          <a:ln w="12700">
            <a:solidFill>
              <a:schemeClr val="tx1"/>
            </a:solidFill>
          </a:ln>
        </p:spPr>
        <p:txBody>
          <a:bodyPr wrap="square">
            <a:spAutoFit/>
          </a:bodyPr>
          <a:lstStyle/>
          <a:p>
            <a:pPr indent="0">
              <a:lnSpc>
                <a:spcPct val="150000"/>
              </a:lnSpc>
            </a:pPr>
            <a:r>
              <a:rPr lang="en-US" altLang="zh-CN" sz="4000" b="1" dirty="0">
                <a:latin typeface="微软雅黑" panose="020B0503020204020204" charset="-122"/>
                <a:ea typeface="微软雅黑" panose="020B0503020204020204" charset="-122"/>
                <a:cs typeface="微软雅黑" panose="020B0503020204020204" charset="-122"/>
              </a:rPr>
              <a:t>       </a:t>
            </a:r>
            <a:r>
              <a:rPr lang="zh-CN" altLang="en-US" sz="4000" b="1" dirty="0">
                <a:latin typeface="微软雅黑" panose="020B0503020204020204" charset="-122"/>
                <a:ea typeface="微软雅黑" panose="020B0503020204020204" charset="-122"/>
                <a:cs typeface="微软雅黑" panose="020B0503020204020204" charset="-122"/>
              </a:rPr>
              <a:t>⑸两次写给“我”开饭时吃的两个馒头，前后作用有何不同？</a:t>
            </a:r>
            <a:endParaRPr lang="zh-CN" altLang="en-US" sz="40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81355" y="3034665"/>
            <a:ext cx="10896600" cy="3061335"/>
          </a:xfrm>
          <a:prstGeom prst="rect">
            <a:avLst/>
          </a:prstGeom>
          <a:noFill/>
          <a:ln w="9525">
            <a:solidFill>
              <a:schemeClr val="tx1"/>
            </a:solidFill>
          </a:ln>
        </p:spPr>
        <p:txBody>
          <a:bodyPr wrap="square" rtlCol="0" anchor="t">
            <a:spAutoFit/>
          </a:bodyPr>
          <a:lstStyle/>
          <a:p>
            <a:pPr fontAlgn="auto">
              <a:lnSpc>
                <a:spcPts val="3860"/>
              </a:lnSpc>
            </a:pPr>
            <a:r>
              <a:rPr lang="en-US" altLang="zh-CN" sz="4000" dirty="0">
                <a:latin typeface="黑体" panose="02010609060101010101" charset="-122"/>
                <a:ea typeface="黑体" panose="02010609060101010101" charset="-122"/>
                <a:cs typeface="黑体" panose="02010609060101010101" charset="-122"/>
                <a:sym typeface="+mn-ea"/>
              </a:rPr>
              <a:t>    </a:t>
            </a:r>
            <a:r>
              <a:rPr lang="zh-CN" altLang="en-US" sz="4000" dirty="0">
                <a:latin typeface="黑体" panose="02010609060101010101" charset="-122"/>
                <a:ea typeface="黑体" panose="02010609060101010101" charset="-122"/>
                <a:cs typeface="黑体" panose="02010609060101010101" charset="-122"/>
                <a:sym typeface="+mn-ea"/>
              </a:rPr>
              <a:t>在通讯员回部队时，给“我”两只馒头，说是“给你开饭了”，</a:t>
            </a:r>
            <a:r>
              <a:rPr lang="zh-CN" altLang="en-US" sz="4000" dirty="0">
                <a:solidFill>
                  <a:srgbClr val="C00000"/>
                </a:solidFill>
                <a:latin typeface="黑体" panose="02010609060101010101" charset="-122"/>
                <a:ea typeface="黑体" panose="02010609060101010101" charset="-122"/>
                <a:cs typeface="黑体" panose="02010609060101010101" charset="-122"/>
                <a:sym typeface="+mn-ea"/>
              </a:rPr>
              <a:t>表现了他关心他人、活泼可爱的性格。</a:t>
            </a:r>
            <a:r>
              <a:rPr lang="zh-CN" altLang="en-US" sz="4000" dirty="0">
                <a:latin typeface="黑体" panose="02010609060101010101" charset="-122"/>
                <a:ea typeface="黑体" panose="02010609060101010101" charset="-122"/>
                <a:cs typeface="黑体" panose="02010609060101010101" charset="-122"/>
                <a:sym typeface="+mn-ea"/>
              </a:rPr>
              <a:t>在通讯员牺牲后，新媳妇给他缝衣服上的“破洞”，“我”无意中摸到那两个馒头，这里再写两个馒头，</a:t>
            </a:r>
            <a:r>
              <a:rPr lang="zh-CN" altLang="en-US" sz="4000" dirty="0">
                <a:solidFill>
                  <a:srgbClr val="C00000"/>
                </a:solidFill>
                <a:latin typeface="黑体" panose="02010609060101010101" charset="-122"/>
                <a:ea typeface="黑体" panose="02010609060101010101" charset="-122"/>
                <a:cs typeface="黑体" panose="02010609060101010101" charset="-122"/>
                <a:sym typeface="+mn-ea"/>
              </a:rPr>
              <a:t>不仅是对前文的照应，也起到了睹物思人、强化人物形象的作用。</a:t>
            </a:r>
            <a:endParaRPr lang="zh-CN" altLang="en-US" sz="4000" dirty="0">
              <a:solidFill>
                <a:srgbClr val="C00000"/>
              </a:solidFill>
              <a:latin typeface="黑体" panose="02010609060101010101" charset="-122"/>
              <a:ea typeface="黑体" panose="02010609060101010101" charset="-122"/>
              <a:cs typeface="黑体" panose="02010609060101010101" charset="-122"/>
              <a:sym typeface="+mn-ea"/>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370840" y="1414780"/>
            <a:ext cx="11610340" cy="1158240"/>
          </a:xfrm>
          <a:prstGeom prst="rect">
            <a:avLst/>
          </a:prstGeom>
          <a:noFill/>
          <a:ln w="12700">
            <a:solidFill>
              <a:schemeClr val="tx1"/>
            </a:solidFill>
          </a:ln>
        </p:spPr>
        <p:txBody>
          <a:bodyPr wrap="square">
            <a:spAutoFit/>
          </a:bodyPr>
          <a:lstStyle/>
          <a:p>
            <a:pPr indent="0" fontAlgn="auto">
              <a:lnSpc>
                <a:spcPts val="4160"/>
              </a:lnSpc>
            </a:pPr>
            <a:r>
              <a:rPr lang="zh-CN" altLang="en-US" sz="3200" b="1" dirty="0">
                <a:latin typeface="微软雅黑" panose="020B0503020204020204" charset="-122"/>
                <a:ea typeface="微软雅黑" panose="020B0503020204020204" charset="-122"/>
                <a:cs typeface="微软雅黑" panose="020B0503020204020204" charset="-122"/>
              </a:rPr>
              <a:t>思考：</a:t>
            </a:r>
            <a:r>
              <a:rPr lang="zh-CN" sz="3200" b="1" dirty="0">
                <a:latin typeface="微软雅黑" panose="020B0503020204020204" charset="-122"/>
                <a:ea typeface="微软雅黑" panose="020B0503020204020204" charset="-122"/>
                <a:cs typeface="微软雅黑" panose="020B0503020204020204" charset="-122"/>
              </a:rPr>
              <a:t>新媳妇一改以前温和善良的形象，又是夺过被子，狠狠地瞪眼，又是气汹汹地嚷，这样写是否破坏了人物性格的统一？</a:t>
            </a:r>
            <a:endParaRPr lang="zh-CN" sz="3200" b="1"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70205" y="2956560"/>
            <a:ext cx="11609705" cy="3784600"/>
          </a:xfrm>
          <a:prstGeom prst="rect">
            <a:avLst/>
          </a:prstGeom>
          <a:noFill/>
          <a:ln w="12700">
            <a:solidFill>
              <a:schemeClr val="tx1"/>
            </a:solidFill>
          </a:ln>
        </p:spPr>
        <p:txBody>
          <a:bodyPr wrap="square" rtlCol="0" anchor="t">
            <a:spAutoFit/>
          </a:bodyPr>
          <a:lstStyle/>
          <a:p>
            <a:pPr indent="0" fontAlgn="auto">
              <a:lnSpc>
                <a:spcPct val="150000"/>
              </a:lnSpc>
            </a:pPr>
            <a:r>
              <a:rPr lang="en-US" altLang="zh-CN" sz="3200" dirty="0">
                <a:latin typeface="黑体" panose="02010609060101010101" charset="-122"/>
                <a:ea typeface="黑体" panose="02010609060101010101" charset="-122"/>
                <a:cs typeface="黑体" panose="02010609060101010101" charset="-122"/>
                <a:sym typeface="+mn-ea"/>
              </a:rPr>
              <a:t>    </a:t>
            </a:r>
            <a:r>
              <a:rPr lang="zh-CN" sz="3200" dirty="0">
                <a:latin typeface="黑体" panose="02010609060101010101" charset="-122"/>
                <a:ea typeface="黑体" panose="02010609060101010101" charset="-122"/>
                <a:cs typeface="黑体" panose="02010609060101010101" charset="-122"/>
                <a:sym typeface="+mn-ea"/>
              </a:rPr>
              <a:t>新媳妇一直以柔美和善的形象出现在读者面前，在给通讯员缝“破洞”时一反常态，表现得很“凶”，强烈的前后对比</a:t>
            </a:r>
            <a:r>
              <a:rPr lang="zh-CN" sz="3200" dirty="0">
                <a:solidFill>
                  <a:srgbClr val="C00000"/>
                </a:solidFill>
                <a:latin typeface="黑体" panose="02010609060101010101" charset="-122"/>
                <a:ea typeface="黑体" panose="02010609060101010101" charset="-122"/>
                <a:cs typeface="黑体" panose="02010609060101010101" charset="-122"/>
                <a:sym typeface="+mn-ea"/>
              </a:rPr>
              <a:t>突出了</a:t>
            </a:r>
            <a:r>
              <a:rPr lang="zh-CN" sz="3200" dirty="0">
                <a:latin typeface="黑体" panose="02010609060101010101" charset="-122"/>
                <a:ea typeface="黑体" panose="02010609060101010101" charset="-122"/>
                <a:cs typeface="黑体" panose="02010609060101010101" charset="-122"/>
                <a:sym typeface="+mn-ea"/>
              </a:rPr>
              <a:t>新媳妇用自己的新被子为通讯员入殓时那种</a:t>
            </a:r>
            <a:r>
              <a:rPr lang="zh-CN" sz="3200" dirty="0">
                <a:solidFill>
                  <a:srgbClr val="C00000"/>
                </a:solidFill>
                <a:latin typeface="黑体" panose="02010609060101010101" charset="-122"/>
                <a:ea typeface="黑体" panose="02010609060101010101" charset="-122"/>
                <a:cs typeface="黑体" panose="02010609060101010101" charset="-122"/>
                <a:sym typeface="+mn-ea"/>
              </a:rPr>
              <a:t>果断坚毅、不容商量的态度</a:t>
            </a:r>
            <a:r>
              <a:rPr lang="zh-CN" sz="3200" dirty="0">
                <a:latin typeface="黑体" panose="02010609060101010101" charset="-122"/>
                <a:ea typeface="黑体" panose="02010609060101010101" charset="-122"/>
                <a:cs typeface="黑体" panose="02010609060101010101" charset="-122"/>
                <a:sym typeface="+mn-ea"/>
              </a:rPr>
              <a:t>，</a:t>
            </a:r>
            <a:r>
              <a:rPr lang="zh-CN" sz="3200" dirty="0">
                <a:solidFill>
                  <a:srgbClr val="C00000"/>
                </a:solidFill>
                <a:latin typeface="黑体" panose="02010609060101010101" charset="-122"/>
                <a:ea typeface="黑体" panose="02010609060101010101" charset="-122"/>
                <a:cs typeface="黑体" panose="02010609060101010101" charset="-122"/>
                <a:sym typeface="+mn-ea"/>
              </a:rPr>
              <a:t>表现了</a:t>
            </a:r>
            <a:r>
              <a:rPr lang="zh-CN" sz="3200" dirty="0">
                <a:latin typeface="黑体" panose="02010609060101010101" charset="-122"/>
                <a:ea typeface="黑体" panose="02010609060101010101" charset="-122"/>
                <a:cs typeface="黑体" panose="02010609060101010101" charset="-122"/>
                <a:sym typeface="+mn-ea"/>
              </a:rPr>
              <a:t>她对子弟兵的感情出自肺腑，是</a:t>
            </a:r>
            <a:r>
              <a:rPr lang="zh-CN" sz="3200" dirty="0">
                <a:solidFill>
                  <a:srgbClr val="C00000"/>
                </a:solidFill>
                <a:latin typeface="黑体" panose="02010609060101010101" charset="-122"/>
                <a:ea typeface="黑体" panose="02010609060101010101" charset="-122"/>
                <a:cs typeface="黑体" panose="02010609060101010101" charset="-122"/>
                <a:sym typeface="+mn-ea"/>
              </a:rPr>
              <a:t>无法控制的深挚情感</a:t>
            </a:r>
            <a:r>
              <a:rPr lang="zh-CN" sz="3200" dirty="0">
                <a:latin typeface="黑体" panose="02010609060101010101" charset="-122"/>
                <a:ea typeface="黑体" panose="02010609060101010101" charset="-122"/>
                <a:cs typeface="黑体" panose="02010609060101010101" charset="-122"/>
                <a:sym typeface="+mn-ea"/>
              </a:rPr>
              <a:t>的自然倾泻。</a:t>
            </a:r>
            <a:endParaRPr lang="zh-CN" altLang="en-US" sz="3200" dirty="0">
              <a:latin typeface="黑体" panose="02010609060101010101" charset="-122"/>
              <a:ea typeface="黑体" panose="02010609060101010101" charset="-122"/>
              <a:cs typeface="黑体" panose="02010609060101010101" charset="-122"/>
              <a:sym typeface="+mn-ea"/>
            </a:endParaRPr>
          </a:p>
        </p:txBody>
      </p:sp>
      <p:sp>
        <p:nvSpPr>
          <p:cNvPr id="7" name="文本框 6"/>
          <p:cNvSpPr txBox="1"/>
          <p:nvPr/>
        </p:nvSpPr>
        <p:spPr>
          <a:xfrm>
            <a:off x="370205" y="163830"/>
            <a:ext cx="7670165" cy="768350"/>
          </a:xfrm>
          <a:prstGeom prst="rect">
            <a:avLst/>
          </a:prstGeom>
          <a:solidFill>
            <a:srgbClr val="FFC000"/>
          </a:solidFill>
          <a:ln w="9525">
            <a:noFill/>
          </a:ln>
        </p:spPr>
        <p:txBody>
          <a:bodyPr wrap="square">
            <a:spAutoFit/>
          </a:bodyPr>
          <a:lstStyle/>
          <a:p>
            <a:pPr indent="0"/>
            <a:r>
              <a:rPr lang="zh-CN" altLang="en-US" sz="4400" b="1" dirty="0">
                <a:gradFill>
                  <a:gsLst>
                    <a:gs pos="0">
                      <a:srgbClr val="7B32B2"/>
                    </a:gs>
                    <a:gs pos="100000">
                      <a:srgbClr val="401A5D"/>
                    </a:gs>
                  </a:gsLst>
                  <a:lin scaled="0"/>
                </a:gradFill>
                <a:latin typeface="微软雅黑" panose="020B0503020204020204" charset="-122"/>
                <a:ea typeface="微软雅黑" panose="020B0503020204020204" charset="-122"/>
              </a:rPr>
              <a:t>品味结局部分，赏析人物之变</a:t>
            </a:r>
            <a:endParaRPr lang="zh-CN" altLang="en-US" sz="4400" b="1" dirty="0">
              <a:gradFill>
                <a:gsLst>
                  <a:gs pos="0">
                    <a:srgbClr val="7B32B2"/>
                  </a:gs>
                  <a:gs pos="100000">
                    <a:srgbClr val="401A5D"/>
                  </a:gs>
                </a:gsLst>
                <a:lin scaled="0"/>
              </a:gradFill>
              <a:latin typeface="微软雅黑" panose="020B0503020204020204" charset="-122"/>
              <a:ea typeface="微软雅黑" panose="020B0503020204020204" charset="-122"/>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7"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4510" y="280670"/>
            <a:ext cx="10920730" cy="1942923"/>
          </a:xfrm>
          <a:prstGeom prst="flowChartAlternateProcess">
            <a:avLst/>
          </a:prstGeom>
          <a:solidFill>
            <a:schemeClr val="accent4">
              <a:lumMod val="20000"/>
              <a:lumOff val="80000"/>
            </a:schemeClr>
          </a:solidFill>
        </p:spPr>
        <p:txBody>
          <a:bodyPr wrap="square" rtlCol="0">
            <a:spAutoFit/>
          </a:bodyPr>
          <a:lstStyle/>
          <a:p>
            <a:pPr algn="l"/>
            <a:r>
              <a:rPr lang="en-US" altLang="zh-CN" sz="3600" b="1" dirty="0">
                <a:solidFill>
                  <a:srgbClr val="002060"/>
                </a:solidFill>
                <a:latin typeface="楷体" panose="02010609060101010101" charset="-122"/>
                <a:ea typeface="楷体" panose="02010609060101010101" charset="-122"/>
                <a:cs typeface="楷体" panose="02010609060101010101" charset="-122"/>
              </a:rPr>
              <a:t>    </a:t>
            </a:r>
            <a:r>
              <a:rPr lang="zh-CN" altLang="en-US" sz="3600" b="1" dirty="0">
                <a:solidFill>
                  <a:srgbClr val="002060"/>
                </a:solidFill>
                <a:highlight>
                  <a:srgbClr val="FFFF00"/>
                </a:highlight>
                <a:latin typeface="楷体" panose="02010609060101010101" charset="-122"/>
                <a:ea typeface="楷体" panose="02010609060101010101" charset="-122"/>
                <a:cs typeface="楷体" panose="02010609060101010101" charset="-122"/>
              </a:rPr>
              <a:t>通讯员已经牺牲，明知为通讯员补衣服已经没有实用的意义，新媳妇为什么还缝补通讯员衣服上的破洞，把结婚用的新被子垫放到他的棺木中？</a:t>
            </a:r>
            <a:endParaRPr lang="zh-CN" altLang="en-US" sz="3600" b="1" dirty="0">
              <a:solidFill>
                <a:srgbClr val="002060"/>
              </a:solidFill>
              <a:highlight>
                <a:srgbClr val="FFFF00"/>
              </a:highlight>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24510" y="2792095"/>
            <a:ext cx="9394825" cy="3969385"/>
          </a:xfrm>
          <a:prstGeom prst="rect">
            <a:avLst/>
          </a:prstGeom>
          <a:noFill/>
          <a:ln w="9525">
            <a:solidFill>
              <a:schemeClr val="tx1"/>
            </a:solidFill>
          </a:ln>
        </p:spPr>
        <p:txBody>
          <a:bodyPr wrap="square">
            <a:spAutoFit/>
          </a:bodyPr>
          <a:lstStyle/>
          <a:p>
            <a:pPr indent="0"/>
            <a:r>
              <a:rPr lang="en-US" sz="2800" dirty="0">
                <a:latin typeface="黑体" panose="02010609060101010101" charset="-122"/>
                <a:ea typeface="黑体" panose="02010609060101010101" charset="-122"/>
              </a:rPr>
              <a:t>    </a:t>
            </a:r>
            <a:r>
              <a:rPr sz="2800" b="0" dirty="0">
                <a:latin typeface="黑体" panose="02010609060101010101" charset="-122"/>
                <a:ea typeface="黑体" panose="02010609060101010101" charset="-122"/>
                <a:cs typeface="黑体" panose="02010609060101010101" charset="-122"/>
              </a:rPr>
              <a:t>明确：</a:t>
            </a:r>
            <a:r>
              <a:rPr sz="2800" b="0" dirty="0">
                <a:solidFill>
                  <a:srgbClr val="C00000"/>
                </a:solidFill>
                <a:latin typeface="黑体" panose="02010609060101010101" charset="-122"/>
                <a:ea typeface="黑体" panose="02010609060101010101" charset="-122"/>
                <a:cs typeface="黑体" panose="02010609060101010101" charset="-122"/>
              </a:rPr>
              <a:t>这是无法控制的深挚情感的</a:t>
            </a:r>
            <a:r>
              <a:rPr lang="zh-CN" sz="2800" b="0" dirty="0">
                <a:solidFill>
                  <a:srgbClr val="C00000"/>
                </a:solidFill>
                <a:latin typeface="黑体" panose="02010609060101010101" charset="-122"/>
                <a:ea typeface="黑体" panose="02010609060101010101" charset="-122"/>
                <a:cs typeface="黑体" panose="02010609060101010101" charset="-122"/>
              </a:rPr>
              <a:t>自然</a:t>
            </a:r>
            <a:r>
              <a:rPr sz="2800" b="0" dirty="0">
                <a:solidFill>
                  <a:srgbClr val="C00000"/>
                </a:solidFill>
                <a:latin typeface="黑体" panose="02010609060101010101" charset="-122"/>
                <a:ea typeface="黑体" panose="02010609060101010101" charset="-122"/>
                <a:cs typeface="黑体" panose="02010609060101010101" charset="-122"/>
              </a:rPr>
              <a:t>倾泻。</a:t>
            </a:r>
            <a:endParaRPr sz="2800" b="0" dirty="0">
              <a:solidFill>
                <a:srgbClr val="C00000"/>
              </a:solidFill>
              <a:latin typeface="黑体" panose="02010609060101010101" charset="-122"/>
              <a:ea typeface="黑体" panose="02010609060101010101" charset="-122"/>
              <a:cs typeface="黑体" panose="02010609060101010101" charset="-122"/>
            </a:endParaRPr>
          </a:p>
          <a:p>
            <a:pPr indent="0"/>
            <a:r>
              <a:rPr sz="2800" b="0" dirty="0">
                <a:solidFill>
                  <a:srgbClr val="C00000"/>
                </a:solidFill>
                <a:latin typeface="黑体" panose="02010609060101010101" charset="-122"/>
                <a:ea typeface="黑体" panose="02010609060101010101" charset="-122"/>
                <a:cs typeface="黑体" panose="02010609060101010101" charset="-122"/>
              </a:rPr>
              <a:t> </a:t>
            </a:r>
            <a:r>
              <a:rPr lang="en-US" sz="2800" b="0" dirty="0">
                <a:solidFill>
                  <a:srgbClr val="C00000"/>
                </a:solidFill>
                <a:latin typeface="黑体" panose="02010609060101010101" charset="-122"/>
                <a:ea typeface="黑体" panose="02010609060101010101" charset="-122"/>
                <a:cs typeface="黑体" panose="02010609060101010101" charset="-122"/>
              </a:rPr>
              <a:t>   </a:t>
            </a:r>
            <a:r>
              <a:rPr sz="2800" b="0" dirty="0">
                <a:latin typeface="黑体" panose="02010609060101010101" charset="-122"/>
                <a:ea typeface="黑体" panose="02010609060101010101" charset="-122"/>
                <a:cs typeface="黑体" panose="02010609060101010101" charset="-122"/>
              </a:rPr>
              <a:t>一是无法补救的歉疚之情；</a:t>
            </a:r>
            <a:endParaRPr sz="2800" b="0" dirty="0">
              <a:latin typeface="黑体" panose="02010609060101010101" charset="-122"/>
              <a:ea typeface="黑体" panose="02010609060101010101" charset="-122"/>
              <a:cs typeface="黑体" panose="02010609060101010101" charset="-122"/>
            </a:endParaRPr>
          </a:p>
          <a:p>
            <a:pPr indent="0"/>
            <a:r>
              <a:rPr sz="2800" b="0" dirty="0">
                <a:latin typeface="黑体" panose="02010609060101010101" charset="-122"/>
                <a:ea typeface="黑体" panose="02010609060101010101" charset="-122"/>
                <a:cs typeface="黑体" panose="02010609060101010101" charset="-122"/>
              </a:rPr>
              <a:t> </a:t>
            </a:r>
            <a:r>
              <a:rPr lang="en-US" sz="2800" b="0" dirty="0">
                <a:latin typeface="黑体" panose="02010609060101010101" charset="-122"/>
                <a:ea typeface="黑体" panose="02010609060101010101" charset="-122"/>
                <a:cs typeface="黑体" panose="02010609060101010101" charset="-122"/>
              </a:rPr>
              <a:t>   </a:t>
            </a:r>
            <a:r>
              <a:rPr sz="2800" b="0" dirty="0">
                <a:latin typeface="黑体" panose="02010609060101010101" charset="-122"/>
                <a:ea typeface="黑体" panose="02010609060101010101" charset="-122"/>
                <a:cs typeface="黑体" panose="02010609060101010101" charset="-122"/>
              </a:rPr>
              <a:t>二是对舍己救人的英雄战士无比崇敬、悲痛的感情；</a:t>
            </a:r>
            <a:endParaRPr sz="2800" b="0" dirty="0">
              <a:latin typeface="黑体" panose="02010609060101010101" charset="-122"/>
              <a:ea typeface="黑体" panose="02010609060101010101" charset="-122"/>
              <a:cs typeface="黑体" panose="02010609060101010101" charset="-122"/>
            </a:endParaRPr>
          </a:p>
          <a:p>
            <a:pPr indent="0"/>
            <a:r>
              <a:rPr sz="2800" b="0" dirty="0">
                <a:latin typeface="黑体" panose="02010609060101010101" charset="-122"/>
                <a:ea typeface="黑体" panose="02010609060101010101" charset="-122"/>
                <a:cs typeface="黑体" panose="02010609060101010101" charset="-122"/>
              </a:rPr>
              <a:t> </a:t>
            </a:r>
            <a:r>
              <a:rPr lang="en-US" sz="2800" b="0" dirty="0">
                <a:latin typeface="黑体" panose="02010609060101010101" charset="-122"/>
                <a:ea typeface="黑体" panose="02010609060101010101" charset="-122"/>
                <a:cs typeface="黑体" panose="02010609060101010101" charset="-122"/>
              </a:rPr>
              <a:t>   </a:t>
            </a:r>
            <a:r>
              <a:rPr sz="2800" b="0" dirty="0">
                <a:latin typeface="黑体" panose="02010609060101010101" charset="-122"/>
                <a:ea typeface="黑体" panose="02010609060101010101" charset="-122"/>
                <a:cs typeface="黑体" panose="02010609060101010101" charset="-122"/>
              </a:rPr>
              <a:t>三是对这个年轻可爱生命骤然离去的痛惜之情、深情悼念。</a:t>
            </a:r>
            <a:endParaRPr sz="2800" b="0" dirty="0">
              <a:latin typeface="黑体" panose="02010609060101010101" charset="-122"/>
              <a:ea typeface="黑体" panose="02010609060101010101" charset="-122"/>
              <a:cs typeface="黑体" panose="02010609060101010101" charset="-122"/>
            </a:endParaRPr>
          </a:p>
          <a:p>
            <a:pPr indent="0"/>
            <a:r>
              <a:rPr sz="2800" b="0" dirty="0">
                <a:latin typeface="黑体" panose="02010609060101010101" charset="-122"/>
                <a:ea typeface="黑体" panose="02010609060101010101" charset="-122"/>
                <a:cs typeface="黑体" panose="02010609060101010101" charset="-122"/>
              </a:rPr>
              <a:t>  </a:t>
            </a:r>
            <a:r>
              <a:rPr lang="en-US" sz="2800" b="0" dirty="0">
                <a:latin typeface="黑体" panose="02010609060101010101" charset="-122"/>
                <a:ea typeface="黑体" panose="02010609060101010101" charset="-122"/>
                <a:cs typeface="黑体" panose="02010609060101010101" charset="-122"/>
              </a:rPr>
              <a:t>  </a:t>
            </a:r>
            <a:r>
              <a:rPr sz="2800" b="0" dirty="0">
                <a:latin typeface="黑体" panose="02010609060101010101" charset="-122"/>
                <a:ea typeface="黑体" panose="02010609060101010101" charset="-122"/>
                <a:cs typeface="黑体" panose="02010609060101010101" charset="-122"/>
              </a:rPr>
              <a:t>从文学作品怎样表现人们的真切情感的角度，这是情感价值与实用价值的矛盾问题。它们之间的反差越大，实用价值越小，往往越能突出</a:t>
            </a:r>
            <a:r>
              <a:rPr sz="2800" b="0" dirty="0">
                <a:gradFill>
                  <a:gsLst>
                    <a:gs pos="0">
                      <a:srgbClr val="7B32B2"/>
                    </a:gs>
                    <a:gs pos="100000">
                      <a:srgbClr val="401A5D"/>
                    </a:gs>
                  </a:gsLst>
                  <a:lin scaled="0"/>
                </a:gradFill>
                <a:latin typeface="黑体" panose="02010609060101010101" charset="-122"/>
                <a:ea typeface="黑体" panose="02010609060101010101" charset="-122"/>
                <a:cs typeface="黑体" panose="02010609060101010101" charset="-122"/>
              </a:rPr>
              <a:t>情感的价值</a:t>
            </a:r>
            <a:r>
              <a:rPr lang="zh-CN" sz="2800" b="0" dirty="0">
                <a:gradFill>
                  <a:gsLst>
                    <a:gs pos="0">
                      <a:srgbClr val="7B32B2"/>
                    </a:gs>
                    <a:gs pos="100000">
                      <a:srgbClr val="401A5D"/>
                    </a:gs>
                  </a:gsLst>
                  <a:lin scaled="0"/>
                </a:gradFill>
                <a:latin typeface="黑体" panose="02010609060101010101" charset="-122"/>
                <a:ea typeface="黑体" panose="02010609060101010101" charset="-122"/>
                <a:cs typeface="黑体" panose="02010609060101010101" charset="-122"/>
              </a:rPr>
              <a:t>、</a:t>
            </a:r>
            <a:r>
              <a:rPr sz="2800" b="0" dirty="0">
                <a:gradFill>
                  <a:gsLst>
                    <a:gs pos="0">
                      <a:srgbClr val="7B32B2"/>
                    </a:gs>
                    <a:gs pos="100000">
                      <a:srgbClr val="401A5D"/>
                    </a:gs>
                  </a:gsLst>
                  <a:lin scaled="0"/>
                </a:gradFill>
                <a:latin typeface="黑体" panose="02010609060101010101" charset="-122"/>
                <a:ea typeface="黑体" panose="02010609060101010101" charset="-122"/>
                <a:cs typeface="黑体" panose="02010609060101010101" charset="-122"/>
              </a:rPr>
              <a:t>情感的动人。</a:t>
            </a:r>
            <a:endParaRPr sz="2800" b="0" dirty="0">
              <a:gradFill>
                <a:gsLst>
                  <a:gs pos="0">
                    <a:srgbClr val="7B32B2"/>
                  </a:gs>
                  <a:gs pos="100000">
                    <a:srgbClr val="401A5D"/>
                  </a:gs>
                </a:gsLst>
                <a:lin scaled="0"/>
              </a:gradFill>
              <a:latin typeface="黑体" panose="02010609060101010101" charset="-122"/>
              <a:ea typeface="黑体" panose="02010609060101010101" charset="-122"/>
              <a:cs typeface="黑体" panose="02010609060101010101" charset="-122"/>
            </a:endParaRPr>
          </a:p>
          <a:p>
            <a:pPr indent="0"/>
            <a:r>
              <a:rPr sz="2800" b="0" dirty="0">
                <a:solidFill>
                  <a:srgbClr val="C00000"/>
                </a:solidFill>
                <a:latin typeface="黑体" panose="02010609060101010101" charset="-122"/>
                <a:ea typeface="黑体" panose="02010609060101010101" charset="-122"/>
                <a:cs typeface="黑体" panose="02010609060101010101" charset="-122"/>
              </a:rPr>
              <a:t>  </a:t>
            </a:r>
            <a:endParaRPr sz="2800" b="0" dirty="0">
              <a:solidFill>
                <a:srgbClr val="C00000"/>
              </a:solidFill>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8722" y="417363"/>
            <a:ext cx="11572240" cy="851478"/>
          </a:xfrm>
          <a:prstGeom prst="flowChartAlternateProcess">
            <a:avLst/>
          </a:prstGeom>
          <a:solidFill>
            <a:schemeClr val="accent4">
              <a:lumMod val="20000"/>
              <a:lumOff val="80000"/>
            </a:schemeClr>
          </a:solidFill>
        </p:spPr>
        <p:txBody>
          <a:bodyPr wrap="square" rtlCol="0">
            <a:spAutoFit/>
          </a:bodyPr>
          <a:lstStyle/>
          <a:p>
            <a:pPr algn="ctr"/>
            <a:r>
              <a:rPr lang="zh-CN" altLang="en-US" sz="4400" b="1">
                <a:gradFill>
                  <a:gsLst>
                    <a:gs pos="0">
                      <a:srgbClr val="7B32B2"/>
                    </a:gs>
                    <a:gs pos="100000">
                      <a:srgbClr val="401A5D"/>
                    </a:gs>
                  </a:gsLst>
                  <a:lin scaled="0"/>
                </a:gradFill>
                <a:latin typeface="微软雅黑" panose="020B0503020204020204" charset="-122"/>
                <a:ea typeface="微软雅黑" panose="020B0503020204020204" charset="-122"/>
              </a:rPr>
              <a:t>概括通讯员和新媳妇的性格特点</a:t>
            </a:r>
            <a:endParaRPr lang="zh-CN" altLang="en-US" sz="4400" b="1">
              <a:gradFill>
                <a:gsLst>
                  <a:gs pos="0">
                    <a:srgbClr val="7B32B2"/>
                  </a:gs>
                  <a:gs pos="100000">
                    <a:srgbClr val="401A5D"/>
                  </a:gs>
                </a:gsLst>
                <a:lin scaled="0"/>
              </a:gradFill>
              <a:latin typeface="微软雅黑" panose="020B0503020204020204" charset="-122"/>
              <a:ea typeface="微软雅黑" panose="020B0503020204020204" charset="-122"/>
            </a:endParaRPr>
          </a:p>
        </p:txBody>
      </p:sp>
      <p:sp>
        <p:nvSpPr>
          <p:cNvPr id="4" name="文本框 3"/>
          <p:cNvSpPr txBox="1"/>
          <p:nvPr/>
        </p:nvSpPr>
        <p:spPr>
          <a:xfrm>
            <a:off x="346075" y="1903745"/>
            <a:ext cx="11500485" cy="4526927"/>
          </a:xfrm>
          <a:prstGeom prst="roundRect">
            <a:avLst/>
          </a:prstGeom>
          <a:noFill/>
          <a:ln w="28575">
            <a:solidFill>
              <a:srgbClr val="0000FF"/>
            </a:solidFill>
            <a:prstDash val="sysDot"/>
          </a:ln>
        </p:spPr>
        <p:txBody>
          <a:bodyPr wrap="square" rtlCol="0" anchor="t">
            <a:spAutoFit/>
          </a:bodyPr>
          <a:lstStyle/>
          <a:p>
            <a:pPr algn="l" fontAlgn="auto">
              <a:lnSpc>
                <a:spcPts val="3460"/>
              </a:lnSpc>
            </a:pPr>
            <a:r>
              <a:rPr lang="en-US" sz="3600" b="1" dirty="0">
                <a:latin typeface="楷体" panose="02010609060101010101" charset="-122"/>
                <a:ea typeface="楷体" panose="02010609060101010101" charset="-122"/>
                <a:cs typeface="楷体" panose="02010609060101010101" charset="-122"/>
                <a:sym typeface="+mn-ea"/>
              </a:rPr>
              <a:t>    </a:t>
            </a:r>
            <a:r>
              <a:rPr sz="3600" b="1" dirty="0">
                <a:solidFill>
                  <a:srgbClr val="FF0000"/>
                </a:solidFill>
                <a:latin typeface="楷体" panose="02010609060101010101" charset="-122"/>
                <a:ea typeface="楷体" panose="02010609060101010101" charset="-122"/>
                <a:cs typeface="楷体" panose="02010609060101010101" charset="-122"/>
                <a:sym typeface="+mn-ea"/>
              </a:rPr>
              <a:t>提示：</a:t>
            </a:r>
            <a:r>
              <a:rPr sz="3600" b="1" dirty="0">
                <a:latin typeface="楷体" panose="02010609060101010101" charset="-122"/>
                <a:ea typeface="楷体" panose="02010609060101010101" charset="-122"/>
                <a:cs typeface="楷体" panose="02010609060101010101" charset="-122"/>
                <a:sym typeface="+mn-ea"/>
              </a:rPr>
              <a:t>分析人物性格，主要通过情节梳理和分析描写方法来完成。情节是人物性格形成和发展的历史，只有在事件发展的过程中，人物灵魂深处的东西来才能显现出</a:t>
            </a:r>
            <a:r>
              <a:rPr lang="zh-CN" sz="3600" b="1" dirty="0">
                <a:latin typeface="楷体" panose="02010609060101010101" charset="-122"/>
                <a:ea typeface="楷体" panose="02010609060101010101" charset="-122"/>
                <a:cs typeface="楷体" panose="02010609060101010101" charset="-122"/>
                <a:sym typeface="+mn-ea"/>
              </a:rPr>
              <a:t>来</a:t>
            </a:r>
            <a:r>
              <a:rPr sz="3600" b="1" dirty="0">
                <a:latin typeface="楷体" panose="02010609060101010101" charset="-122"/>
                <a:ea typeface="楷体" panose="02010609060101010101" charset="-122"/>
                <a:cs typeface="楷体" panose="02010609060101010101" charset="-122"/>
                <a:sym typeface="+mn-ea"/>
              </a:rPr>
              <a:t>，离开了情节，就无法分析人物性格特征。要了解人物性格，必须透过情节去剖析其背后的本质。要评价小说中的人物形象，就要认真分析作者对人物的描写——外貌描写、语言描写、行动描写、心理描写、细节描写等等，从而评价人物的性格特征，进而发掘出各色人物善恶美丑的精神世界。</a:t>
            </a:r>
            <a:endParaRPr sz="3600" b="1" dirty="0">
              <a:latin typeface="楷体" panose="02010609060101010101" charset="-122"/>
              <a:ea typeface="楷体" panose="02010609060101010101" charset="-122"/>
              <a:cs typeface="楷体" panose="0201060906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timg"/>
          <p:cNvPicPr>
            <a:picLocks noChangeAspect="1"/>
          </p:cNvPicPr>
          <p:nvPr/>
        </p:nvPicPr>
        <p:blipFill>
          <a:blip r:embed="rId1"/>
          <a:stretch>
            <a:fillRect/>
          </a:stretch>
        </p:blipFill>
        <p:spPr>
          <a:xfrm>
            <a:off x="241935" y="1645285"/>
            <a:ext cx="3622040" cy="5062855"/>
          </a:xfrm>
          <a:prstGeom prst="rect">
            <a:avLst/>
          </a:prstGeom>
          <a:effectLst>
            <a:outerShdw blurRad="50800" dist="38100" dir="16200000" rotWithShape="0">
              <a:prstClr val="black">
                <a:alpha val="40000"/>
              </a:prstClr>
            </a:outerShdw>
          </a:effectLst>
        </p:spPr>
      </p:pic>
      <p:sp>
        <p:nvSpPr>
          <p:cNvPr id="4" name="文本框 3"/>
          <p:cNvSpPr txBox="1"/>
          <p:nvPr/>
        </p:nvSpPr>
        <p:spPr>
          <a:xfrm>
            <a:off x="181610" y="361315"/>
            <a:ext cx="3996690" cy="922020"/>
          </a:xfrm>
          <a:prstGeom prst="rect">
            <a:avLst/>
          </a:prstGeom>
          <a:noFill/>
        </p:spPr>
        <p:txBody>
          <a:bodyPr wrap="square" rtlCol="0">
            <a:spAutoFit/>
          </a:bodyPr>
          <a:p>
            <a:pPr algn="ctr"/>
            <a:r>
              <a:rPr lang="zh-CN" altLang="en-US" sz="5400" b="1">
                <a:gradFill>
                  <a:gsLst>
                    <a:gs pos="0">
                      <a:srgbClr val="7B32B2"/>
                    </a:gs>
                    <a:gs pos="100000">
                      <a:srgbClr val="401A5D"/>
                    </a:gs>
                  </a:gsLst>
                  <a:lin scaled="0"/>
                </a:gradFill>
                <a:latin typeface="黑体" panose="02010609060101010101" charset="-122"/>
                <a:ea typeface="黑体" panose="02010609060101010101" charset="-122"/>
                <a:sym typeface="+mn-ea"/>
              </a:rPr>
              <a:t>总 结</a:t>
            </a:r>
            <a:endParaRPr lang="zh-CN" altLang="en-US" sz="5400" b="1">
              <a:gradFill>
                <a:gsLst>
                  <a:gs pos="0">
                    <a:srgbClr val="7B32B2"/>
                  </a:gs>
                  <a:gs pos="100000">
                    <a:srgbClr val="401A5D"/>
                  </a:gs>
                </a:gsLst>
                <a:lin scaled="0"/>
              </a:gradFill>
              <a:latin typeface="黑体" panose="02010609060101010101" charset="-122"/>
              <a:ea typeface="黑体" panose="02010609060101010101" charset="-122"/>
              <a:sym typeface="+mn-ea"/>
            </a:endParaRPr>
          </a:p>
        </p:txBody>
      </p:sp>
      <p:sp>
        <p:nvSpPr>
          <p:cNvPr id="5" name="文本框 4"/>
          <p:cNvSpPr txBox="1"/>
          <p:nvPr/>
        </p:nvSpPr>
        <p:spPr>
          <a:xfrm>
            <a:off x="4178300" y="763905"/>
            <a:ext cx="7696200" cy="5631180"/>
          </a:xfrm>
          <a:prstGeom prst="rect">
            <a:avLst/>
          </a:prstGeom>
          <a:noFill/>
        </p:spPr>
        <p:txBody>
          <a:bodyPr wrap="square" rtlCol="0">
            <a:spAutoFit/>
          </a:bodyPr>
          <a:p>
            <a:pPr algn="just"/>
            <a:r>
              <a:rPr lang="en-US" altLang="zh-CN" sz="3600" b="1">
                <a:latin typeface="楷体" panose="02010609060101010101" charset="-122"/>
                <a:ea typeface="楷体" panose="02010609060101010101" charset="-122"/>
                <a:sym typeface="+mn-ea"/>
              </a:rPr>
              <a:t>    </a:t>
            </a:r>
            <a:r>
              <a:rPr lang="zh-CN" altLang="en-US" sz="3600" b="1">
                <a:latin typeface="楷体" panose="02010609060101010101" charset="-122"/>
                <a:ea typeface="楷体" panose="02010609060101010101" charset="-122"/>
                <a:sym typeface="+mn-ea"/>
              </a:rPr>
              <a:t>通过分析书中原句，我们不难发现，小说以“我”为叙事视角，通过刻画人物的语言、动作、神态、心理等，塑造了一个</a:t>
            </a:r>
            <a:r>
              <a:rPr lang="zh-CN" altLang="en-US" sz="3600" b="1">
                <a:solidFill>
                  <a:srgbClr val="FF0000"/>
                </a:solidFill>
                <a:latin typeface="楷体" panose="02010609060101010101" charset="-122"/>
                <a:ea typeface="楷体" panose="02010609060101010101" charset="-122"/>
                <a:sym typeface="+mn-ea"/>
              </a:rPr>
              <a:t>美丽娴静、淳朴善良，对革命队伍怀着诚挚的爱心、觉悟不断提高的农村新媳妇的形象。</a:t>
            </a:r>
            <a:r>
              <a:rPr lang="zh-CN" altLang="en-US" sz="3600" b="1">
                <a:latin typeface="楷体" panose="02010609060101010101" charset="-122"/>
                <a:ea typeface="楷体" panose="02010609060101010101" charset="-122"/>
                <a:sym typeface="+mn-ea"/>
              </a:rPr>
              <a:t>并且塑造了一个</a:t>
            </a:r>
            <a:r>
              <a:rPr lang="zh-CN" altLang="en-US" sz="3600" b="1">
                <a:solidFill>
                  <a:srgbClr val="C00000"/>
                </a:solidFill>
                <a:latin typeface="楷体" panose="02010609060101010101" charset="-122"/>
                <a:ea typeface="楷体" panose="02010609060101010101" charset="-122"/>
                <a:sym typeface="+mn-ea"/>
              </a:rPr>
              <a:t>腼腆、羞涩、耿直、单纯、淳朴、真挚、临危不惧、舍己救人的小通讯员的形象。</a:t>
            </a:r>
            <a:r>
              <a:rPr lang="zh-CN" altLang="en-US" sz="3600" b="1">
                <a:latin typeface="楷体" panose="02010609060101010101" charset="-122"/>
                <a:ea typeface="楷体" panose="02010609060101010101" charset="-122"/>
                <a:sym typeface="+mn-ea"/>
              </a:rPr>
              <a:t>这两者，展现了纯洁、珍贵的军民鱼水情。</a:t>
            </a:r>
            <a:endParaRPr lang="zh-CN" altLang="en-US" sz="3600" b="1">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0"/>
            <a:ext cx="12291060" cy="6858635"/>
          </a:xfrm>
          <a:prstGeom prst="rect">
            <a:avLst/>
          </a:prstGeom>
        </p:spPr>
      </p:pic>
      <p:sp>
        <p:nvSpPr>
          <p:cNvPr id="8" name="文本框 7"/>
          <p:cNvSpPr txBox="1"/>
          <p:nvPr/>
        </p:nvSpPr>
        <p:spPr>
          <a:xfrm>
            <a:off x="2810510" y="2212340"/>
            <a:ext cx="8200390" cy="1106805"/>
          </a:xfrm>
          <a:prstGeom prst="rect">
            <a:avLst/>
          </a:prstGeom>
          <a:noFill/>
        </p:spPr>
        <p:txBody>
          <a:bodyPr wrap="square" rtlCol="0" anchor="t">
            <a:spAutoFit/>
          </a:bodyPr>
          <a:p>
            <a:pPr algn="l"/>
            <a:r>
              <a:rPr lang="zh-CN" altLang="en-US" sz="6600" b="1">
                <a:solidFill>
                  <a:srgbClr val="7030A0"/>
                </a:solidFill>
                <a:latin typeface="微软雅黑" panose="020B0503020204020204" charset="-122"/>
                <a:ea typeface="微软雅黑" panose="020B0503020204020204" charset="-122"/>
                <a:sym typeface="+mn-ea"/>
              </a:rPr>
              <a:t>纵观全文，深入探讨</a:t>
            </a:r>
            <a:endParaRPr lang="zh-CN" altLang="en-US" sz="6600" b="1">
              <a:solidFill>
                <a:srgbClr val="7030A0"/>
              </a:solidFill>
              <a:latin typeface="微软雅黑" panose="020B0503020204020204" charset="-122"/>
              <a:ea typeface="微软雅黑" panose="020B0503020204020204"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7830" y="3495675"/>
            <a:ext cx="11261090" cy="3044190"/>
          </a:xfrm>
          <a:prstGeom prst="rect">
            <a:avLst/>
          </a:prstGeom>
          <a:noFill/>
        </p:spPr>
        <p:txBody>
          <a:bodyPr wrap="square" rtlCol="0">
            <a:spAutoFit/>
          </a:bodyPr>
          <a:p>
            <a:pPr>
              <a:lnSpc>
                <a:spcPct val="120000"/>
              </a:lnSpc>
            </a:pPr>
            <a:r>
              <a:rPr lang="en-US" altLang="zh-CN" sz="3200" b="1">
                <a:latin typeface="楷体" panose="02010609060101010101" charset="-122"/>
                <a:ea typeface="楷体" panose="02010609060101010101" charset="-122"/>
                <a:cs typeface="楷体" panose="02010609060101010101" charset="-122"/>
                <a:sym typeface="+mn-ea"/>
              </a:rPr>
              <a:t>    </a:t>
            </a:r>
            <a:r>
              <a:rPr lang="en-US" altLang="zh-CN" sz="3200" b="1">
                <a:solidFill>
                  <a:srgbClr val="002060"/>
                </a:solidFill>
                <a:latin typeface="楷体" panose="02010609060101010101" charset="-122"/>
                <a:ea typeface="楷体" panose="02010609060101010101" charset="-122"/>
                <a:cs typeface="楷体" panose="02010609060101010101" charset="-122"/>
                <a:sym typeface="+mn-ea"/>
              </a:rPr>
              <a:t>33</a:t>
            </a:r>
            <a:r>
              <a:rPr lang="zh-CN" altLang="en-US" sz="3200" b="1">
                <a:solidFill>
                  <a:srgbClr val="002060"/>
                </a:solidFill>
                <a:latin typeface="楷体" panose="02010609060101010101" charset="-122"/>
                <a:ea typeface="楷体" panose="02010609060101010101" charset="-122"/>
                <a:cs typeface="楷体" panose="02010609060101010101" charset="-122"/>
                <a:sym typeface="+mn-ea"/>
              </a:rPr>
              <a:t>、这原来是一条里外全新的新花被子，被面是假洋缎的，枣红底，上面撒满白色百合花。</a:t>
            </a:r>
            <a:endParaRPr lang="zh-CN" altLang="en-US" sz="3200" b="1">
              <a:solidFill>
                <a:srgbClr val="002060"/>
              </a:solidFill>
              <a:latin typeface="楷体" panose="02010609060101010101" charset="-122"/>
              <a:ea typeface="楷体" panose="02010609060101010101" charset="-122"/>
              <a:cs typeface="楷体" panose="02010609060101010101" charset="-122"/>
            </a:endParaRPr>
          </a:p>
          <a:p>
            <a:pPr>
              <a:lnSpc>
                <a:spcPct val="120000"/>
              </a:lnSpc>
            </a:pPr>
            <a:r>
              <a:rPr lang="en-US" altLang="zh-CN" sz="3200" b="1">
                <a:solidFill>
                  <a:srgbClr val="002060"/>
                </a:solidFill>
                <a:latin typeface="楷体" panose="02010609060101010101" charset="-122"/>
                <a:ea typeface="楷体" panose="02010609060101010101" charset="-122"/>
                <a:cs typeface="楷体" panose="02010609060101010101" charset="-122"/>
                <a:sym typeface="+mn-ea"/>
              </a:rPr>
              <a:t>    59</a:t>
            </a:r>
            <a:r>
              <a:rPr lang="zh-CN" altLang="en-US" sz="3200" b="1">
                <a:solidFill>
                  <a:srgbClr val="002060"/>
                </a:solidFill>
                <a:latin typeface="楷体" panose="02010609060101010101" charset="-122"/>
                <a:ea typeface="楷体" panose="02010609060101010101" charset="-122"/>
                <a:cs typeface="楷体" panose="02010609060101010101" charset="-122"/>
                <a:sym typeface="+mn-ea"/>
              </a:rPr>
              <a:t>、在月光下，我看见她眼里晶莹发亮，我也看见那条枣红底色上洒满白色百合花的被子，这象征纯洁与感情的花，盖上了这位平常的、拖毛竹的青年人的脸。</a:t>
            </a:r>
            <a:endParaRPr lang="zh-CN" altLang="en-US" sz="3200" b="1">
              <a:solidFill>
                <a:srgbClr val="002060"/>
              </a:solidFill>
              <a:latin typeface="楷体" panose="02010609060101010101" charset="-122"/>
              <a:ea typeface="楷体" panose="02010609060101010101" charset="-122"/>
              <a:cs typeface="楷体" panose="02010609060101010101" charset="-122"/>
              <a:sym typeface="+mn-ea"/>
            </a:endParaRPr>
          </a:p>
        </p:txBody>
      </p:sp>
      <p:sp>
        <p:nvSpPr>
          <p:cNvPr id="5" name="文本框 4"/>
          <p:cNvSpPr txBox="1"/>
          <p:nvPr/>
        </p:nvSpPr>
        <p:spPr>
          <a:xfrm>
            <a:off x="417830" y="99695"/>
            <a:ext cx="11414125" cy="3138170"/>
          </a:xfrm>
          <a:prstGeom prst="rect">
            <a:avLst/>
          </a:prstGeom>
          <a:noFill/>
        </p:spPr>
        <p:txBody>
          <a:bodyPr wrap="square" rtlCol="0">
            <a:spAutoFit/>
          </a:bodyPr>
          <a:p>
            <a:pPr marL="0" marR="0" lvl="0" indent="0" algn="l" defTabSz="914400" rtl="0" eaLnBrk="1" fontAlgn="auto" latinLnBrk="0" hangingPunct="1">
              <a:lnSpc>
                <a:spcPct val="150000"/>
              </a:lnSpc>
              <a:spcBef>
                <a:spcPct val="0"/>
              </a:spcBef>
              <a:spcAft>
                <a:spcPct val="0"/>
              </a:spcAft>
              <a:buClrTx/>
              <a:buSzTx/>
              <a:buFontTx/>
              <a:buNone/>
              <a:defRPr/>
            </a:pPr>
            <a:r>
              <a:rPr lang="en-US" altLang="zh-CN" sz="3200" b="1" noProof="0">
                <a:ln>
                  <a:noFill/>
                </a:ln>
                <a:solidFill>
                  <a:srgbClr val="7030A0"/>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sz="3200" b="1" noProof="0">
                <a:ln>
                  <a:noFill/>
                </a:ln>
                <a:solidFill>
                  <a:srgbClr val="7030A0"/>
                </a:solidFill>
                <a:effectLst/>
                <a:uLnTx/>
                <a:uFillTx/>
                <a:latin typeface="微软雅黑" panose="020B0503020204020204" charset="-122"/>
                <a:ea typeface="微软雅黑" panose="020B0503020204020204" charset="-122"/>
                <a:cs typeface="微软雅黑" panose="020B0503020204020204" charset="-122"/>
                <a:sym typeface="+mn-ea"/>
              </a:rPr>
              <a:t>、</a:t>
            </a:r>
            <a:r>
              <a:rPr sz="3200" b="1" noProof="0">
                <a:ln>
                  <a:noFill/>
                </a:ln>
                <a:solidFill>
                  <a:srgbClr val="7030A0"/>
                </a:solidFill>
                <a:effectLst/>
                <a:uLnTx/>
                <a:uFillTx/>
                <a:latin typeface="微软雅黑" panose="020B0503020204020204" charset="-122"/>
                <a:ea typeface="微软雅黑" panose="020B0503020204020204" charset="-122"/>
                <a:cs typeface="微软雅黑" panose="020B0503020204020204" charset="-122"/>
                <a:sym typeface="+mn-ea"/>
              </a:rPr>
              <a:t>小说以“百合花”为标题，有怎样的含义</a:t>
            </a:r>
            <a:r>
              <a:rPr lang="zh-CN" sz="3200" b="1" noProof="0">
                <a:ln>
                  <a:noFill/>
                </a:ln>
                <a:solidFill>
                  <a:srgbClr val="7030A0"/>
                </a:solidFill>
                <a:effectLst/>
                <a:uLnTx/>
                <a:uFillTx/>
                <a:latin typeface="微软雅黑" panose="020B0503020204020204" charset="-122"/>
                <a:ea typeface="微软雅黑" panose="020B0503020204020204" charset="-122"/>
                <a:cs typeface="微软雅黑" panose="020B0503020204020204" charset="-122"/>
                <a:sym typeface="+mn-ea"/>
              </a:rPr>
              <a:t>和作用</a:t>
            </a:r>
            <a:r>
              <a:rPr sz="3200" b="1" noProof="0">
                <a:ln>
                  <a:noFill/>
                </a:ln>
                <a:solidFill>
                  <a:srgbClr val="7030A0"/>
                </a:solidFill>
                <a:effectLst/>
                <a:uLnTx/>
                <a:uFillTx/>
                <a:latin typeface="微软雅黑" panose="020B0503020204020204" charset="-122"/>
                <a:ea typeface="微软雅黑" panose="020B0503020204020204" charset="-122"/>
                <a:cs typeface="微软雅黑" panose="020B0503020204020204" charset="-122"/>
                <a:sym typeface="+mn-ea"/>
              </a:rPr>
              <a:t>？</a:t>
            </a:r>
            <a:endParaRPr kumimoji="0" sz="4000" b="1" i="0" u="none" strike="noStrike" kern="1200" cap="none" spc="0" normalizeH="0" baseline="0" noProof="0">
              <a:ln>
                <a:noFill/>
              </a:ln>
              <a:solidFill>
                <a:srgbClr val="7030A0"/>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l" defTabSz="914400" rtl="0" eaLnBrk="1" fontAlgn="auto" latinLnBrk="0" hangingPunct="1">
              <a:lnSpc>
                <a:spcPct val="150000"/>
              </a:lnSpc>
              <a:spcBef>
                <a:spcPct val="0"/>
              </a:spcBef>
              <a:spcAft>
                <a:spcPct val="0"/>
              </a:spcAft>
              <a:buClrTx/>
              <a:buSzTx/>
              <a:buFontTx/>
              <a:buNone/>
              <a:defRPr/>
            </a:pPr>
            <a:r>
              <a:rPr lang="en-US" sz="3600" b="1" noProof="0">
                <a:ln>
                  <a:noFill/>
                </a:ln>
                <a:solidFill>
                  <a:srgbClr val="000000"/>
                </a:solidFill>
                <a:effectLst/>
                <a:uLnTx/>
                <a:uFillTx/>
                <a:latin typeface="楷体" panose="02010609060101010101" charset="-122"/>
                <a:ea typeface="楷体" panose="02010609060101010101" charset="-122"/>
                <a:cs typeface="微软雅黑" panose="020B0503020204020204" charset="-122"/>
                <a:sym typeface="+mn-ea"/>
              </a:rPr>
              <a:t>    </a:t>
            </a:r>
            <a:r>
              <a:rPr sz="3200" b="1" noProof="0">
                <a:ln>
                  <a:noFill/>
                </a:ln>
                <a:solidFill>
                  <a:srgbClr val="FF0000"/>
                </a:solidFill>
                <a:effectLst/>
                <a:uLnTx/>
                <a:uFillTx/>
                <a:latin typeface="楷体" panose="02010609060101010101" charset="-122"/>
                <a:ea typeface="楷体" panose="02010609060101010101" charset="-122"/>
                <a:cs typeface="微软雅黑" panose="020B0503020204020204" charset="-122"/>
                <a:sym typeface="+mn-ea"/>
              </a:rPr>
              <a:t>提示：</a:t>
            </a:r>
            <a:r>
              <a:rPr sz="3200" b="1" noProof="0">
                <a:ln>
                  <a:noFill/>
                </a:ln>
                <a:solidFill>
                  <a:srgbClr val="000000"/>
                </a:solidFill>
                <a:effectLst/>
                <a:uLnTx/>
                <a:uFillTx/>
                <a:latin typeface="楷体" panose="02010609060101010101" charset="-122"/>
                <a:ea typeface="楷体" panose="02010609060101010101" charset="-122"/>
                <a:cs typeface="微软雅黑" panose="020B0503020204020204" charset="-122"/>
                <a:sym typeface="+mn-ea"/>
              </a:rPr>
              <a:t>小说标题的含义一般从表层含义和深层含义的两个方面来分析。表层含义即标题的字面含义、文中内容；深层含义即引申义、比喻义、象征义。</a:t>
            </a:r>
            <a:endParaRPr lang="zh-CN" altLang="en-US" sz="3200" b="1" noProof="0">
              <a:ln>
                <a:noFill/>
              </a:ln>
              <a:solidFill>
                <a:srgbClr val="000000"/>
              </a:solidFill>
              <a:effectLst/>
              <a:uLnTx/>
              <a:uFillTx/>
              <a:latin typeface="楷体" panose="02010609060101010101" charset="-122"/>
              <a:ea typeface="楷体" panose="02010609060101010101" charset="-122"/>
              <a:cs typeface="微软雅黑" panose="020B0503020204020204" charset="-122"/>
              <a:sym typeface="+mn-ea"/>
            </a:endParaRPr>
          </a:p>
        </p:txBody>
      </p:sp>
    </p:spTree>
    <p:custDataLst>
      <p:tags r:id="rId1"/>
    </p:custDataLst>
  </p:cSld>
  <p:clrMapOvr>
    <a:masterClrMapping/>
  </p:clrMapOvr>
  <p:transition>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61340" y="1326515"/>
            <a:ext cx="11174095" cy="6163945"/>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rtlCol="0" anchor="t">
            <a:spAutoFit/>
          </a:bodyPr>
          <a:lstStyle/>
          <a:p>
            <a:pPr>
              <a:lnSpc>
                <a:spcPct val="130000"/>
              </a:lnSpc>
            </a:pPr>
            <a:r>
              <a:rPr lang="zh-CN" altLang="en-US" sz="2800" b="1">
                <a:solidFill>
                  <a:srgbClr val="00206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sym typeface="+mn-ea"/>
              </a:rPr>
              <a:t>表层含义：</a:t>
            </a:r>
            <a:r>
              <a:rPr lang="zh-CN" altLang="en-US" sz="2800" b="1">
                <a:latin typeface="楷体" panose="02010609060101010101" charset="-122"/>
                <a:ea typeface="楷体" panose="02010609060101010101" charset="-122"/>
                <a:cs typeface="黑体" panose="02010609060101010101" charset="-122"/>
                <a:sym typeface="+mn-ea"/>
              </a:rPr>
              <a:t>①以</a:t>
            </a:r>
            <a:r>
              <a:rPr lang="zh-CN" altLang="en-US" sz="2800" b="1">
                <a:solidFill>
                  <a:srgbClr val="FF0000"/>
                </a:solidFill>
                <a:latin typeface="楷体" panose="02010609060101010101" charset="-122"/>
                <a:ea typeface="楷体" panose="02010609060101010101" charset="-122"/>
                <a:cs typeface="黑体" panose="02010609060101010101" charset="-122"/>
                <a:sym typeface="+mn-ea"/>
              </a:rPr>
              <a:t>借代</a:t>
            </a:r>
            <a:r>
              <a:rPr lang="zh-CN" altLang="en-US" sz="2800" b="1">
                <a:latin typeface="楷体" panose="02010609060101010101" charset="-122"/>
                <a:ea typeface="楷体" panose="02010609060101010101" charset="-122"/>
                <a:cs typeface="黑体" panose="02010609060101010101" charset="-122"/>
                <a:sym typeface="+mn-ea"/>
              </a:rPr>
              <a:t>手法，指的是印有百合花图案的被子，这是</a:t>
            </a:r>
            <a:r>
              <a:rPr lang="zh-CN" altLang="en-US" sz="2800" b="1">
                <a:solidFill>
                  <a:srgbClr val="FF0000"/>
                </a:solidFill>
                <a:latin typeface="楷体" panose="02010609060101010101" charset="-122"/>
                <a:ea typeface="楷体" panose="02010609060101010101" charset="-122"/>
                <a:cs typeface="黑体" panose="02010609060101010101" charset="-122"/>
                <a:sym typeface="+mn-ea"/>
              </a:rPr>
              <a:t>本文核心事件的主要物象。</a:t>
            </a:r>
            <a:endParaRPr lang="zh-CN" altLang="en-US" sz="2800" b="1">
              <a:solidFill>
                <a:srgbClr val="FF0000"/>
              </a:solidFill>
              <a:latin typeface="楷体" panose="02010609060101010101" charset="-122"/>
              <a:ea typeface="楷体" panose="02010609060101010101" charset="-122"/>
              <a:cs typeface="黑体" panose="02010609060101010101" charset="-122"/>
              <a:sym typeface="+mn-ea"/>
            </a:endParaRPr>
          </a:p>
          <a:p>
            <a:pPr>
              <a:lnSpc>
                <a:spcPct val="130000"/>
              </a:lnSpc>
            </a:pPr>
            <a:r>
              <a:rPr lang="zh-CN" altLang="en-US" sz="2800" b="1">
                <a:solidFill>
                  <a:srgbClr val="00206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sym typeface="+mn-ea"/>
              </a:rPr>
              <a:t>深层含义：</a:t>
            </a:r>
            <a:r>
              <a:rPr lang="zh-CN" altLang="en-US" sz="2800" b="1">
                <a:latin typeface="楷体" panose="02010609060101010101" charset="-122"/>
                <a:ea typeface="楷体" panose="02010609060101010101" charset="-122"/>
                <a:cs typeface="黑体" panose="02010609060101010101" charset="-122"/>
                <a:sym typeface="+mn-ea"/>
              </a:rPr>
              <a:t>②百合花有着</a:t>
            </a:r>
            <a:r>
              <a:rPr lang="en-US" altLang="zh-CN" sz="2800" b="1">
                <a:latin typeface="楷体" panose="02010609060101010101" charset="-122"/>
                <a:ea typeface="楷体" panose="02010609060101010101" charset="-122"/>
                <a:cs typeface="黑体" panose="02010609060101010101" charset="-122"/>
                <a:sym typeface="+mn-ea"/>
              </a:rPr>
              <a:t>“</a:t>
            </a:r>
            <a:r>
              <a:rPr lang="zh-CN" altLang="en-US" sz="2800" b="1">
                <a:latin typeface="楷体" panose="02010609060101010101" charset="-122"/>
                <a:ea typeface="楷体" panose="02010609060101010101" charset="-122"/>
                <a:cs typeface="黑体" panose="02010609060101010101" charset="-122"/>
                <a:sym typeface="+mn-ea"/>
              </a:rPr>
              <a:t>百年好合</a:t>
            </a:r>
            <a:r>
              <a:rPr lang="en-US" altLang="zh-CN" sz="2800" b="1">
                <a:latin typeface="楷体" panose="02010609060101010101" charset="-122"/>
                <a:ea typeface="楷体" panose="02010609060101010101" charset="-122"/>
                <a:cs typeface="黑体" panose="02010609060101010101" charset="-122"/>
                <a:sym typeface="+mn-ea"/>
              </a:rPr>
              <a:t>”</a:t>
            </a:r>
            <a:r>
              <a:rPr lang="zh-CN" altLang="en-US" sz="2800" b="1">
                <a:latin typeface="楷体" panose="02010609060101010101" charset="-122"/>
                <a:ea typeface="楷体" panose="02010609060101010101" charset="-122"/>
                <a:cs typeface="黑体" panose="02010609060101010101" charset="-122"/>
                <a:sym typeface="+mn-ea"/>
              </a:rPr>
              <a:t>的美好寄寓，象征着美好和平安详的幸福生活。但是在长期的战争中，和平幸福成为人们的奢望。</a:t>
            </a:r>
            <a:r>
              <a:rPr lang="zh-CN" altLang="en-US" sz="2800" b="1">
                <a:solidFill>
                  <a:srgbClr val="FF0000"/>
                </a:solidFill>
                <a:latin typeface="楷体" panose="02010609060101010101" charset="-122"/>
                <a:ea typeface="楷体" panose="02010609060101010101" charset="-122"/>
                <a:cs typeface="黑体" panose="02010609060101010101" charset="-122"/>
                <a:sym typeface="+mn-ea"/>
              </a:rPr>
              <a:t>残酷战争中的百合花更象征着无数英雄儿女不惜牺牲生命也要实现的和平幸福的美好愿景。</a:t>
            </a:r>
            <a:endParaRPr lang="zh-CN" altLang="en-US" sz="2800" b="1">
              <a:solidFill>
                <a:srgbClr val="FF0000"/>
              </a:solidFill>
              <a:latin typeface="楷体" panose="02010609060101010101" charset="-122"/>
              <a:ea typeface="楷体" panose="02010609060101010101" charset="-122"/>
              <a:cs typeface="黑体" panose="02010609060101010101" charset="-122"/>
            </a:endParaRPr>
          </a:p>
          <a:p>
            <a:pPr indent="812800" algn="just"/>
            <a:r>
              <a:rPr lang="zh-CN" altLang="en-US" sz="2800" b="1">
                <a:latin typeface="楷体" panose="02010609060101010101" charset="-122"/>
                <a:ea typeface="楷体" panose="02010609060101010101" charset="-122"/>
                <a:cs typeface="黑体" panose="02010609060101010101" charset="-122"/>
                <a:sym typeface="+mn-ea"/>
              </a:rPr>
              <a:t>③百合花同样象征着小通讯员与新媳妇等人的如同百合花般高尚、纯洁、美好的心灵，军民之间的感情也像百合花般纯洁、高尚、美好，战士与战士之间的情感也像百合花一样纯洁、高尚、美好。</a:t>
            </a:r>
            <a:r>
              <a:rPr lang="zh-CN" altLang="en-US" sz="2800" b="1">
                <a:solidFill>
                  <a:srgbClr val="FF0000"/>
                </a:solidFill>
                <a:latin typeface="楷体" panose="02010609060101010101" charset="-122"/>
                <a:ea typeface="楷体" panose="02010609060101010101" charset="-122"/>
                <a:cs typeface="黑体" panose="02010609060101010101" charset="-122"/>
                <a:sym typeface="+mn-ea"/>
              </a:rPr>
              <a:t>一句话，百合花象征着人情美、人性美。</a:t>
            </a:r>
            <a:endParaRPr lang="zh-CN" altLang="en-US" sz="2800" b="1">
              <a:solidFill>
                <a:srgbClr val="FF0000"/>
              </a:solidFill>
              <a:latin typeface="楷体" panose="02010609060101010101" charset="-122"/>
              <a:ea typeface="楷体" panose="02010609060101010101" charset="-122"/>
              <a:cs typeface="黑体" panose="02010609060101010101" charset="-122"/>
            </a:endParaRPr>
          </a:p>
          <a:p>
            <a:pPr algn="just"/>
            <a:endParaRPr lang="zh-CN" altLang="en-US" sz="2800" b="1">
              <a:solidFill>
                <a:srgbClr val="FF0000"/>
              </a:solidFill>
              <a:latin typeface="黑体" panose="02010609060101010101" charset="-122"/>
              <a:ea typeface="黑体" panose="02010609060101010101" charset="-122"/>
              <a:cs typeface="黑体" panose="02010609060101010101" charset="-122"/>
            </a:endParaRPr>
          </a:p>
          <a:p>
            <a:pPr>
              <a:lnSpc>
                <a:spcPct val="130000"/>
              </a:lnSpc>
            </a:pPr>
            <a:r>
              <a:rPr kumimoji="0" lang="en-US" sz="28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楷体" panose="02010609060101010101" charset="-122"/>
                <a:sym typeface="+mn-ea"/>
              </a:rPr>
              <a:t>  </a:t>
            </a:r>
            <a:endParaRPr kumimoji="0" lang="zh-CN" altLang="en-US" sz="28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endParaRPr>
          </a:p>
        </p:txBody>
      </p:sp>
      <p:sp>
        <p:nvSpPr>
          <p:cNvPr id="5" name="文本框 4"/>
          <p:cNvSpPr txBox="1"/>
          <p:nvPr/>
        </p:nvSpPr>
        <p:spPr>
          <a:xfrm>
            <a:off x="561340" y="109220"/>
            <a:ext cx="11069320" cy="1476375"/>
          </a:xfrm>
          <a:prstGeom prst="rect">
            <a:avLst/>
          </a:prstGeom>
          <a:noFill/>
        </p:spPr>
        <p:txBody>
          <a:bodyPr wrap="square" rtlCol="0">
            <a:spAutoFit/>
          </a:bodyPr>
          <a:p>
            <a:pPr marL="0" marR="0" lvl="0" indent="0" algn="l" defTabSz="914400" rtl="0" eaLnBrk="1" fontAlgn="auto" latinLnBrk="0" hangingPunct="1">
              <a:lnSpc>
                <a:spcPct val="150000"/>
              </a:lnSpc>
              <a:spcBef>
                <a:spcPct val="0"/>
              </a:spcBef>
              <a:spcAft>
                <a:spcPct val="0"/>
              </a:spcAft>
              <a:buClrTx/>
              <a:buSzTx/>
              <a:buFontTx/>
              <a:buNone/>
              <a:defRPr/>
            </a:pPr>
            <a:r>
              <a:rPr lang="en-US" altLang="zh-CN" sz="3200" b="1" noProof="0">
                <a:ln>
                  <a:noFill/>
                </a:ln>
                <a:solidFill>
                  <a:srgbClr val="7030A0"/>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sz="3200" b="1" noProof="0">
                <a:ln>
                  <a:noFill/>
                </a:ln>
                <a:solidFill>
                  <a:srgbClr val="7030A0"/>
                </a:solidFill>
                <a:effectLst/>
                <a:uLnTx/>
                <a:uFillTx/>
                <a:latin typeface="微软雅黑" panose="020B0503020204020204" charset="-122"/>
                <a:ea typeface="微软雅黑" panose="020B0503020204020204" charset="-122"/>
                <a:cs typeface="微软雅黑" panose="020B0503020204020204" charset="-122"/>
                <a:sym typeface="+mn-ea"/>
              </a:rPr>
              <a:t>、</a:t>
            </a:r>
            <a:r>
              <a:rPr sz="3200" b="1" noProof="0">
                <a:ln>
                  <a:noFill/>
                </a:ln>
                <a:solidFill>
                  <a:srgbClr val="7030A0"/>
                </a:solidFill>
                <a:effectLst/>
                <a:uLnTx/>
                <a:uFillTx/>
                <a:latin typeface="微软雅黑" panose="020B0503020204020204" charset="-122"/>
                <a:ea typeface="微软雅黑" panose="020B0503020204020204" charset="-122"/>
                <a:cs typeface="微软雅黑" panose="020B0503020204020204" charset="-122"/>
                <a:sym typeface="+mn-ea"/>
              </a:rPr>
              <a:t>小说以“百合花”为标题，有怎样的含义</a:t>
            </a:r>
            <a:r>
              <a:rPr lang="zh-CN" sz="3200" b="1" noProof="0">
                <a:ln>
                  <a:noFill/>
                </a:ln>
                <a:solidFill>
                  <a:srgbClr val="7030A0"/>
                </a:solidFill>
                <a:effectLst/>
                <a:uLnTx/>
                <a:uFillTx/>
                <a:latin typeface="微软雅黑" panose="020B0503020204020204" charset="-122"/>
                <a:ea typeface="微软雅黑" panose="020B0503020204020204" charset="-122"/>
                <a:cs typeface="微软雅黑" panose="020B0503020204020204" charset="-122"/>
                <a:sym typeface="+mn-ea"/>
              </a:rPr>
              <a:t>和作用</a:t>
            </a:r>
            <a:r>
              <a:rPr sz="3200" b="1" noProof="0">
                <a:ln>
                  <a:noFill/>
                </a:ln>
                <a:solidFill>
                  <a:srgbClr val="7030A0"/>
                </a:solidFill>
                <a:effectLst/>
                <a:uLnTx/>
                <a:uFillTx/>
                <a:latin typeface="微软雅黑" panose="020B0503020204020204" charset="-122"/>
                <a:ea typeface="微软雅黑" panose="020B0503020204020204" charset="-122"/>
                <a:cs typeface="微软雅黑" panose="020B0503020204020204" charset="-122"/>
                <a:sym typeface="+mn-ea"/>
              </a:rPr>
              <a:t>？</a:t>
            </a:r>
            <a:endParaRPr kumimoji="0" sz="3200" b="1" i="0" u="none" strike="noStrike" kern="1200" cap="none" spc="0" normalizeH="0" baseline="0" noProof="0">
              <a:ln>
                <a:noFill/>
              </a:ln>
              <a:solidFill>
                <a:srgbClr val="7030A0"/>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l" defTabSz="914400" rtl="0" eaLnBrk="1" fontAlgn="auto" latinLnBrk="0" hangingPunct="1">
              <a:lnSpc>
                <a:spcPct val="150000"/>
              </a:lnSpc>
              <a:spcBef>
                <a:spcPct val="0"/>
              </a:spcBef>
              <a:spcAft>
                <a:spcPct val="0"/>
              </a:spcAft>
              <a:buClrTx/>
              <a:buSzTx/>
              <a:buFontTx/>
              <a:buNone/>
              <a:defRPr/>
            </a:pPr>
            <a:r>
              <a:rPr lang="en-US" sz="2800" b="1" noProof="0">
                <a:ln>
                  <a:noFill/>
                </a:ln>
                <a:solidFill>
                  <a:srgbClr val="000000"/>
                </a:solidFill>
                <a:effectLst/>
                <a:uLnTx/>
                <a:uFillTx/>
                <a:latin typeface="楷体" panose="02010609060101010101" charset="-122"/>
                <a:ea typeface="楷体" panose="02010609060101010101" charset="-122"/>
                <a:cs typeface="微软雅黑" panose="020B0503020204020204" charset="-122"/>
                <a:sym typeface="+mn-ea"/>
              </a:rPr>
              <a:t>   </a:t>
            </a:r>
            <a:endParaRPr lang="zh-CN" altLang="en-US" sz="2800" b="1" noProof="0">
              <a:ln>
                <a:noFill/>
              </a:ln>
              <a:solidFill>
                <a:srgbClr val="000000"/>
              </a:solidFill>
              <a:effectLst/>
              <a:uLnTx/>
              <a:uFillTx/>
              <a:latin typeface="楷体" panose="02010609060101010101" charset="-122"/>
              <a:ea typeface="楷体" panose="02010609060101010101"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down)">
                                      <p:cBhvr>
                                        <p:cTn id="11" dur="500"/>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down)">
                                      <p:cBhvr>
                                        <p:cTn id="16" dur="500"/>
                                        <p:tgtEl>
                                          <p:spTgt spid="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wipe(down)">
                                      <p:cBhvr>
                                        <p:cTn id="21" dur="500"/>
                                        <p:tgtEl>
                                          <p:spTgt spid="4">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4">
                                            <p:txEl>
                                              <p:pRg st="4" end="4"/>
                                            </p:txEl>
                                          </p:spTgt>
                                        </p:tgtEl>
                                        <p:attrNameLst>
                                          <p:attrName>style.visibility</p:attrName>
                                        </p:attrNameLst>
                                      </p:cBhvr>
                                      <p:to>
                                        <p:strVal val="visible"/>
                                      </p:to>
                                    </p:set>
                                    <p:animEffect transition="in" filter="wipe(down)">
                                      <p:cBhvr>
                                        <p:cTn id="26"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6260" y="457835"/>
            <a:ext cx="11079480" cy="5852160"/>
          </a:xfrm>
          <a:prstGeom prst="rect">
            <a:avLst/>
          </a:prstGeom>
          <a:noFill/>
        </p:spPr>
        <p:txBody>
          <a:bodyPr wrap="square" rtlCol="0">
            <a:spAutoFit/>
          </a:bodyPr>
          <a:p>
            <a:pPr>
              <a:lnSpc>
                <a:spcPct val="130000"/>
              </a:lnSpc>
            </a:pPr>
            <a:r>
              <a:rPr lang="zh-CN" altLang="en-US" sz="36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作用：</a:t>
            </a:r>
            <a:endParaRPr lang="zh-CN" altLang="en-US" sz="3600" b="1">
              <a:solidFill>
                <a:srgbClr val="7030A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a:lnSpc>
                <a:spcPct val="130000"/>
              </a:lnSpc>
            </a:pPr>
            <a:r>
              <a:rPr lang="zh-CN" altLang="en-US" sz="3600" b="1">
                <a:solidFill>
                  <a:srgbClr val="0E459D"/>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en-US" altLang="zh-CN" sz="3600" b="1">
                <a:solidFill>
                  <a:srgbClr val="0E459D"/>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zh-CN" altLang="en-US" sz="3600" b="1">
                <a:solidFill>
                  <a:srgbClr val="0E459D"/>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①以“百合花”为题，点出文章中的重要内容和相关情节线索；</a:t>
            </a:r>
            <a:endParaRPr lang="zh-CN" altLang="en-US" sz="3600" b="1">
              <a:solidFill>
                <a:srgbClr val="0E459D"/>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lnSpc>
                <a:spcPct val="130000"/>
              </a:lnSpc>
            </a:pPr>
            <a:r>
              <a:rPr lang="zh-CN" altLang="en-US" sz="3600" b="1">
                <a:solidFill>
                  <a:srgbClr val="0E459D"/>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②以“百合花”的纯白来象征人民战士、人民群众的高尚情操；</a:t>
            </a:r>
            <a:endParaRPr lang="zh-CN" altLang="en-US" sz="3600" b="1">
              <a:solidFill>
                <a:srgbClr val="0E459D"/>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a:lnSpc>
                <a:spcPct val="130000"/>
              </a:lnSpc>
            </a:pPr>
            <a:r>
              <a:rPr lang="zh-CN" altLang="en-US" sz="3600" b="1">
                <a:solidFill>
                  <a:srgbClr val="0E459D"/>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③以“百合花”作结，有利于揭示文章主旨，即有利于表现纯洁深厚的军民之情和战友之情，传达了高尚的人情美和人性美。</a:t>
            </a:r>
            <a:endParaRPr lang="zh-CN" altLang="en-US" sz="3600" b="1">
              <a:solidFill>
                <a:srgbClr val="0E459D"/>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ustDataLst>
      <p:tags r:id="rId1"/>
    </p:custDataLst>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3"/>
          <p:cNvPicPr>
            <a:picLocks noChangeAspect="1"/>
          </p:cNvPicPr>
          <p:nvPr/>
        </p:nvPicPr>
        <p:blipFill>
          <a:blip r:embed="rId1"/>
          <a:srcRect b="2605"/>
          <a:stretch>
            <a:fillRect/>
          </a:stretch>
        </p:blipFill>
        <p:spPr>
          <a:xfrm>
            <a:off x="635" y="0"/>
            <a:ext cx="12191365" cy="6858000"/>
          </a:xfrm>
          <a:prstGeom prst="rect">
            <a:avLst/>
          </a:prstGeom>
          <a:noFill/>
          <a:ln w="9525">
            <a:noFill/>
          </a:ln>
        </p:spPr>
      </p:pic>
      <p:sp>
        <p:nvSpPr>
          <p:cNvPr id="4" name="副标题 3"/>
          <p:cNvSpPr/>
          <p:nvPr>
            <p:ph type="subTitle" idx="1"/>
          </p:nvPr>
        </p:nvSpPr>
        <p:spPr>
          <a:xfrm>
            <a:off x="3602990" y="3704908"/>
            <a:ext cx="6858000" cy="1655762"/>
          </a:xfrm>
        </p:spPr>
        <p:txBody>
          <a:bodyPr/>
          <a:lstStyle/>
          <a:p>
            <a:r>
              <a:rPr lang="en-US" altLang="zh-CN" sz="3600"/>
              <a:t>                              </a:t>
            </a:r>
            <a:r>
              <a:rPr lang="zh-CN" altLang="en-US" sz="4800">
                <a:latin typeface="楷体" panose="02010609060101010101" charset="-122"/>
                <a:ea typeface="楷体" panose="02010609060101010101" charset="-122"/>
              </a:rPr>
              <a:t>茹志鹃</a:t>
            </a:r>
            <a:endParaRPr lang="zh-CN" altLang="en-US" sz="4800">
              <a:latin typeface="楷体" panose="02010609060101010101" charset="-122"/>
              <a:ea typeface="楷体" panose="02010609060101010101" charset="-122"/>
            </a:endParaRPr>
          </a:p>
        </p:txBody>
      </p:sp>
      <p:sp>
        <p:nvSpPr>
          <p:cNvPr id="5" name="标题 4"/>
          <p:cNvSpPr/>
          <p:nvPr>
            <p:ph type="ctrTitle"/>
          </p:nvPr>
        </p:nvSpPr>
        <p:spPr>
          <a:xfrm>
            <a:off x="2026920" y="1840230"/>
            <a:ext cx="6570980" cy="674370"/>
          </a:xfrm>
        </p:spPr>
        <p:txBody>
          <a:bodyPr>
            <a:noAutofit/>
          </a:bodyPr>
          <a:lstStyle/>
          <a:p>
            <a:r>
              <a:rPr lang="zh-CN" altLang="en-US" sz="8800" b="1">
                <a:gradFill>
                  <a:gsLst>
                    <a:gs pos="0">
                      <a:srgbClr val="FE4444"/>
                    </a:gs>
                    <a:gs pos="100000">
                      <a:srgbClr val="832B2B"/>
                    </a:gs>
                  </a:gsLst>
                  <a:lin scaled="0"/>
                </a:gradFill>
                <a:latin typeface="+mn-lt"/>
                <a:ea typeface="黑体" panose="02010609060101010101" charset="-122"/>
                <a:cs typeface="黑体" panose="02010609060101010101" charset="-122"/>
              </a:rPr>
              <a:t>百</a:t>
            </a:r>
            <a:r>
              <a:rPr lang="en-US" altLang="zh-CN" sz="8800" b="1">
                <a:gradFill>
                  <a:gsLst>
                    <a:gs pos="0">
                      <a:srgbClr val="FE4444"/>
                    </a:gs>
                    <a:gs pos="100000">
                      <a:srgbClr val="832B2B"/>
                    </a:gs>
                  </a:gsLst>
                  <a:lin scaled="0"/>
                </a:gradFill>
                <a:latin typeface="+mn-lt"/>
                <a:ea typeface="黑体" panose="02010609060101010101" charset="-122"/>
                <a:cs typeface="黑体" panose="02010609060101010101" charset="-122"/>
              </a:rPr>
              <a:t>  </a:t>
            </a:r>
            <a:r>
              <a:rPr lang="zh-CN" altLang="en-US" sz="8800" b="1">
                <a:gradFill>
                  <a:gsLst>
                    <a:gs pos="0">
                      <a:srgbClr val="FE4444"/>
                    </a:gs>
                    <a:gs pos="100000">
                      <a:srgbClr val="832B2B"/>
                    </a:gs>
                  </a:gsLst>
                  <a:lin scaled="0"/>
                </a:gradFill>
                <a:latin typeface="+mn-lt"/>
                <a:ea typeface="黑体" panose="02010609060101010101" charset="-122"/>
                <a:cs typeface="黑体" panose="02010609060101010101" charset="-122"/>
              </a:rPr>
              <a:t>合</a:t>
            </a:r>
            <a:r>
              <a:rPr lang="en-US" altLang="zh-CN" sz="8800" b="1">
                <a:gradFill>
                  <a:gsLst>
                    <a:gs pos="0">
                      <a:srgbClr val="FE4444"/>
                    </a:gs>
                    <a:gs pos="100000">
                      <a:srgbClr val="832B2B"/>
                    </a:gs>
                  </a:gsLst>
                  <a:lin scaled="0"/>
                </a:gradFill>
                <a:latin typeface="+mn-lt"/>
                <a:ea typeface="黑体" panose="02010609060101010101" charset="-122"/>
                <a:cs typeface="黑体" panose="02010609060101010101" charset="-122"/>
              </a:rPr>
              <a:t>  </a:t>
            </a:r>
            <a:r>
              <a:rPr lang="zh-CN" altLang="en-US" sz="8800" b="1">
                <a:gradFill>
                  <a:gsLst>
                    <a:gs pos="0">
                      <a:srgbClr val="FE4444"/>
                    </a:gs>
                    <a:gs pos="100000">
                      <a:srgbClr val="832B2B"/>
                    </a:gs>
                  </a:gsLst>
                  <a:lin scaled="0"/>
                </a:gradFill>
                <a:latin typeface="+mn-lt"/>
                <a:ea typeface="黑体" panose="02010609060101010101" charset="-122"/>
                <a:cs typeface="黑体" panose="02010609060101010101" charset="-122"/>
              </a:rPr>
              <a:t>花</a:t>
            </a:r>
            <a:endParaRPr lang="zh-CN" altLang="en-US" sz="8800" b="1">
              <a:gradFill>
                <a:gsLst>
                  <a:gs pos="0">
                    <a:srgbClr val="FE4444"/>
                  </a:gs>
                  <a:gs pos="100000">
                    <a:srgbClr val="832B2B"/>
                  </a:gs>
                </a:gsLst>
                <a:lin scaled="0"/>
              </a:gradFill>
              <a:latin typeface="+mn-lt"/>
              <a:ea typeface="黑体" panose="02010609060101010101" charset="-122"/>
              <a:cs typeface="黑体" panose="02010609060101010101" charset="-122"/>
            </a:endParaRPr>
          </a:p>
        </p:txBody>
      </p:sp>
    </p:spTree>
    <p:custDataLst>
      <p:tags r:id="rId2"/>
    </p:custData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60045" y="196850"/>
            <a:ext cx="7444105" cy="714960"/>
          </a:xfrm>
          <a:prstGeom prst="flowChartAlternateProcess">
            <a:avLst/>
          </a:prstGeom>
          <a:solidFill>
            <a:schemeClr val="accent4">
              <a:lumMod val="20000"/>
              <a:lumOff val="80000"/>
            </a:schemeClr>
          </a:solidFill>
        </p:spPr>
        <p:txBody>
          <a:bodyPr wrap="square" rtlCol="0">
            <a:spAutoFit/>
          </a:bodyPr>
          <a:lstStyle/>
          <a:p>
            <a:pPr algn="ctr"/>
            <a:r>
              <a:rPr lang="en-US" altLang="zh-CN" sz="3600" b="1">
                <a:solidFill>
                  <a:srgbClr val="FF0000"/>
                </a:solidFill>
                <a:latin typeface="微软雅黑" panose="020B0503020204020204" charset="-122"/>
                <a:ea typeface="微软雅黑" panose="020B0503020204020204" charset="-122"/>
              </a:rPr>
              <a:t>2</a:t>
            </a:r>
            <a:r>
              <a:rPr lang="zh-CN" altLang="en-US" sz="3600" b="1">
                <a:solidFill>
                  <a:srgbClr val="FF0000"/>
                </a:solidFill>
                <a:latin typeface="微软雅黑" panose="020B0503020204020204" charset="-122"/>
                <a:ea typeface="微软雅黑" panose="020B0503020204020204" charset="-122"/>
              </a:rPr>
              <a:t>.“我”在小说中的作用是什么？</a:t>
            </a:r>
            <a:endParaRPr lang="zh-CN" altLang="en-US" sz="3600" b="1">
              <a:solidFill>
                <a:srgbClr val="FF0000"/>
              </a:solidFill>
              <a:latin typeface="微软雅黑" panose="020B0503020204020204" charset="-122"/>
              <a:ea typeface="微软雅黑" panose="020B0503020204020204" charset="-122"/>
            </a:endParaRPr>
          </a:p>
        </p:txBody>
      </p:sp>
      <p:sp>
        <p:nvSpPr>
          <p:cNvPr id="3" name="文本框 2"/>
          <p:cNvSpPr txBox="1"/>
          <p:nvPr/>
        </p:nvSpPr>
        <p:spPr>
          <a:xfrm>
            <a:off x="360045" y="1083945"/>
            <a:ext cx="7950835" cy="3051258"/>
          </a:xfrm>
          <a:prstGeom prst="roundRect">
            <a:avLst/>
          </a:prstGeom>
          <a:noFill/>
          <a:ln w="28575">
            <a:solidFill>
              <a:srgbClr val="0000FF"/>
            </a:solidFill>
            <a:prstDash val="sysDot"/>
          </a:ln>
        </p:spPr>
        <p:txBody>
          <a:bodyPr wrap="square" rtlCol="0" anchor="t">
            <a:spAutoFit/>
          </a:bodyPr>
          <a:lstStyle/>
          <a:p>
            <a:pPr algn="l" fontAlgn="auto">
              <a:lnSpc>
                <a:spcPts val="3460"/>
              </a:lnSpc>
            </a:pPr>
            <a:r>
              <a:rPr lang="en-US" sz="2400" b="1" dirty="0">
                <a:solidFill>
                  <a:srgbClr val="FF0000"/>
                </a:solidFill>
                <a:latin typeface="黑体" panose="02010609060101010101" charset="-122"/>
                <a:ea typeface="黑体" panose="02010609060101010101" charset="-122"/>
                <a:cs typeface="黑体" panose="02010609060101010101" charset="-122"/>
                <a:sym typeface="+mn-ea"/>
              </a:rPr>
              <a:t>    </a:t>
            </a:r>
            <a:r>
              <a:rPr sz="2400" b="1" dirty="0">
                <a:solidFill>
                  <a:srgbClr val="FF0000"/>
                </a:solidFill>
                <a:latin typeface="黑体" panose="02010609060101010101" charset="-122"/>
                <a:ea typeface="黑体" panose="02010609060101010101" charset="-122"/>
                <a:cs typeface="黑体" panose="02010609060101010101" charset="-122"/>
                <a:sym typeface="+mn-ea"/>
              </a:rPr>
              <a:t>提示：</a:t>
            </a:r>
            <a:r>
              <a:rPr sz="2400" dirty="0">
                <a:latin typeface="黑体" panose="02010609060101010101" charset="-122"/>
                <a:ea typeface="黑体" panose="02010609060101010101" charset="-122"/>
                <a:cs typeface="黑体" panose="02010609060101010101" charset="-122"/>
                <a:sym typeface="+mn-ea"/>
              </a:rPr>
              <a:t>在这篇小说里，“我”是非主要人物。小说中非主要人物一般具有如下作用：①烘托主要人物的性格；②牵线搭桥，推动故事情节的发展；③为主要人物的活动提供了具体环境，起到了渲染气氛、奠定感情色彩基调的作用；④次要人物的设置是为塑造主要人物服务的，更是为揭示小说主题服务的。</a:t>
            </a:r>
            <a:endParaRPr sz="2400" dirty="0">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360045" y="4271020"/>
            <a:ext cx="11471910" cy="2559371"/>
          </a:xfrm>
          <a:prstGeom prst="roundRect">
            <a:avLst/>
          </a:prstGeom>
          <a:noFill/>
          <a:ln w="28575">
            <a:solidFill>
              <a:srgbClr val="0000FF"/>
            </a:solidFill>
            <a:prstDash val="sysDot"/>
          </a:ln>
        </p:spPr>
        <p:txBody>
          <a:bodyPr wrap="square" rtlCol="0" anchor="t">
            <a:spAutoFit/>
          </a:bodyPr>
          <a:lstStyle/>
          <a:p>
            <a:pPr algn="l" fontAlgn="auto">
              <a:lnSpc>
                <a:spcPts val="3460"/>
              </a:lnSpc>
            </a:pPr>
            <a:r>
              <a:rPr lang="en-US" sz="2400" dirty="0">
                <a:solidFill>
                  <a:srgbClr val="002060"/>
                </a:solidFill>
                <a:latin typeface="黑体" panose="02010609060101010101" charset="-122"/>
                <a:ea typeface="黑体" panose="02010609060101010101" charset="-122"/>
                <a:cs typeface="黑体" panose="02010609060101010101" charset="-122"/>
                <a:sym typeface="+mn-ea"/>
              </a:rPr>
              <a:t>    </a:t>
            </a:r>
            <a:r>
              <a:rPr sz="2400" dirty="0">
                <a:solidFill>
                  <a:srgbClr val="002060"/>
                </a:solidFill>
                <a:latin typeface="黑体" panose="02010609060101010101" charset="-122"/>
                <a:ea typeface="黑体" panose="02010609060101010101" charset="-122"/>
                <a:cs typeface="黑体" panose="02010609060101010101" charset="-122"/>
                <a:sym typeface="+mn-ea"/>
              </a:rPr>
              <a:t>①“我”对通讯员先是“生起气来”，再是“发生了兴趣”，然后是“从心底爱上了这个傻乎乎的同乡”，通过“我”的细腻而有层次的心理活动来刻画人物，这就由远到近</a:t>
            </a:r>
            <a:r>
              <a:rPr lang="zh-CN" sz="2400" dirty="0">
                <a:solidFill>
                  <a:srgbClr val="002060"/>
                </a:solidFill>
                <a:latin typeface="黑体" panose="02010609060101010101" charset="-122"/>
                <a:ea typeface="黑体" panose="02010609060101010101" charset="-122"/>
                <a:cs typeface="黑体" panose="02010609060101010101" charset="-122"/>
                <a:sym typeface="+mn-ea"/>
              </a:rPr>
              <a:t>、</a:t>
            </a:r>
            <a:r>
              <a:rPr sz="2400" dirty="0">
                <a:solidFill>
                  <a:srgbClr val="002060"/>
                </a:solidFill>
                <a:latin typeface="黑体" panose="02010609060101010101" charset="-122"/>
                <a:ea typeface="黑体" panose="02010609060101010101" charset="-122"/>
                <a:cs typeface="黑体" panose="02010609060101010101" charset="-122"/>
                <a:sym typeface="+mn-ea"/>
              </a:rPr>
              <a:t>由淡到浓</a:t>
            </a:r>
            <a:r>
              <a:rPr lang="zh-CN" sz="2400" dirty="0">
                <a:solidFill>
                  <a:srgbClr val="002060"/>
                </a:solidFill>
                <a:latin typeface="黑体" panose="02010609060101010101" charset="-122"/>
                <a:ea typeface="黑体" panose="02010609060101010101" charset="-122"/>
                <a:cs typeface="黑体" panose="02010609060101010101" charset="-122"/>
                <a:sym typeface="+mn-ea"/>
              </a:rPr>
              <a:t>、</a:t>
            </a:r>
            <a:r>
              <a:rPr sz="2400" dirty="0">
                <a:solidFill>
                  <a:srgbClr val="002060"/>
                </a:solidFill>
                <a:latin typeface="黑体" panose="02010609060101010101" charset="-122"/>
                <a:ea typeface="黑体" panose="02010609060101010101" charset="-122"/>
                <a:cs typeface="黑体" panose="02010609060101010101" charset="-122"/>
                <a:sym typeface="+mn-ea"/>
              </a:rPr>
              <a:t>由表及里地刻画了小通讯员这个人物形象。②“我”是整个故事的参与者和见证人，是故事的一部分，“我”为通讯员和新媳妇提供了活动环境，也推动着情节的发展。 </a:t>
            </a:r>
            <a:endParaRPr sz="2400" dirty="0">
              <a:solidFill>
                <a:srgbClr val="002060"/>
              </a:solidFill>
              <a:latin typeface="黑体" panose="02010609060101010101" charset="-122"/>
              <a:ea typeface="黑体" panose="02010609060101010101" charset="-122"/>
              <a:cs typeface="黑体" panose="02010609060101010101" charset="-122"/>
              <a:sym typeface="+mn-ea"/>
            </a:endParaRPr>
          </a:p>
        </p:txBody>
      </p:sp>
      <p:pic>
        <p:nvPicPr>
          <p:cNvPr id="6" name="图片 5"/>
          <p:cNvPicPr>
            <a:picLocks noChangeAspect="1"/>
          </p:cNvPicPr>
          <p:nvPr/>
        </p:nvPicPr>
        <p:blipFill>
          <a:blip r:embed="rId1"/>
          <a:stretch>
            <a:fillRect/>
          </a:stretch>
        </p:blipFill>
        <p:spPr>
          <a:xfrm>
            <a:off x="8552180" y="196850"/>
            <a:ext cx="3534410" cy="279209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5"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686397" y="197490"/>
            <a:ext cx="10972876" cy="685800"/>
          </a:xfrm>
          <a:prstGeom prst="rect">
            <a:avLst/>
          </a:prstGeom>
          <a:noFill/>
        </p:spPr>
        <p:txBody>
          <a:bodyPr wrap="square" lIns="63500" tIns="25400" rIns="63500" bIns="25400" rtlCol="0" anchor="t" anchorCtr="0">
            <a:normAutofit/>
          </a:bodyPr>
          <a:lstStyle/>
          <a:p>
            <a:pPr marL="0" indent="0" algn="ctr">
              <a:lnSpc>
                <a:spcPct val="100000"/>
              </a:lnSpc>
              <a:spcBef>
                <a:spcPct val="0"/>
              </a:spcBef>
              <a:spcAft>
                <a:spcPct val="0"/>
              </a:spcAft>
              <a:buSzTx/>
              <a:buNone/>
            </a:pPr>
            <a:r>
              <a:rPr lang="en-US" altLang="zh-CN" sz="3800" b="1" spc="22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3800" b="1" spc="220">
                <a:solidFill>
                  <a:schemeClr val="tx1"/>
                </a:solidFill>
                <a:latin typeface="微软雅黑" panose="020B0503020204020204" charset="-122"/>
                <a:ea typeface="微软雅黑" panose="020B0503020204020204" charset="-122"/>
                <a:cs typeface="微软雅黑" panose="020B0503020204020204" charset="-122"/>
                <a:sym typeface="+mn-ea"/>
              </a:rPr>
              <a:t>、本文采用了什么样的叙述视角?有什么作用?</a:t>
            </a:r>
            <a:endParaRPr lang="zh-CN" altLang="en-US" sz="3800" b="1" spc="22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1" name="Title 6"/>
          <p:cNvSpPr txBox="1"/>
          <p:nvPr>
            <p:custDataLst>
              <p:tags r:id="rId2"/>
            </p:custDataLst>
          </p:nvPr>
        </p:nvSpPr>
        <p:spPr>
          <a:xfrm>
            <a:off x="474980" y="1360170"/>
            <a:ext cx="11184255" cy="518731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altLang="en-US" sz="3200"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知识链接</a:t>
            </a:r>
            <a:r>
              <a:rPr altLang="zh-CN" sz="3200"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3200"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叙述视角</a:t>
            </a:r>
            <a:endParaRPr lang="zh-CN" altLang="en-US" sz="3200"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ct val="0"/>
              </a:spcBef>
              <a:spcAft>
                <a:spcPts val="800"/>
              </a:spcAft>
              <a:buSzTx/>
              <a:buFont typeface="Wingdings" panose="05000000000000000000" charset="0"/>
              <a:buNone/>
            </a:pPr>
            <a:r>
              <a:rPr altLang="zh-CN" sz="3200"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3200"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叙述学中，一般把“谁说故事”“站在什么立足点上说故事”称为叙述视角，可分为</a:t>
            </a:r>
            <a:r>
              <a:rPr lang="zh-CN" altLang="en-US" sz="3200" b="1" spc="180">
                <a:ln w="3175">
                  <a:noFill/>
                  <a:prstDash val="dash"/>
                </a:ln>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“全知视角”</a:t>
            </a:r>
            <a:r>
              <a:rPr lang="zh-CN" altLang="en-US" sz="3200"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和</a:t>
            </a:r>
            <a:r>
              <a:rPr lang="zh-CN" altLang="en-US" sz="3200" b="1" spc="180">
                <a:ln w="3175">
                  <a:noFill/>
                  <a:prstDash val="dash"/>
                </a:ln>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“有限视角”</a:t>
            </a:r>
            <a:r>
              <a:rPr lang="zh-CN" altLang="en-US" sz="3200"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全知视角”，即叙述者站在局外，不出现在故事中，但对事件的前因后果及人物心理、过去和未来都十分清楚，有时甚至走到前台发表议论、评价人物。“有限视角”，即叙述者为当事人，参与故事发展，我们依赖他的眼睛看世界，靠他引领进入故事。</a:t>
            </a:r>
            <a:endParaRPr lang="zh-CN" altLang="en-US" sz="32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blinds(horizontal)">
                                      <p:cBhvr>
                                        <p:cTn id="10"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345440" y="212725"/>
            <a:ext cx="11396345" cy="6473825"/>
          </a:xfrm>
        </p:spPr>
        <p:txBody>
          <a:bodyPr>
            <a:noAutofit/>
          </a:bodyPr>
          <a:lstStyle/>
          <a:p>
            <a:pPr>
              <a:lnSpc>
                <a:spcPct val="15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叙事人称与叙事视角 </a:t>
            </a:r>
            <a:br>
              <a:rPr lang="zh-CN" altLang="en-US" sz="2400">
                <a:solidFill>
                  <a:srgbClr val="FF0000"/>
                </a:solidFill>
                <a:latin typeface="微软雅黑" panose="020B0503020204020204" charset="-122"/>
                <a:ea typeface="微软雅黑" panose="020B0503020204020204" charset="-122"/>
                <a:cs typeface="微软雅黑" panose="020B0503020204020204" charset="-122"/>
              </a:rPr>
            </a:br>
            <a:r>
              <a:rPr lang="zh-CN" altLang="en-US" sz="2400" b="1">
                <a:solidFill>
                  <a:schemeClr val="tx1"/>
                </a:solidFill>
                <a:latin typeface="微软雅黑" panose="020B0503020204020204" charset="-122"/>
                <a:ea typeface="微软雅黑" panose="020B0503020204020204" charset="-122"/>
                <a:cs typeface="微软雅黑" panose="020B0503020204020204" charset="-122"/>
              </a:rPr>
              <a:t>1．小说中的“我”——第一人称——有限视角叙事 。</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 </a:t>
            </a:r>
            <a:br>
              <a:rPr lang="zh-CN" altLang="en-US" sz="2400">
                <a:solidFill>
                  <a:schemeClr val="tx1"/>
                </a:solidFill>
                <a:latin typeface="微软雅黑" panose="020B0503020204020204" charset="-122"/>
                <a:ea typeface="微软雅黑" panose="020B0503020204020204" charset="-122"/>
                <a:cs typeface="微软雅黑" panose="020B0503020204020204" charset="-122"/>
              </a:rPr>
            </a:br>
            <a:r>
              <a:rPr lang="en-US" altLang="zh-CN" sz="24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b="1">
                <a:solidFill>
                  <a:schemeClr val="tx1"/>
                </a:solidFill>
                <a:latin typeface="楷体" panose="02010609060101010101" charset="-122"/>
                <a:ea typeface="楷体" panose="02010609060101010101" charset="-122"/>
                <a:cs typeface="楷体" panose="02010609060101010101" charset="-122"/>
              </a:rPr>
              <a:t>① 旁观者：置身事外，用更冷静疏离的方式呈现故事，使故事更加客观、真实； ②参与者： 参与到事件中，可 以与主人公直接对话，可以衬托主人公，可以对事件、人物产生影响等。 </a:t>
            </a:r>
            <a:r>
              <a:rPr lang="zh-CN" altLang="en-US" sz="2400" b="1">
                <a:solidFill>
                  <a:srgbClr val="7030A0"/>
                </a:solidFill>
                <a:latin typeface="楷体" panose="02010609060101010101" charset="-122"/>
                <a:ea typeface="楷体" panose="02010609060101010101" charset="-122"/>
                <a:cs typeface="楷体" panose="02010609060101010101" charset="-122"/>
              </a:rPr>
              <a:t>“我”既是故事情节的讲述者，又是参与者、见证者、 亲历者。给读者真实亲切之感，拉近小说与读者的距离，便于抒发感情，便于展开心理描写。</a:t>
            </a:r>
            <a:r>
              <a:rPr lang="zh-CN" altLang="en-US" sz="2400" b="1">
                <a:solidFill>
                  <a:schemeClr val="tx1"/>
                </a:solidFill>
                <a:latin typeface="楷体" panose="02010609060101010101" charset="-122"/>
                <a:ea typeface="楷体" panose="02010609060101010101" charset="-122"/>
                <a:cs typeface="楷体" panose="02010609060101010101" charset="-122"/>
              </a:rPr>
              <a:t>不 足是只能限于叙述人的所见所闻，受到一定的限制，是有限的讲述。 </a:t>
            </a:r>
            <a:endParaRPr lang="zh-CN" altLang="en-US" sz="24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12445" y="115570"/>
            <a:ext cx="11167110" cy="6627495"/>
          </a:xfrm>
        </p:spPr>
        <p:txBody>
          <a:bodyPr>
            <a:noAutofit/>
          </a:bodyPr>
          <a:lstStyle/>
          <a:p>
            <a:pPr>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2．“他”——第三人称——全知视角叙事 </a:t>
            </a:r>
            <a:br>
              <a:rPr lang="zh-CN" altLang="en-US" sz="2800">
                <a:solidFill>
                  <a:schemeClr val="tx1"/>
                </a:solidFill>
                <a:latin typeface="微软雅黑" panose="020B0503020204020204" charset="-122"/>
                <a:ea typeface="微软雅黑" panose="020B0503020204020204" charset="-122"/>
                <a:cs typeface="微软雅黑" panose="020B0503020204020204" charset="-122"/>
              </a:rPr>
            </a:b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tx1"/>
                </a:solidFill>
                <a:latin typeface="楷体" panose="02010609060101010101" charset="-122"/>
                <a:ea typeface="楷体" panose="02010609060101010101" charset="-122"/>
                <a:cs typeface="楷体" panose="02010609060101010101" charset="-122"/>
              </a:rPr>
              <a:t>“他”，只是故事情节的讲述者，并非其中的参与者、见证者、亲历者，“他”站在故事的外部，以旁观者的身份讲述故事。好处是叙述自由，超越时空，无所不知。不足是叙述 缺乏亲切感，使读者与小说产生距离。 值得注意的是：第三人称不全是无限视角，也有有限视角——叙述者只是对某个人物无所不知，而对其他人物却并不了解。 </a:t>
            </a:r>
            <a:endParaRPr lang="zh-CN" altLang="en-US" sz="28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任意多边形: 形状 90"/>
          <p:cNvSpPr/>
          <p:nvPr>
            <p:custDataLst>
              <p:tags r:id="rId1"/>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charset="-122"/>
              <a:ea typeface="微软雅黑" panose="020B0503020204020204" charset="-122"/>
            </a:endParaRPr>
          </a:p>
        </p:txBody>
      </p:sp>
      <p:sp>
        <p:nvSpPr>
          <p:cNvPr id="93" name="文本框 92"/>
          <p:cNvSpPr txBox="1"/>
          <p:nvPr>
            <p:custDataLst>
              <p:tags r:id="rId2"/>
            </p:custDataLst>
          </p:nvPr>
        </p:nvSpPr>
        <p:spPr>
          <a:xfrm>
            <a:off x="250825" y="931545"/>
            <a:ext cx="11763375" cy="5791200"/>
          </a:xfrm>
          <a:prstGeom prst="rect">
            <a:avLst/>
          </a:prstGeom>
          <a:noFill/>
        </p:spPr>
        <p:txBody>
          <a:bodyPr wrap="square" lIns="90000" tIns="46800" rIns="90000" bIns="46800" rtlCol="0" anchor="ctr" anchorCtr="0"/>
          <a:lstStyle>
            <a:defPPr>
              <a:defRPr lang="zh-CN"/>
            </a:defPPr>
            <a:lvl1pPr fontAlgn="auto">
              <a:lnSpc>
                <a:spcPct val="130000"/>
              </a:lnSpc>
              <a:spcAft>
                <a:spcPts val="1000"/>
              </a:spcAft>
              <a:defRPr sz="1600" spc="150"/>
            </a:lvl1pPr>
          </a:lstStyle>
          <a:p>
            <a:pPr lvl="0" indent="0" algn="l" fontAlgn="ctr">
              <a:lnSpc>
                <a:spcPct val="120000"/>
              </a:lnSpc>
              <a:spcBef>
                <a:spcPct val="0"/>
              </a:spcBef>
              <a:spcAft>
                <a:spcPts val="800"/>
              </a:spcAft>
              <a:buClr>
                <a:schemeClr val="accent2"/>
              </a:buClr>
              <a:buSzTx/>
              <a:buFont typeface="WPS-Bullets" pitchFamily="2" charset="0"/>
              <a:buNone/>
            </a:pPr>
            <a:r>
              <a:rPr lang="en-US" altLang="zh-CN" sz="2800" b="1" spc="12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 </a:t>
            </a:r>
            <a:r>
              <a:rPr lang="zh-CN" altLang="en-US" sz="2800" b="1" spc="120">
                <a:solidFill>
                  <a:schemeClr val="tx1"/>
                </a:solidFill>
                <a:latin typeface="楷体" panose="02010609060101010101" charset="-122"/>
                <a:ea typeface="楷体" panose="02010609060101010101" charset="-122"/>
                <a:cs typeface="楷体" panose="02010609060101010101" charset="-122"/>
              </a:rPr>
              <a:t>(1)本文采用第一人称“我”的有限视角叙事。</a:t>
            </a:r>
            <a:endParaRPr lang="zh-CN" altLang="en-US" sz="2800" b="1" spc="120">
              <a:solidFill>
                <a:schemeClr val="tx1"/>
              </a:solidFill>
              <a:latin typeface="楷体" panose="02010609060101010101" charset="-122"/>
              <a:ea typeface="楷体" panose="02010609060101010101" charset="-122"/>
              <a:cs typeface="楷体" panose="02010609060101010101" charset="-122"/>
            </a:endParaRPr>
          </a:p>
          <a:p>
            <a:pPr lvl="0" indent="0" algn="l" fontAlgn="ctr">
              <a:lnSpc>
                <a:spcPct val="120000"/>
              </a:lnSpc>
              <a:spcBef>
                <a:spcPct val="0"/>
              </a:spcBef>
              <a:spcAft>
                <a:spcPts val="800"/>
              </a:spcAft>
              <a:buClr>
                <a:schemeClr val="accent2"/>
              </a:buClr>
              <a:buSzTx/>
              <a:buFont typeface="WPS-Bullets" pitchFamily="2" charset="0"/>
              <a:buNone/>
            </a:pPr>
            <a:r>
              <a:rPr lang="zh-CN" altLang="en-US" sz="2800" b="1" spc="200">
                <a:solidFill>
                  <a:srgbClr val="7030A0"/>
                </a:solidFill>
                <a:latin typeface="楷体" panose="02010609060101010101" charset="-122"/>
                <a:ea typeface="楷体" panose="02010609060101010101" charset="-122"/>
                <a:cs typeface="楷体" panose="02010609060101010101" charset="-122"/>
              </a:rPr>
              <a:t>（</a:t>
            </a:r>
            <a:r>
              <a:rPr lang="en-US" altLang="zh-CN" sz="2800" b="1" spc="200">
                <a:solidFill>
                  <a:srgbClr val="7030A0"/>
                </a:solidFill>
                <a:latin typeface="楷体" panose="02010609060101010101" charset="-122"/>
                <a:ea typeface="楷体" panose="02010609060101010101" charset="-122"/>
                <a:cs typeface="楷体" panose="02010609060101010101" charset="-122"/>
              </a:rPr>
              <a:t>2</a:t>
            </a:r>
            <a:r>
              <a:rPr lang="zh-CN" altLang="en-US" sz="2800" b="1" spc="200">
                <a:solidFill>
                  <a:srgbClr val="7030A0"/>
                </a:solidFill>
                <a:latin typeface="楷体" panose="02010609060101010101" charset="-122"/>
                <a:ea typeface="楷体" panose="02010609060101010101" charset="-122"/>
                <a:cs typeface="楷体" panose="02010609060101010101" charset="-122"/>
              </a:rPr>
              <a:t>）作用:</a:t>
            </a:r>
            <a:endParaRPr lang="zh-CN" altLang="en-US" sz="2800" b="1" spc="200">
              <a:solidFill>
                <a:srgbClr val="7030A0"/>
              </a:solidFill>
              <a:latin typeface="楷体" panose="02010609060101010101" charset="-122"/>
              <a:ea typeface="楷体" panose="02010609060101010101" charset="-122"/>
              <a:cs typeface="楷体" panose="02010609060101010101" charset="-122"/>
            </a:endParaRPr>
          </a:p>
          <a:p>
            <a:pPr marL="990600" lvl="2" indent="-304800" algn="l" fontAlgn="ctr">
              <a:lnSpc>
                <a:spcPct val="120000"/>
              </a:lnSpc>
              <a:spcBef>
                <a:spcPct val="0"/>
              </a:spcBef>
              <a:spcAft>
                <a:spcPts val="800"/>
              </a:spcAft>
              <a:buClr>
                <a:schemeClr val="tx1">
                  <a:lumMod val="50000"/>
                  <a:lumOff val="50000"/>
                </a:schemeClr>
              </a:buClr>
              <a:buSzTx/>
              <a:buFont typeface="Arial" panose="020B0604020202020204" pitchFamily="34" charset="0"/>
              <a:buChar char="○"/>
              <a:tabLst>
                <a:tab pos="355600" algn="l"/>
              </a:tabLst>
            </a:pPr>
            <a:r>
              <a:rPr lang="zh-CN" altLang="en-US" sz="2800" b="1" spc="180">
                <a:solidFill>
                  <a:schemeClr val="dk1">
                    <a:lumMod val="75000"/>
                    <a:lumOff val="25000"/>
                  </a:schemeClr>
                </a:solidFill>
                <a:latin typeface="楷体" panose="02010609060101010101" charset="-122"/>
                <a:ea typeface="楷体" panose="02010609060101010101" charset="-122"/>
                <a:cs typeface="楷体" panose="02010609060101010101" charset="-122"/>
              </a:rPr>
              <a:t>“我”</a:t>
            </a:r>
            <a:r>
              <a:rPr lang="zh-CN" altLang="en-US" sz="2800" b="1" spc="18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作为叙事的线索,串联起整个故事</a:t>
            </a:r>
            <a:r>
              <a:rPr lang="zh-CN" altLang="en-US" sz="2800" b="1" spc="180">
                <a:solidFill>
                  <a:schemeClr val="dk1">
                    <a:lumMod val="75000"/>
                    <a:lumOff val="25000"/>
                  </a:schemeClr>
                </a:solidFill>
                <a:latin typeface="楷体" panose="02010609060101010101" charset="-122"/>
                <a:ea typeface="楷体" panose="02010609060101010101" charset="-122"/>
                <a:cs typeface="楷体" panose="02010609060101010101" charset="-122"/>
              </a:rPr>
              <a:t>,使之成为一个整体，同时以女性观察的细致，更多地展现细节,</a:t>
            </a:r>
            <a:r>
              <a:rPr lang="zh-CN" altLang="en-US" sz="2800" b="1" spc="18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增强了情节的生动性，推动了情节的发展;</a:t>
            </a:r>
            <a:endParaRPr lang="zh-CN" altLang="en-US" sz="2800" b="1" spc="18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endParaRPr>
          </a:p>
          <a:p>
            <a:pPr marL="990600" lvl="2" indent="-304800" algn="l" fontAlgn="ctr">
              <a:lnSpc>
                <a:spcPct val="120000"/>
              </a:lnSpc>
              <a:spcBef>
                <a:spcPct val="0"/>
              </a:spcBef>
              <a:spcAft>
                <a:spcPts val="800"/>
              </a:spcAft>
              <a:buClr>
                <a:schemeClr val="tx1">
                  <a:lumMod val="50000"/>
                  <a:lumOff val="50000"/>
                </a:schemeClr>
              </a:buClr>
              <a:buSzTx/>
              <a:buFont typeface="Arial" panose="020B0604020202020204" pitchFamily="34" charset="0"/>
              <a:buChar char="○"/>
              <a:tabLst>
                <a:tab pos="355600" algn="l"/>
              </a:tabLst>
            </a:pPr>
            <a:r>
              <a:rPr lang="zh-CN" altLang="en-US" sz="2800" b="1" spc="18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“我”是小说中的通讯员和新媳妇的内心变化和性格丰富的见证者</a:t>
            </a:r>
            <a:r>
              <a:rPr lang="zh-CN" altLang="en-US" sz="2800" b="1" spc="180">
                <a:solidFill>
                  <a:schemeClr val="dk1">
                    <a:lumMod val="75000"/>
                    <a:lumOff val="25000"/>
                  </a:schemeClr>
                </a:solidFill>
                <a:latin typeface="楷体" panose="02010609060101010101" charset="-122"/>
                <a:ea typeface="楷体" panose="02010609060101010101" charset="-122"/>
                <a:cs typeface="楷体" panose="02010609060101010101" charset="-122"/>
              </a:rPr>
              <a:t>,通过“我”敏锐的感觉,生动地刻画了人物性格,</a:t>
            </a:r>
            <a:r>
              <a:rPr lang="zh-CN" altLang="en-US" sz="2800" b="1" spc="18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突出了人物形象，并使情境显得更为真切,拉近了与读者的距离;</a:t>
            </a:r>
            <a:endParaRPr lang="zh-CN" altLang="en-US" sz="2800" b="1" spc="18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endParaRPr>
          </a:p>
          <a:p>
            <a:pPr marL="990600" lvl="2" indent="-304800" algn="l" fontAlgn="ctr">
              <a:lnSpc>
                <a:spcPct val="120000"/>
              </a:lnSpc>
              <a:spcBef>
                <a:spcPct val="0"/>
              </a:spcBef>
              <a:spcAft>
                <a:spcPts val="800"/>
              </a:spcAft>
              <a:buClr>
                <a:schemeClr val="tx1">
                  <a:lumMod val="50000"/>
                  <a:lumOff val="50000"/>
                </a:schemeClr>
              </a:buClr>
              <a:buSzTx/>
              <a:buFont typeface="Arial" panose="020B0604020202020204" pitchFamily="34" charset="0"/>
              <a:buChar char="○"/>
              <a:tabLst>
                <a:tab pos="355600" algn="l"/>
              </a:tabLst>
            </a:pPr>
            <a:r>
              <a:rPr lang="zh-CN" altLang="en-US" sz="2800" b="1" spc="180">
                <a:solidFill>
                  <a:schemeClr val="dk1">
                    <a:lumMod val="75000"/>
                    <a:lumOff val="25000"/>
                  </a:schemeClr>
                </a:solidFill>
                <a:latin typeface="楷体" panose="02010609060101010101" charset="-122"/>
                <a:ea typeface="楷体" panose="02010609060101010101" charset="-122"/>
                <a:cs typeface="楷体" panose="02010609060101010101" charset="-122"/>
              </a:rPr>
              <a:t>文中“我”从一个女性的角度来反映战争的残酷,绕开激烈的战斗场面,</a:t>
            </a:r>
            <a:r>
              <a:rPr lang="zh-CN" altLang="en-US" sz="2800" b="1" spc="18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使小说充满了抒情意味，更能引发读者的想象，凸显军民情深的小说主题。</a:t>
            </a:r>
            <a:endParaRPr lang="zh-CN" altLang="en-US" sz="2800" b="1" spc="18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endParaRPr>
          </a:p>
        </p:txBody>
      </p:sp>
      <p:sp>
        <p:nvSpPr>
          <p:cNvPr id="94" name="文本框 93"/>
          <p:cNvSpPr txBox="1"/>
          <p:nvPr>
            <p:custDataLst>
              <p:tags r:id="rId3"/>
            </p:custDataLst>
          </p:nvPr>
        </p:nvSpPr>
        <p:spPr>
          <a:xfrm>
            <a:off x="1287145" y="176530"/>
            <a:ext cx="9982835" cy="651510"/>
          </a:xfrm>
          <a:prstGeom prst="rect">
            <a:avLst/>
          </a:prstGeom>
          <a:noFill/>
        </p:spPr>
        <p:txBody>
          <a:bodyPr wrap="square" lIns="90000" tIns="46800" rIns="90000" bIns="46800" rtlCol="0">
            <a:normAutofit/>
          </a:bodyPr>
          <a:lstStyle/>
          <a:p>
            <a:pPr marL="0" indent="0" algn="l">
              <a:lnSpc>
                <a:spcPct val="100000"/>
              </a:lnSpc>
              <a:spcBef>
                <a:spcPct val="0"/>
              </a:spcBef>
              <a:spcAft>
                <a:spcPct val="0"/>
              </a:spcAft>
              <a:buSzTx/>
              <a:buNone/>
            </a:pPr>
            <a:r>
              <a:rPr lang="zh-CN" altLang="en-US" sz="3200" b="1" spc="16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rPr>
              <a:t>本文采用了什么样的叙述视角?有什么作用?</a:t>
            </a:r>
            <a:endParaRPr lang="zh-CN" altLang="en-US" sz="3200" b="1" spc="16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3">
                                            <p:txEl>
                                              <p:pRg st="2" end="2"/>
                                            </p:txEl>
                                          </p:spTgt>
                                        </p:tgtEl>
                                        <p:attrNameLst>
                                          <p:attrName>style.visibility</p:attrName>
                                        </p:attrNameLst>
                                      </p:cBhvr>
                                      <p:to>
                                        <p:strVal val="visible"/>
                                      </p:to>
                                    </p:set>
                                    <p:anim to="" calcmode="lin" valueType="num">
                                      <p:cBhvr>
                                        <p:cTn id="7" dur="1" fill="hold"/>
                                        <p:tgtEl>
                                          <p:spTgt spid="93">
                                            <p:txEl>
                                              <p:pRg st="2" end="2"/>
                                            </p:txEl>
                                          </p:spTgt>
                                        </p:tgtEl>
                                      </p:cBhvr>
                                    </p:anim>
                                  </p:childTnLst>
                                </p:cTn>
                              </p:par>
                              <p:par>
                                <p:cTn id="8" presetID="24" presetClass="entr" presetSubtype="0" fill="hold" nodeType="withEffect">
                                  <p:stCondLst>
                                    <p:cond delay="0"/>
                                  </p:stCondLst>
                                  <p:childTnLst>
                                    <p:set>
                                      <p:cBhvr>
                                        <p:cTn id="9" dur="1" fill="hold">
                                          <p:stCondLst>
                                            <p:cond delay="0"/>
                                          </p:stCondLst>
                                        </p:cTn>
                                        <p:tgtEl>
                                          <p:spTgt spid="93">
                                            <p:txEl>
                                              <p:pRg st="3" end="3"/>
                                            </p:txEl>
                                          </p:spTgt>
                                        </p:tgtEl>
                                        <p:attrNameLst>
                                          <p:attrName>style.visibility</p:attrName>
                                        </p:attrNameLst>
                                      </p:cBhvr>
                                      <p:to>
                                        <p:strVal val="visible"/>
                                      </p:to>
                                    </p:set>
                                    <p:anim to="" calcmode="lin" valueType="num">
                                      <p:cBhvr>
                                        <p:cTn id="10" dur="1" fill="hold"/>
                                        <p:tgtEl>
                                          <p:spTgt spid="93">
                                            <p:txEl>
                                              <p:pRg st="3" end="3"/>
                                            </p:txEl>
                                          </p:spTgt>
                                        </p:tgtEl>
                                      </p:cBhvr>
                                    </p:anim>
                                  </p:childTnLst>
                                </p:cTn>
                              </p:par>
                              <p:par>
                                <p:cTn id="11" presetID="24" presetClass="entr" presetSubtype="0" fill="hold" nodeType="withEffect">
                                  <p:stCondLst>
                                    <p:cond delay="0"/>
                                  </p:stCondLst>
                                  <p:childTnLst>
                                    <p:set>
                                      <p:cBhvr>
                                        <p:cTn id="12" dur="1" fill="hold">
                                          <p:stCondLst>
                                            <p:cond delay="0"/>
                                          </p:stCondLst>
                                        </p:cTn>
                                        <p:tgtEl>
                                          <p:spTgt spid="93">
                                            <p:txEl>
                                              <p:pRg st="4" end="4"/>
                                            </p:txEl>
                                          </p:spTgt>
                                        </p:tgtEl>
                                        <p:attrNameLst>
                                          <p:attrName>style.visibility</p:attrName>
                                        </p:attrNameLst>
                                      </p:cBhvr>
                                      <p:to>
                                        <p:strVal val="visible"/>
                                      </p:to>
                                    </p:set>
                                    <p:anim to="" calcmode="lin" valueType="num">
                                      <p:cBhvr>
                                        <p:cTn id="13" dur="1" fill="hold"/>
                                        <p:tgtEl>
                                          <p:spTgt spid="93">
                                            <p:txEl>
                                              <p:pRg st="4" end="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24815" y="226695"/>
            <a:ext cx="11277600" cy="1465108"/>
          </a:xfrm>
          <a:prstGeom prst="flowChartAlternateProcess">
            <a:avLst/>
          </a:prstGeom>
          <a:solidFill>
            <a:schemeClr val="accent4">
              <a:lumMod val="20000"/>
              <a:lumOff val="80000"/>
            </a:schemeClr>
          </a:solidFill>
        </p:spPr>
        <p:txBody>
          <a:bodyPr wrap="square" rtlCol="0">
            <a:spAutoFit/>
          </a:bodyPr>
          <a:lstStyle/>
          <a:p>
            <a:pPr algn="l"/>
            <a:r>
              <a:rPr lang="en-US" altLang="zh-CN" sz="4000" b="1" dirty="0">
                <a:solidFill>
                  <a:srgbClr val="002060"/>
                </a:solidFill>
                <a:latin typeface="微软雅黑" panose="020B0503020204020204" charset="-122"/>
                <a:ea typeface="微软雅黑" panose="020B0503020204020204" charset="-122"/>
              </a:rPr>
              <a:t>       4.</a:t>
            </a:r>
            <a:r>
              <a:rPr lang="zh-CN" altLang="en-US" sz="4000" b="1" dirty="0">
                <a:solidFill>
                  <a:srgbClr val="002060"/>
                </a:solidFill>
                <a:latin typeface="微软雅黑" panose="020B0503020204020204" charset="-122"/>
                <a:ea typeface="微软雅黑" panose="020B0503020204020204" charset="-122"/>
              </a:rPr>
              <a:t>故事发生在解放战争时期，今天再来学习这篇小说有没有意义？</a:t>
            </a:r>
            <a:endParaRPr lang="zh-CN" altLang="en-US" sz="4000" b="1" dirty="0">
              <a:solidFill>
                <a:srgbClr val="002060"/>
              </a:solidFill>
              <a:latin typeface="微软雅黑" panose="020B0503020204020204" charset="-122"/>
              <a:ea typeface="微软雅黑" panose="020B0503020204020204" charset="-122"/>
            </a:endParaRPr>
          </a:p>
        </p:txBody>
      </p:sp>
      <p:sp>
        <p:nvSpPr>
          <p:cNvPr id="3" name="文本框 2"/>
          <p:cNvSpPr txBox="1"/>
          <p:nvPr/>
        </p:nvSpPr>
        <p:spPr>
          <a:xfrm>
            <a:off x="5473700" y="1958975"/>
            <a:ext cx="6229350" cy="4637408"/>
          </a:xfrm>
          <a:prstGeom prst="roundRect">
            <a:avLst/>
          </a:prstGeom>
          <a:noFill/>
          <a:ln w="28575">
            <a:solidFill>
              <a:srgbClr val="0000FF"/>
            </a:solidFill>
            <a:prstDash val="sysDot"/>
          </a:ln>
        </p:spPr>
        <p:txBody>
          <a:bodyPr wrap="square" rtlCol="0" anchor="t">
            <a:spAutoFit/>
          </a:bodyPr>
          <a:lstStyle/>
          <a:p>
            <a:pPr algn="l" fontAlgn="auto">
              <a:lnSpc>
                <a:spcPts val="4560"/>
              </a:lnSpc>
            </a:pPr>
            <a:r>
              <a:rPr lang="en-US" sz="3600" dirty="0">
                <a:latin typeface="黑体" panose="02010609060101010101" charset="-122"/>
                <a:ea typeface="黑体" panose="02010609060101010101" charset="-122"/>
                <a:sym typeface="+mn-ea"/>
              </a:rPr>
              <a:t>    </a:t>
            </a:r>
            <a:r>
              <a:rPr sz="3600" dirty="0">
                <a:latin typeface="黑体" panose="02010609060101010101" charset="-122"/>
                <a:ea typeface="黑体" panose="02010609060101010101" charset="-122"/>
                <a:sym typeface="+mn-ea"/>
              </a:rPr>
              <a:t>①</a:t>
            </a:r>
            <a:r>
              <a:rPr sz="3600" dirty="0" err="1">
                <a:latin typeface="黑体" panose="02010609060101010101" charset="-122"/>
                <a:ea typeface="黑体" panose="02010609060101010101" charset="-122"/>
                <a:sym typeface="+mn-ea"/>
              </a:rPr>
              <a:t>感知人情美和人性美，继承</a:t>
            </a:r>
            <a:r>
              <a:rPr lang="zh-CN" sz="3600" dirty="0" err="1">
                <a:latin typeface="黑体" panose="02010609060101010101" charset="-122"/>
                <a:ea typeface="黑体" panose="02010609060101010101" charset="-122"/>
                <a:sym typeface="+mn-ea"/>
              </a:rPr>
              <a:t>和弘扬</a:t>
            </a:r>
            <a:r>
              <a:rPr sz="3600" dirty="0" err="1">
                <a:latin typeface="黑体" panose="02010609060101010101" charset="-122"/>
                <a:ea typeface="黑体" panose="02010609060101010101" charset="-122"/>
                <a:sym typeface="+mn-ea"/>
              </a:rPr>
              <a:t>优秀的民族传统</a:t>
            </a:r>
            <a:r>
              <a:rPr sz="3600" dirty="0">
                <a:latin typeface="黑体" panose="02010609060101010101" charset="-122"/>
                <a:ea typeface="黑体" panose="02010609060101010101" charset="-122"/>
                <a:sym typeface="+mn-ea"/>
              </a:rPr>
              <a:t>；</a:t>
            </a:r>
            <a:endParaRPr lang="en-US" sz="3600" dirty="0">
              <a:latin typeface="黑体" panose="02010609060101010101" charset="-122"/>
              <a:ea typeface="黑体" panose="02010609060101010101" charset="-122"/>
              <a:sym typeface="+mn-ea"/>
            </a:endParaRPr>
          </a:p>
          <a:p>
            <a:pPr algn="l" fontAlgn="auto">
              <a:lnSpc>
                <a:spcPts val="4560"/>
              </a:lnSpc>
            </a:pPr>
            <a:r>
              <a:rPr lang="en-US" sz="3600" dirty="0">
                <a:latin typeface="黑体" panose="02010609060101010101" charset="-122"/>
                <a:ea typeface="黑体" panose="02010609060101010101" charset="-122"/>
                <a:sym typeface="+mn-ea"/>
              </a:rPr>
              <a:t>    </a:t>
            </a:r>
            <a:r>
              <a:rPr sz="3600" dirty="0">
                <a:latin typeface="黑体" panose="02010609060101010101" charset="-122"/>
                <a:ea typeface="黑体" panose="02010609060101010101" charset="-122"/>
                <a:sym typeface="+mn-ea"/>
              </a:rPr>
              <a:t>②</a:t>
            </a:r>
            <a:r>
              <a:rPr sz="3600" dirty="0" err="1">
                <a:latin typeface="黑体" panose="02010609060101010101" charset="-122"/>
                <a:ea typeface="黑体" panose="02010609060101010101" charset="-122"/>
                <a:sym typeface="+mn-ea"/>
              </a:rPr>
              <a:t>鼓励人们，特别是青年，要加强自我锤炼，提升国民素质</a:t>
            </a:r>
            <a:r>
              <a:rPr sz="3600" dirty="0">
                <a:latin typeface="黑体" panose="02010609060101010101" charset="-122"/>
                <a:ea typeface="黑体" panose="02010609060101010101" charset="-122"/>
                <a:sym typeface="+mn-ea"/>
              </a:rPr>
              <a:t>；</a:t>
            </a:r>
            <a:endParaRPr lang="en-US" sz="3600" dirty="0">
              <a:latin typeface="黑体" panose="02010609060101010101" charset="-122"/>
              <a:ea typeface="黑体" panose="02010609060101010101" charset="-122"/>
              <a:sym typeface="+mn-ea"/>
            </a:endParaRPr>
          </a:p>
          <a:p>
            <a:pPr algn="l" fontAlgn="auto">
              <a:lnSpc>
                <a:spcPts val="4560"/>
              </a:lnSpc>
            </a:pPr>
            <a:r>
              <a:rPr lang="en-US" sz="3600" dirty="0">
                <a:latin typeface="黑体" panose="02010609060101010101" charset="-122"/>
                <a:ea typeface="黑体" panose="02010609060101010101" charset="-122"/>
                <a:sym typeface="+mn-ea"/>
              </a:rPr>
              <a:t>    </a:t>
            </a:r>
            <a:r>
              <a:rPr sz="3600" dirty="0">
                <a:latin typeface="黑体" panose="02010609060101010101" charset="-122"/>
                <a:ea typeface="黑体" panose="02010609060101010101" charset="-122"/>
                <a:sym typeface="+mn-ea"/>
              </a:rPr>
              <a:t>③</a:t>
            </a:r>
            <a:r>
              <a:rPr sz="3600" dirty="0" err="1">
                <a:latin typeface="黑体" panose="02010609060101010101" charset="-122"/>
                <a:ea typeface="黑体" panose="02010609060101010101" charset="-122"/>
                <a:sym typeface="+mn-ea"/>
              </a:rPr>
              <a:t>摒弃戾气，促进社会和谐，共筑中国梦</a:t>
            </a:r>
            <a:r>
              <a:rPr sz="3600" dirty="0">
                <a:latin typeface="黑体" panose="02010609060101010101" charset="-122"/>
                <a:ea typeface="黑体" panose="02010609060101010101" charset="-122"/>
                <a:sym typeface="+mn-ea"/>
              </a:rPr>
              <a:t>。</a:t>
            </a:r>
            <a:endParaRPr lang="en-US" sz="3600" dirty="0">
              <a:latin typeface="黑体" panose="02010609060101010101" charset="-122"/>
              <a:ea typeface="黑体" panose="02010609060101010101" charset="-122"/>
              <a:sym typeface="+mn-ea"/>
            </a:endParaRPr>
          </a:p>
        </p:txBody>
      </p:sp>
      <p:pic>
        <p:nvPicPr>
          <p:cNvPr id="7" name="图片 6"/>
          <p:cNvPicPr>
            <a:picLocks noChangeAspect="1"/>
          </p:cNvPicPr>
          <p:nvPr/>
        </p:nvPicPr>
        <p:blipFill>
          <a:blip r:embed="rId1"/>
          <a:stretch>
            <a:fillRect/>
          </a:stretch>
        </p:blipFill>
        <p:spPr>
          <a:xfrm>
            <a:off x="309880" y="2207260"/>
            <a:ext cx="4681220" cy="444944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5145" y="213360"/>
            <a:ext cx="11142345" cy="6431280"/>
          </a:xfrm>
          <a:prstGeom prst="rect">
            <a:avLst/>
          </a:prstGeom>
          <a:noFill/>
        </p:spPr>
        <p:txBody>
          <a:bodyPr wrap="square" rtlCol="0" anchor="t">
            <a:spAutoFit/>
          </a:bodyPr>
          <a:lstStyle/>
          <a:p>
            <a:pPr indent="0" algn="ctr"/>
            <a:r>
              <a:rPr lang="zh-CN" altLang="en-US" sz="60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sym typeface="+mn-ea"/>
              </a:rPr>
              <a:t>小结</a:t>
            </a:r>
            <a:endParaRPr lang="zh-CN" altLang="en-US" sz="44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sym typeface="+mn-ea"/>
            </a:endParaRPr>
          </a:p>
          <a:p>
            <a:pPr eaLnBrk="1" hangingPunct="1"/>
            <a:r>
              <a:rPr lang="zh-CN" altLang="en-US" sz="4400" b="1" smtClean="0">
                <a:solidFill>
                  <a:schemeClr val="tx1"/>
                </a:solidFill>
                <a:latin typeface="楷体" panose="02010609060101010101" charset="-122"/>
                <a:ea typeface="楷体" panose="02010609060101010101" charset="-122"/>
                <a:sym typeface="+mn-ea"/>
              </a:rPr>
              <a:t>   </a:t>
            </a:r>
            <a:r>
              <a:rPr lang="en-US" altLang="zh-CN" sz="4400" b="1" smtClean="0">
                <a:solidFill>
                  <a:schemeClr val="tx1"/>
                </a:solidFill>
                <a:latin typeface="楷体" panose="02010609060101010101" charset="-122"/>
                <a:ea typeface="楷体" panose="02010609060101010101" charset="-122"/>
                <a:sym typeface="+mn-ea"/>
              </a:rPr>
              <a:t> </a:t>
            </a:r>
            <a:r>
              <a:rPr lang="zh-CN" altLang="en-US" sz="4400" b="1" smtClean="0">
                <a:solidFill>
                  <a:schemeClr val="tx1"/>
                </a:solidFill>
                <a:latin typeface="楷体" panose="02010609060101010101" charset="-122"/>
                <a:ea typeface="楷体" panose="02010609060101010101" charset="-122"/>
                <a:sym typeface="+mn-ea"/>
              </a:rPr>
              <a:t>战争是残酷的，为我们有幸生活在和平年代而骄傲！向那些在战争中献出宝贵生命的英雄们致敬！今天我们更应该珍惜这像百合花一样美好幸福的生活，莫让年华付水流，把握好人生的方向盘，树立正确的价值观，在未来的日子里，活出一份精彩，活出一份高贵，因为我们心中都有盛开着一朵美丽的百合花！</a:t>
            </a:r>
            <a:endParaRPr lang="zh-CN" altLang="en-US" sz="4400" b="1" smtClean="0">
              <a:solidFill>
                <a:schemeClr val="tx1"/>
              </a:solidFill>
              <a:latin typeface="楷体" panose="02010609060101010101" charset="-122"/>
              <a:ea typeface="楷体" panose="02010609060101010101" charset="-122"/>
              <a:sym typeface="+mn-ea"/>
            </a:endParaRPr>
          </a:p>
        </p:txBody>
      </p:sp>
    </p:spTree>
    <p:custDataLst>
      <p:tags r:id="rId1"/>
    </p:custData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6" descr="图片1.jpg"/>
          <p:cNvPicPr>
            <a:picLocks noChangeAspect="1"/>
          </p:cNvPicPr>
          <p:nvPr/>
        </p:nvPicPr>
        <p:blipFill>
          <a:blip r:embed="rId1"/>
          <a:stretch>
            <a:fillRect/>
          </a:stretch>
        </p:blipFill>
        <p:spPr>
          <a:xfrm>
            <a:off x="2424113" y="260350"/>
            <a:ext cx="7775575" cy="5153025"/>
          </a:xfrm>
          <a:prstGeom prst="rect">
            <a:avLst/>
          </a:prstGeom>
          <a:noFill/>
          <a:ln w="9525">
            <a:noFill/>
          </a:ln>
        </p:spPr>
      </p:pic>
      <p:sp>
        <p:nvSpPr>
          <p:cNvPr id="19459" name="内容占位符 2"/>
          <p:cNvSpPr>
            <a:spLocks noGrp="1"/>
          </p:cNvSpPr>
          <p:nvPr>
            <p:ph idx="1"/>
          </p:nvPr>
        </p:nvSpPr>
        <p:spPr>
          <a:xfrm>
            <a:off x="461645" y="260985"/>
            <a:ext cx="11193145" cy="6337300"/>
          </a:xfrm>
        </p:spPr>
        <p:txBody>
          <a:bodyPr wrap="square" lIns="91440" tIns="45720" rIns="91440" bIns="45720" rtlCol="0" anchor="t">
            <a:noAutofit/>
          </a:bodyPr>
          <a:lstStyle/>
          <a:p>
            <a:pPr marL="171450" marR="0" indent="-17145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1400" b="1" i="0" u="none" strike="noStrike" kern="1200" cap="none" spc="150" normalizeH="0" baseline="0" noProof="1">
                <a:solidFill>
                  <a:schemeClr val="tx1"/>
                </a:solidFill>
                <a:uFillTx/>
                <a:latin typeface="楷体" panose="02010609060101010101" charset="-122"/>
                <a:ea typeface="楷体" panose="02010609060101010101" charset="-122"/>
                <a:cs typeface="+mn-cs"/>
              </a:rPr>
              <a:t>     </a:t>
            </a:r>
            <a:r>
              <a:rPr kumimoji="0" lang="en-US" altLang="zh-CN" sz="1400" b="1" i="0" u="none" strike="noStrike" kern="1200" cap="none" spc="150" normalizeH="0" baseline="0" noProof="1">
                <a:solidFill>
                  <a:schemeClr val="tx1"/>
                </a:solidFill>
                <a:uFillTx/>
                <a:latin typeface="楷体" panose="02010609060101010101" charset="-122"/>
                <a:ea typeface="楷体" panose="02010609060101010101" charset="-122"/>
                <a:cs typeface="+mn-cs"/>
              </a:rPr>
              <a:t>       </a:t>
            </a:r>
            <a:r>
              <a:rPr kumimoji="0" lang="zh-CN" altLang="en-US" sz="4000" b="1" i="0" u="none" strike="noStrike" kern="1200" cap="none" spc="150" normalizeH="0" baseline="0" noProof="1">
                <a:solidFill>
                  <a:schemeClr val="tx1"/>
                </a:solidFill>
                <a:uFillTx/>
                <a:latin typeface="楷体" panose="02010609060101010101" charset="-122"/>
                <a:ea typeface="楷体" panose="02010609060101010101" charset="-122"/>
                <a:cs typeface="+mn-cs"/>
              </a:rPr>
              <a:t>郁达夫曾说：“没有伟大的人物出现的民族，是世界上最可怜的生物之群，有了伟大人物，而不知拥护，爱戴，崇仰的国家，是没有希望的奴隶之邦。” 战争的烟云已经散去，那些英雄的背影并未褪色，相反，他们如百合花一样绽放在我们的心田，散发着缕缕清香，荡涤着我们心灵的污垢。缅怀英雄，拥戴英雄，从我做起！</a:t>
            </a:r>
            <a:endParaRPr kumimoji="0" lang="zh-CN" altLang="en-US" sz="4000" b="1" i="0" u="none" strike="noStrike" kern="1200" cap="none" spc="150" normalizeH="0" baseline="0" noProof="1">
              <a:solidFill>
                <a:schemeClr val="tx1"/>
              </a:solidFill>
              <a:uFillTx/>
              <a:latin typeface="楷体" panose="02010609060101010101" charset="-122"/>
              <a:ea typeface="楷体" panose="02010609060101010101" charset="-122"/>
              <a:cs typeface="+mn-cs"/>
            </a:endParaRPr>
          </a:p>
        </p:txBody>
      </p:sp>
      <p:pic>
        <p:nvPicPr>
          <p:cNvPr id="31746" name="New picture"/>
          <p:cNvPicPr/>
          <p:nvPr/>
        </p:nvPicPr>
        <p:blipFill>
          <a:blip r:embed="rId2"/>
          <a:stretch>
            <a:fillRect/>
          </a:stretch>
        </p:blipFill>
        <p:spPr>
          <a:xfrm>
            <a:off x="12877800" y="11252200"/>
            <a:ext cx="330200" cy="241300"/>
          </a:xfrm>
          <a:prstGeom prst="cube">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332108" y="2831939"/>
            <a:ext cx="10299866" cy="523753"/>
          </a:xfrm>
          <a:prstGeom prst="rect">
            <a:avLst/>
          </a:prstGeom>
        </p:spPr>
        <p:txBody>
          <a:bodyPr wrap="square" lIns="57612" tIns="28806" rIns="57612" bIns="28806" anchor="ctr">
            <a:noAutofit/>
          </a:bodyPr>
          <a:lstStyle>
            <a:defPPr>
              <a:defRPr lang="zh-CN"/>
            </a:defPPr>
            <a:lvl1pPr>
              <a:defRPr kern="0">
                <a:latin typeface="隶书" panose="02010509060101010101" pitchFamily="49" charset="-122"/>
                <a:ea typeface="隶书" panose="02010509060101010101" pitchFamily="49" charset="-122"/>
              </a:defRPr>
            </a:lvl1pPr>
          </a:lstStyle>
          <a:p>
            <a:r>
              <a:rPr lang="zh-CN" altLang="en-US" sz="3200">
                <a:latin typeface="微软雅黑" panose="020B0503020204020204" charset="-122"/>
                <a:ea typeface="微软雅黑" panose="020B0503020204020204" charset="-122"/>
                <a:sym typeface="+mn-ea"/>
              </a:rPr>
              <a:t>思维发展与提升：分析文章，概括小说的主要情节和主题。</a:t>
            </a:r>
            <a:endParaRPr lang="zh-CN" altLang="en-US" sz="3200">
              <a:latin typeface="微软雅黑" panose="020B0503020204020204" charset="-122"/>
              <a:ea typeface="微软雅黑" panose="020B0503020204020204" charset="-122"/>
            </a:endParaRPr>
          </a:p>
          <a:p>
            <a:endParaRPr lang="zh-CN" altLang="en-US" sz="2800">
              <a:latin typeface="微软雅黑" panose="020B0503020204020204" charset="-122"/>
              <a:ea typeface="微软雅黑" panose="020B0503020204020204" charset="-122"/>
            </a:endParaRPr>
          </a:p>
        </p:txBody>
      </p:sp>
      <p:sp>
        <p:nvSpPr>
          <p:cNvPr id="15" name="文本框 14"/>
          <p:cNvSpPr txBox="1"/>
          <p:nvPr>
            <p:custDataLst>
              <p:tags r:id="rId2"/>
            </p:custDataLst>
          </p:nvPr>
        </p:nvSpPr>
        <p:spPr>
          <a:xfrm>
            <a:off x="1332108" y="3476971"/>
            <a:ext cx="10299866" cy="568223"/>
          </a:xfrm>
          <a:prstGeom prst="rect">
            <a:avLst/>
          </a:prstGeom>
        </p:spPr>
        <p:txBody>
          <a:bodyPr wrap="square" lIns="57612" tIns="28806" rIns="57612" bIns="28806" anchor="ctr">
            <a:noAutofit/>
          </a:bodyPr>
          <a:lstStyle>
            <a:defPPr>
              <a:defRPr lang="zh-CN"/>
            </a:defPPr>
            <a:lvl1pPr>
              <a:defRPr kern="0">
                <a:latin typeface="隶书" panose="02010509060101010101" pitchFamily="49" charset="-122"/>
                <a:ea typeface="隶书" panose="02010509060101010101" pitchFamily="49" charset="-122"/>
              </a:defRPr>
            </a:lvl1pPr>
          </a:lstStyle>
          <a:p>
            <a:r>
              <a:rPr lang="zh-CN" altLang="en-US" sz="3200">
                <a:latin typeface="微软雅黑" panose="020B0503020204020204" charset="-122"/>
                <a:ea typeface="微软雅黑" panose="020B0503020204020204" charset="-122"/>
                <a:sym typeface="+mn-ea"/>
              </a:rPr>
              <a:t>审美鉴赏与创造：鉴赏小说独具匠心的情节、细节安排，学会分析运用。</a:t>
            </a:r>
            <a:endParaRPr lang="zh-CN" altLang="en-US" sz="3200">
              <a:latin typeface="微软雅黑" panose="020B0503020204020204" charset="-122"/>
              <a:ea typeface="微软雅黑" panose="020B0503020204020204" charset="-122"/>
            </a:endParaRPr>
          </a:p>
        </p:txBody>
      </p:sp>
      <p:sp>
        <p:nvSpPr>
          <p:cNvPr id="16" name="文本框 15"/>
          <p:cNvSpPr txBox="1"/>
          <p:nvPr>
            <p:custDataLst>
              <p:tags r:id="rId3"/>
            </p:custDataLst>
          </p:nvPr>
        </p:nvSpPr>
        <p:spPr>
          <a:xfrm>
            <a:off x="1332108" y="4655001"/>
            <a:ext cx="10419202" cy="584899"/>
          </a:xfrm>
          <a:prstGeom prst="rect">
            <a:avLst/>
          </a:prstGeom>
        </p:spPr>
        <p:txBody>
          <a:bodyPr wrap="square" lIns="57612" tIns="28806" rIns="57612" bIns="28806" anchor="ctr">
            <a:noAutofit/>
          </a:bodyPr>
          <a:lstStyle>
            <a:defPPr>
              <a:defRPr lang="zh-CN"/>
            </a:defPPr>
            <a:lvl1pPr>
              <a:defRPr kern="0">
                <a:latin typeface="隶书" panose="02010509060101010101" pitchFamily="49" charset="-122"/>
                <a:ea typeface="隶书" panose="02010509060101010101" pitchFamily="49" charset="-122"/>
              </a:defRPr>
            </a:lvl1pPr>
          </a:lstStyle>
          <a:p>
            <a:r>
              <a:rPr lang="zh-CN" altLang="en-US" sz="3200">
                <a:latin typeface="微软雅黑" panose="020B0503020204020204" charset="-122"/>
                <a:ea typeface="微软雅黑" panose="020B0503020204020204" charset="-122"/>
                <a:sym typeface="+mn-ea"/>
              </a:rPr>
              <a:t>文化传承与理解：在读写实践中引导学生思考青春与生命的价值和意义。</a:t>
            </a:r>
            <a:endParaRPr lang="en-US" altLang="zh-CN" sz="3200">
              <a:latin typeface="微软雅黑" panose="020B0503020204020204" charset="-122"/>
              <a:ea typeface="微软雅黑" panose="020B0503020204020204" charset="-122"/>
            </a:endParaRPr>
          </a:p>
        </p:txBody>
      </p:sp>
      <p:sp>
        <p:nvSpPr>
          <p:cNvPr id="17" name="文本框 16"/>
          <p:cNvSpPr txBox="1"/>
          <p:nvPr>
            <p:custDataLst>
              <p:tags r:id="rId4"/>
            </p:custDataLst>
          </p:nvPr>
        </p:nvSpPr>
        <p:spPr>
          <a:xfrm>
            <a:off x="1332108" y="1804067"/>
            <a:ext cx="10441160" cy="425450"/>
          </a:xfrm>
          <a:prstGeom prst="rect">
            <a:avLst/>
          </a:prstGeom>
        </p:spPr>
        <p:txBody>
          <a:bodyPr wrap="square" lIns="57612" tIns="28806" rIns="57612" bIns="28806" anchor="ctr"/>
          <a:lstStyle>
            <a:defPPr>
              <a:defRPr lang="zh-CN"/>
            </a:defPPr>
            <a:lvl1pPr>
              <a:defRPr kern="0">
                <a:latin typeface="隶书" panose="02010509060101010101" pitchFamily="49" charset="-122"/>
                <a:ea typeface="隶书" panose="02010509060101010101" pitchFamily="49" charset="-122"/>
              </a:defRPr>
            </a:lvl1pPr>
          </a:lstStyle>
          <a:p>
            <a:r>
              <a:rPr lang="zh-CN" altLang="en-US" sz="3200">
                <a:latin typeface="微软雅黑" panose="020B0503020204020204" charset="-122"/>
                <a:ea typeface="微软雅黑" panose="020B0503020204020204" charset="-122"/>
                <a:sym typeface="+mn-ea"/>
              </a:rPr>
              <a:t>语言建构与运用：丰富小说文体知识，加强词汇积累。</a:t>
            </a:r>
            <a:endParaRPr lang="zh-CN" altLang="en-US" sz="3200">
              <a:latin typeface="微软雅黑" panose="020B0503020204020204" charset="-122"/>
              <a:ea typeface="微软雅黑" panose="020B0503020204020204" charset="-122"/>
            </a:endParaRPr>
          </a:p>
        </p:txBody>
      </p:sp>
      <p:sp>
        <p:nvSpPr>
          <p:cNvPr id="18" name="文本框 17"/>
          <p:cNvSpPr txBox="1"/>
          <p:nvPr>
            <p:custDataLst>
              <p:tags r:id="rId5"/>
            </p:custDataLst>
          </p:nvPr>
        </p:nvSpPr>
        <p:spPr>
          <a:xfrm>
            <a:off x="469542" y="3591423"/>
            <a:ext cx="463564" cy="426562"/>
          </a:xfrm>
          <a:prstGeom prst="rect">
            <a:avLst/>
          </a:prstGeom>
          <a:solidFill>
            <a:schemeClr val="accent1"/>
          </a:solidFill>
          <a:ln>
            <a:noFill/>
          </a:ln>
        </p:spPr>
        <p:txBody>
          <a:bodyPr wrap="square" lIns="57612" tIns="28806" rIns="57612" bIns="28806" anchor="ctr">
            <a:normAutofit/>
          </a:bodyPr>
          <a:lstStyle>
            <a:defPPr>
              <a:defRPr lang="zh-CN"/>
            </a:defPPr>
            <a:lvl1pPr>
              <a:defRPr sz="3200">
                <a:solidFill>
                  <a:schemeClr val="bg1"/>
                </a:solidFill>
                <a:latin typeface="隶书" panose="02010509060101010101" pitchFamily="49" charset="-122"/>
                <a:ea typeface="隶书" panose="02010509060101010101" pitchFamily="49" charset="-122"/>
              </a:defRPr>
            </a:lvl1pPr>
            <a:lvl2pPr marL="742950" indent="-285750">
              <a:defRPr>
                <a:latin typeface="Calibri" panose="020F0502020204030204"/>
                <a:ea typeface="宋体" panose="02010600030101010101" pitchFamily="2" charset="-122"/>
              </a:defRPr>
            </a:lvl2pPr>
            <a:lvl3pPr marL="1143000" indent="-228600">
              <a:defRPr>
                <a:latin typeface="Calibri" panose="020F0502020204030204"/>
                <a:ea typeface="宋体" panose="02010600030101010101" pitchFamily="2" charset="-122"/>
              </a:defRPr>
            </a:lvl3pPr>
            <a:lvl4pPr marL="1600200" indent="-228600">
              <a:defRPr>
                <a:latin typeface="Calibri" panose="020F0502020204030204"/>
                <a:ea typeface="宋体" panose="02010600030101010101" pitchFamily="2" charset="-122"/>
              </a:defRPr>
            </a:lvl4pPr>
            <a:lvl5pPr marL="2057400" indent="-228600">
              <a:defRPr>
                <a:latin typeface="Calibri" panose="020F0502020204030204"/>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9pPr>
          </a:lstStyle>
          <a:p>
            <a:pPr algn="ctr"/>
            <a:r>
              <a:rPr lang="en-US" altLang="zh-CN" sz="1905" kern="0">
                <a:latin typeface="Arial" panose="020B0604020202020204" pitchFamily="34" charset="0"/>
              </a:rPr>
              <a:t>3</a:t>
            </a:r>
            <a:endParaRPr lang="en-US" altLang="zh-CN" sz="1905" kern="0">
              <a:latin typeface="Arial" panose="020B0604020202020204" pitchFamily="34" charset="0"/>
            </a:endParaRPr>
          </a:p>
        </p:txBody>
      </p:sp>
      <p:sp>
        <p:nvSpPr>
          <p:cNvPr id="19" name="文本框 18"/>
          <p:cNvSpPr txBox="1"/>
          <p:nvPr>
            <p:custDataLst>
              <p:tags r:id="rId6"/>
            </p:custDataLst>
          </p:nvPr>
        </p:nvSpPr>
        <p:spPr>
          <a:xfrm>
            <a:off x="469542" y="2690823"/>
            <a:ext cx="463564" cy="426562"/>
          </a:xfrm>
          <a:prstGeom prst="rect">
            <a:avLst/>
          </a:prstGeom>
          <a:solidFill>
            <a:schemeClr val="accent1"/>
          </a:solidFill>
          <a:ln>
            <a:noFill/>
          </a:ln>
        </p:spPr>
        <p:txBody>
          <a:bodyPr wrap="square" lIns="57612" tIns="28806" rIns="57612" bIns="28806" anchor="ctr">
            <a:normAutofit/>
          </a:bodyPr>
          <a:lstStyle>
            <a:defPPr>
              <a:defRPr lang="zh-CN"/>
            </a:defPPr>
            <a:lvl1pPr>
              <a:defRPr sz="3200">
                <a:solidFill>
                  <a:schemeClr val="bg1"/>
                </a:solidFill>
                <a:latin typeface="隶书" panose="02010509060101010101" pitchFamily="49" charset="-122"/>
                <a:ea typeface="隶书" panose="02010509060101010101" pitchFamily="49" charset="-122"/>
              </a:defRPr>
            </a:lvl1pPr>
            <a:lvl2pPr marL="742950" indent="-285750">
              <a:defRPr>
                <a:latin typeface="Calibri" panose="020F0502020204030204"/>
                <a:ea typeface="宋体" panose="02010600030101010101" pitchFamily="2" charset="-122"/>
              </a:defRPr>
            </a:lvl2pPr>
            <a:lvl3pPr marL="1143000" indent="-228600">
              <a:defRPr>
                <a:latin typeface="Calibri" panose="020F0502020204030204"/>
                <a:ea typeface="宋体" panose="02010600030101010101" pitchFamily="2" charset="-122"/>
              </a:defRPr>
            </a:lvl3pPr>
            <a:lvl4pPr marL="1600200" indent="-228600">
              <a:defRPr>
                <a:latin typeface="Calibri" panose="020F0502020204030204"/>
                <a:ea typeface="宋体" panose="02010600030101010101" pitchFamily="2" charset="-122"/>
              </a:defRPr>
            </a:lvl4pPr>
            <a:lvl5pPr marL="2057400" indent="-228600">
              <a:defRPr>
                <a:latin typeface="Calibri" panose="020F0502020204030204"/>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9pPr>
          </a:lstStyle>
          <a:p>
            <a:pPr algn="ctr"/>
            <a:r>
              <a:rPr lang="en-US" altLang="zh-CN" sz="1905" kern="0">
                <a:latin typeface="Arial" panose="020B0604020202020204" pitchFamily="34" charset="0"/>
              </a:rPr>
              <a:t>2</a:t>
            </a:r>
            <a:endParaRPr lang="en-US" altLang="zh-CN" sz="1905" kern="0">
              <a:latin typeface="Arial" panose="020B0604020202020204" pitchFamily="34" charset="0"/>
            </a:endParaRPr>
          </a:p>
        </p:txBody>
      </p:sp>
      <p:sp>
        <p:nvSpPr>
          <p:cNvPr id="20" name="文本框 19"/>
          <p:cNvSpPr txBox="1"/>
          <p:nvPr>
            <p:custDataLst>
              <p:tags r:id="rId7"/>
            </p:custDataLst>
          </p:nvPr>
        </p:nvSpPr>
        <p:spPr>
          <a:xfrm>
            <a:off x="470734" y="1790223"/>
            <a:ext cx="462372" cy="426562"/>
          </a:xfrm>
          <a:prstGeom prst="rect">
            <a:avLst/>
          </a:prstGeom>
          <a:solidFill>
            <a:schemeClr val="accent1"/>
          </a:solidFill>
          <a:ln>
            <a:noFill/>
          </a:ln>
        </p:spPr>
        <p:txBody>
          <a:bodyPr wrap="square" lIns="57612" tIns="28806" rIns="57612" bIns="28806" anchor="ctr">
            <a:normAutofit/>
          </a:bodyPr>
          <a:lstStyle>
            <a:defPPr>
              <a:defRPr lang="zh-CN"/>
            </a:defPPr>
            <a:lvl1pPr>
              <a:defRPr sz="3200">
                <a:solidFill>
                  <a:schemeClr val="bg1"/>
                </a:solidFill>
                <a:latin typeface="隶书" panose="02010509060101010101" pitchFamily="49" charset="-122"/>
                <a:ea typeface="隶书" panose="02010509060101010101" pitchFamily="49" charset="-122"/>
              </a:defRPr>
            </a:lvl1pPr>
            <a:lvl2pPr marL="742950" indent="-285750">
              <a:defRPr>
                <a:latin typeface="Calibri" panose="020F0502020204030204"/>
                <a:ea typeface="宋体" panose="02010600030101010101" pitchFamily="2" charset="-122"/>
              </a:defRPr>
            </a:lvl2pPr>
            <a:lvl3pPr marL="1143000" indent="-228600">
              <a:defRPr>
                <a:latin typeface="Calibri" panose="020F0502020204030204"/>
                <a:ea typeface="宋体" panose="02010600030101010101" pitchFamily="2" charset="-122"/>
              </a:defRPr>
            </a:lvl3pPr>
            <a:lvl4pPr marL="1600200" indent="-228600">
              <a:defRPr>
                <a:latin typeface="Calibri" panose="020F0502020204030204"/>
                <a:ea typeface="宋体" panose="02010600030101010101" pitchFamily="2" charset="-122"/>
              </a:defRPr>
            </a:lvl4pPr>
            <a:lvl5pPr marL="2057400" indent="-228600">
              <a:defRPr>
                <a:latin typeface="Calibri" panose="020F0502020204030204"/>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9pPr>
          </a:lstStyle>
          <a:p>
            <a:pPr algn="ctr"/>
            <a:r>
              <a:rPr lang="en-US" altLang="zh-CN" sz="1905" kern="0">
                <a:latin typeface="Arial" panose="020B0604020202020204" pitchFamily="34" charset="0"/>
              </a:rPr>
              <a:t>1</a:t>
            </a:r>
            <a:endParaRPr lang="en-US" altLang="zh-CN" sz="1905" kern="0">
              <a:latin typeface="Arial" panose="020B0604020202020204" pitchFamily="34" charset="0"/>
            </a:endParaRPr>
          </a:p>
        </p:txBody>
      </p:sp>
      <p:sp>
        <p:nvSpPr>
          <p:cNvPr id="21" name="文本框 20"/>
          <p:cNvSpPr txBox="1"/>
          <p:nvPr>
            <p:custDataLst>
              <p:tags r:id="rId8"/>
            </p:custDataLst>
          </p:nvPr>
        </p:nvSpPr>
        <p:spPr>
          <a:xfrm>
            <a:off x="436296" y="4650893"/>
            <a:ext cx="463564" cy="426562"/>
          </a:xfrm>
          <a:prstGeom prst="rect">
            <a:avLst/>
          </a:prstGeom>
          <a:solidFill>
            <a:schemeClr val="accent1"/>
          </a:solidFill>
          <a:ln>
            <a:noFill/>
          </a:ln>
        </p:spPr>
        <p:txBody>
          <a:bodyPr wrap="square" lIns="57612" tIns="28806" rIns="57612" bIns="28806" anchor="ctr">
            <a:normAutofit/>
          </a:bodyPr>
          <a:lstStyle>
            <a:defPPr>
              <a:defRPr lang="zh-CN"/>
            </a:defPPr>
            <a:lvl1pPr>
              <a:defRPr sz="3200">
                <a:solidFill>
                  <a:schemeClr val="bg1"/>
                </a:solidFill>
                <a:latin typeface="隶书" panose="02010509060101010101" pitchFamily="49" charset="-122"/>
                <a:ea typeface="隶书" panose="02010509060101010101" pitchFamily="49" charset="-122"/>
              </a:defRPr>
            </a:lvl1pPr>
            <a:lvl2pPr marL="742950" indent="-285750">
              <a:defRPr>
                <a:latin typeface="Calibri" panose="020F0502020204030204"/>
                <a:ea typeface="宋体" panose="02010600030101010101" pitchFamily="2" charset="-122"/>
              </a:defRPr>
            </a:lvl2pPr>
            <a:lvl3pPr marL="1143000" indent="-228600">
              <a:defRPr>
                <a:latin typeface="Calibri" panose="020F0502020204030204"/>
                <a:ea typeface="宋体" panose="02010600030101010101" pitchFamily="2" charset="-122"/>
              </a:defRPr>
            </a:lvl3pPr>
            <a:lvl4pPr marL="1600200" indent="-228600">
              <a:defRPr>
                <a:latin typeface="Calibri" panose="020F0502020204030204"/>
                <a:ea typeface="宋体" panose="02010600030101010101" pitchFamily="2" charset="-122"/>
              </a:defRPr>
            </a:lvl4pPr>
            <a:lvl5pPr marL="2057400" indent="-228600">
              <a:defRPr>
                <a:latin typeface="Calibri" panose="020F0502020204030204"/>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9pPr>
          </a:lstStyle>
          <a:p>
            <a:pPr algn="ctr"/>
            <a:r>
              <a:rPr lang="en-US" altLang="zh-CN" sz="1905" kern="0">
                <a:latin typeface="Arial" panose="020B0604020202020204" pitchFamily="34" charset="0"/>
              </a:rPr>
              <a:t>4</a:t>
            </a:r>
            <a:endParaRPr lang="en-US" altLang="zh-CN" sz="1905" kern="0">
              <a:latin typeface="Arial" panose="020B0604020202020204" pitchFamily="34" charset="0"/>
            </a:endParaRPr>
          </a:p>
        </p:txBody>
      </p:sp>
      <p:sp>
        <p:nvSpPr>
          <p:cNvPr id="9" name="文本框 18"/>
          <p:cNvSpPr txBox="1"/>
          <p:nvPr>
            <p:custDataLst>
              <p:tags r:id="rId9"/>
            </p:custDataLst>
          </p:nvPr>
        </p:nvSpPr>
        <p:spPr>
          <a:xfrm>
            <a:off x="575132" y="545704"/>
            <a:ext cx="2232248" cy="612172"/>
          </a:xfrm>
          <a:prstGeom prst="rect">
            <a:avLst/>
          </a:prstGeom>
          <a:solidFill>
            <a:srgbClr val="008A55"/>
          </a:solidFill>
        </p:spPr>
        <p:txBody>
          <a:bodyPr wrap="square" lIns="57612" tIns="28806" rIns="57612" bIns="28806" rtlCol="0" anchor="t">
            <a:spAutoFit/>
          </a:bodyPr>
          <a:lstStyle/>
          <a:p>
            <a:pPr algn="ctr"/>
            <a:r>
              <a:rPr kumimoji="1" lang="zh-CN" altLang="en-US" sz="3600" smtClean="0">
                <a:solidFill>
                  <a:srgbClr val="FF0000"/>
                </a:solidFill>
                <a:latin typeface="微软雅黑" panose="020B0503020204020204" charset="-122"/>
                <a:ea typeface="微软雅黑" panose="020B0503020204020204" charset="-122"/>
                <a:cs typeface="yuweij Medium" charset="0"/>
                <a:sym typeface="华文楷体" panose="02010600040101010101" pitchFamily="2" charset="-122"/>
              </a:rPr>
              <a:t>学习目标</a:t>
            </a:r>
            <a:endParaRPr kumimoji="1" lang="zh-CN" altLang="en-US" sz="3600">
              <a:solidFill>
                <a:srgbClr val="FF0000"/>
              </a:solidFill>
              <a:latin typeface="微软雅黑" panose="020B0503020204020204" charset="-122"/>
              <a:ea typeface="微软雅黑" panose="020B0503020204020204" charset="-122"/>
              <a:cs typeface="yuweij Medium" charset="0"/>
              <a:sym typeface="华文楷体" panose="02010600040101010101" pitchFamily="2" charset="-122"/>
            </a:endParaRPr>
          </a:p>
        </p:txBody>
      </p:sp>
      <p:sp>
        <p:nvSpPr>
          <p:cNvPr id="2" name="文本框 1"/>
          <p:cNvSpPr txBox="1"/>
          <p:nvPr>
            <p:custDataLst>
              <p:tags r:id="rId10"/>
            </p:custDataLst>
          </p:nvPr>
        </p:nvSpPr>
        <p:spPr>
          <a:xfrm>
            <a:off x="2742566" y="4815841"/>
            <a:ext cx="7235825" cy="369332"/>
          </a:xfrm>
          <a:prstGeom prst="rect">
            <a:avLst/>
          </a:prstGeom>
          <a:noFill/>
        </p:spPr>
        <p:txBody>
          <a:bodyPr wrap="square" rtlCol="0" anchor="t">
            <a:spAutoFit/>
          </a:bodyPr>
          <a:lstStyle/>
          <a:p>
            <a:endParaRPr lang="zh-CN" altLang="en-US"/>
          </a:p>
        </p:txBody>
      </p:sp>
    </p:spTree>
    <p:custDataLst>
      <p:tags r:id="rId11"/>
    </p:custDataLst>
  </p:cSld>
  <p:clrMapOvr>
    <a:masterClrMapping/>
  </p:clrMapOvr>
  <p:transition advTm="6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17" descr="微信图片_20200914215951"/>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2" name="文本框 1"/>
          <p:cNvSpPr txBox="1"/>
          <p:nvPr/>
        </p:nvSpPr>
        <p:spPr>
          <a:xfrm>
            <a:off x="1984375" y="2421255"/>
            <a:ext cx="8222615" cy="1106805"/>
          </a:xfrm>
          <a:prstGeom prst="rect">
            <a:avLst/>
          </a:prstGeom>
          <a:noFill/>
        </p:spPr>
        <p:txBody>
          <a:bodyPr wrap="square" rtlCol="0">
            <a:spAutoFit/>
          </a:bodyPr>
          <a:p>
            <a:r>
              <a:rPr lang="zh-CN" altLang="en-US" sz="6600" b="1" dirty="0">
                <a:solidFill>
                  <a:srgbClr val="7030A0"/>
                </a:solidFill>
                <a:latin typeface="微软雅黑" panose="020B0503020204020204" charset="-122"/>
                <a:ea typeface="微软雅黑" panose="020B0503020204020204" charset="-122"/>
                <a:sym typeface="+mn-ea"/>
              </a:rPr>
              <a:t>认识作者，知其本心</a:t>
            </a:r>
            <a:endParaRPr lang="zh-CN" altLang="en-US" sz="6600" b="1" dirty="0">
              <a:solidFill>
                <a:srgbClr val="7030A0"/>
              </a:solidFill>
              <a:latin typeface="微软雅黑" panose="020B0503020204020204" charset="-122"/>
              <a:ea typeface="微软雅黑" panose="020B0503020204020204" charset="-122"/>
              <a:sym typeface="+mn-ea"/>
            </a:endParaRPr>
          </a:p>
        </p:txBody>
      </p:sp>
    </p:spTree>
    <p:custDataLst>
      <p:tags r:id="rId2"/>
    </p:custData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7"/>
          <p:cNvSpPr/>
          <p:nvPr/>
        </p:nvSpPr>
        <p:spPr>
          <a:xfrm>
            <a:off x="2863850" y="24130"/>
            <a:ext cx="9107805" cy="6809740"/>
          </a:xfrm>
          <a:prstGeom prst="rect">
            <a:avLst/>
          </a:prstGeom>
          <a:noFill/>
          <a:ln w="9525">
            <a:noFill/>
          </a:ln>
        </p:spPr>
        <p:txBody>
          <a:bodyPr wrap="square" anchor="ctr" anchorCtr="0">
            <a:spAutoFit/>
          </a:bodyPr>
          <a:lstStyle/>
          <a:p>
            <a:pPr>
              <a:lnSpc>
                <a:spcPct val="120000"/>
              </a:lnSpc>
            </a:pPr>
            <a:r>
              <a:rPr lang="en-US" altLang="zh-CN" sz="2400" b="1">
                <a:solidFill>
                  <a:srgbClr val="0000CC"/>
                </a:solidFill>
                <a:latin typeface="楷体" panose="02010609060101010101" charset="-122"/>
                <a:ea typeface="楷体" panose="02010609060101010101" charset="-122"/>
                <a:cs typeface="楷体" panose="02010609060101010101" charset="-122"/>
              </a:rPr>
              <a:t>     </a:t>
            </a:r>
            <a:r>
              <a:rPr lang="zh-CN" altLang="en-US" sz="2800" b="1">
                <a:solidFill>
                  <a:schemeClr val="tx1"/>
                </a:solidFill>
                <a:latin typeface="楷体" panose="02010609060101010101" charset="-122"/>
                <a:ea typeface="楷体" panose="02010609060101010101" charset="-122"/>
                <a:cs typeface="楷体" panose="02010609060101010101" charset="-122"/>
              </a:rPr>
              <a:t>茹志鹃，</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a:t>
            </a: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1925</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年</a:t>
            </a: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9</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月</a:t>
            </a: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13</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日</a:t>
            </a: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——1998</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年</a:t>
            </a: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10</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月</a:t>
            </a: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7</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日），曾用笔名阿如、初旭。</a:t>
            </a:r>
            <a:r>
              <a:rPr lang="zh-CN" altLang="en-US" sz="2800" b="1">
                <a:solidFill>
                  <a:schemeClr val="tx1"/>
                </a:solidFill>
                <a:latin typeface="楷体" panose="02010609060101010101" charset="-122"/>
                <a:ea typeface="楷体" panose="02010609060101010101" charset="-122"/>
                <a:cs typeface="楷体" panose="02010609060101010101" charset="-122"/>
              </a:rPr>
              <a:t>当代著名女作家。祖籍杭州市，</a:t>
            </a:r>
            <a:r>
              <a:rPr lang="en-US" altLang="zh-CN" sz="2800" b="1">
                <a:solidFill>
                  <a:schemeClr val="tx1"/>
                </a:solidFill>
                <a:latin typeface="楷体" panose="02010609060101010101" charset="-122"/>
                <a:ea typeface="楷体" panose="02010609060101010101" charset="-122"/>
                <a:cs typeface="楷体" panose="02010609060101010101" charset="-122"/>
              </a:rPr>
              <a:t>1925</a:t>
            </a:r>
            <a:r>
              <a:rPr lang="zh-CN" altLang="en-US" sz="2800" b="1">
                <a:solidFill>
                  <a:schemeClr val="tx1"/>
                </a:solidFill>
                <a:latin typeface="楷体" panose="02010609060101010101" charset="-122"/>
                <a:ea typeface="楷体" panose="02010609060101010101" charset="-122"/>
                <a:cs typeface="楷体" panose="02010609060101010101" charset="-122"/>
              </a:rPr>
              <a:t>年出生于上海一个贫民家庭，小时候进过孤儿院。</a:t>
            </a:r>
            <a:r>
              <a:rPr lang="en-US" altLang="zh-CN" sz="2800" b="1">
                <a:solidFill>
                  <a:schemeClr val="tx1"/>
                </a:solidFill>
                <a:latin typeface="楷体" panose="02010609060101010101" charset="-122"/>
                <a:ea typeface="楷体" panose="02010609060101010101" charset="-122"/>
                <a:cs typeface="楷体" panose="02010609060101010101" charset="-122"/>
              </a:rPr>
              <a:t>1942</a:t>
            </a:r>
            <a:r>
              <a:rPr lang="zh-CN" altLang="en-US" sz="2800" b="1">
                <a:solidFill>
                  <a:schemeClr val="tx1"/>
                </a:solidFill>
                <a:latin typeface="楷体" panose="02010609060101010101" charset="-122"/>
                <a:ea typeface="楷体" panose="02010609060101010101" charset="-122"/>
                <a:cs typeface="楷体" panose="02010609060101010101" charset="-122"/>
              </a:rPr>
              <a:t>年在浙江武康县初中毕业。次年参加新四军，后在部队文工团当演员和创作干部。</a:t>
            </a:r>
            <a:r>
              <a:rPr lang="en-US" altLang="zh-CN" sz="2800" b="1">
                <a:solidFill>
                  <a:schemeClr val="tx1"/>
                </a:solidFill>
                <a:latin typeface="楷体" panose="02010609060101010101" charset="-122"/>
                <a:ea typeface="楷体" panose="02010609060101010101" charset="-122"/>
                <a:cs typeface="楷体" panose="02010609060101010101" charset="-122"/>
              </a:rPr>
              <a:t>1955</a:t>
            </a:r>
            <a:r>
              <a:rPr lang="zh-CN" altLang="en-US" sz="2800" b="1">
                <a:solidFill>
                  <a:schemeClr val="tx1"/>
                </a:solidFill>
                <a:latin typeface="楷体" panose="02010609060101010101" charset="-122"/>
                <a:ea typeface="楷体" panose="02010609060101010101" charset="-122"/>
                <a:cs typeface="楷体" panose="02010609060101010101" charset="-122"/>
              </a:rPr>
              <a:t>年从部队转业，任上海</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文艺月报</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编辑。她在文工团时即已从事文学创作活动，写过一些获得好评的歌词，话剧。</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她的创作以短篇小说见长．笔调清新，俊逸，情节单纯明了，细节丰富传神，善于从较小的角度去反映时代本质。</a:t>
            </a:r>
            <a:r>
              <a:rPr lang="en-US" altLang="zh-CN" sz="2800" b="1">
                <a:solidFill>
                  <a:schemeClr val="tx1"/>
                </a:solidFill>
                <a:latin typeface="楷体" panose="02010609060101010101" charset="-122"/>
                <a:ea typeface="楷体" panose="02010609060101010101" charset="-122"/>
                <a:cs typeface="楷体" panose="02010609060101010101" charset="-122"/>
              </a:rPr>
              <a:t>1950</a:t>
            </a:r>
            <a:r>
              <a:rPr lang="zh-CN" altLang="en-US" sz="2800" b="1">
                <a:solidFill>
                  <a:schemeClr val="tx1"/>
                </a:solidFill>
                <a:latin typeface="楷体" panose="02010609060101010101" charset="-122"/>
                <a:ea typeface="楷体" panose="02010609060101010101" charset="-122"/>
                <a:cs typeface="楷体" panose="02010609060101010101" charset="-122"/>
              </a:rPr>
              <a:t>年起，陆续在报刊上发表短篇小说和特写，后来结集出版了</a:t>
            </a:r>
            <a:r>
              <a:rPr lang="en-US" altLang="zh-CN" sz="2800" b="1">
                <a:solidFill>
                  <a:srgbClr val="7030A0"/>
                </a:solidFill>
                <a:latin typeface="楷体" panose="02010609060101010101" charset="-122"/>
                <a:ea typeface="楷体" panose="02010609060101010101" charset="-122"/>
                <a:cs typeface="楷体" panose="02010609060101010101" charset="-122"/>
              </a:rPr>
              <a:t>《</a:t>
            </a:r>
            <a:r>
              <a:rPr lang="zh-CN" altLang="en-US" sz="2800" b="1">
                <a:solidFill>
                  <a:srgbClr val="7030A0"/>
                </a:solidFill>
                <a:latin typeface="楷体" panose="02010609060101010101" charset="-122"/>
                <a:ea typeface="楷体" panose="02010609060101010101" charset="-122"/>
                <a:cs typeface="楷体" panose="02010609060101010101" charset="-122"/>
              </a:rPr>
              <a:t>高高的白杨树</a:t>
            </a:r>
            <a:r>
              <a:rPr lang="en-US" altLang="zh-CN" sz="2800" b="1">
                <a:solidFill>
                  <a:srgbClr val="7030A0"/>
                </a:solidFill>
                <a:latin typeface="楷体" panose="02010609060101010101" charset="-122"/>
                <a:ea typeface="楷体" panose="02010609060101010101" charset="-122"/>
                <a:cs typeface="楷体" panose="02010609060101010101" charset="-122"/>
              </a:rPr>
              <a:t>》</a:t>
            </a:r>
            <a:r>
              <a:rPr lang="zh-CN" altLang="en-US" sz="2800" b="1">
                <a:solidFill>
                  <a:srgbClr val="7030A0"/>
                </a:solidFill>
                <a:latin typeface="楷体" panose="02010609060101010101" charset="-122"/>
                <a:ea typeface="楷体" panose="02010609060101010101" charset="-122"/>
                <a:cs typeface="楷体" panose="02010609060101010101" charset="-122"/>
              </a:rPr>
              <a:t>、</a:t>
            </a:r>
            <a:r>
              <a:rPr lang="en-US" altLang="zh-CN" sz="2800" b="1">
                <a:solidFill>
                  <a:srgbClr val="7030A0"/>
                </a:solidFill>
                <a:latin typeface="楷体" panose="02010609060101010101" charset="-122"/>
                <a:ea typeface="楷体" panose="02010609060101010101" charset="-122"/>
                <a:cs typeface="楷体" panose="02010609060101010101" charset="-122"/>
              </a:rPr>
              <a:t>《</a:t>
            </a:r>
            <a:r>
              <a:rPr lang="zh-CN" altLang="en-US" sz="2800" b="1">
                <a:solidFill>
                  <a:srgbClr val="7030A0"/>
                </a:solidFill>
                <a:latin typeface="楷体" panose="02010609060101010101" charset="-122"/>
                <a:ea typeface="楷体" panose="02010609060101010101" charset="-122"/>
                <a:cs typeface="楷体" panose="02010609060101010101" charset="-122"/>
              </a:rPr>
              <a:t>静静的禅院</a:t>
            </a:r>
            <a:r>
              <a:rPr lang="en-US" altLang="zh-CN" sz="2800" b="1">
                <a:solidFill>
                  <a:srgbClr val="7030A0"/>
                </a:solidFill>
                <a:latin typeface="楷体" panose="02010609060101010101" charset="-122"/>
                <a:ea typeface="楷体" panose="02010609060101010101" charset="-122"/>
                <a:cs typeface="楷体" panose="02010609060101010101" charset="-122"/>
              </a:rPr>
              <a:t>》</a:t>
            </a:r>
            <a:r>
              <a:rPr lang="zh-CN" altLang="en-US" sz="2800" b="1">
                <a:solidFill>
                  <a:srgbClr val="7030A0"/>
                </a:solidFill>
                <a:latin typeface="楷体" panose="02010609060101010101" charset="-122"/>
                <a:ea typeface="楷体" panose="02010609060101010101" charset="-122"/>
                <a:cs typeface="楷体" panose="02010609060101010101" charset="-122"/>
              </a:rPr>
              <a:t>和</a:t>
            </a:r>
            <a:r>
              <a:rPr lang="en-US" altLang="zh-CN" sz="2800" b="1">
                <a:solidFill>
                  <a:srgbClr val="7030A0"/>
                </a:solidFill>
                <a:latin typeface="楷体" panose="02010609060101010101" charset="-122"/>
                <a:ea typeface="楷体" panose="02010609060101010101" charset="-122"/>
                <a:cs typeface="楷体" panose="02010609060101010101" charset="-122"/>
              </a:rPr>
              <a:t>《</a:t>
            </a:r>
            <a:r>
              <a:rPr lang="zh-CN" altLang="en-US" sz="2800" b="1">
                <a:solidFill>
                  <a:srgbClr val="7030A0"/>
                </a:solidFill>
                <a:latin typeface="楷体" panose="02010609060101010101" charset="-122"/>
                <a:ea typeface="楷体" panose="02010609060101010101" charset="-122"/>
                <a:cs typeface="楷体" panose="02010609060101010101" charset="-122"/>
              </a:rPr>
              <a:t>百合花</a:t>
            </a:r>
            <a:r>
              <a:rPr lang="en-US" altLang="zh-CN" sz="2800" b="1">
                <a:solidFill>
                  <a:srgbClr val="7030A0"/>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等短篇集。其中好些名篇曾被译成日、英、法、俄、越等国文字。今天我们学习的</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百合花</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是她的代表作。</a:t>
            </a:r>
            <a:endParaRPr lang="zh-CN" altLang="en-US" sz="2800" b="1">
              <a:solidFill>
                <a:schemeClr val="tx1"/>
              </a:solidFill>
              <a:latin typeface="楷体" panose="02010609060101010101" charset="-122"/>
              <a:ea typeface="楷体" panose="02010609060101010101" charset="-122"/>
              <a:cs typeface="楷体" panose="02010609060101010101" charset="-122"/>
            </a:endParaRPr>
          </a:p>
        </p:txBody>
      </p:sp>
      <p:sp>
        <p:nvSpPr>
          <p:cNvPr id="7170" name="WordArt 8"/>
          <p:cNvSpPr>
            <a:spLocks noTextEdit="1"/>
          </p:cNvSpPr>
          <p:nvPr/>
        </p:nvSpPr>
        <p:spPr>
          <a:xfrm>
            <a:off x="158115" y="613410"/>
            <a:ext cx="2332355" cy="692150"/>
          </a:xfrm>
          <a:prstGeom prst="rect">
            <a:avLst/>
          </a:prstGeom>
        </p:spPr>
        <p:txBody>
          <a:bodyPr wrap="none" fromWordArt="1">
            <a:prstTxWarp prst="textWave1">
              <a:avLst>
                <a:gd name="adj1" fmla="val 13005"/>
                <a:gd name="adj2" fmla="val 0"/>
              </a:avLst>
            </a:prstTxWarp>
            <a:normAutofit/>
          </a:bodyPr>
          <a:lstStyle/>
          <a:p>
            <a:pPr algn="ctr"/>
            <a:r>
              <a:rPr lang="zh-CN" altLang="en-US" sz="2700">
                <a:solidFill>
                  <a:srgbClr val="FF66CC"/>
                </a:solidFill>
                <a:effectLst>
                  <a:outerShdw dist="53882" dir="2699999" algn="ctr" rotWithShape="0">
                    <a:srgbClr val="C0C0C0"/>
                  </a:outerShdw>
                </a:effectLst>
                <a:latin typeface="宋体" panose="02010600030101010101" pitchFamily="2" charset="-122"/>
                <a:ea typeface="宋体" panose="02010600030101010101" pitchFamily="2" charset="-122"/>
              </a:rPr>
              <a:t>作者介绍</a:t>
            </a:r>
            <a:endParaRPr lang="zh-CN" altLang="en-US" sz="2700">
              <a:solidFill>
                <a:srgbClr val="FF66CC"/>
              </a:solidFill>
              <a:effectLst>
                <a:outerShdw dist="53882" dir="2699999" algn="ctr" rotWithShape="0">
                  <a:srgbClr val="C0C0C0"/>
                </a:outerShdw>
              </a:effectLst>
              <a:latin typeface="宋体" panose="02010600030101010101" pitchFamily="2" charset="-122"/>
              <a:ea typeface="宋体" panose="02010600030101010101" pitchFamily="2" charset="-122"/>
            </a:endParaRPr>
          </a:p>
        </p:txBody>
      </p:sp>
      <p:pic>
        <p:nvPicPr>
          <p:cNvPr id="7171" name="图片 6152" descr="01300000100329121566900150014_s"/>
          <p:cNvPicPr>
            <a:picLocks noChangeAspect="1"/>
          </p:cNvPicPr>
          <p:nvPr/>
        </p:nvPicPr>
        <p:blipFill>
          <a:blip r:embed="rId1"/>
          <a:stretch>
            <a:fillRect/>
          </a:stretch>
        </p:blipFill>
        <p:spPr>
          <a:xfrm>
            <a:off x="158115" y="2129155"/>
            <a:ext cx="2488565" cy="4482465"/>
          </a:xfrm>
          <a:prstGeom prst="rect">
            <a:avLst/>
          </a:prstGeom>
          <a:noFill/>
          <a:ln w="9525">
            <a:noFill/>
          </a:ln>
        </p:spPr>
      </p:pic>
    </p:spTree>
    <p:custDataLst>
      <p:tags r:id="rId2"/>
    </p:custDataLst>
  </p:cSld>
  <p:clrMapOvr>
    <a:masterClrMapping/>
  </p:clrMapOvr>
  <p:transition spd="slow" advTm="3000">
    <p:random/>
  </p:transition>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5*i*0"/>
  <p:tag name="KSO_WM_UNIT_BK_DARK_LIGHT" val="2"/>
  <p:tag name="KSO_WM_UNIT_LAYERLEVEL" val="1"/>
  <p:tag name="KSO_WM_TAG_VERSION" val="1.0"/>
  <p:tag name="KSO_WM_BEAUTIFY_FLAG" val="#wm#"/>
</p:tagLst>
</file>

<file path=ppt/tags/tag10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6*i*0"/>
  <p:tag name="KSO_WM_UNIT_BK_DARK_LIGHT" val="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7*i*0"/>
  <p:tag name="KSO_WM_UNIT_BK_DARK_LIGHT" val="2"/>
  <p:tag name="KSO_WM_UNIT_LAYERLEVEL" val="1"/>
  <p:tag name="KSO_WM_TAG_VERSION" val="1.0"/>
  <p:tag name="KSO_WM_BEAUTIFY_FLAG" val="#wm#"/>
</p:tagLst>
</file>

<file path=ppt/tags/tag11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8*i*0"/>
  <p:tag name="KSO_WM_UNIT_BK_DARK_LIGHT" val="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999"/>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999"/>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2.xml><?xml version="1.0" encoding="utf-8"?>
<p:tagLst xmlns:p="http://schemas.openxmlformats.org/presentationml/2006/main">
  <p:tag name="KSO_WM_TEMPLATE_THUMBS_INDEX" val="1、4、7、9、12、13、16、17、18、23、28、33、37、38"/>
  <p:tag name="KSO_WM_TEMPLATE_SUBCATEGORY" val="0"/>
  <p:tag name="KSO_WM_TEMPLATE_COLOR_TYPE" val="1"/>
  <p:tag name="KSO_WM_TEMPLATE_MASTER_THUMB_INDEX" val="12"/>
  <p:tag name="KSO_WM_TAG_VERSION" val="1.0"/>
  <p:tag name="KSO_WM_BEAUTIFY_FLAG" val="#wm#"/>
  <p:tag name="KSO_WM_TEMPLATE_CATEGORY" val="custom"/>
  <p:tag name="KSO_WM_TEMPLATE_INDEX" val="20204999"/>
  <p:tag name="KSO_WM_TEMPLATE_MASTER_TYPE" val="1"/>
</p:tagLst>
</file>

<file path=ppt/tags/tag143.xml><?xml version="1.0" encoding="utf-8"?>
<p:tagLst xmlns:p="http://schemas.openxmlformats.org/presentationml/2006/main">
  <p:tag name="AS_UNIQUEID" val="140"/>
</p:tagLst>
</file>

<file path=ppt/tags/tag144.xml><?xml version="1.0" encoding="utf-8"?>
<p:tagLst xmlns:p="http://schemas.openxmlformats.org/presentationml/2006/main">
  <p:tag name="KSO_WM_SPECIAL_SOURCE" val="bdnull"/>
</p:tagLst>
</file>

<file path=ppt/tags/tag145.xml><?xml version="1.0" encoding="utf-8"?>
<p:tagLst xmlns:p="http://schemas.openxmlformats.org/presentationml/2006/main">
  <p:tag name="AS_UNIQUEID" val="142"/>
</p:tagLst>
</file>

<file path=ppt/tags/tag146.xml><?xml version="1.0" encoding="utf-8"?>
<p:tagLst xmlns:p="http://schemas.openxmlformats.org/presentationml/2006/main">
  <p:tag name="AS_UNIQUEID" val="143"/>
</p:tagLst>
</file>

<file path=ppt/tags/tag147.xml><?xml version="1.0" encoding="utf-8"?>
<p:tagLst xmlns:p="http://schemas.openxmlformats.org/presentationml/2006/main">
  <p:tag name="AS_UNIQUEID" val="144"/>
</p:tagLst>
</file>

<file path=ppt/tags/tag148.xml><?xml version="1.0" encoding="utf-8"?>
<p:tagLst xmlns:p="http://schemas.openxmlformats.org/presentationml/2006/main">
  <p:tag name="AS_UNIQUEID" val="145"/>
</p:tagLst>
</file>

<file path=ppt/tags/tag149.xml><?xml version="1.0" encoding="utf-8"?>
<p:tagLst xmlns:p="http://schemas.openxmlformats.org/presentationml/2006/main">
  <p:tag name="AS_UNIQUEID" val="146"/>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PECIAL_SOURCE" val="bdnull"/>
</p:tagLst>
</file>

<file path=ppt/tags/tag151.xml><?xml version="1.0" encoding="utf-8"?>
<p:tagLst xmlns:p="http://schemas.openxmlformats.org/presentationml/2006/main">
  <p:tag name="AS_UNIQUEID" val="149"/>
</p:tagLst>
</file>

<file path=ppt/tags/tag152.xml><?xml version="1.0" encoding="utf-8"?>
<p:tagLst xmlns:p="http://schemas.openxmlformats.org/presentationml/2006/main">
  <p:tag name="AS_UNIQUEID" val="150"/>
</p:tagLst>
</file>

<file path=ppt/tags/tag153.xml><?xml version="1.0" encoding="utf-8"?>
<p:tagLst xmlns:p="http://schemas.openxmlformats.org/presentationml/2006/main">
  <p:tag name="AS_UNIQUEID" val="151"/>
</p:tagLst>
</file>

<file path=ppt/tags/tag154.xml><?xml version="1.0" encoding="utf-8"?>
<p:tagLst xmlns:p="http://schemas.openxmlformats.org/presentationml/2006/main">
  <p:tag name="AS_UNIQUEID" val="152"/>
</p:tagLst>
</file>

<file path=ppt/tags/tag155.xml><?xml version="1.0" encoding="utf-8"?>
<p:tagLst xmlns:p="http://schemas.openxmlformats.org/presentationml/2006/main">
  <p:tag name="AS_UNIQUEID" val="153"/>
</p:tagLst>
</file>

<file path=ppt/tags/tag156.xml><?xml version="1.0" encoding="utf-8"?>
<p:tagLst xmlns:p="http://schemas.openxmlformats.org/presentationml/2006/main">
  <p:tag name="AS_UNIQUEID" val="154"/>
</p:tagLst>
</file>

<file path=ppt/tags/tag157.xml><?xml version="1.0" encoding="utf-8"?>
<p:tagLst xmlns:p="http://schemas.openxmlformats.org/presentationml/2006/main">
  <p:tag name="AS_UNIQUEID" val="155"/>
</p:tagLst>
</file>

<file path=ppt/tags/tag158.xml><?xml version="1.0" encoding="utf-8"?>
<p:tagLst xmlns:p="http://schemas.openxmlformats.org/presentationml/2006/main">
  <p:tag name="AS_UNIQUEID" val="156"/>
</p:tagLst>
</file>

<file path=ppt/tags/tag159.xml><?xml version="1.0" encoding="utf-8"?>
<p:tagLst xmlns:p="http://schemas.openxmlformats.org/presentationml/2006/main">
  <p:tag name="AS_UNIQUEID" val="157"/>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AS_UNIQUEID" val="158"/>
</p:tagLst>
</file>

<file path=ppt/tags/tag161.xml><?xml version="1.0" encoding="utf-8"?>
<p:tagLst xmlns:p="http://schemas.openxmlformats.org/presentationml/2006/main">
  <p:tag name="AS_UNIQUEID" val="159"/>
</p:tagLst>
</file>

<file path=ppt/tags/tag162.xml><?xml version="1.0" encoding="utf-8"?>
<p:tagLst xmlns:p="http://schemas.openxmlformats.org/presentationml/2006/main">
  <p:tag name="AS_UNIQUEID" val="160"/>
</p:tagLst>
</file>

<file path=ppt/tags/tag163.xml><?xml version="1.0" encoding="utf-8"?>
<p:tagLst xmlns:p="http://schemas.openxmlformats.org/presentationml/2006/main">
  <p:tag name="AS_UNIQUEID" val="161"/>
</p:tagLst>
</file>

<file path=ppt/tags/tag164.xml><?xml version="1.0" encoding="utf-8"?>
<p:tagLst xmlns:p="http://schemas.openxmlformats.org/presentationml/2006/main">
  <p:tag name="AS_UNIQUEID" val="162"/>
</p:tagLst>
</file>

<file path=ppt/tags/tag165.xml><?xml version="1.0" encoding="utf-8"?>
<p:tagLst xmlns:p="http://schemas.openxmlformats.org/presentationml/2006/main">
  <p:tag name="AS_UNIQUEID" val="163"/>
</p:tagLst>
</file>

<file path=ppt/tags/tag166.xml><?xml version="1.0" encoding="utf-8"?>
<p:tagLst xmlns:p="http://schemas.openxmlformats.org/presentationml/2006/main">
  <p:tag name="AS_UNIQUEID" val="164"/>
</p:tagLst>
</file>

<file path=ppt/tags/tag167.xml><?xml version="1.0" encoding="utf-8"?>
<p:tagLst xmlns:p="http://schemas.openxmlformats.org/presentationml/2006/main">
  <p:tag name="AS_UNIQUEID" val="165"/>
</p:tagLst>
</file>

<file path=ppt/tags/tag168.xml><?xml version="1.0" encoding="utf-8"?>
<p:tagLst xmlns:p="http://schemas.openxmlformats.org/presentationml/2006/main">
  <p:tag name="AS_UNIQUEID" val="166"/>
</p:tagLst>
</file>

<file path=ppt/tags/tag169.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SPECIAL_SOURCE" val="bdnull"/>
</p:tagLst>
</file>

<file path=ppt/tags/tag171.xml><?xml version="1.0" encoding="utf-8"?>
<p:tagLst xmlns:p="http://schemas.openxmlformats.org/presentationml/2006/main">
  <p:tag name="KSO_WM_SPECIAL_SOURCE" val="bdnull"/>
</p:tagLst>
</file>

<file path=ppt/tags/tag172.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TAG_VERSION" val="1.0"/>
  <p:tag name="KSO_WM_TEMPLATE_CATEGORY" val="custom"/>
  <p:tag name="KSO_WM_TEMPLATE_INDEX" val="20187308"/>
  <p:tag name="KSO_WM_TEMPLATE_SUBCATEGORY" val="0"/>
  <p:tag name="KSO_WM_TEMPLATE_THUMBS_INDEX" val="1、2、3、6、8、10、11、12、15"/>
  <p:tag name="KSO_WM_SPECIAL_SOURCE" val="bdnull"/>
</p:tagLst>
</file>

<file path=ppt/tags/tag173.xml><?xml version="1.0" encoding="utf-8"?>
<p:tagLst xmlns:p="http://schemas.openxmlformats.org/presentationml/2006/main">
  <p:tag name="AS_UNIQUEID" val="176"/>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1_1"/>
  <p:tag name="KSO_WM_UNIT_INDEX" val="1_1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174.xml><?xml version="1.0" encoding="utf-8"?>
<p:tagLst xmlns:p="http://schemas.openxmlformats.org/presentationml/2006/main">
  <p:tag name="AS_UNIQUEID" val="177"/>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2_1"/>
  <p:tag name="KSO_WM_UNIT_INDEX" val="1_2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175.xml><?xml version="1.0" encoding="utf-8"?>
<p:tagLst xmlns:p="http://schemas.openxmlformats.org/presentationml/2006/main">
  <p:tag name="AS_UNIQUEID" val="178"/>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3_1"/>
  <p:tag name="KSO_WM_UNIT_INDEX" val="1_3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176.xml><?xml version="1.0" encoding="utf-8"?>
<p:tagLst xmlns:p="http://schemas.openxmlformats.org/presentationml/2006/main">
  <p:tag name="AS_UNIQUEID" val="179"/>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4_1"/>
  <p:tag name="KSO_WM_UNIT_INDEX" val="1_4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177.xml><?xml version="1.0" encoding="utf-8"?>
<p:tagLst xmlns:p="http://schemas.openxmlformats.org/presentationml/2006/main">
  <p:tag name="AS_UNIQUEID" val="180"/>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3_1"/>
  <p:tag name="KSO_WM_UNIT_INDEX" val="1_3_1"/>
  <p:tag name="KSO_WM_UNIT_LAYERLEVEL" val="1_1_1"/>
  <p:tag name="KSO_WM_UNIT_TEXT_FILL_FORE_SCHEMECOLOR_INDEX" val="14"/>
  <p:tag name="KSO_WM_UNIT_TEXT_FILL_TYPE" val="1"/>
  <p:tag name="KSO_WM_UNIT_TYPE" val="l_h_i"/>
  <p:tag name="KSO_WM_UNIT_USESOURCEFORMAT_APPLY" val="1"/>
</p:tagLst>
</file>

<file path=ppt/tags/tag178.xml><?xml version="1.0" encoding="utf-8"?>
<p:tagLst xmlns:p="http://schemas.openxmlformats.org/presentationml/2006/main">
  <p:tag name="AS_UNIQUEID" val="181"/>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179.xml><?xml version="1.0" encoding="utf-8"?>
<p:tagLst xmlns:p="http://schemas.openxmlformats.org/presentationml/2006/main">
  <p:tag name="AS_UNIQUEID" val="182"/>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AS_UNIQUEID" val="183"/>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4_1"/>
  <p:tag name="KSO_WM_UNIT_INDEX" val="1_4_1"/>
  <p:tag name="KSO_WM_UNIT_LAYERLEVEL" val="1_1_1"/>
  <p:tag name="KSO_WM_UNIT_TEXT_FILL_FORE_SCHEMECOLOR_INDEX" val="14"/>
  <p:tag name="KSO_WM_UNIT_TEXT_FILL_TYPE" val="1"/>
  <p:tag name="KSO_WM_UNIT_TYPE" val="l_h_i"/>
  <p:tag name="KSO_WM_UNIT_USESOURCEFORMAT_APPLY" val="1"/>
</p:tagLst>
</file>

<file path=ppt/tags/tag181.xml><?xml version="1.0" encoding="utf-8"?>
<p:tagLst xmlns:p="http://schemas.openxmlformats.org/presentationml/2006/main">
  <p:tag name="AS_UNIQUEID" val="184"/>
</p:tagLst>
</file>

<file path=ppt/tags/tag182.xml><?xml version="1.0" encoding="utf-8"?>
<p:tagLst xmlns:p="http://schemas.openxmlformats.org/presentationml/2006/main">
  <p:tag name="AS_UNIQUEID" val="185"/>
</p:tagLst>
</file>

<file path=ppt/tags/tag183.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 name="KSO_WM_SPECIAL_SOURCE" val="bdnull"/>
</p:tagLst>
</file>

<file path=ppt/tags/tag184.xml><?xml version="1.0" encoding="utf-8"?>
<p:tagLst xmlns:p="http://schemas.openxmlformats.org/presentationml/2006/main">
  <p:tag name="AS_UNIQUEID" val="172"/>
</p:tagLst>
</file>

<file path=ppt/tags/tag185.xml><?xml version="1.0" encoding="utf-8"?>
<p:tagLst xmlns:p="http://schemas.openxmlformats.org/presentationml/2006/main">
  <p:tag name="AS_UNIQUEID" val="173"/>
</p:tagLst>
</file>

<file path=ppt/tags/tag186.xml><?xml version="1.0" encoding="utf-8"?>
<p:tagLst xmlns:p="http://schemas.openxmlformats.org/presentationml/2006/main">
  <p:tag name="AS_UNIQUEID" val="174"/>
</p:tagLst>
</file>

<file path=ppt/tags/tag187.xml><?xml version="1.0" encoding="utf-8"?>
<p:tagLst xmlns:p="http://schemas.openxmlformats.org/presentationml/2006/main">
  <p:tag name="KSO_WM_SPECIAL_SOURCE" val="bdnull"/>
</p:tagLst>
</file>

<file path=ppt/tags/tag188.xml><?xml version="1.0" encoding="utf-8"?>
<p:tagLst xmlns:p="http://schemas.openxmlformats.org/presentationml/2006/main">
  <p:tag name="KSO_WM_SPECIAL_SOURCE" val="bdnull"/>
</p:tagLst>
</file>

<file path=ppt/tags/tag189.xml><?xml version="1.0" encoding="utf-8"?>
<p:tagLst xmlns:p="http://schemas.openxmlformats.org/presentationml/2006/main">
  <p:tag name="KSO_WM_SPECIAL_SOURCE" val="bdnul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SPECIAL_SOURCE" val="bdnull"/>
</p:tagLst>
</file>

<file path=ppt/tags/tag191.xml><?xml version="1.0" encoding="utf-8"?>
<p:tagLst xmlns:p="http://schemas.openxmlformats.org/presentationml/2006/main">
  <p:tag name="KSO_WM_SPECIAL_SOURCE" val="bdnull"/>
</p:tagLst>
</file>

<file path=ppt/tags/tag192.xml><?xml version="1.0" encoding="utf-8"?>
<p:tagLst xmlns:p="http://schemas.openxmlformats.org/presentationml/2006/main">
  <p:tag name="KSO_WM_SPECIAL_SOURCE" val="bdnull"/>
</p:tagLst>
</file>

<file path=ppt/tags/tag193.xml><?xml version="1.0" encoding="utf-8"?>
<p:tagLst xmlns:p="http://schemas.openxmlformats.org/presentationml/2006/main">
  <p:tag name="KSO_WM_SPECIAL_SOURCE" val="bdnull"/>
</p:tagLst>
</file>

<file path=ppt/tags/tag194.xml><?xml version="1.0" encoding="utf-8"?>
<p:tagLst xmlns:p="http://schemas.openxmlformats.org/presentationml/2006/main">
  <p:tag name="KSO_WM_SPECIAL_SOURCE" val="bdnull"/>
</p:tagLst>
</file>

<file path=ppt/tags/tag195.xml><?xml version="1.0" encoding="utf-8"?>
<p:tagLst xmlns:p="http://schemas.openxmlformats.org/presentationml/2006/main">
  <p:tag name="KSO_WM_SPECIAL_SOURCE" val="bdnull"/>
</p:tagLst>
</file>

<file path=ppt/tags/tag196.xml><?xml version="1.0" encoding="utf-8"?>
<p:tagLst xmlns:p="http://schemas.openxmlformats.org/presentationml/2006/main">
  <p:tag name="KSO_WM_TEMPLATE_CATEGORY" val="custom"/>
  <p:tag name="KSO_WM_TEMPLATE_INDEX" val="20204999"/>
  <p:tag name="KSO_WM_SPECIAL_SOURCE" val="bdnull"/>
</p:tagLst>
</file>

<file path=ppt/tags/tag197.xml><?xml version="1.0" encoding="utf-8"?>
<p:tagLst xmlns:p="http://schemas.openxmlformats.org/presentationml/2006/main">
  <p:tag name="KSO_WM_TEMPLATE_CATEGORY" val="custom"/>
  <p:tag name="KSO_WM_TEMPLATE_INDEX" val="20204999"/>
  <p:tag name="KSO_WM_SPECIAL_SOURCE" val="bdnull"/>
</p:tagLst>
</file>

<file path=ppt/tags/tag198.xml><?xml version="1.0" encoding="utf-8"?>
<p:tagLst xmlns:p="http://schemas.openxmlformats.org/presentationml/2006/main">
  <p:tag name="KSO_WM_UNIT_PLACING_PICTURE_USER_VIEWPORT" val="{&quot;height&quot;:6563,&quot;width&quot;:7013}"/>
</p:tagLst>
</file>

<file path=ppt/tags/tag199.xml><?xml version="1.0" encoding="utf-8"?>
<p:tagLst xmlns:p="http://schemas.openxmlformats.org/presentationml/2006/main">
  <p:tag name="KSO_WM_TEMPLATE_CATEGORY" val="custom"/>
  <p:tag name="KSO_WM_TEMPLATE_INDEX" val="20204999"/>
  <p:tag name="KSO_WM_SPECIAL_SOURCE" val="bdnull"/>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TEMPLATE_CATEGORY" val="custom"/>
  <p:tag name="KSO_WM_TEMPLATE_INDEX" val="20204999"/>
  <p:tag name="KSO_WM_SPECIAL_SOURCE" val="bdnull"/>
</p:tagLst>
</file>

<file path=ppt/tags/tag201.xml><?xml version="1.0" encoding="utf-8"?>
<p:tagLst xmlns:p="http://schemas.openxmlformats.org/presentationml/2006/main">
  <p:tag name="KSO_WM_TEMPLATE_CATEGORY" val="custom"/>
  <p:tag name="KSO_WM_TEMPLATE_INDEX" val="20204999"/>
  <p:tag name="KSO_WM_SPECIAL_SOURCE" val="bdnull"/>
</p:tagLst>
</file>

<file path=ppt/tags/tag202.xml><?xml version="1.0" encoding="utf-8"?>
<p:tagLst xmlns:p="http://schemas.openxmlformats.org/presentationml/2006/main">
  <p:tag name="KSO_WM_TEMPLATE_CATEGORY" val="custom"/>
  <p:tag name="KSO_WM_TEMPLATE_INDEX" val="20204999"/>
  <p:tag name="KSO_WM_SPECIAL_SOURCE" val="bdnull"/>
</p:tagLst>
</file>

<file path=ppt/tags/tag203.xml><?xml version="1.0" encoding="utf-8"?>
<p:tagLst xmlns:p="http://schemas.openxmlformats.org/presentationml/2006/main">
  <p:tag name="KSO_WM_TEMPLATE_CATEGORY" val="custom"/>
  <p:tag name="KSO_WM_TEMPLATE_INDEX" val="20204999"/>
  <p:tag name="KSO_WM_SPECIAL_SOURCE" val="bdnull"/>
</p:tagLst>
</file>

<file path=ppt/tags/tag204.xml><?xml version="1.0" encoding="utf-8"?>
<p:tagLst xmlns:p="http://schemas.openxmlformats.org/presentationml/2006/main">
  <p:tag name="KSO_WM_TEMPLATE_CATEGORY" val="custom"/>
  <p:tag name="KSO_WM_TEMPLATE_INDEX" val="20204999"/>
  <p:tag name="KSO_WM_SPECIAL_SOURCE" val="bdnull"/>
</p:tagLst>
</file>

<file path=ppt/tags/tag205.xml><?xml version="1.0" encoding="utf-8"?>
<p:tagLst xmlns:p="http://schemas.openxmlformats.org/presentationml/2006/main">
  <p:tag name="KSO_WM_TEMPLATE_CATEGORY" val="custom"/>
  <p:tag name="KSO_WM_TEMPLATE_INDEX" val="20204999"/>
  <p:tag name="KSO_WM_SPECIAL_SOURCE" val="bdnull"/>
</p:tagLst>
</file>

<file path=ppt/tags/tag206.xml><?xml version="1.0" encoding="utf-8"?>
<p:tagLst xmlns:p="http://schemas.openxmlformats.org/presentationml/2006/main">
  <p:tag name="KSO_WM_TEMPLATE_CATEGORY" val="custom"/>
  <p:tag name="KSO_WM_TEMPLATE_INDEX" val="20204999"/>
  <p:tag name="KSO_WM_SPECIAL_SOURCE" val="bdnull"/>
</p:tagLst>
</file>

<file path=ppt/tags/tag207.xml><?xml version="1.0" encoding="utf-8"?>
<p:tagLst xmlns:p="http://schemas.openxmlformats.org/presentationml/2006/main">
  <p:tag name="KSO_WM_TEMPLATE_CATEGORY" val="custom"/>
  <p:tag name="KSO_WM_TEMPLATE_INDEX" val="20204999"/>
  <p:tag name="KSO_WM_SPECIAL_SOURCE" val="bdnull"/>
</p:tagLst>
</file>

<file path=ppt/tags/tag208.xml><?xml version="1.0" encoding="utf-8"?>
<p:tagLst xmlns:p="http://schemas.openxmlformats.org/presentationml/2006/main">
  <p:tag name="KSO_WM_TEMPLATE_CATEGORY" val="custom"/>
  <p:tag name="KSO_WM_TEMPLATE_INDEX" val="20204999"/>
  <p:tag name="KSO_WM_SPECIAL_SOURCE" val="bdnull"/>
</p:tagLst>
</file>

<file path=ppt/tags/tag209.xml><?xml version="1.0" encoding="utf-8"?>
<p:tagLst xmlns:p="http://schemas.openxmlformats.org/presentationml/2006/main">
  <p:tag name="KSO_WM_TEMPLATE_CATEGORY" val="custom"/>
  <p:tag name="KSO_WM_TEMPLATE_INDEX" val="20204999"/>
  <p:tag name="KSO_WM_SPECIAL_SOURCE" val="bdnul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TEMPLATE_CATEGORY" val="custom"/>
  <p:tag name="KSO_WM_TEMPLATE_INDEX" val="20204999"/>
  <p:tag name="KSO_WM_SPECIAL_SOURCE" val="bdnull"/>
</p:tagLst>
</file>

<file path=ppt/tags/tag211.xml><?xml version="1.0" encoding="utf-8"?>
<p:tagLst xmlns:p="http://schemas.openxmlformats.org/presentationml/2006/main">
  <p:tag name="KSO_WM_TEMPLATE_CATEGORY" val="custom"/>
  <p:tag name="KSO_WM_TEMPLATE_INDEX" val="20204999"/>
  <p:tag name="KSO_WM_SPECIAL_SOURCE" val="bdnull"/>
</p:tagLst>
</file>

<file path=ppt/tags/tag212.xml><?xml version="1.0" encoding="utf-8"?>
<p:tagLst xmlns:p="http://schemas.openxmlformats.org/presentationml/2006/main">
  <p:tag name="KSO_WM_TEMPLATE_CATEGORY" val="custom"/>
  <p:tag name="KSO_WM_TEMPLATE_INDEX" val="20204999"/>
  <p:tag name="KSO_WM_SPECIAL_SOURCE" val="bdnull"/>
</p:tagLst>
</file>

<file path=ppt/tags/tag213.xml><?xml version="1.0" encoding="utf-8"?>
<p:tagLst xmlns:p="http://schemas.openxmlformats.org/presentationml/2006/main">
  <p:tag name="KSO_WM_TEMPLATE_CATEGORY" val="custom"/>
  <p:tag name="KSO_WM_TEMPLATE_INDEX" val="20204999"/>
  <p:tag name="KSO_WM_SPECIAL_SOURCE" val="bdnull"/>
</p:tagLst>
</file>

<file path=ppt/tags/tag214.xml><?xml version="1.0" encoding="utf-8"?>
<p:tagLst xmlns:p="http://schemas.openxmlformats.org/presentationml/2006/main">
  <p:tag name="KSO_WM_TEMPLATE_CATEGORY" val="custom"/>
  <p:tag name="KSO_WM_TEMPLATE_INDEX" val="20204999"/>
  <p:tag name="KSO_WM_SPECIAL_SOURCE" val="bdnull"/>
</p:tagLst>
</file>

<file path=ppt/tags/tag215.xml><?xml version="1.0" encoding="utf-8"?>
<p:tagLst xmlns:p="http://schemas.openxmlformats.org/presentationml/2006/main">
  <p:tag name="KSO_WM_TEMPLATE_CATEGORY" val="custom"/>
  <p:tag name="KSO_WM_TEMPLATE_INDEX" val="20204999"/>
  <p:tag name="KSO_WM_SPECIAL_SOURCE" val="bdnull"/>
</p:tagLst>
</file>

<file path=ppt/tags/tag216.xml><?xml version="1.0" encoding="utf-8"?>
<p:tagLst xmlns:p="http://schemas.openxmlformats.org/presentationml/2006/main">
  <p:tag name="KSO_WM_TEMPLATE_CATEGORY" val="custom"/>
  <p:tag name="KSO_WM_TEMPLATE_INDEX" val="20204999"/>
  <p:tag name="KSO_WM_SPECIAL_SOURCE" val="bdnull"/>
</p:tagLst>
</file>

<file path=ppt/tags/tag217.xml><?xml version="1.0" encoding="utf-8"?>
<p:tagLst xmlns:p="http://schemas.openxmlformats.org/presentationml/2006/main">
  <p:tag name="KSO_WM_TEMPLATE_CATEGORY" val="custom"/>
  <p:tag name="KSO_WM_TEMPLATE_INDEX" val="20204999"/>
  <p:tag name="KSO_WM_SPECIAL_SOURCE" val="bdnull"/>
</p:tagLst>
</file>

<file path=ppt/tags/tag218.xml><?xml version="1.0" encoding="utf-8"?>
<p:tagLst xmlns:p="http://schemas.openxmlformats.org/presentationml/2006/main">
  <p:tag name="KSO_WM_TEMPLATE_CATEGORY" val="custom"/>
  <p:tag name="KSO_WM_TEMPLATE_INDEX" val="20204999"/>
  <p:tag name="KSO_WM_SPECIAL_SOURCE" val="bdnull"/>
</p:tagLst>
</file>

<file path=ppt/tags/tag219.xml><?xml version="1.0" encoding="utf-8"?>
<p:tagLst xmlns:p="http://schemas.openxmlformats.org/presentationml/2006/main">
  <p:tag name="KSO_WM_TEMPLATE_CATEGORY" val="custom"/>
  <p:tag name="KSO_WM_TEMPLATE_INDEX" val="20204999"/>
  <p:tag name="KSO_WM_SPECIAL_SOURCE" val="bdnul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TEMPLATE_CATEGORY" val="custom"/>
  <p:tag name="KSO_WM_TEMPLATE_INDEX" val="20204999"/>
  <p:tag name="KSO_WM_SPECIAL_SOURCE" val="bdnull"/>
</p:tagLst>
</file>

<file path=ppt/tags/tag221.xml><?xml version="1.0" encoding="utf-8"?>
<p:tagLst xmlns:p="http://schemas.openxmlformats.org/presentationml/2006/main">
  <p:tag name="KSO_WM_TEMPLATE_CATEGORY" val="custom"/>
  <p:tag name="KSO_WM_TEMPLATE_INDEX" val="20204999"/>
  <p:tag name="KSO_WM_SPECIAL_SOURCE" val="bdnull"/>
</p:tagLst>
</file>

<file path=ppt/tags/tag222.xml><?xml version="1.0" encoding="utf-8"?>
<p:tagLst xmlns:p="http://schemas.openxmlformats.org/presentationml/2006/main">
  <p:tag name="AS_UNIQUEID" val="272"/>
</p:tagLst>
</file>

<file path=ppt/tags/tag223.xml><?xml version="1.0" encoding="utf-8"?>
<p:tagLst xmlns:p="http://schemas.openxmlformats.org/presentationml/2006/main">
  <p:tag name="AS_UNIQUEID" val="4"/>
</p:tagLst>
</file>

<file path=ppt/tags/tag224.xml><?xml version="1.0" encoding="utf-8"?>
<p:tagLst xmlns:p="http://schemas.openxmlformats.org/presentationml/2006/main">
  <p:tag name="KSO_WM_TEMPLATE_CATEGORY" val="custom"/>
  <p:tag name="KSO_WM_TEMPLATE_INDEX" val="20204999"/>
  <p:tag name="KSO_WM_SPECIAL_SOURCE" val="bdnull"/>
</p:tagLst>
</file>

<file path=ppt/tags/tag225.xml><?xml version="1.0" encoding="utf-8"?>
<p:tagLst xmlns:p="http://schemas.openxmlformats.org/presentationml/2006/main">
  <p:tag name="AS_UNIQUEID" val="553"/>
</p:tagLst>
</file>

<file path=ppt/tags/tag226.xml><?xml version="1.0" encoding="utf-8"?>
<p:tagLst xmlns:p="http://schemas.openxmlformats.org/presentationml/2006/main">
  <p:tag name="AS_UNIQUEID" val="554"/>
</p:tagLst>
</file>

<file path=ppt/tags/tag227.xml><?xml version="1.0" encoding="utf-8"?>
<p:tagLst xmlns:p="http://schemas.openxmlformats.org/presentationml/2006/main">
  <p:tag name="AS_UNIQUEID" val="549"/>
</p:tagLst>
</file>

<file path=ppt/tags/tag228.xml><?xml version="1.0" encoding="utf-8"?>
<p:tagLst xmlns:p="http://schemas.openxmlformats.org/presentationml/2006/main">
  <p:tag name="AS_UNIQUEID" val="550"/>
</p:tagLst>
</file>

<file path=ppt/tags/tag229.xml><?xml version="1.0" encoding="utf-8"?>
<p:tagLst xmlns:p="http://schemas.openxmlformats.org/presentationml/2006/main">
  <p:tag name="AS_UNIQUEID" val="55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74767"/>
  <p:tag name="KSO_WM_UNIT_COMPATIBLE" val="0"/>
  <p:tag name="KSO_WM_UNIT_DIAGRAM_ISNUMVISUAL" val="0"/>
  <p:tag name="KSO_WM_UNIT_DIAGRAM_ISREFERUNIT" val="0"/>
  <p:tag name="KSO_WM_UNIT_HIGHLIGHT" val="0"/>
  <p:tag name="KSO_WM_UNIT_ID" val="diagram20174767_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TYPE" val="1"/>
  <p:tag name="KSO_WM_UNIT_TYPE" val="a"/>
  <p:tag name="KSO_WM_UNIT_VALUE" val="15"/>
</p:tagLst>
</file>

<file path=ppt/tags/tag231.xml><?xml version="1.0" encoding="utf-8"?>
<p:tagLst xmlns:p="http://schemas.openxmlformats.org/presentationml/2006/main">
  <p:tag name="KSO_WM_BEAUTIFY_FLAG" val="#wm#"/>
  <p:tag name="KSO_WM_SPECIAL_SOURCE" val="bdnull"/>
  <p:tag name="KSO_WM_TEMPLATE_CATEGORY" val="diagram"/>
  <p:tag name="KSO_WM_TEMPLATE_INDEX" val="20217040"/>
</p:tagLst>
</file>

<file path=ppt/tags/tag232.xml><?xml version="1.0" encoding="utf-8"?>
<p:tagLst xmlns:p="http://schemas.openxmlformats.org/presentationml/2006/main">
  <p:tag name="KSO_WM_TEMPLATE_CATEGORY" val="custom"/>
  <p:tag name="KSO_WM_TEMPLATE_INDEX" val="20204999"/>
  <p:tag name="KSO_WM_SPECIAL_SOURCE" val="bdnull"/>
</p:tagLst>
</file>

<file path=ppt/tags/tag233.xml><?xml version="1.0" encoding="utf-8"?>
<p:tagLst xmlns:p="http://schemas.openxmlformats.org/presentationml/2006/main">
  <p:tag name="KSO_WM_TEMPLATE_CATEGORY" val="custom"/>
  <p:tag name="KSO_WM_TEMPLATE_INDEX" val="20204999"/>
  <p:tag name="KSO_WM_SPECIAL_SOURCE" val="bdnull"/>
</p:tagLst>
</file>

<file path=ppt/tags/tag234.xml><?xml version="1.0" encoding="utf-8"?>
<p:tagLst xmlns:p="http://schemas.openxmlformats.org/presentationml/2006/main">
  <p:tag name="KSO_WM_TEMPLATE_CATEGORY" val="custom"/>
  <p:tag name="KSO_WM_TEMPLATE_INDEX" val="20204999"/>
  <p:tag name="KSO_WM_SPECIAL_SOURCE" val="bdnull"/>
</p:tagLst>
</file>

<file path=ppt/tags/tag235.xml><?xml version="1.0" encoding="utf-8"?>
<p:tagLst xmlns:p="http://schemas.openxmlformats.org/presentationml/2006/main">
  <p:tag name="KSO_WM_TEMPLATE_CATEGORY" val="custom"/>
  <p:tag name="KSO_WM_TEMPLATE_INDEX" val="20204999"/>
  <p:tag name="KSO_WM_SPECIAL_SOURCE" val="bdnull"/>
</p:tagLst>
</file>

<file path=ppt/tags/tag236.xml><?xml version="1.0" encoding="utf-8"?>
<p:tagLst xmlns:p="http://schemas.openxmlformats.org/presentationml/2006/main">
  <p:tag name="KSO_WM_TEMPLATE_CATEGORY" val="custom"/>
  <p:tag name="KSO_WM_TEMPLATE_INDEX" val="20204999"/>
  <p:tag name="KSO_WM_SPECIAL_SOURCE" val="bdnull"/>
</p:tagLst>
</file>

<file path=ppt/tags/tag237.xml><?xml version="1.0" encoding="utf-8"?>
<p:tagLst xmlns:p="http://schemas.openxmlformats.org/presentationml/2006/main">
  <p:tag name="KSO_WM_TEMPLATE_CATEGORY" val="custom"/>
  <p:tag name="KSO_WM_TEMPLATE_INDEX" val="20204999"/>
  <p:tag name="KSO_WM_SPECIAL_SOURCE" val="bdnull"/>
</p:tagLst>
</file>

<file path=ppt/tags/tag238.xml><?xml version="1.0" encoding="utf-8"?>
<p:tagLst xmlns:p="http://schemas.openxmlformats.org/presentationml/2006/main">
  <p:tag name="KSO_WM_TEMPLATE_CATEGORY" val="custom"/>
  <p:tag name="KSO_WM_TEMPLATE_INDEX" val="20204999"/>
  <p:tag name="KSO_WM_SPECIAL_SOURCE" val="bdnull"/>
</p:tagLst>
</file>

<file path=ppt/tags/tag239.xml><?xml version="1.0" encoding="utf-8"?>
<p:tagLst xmlns:p="http://schemas.openxmlformats.org/presentationml/2006/main">
  <p:tag name="KSO_WM_TEMPLATE_CATEGORY" val="custom"/>
  <p:tag name="KSO_WM_TEMPLATE_INDEX" val="20204999"/>
  <p:tag name="KSO_WM_SPECIAL_SOURCE" val="bdnul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BEAUTIFY_FLAG" val="#wm#"/>
  <p:tag name="KSO_WM_DIAGRAM_GROUP_CODE" val="l1-1"/>
  <p:tag name="KSO_WM_SLIDE_BACKGROUND_TYPE" val="general"/>
  <p:tag name="KSO_WM_SLIDE_DIAGTYPE" val="l"/>
  <p:tag name="KSO_WM_SLIDE_ID" val="diagram20168780_1"/>
  <p:tag name="KSO_WM_SLIDE_INDEX" val="1"/>
  <p:tag name="KSO_WM_SLIDE_ITEM_CNT" val="2"/>
  <p:tag name="KSO_WM_SLIDE_LAYOUT" val="a_d_l"/>
  <p:tag name="KSO_WM_SLIDE_LAYOUT_CNT" val="1_1_1"/>
  <p:tag name="KSO_WM_SLIDE_POSITION" val="48.7953*134.159"/>
  <p:tag name="KSO_WM_SLIDE_SIZE" val="568.709*357.578"/>
  <p:tag name="KSO_WM_SLIDE_SUBTYPE" val="diag"/>
  <p:tag name="KSO_WM_SLIDE_TYPE" val="text"/>
  <p:tag name="KSO_WM_SPECIAL_SOURCE" val="bdnull"/>
  <p:tag name="KSO_WM_TAG_VERSION" val="1.0"/>
  <p:tag name="KSO_WM_TEMPLATE_CATEGORY" val="diagram"/>
  <p:tag name="KSO_WM_TEMPLATE_COLOR_TYPE" val="1"/>
  <p:tag name="KSO_WM_TEMPLATE_INDEX" val="20168780"/>
  <p:tag name="KSO_WM_TEMPLATE_MASTER_TYPE" val="0"/>
  <p:tag name="KSO_WM_TEMPLATE_SUBCATEGORY" val="0"/>
</p:tagLst>
</file>

<file path=ppt/tags/tag241.xml><?xml version="1.0" encoding="utf-8"?>
<p:tagLst xmlns:p="http://schemas.openxmlformats.org/presentationml/2006/main">
  <p:tag name="KSO_WM_TEMPLATE_CATEGORY" val="custom"/>
  <p:tag name="KSO_WM_TEMPLATE_INDEX" val="20204999"/>
</p:tagLst>
</file>

<file path=ppt/tags/tag242.xml><?xml version="1.0" encoding="utf-8"?>
<p:tagLst xmlns:p="http://schemas.openxmlformats.org/presentationml/2006/main">
  <p:tag name="KSO_WM_BEAUTIFY_FLAG" val="#wm#"/>
  <p:tag name="KSO_WM_DIAGRAM_GROUP_CODE" val="l1-1"/>
  <p:tag name="KSO_WM_SLIDE_BACKGROUND_TYPE" val="general"/>
  <p:tag name="KSO_WM_SLIDE_DIAGTYPE" val="l"/>
  <p:tag name="KSO_WM_SLIDE_ID" val="diagram20168780_1"/>
  <p:tag name="KSO_WM_SLIDE_INDEX" val="1"/>
  <p:tag name="KSO_WM_SLIDE_ITEM_CNT" val="2"/>
  <p:tag name="KSO_WM_SLIDE_LAYOUT" val="a_d_l"/>
  <p:tag name="KSO_WM_SLIDE_LAYOUT_CNT" val="1_1_1"/>
  <p:tag name="KSO_WM_SLIDE_POSITION" val="48.7953*134.159"/>
  <p:tag name="KSO_WM_SLIDE_SIZE" val="568.709*357.578"/>
  <p:tag name="KSO_WM_SLIDE_SUBTYPE" val="diag"/>
  <p:tag name="KSO_WM_SLIDE_TYPE" val="text"/>
  <p:tag name="KSO_WM_SPECIAL_SOURCE" val="bdnull"/>
  <p:tag name="KSO_WM_TAG_VERSION" val="1.0"/>
  <p:tag name="KSO_WM_TEMPLATE_CATEGORY" val="diagram"/>
  <p:tag name="KSO_WM_TEMPLATE_COLOR_TYPE" val="1"/>
  <p:tag name="KSO_WM_TEMPLATE_INDEX" val="20168780"/>
  <p:tag name="KSO_WM_TEMPLATE_MASTER_TYPE" val="0"/>
  <p:tag name="KSO_WM_TEMPLATE_SUBCATEGORY" val="0"/>
</p:tagLst>
</file>

<file path=ppt/tags/tag243.xml><?xml version="1.0" encoding="utf-8"?>
<p:tagLst xmlns:p="http://schemas.openxmlformats.org/presentationml/2006/main">
  <p:tag name="KSO_WM_TEMPLATE_CATEGORY" val="custom"/>
  <p:tag name="KSO_WM_TEMPLATE_INDEX" val="20204999"/>
  <p:tag name="KSO_WM_SPECIAL_SOURCE" val="bdnull"/>
</p:tagLst>
</file>

<file path=ppt/tags/tag244.xml><?xml version="1.0" encoding="utf-8"?>
<p:tagLst xmlns:p="http://schemas.openxmlformats.org/presentationml/2006/main">
  <p:tag name="KSO_WM_ASSEMBLE_CHIP_INDEX" val="9b0f3bca02aa4c339592d2e4010c5563"/>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60656ed84054ed1e2fb8008b"/>
  <p:tag name="KSO_WM_TEMPLATE_ASSEMBLE_XID" val="60656ed84054ed1e2fb8008b"/>
  <p:tag name="KSO_WM_TEMPLATE_CATEGORY" val="diagram"/>
  <p:tag name="KSO_WM_TEMPLATE_INDEX" val="20213262"/>
  <p:tag name="KSO_WM_UNIT_BLOCK" val="0"/>
  <p:tag name="KSO_WM_UNIT_COMPATIBLE" val="0"/>
  <p:tag name="KSO_WM_UNIT_DEC_AREA_ID" val="3d19b59b27704a44ae88da21f8a3036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26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245.xml><?xml version="1.0" encoding="utf-8"?>
<p:tagLst xmlns:p="http://schemas.openxmlformats.org/presentationml/2006/main">
  <p:tag name="KSO_WM_ASSEMBLE_CHIP_INDEX" val="9bf9c54ae9f34c4d832ff200c4ed889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d84054ed1e2fb8008b"/>
  <p:tag name="KSO_WM_TEMPLATE_ASSEMBLE_XID" val="60656ed84054ed1e2fb8008b"/>
  <p:tag name="KSO_WM_TEMPLATE_CATEGORY" val="diagram"/>
  <p:tag name="KSO_WM_TEMPLATE_INDEX" val="20213262"/>
  <p:tag name="KSO_WM_UNIT_BLOCK" val="0"/>
  <p:tag name="KSO_WM_UNIT_COMPATIBLE" val="0"/>
  <p:tag name="KSO_WM_UNIT_DEC_AREA_ID" val="718fb6286b6a46df98872195a391d4a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26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0"/>
</p:tagLst>
</file>

<file path=ppt/tags/tag246.xml><?xml version="1.0" encoding="utf-8"?>
<p:tagLst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deca2c856a2c479fa3af2fcbe1e54fdb&quot;,&quot;fill_align&quot;:&quot;ct&quot;,&quot;chip_types&quot;:[&quot;header&quot;]},{&quot;text_align&quot;:&quot;lm&quot;,&quot;text_direction&quot;:&quot;horizontal&quot;,&quot;support_features&quot;:[&quot;collage&quot;],&quot;support_big_font&quot;:false,&quot;fill_id&quot;:&quot;355c1d48380143b687f0639f79f2cda7&quot;,&quot;fill_align&quot;:&quot;cm&quot;,&quot;chip_types&quot;:[&quot;picture&quot;,&quot;chart&quot;,&quot;table&quot;,&quot;video&quot;]},{&quot;text_align&quot;:&quot;lm&quot;,&quot;text_direction&quot;:&quot;horizontal&quot;,&quot;support_features&quot;:[&quot;collage&quot;],&quot;support_big_font&quot;:false,&quot;fill_id&quot;:&quot;89c751b6f8ef4d4fb1124231b0a29aea&quot;,&quot;fill_align&quot;:&quot;cm&quot;,&quot;chip_types&quot;:[&quot;text&quot;,&quot;picture&quot;,&quot;chart&quot;,&quot;table&quot;,&quot;video&quot;]}],[{&quot;text_align&quot;:&quot;ct&quot;,&quot;text_direction&quot;:&quot;horizontal&quot;,&quot;support_big_font&quot;:false,&quot;fill_id&quot;:&quot;deca2c856a2c479fa3af2fcbe1e54fdb&quot;,&quot;fill_align&quot;:&quot;ct&quot;,&quot;chip_types&quot;:[&quot;header&quot;]},{&quot;text_align&quot;:&quot;lm&quot;,&quot;text_direction&quot;:&quot;horizontal&quot;,&quot;support_big_font&quot;:false,&quot;fill_id&quot;:&quot;355c1d48380143b687f0639f79f2cda7&quot;,&quot;fill_align&quot;:&quot;cm&quot;,&quot;chip_types&quot;:[&quot;text&quot;]},{&quot;text_align&quot;:&quot;lm&quot;,&quot;text_direction&quot;:&quot;horizontal&quot;,&quot;support_features&quot;:[&quot;collage&quot;],&quot;support_big_font&quot;:false,&quot;fill_id&quot;:&quot;89c751b6f8ef4d4fb1124231b0a29aea&quot;,&quot;fill_align&quot;:&quot;cm&quot;,&quot;chip_types&quot;:[&quot;picture&quot;,&quot;chart&quot;,&quot;table&quot;,&quot;video&quot;]}]]"/>
  <p:tag name="KSO_WM_CHIP_GROUPID" val="5f5ee1ca4d6848d78f644aed"/>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f553136823a5e6212"/>
  <p:tag name="KSO_WM_SLIDE_BACKGROUND" val="[&quot;general&quot;]"/>
  <p:tag name="KSO_WM_SLIDE_BACKGROUND_TYPE" val="general"/>
  <p:tag name="KSO_WM_SLIDE_BK_DARK_LIGHT" val="2"/>
  <p:tag name="KSO_WM_SLIDE_ID" val="diagram2021326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20:27&quot;,&quot;maxSize&quot;:{&quot;size1&quot;:30.100000000000001},&quot;minSize&quot;:{&quot;size1&quot;:19},&quot;normalSize&quot;:{&quot;size1&quot;:19},&quot;subLayout&quot;:[{&quot;id&quot;:&quot;2021-04-01T15:20:27&quot;,&quot;margin&quot;:{&quot;bottom&quot;:0.026000002399086952,&quot;left&quot;:1.6929999589920044,&quot;right&quot;:1.6929999589920044,&quot;top&quot;:1.6929999589920044},&quot;type&quot;:0},{&quot;direction&quot;:1,&quot;id&quot;:&quot;2021-04-01T15:20:27&quot;,&quot;maxSize&quot;:{&quot;size1&quot;:63.799815286176575},&quot;minSize&quot;:{&quot;size1&quot;:38.799815286176575},&quot;normalSize&quot;:{&quot;size1&quot;:63.799711119509915},&quot;subLayout&quot;:[{&quot;id&quot;:&quot;2021-04-01T15:20:27&quot;,&quot;margin&quot;:{&quot;bottom&quot;:2.5399999618530273,&quot;left&quot;:2.1170001029968262,&quot;right&quot;:0.81999999284744263,&quot;top&quot;:1.8789999485015869},&quot;type&quot;:0},{&quot;id&quot;:&quot;2021-04-01T15:20:27&quot;,&quot;margin&quot;:{&quot;bottom&quot;:2.5399999618530273,&quot;left&quot;:0.026000002399086952,&quot;right&quot;:2.1170001029968262,&quot;top&quot;:1.8789999485015869},&quot;type&quot;:0}],&quot;type&quot;:0}],&quot;type&quot;:0}"/>
  <p:tag name="KSO_WM_SLIDE_POSITION" val="36*48"/>
  <p:tag name="KSO_WM_SLIDE_RATIO" val="1.777778"/>
  <p:tag name="KSO_WM_SLIDE_SAME_FONT_SIZE" val="1"/>
  <p:tag name="KSO_WM_SLIDE_SIZE" val="888*444"/>
  <p:tag name="KSO_WM_SLIDE_SUBTYPE" val="picTxt"/>
  <p:tag name="KSO_WM_SLIDE_SUPPORT_FEATURE_TYPE" val="1"/>
  <p:tag name="KSO_WM_SLIDE_TYPE" val="text"/>
  <p:tag name="KSO_WM_SPECIAL_SOURCE" val="bdnull"/>
  <p:tag name="KSO_WM_TAG_VERSION" val="1.0"/>
  <p:tag name="KSO_WM_TEMPLATE_ASSEMBLE_GROUPID" val="60656ed84054ed1e2fb8008b"/>
  <p:tag name="KSO_WM_TEMPLATE_ASSEMBLE_XID" val="60656ed84054ed1e2fb8008b"/>
  <p:tag name="KSO_WM_TEMPLATE_CATEGORY" val="diagram"/>
  <p:tag name="KSO_WM_TEMPLATE_COLOR_TYPE" val="1"/>
  <p:tag name="KSO_WM_TEMPLATE_INDEX" val="20213262"/>
  <p:tag name="KSO_WM_TEMPLATE_MASTER_TYPE" val="0"/>
  <p:tag name="KSO_WM_TEMPLATE_SUBCATEGORY" val="21"/>
  <p:tag name="KSO_WM_TEMPLATE_THUMBS_INDEX" val="1、4、7、12、13、14、15、16、17、18、20、24、25、28、33、36、40、43、44"/>
</p:tagLst>
</file>

<file path=ppt/tags/tag247.xml><?xml version="1.0" encoding="utf-8"?>
<p:tagLst xmlns:p="http://schemas.openxmlformats.org/presentationml/2006/main">
  <p:tag name="AS_UNIQUEID" val="590"/>
</p:tagLst>
</file>

<file path=ppt/tags/tag248.xml><?xml version="1.0" encoding="utf-8"?>
<p:tagLst xmlns:p="http://schemas.openxmlformats.org/presentationml/2006/main">
  <p:tag name="AS_UNIQUEID" val="593"/>
</p:tagLst>
</file>

<file path=ppt/tags/tag249.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5"/>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ags/tag251.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755_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FORE_SCHEMECOLOR_INDEX_BRIGHTNESS" val="0.25"/>
  <p:tag name="KSO_WM_UNIT_TEXT_FILL_TYPE" val="1"/>
  <p:tag name="KSO_WM_UNIT_TEXT_PART_ID_V2" val="a-3-2"/>
  <p:tag name="KSO_WM_UNIT_TYPE" val="a"/>
  <p:tag name="KSO_WM_UNIT_VALUE" val="17"/>
</p:tagLst>
</file>

<file path=ppt/tags/tag252.xml><?xml version="1.0" encoding="utf-8"?>
<p:tagLst xmlns:p="http://schemas.openxmlformats.org/presentationml/2006/main">
  <p:tag name="KSO_WM_BEAUTIFY_FLAG" val="#wm#"/>
  <p:tag name="KSO_WM_SLIDE_BACKGROUND_TYPE" val="general"/>
  <p:tag name="KSO_WM_SLIDE_COLORSCHEME_VERSION" val="3.2"/>
  <p:tag name="KSO_WM_SLIDE_ID" val="diagram20194755_1"/>
  <p:tag name="KSO_WM_SLIDE_INDEX" val="1"/>
  <p:tag name="KSO_WM_SLIDE_ITEM_CNT" val="0"/>
  <p:tag name="KSO_WM_SLIDE_LAYOUT" val="a_f"/>
  <p:tag name="KSO_WM_SLIDE_LAYOUT_CNT" val="1_1"/>
  <p:tag name="KSO_WM_SLIDE_POSITION" val="26*50"/>
  <p:tag name="KSO_WM_SLIDE_SIZE" val="919*458"/>
  <p:tag name="KSO_WM_SLIDE_SUBTYPE" val="pureTxt"/>
  <p:tag name="KSO_WM_SLIDE_TYPE" val="text"/>
  <p:tag name="KSO_WM_SPECIAL_SOURCE" val="bdnull"/>
  <p:tag name="KSO_WM_TAG_VERSION" val="1.0"/>
  <p:tag name="KSO_WM_TEMPLATE_CATEGORY" val="diagram"/>
  <p:tag name="KSO_WM_TEMPLATE_COLOR_TYPE" val="1"/>
  <p:tag name="KSO_WM_TEMPLATE_INDEX" val="20194755"/>
  <p:tag name="KSO_WM_TEMPLATE_MASTER_TYPE" val="0"/>
  <p:tag name="KSO_WM_TEMPLATE_SUBCATEGORY" val="0"/>
</p:tagLst>
</file>

<file path=ppt/tags/tag253.xml><?xml version="1.0" encoding="utf-8"?>
<p:tagLst xmlns:p="http://schemas.openxmlformats.org/presentationml/2006/main">
  <p:tag name="KSO_WM_TEMPLATE_CATEGORY" val="custom"/>
  <p:tag name="KSO_WM_TEMPLATE_INDEX" val="20204999"/>
  <p:tag name="KSO_WM_SPECIAL_SOURCE" val="bdnull"/>
</p:tagLst>
</file>

<file path=ppt/tags/tag254.xml><?xml version="1.0" encoding="utf-8"?>
<p:tagLst xmlns:p="http://schemas.openxmlformats.org/presentationml/2006/main">
  <p:tag name="KSO_WM_BEAUTIFY_FLAG" val="#wm#"/>
  <p:tag name="KSO_WM_TEMPLATE_CATEGORY" val="custom"/>
  <p:tag name="KSO_WM_TEMPLATE_INDEX" val="2020508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1"/>
  <p:tag name="KSO_WM_UNIT_ID" val="_1*y*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3*i*0"/>
  <p:tag name="KSO_WM_UNIT_BK_DARK_LIGHT" val="2"/>
  <p:tag name="KSO_WM_UNIT_LAYERLEVEL" val="1"/>
  <p:tag name="KSO_WM_TAG_VERSION" val="1.0"/>
  <p:tag name="KSO_WM_BEAUTIFY_FLAG" val="#wm#"/>
</p:tagLst>
</file>

<file path=ppt/tags/tag8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4*i*0"/>
  <p:tag name="KSO_WM_UNIT_BK_DARK_LIGHT" val="2"/>
  <p:tag name="KSO_WM_UNIT_LAYERLEVEL" val="1"/>
  <p:tag name="KSO_WM_TAG_VERSION" val="1.0"/>
  <p:tag name="KSO_WM_BEAUTIFY_FLAG" val="#wm#"/>
</p:tagLst>
</file>

<file path=ppt/tags/tag9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heme/theme1.xml><?xml version="1.0" encoding="utf-8"?>
<a:theme xmlns:a="http://schemas.openxmlformats.org/drawingml/2006/main" name="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20204999">
      <a:dk1>
        <a:srgbClr val="000000"/>
      </a:dk1>
      <a:lt1>
        <a:srgbClr val="FFFFFF"/>
      </a:lt1>
      <a:dk2>
        <a:srgbClr val="DFFCE5"/>
      </a:dk2>
      <a:lt2>
        <a:srgbClr val="FBFEFB"/>
      </a:lt2>
      <a:accent1>
        <a:srgbClr val="54AB66"/>
      </a:accent1>
      <a:accent2>
        <a:srgbClr val="589A74"/>
      </a:accent2>
      <a:accent3>
        <a:srgbClr val="5B8882"/>
      </a:accent3>
      <a:accent4>
        <a:srgbClr val="5F778F"/>
      </a:accent4>
      <a:accent5>
        <a:srgbClr val="62659D"/>
      </a:accent5>
      <a:accent6>
        <a:srgbClr val="6654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9570</Words>
  <Application>WPS 演示</Application>
  <PresentationFormat>宽屏</PresentationFormat>
  <Paragraphs>492</Paragraphs>
  <Slides>67</Slides>
  <Notes>3</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67</vt:i4>
      </vt:variant>
    </vt:vector>
  </HeadingPairs>
  <TitlesOfParts>
    <vt:vector size="90" baseType="lpstr">
      <vt:lpstr>Arial</vt:lpstr>
      <vt:lpstr>宋体</vt:lpstr>
      <vt:lpstr>Wingdings</vt:lpstr>
      <vt:lpstr>Calibri</vt:lpstr>
      <vt:lpstr>隶书</vt:lpstr>
      <vt:lpstr>微软雅黑</vt:lpstr>
      <vt:lpstr>汉仪旗黑-85S</vt:lpstr>
      <vt:lpstr>黑体</vt:lpstr>
      <vt:lpstr>楷体</vt:lpstr>
      <vt:lpstr>Times New Roman</vt:lpstr>
      <vt:lpstr>Calibri</vt:lpstr>
      <vt:lpstr>yuweij Medium</vt:lpstr>
      <vt:lpstr>Segoe Print</vt:lpstr>
      <vt:lpstr>华文楷体</vt:lpstr>
      <vt:lpstr>Arial Unicode MS</vt:lpstr>
      <vt:lpstr>楷体_GB2312</vt:lpstr>
      <vt:lpstr>新宋体</vt:lpstr>
      <vt:lpstr>方正姚体</vt:lpstr>
      <vt:lpstr>Segoe UI</vt:lpstr>
      <vt:lpstr>Wingdings</vt:lpstr>
      <vt:lpstr>WPS-Bullets</vt:lpstr>
      <vt:lpstr>清风素材 12sc.taobao.com</vt:lpstr>
      <vt:lpstr>Office 主题​​</vt:lpstr>
      <vt:lpstr>PowerPoint 演示文稿</vt:lpstr>
      <vt:lpstr>PowerPoint 演示文稿</vt:lpstr>
      <vt:lpstr>PowerPoint 演示文稿</vt:lpstr>
      <vt:lpstr>PowerPoint 演示文稿</vt:lpstr>
      <vt:lpstr>PowerPoint 演示文稿</vt:lpstr>
      <vt:lpstr>百  合  花</vt:lpstr>
      <vt:lpstr>PowerPoint 演示文稿</vt:lpstr>
      <vt:lpstr>PowerPoint 演示文稿</vt:lpstr>
      <vt:lpstr>PowerPoint 演示文稿</vt:lpstr>
      <vt:lpstr>PowerPoint 演示文稿</vt:lpstr>
      <vt:lpstr>PowerPoint 演示文稿</vt:lpstr>
      <vt:lpstr>预习检测</vt:lpstr>
      <vt:lpstr>预习检测</vt:lpstr>
      <vt:lpstr>    三、文章主要写了哪几个人物？围绕这些人物写了哪几件事？</vt:lpstr>
      <vt:lpstr>请复述这篇小说的故事梗概 </vt:lpstr>
      <vt:lpstr>    请复述这篇小说的故事梗概 </vt:lpstr>
      <vt:lpstr>PowerPoint 演示文稿</vt:lpstr>
      <vt:lpstr>PowerPoint 演示文稿</vt:lpstr>
      <vt:lpstr>PowerPoint 演示文稿</vt:lpstr>
      <vt:lpstr>积累小说塑造人物的方法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细节描写的作用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叙事人称与叙事视角  1．小说中的“我”——第一人称——有限视角叙事 。       ① 旁观者：置身事外，用更冷静疏离的方式呈现故事，使故事更加客观、真实； ②参与者： 参与到事件中，可 以与主人公直接对话，可以衬托主人公，可以对事件、人物产生影响等。 “我”既是故事情节的讲述者，又是参与者、见证者、 亲历者。给读者真实亲切之感，拉近小说与读者的距离，便于抒发感情，便于展开心理描写。不 足是只能限于叙述人的所见所闻，受到一定的限制，是有限的讲述。 </vt:lpstr>
      <vt:lpstr>2．“他”——第三人称——全知视角叙事          “他”，只是故事情节的讲述者，并非其中的参与者、见证者、亲历者，“他”站在故事的外部，以旁观者的身份讲述故事。好处是叙述自由，超越时空，无所不知。不足是叙述 缺乏亲切感，使读者与小说产生距离。 值得注意的是：第三人称不全是无限视角，也有有限视角——叙述者只是对某个人物无所不知，而对其他人物却并不了解。 </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acer</dc:creator>
  <cp:lastModifiedBy>Administrator</cp:lastModifiedBy>
  <cp:revision>154</cp:revision>
  <dcterms:created xsi:type="dcterms:W3CDTF">2018-03-02T06:12:00Z</dcterms:created>
  <dcterms:modified xsi:type="dcterms:W3CDTF">2021-11-05T02:18:56Z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1BB851DF839C45A4B723521170231F80</vt:lpwstr>
  </property>
</Properties>
</file>