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emf" ContentType="image/x-emf"/>
  <Default Extension="wdp" ContentType="image/vnd.ms-photo"/>
  <Default Extension="gif" ContentType="image/gi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310" r:id="rId3"/>
    <p:sldId id="284" r:id="rId4"/>
    <p:sldId id="263" r:id="rId5"/>
    <p:sldId id="311" r:id="rId6"/>
    <p:sldId id="312" r:id="rId7"/>
    <p:sldId id="309" r:id="rId8"/>
    <p:sldId id="314" r:id="rId9"/>
    <p:sldId id="315" r:id="rId10"/>
    <p:sldId id="316" r:id="rId11"/>
    <p:sldId id="319" r:id="rId12"/>
    <p:sldId id="321" r:id="rId13"/>
    <p:sldId id="322" r:id="rId14"/>
    <p:sldId id="264" r:id="rId15"/>
    <p:sldId id="320" r:id="rId16"/>
    <p:sldId id="318" r:id="rId17"/>
    <p:sldId id="313" r:id="rId18"/>
    <p:sldId id="324" r:id="rId19"/>
    <p:sldId id="329" r:id="rId20"/>
    <p:sldId id="330" r:id="rId21"/>
    <p:sldId id="331" r:id="rId22"/>
    <p:sldId id="325" r:id="rId23"/>
    <p:sldId id="326" r:id="rId24"/>
    <p:sldId id="327" r:id="rId25"/>
    <p:sldId id="328" r:id="rId26"/>
    <p:sldId id="317" r:id="rId27"/>
    <p:sldId id="334" r:id="rId28"/>
    <p:sldId id="335" r:id="rId29"/>
    <p:sldId id="336" r:id="rId30"/>
    <p:sldId id="337" r:id="rId31"/>
    <p:sldId id="323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363" r:id="rId57"/>
    <p:sldId id="364" r:id="rId58"/>
    <p:sldId id="365" r:id="rId59"/>
    <p:sldId id="366" r:id="rId60"/>
    <p:sldId id="367" r:id="rId61"/>
    <p:sldId id="362" r:id="rId62"/>
    <p:sldId id="368" r:id="rId63"/>
    <p:sldId id="369" r:id="rId64"/>
    <p:sldId id="370" r:id="rId65"/>
    <p:sldId id="371" r:id="rId66"/>
    <p:sldId id="372" r:id="rId67"/>
    <p:sldId id="373" r:id="rId68"/>
    <p:sldId id="374" r:id="rId69"/>
    <p:sldId id="375" r:id="rId70"/>
    <p:sldId id="376" r:id="rId71"/>
    <p:sldId id="377" r:id="rId72"/>
    <p:sldId id="378" r:id="rId73"/>
    <p:sldId id="379" r:id="rId74"/>
    <p:sldId id="380" r:id="rId75"/>
    <p:sldId id="381" r:id="rId76"/>
  </p:sldIdLst>
  <p:sldSz cx="12192000" cy="6858000"/>
  <p:notesSz cx="6858000" cy="9144000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537" autoAdjust="0"/>
  </p:normalViewPr>
  <p:slideViewPr>
    <p:cSldViewPr snapToGrid="0">
      <p:cViewPr varScale="1">
        <p:scale>
          <a:sx n="74" d="100"/>
          <a:sy n="74" d="100"/>
        </p:scale>
        <p:origin x="78" y="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tags" Target="tags/tag14.xml" /><Relationship Id="rId78" Type="http://schemas.openxmlformats.org/officeDocument/2006/relationships/presProps" Target="presProps.xml" /><Relationship Id="rId79" Type="http://schemas.openxmlformats.org/officeDocument/2006/relationships/viewProps" Target="viewProps.xml" /><Relationship Id="rId8" Type="http://schemas.openxmlformats.org/officeDocument/2006/relationships/slide" Target="slides/slide6.xml" /><Relationship Id="rId80" Type="http://schemas.openxmlformats.org/officeDocument/2006/relationships/theme" Target="theme/theme1.xml" /><Relationship Id="rId81" Type="http://schemas.openxmlformats.org/officeDocument/2006/relationships/tableStyles" Target="tableStyles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04194-7F1F-4BCA-8985-B46B9D3EEB13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F43B5-944A-4620-A244-35D75AADD0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73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610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0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17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27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39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46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910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58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66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938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818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23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2955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805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F43B5-944A-4620-A244-35D75AADD067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378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59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978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726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9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42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54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7575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567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242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1" y="0"/>
            <a:ext cx="12192000" cy="685799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80000"/>
                </a:schemeClr>
              </a:gs>
              <a:gs pos="66000">
                <a:srgbClr val="F1F6FC">
                  <a:alpha val="61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65488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0FE25A-F59E-4A74-B665-864FD89EC2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A42CC18-0C10-4C0D-A0F2-E6045AE31D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1D336C-545D-4EB5-97AD-1195B1E10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  <a:t>2022/2/8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3F62F5E-1F39-4ED3-9466-620AD89BE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AB90C6-7DD8-450C-B97D-289F0B93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52168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280738" y="288758"/>
            <a:ext cx="11630526" cy="6280484"/>
          </a:xfrm>
          <a:prstGeom prst="rect">
            <a:avLst/>
          </a:prstGeom>
          <a:noFill/>
          <a:ln w="25400">
            <a:solidFill>
              <a:srgbClr val="A80908">
                <a:alpha val="71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4778"/>
            <a:ext cx="1166742" cy="1156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6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96861" y="5644778"/>
            <a:ext cx="1166742" cy="1156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6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4746"/>
            <a:ext cx="1166742" cy="1156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6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996861" y="44746"/>
            <a:ext cx="1166742" cy="1156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6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3461312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47268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5.jpeg" /><Relationship Id="rId7" Type="http://schemas.openxmlformats.org/officeDocument/2006/relationships/image" Target="../media/image6.png" /><Relationship Id="rId8" Type="http://schemas.microsoft.com/office/2007/relationships/hdphoto" Target="../media/image7.wdp" /><Relationship Id="rId9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openxmlformats.org/officeDocument/2006/relationships/image" Target="../media/image24.png" /><Relationship Id="rId6" Type="http://schemas.openxmlformats.org/officeDocument/2006/relationships/tags" Target="../tags/tag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3.png" /><Relationship Id="rId4" Type="http://schemas.openxmlformats.org/officeDocument/2006/relationships/image" Target="../media/image25.jpeg" /><Relationship Id="rId5" Type="http://schemas.openxmlformats.org/officeDocument/2006/relationships/image" Target="../media/image8.png" /><Relationship Id="rId6" Type="http://schemas.openxmlformats.org/officeDocument/2006/relationships/tags" Target="../tags/tag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3.png" /><Relationship Id="rId4" Type="http://schemas.openxmlformats.org/officeDocument/2006/relationships/image" Target="../media/image26.jpeg" /><Relationship Id="rId5" Type="http://schemas.openxmlformats.org/officeDocument/2006/relationships/image" Target="../media/image8.png" /><Relationship Id="rId6" Type="http://schemas.openxmlformats.org/officeDocument/2006/relationships/tags" Target="../tags/tag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3.png" /><Relationship Id="rId4" Type="http://schemas.openxmlformats.org/officeDocument/2006/relationships/image" Target="../media/image27.jpeg" /><Relationship Id="rId5" Type="http://schemas.openxmlformats.org/officeDocument/2006/relationships/image" Target="../media/image8.png" /><Relationship Id="rId6" Type="http://schemas.openxmlformats.org/officeDocument/2006/relationships/tags" Target="../tags/tag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openxmlformats.org/officeDocument/2006/relationships/tags" Target="../tags/tag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openxmlformats.org/officeDocument/2006/relationships/tags" Target="../tags/tag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28.jpeg" /><Relationship Id="rId4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29.jpeg" /><Relationship Id="rId4" Type="http://schemas.openxmlformats.org/officeDocument/2006/relationships/image" Target="../media/image30.jpeg" /><Relationship Id="rId5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1.jpeg" /><Relationship Id="rId4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2.jpeg" /><Relationship Id="rId4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Relationship Id="rId4" Type="http://schemas.openxmlformats.org/officeDocument/2006/relationships/image" Target="../media/image11.png" /><Relationship Id="rId5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3.jpeg" /><Relationship Id="rId4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4.jpeg" /><Relationship Id="rId4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5.jpeg" /><Relationship Id="rId4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6.jpeg" /><Relationship Id="rId4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37.jpeg" /><Relationship Id="rId4" Type="http://schemas.openxmlformats.org/officeDocument/2006/relationships/image" Target="../media/image38.jpeg" /><Relationship Id="rId5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3.png" /><Relationship Id="rId4" Type="http://schemas.openxmlformats.org/officeDocument/2006/relationships/image" Target="../media/image39.png" /><Relationship Id="rId5" Type="http://schemas.openxmlformats.org/officeDocument/2006/relationships/image" Target="../media/image8.png" /><Relationship Id="rId6" Type="http://schemas.openxmlformats.org/officeDocument/2006/relationships/tags" Target="../tags/tag1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3.png" /><Relationship Id="rId4" Type="http://schemas.openxmlformats.org/officeDocument/2006/relationships/image" Target="../media/image40.png" /><Relationship Id="rId5" Type="http://schemas.openxmlformats.org/officeDocument/2006/relationships/image" Target="../media/image8.png" /><Relationship Id="rId6" Type="http://schemas.openxmlformats.org/officeDocument/2006/relationships/tags" Target="../tags/tag1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openxmlformats.org/officeDocument/2006/relationships/tags" Target="../tags/tag1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openxmlformats.org/officeDocument/2006/relationships/tags" Target="../tags/tag1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Relationship Id="rId4" Type="http://schemas.openxmlformats.org/officeDocument/2006/relationships/image" Target="../media/image11.png" /><Relationship Id="rId5" Type="http://schemas.openxmlformats.org/officeDocument/2006/relationships/image" Target="../media/image4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2.emf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image" Target="../media/image8.png" /><Relationship Id="rId8" Type="http://schemas.openxmlformats.org/officeDocument/2006/relationships/tags" Target="../tags/tag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2.jpeg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3.jpeg" /><Relationship Id="rId3" Type="http://schemas.openxmlformats.org/officeDocument/2006/relationships/image" Target="../media/image4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png" /><Relationship Id="rId4" Type="http://schemas.openxmlformats.org/officeDocument/2006/relationships/image" Target="../media/image16.jpeg" /><Relationship Id="rId5" Type="http://schemas.openxmlformats.org/officeDocument/2006/relationships/image" Target="../media/image8.png" /><Relationship Id="rId6" Type="http://schemas.openxmlformats.org/officeDocument/2006/relationships/tags" Target="../tags/tag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4.png" /><Relationship Id="rId4" Type="http://schemas.openxmlformats.org/officeDocument/2006/relationships/image" Target="../media/image45.jpeg" /><Relationship Id="rId5" Type="http://schemas.openxmlformats.org/officeDocument/2006/relationships/image" Target="../media/image41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6.png" /><Relationship Id="rId4" Type="http://schemas.openxmlformats.org/officeDocument/2006/relationships/image" Target="../media/image41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3.png" /><Relationship Id="rId4" Type="http://schemas.openxmlformats.org/officeDocument/2006/relationships/image" Target="../media/image17.jpeg" /><Relationship Id="rId5" Type="http://schemas.openxmlformats.org/officeDocument/2006/relationships/image" Target="../media/image8.png" /><Relationship Id="rId6" Type="http://schemas.openxmlformats.org/officeDocument/2006/relationships/tags" Target="../tags/tag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4.png" /><Relationship Id="rId4" Type="http://schemas.openxmlformats.org/officeDocument/2006/relationships/image" Target="../media/image45.jpeg" /><Relationship Id="rId5" Type="http://schemas.openxmlformats.org/officeDocument/2006/relationships/image" Target="../media/image41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6.png" /><Relationship Id="rId4" Type="http://schemas.openxmlformats.org/officeDocument/2006/relationships/image" Target="../media/image41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7.png" /><Relationship Id="rId4" Type="http://schemas.openxmlformats.org/officeDocument/2006/relationships/image" Target="../media/image41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8.png" /><Relationship Id="rId4" Type="http://schemas.microsoft.com/office/2007/relationships/hdphoto" Target="../media/image49.wdp" /><Relationship Id="rId5" Type="http://schemas.openxmlformats.org/officeDocument/2006/relationships/image" Target="../media/image41.pn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50.jpeg" /><Relationship Id="rId4" Type="http://schemas.openxmlformats.org/officeDocument/2006/relationships/image" Target="../media/image41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png" /><Relationship Id="rId3" Type="http://schemas.openxmlformats.org/officeDocument/2006/relationships/image" Target="../media/image13.png" /><Relationship Id="rId4" Type="http://schemas.openxmlformats.org/officeDocument/2006/relationships/image" Target="../media/image8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4.png" /><Relationship Id="rId4" Type="http://schemas.openxmlformats.org/officeDocument/2006/relationships/image" Target="../media/image45.jpeg" /><Relationship Id="rId5" Type="http://schemas.openxmlformats.org/officeDocument/2006/relationships/image" Target="../media/image41.pn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6.png" /><Relationship Id="rId4" Type="http://schemas.openxmlformats.org/officeDocument/2006/relationships/image" Target="../media/image41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1.png" /><Relationship Id="rId4" Type="http://schemas.openxmlformats.org/officeDocument/2006/relationships/audio" Target="../media/audio12.wav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47.png" /><Relationship Id="rId4" Type="http://schemas.openxmlformats.org/officeDocument/2006/relationships/image" Target="../media/image41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3.png" /><Relationship Id="rId4" Type="http://schemas.openxmlformats.org/officeDocument/2006/relationships/image" Target="../media/image47.png" /><Relationship Id="rId5" Type="http://schemas.openxmlformats.org/officeDocument/2006/relationships/image" Target="../media/image41.png" /><Relationship Id="rId6" Type="http://schemas.openxmlformats.org/officeDocument/2006/relationships/audio" Target="../media/audio23.wav" /><Relationship Id="rId7" Type="http://schemas.openxmlformats.org/officeDocument/2006/relationships/audio" Target="../media/audio34.wav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3.png" /><Relationship Id="rId4" Type="http://schemas.openxmlformats.org/officeDocument/2006/relationships/image" Target="../media/image47.png" /><Relationship Id="rId5" Type="http://schemas.openxmlformats.org/officeDocument/2006/relationships/image" Target="../media/image41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Relationship Id="rId5" Type="http://schemas.openxmlformats.org/officeDocument/2006/relationships/audio" Target="../media/audio45.wav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Relationship Id="rId4" Type="http://schemas.openxmlformats.org/officeDocument/2006/relationships/image" Target="../media/image11.png" /><Relationship Id="rId5" Type="http://schemas.openxmlformats.org/officeDocument/2006/relationships/image" Target="../media/image41.pn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19.jpeg" /><Relationship Id="rId4" Type="http://schemas.openxmlformats.org/officeDocument/2006/relationships/image" Target="../media/image8.pn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3.png" /><Relationship Id="rId4" Type="http://schemas.openxmlformats.org/officeDocument/2006/relationships/image" Target="../media/image4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20.jpeg" /><Relationship Id="rId4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png" /><Relationship Id="rId3" Type="http://schemas.openxmlformats.org/officeDocument/2006/relationships/image" Target="../media/image13.png" /><Relationship Id="rId4" Type="http://schemas.openxmlformats.org/officeDocument/2006/relationships/image" Target="../media/image21.jpeg" /><Relationship Id="rId5" Type="http://schemas.openxmlformats.org/officeDocument/2006/relationships/image" Target="../media/image22.jpeg" /><Relationship Id="rId6" Type="http://schemas.openxmlformats.org/officeDocument/2006/relationships/image" Target="../media/image23.gi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Romantic Picturesque Piano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97359" y="-1565061"/>
            <a:ext cx="609600" cy="6096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510" y="724371"/>
            <a:ext cx="1217097" cy="3954050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97359" y="1339942"/>
            <a:ext cx="923330" cy="28559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spc="30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Aa楷体" panose="02000500000000000000" pitchFamily="2" charset="-122"/>
              </a:rPr>
              <a:t>兰亭集序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18D51DC-3A02-4D8A-8623-EE920D2048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94" t="13516" r="30243" b="24854"/>
          <a:stretch>
            <a:fillRect/>
          </a:stretch>
        </p:blipFill>
        <p:spPr>
          <a:xfrm>
            <a:off x="1891448" y="3291839"/>
            <a:ext cx="908123" cy="138658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0F74B61-DF5E-41B0-AB64-51DB8917ED1E}"/>
              </a:ext>
            </a:extLst>
          </p:cNvPr>
          <p:cNvSpPr txBox="1"/>
          <p:nvPr/>
        </p:nvSpPr>
        <p:spPr>
          <a:xfrm>
            <a:off x="2068510" y="3466408"/>
            <a:ext cx="553998" cy="11039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王羲之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991504-4195-43EB-9BC1-161E9F23DD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725" y="376555"/>
            <a:ext cx="6477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0966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949686" y="2230814"/>
            <a:ext cx="858020" cy="2594293"/>
            <a:chOff x="7164288" y="1798774"/>
            <a:chExt cx="351741" cy="1338739"/>
          </a:xfrm>
        </p:grpSpPr>
        <p:sp>
          <p:nvSpPr>
            <p:cNvPr id="23" name="矩形 22"/>
            <p:cNvSpPr/>
            <p:nvPr/>
          </p:nvSpPr>
          <p:spPr>
            <a:xfrm>
              <a:off x="7164288" y="1798774"/>
              <a:ext cx="272605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rgbClr val="003962"/>
                </a:solidFill>
                <a:effectLst/>
                <a:uLnTx/>
                <a:uFillTx/>
                <a:latin typeface="Aa楷体" panose="02000500000000000000" pitchFamily="2" charset="-122"/>
                <a:ea typeface="Aa楷体" panose="02000500000000000000" pitchFamily="2" charset="-122"/>
                <a:cs typeface="Aa楷体" panose="02000500000000000000" pitchFamily="2" charset="-122"/>
              </a:endParaRPr>
            </a:p>
          </p:txBody>
        </p:sp>
        <p:sp>
          <p:nvSpPr>
            <p:cNvPr id="24" name="TextBox 55"/>
            <p:cNvSpPr txBox="1"/>
            <p:nvPr/>
          </p:nvSpPr>
          <p:spPr>
            <a:xfrm>
              <a:off x="7180948" y="1909431"/>
              <a:ext cx="335081" cy="1064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</a:rPr>
                <a:t>以书换鹅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a楷体" panose="02000500000000000000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972298" y="1277152"/>
            <a:ext cx="9549142" cy="5096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王羲之生性爱鹅，会稽有一位孤老太太养了只鹅，叫声很好听，他想买而未能得，于是就带着亲友去观看。谁知老太太听说他要来，竟把鹅烹煮了，准备招待他，他为此难过了一整天。派人去集市买来几把扇子，取出随身带的笔墨在扇上挥毫，一一题款落印。然后对老婆婆说：“老人家，你为我斩杀了心爱的大白鹅，我很是过意不去，请把这几把扇子拿到市上，卖上几串钱，算是我对你的补偿吧。”</a:t>
            </a:r>
            <a:endParaRPr lang="en-US" altLang="zh-CN" sz="2400" b="1" kern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方正楷体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王羲之听说山阴有一位道士养了十几只好鹅，就特地跑到道观去欣赏，并且不惜重金，希望道士把鹅卖给他。但是无论王羲之如何请求，道士就是不肯。后来道士说：“若你帮我写一部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道德经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》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，我就把鹅送给你。”王羲之听了，非常高兴，说：“这有什么困难，你为何不早说？”立刻进道观写字，完成后才欢欢喜喜地赶着这群鹅回家。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王羲之其事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0F49454-1AF8-4FEE-A2A6-B76818645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  <p:pic>
        <p:nvPicPr>
          <p:cNvPr id="3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150600" y="10502900"/>
            <a:ext cx="330200" cy="241300"/>
          </a:xfrm>
          <a:prstGeom prst="cube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65664275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王羲之其事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0" name="图片 1" descr="王羲之以书换鹅.jpg">
            <a:extLst>
              <a:ext uri="{FF2B5EF4-FFF2-40B4-BE49-F238E27FC236}">
                <a16:creationId xmlns:a16="http://schemas.microsoft.com/office/drawing/2014/main" xmlns="" id="{3CCE06E5-F236-402C-8B7E-0A3AD83DF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905" y="0"/>
            <a:ext cx="7426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0E54316-12ED-4C88-967D-28FC8612C50D}"/>
              </a:ext>
            </a:extLst>
          </p:cNvPr>
          <p:cNvGrpSpPr/>
          <p:nvPr/>
        </p:nvGrpSpPr>
        <p:grpSpPr>
          <a:xfrm>
            <a:off x="8339305" y="946785"/>
            <a:ext cx="861695" cy="4964430"/>
            <a:chOff x="8803" y="2317"/>
            <a:chExt cx="1357" cy="7818"/>
          </a:xfrm>
        </p:grpSpPr>
        <p:sp>
          <p:nvSpPr>
            <p:cNvPr id="12" name="流程图: 过程 11">
              <a:extLst>
                <a:ext uri="{FF2B5EF4-FFF2-40B4-BE49-F238E27FC236}">
                  <a16:creationId xmlns:a16="http://schemas.microsoft.com/office/drawing/2014/main" xmlns="" id="{7706861E-19D3-4572-B8AB-8DEAABEF95A9}"/>
                </a:ext>
              </a:extLst>
            </p:cNvPr>
            <p:cNvSpPr/>
            <p:nvPr/>
          </p:nvSpPr>
          <p:spPr>
            <a:xfrm>
              <a:off x="8803" y="2317"/>
              <a:ext cx="1357" cy="7818"/>
            </a:xfrm>
            <a:prstGeom prst="flowChartProcess">
              <a:avLst/>
            </a:prstGeom>
            <a:solidFill>
              <a:srgbClr val="4E72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BA66A4E-5017-4020-A177-65A7C90ACBBF}"/>
                </a:ext>
              </a:extLst>
            </p:cNvPr>
            <p:cNvSpPr txBox="1"/>
            <p:nvPr/>
          </p:nvSpPr>
          <p:spPr>
            <a:xfrm>
              <a:off x="8900" y="2905"/>
              <a:ext cx="1163" cy="66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王羲之以书换鹅图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33789FE-83F3-43AA-817A-43EF4CF0AE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237015200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王羲之其事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4" name="图片 7" descr="鹅池.jpg">
            <a:extLst>
              <a:ext uri="{FF2B5EF4-FFF2-40B4-BE49-F238E27FC236}">
                <a16:creationId xmlns:a16="http://schemas.microsoft.com/office/drawing/2014/main" xmlns="" id="{10E9010F-C92F-4182-B3C1-8313C6142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366546"/>
            <a:ext cx="7740545" cy="5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E6BE1EE-B1F6-4096-8168-92455D5EB017}"/>
              </a:ext>
            </a:extLst>
          </p:cNvPr>
          <p:cNvSpPr txBox="1"/>
          <p:nvPr/>
        </p:nvSpPr>
        <p:spPr>
          <a:xfrm>
            <a:off x="8400427" y="823647"/>
            <a:ext cx="350920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      传说“鹅池”两字出自王羲之、王献之父子两人的手笔。当年，王羲之在池边刚写完“鹅”字，忽然听到“圣旨到”，便搁笔迎旨。一旁正在练字的儿子王献之，趁父亲离开之际，提笔补上了“池”字，一碑两字，父子合璧，成了千古佳话。</a:t>
            </a:r>
            <a:endParaRPr lang="zh-CN" altLang="en-US" sz="2800" b="1" kern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2014DD7-76F8-4C42-8F58-CCD7F1ADB1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9572336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4536166" y="2332414"/>
            <a:ext cx="858020" cy="2636903"/>
            <a:chOff x="7164288" y="1798774"/>
            <a:chExt cx="351741" cy="1360727"/>
          </a:xfrm>
        </p:grpSpPr>
        <p:sp>
          <p:nvSpPr>
            <p:cNvPr id="23" name="矩形 22"/>
            <p:cNvSpPr/>
            <p:nvPr/>
          </p:nvSpPr>
          <p:spPr>
            <a:xfrm>
              <a:off x="7164288" y="1798774"/>
              <a:ext cx="272605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rgbClr val="003962"/>
                </a:solidFill>
                <a:effectLst/>
                <a:uLnTx/>
                <a:uFillTx/>
                <a:latin typeface="Aa楷体" panose="02000500000000000000" pitchFamily="2" charset="-122"/>
                <a:ea typeface="Aa楷体" panose="02000500000000000000" pitchFamily="2" charset="-122"/>
                <a:cs typeface="Aa楷体" panose="02000500000000000000" pitchFamily="2" charset="-122"/>
              </a:endParaRPr>
            </a:p>
          </p:txBody>
        </p:sp>
        <p:sp>
          <p:nvSpPr>
            <p:cNvPr id="24" name="TextBox 55"/>
            <p:cNvSpPr txBox="1"/>
            <p:nvPr/>
          </p:nvSpPr>
          <p:spPr>
            <a:xfrm>
              <a:off x="7180948" y="1841273"/>
              <a:ext cx="335081" cy="1318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</a:rPr>
                <a:t>洗笔成墨池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5678532" y="1546225"/>
            <a:ext cx="5741307" cy="4555093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在童年时代，王羲之就对书法有浓厚的兴趣，他在练字的时候，往往废寝忘食。 据说有一次，他想书法入了迷，居然把手中拿着的面包当毛笔，用来沾墨想写字！ 他经常到屋外的小池塘洗毛笔，结果池里的水都变黑了。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王羲之其事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31" name="Picture 3" descr="wangxizi3.jpg (25278 字节)">
            <a:extLst>
              <a:ext uri="{FF2B5EF4-FFF2-40B4-BE49-F238E27FC236}">
                <a16:creationId xmlns:a16="http://schemas.microsoft.com/office/drawing/2014/main" xmlns="" id="{0508DAE6-FBFC-4A02-8BF2-0271CDCF1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763" y="0"/>
            <a:ext cx="4211638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7C1F30D-B3A6-46D2-A9C0-ECA6E8127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362785589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1071606" y="2220654"/>
            <a:ext cx="858020" cy="2594293"/>
            <a:chOff x="7164288" y="1798774"/>
            <a:chExt cx="351741" cy="1338739"/>
          </a:xfrm>
        </p:grpSpPr>
        <p:sp>
          <p:nvSpPr>
            <p:cNvPr id="23" name="矩形 22"/>
            <p:cNvSpPr/>
            <p:nvPr/>
          </p:nvSpPr>
          <p:spPr>
            <a:xfrm>
              <a:off x="7164288" y="1798774"/>
              <a:ext cx="272605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rgbClr val="003962"/>
                </a:solidFill>
                <a:effectLst/>
                <a:uLnTx/>
                <a:uFillTx/>
                <a:latin typeface="Aa楷体" panose="02000500000000000000" pitchFamily="2" charset="-122"/>
                <a:ea typeface="Aa楷体" panose="02000500000000000000" pitchFamily="2" charset="-122"/>
                <a:cs typeface="Aa楷体" panose="02000500000000000000" pitchFamily="2" charset="-122"/>
              </a:endParaRPr>
            </a:p>
          </p:txBody>
        </p:sp>
        <p:sp>
          <p:nvSpPr>
            <p:cNvPr id="24" name="TextBox 55"/>
            <p:cNvSpPr txBox="1"/>
            <p:nvPr/>
          </p:nvSpPr>
          <p:spPr>
            <a:xfrm>
              <a:off x="7180948" y="1909431"/>
              <a:ext cx="335081" cy="1064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</a:rPr>
                <a:t>袒腹东床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2205978" y="1389785"/>
            <a:ext cx="9132582" cy="523374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晋代的大士族郗</a:t>
            </a:r>
            <a:r>
              <a:rPr lang="en-US" altLang="zh-CN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(chī)</a:t>
            </a:r>
            <a:r>
              <a:rPr lang="zh-CN" altLang="en-US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鉴欲与王氏家族联姻，就派了门生到王家去择婿。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王导让来人到东厢下逐一观察他的子侄。 门生回去后对郗鉴回报说：“王氏的诸少年都不错。他们听说来人是郗家派来选女婿的，都一个个神态矜持。只有一个人在东床上袒胸露腹地吃东西，好像不知道有这回事一样。” 郗鉴听了，说：“这就是我要找的佳婿。”后来一打听，知道坦腹而食的人是王羲之，就把女儿嫁给了他。</a:t>
            </a:r>
            <a:endParaRPr lang="en-US" altLang="zh-CN" sz="2800" b="1" kern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方正楷体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因为这个典故，后来人们就把“东床”作为女婿的美称，或称呼他人的女婿叫“令坦”。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王羲之其事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2B22758-E98D-4D9C-840F-60AF78F3D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403010942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1071606" y="2220654"/>
            <a:ext cx="858020" cy="2594293"/>
            <a:chOff x="7164288" y="1798774"/>
            <a:chExt cx="351741" cy="1338739"/>
          </a:xfrm>
        </p:grpSpPr>
        <p:sp>
          <p:nvSpPr>
            <p:cNvPr id="23" name="矩形 22"/>
            <p:cNvSpPr/>
            <p:nvPr/>
          </p:nvSpPr>
          <p:spPr>
            <a:xfrm>
              <a:off x="7164288" y="1798774"/>
              <a:ext cx="272605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rgbClr val="003962"/>
                </a:solidFill>
                <a:effectLst/>
                <a:uLnTx/>
                <a:uFillTx/>
                <a:latin typeface="Aa楷体" panose="02000500000000000000" pitchFamily="2" charset="-122"/>
                <a:ea typeface="Aa楷体" panose="02000500000000000000" pitchFamily="2" charset="-122"/>
                <a:cs typeface="Aa楷体" panose="02000500000000000000" pitchFamily="2" charset="-122"/>
              </a:endParaRPr>
            </a:p>
          </p:txBody>
        </p:sp>
        <p:sp>
          <p:nvSpPr>
            <p:cNvPr id="24" name="TextBox 55"/>
            <p:cNvSpPr txBox="1"/>
            <p:nvPr/>
          </p:nvSpPr>
          <p:spPr>
            <a:xfrm>
              <a:off x="7180948" y="1909431"/>
              <a:ext cx="335081" cy="1064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</a:rPr>
                <a:t>入木三分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2348218" y="1349145"/>
            <a:ext cx="8848102" cy="4942443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晋王羲之，字逸少，旷子也。七岁善书，十二见前代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笔说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》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于其父枕中， 窃而读之。父曰：“尔何来窃吾所秘？”羲之笑而不答。母曰：“尔看用笔法？” 父见其小，恐不能秘之。语羲之曰：“待尔成人，吾授也。”羲之拜请，今而用之，使待成人，恐蔽儿之幼令也。父喜，遂与之。不盈期月，书便大进。卫夫人见，语太常王策曰：“此儿必见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用笔诀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》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，近见其书，便有老成之智。”流涕曰：“此子必蔽吾名。”晋帝时祭北郊，更祝版，工人削之，笔入木三分。三十三书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兰亭序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》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。三十七书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黄庭经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》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。书讫，空中有语：“卿书感我而况人乎！吾是天台丈人”。自言真胜钟繇。羲之书多不一体。</a:t>
            </a:r>
          </a:p>
          <a:p>
            <a:pPr algn="r">
              <a:lnSpc>
                <a:spcPct val="120000"/>
              </a:lnSpc>
              <a:defRPr/>
            </a:pP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——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唐 张怀瓘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书断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王羲之其事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C898D2F-EDAB-4051-8D01-7FEAB5336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60419224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关于兰亭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25" name="Picture 7" descr="圖片13">
            <a:extLst>
              <a:ext uri="{FF2B5EF4-FFF2-40B4-BE49-F238E27FC236}">
                <a16:creationId xmlns:a16="http://schemas.microsoft.com/office/drawing/2014/main" xmlns="" id="{14A3FF21-A3DB-4C2C-8ABF-3715E76D7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05" y="1354304"/>
            <a:ext cx="4748212" cy="5137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B88956E-B4D6-4EF1-A38B-F7E3341D6359}"/>
              </a:ext>
            </a:extLst>
          </p:cNvPr>
          <p:cNvSpPr txBox="1"/>
          <p:nvPr/>
        </p:nvSpPr>
        <p:spPr>
          <a:xfrm>
            <a:off x="6360160" y="1915299"/>
            <a:ext cx="4307840" cy="419961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</a:defRPr>
            </a:lvl1pPr>
          </a:lstStyle>
          <a:p>
            <a:r>
              <a:rPr lang="zh-CN" altLang="en-US" sz="2800">
                <a:sym typeface="Wingdings"/>
              </a:rPr>
              <a:t>      “兰亭”被称为中国书法圣地的“兰亭”，位在浙江省绍兴县的西南部，春秋时越王勾践植兰于此，汉代时建有驿亭，因而得名，这个古朴典雅的园子虽然不大，却为中外游人所瞩目。</a:t>
            </a:r>
            <a:endParaRPr lang="zh-CN" altLang="en-US" sz="28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0FF3EF8-373A-4DF5-93D2-0D423B8F29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9269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关于兰亭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8" name="Picture 14" descr="圖片9">
            <a:extLst>
              <a:ext uri="{FF2B5EF4-FFF2-40B4-BE49-F238E27FC236}">
                <a16:creationId xmlns:a16="http://schemas.microsoft.com/office/drawing/2014/main" xmlns="" id="{B2DF98A9-458F-4850-BE96-077031607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32" y="1228408"/>
            <a:ext cx="3786187" cy="5473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9" name="图片 5" descr="0904051904459013.jpg">
            <a:extLst>
              <a:ext uri="{FF2B5EF4-FFF2-40B4-BE49-F238E27FC236}">
                <a16:creationId xmlns:a16="http://schemas.microsoft.com/office/drawing/2014/main" xmlns="" id="{608A9D5A-E05D-41D0-BCC4-4CA7473AA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990" y="2264252"/>
            <a:ext cx="4572000" cy="340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737BF87-A605-4C21-BCDB-F90C40798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3844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关于兰亭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9" name="Picture 8" descr="圖片26">
            <a:extLst>
              <a:ext uri="{FF2B5EF4-FFF2-40B4-BE49-F238E27FC236}">
                <a16:creationId xmlns:a16="http://schemas.microsoft.com/office/drawing/2014/main" xmlns="" id="{92E42B24-1EC1-4921-8A75-EFF0C72A5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61" y="1651942"/>
            <a:ext cx="6533332" cy="42492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3983DAA-3F01-4265-9C15-F8B22031E7CB}"/>
              </a:ext>
            </a:extLst>
          </p:cNvPr>
          <p:cNvSpPr txBox="1"/>
          <p:nvPr/>
        </p:nvSpPr>
        <p:spPr>
          <a:xfrm>
            <a:off x="7843520" y="2193820"/>
            <a:ext cx="3921760" cy="316548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</a:defRPr>
            </a:lvl1pPr>
          </a:lstStyle>
          <a:p>
            <a:r>
              <a:rPr lang="zh-CN" altLang="en-US">
                <a:sym typeface="Wingdings"/>
              </a:rPr>
              <a:t>      每年农历三月初三这里都会举办“中国兰亭书法节”，书坛名家雅集兰亭，研讨书学，泼墨挥毫，流觞赋诗，盛况非凡。</a:t>
            </a:r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16FE7BF-7267-420A-9253-48B219120C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7883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关于兰亭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8" name="Picture 10" descr="圖片11">
            <a:extLst>
              <a:ext uri="{FF2B5EF4-FFF2-40B4-BE49-F238E27FC236}">
                <a16:creationId xmlns:a16="http://schemas.microsoft.com/office/drawing/2014/main" xmlns="" id="{C47D7532-ED1B-465B-94CF-D8633CB35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900" y="1435100"/>
            <a:ext cx="9664200" cy="458205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096CEB2-52EC-425C-87CC-432A1B630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9473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"/>
          <a:stretch>
            <a:fillRect/>
          </a:stretch>
        </p:blipFill>
        <p:spPr>
          <a:xfrm>
            <a:off x="6630580" y="1538304"/>
            <a:ext cx="3843456" cy="378296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78023" y="2079860"/>
            <a:ext cx="2797826" cy="2797826"/>
            <a:chOff x="2650725" y="1500302"/>
            <a:chExt cx="2653210" cy="2653210"/>
          </a:xfrm>
        </p:grpSpPr>
        <p:grpSp>
          <p:nvGrpSpPr>
            <p:cNvPr id="19" name="组合 18"/>
            <p:cNvGrpSpPr/>
            <p:nvPr/>
          </p:nvGrpSpPr>
          <p:grpSpPr>
            <a:xfrm>
              <a:off x="2650725" y="1500302"/>
              <a:ext cx="2653210" cy="2653210"/>
              <a:chOff x="2478616" y="2261309"/>
              <a:chExt cx="2653210" cy="265321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78616" y="2261309"/>
                <a:ext cx="2653210" cy="2653210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 l="-317795" t="-60303" r="-23415" b="-60303"/>
                </a:stretch>
              </a:blip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478616" y="2261309"/>
                <a:ext cx="2653210" cy="2653210"/>
              </a:xfrm>
              <a:prstGeom prst="ellipse">
                <a:avLst/>
              </a:prstGeom>
              <a:solidFill>
                <a:srgbClr val="46675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3099433" y="1949010"/>
              <a:ext cx="1755794" cy="1755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11181" y="1588935"/>
            <a:ext cx="738664" cy="3969330"/>
            <a:chOff x="5326857" y="1543200"/>
            <a:chExt cx="738664" cy="3969330"/>
          </a:xfr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grpSpPr>
        <p:sp>
          <p:nvSpPr>
            <p:cNvPr id="9" name="文本框 8"/>
            <p:cNvSpPr txBox="1"/>
            <p:nvPr/>
          </p:nvSpPr>
          <p:spPr>
            <a:xfrm>
              <a:off x="5326857" y="1543200"/>
              <a:ext cx="738664" cy="15590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第一章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26857" y="3310645"/>
              <a:ext cx="738664" cy="22018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spc="3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文化背景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5716033" y="3084831"/>
              <a:ext cx="45719" cy="45719"/>
            </a:xfrm>
            <a:prstGeom prst="ellipse">
              <a:avLst/>
            </a:prstGeom>
            <a:solidFill>
              <a:srgbClr val="0039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3962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4632236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238015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861423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495340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36045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060252" y="2817052"/>
            <a:ext cx="108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38100" dir="7800000" algn="tl">
                    <a:srgbClr val="000000">
                      <a:alpha val="2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壹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704" y="2967495"/>
            <a:ext cx="2818620" cy="3660396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A907914-98F5-464E-A9E4-B7CADE7CBD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725" y="376555"/>
            <a:ext cx="6477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1820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关于兰亭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7" name="Picture 8" descr="圖片12">
            <a:extLst>
              <a:ext uri="{FF2B5EF4-FFF2-40B4-BE49-F238E27FC236}">
                <a16:creationId xmlns:a16="http://schemas.microsoft.com/office/drawing/2014/main" xmlns="" id="{799861BB-711D-4CD5-A689-272D818A4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6807" y="1745604"/>
            <a:ext cx="10285176" cy="462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38D3335-B676-4888-AEE2-7CCDC32702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8433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关于流觞亭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1" name="Picture 13" descr="圖片16">
            <a:extLst>
              <a:ext uri="{FF2B5EF4-FFF2-40B4-BE49-F238E27FC236}">
                <a16:creationId xmlns:a16="http://schemas.microsoft.com/office/drawing/2014/main" xmlns="" id="{32C2B433-527E-4787-9B57-AFFFA4AD4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72" y="1643630"/>
            <a:ext cx="7035800" cy="4513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21F8C8C-6F56-44E5-B112-F0B5BC42AFC2}"/>
              </a:ext>
            </a:extLst>
          </p:cNvPr>
          <p:cNvSpPr txBox="1"/>
          <p:nvPr/>
        </p:nvSpPr>
        <p:spPr>
          <a:xfrm>
            <a:off x="7335520" y="1541923"/>
            <a:ext cx="4572000" cy="4716676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</a:defRPr>
            </a:lvl1pPr>
          </a:lstStyle>
          <a:p>
            <a:r>
              <a:rPr lang="zh-CN" altLang="en-US"/>
              <a:t>      流觞亭位于浙江省绍兴市绍兴县兰亭景区内。乾隆皇帝敕额御书“流觞亭”匾额有”曲水趣欢处“五个大字，兰亭内的流觞亭面阔三间，四面有围廊。流觞亭前有一弯弯曲曲的水沟，水在曲沟里缓缓的流过，这就是兰亭序里有名的曲水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3742B49-B7C1-4EE7-8DB1-45EDE4064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7015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关于流觞亭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8" name="Picture 11" descr="圖片15">
            <a:extLst>
              <a:ext uri="{FF2B5EF4-FFF2-40B4-BE49-F238E27FC236}">
                <a16:creationId xmlns:a16="http://schemas.microsoft.com/office/drawing/2014/main" xmlns="" id="{C2BCDB14-0EAA-4569-992D-8E85B49E1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9" y="1725294"/>
            <a:ext cx="5751677" cy="36595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3EF2D31-4468-422D-A6E8-A2043CAA19A9}"/>
              </a:ext>
            </a:extLst>
          </p:cNvPr>
          <p:cNvSpPr txBox="1"/>
          <p:nvPr/>
        </p:nvSpPr>
        <p:spPr>
          <a:xfrm>
            <a:off x="6898642" y="1139744"/>
            <a:ext cx="4572000" cy="523374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</a:defRPr>
            </a:lvl1pPr>
          </a:lstStyle>
          <a:p>
            <a:r>
              <a:rPr lang="zh-CN" altLang="en-US"/>
              <a:t>      当年王羲之等人就是列坐在曲水岸边，有人在曲水的上游，放上一只盛酒的杯子，酒杯有荷叶托着顺水流漂行，到谁处停下，谁就得赋诗一首，作不出者罚酒一杯。当今很多游人来到这里，兴致勃勃地用木头杯子，盛上饮料，放在曲水里“流觞”体味当年曲水邀欢的情趣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EA84795-4272-48EF-83E2-B3F11A146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2774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关于流觞亭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0" name="Picture 9" descr="圖片17">
            <a:extLst>
              <a:ext uri="{FF2B5EF4-FFF2-40B4-BE49-F238E27FC236}">
                <a16:creationId xmlns:a16="http://schemas.microsoft.com/office/drawing/2014/main" xmlns="" id="{CDEF6732-EB4D-4A4E-9B1C-225D3981A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969" y="1287629"/>
            <a:ext cx="8882062" cy="5203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D27812F-9674-4270-B725-A5F9B550C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3689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关于流觞亭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7" name="Picture 11" descr="圖片25">
            <a:extLst>
              <a:ext uri="{FF2B5EF4-FFF2-40B4-BE49-F238E27FC236}">
                <a16:creationId xmlns:a16="http://schemas.microsoft.com/office/drawing/2014/main" xmlns="" id="{6CFCAB3C-1D61-4B87-88CB-CDC4C55FD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17" y="1773396"/>
            <a:ext cx="6051550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圖片24">
            <a:extLst>
              <a:ext uri="{FF2B5EF4-FFF2-40B4-BE49-F238E27FC236}">
                <a16:creationId xmlns:a16="http://schemas.microsoft.com/office/drawing/2014/main" xmlns="" id="{468A537C-65DE-4CD9-BF4B-1F7C086BB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9264" y="2170113"/>
            <a:ext cx="4433419" cy="297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6F8567B-6C14-4DDA-95A5-119262B49A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0663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542104" y="1507474"/>
            <a:ext cx="8300096" cy="4653133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方正楷体简体" panose="03000509000000000000" charset="-122"/>
                <a:sym typeface="+mn-ea"/>
              </a:rPr>
              <a:t>      两晋政治恐怖，统治集团内部互相倾轧，残杀现象时有发生。士大夫不满，普遍崇尚老庄，追求清静无为自由放任的生活。玄学盛行，对士人的思想，生活以及文学创作都产生了很复杂的影响。文学创作内容消沉，出世入仙和逃避现实的情调很浓。</a:t>
            </a:r>
            <a:endParaRPr lang="en-US" altLang="zh-CN" sz="2400" b="1" kern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方正楷体简体" panose="03000509000000000000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      东晋时期，清谈老庄玄理的风气很盛，是玄言文学泛滥之时。但王羲之一反“清虚寡欲，尤善玄言”的风气和追求骈体的形式主义之气，抒写了一篇情真语笃，朴素自然的优美散文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兰亭集序</a:t>
            </a:r>
            <a:r>
              <a:rPr lang="en-US" altLang="zh-CN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4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，不但在东晋文坛上占有一席之地，而且在中国文学史上享有崇高声誉。</a:t>
            </a:r>
            <a:endParaRPr lang="zh-CN" altLang="en-US" sz="2400" b="1" kern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方正楷体简体" panose="03000509000000000000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时代背景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64FF363-AA2B-48C2-B1CD-146DA9517F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9" r="15794" b="10426"/>
          <a:stretch>
            <a:fillRect/>
          </a:stretch>
        </p:blipFill>
        <p:spPr>
          <a:xfrm>
            <a:off x="7905478" y="1818640"/>
            <a:ext cx="4063002" cy="45313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8FB3CD5-7785-4304-BC21-6162DDE06D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51064583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4783777" y="366546"/>
              <a:ext cx="26468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《</a:t>
              </a:r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兰亭集序</a:t>
              </a:r>
              <a:r>
                <a:rPr lang="en-US" altLang="zh-CN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》</a:t>
              </a:r>
              <a:endParaRPr lang="zh-CN" altLang="en-US" sz="3200">
                <a:solidFill>
                  <a:srgbClr val="00396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7" name="Picture 5" descr="lanting">
            <a:extLst>
              <a:ext uri="{FF2B5EF4-FFF2-40B4-BE49-F238E27FC236}">
                <a16:creationId xmlns:a16="http://schemas.microsoft.com/office/drawing/2014/main" xmlns="" id="{DC4D3547-CBD1-40DA-B67F-6A7ABB8BF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4480" y="1116469"/>
            <a:ext cx="3370580" cy="537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3">
            <a:extLst>
              <a:ext uri="{FF2B5EF4-FFF2-40B4-BE49-F238E27FC236}">
                <a16:creationId xmlns:a16="http://schemas.microsoft.com/office/drawing/2014/main" xmlns="" id="{029DF9CF-3AAE-4E1E-812C-4C93892FAE95}"/>
              </a:ext>
            </a:extLst>
          </p:cNvPr>
          <p:cNvSpPr/>
          <p:nvPr/>
        </p:nvSpPr>
        <p:spPr>
          <a:xfrm>
            <a:off x="5280660" y="1540039"/>
            <a:ext cx="6342380" cy="4527843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tx1"/>
            </a:solidFill>
            <a:miter lim="800000"/>
          </a:ln>
          <a:effectLst/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      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晋穆帝永和九年（公元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353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年）农历三月初三，王羲之与谢安、孙绰等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41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位文人墨客在兰亭修禊雅集。王羲之、孙绰等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26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人当场赋诗，共得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37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篇。王羲之将这些诗句汇集起来，编辑成一本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兰亭集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，并为此集作了一篇序，共</a:t>
            </a:r>
            <a:r>
              <a:rPr lang="en-US" altLang="zh-CN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324</a:t>
            </a:r>
            <a:r>
              <a:rPr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字。</a:t>
            </a:r>
            <a:endParaRPr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D245ABB-D6DE-4329-A9F4-40E7731CB3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98435762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5194146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文体知识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42E74C8-6DCE-4518-BC85-F21732F3E5DE}"/>
              </a:ext>
            </a:extLst>
          </p:cNvPr>
          <p:cNvSpPr txBox="1"/>
          <p:nvPr/>
        </p:nvSpPr>
        <p:spPr>
          <a:xfrm>
            <a:off x="1249022" y="1621138"/>
            <a:ext cx="9998098" cy="419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兰亭集序</a:t>
            </a: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是一篇序言。</a:t>
            </a:r>
            <a:endParaRPr lang="en-US" altLang="zh-CN"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“序言”简称“序”，也叫引言、前言，属实用文体，同“跋”（</a:t>
            </a:r>
            <a:r>
              <a:rPr lang="en-US" altLang="zh-CN" sz="32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bá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）是一类。</a:t>
            </a:r>
            <a:endParaRPr lang="en-US" altLang="zh-CN"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其作用在于推荐介绍某人著作或某一材料，说明写作过程、写作目的、主要内容或说明一些同书本有关的事情，帮助读者更好地去阅读或理解。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073FB80-79AF-4985-8388-F318BDBA7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490508283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组合 18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5194146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文体知识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42E74C8-6DCE-4518-BC85-F21732F3E5DE}"/>
              </a:ext>
            </a:extLst>
          </p:cNvPr>
          <p:cNvSpPr txBox="1"/>
          <p:nvPr/>
        </p:nvSpPr>
        <p:spPr>
          <a:xfrm>
            <a:off x="756920" y="951321"/>
            <a:ext cx="106781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一、书序</a:t>
            </a:r>
          </a:p>
          <a:p>
            <a:pPr marL="457200" indent="-4572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写在一部书或一篇诗文前边的文字，对其进行说明。古代的“序”文，有时也写作“叙”“引”，也称“题辞”。</a:t>
            </a:r>
          </a:p>
          <a:p>
            <a:pPr marL="457200" indent="-45720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李清照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金石录后序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、欧阳修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五代史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·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伶官传序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二、赠别序</a:t>
            </a:r>
          </a:p>
          <a:p>
            <a:pPr marL="457200" indent="-4572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古人在亲朋师友离别之际，有临别赠文以示推重赞许、劝勉嘱托的习俗。</a:t>
            </a:r>
          </a:p>
          <a:p>
            <a:pPr marL="457200" indent="-45720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宋濂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送东阳马生序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、韩愈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送李愿归盘谷序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5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三、宴集序</a:t>
            </a:r>
          </a:p>
          <a:p>
            <a:pPr marL="457200" indent="-4572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多用以记宴饮盛会，其来源也与临觞赋诗、为诗作序有关。</a:t>
            </a:r>
          </a:p>
          <a:p>
            <a:pPr marL="457200" indent="-45720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王勃的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滕王阁序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、李白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春夜宴从弟桃花园序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9D55B05-2433-4224-81A4-A788E55C7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328081402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"/>
          <a:stretch>
            <a:fillRect/>
          </a:stretch>
        </p:blipFill>
        <p:spPr>
          <a:xfrm>
            <a:off x="6630580" y="1538304"/>
            <a:ext cx="3843456" cy="378296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78023" y="2079860"/>
            <a:ext cx="2797826" cy="2797826"/>
            <a:chOff x="2650725" y="1500302"/>
            <a:chExt cx="2653210" cy="2653210"/>
          </a:xfrm>
        </p:grpSpPr>
        <p:grpSp>
          <p:nvGrpSpPr>
            <p:cNvPr id="19" name="组合 18"/>
            <p:cNvGrpSpPr/>
            <p:nvPr/>
          </p:nvGrpSpPr>
          <p:grpSpPr>
            <a:xfrm>
              <a:off x="2650725" y="1500302"/>
              <a:ext cx="2653210" cy="2653210"/>
              <a:chOff x="2478616" y="2261309"/>
              <a:chExt cx="2653210" cy="265321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78616" y="2261309"/>
                <a:ext cx="2653210" cy="2653210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 l="-317795" t="-60303" r="-23415" b="-60303"/>
                </a:stretch>
              </a:blip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478616" y="2261309"/>
                <a:ext cx="2653210" cy="2653210"/>
              </a:xfrm>
              <a:prstGeom prst="ellipse">
                <a:avLst/>
              </a:prstGeom>
              <a:solidFill>
                <a:srgbClr val="46675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3099433" y="1949010"/>
              <a:ext cx="1755794" cy="1755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11181" y="1588935"/>
            <a:ext cx="738664" cy="3969330"/>
            <a:chOff x="5326857" y="1543200"/>
            <a:chExt cx="738664" cy="3969330"/>
          </a:xfr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grpSpPr>
        <p:sp>
          <p:nvSpPr>
            <p:cNvPr id="9" name="文本框 8"/>
            <p:cNvSpPr txBox="1"/>
            <p:nvPr/>
          </p:nvSpPr>
          <p:spPr>
            <a:xfrm>
              <a:off x="5326857" y="1543200"/>
              <a:ext cx="738664" cy="15590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第二章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26857" y="3310645"/>
              <a:ext cx="738664" cy="22018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spc="3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5716033" y="3084831"/>
              <a:ext cx="45719" cy="45719"/>
            </a:xfrm>
            <a:prstGeom prst="ellipse">
              <a:avLst/>
            </a:prstGeom>
            <a:solidFill>
              <a:srgbClr val="0039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3962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4632236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238015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861423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495340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36045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060252" y="2817052"/>
            <a:ext cx="108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38100" dir="7800000" algn="tl">
                    <a:srgbClr val="000000">
                      <a:alpha val="2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贰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704" y="2967495"/>
            <a:ext cx="2818620" cy="3660396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9024B36-9B1E-4FE3-B128-239A18B7B4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6490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5392095" y="1896168"/>
            <a:ext cx="4601586" cy="3732530"/>
            <a:chOff x="14138" y="2544"/>
            <a:chExt cx="2851" cy="587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4138" y="2544"/>
              <a:ext cx="2851" cy="5878"/>
            </a:xfrm>
            <a:prstGeom prst="rect">
              <a:avLst/>
            </a:prstGeom>
            <a:ln>
              <a:noFill/>
            </a:ln>
          </p:spPr>
        </p:pic>
        <p:sp>
          <p:nvSpPr>
            <p:cNvPr id="28" name="矩形 27"/>
            <p:cNvSpPr/>
            <p:nvPr/>
          </p:nvSpPr>
          <p:spPr>
            <a:xfrm>
              <a:off x="14348" y="2834"/>
              <a:ext cx="2445" cy="529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      王羲之，字逸少，</a:t>
              </a:r>
              <a:r>
                <a:rPr lang="zh-CN" altLang="en-US" sz="2400" b="1" ker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东晋</a:t>
              </a:r>
              <a:r>
                <a:rPr lang="zh-CN" altLang="en-US" sz="24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人。世人称之“</a:t>
              </a:r>
              <a:r>
                <a:rPr lang="zh-CN" altLang="en-US" sz="2400" b="1" ker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书圣</a:t>
              </a:r>
              <a:r>
                <a:rPr lang="zh-CN" altLang="en-US" sz="24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”。后任右军将军，称“</a:t>
              </a:r>
              <a:r>
                <a:rPr lang="zh-CN" altLang="en-US" sz="2400" b="1" ker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王右军</a:t>
              </a:r>
              <a:r>
                <a:rPr lang="zh-CN" altLang="en-US" sz="24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方正楷体简体" panose="03000509000000000000" charset="-122"/>
                  <a:sym typeface="+mn-ea"/>
                </a:rPr>
                <a:t>”。因与扬州刺史不和，称病离郡，放情山水，弋钓自娱，以寿终。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30" name="文本框 2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王羲之其人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26AFD6-BABE-48BD-9F13-4B33C09185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642" b="90938" l="10000" r="90000">
                        <a14:foregroundMark x1="36625" y1="76866" x2="54625" y2="88806"/>
                        <a14:foregroundMark x1="75875" y1="80917" x2="84875" y2="90938"/>
                        <a14:foregroundMark x1="42125" y1="76226" x2="56500" y2="84328"/>
                        <a14:foregroundMark x1="56500" y1="84328" x2="71125" y2="85181"/>
                        <a14:foregroundMark x1="71125" y1="85181" x2="72375" y2="83049"/>
                        <a14:foregroundMark x1="61375" y1="86034" x2="77625" y2="86461"/>
                        <a14:foregroundMark x1="28125" y1="82623" x2="49625" y2="83689"/>
                        <a14:foregroundMark x1="24625" y1="80490" x2="19875" y2="87527"/>
                        <a14:foregroundMark x1="32375" y1="85608" x2="58625" y2="87740"/>
                        <a14:foregroundMark x1="63625" y1="88806" x2="87375" y2="88806"/>
                        <a14:foregroundMark x1="33875" y1="88806" x2="50375" y2="88806"/>
                        <a14:foregroundMark x1="60125" y1="89019" x2="60125" y2="89019"/>
                      </a14:backgroundRemoval>
                    </a14:imgEffect>
                  </a14:imgLayer>
                </a14:imgProps>
              </a:ext>
            </a:extLst>
          </a:blip>
          <a:srcRect t="14297" b="10780"/>
          <a:stretch>
            <a:fillRect/>
          </a:stretch>
        </p:blipFill>
        <p:spPr>
          <a:xfrm>
            <a:off x="1365534" y="2163445"/>
            <a:ext cx="3326618" cy="29223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040A1A0-55AA-46EF-9BF0-7C35EA3A2D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725" y="376555"/>
            <a:ext cx="647700" cy="476250"/>
          </a:xfrm>
          <a:prstGeom prst="rect">
            <a:avLst/>
          </a:prstGeom>
        </p:spPr>
      </p:pic>
    </p:spTree>
    <p:custDataLst>
      <p:tags r:id="rId8"/>
    </p:custDataLst>
    <p:extLst>
      <p:ext uri="{BB962C8B-B14F-4D97-AF65-F5344CB8AC3E}">
        <p14:creationId xmlns:p14="http://schemas.microsoft.com/office/powerpoint/2010/main" val="55872435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716F613-7835-4966-9B51-60BF201B0DEE}"/>
              </a:ext>
            </a:extLst>
          </p:cNvPr>
          <p:cNvGrpSpPr/>
          <p:nvPr/>
        </p:nvGrpSpPr>
        <p:grpSpPr>
          <a:xfrm>
            <a:off x="1337096" y="1884789"/>
            <a:ext cx="9174480" cy="3527491"/>
            <a:chOff x="1337096" y="1884789"/>
            <a:chExt cx="9174480" cy="352749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401EF34-77F0-4067-A724-A6D0D1E5BFC4}"/>
                </a:ext>
              </a:extLst>
            </p:cNvPr>
            <p:cNvSpPr txBox="1"/>
            <p:nvPr/>
          </p:nvSpPr>
          <p:spPr>
            <a:xfrm>
              <a:off x="1337096" y="1988266"/>
              <a:ext cx="9174480" cy="3424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355600">
                <a:lnSpc>
                  <a:spcPct val="200000"/>
                </a:lnSpc>
              </a:pPr>
              <a:r>
                <a:rPr lang="zh-CN" altLang="zh-CN" sz="2800">
                  <a:solidFill>
                    <a:srgbClr val="333333"/>
                  </a:solidFill>
                  <a:effectLst/>
                  <a:latin typeface="华文新魏" panose="02010800040101010101" pitchFamily="2" charset="-122"/>
                  <a:ea typeface="华文新魏" panose="02010800040101010101" pitchFamily="2" charset="-122"/>
                  <a:cs typeface="Arial" panose="020b0604020202020204" pitchFamily="34" charset="0"/>
                </a:rPr>
                <a:t>永和九年，岁在癸丑，暮春之初，会于会稽山阴之兰亭，修禊事也。群贤毕至，少长咸集。此地有崇山峻岭，茂林修竹，又有清流激湍，映带左右，引以为流觞曲水，列坐其次。虽无丝竹管弦之盛，一觞一咏，亦足以畅叙幽情。</a:t>
              </a:r>
              <a:endParaRPr lang="zh-CN" altLang="zh-CN" sz="2800"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48D4117-6F56-46FF-A9A4-BAD9E0751420}"/>
                </a:ext>
              </a:extLst>
            </p:cNvPr>
            <p:cNvSpPr txBox="1"/>
            <p:nvPr/>
          </p:nvSpPr>
          <p:spPr>
            <a:xfrm>
              <a:off x="4123192" y="1884789"/>
              <a:ext cx="1088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guǐ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1BBB9F8-7395-46F6-B2F9-98D8D70AD8D3}"/>
                </a:ext>
              </a:extLst>
            </p:cNvPr>
            <p:cNvSpPr txBox="1"/>
            <p:nvPr/>
          </p:nvSpPr>
          <p:spPr>
            <a:xfrm>
              <a:off x="7510008" y="1884789"/>
              <a:ext cx="1342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kuài jī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FDFAC8B7-38A5-4AE9-8F2A-EC87989B3DD8}"/>
                </a:ext>
              </a:extLst>
            </p:cNvPr>
            <p:cNvSpPr txBox="1"/>
            <p:nvPr/>
          </p:nvSpPr>
          <p:spPr>
            <a:xfrm>
              <a:off x="1721064" y="2778869"/>
              <a:ext cx="1088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xì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87D9E1-A760-45B4-8156-5ACFD761DFD3}"/>
                </a:ext>
              </a:extLst>
            </p:cNvPr>
            <p:cNvSpPr txBox="1"/>
            <p:nvPr/>
          </p:nvSpPr>
          <p:spPr>
            <a:xfrm>
              <a:off x="7882392" y="3647371"/>
              <a:ext cx="16883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shāng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22ADCEE-EBE2-49FF-B041-CFE30CD04DC9}"/>
                </a:ext>
              </a:extLst>
            </p:cNvPr>
            <p:cNvSpPr txBox="1"/>
            <p:nvPr/>
          </p:nvSpPr>
          <p:spPr>
            <a:xfrm>
              <a:off x="4742952" y="2809349"/>
              <a:ext cx="1088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shào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F820779E-2A88-45E7-B176-B89F97F3FF5A}"/>
                </a:ext>
              </a:extLst>
            </p:cNvPr>
            <p:cNvSpPr txBox="1"/>
            <p:nvPr/>
          </p:nvSpPr>
          <p:spPr>
            <a:xfrm>
              <a:off x="4011432" y="3667622"/>
              <a:ext cx="16883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tuān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644D3B6-7BC5-4668-8D92-0B87CBF0B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3332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永和九年，岁在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癸丑</a:t>
            </a: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暮春之初</a:t>
            </a: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会于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会稽山阴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兰亭，修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禊事</a:t>
            </a: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也。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498766"/>
            <a:ext cx="7514801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癸丑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：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天干地支纪年法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。文中指永和九年。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4">
            <a:extLst>
              <a:ext uri="{FF2B5EF4-FFF2-40B4-BE49-F238E27FC236}">
                <a16:creationId xmlns:a16="http://schemas.microsoft.com/office/drawing/2014/main" xmlns="" id="{9FFB692D-6455-4942-B676-22C2202E8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782" y="3173163"/>
            <a:ext cx="10560264" cy="341894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十天干：甲、乙、丙、丁、戊、己、庚、辛、壬、癸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十二地支：子、丑、寅、卯、辰、巳、午、未、申、酉、戌、亥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第一年：甲子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第二年：乙丑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第三年：丙寅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第十一年：甲戌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第五十年：癸丑</a:t>
            </a:r>
            <a:endParaRPr lang="en-US" altLang="zh-CN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1">
            <a:extLst>
              <a:ext uri="{FF2B5EF4-FFF2-40B4-BE49-F238E27FC236}">
                <a16:creationId xmlns:a16="http://schemas.microsoft.com/office/drawing/2014/main" xmlns="" id="{413B5418-8356-4BA8-A9BA-9FCAA3E1C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4722" y="4457909"/>
            <a:ext cx="5184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2020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庚子年</a:t>
            </a: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xmlns="" id="{ED47788C-B7C3-46AA-9BD9-DA578C0F3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4722" y="5054928"/>
            <a:ext cx="15668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zh-CN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2017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zh-CN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2022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4">
            <a:extLst>
              <a:ext uri="{FF2B5EF4-FFF2-40B4-BE49-F238E27FC236}">
                <a16:creationId xmlns:a16="http://schemas.microsoft.com/office/drawing/2014/main" xmlns="" id="{1F771D3C-3C1F-4728-8C30-79224AD65BAA}"/>
              </a:ext>
            </a:extLst>
          </p:cNvPr>
          <p:cNvSpPr/>
          <p:nvPr/>
        </p:nvSpPr>
        <p:spPr>
          <a:xfrm>
            <a:off x="5673271" y="5039330"/>
            <a:ext cx="2312490" cy="11079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丁酉年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 marL="0" indent="0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壬寅年</a:t>
            </a:r>
            <a:endParaRPr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CF142E9-52FB-4226-808A-32608748F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9174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/>
      <p:bldP spid="14" grpId="0" uiExpand="1" build="p"/>
      <p:bldP spid="15" grpId="0"/>
      <p:bldP spid="16" grpId="0" uiExpand="1" build="p"/>
      <p:bldP spid="17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永和九年，岁在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癸丑</a:t>
            </a: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暮春之初</a:t>
            </a: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会于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会稽山阴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兰亭，修</a:t>
            </a:r>
            <a:r>
              <a:rPr lang="zh-CN" altLang="zh-CN" sz="2800"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禊事</a:t>
            </a: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也。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498766"/>
            <a:ext cx="10735521" cy="270843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癸丑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：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天干地支纪年法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。文中指永和九年。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暮春之初：阴历三月初。暮春，春季的末一个月。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会：会集。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于：在。          之：的。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禊事，古代的一种风俗，三月三日人们到水边洗濯，嬉游，以祈福消灾。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1127760" y="5312922"/>
            <a:ext cx="10248372" cy="1097223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永和九年，也就是癸丑年，阴历三月初，我们会集在会稽山阴的兰亭，是（为了）做禊事。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8490692" y="447855"/>
            <a:ext cx="2885440" cy="1061520"/>
          </a:xfrm>
          <a:prstGeom prst="wedgeRoundRectCallout">
            <a:avLst/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交代时间、季节、地点、事件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2921F52-95B6-46A0-8F90-15C1BD28F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5225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群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贤毕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至，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少长咸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集。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498766"/>
            <a:ext cx="11274001" cy="22775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贤：形容词作名词，指贤才。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毕，全。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少，长：形容词作名词，分别指年龄小的人和年龄大的人。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咸，都。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17999" y="5443935"/>
            <a:ext cx="10248372" cy="580159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众多贤才都会聚在这里。年龄大的小的都聚集在一起。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4652170" y="1693655"/>
            <a:ext cx="1740428" cy="630168"/>
          </a:xfrm>
          <a:prstGeom prst="wedgeRoundRectCallout">
            <a:avLst>
              <a:gd name="adj1" fmla="val -62280"/>
              <a:gd name="adj2" fmla="val 27030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交代人物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文本框 1">
            <a:extLst>
              <a:ext uri="{FF2B5EF4-FFF2-40B4-BE49-F238E27FC236}">
                <a16:creationId xmlns:a16="http://schemas.microsoft.com/office/drawing/2014/main" xmlns="" id="{940DA977-6CA3-4B4B-95C0-6E4DD2206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1596" y="2498766"/>
            <a:ext cx="5184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群贤：指谢安、孙绰等人。</a:t>
            </a:r>
          </a:p>
        </p:txBody>
      </p:sp>
      <p:sp>
        <p:nvSpPr>
          <p:cNvPr id="28" name="文本框 1">
            <a:extLst>
              <a:ext uri="{FF2B5EF4-FFF2-40B4-BE49-F238E27FC236}">
                <a16:creationId xmlns:a16="http://schemas.microsoft.com/office/drawing/2014/main" xmlns="" id="{099E9593-2781-429B-81D7-64A4D0363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1120" y="4222316"/>
            <a:ext cx="73928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少长，王羲之的儿子王凝之、王徽之等是少，谢安、王羲之等是长。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BD6354E-6E21-4A42-BECD-F78220153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0500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  <p:bldP spid="27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6">
            <a:extLst>
              <a:ext uri="{FF2B5EF4-FFF2-40B4-BE49-F238E27FC236}">
                <a16:creationId xmlns:a16="http://schemas.microsoft.com/office/drawing/2014/main" xmlns="" id="{356E50E8-2093-4BB7-B279-ACEA0B590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1669" y="2410037"/>
            <a:ext cx="187325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此地有崇山峻岭，茂林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修竹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，又有清流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激湍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映带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左右，引以为流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觞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曲水，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列坐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其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次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674762"/>
            <a:ext cx="11274001" cy="22775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修竹：高高的竹子。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激湍：流势很急的水。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映带，映衬、围绕。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觞，酒杯。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4F057C1-1D4A-4777-AB3B-19704A497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7502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">
            <a:extLst>
              <a:ext uri="{FF2B5EF4-FFF2-40B4-BE49-F238E27FC236}">
                <a16:creationId xmlns:a16="http://schemas.microsoft.com/office/drawing/2014/main" xmlns="" id="{F2CD0C2C-A316-4B36-823F-420CB22AC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948" y="1966041"/>
            <a:ext cx="5782503" cy="316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流觞：也称曲水流觞。曲水流觞，是中国古代汉族民间的一种传统习俗，后来发展成为文人墨客诗酒唱酬的一种雅事。即把盛酒的杯浮在水面从上游放出，循曲水而下，流到谁的面前，谁就取来饮酒。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9518308A-C783-454B-9119-F7EF1CF22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4137" y="202507"/>
            <a:ext cx="4319915" cy="64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97AF218-B864-4020-86E5-580109363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7451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此地有崇山峻岭，茂林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修竹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，又有清流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激湍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映带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左右，引以为流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觞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曲水，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列坐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其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次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674762"/>
            <a:ext cx="11274001" cy="286232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修竹：高高的竹子。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激湍：流势很急的水。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映带，映衬、围绕。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觞，酒杯。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列坐，排列而坐。    次，旁边。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17999" y="4951694"/>
            <a:ext cx="10918932" cy="1614288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这里有高大险峻的山岭，茂密的树林，高高的竹子，又有清澈的流势很急的水，辉映围绕在亭子的四周，引（清流激湍）来作为流觞的曲水，列坐在曲水之旁。</a:t>
            </a:r>
          </a:p>
        </p:txBody>
      </p:sp>
      <p:sp>
        <p:nvSpPr>
          <p:cNvPr id="15" name="对话气泡: 圆角矩形 14">
            <a:extLst>
              <a:ext uri="{FF2B5EF4-FFF2-40B4-BE49-F238E27FC236}">
                <a16:creationId xmlns:a16="http://schemas.microsoft.com/office/drawing/2014/main" xmlns="" id="{E7870109-42FD-4FF8-B68E-03AA8F3CCA02}"/>
              </a:ext>
            </a:extLst>
          </p:cNvPr>
          <p:cNvSpPr/>
          <p:nvPr/>
        </p:nvSpPr>
        <p:spPr>
          <a:xfrm>
            <a:off x="6593841" y="2332483"/>
            <a:ext cx="4572000" cy="1097223"/>
          </a:xfrm>
          <a:prstGeom prst="wedgeRoundRectCallout">
            <a:avLst>
              <a:gd name="adj1" fmla="val -22996"/>
              <a:gd name="adj2" fmla="val -68921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描绘兰亭所处的自然环境和周围景物，叙述人物活动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6F8563A-E2C9-4F18-BA87-C34C07B44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0840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2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虽无</a:t>
            </a:r>
            <a:r>
              <a:rPr lang="zh-CN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丝竹管弦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之盛，一</a:t>
            </a:r>
            <a:r>
              <a:rPr lang="zh-CN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觞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一</a:t>
            </a:r>
            <a:r>
              <a:rPr lang="zh-CN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咏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，亦足以畅叙</a:t>
            </a:r>
            <a:r>
              <a:rPr lang="zh-CN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幽情</a:t>
            </a:r>
            <a:r>
              <a:rPr lang="zh-CN" altLang="zh-CN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582614"/>
            <a:ext cx="11274001" cy="16927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丝竹管弦：都是乐器。这里是音乐。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觞：名词用作动词，饮酒。    咏：作诗。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幽情：幽深内藏的感情。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71814" y="4627811"/>
            <a:ext cx="10248372" cy="1097223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虽然没有演奏音乐的盛况，喝点酒，作点诗，也足够用来痛快地表达幽深内藏的感情。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8797450" y="1681577"/>
            <a:ext cx="1740428" cy="630168"/>
          </a:xfrm>
          <a:prstGeom prst="wedgeRoundRectCallout">
            <a:avLst>
              <a:gd name="adj1" fmla="val -62280"/>
              <a:gd name="adj2" fmla="val 27030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人物活动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7B1B8EC-F4A0-4156-88A5-B314639B1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796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233F5E7-C14C-4CB7-8FB2-D78CEF3C6D2D}"/>
              </a:ext>
            </a:extLst>
          </p:cNvPr>
          <p:cNvSpPr txBox="1"/>
          <p:nvPr/>
        </p:nvSpPr>
        <p:spPr>
          <a:xfrm>
            <a:off x="1682536" y="1541226"/>
            <a:ext cx="9174480" cy="3424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200000"/>
              </a:lnSpc>
            </a:pPr>
            <a:r>
              <a:rPr lang="zh-CN" altLang="zh-CN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永和九年，岁在癸丑，暮春之初，会于会稽山阴之兰亭，修禊事也。群贤毕至，少长咸集。此地有崇山峻岭，茂林修竹，又有清流激湍，映带左右，引以为流觞曲水，列坐其次。虽无丝竹管弦之盛，一觞一咏，亦足以畅叙幽情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xmlns="" id="{3A17CB03-0B35-4881-9F9A-7853125EDBDF}"/>
              </a:ext>
            </a:extLst>
          </p:cNvPr>
          <p:cNvSpPr/>
          <p:nvPr/>
        </p:nvSpPr>
        <p:spPr>
          <a:xfrm>
            <a:off x="2652212" y="5272543"/>
            <a:ext cx="7619548" cy="633582"/>
          </a:xfrm>
          <a:prstGeom prst="wedgeRoundRectCallout">
            <a:avLst>
              <a:gd name="adj1" fmla="val -22996"/>
              <a:gd name="adj2" fmla="val -68921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第一段：描绘兰亭盛况，写景状物，畅叙幽情。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06BAD58-A7EF-4EDD-9424-0D6EF8AC96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02813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716F613-7835-4966-9B51-60BF201B0DEE}"/>
              </a:ext>
            </a:extLst>
          </p:cNvPr>
          <p:cNvGrpSpPr/>
          <p:nvPr/>
        </p:nvGrpSpPr>
        <p:grpSpPr>
          <a:xfrm>
            <a:off x="1337096" y="1988266"/>
            <a:ext cx="9174480" cy="1700466"/>
            <a:chOff x="1337096" y="1988266"/>
            <a:chExt cx="9174480" cy="170046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401EF34-77F0-4067-A724-A6D0D1E5BFC4}"/>
                </a:ext>
              </a:extLst>
            </p:cNvPr>
            <p:cNvSpPr txBox="1"/>
            <p:nvPr/>
          </p:nvSpPr>
          <p:spPr>
            <a:xfrm>
              <a:off x="1337096" y="1988266"/>
              <a:ext cx="9174480" cy="17004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355600">
                <a:lnSpc>
                  <a:spcPct val="200000"/>
                </a:lnSpc>
              </a:pPr>
              <a:r>
                <a:rPr lang="zh-CN" altLang="en-US" sz="2800">
                  <a:solidFill>
                    <a:srgbClr val="333333"/>
                  </a:solidFill>
                  <a:effectLst/>
                  <a:latin typeface="华文新魏" panose="02010800040101010101" pitchFamily="2" charset="-122"/>
                  <a:ea typeface="华文新魏" panose="02010800040101010101" pitchFamily="2" charset="-122"/>
                  <a:cs typeface="Arial" panose="020b0604020202020204" pitchFamily="34" charset="0"/>
                </a:rPr>
                <a:t>是日也，天朗气清，惠风和畅。仰观宇宙之大，俯察品类之盛，所以游目骋怀，足以极视听之娱，信可乐也。</a:t>
              </a:r>
              <a:endParaRPr lang="zh-CN" altLang="zh-CN" sz="2800"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22ADCEE-EBE2-49FF-B041-CFE30CD04DC9}"/>
                </a:ext>
              </a:extLst>
            </p:cNvPr>
            <p:cNvSpPr txBox="1"/>
            <p:nvPr/>
          </p:nvSpPr>
          <p:spPr>
            <a:xfrm>
              <a:off x="3919992" y="2746464"/>
              <a:ext cx="1495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chěng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D3292F5-6B89-4A6D-81EE-A225050DF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357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/>
        </p:nvGrpSpPr>
        <p:grpSpPr>
          <a:xfrm>
            <a:off x="9551510" y="2244407"/>
            <a:ext cx="861695" cy="3486785"/>
            <a:chOff x="8803" y="2317"/>
            <a:chExt cx="1357" cy="5491"/>
          </a:xfrm>
        </p:grpSpPr>
        <p:sp>
          <p:nvSpPr>
            <p:cNvPr id="4" name="流程图: 过程 3"/>
            <p:cNvSpPr/>
            <p:nvPr/>
          </p:nvSpPr>
          <p:spPr>
            <a:xfrm>
              <a:off x="8803" y="2317"/>
              <a:ext cx="1357" cy="5491"/>
            </a:xfrm>
            <a:prstGeom prst="flowChartProcess">
              <a:avLst/>
            </a:prstGeom>
            <a:solidFill>
              <a:srgbClr val="4E72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900" y="3645"/>
              <a:ext cx="1163" cy="28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</a:rPr>
                <a:t>右 军 祠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30" name="文本框 2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王羲之其人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6" name="Picture 8" descr="圖片18">
            <a:extLst>
              <a:ext uri="{FF2B5EF4-FFF2-40B4-BE49-F238E27FC236}">
                <a16:creationId xmlns:a16="http://schemas.microsoft.com/office/drawing/2014/main" xmlns="" id="{941130CF-AC51-40F8-959A-398D337E5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" y="1117600"/>
            <a:ext cx="9028257" cy="5740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0853980-C33B-48DC-861C-74DF4FF7D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725" y="376555"/>
            <a:ext cx="647700" cy="476250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49582573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是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日也，天朗气清，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惠风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和畅。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582614"/>
            <a:ext cx="11274001" cy="11079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是：这。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惠风：和风。。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71814" y="4383971"/>
            <a:ext cx="10248372" cy="580159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这一天，天气晴朗，空气清新，微风和暖。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6096000" y="1766222"/>
            <a:ext cx="1740428" cy="630168"/>
          </a:xfrm>
          <a:prstGeom prst="wedgeRoundRectCallout">
            <a:avLst>
              <a:gd name="adj1" fmla="val -62280"/>
              <a:gd name="adj2" fmla="val 27030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交代天气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56D5AA1-6ED7-45C1-8A2A-410924595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435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仰观宇宙之大，俯察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品类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之盛，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所以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游目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骋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怀，足以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极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视听之娱，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信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可乐也。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9" y="2620219"/>
            <a:ext cx="11274001" cy="286232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品类：指自然界的万物。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所以：用来。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骋：放开，敞开。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极：穷尽。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信：实在。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17999" y="5574060"/>
            <a:ext cx="10248372" cy="1097223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抬头观望寥廓的宇宙，低头察视地上繁多的万物，借以纵展眼力，开畅胸怀，极尽视听的乐趣，实在是快乐啊。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6554999" y="2375218"/>
            <a:ext cx="4316201" cy="1143248"/>
          </a:xfrm>
          <a:prstGeom prst="wedgeRoundRectCallout">
            <a:avLst>
              <a:gd name="adj1" fmla="val -20382"/>
              <a:gd name="adj2" fmla="val -63383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写作者陶醉在人与自然的和谐氛围中的快乐心境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391352A-3D4A-413B-9082-EEB181E14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3420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1337096" y="1988266"/>
            <a:ext cx="9174480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200000"/>
              </a:lnSpc>
            </a:pPr>
            <a:r>
              <a:rPr lang="zh-CN" altLang="en-US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是日也，天朗气清，惠风和畅。仰观宇宙之大，俯察品类之盛，所以游目骋怀，足以极视听之娱，信可乐也。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xmlns="" id="{3368AB7A-DE26-402D-8A34-85E9F8F53BCB}"/>
              </a:ext>
            </a:extLst>
          </p:cNvPr>
          <p:cNvSpPr/>
          <p:nvPr/>
        </p:nvSpPr>
        <p:spPr>
          <a:xfrm>
            <a:off x="1448026" y="4095803"/>
            <a:ext cx="9494294" cy="740357"/>
          </a:xfrm>
          <a:prstGeom prst="wedgeRoundRectCallout">
            <a:avLst>
              <a:gd name="adj1" fmla="val -24089"/>
              <a:gd name="adj2" fmla="val -73372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第二段：写作者陶醉在人与自然的和谐氛围中的快乐心境。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9DAF680-FA3D-4948-AA1F-6724A7FFF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9458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9205B84-31B4-4640-9939-E068F34AC7A6}"/>
              </a:ext>
            </a:extLst>
          </p:cNvPr>
          <p:cNvGrpSpPr/>
          <p:nvPr/>
        </p:nvGrpSpPr>
        <p:grpSpPr>
          <a:xfrm>
            <a:off x="1370340" y="1663963"/>
            <a:ext cx="8857608" cy="3700516"/>
            <a:chOff x="1370340" y="1663963"/>
            <a:chExt cx="8857608" cy="370051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E04DE119-09A5-4E4B-A12C-E7C978CA870F}"/>
                </a:ext>
              </a:extLst>
            </p:cNvPr>
            <p:cNvGrpSpPr/>
            <p:nvPr/>
          </p:nvGrpSpPr>
          <p:grpSpPr>
            <a:xfrm>
              <a:off x="2416455" y="2944774"/>
              <a:ext cx="7811493" cy="2419705"/>
              <a:chOff x="2727548" y="2513871"/>
              <a:chExt cx="7147972" cy="241970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75577C04-0C30-49E7-9416-095FD6E56A96}"/>
                  </a:ext>
                </a:extLst>
              </p:cNvPr>
              <p:cNvSpPr/>
              <p:nvPr/>
            </p:nvSpPr>
            <p:spPr>
              <a:xfrm>
                <a:off x="2727548" y="2513871"/>
                <a:ext cx="7147972" cy="2419705"/>
              </a:xfrm>
              <a:prstGeom prst="rect">
                <a:avLst/>
              </a:prstGeom>
              <a:noFill/>
              <a:ln w="19050">
                <a:solidFill>
                  <a:srgbClr val="1C5B7D">
                    <a:alpha val="70000"/>
                  </a:srgbClr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" panose="020b0500000000000000" pitchFamily="34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7E234D8B-9AD6-41D5-BD82-878A26165D64}"/>
                  </a:ext>
                </a:extLst>
              </p:cNvPr>
              <p:cNvSpPr txBox="1"/>
              <p:nvPr/>
            </p:nvSpPr>
            <p:spPr>
              <a:xfrm>
                <a:off x="3328064" y="2824893"/>
                <a:ext cx="6156837" cy="15081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  <a:sym typeface="+mn-ea"/>
                  </a:rPr>
                  <a:t>一、二段有着怎样的感情基调？请用一个字概括。</a:t>
                </a:r>
              </a:p>
            </p:txBody>
          </p:sp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106A9BFE-0B37-40BD-947B-41E525F5D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74"/>
            <a:stretch>
              <a:fillRect/>
            </a:stretch>
          </p:blipFill>
          <p:spPr>
            <a:xfrm>
              <a:off x="1370340" y="1663963"/>
              <a:ext cx="2230110" cy="2195010"/>
            </a:xfrm>
            <a:prstGeom prst="rect">
              <a:avLst/>
            </a:prstGeom>
          </p:spPr>
        </p:pic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8D92CDE-CA40-446B-92BB-F76D1A5A4E8F}"/>
                </a:ext>
              </a:extLst>
            </p:cNvPr>
            <p:cNvSpPr/>
            <p:nvPr/>
          </p:nvSpPr>
          <p:spPr>
            <a:xfrm>
              <a:off x="1796743" y="2039846"/>
              <a:ext cx="1443246" cy="1443246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l="-50000" r="-50000"/>
              </a:stretch>
            </a:blipFill>
            <a:ln w="50800">
              <a:noFill/>
            </a:ln>
            <a:effectLst>
              <a:outerShdw blurRad="190500" dist="635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0DF39A8-6C66-4E8B-ABC3-9123573600E4}"/>
                </a:ext>
              </a:extLst>
            </p:cNvPr>
            <p:cNvSpPr txBox="1"/>
            <p:nvPr/>
          </p:nvSpPr>
          <p:spPr>
            <a:xfrm>
              <a:off x="2127852" y="2107590"/>
              <a:ext cx="631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003962"/>
                  </a:solidFill>
                  <a:effectLst>
                    <a:outerShdw blurRad="63500" dist="38100" dir="78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思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301417C-5A8A-40AB-AC13-2F6E40591BA1}"/>
                </a:ext>
              </a:extLst>
            </p:cNvPr>
            <p:cNvSpPr txBox="1"/>
            <p:nvPr/>
          </p:nvSpPr>
          <p:spPr>
            <a:xfrm>
              <a:off x="2331349" y="2713651"/>
              <a:ext cx="631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003962"/>
                  </a:solidFill>
                  <a:effectLst>
                    <a:outerShdw blurRad="63500" dist="38100" dir="78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考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9F3C685-9B23-465A-9138-93E4E873A38B}"/>
              </a:ext>
            </a:extLst>
          </p:cNvPr>
          <p:cNvSpPr txBox="1"/>
          <p:nvPr/>
        </p:nvSpPr>
        <p:spPr>
          <a:xfrm>
            <a:off x="5945368" y="4104612"/>
            <a:ext cx="1564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乐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20CEBBB-8749-4742-97A1-0FD88B4483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0349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2FCBDD6-0094-4FEC-A105-9BD13617030A}"/>
              </a:ext>
            </a:extLst>
          </p:cNvPr>
          <p:cNvGrpSpPr/>
          <p:nvPr/>
        </p:nvGrpSpPr>
        <p:grpSpPr>
          <a:xfrm>
            <a:off x="3217340" y="2150921"/>
            <a:ext cx="734813" cy="2298188"/>
            <a:chOff x="7164288" y="1798774"/>
            <a:chExt cx="324802" cy="133873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FB4FA5A-C896-4583-A959-72D1243A520F}"/>
                </a:ext>
              </a:extLst>
            </p:cNvPr>
            <p:cNvSpPr/>
            <p:nvPr/>
          </p:nvSpPr>
          <p:spPr>
            <a:xfrm>
              <a:off x="7164288" y="1798774"/>
              <a:ext cx="324802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8" name="TextBox 55">
              <a:extLst>
                <a:ext uri="{FF2B5EF4-FFF2-40B4-BE49-F238E27FC236}">
                  <a16:creationId xmlns:a16="http://schemas.microsoft.com/office/drawing/2014/main" xmlns="" id="{B8577113-DBEF-49E3-8B0D-3D083C2EE4EE}"/>
                </a:ext>
              </a:extLst>
            </p:cNvPr>
            <p:cNvSpPr txBox="1"/>
            <p:nvPr/>
          </p:nvSpPr>
          <p:spPr>
            <a:xfrm>
              <a:off x="7177718" y="1879207"/>
              <a:ext cx="299295" cy="1177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  <a:sym typeface="+mn-ea"/>
                </a:rPr>
                <a:t>为何而乐？</a:t>
              </a:r>
              <a:endPara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a楷体" panose="02000500000000000000" pitchFamily="2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D8E0350-A149-459B-AB06-C26E44CB2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042" y="3027680"/>
            <a:ext cx="4030789" cy="4640402"/>
          </a:xfrm>
          <a:prstGeom prst="rect">
            <a:avLst/>
          </a:prstGeom>
        </p:spPr>
      </p:pic>
      <p:sp>
        <p:nvSpPr>
          <p:cNvPr id="26" name="矩形 6">
            <a:extLst>
              <a:ext uri="{FF2B5EF4-FFF2-40B4-BE49-F238E27FC236}">
                <a16:creationId xmlns:a16="http://schemas.microsoft.com/office/drawing/2014/main" xmlns="" id="{38BAF56F-B08D-4AF4-9DDC-299D14B3A24E}"/>
              </a:ext>
            </a:extLst>
          </p:cNvPr>
          <p:cNvSpPr/>
          <p:nvPr/>
        </p:nvSpPr>
        <p:spPr>
          <a:xfrm>
            <a:off x="4601459" y="1857440"/>
            <a:ext cx="4572000" cy="3908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群贤毕至，少长咸集。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天朗气清，惠风和畅。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崇山峻岭，茂林修竹，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清流急湍，映带左右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流觞曲水，列坐其次。</a:t>
            </a:r>
            <a:endParaRPr lang="en-US" altLang="zh-CN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Wingdings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仰观俯察，游目骋怀</a:t>
            </a:r>
            <a:endParaRPr sz="28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" name="文本框 5">
            <a:extLst>
              <a:ext uri="{FF2B5EF4-FFF2-40B4-BE49-F238E27FC236}">
                <a16:creationId xmlns:a16="http://schemas.microsoft.com/office/drawing/2014/main" xmlns="" id="{59C49054-3DE3-4082-AF6C-AEDD274AC2E9}"/>
              </a:ext>
            </a:extLst>
          </p:cNvPr>
          <p:cNvSpPr txBox="1"/>
          <p:nvPr/>
        </p:nvSpPr>
        <p:spPr>
          <a:xfrm>
            <a:off x="8402083" y="1773608"/>
            <a:ext cx="615553" cy="103078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人贤</a:t>
            </a:r>
            <a:endParaRPr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文本框 5">
            <a:extLst>
              <a:ext uri="{FF2B5EF4-FFF2-40B4-BE49-F238E27FC236}">
                <a16:creationId xmlns:a16="http://schemas.microsoft.com/office/drawing/2014/main" xmlns="" id="{70F87621-70AF-4865-92AA-1517D45753AC}"/>
              </a:ext>
            </a:extLst>
          </p:cNvPr>
          <p:cNvSpPr txBox="1"/>
          <p:nvPr/>
        </p:nvSpPr>
        <p:spPr>
          <a:xfrm>
            <a:off x="9320927" y="1773608"/>
            <a:ext cx="615553" cy="103078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多</a:t>
            </a:r>
            <a:endParaRPr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文本框 5">
            <a:extLst>
              <a:ext uri="{FF2B5EF4-FFF2-40B4-BE49-F238E27FC236}">
                <a16:creationId xmlns:a16="http://schemas.microsoft.com/office/drawing/2014/main" xmlns="" id="{AD39DA83-6912-42BF-840C-24A65CB5A32E}"/>
              </a:ext>
            </a:extLst>
          </p:cNvPr>
          <p:cNvSpPr txBox="1"/>
          <p:nvPr/>
        </p:nvSpPr>
        <p:spPr>
          <a:xfrm>
            <a:off x="8402083" y="3227793"/>
            <a:ext cx="615553" cy="103078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时美</a:t>
            </a:r>
            <a:endParaRPr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文本框 5">
            <a:extLst>
              <a:ext uri="{FF2B5EF4-FFF2-40B4-BE49-F238E27FC236}">
                <a16:creationId xmlns:a16="http://schemas.microsoft.com/office/drawing/2014/main" xmlns="" id="{F270F6E3-D443-47F8-9633-EF3611BF6938}"/>
              </a:ext>
            </a:extLst>
          </p:cNvPr>
          <p:cNvSpPr txBox="1"/>
          <p:nvPr/>
        </p:nvSpPr>
        <p:spPr>
          <a:xfrm>
            <a:off x="9320927" y="3217633"/>
            <a:ext cx="615553" cy="104094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景美</a:t>
            </a:r>
            <a:endParaRPr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5">
            <a:extLst>
              <a:ext uri="{FF2B5EF4-FFF2-40B4-BE49-F238E27FC236}">
                <a16:creationId xmlns:a16="http://schemas.microsoft.com/office/drawing/2014/main" xmlns="" id="{C45BC0A8-B9A8-4892-8BFA-33783B6A05C9}"/>
              </a:ext>
            </a:extLst>
          </p:cNvPr>
          <p:cNvSpPr txBox="1"/>
          <p:nvPr/>
        </p:nvSpPr>
        <p:spPr>
          <a:xfrm>
            <a:off x="8402083" y="4681977"/>
            <a:ext cx="615553" cy="103078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事趣</a:t>
            </a:r>
            <a:endParaRPr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文本框 5">
            <a:extLst>
              <a:ext uri="{FF2B5EF4-FFF2-40B4-BE49-F238E27FC236}">
                <a16:creationId xmlns:a16="http://schemas.microsoft.com/office/drawing/2014/main" xmlns="" id="{33BB2770-3393-412C-8DC9-10D61070B6FC}"/>
              </a:ext>
            </a:extLst>
          </p:cNvPr>
          <p:cNvSpPr txBox="1"/>
          <p:nvPr/>
        </p:nvSpPr>
        <p:spPr>
          <a:xfrm>
            <a:off x="9320927" y="4681977"/>
            <a:ext cx="615553" cy="103078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兴雅</a:t>
            </a:r>
            <a:endParaRPr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4998E79-21B2-4AED-A7FA-A9924CB40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3089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  <p:cond evt="onBegin" delay="0">
                          <p:tn val="80"/>
                        </p:cond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716F613-7835-4966-9B51-60BF201B0DEE}"/>
              </a:ext>
            </a:extLst>
          </p:cNvPr>
          <p:cNvGrpSpPr/>
          <p:nvPr/>
        </p:nvGrpSpPr>
        <p:grpSpPr>
          <a:xfrm>
            <a:off x="826028" y="1788378"/>
            <a:ext cx="10539944" cy="4323117"/>
            <a:chOff x="1337096" y="1950938"/>
            <a:chExt cx="10539944" cy="432311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401EF34-77F0-4067-A724-A6D0D1E5BFC4}"/>
                </a:ext>
              </a:extLst>
            </p:cNvPr>
            <p:cNvSpPr txBox="1"/>
            <p:nvPr/>
          </p:nvSpPr>
          <p:spPr>
            <a:xfrm>
              <a:off x="1337096" y="1988266"/>
              <a:ext cx="10539944" cy="42857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355600">
                <a:lnSpc>
                  <a:spcPct val="200000"/>
                </a:lnSpc>
              </a:pPr>
              <a:r>
                <a:rPr lang="zh-CN" altLang="en-US" sz="2800">
                  <a:solidFill>
                    <a:srgbClr val="333333"/>
                  </a:solidFill>
                  <a:effectLst/>
                  <a:latin typeface="华文新魏" panose="02010800040101010101" pitchFamily="2" charset="-122"/>
                  <a:ea typeface="华文新魏" panose="02010800040101010101" pitchFamily="2" charset="-122"/>
                  <a:cs typeface="Arial" panose="020b0604020202020204" pitchFamily="34" charset="0"/>
                </a:rPr>
                <a:t>夫人之相与，俯仰一世。或取诸怀抱，悟言一室之内；或因寄所托，放浪形骸之外。虽趣舍万殊，静躁不同，当其欣于所遇，暂得于己，快然自足，不知老之将至；及其所之既倦，情随事迁，感慨系之矣。向之所欣，俯仰之间，已为陈迹，犹不能不以之兴怀，况修短随化，终期于尽！古人云：“死生亦大矣。”岂不痛哉！</a:t>
              </a:r>
              <a:endParaRPr lang="zh-CN" altLang="zh-CN" sz="2800"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48D4117-6F56-46FF-A9A4-BAD9E0751420}"/>
                </a:ext>
              </a:extLst>
            </p:cNvPr>
            <p:cNvSpPr txBox="1"/>
            <p:nvPr/>
          </p:nvSpPr>
          <p:spPr>
            <a:xfrm>
              <a:off x="4867282" y="2807871"/>
              <a:ext cx="1088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qū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1BBB9F8-7395-46F6-B2F9-98D8D70AD8D3}"/>
                </a:ext>
              </a:extLst>
            </p:cNvPr>
            <p:cNvSpPr txBox="1"/>
            <p:nvPr/>
          </p:nvSpPr>
          <p:spPr>
            <a:xfrm>
              <a:off x="3039608" y="2823488"/>
              <a:ext cx="1088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hái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FDFAC8B7-38A5-4AE9-8F2A-EC87989B3DD8}"/>
                </a:ext>
              </a:extLst>
            </p:cNvPr>
            <p:cNvSpPr txBox="1"/>
            <p:nvPr/>
          </p:nvSpPr>
          <p:spPr>
            <a:xfrm>
              <a:off x="1751544" y="1950938"/>
              <a:ext cx="10888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fú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1A18589-3261-44F5-B6F1-0ED288B11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2346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58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夫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人之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相与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俯仰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一世。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7" y="2364031"/>
            <a:ext cx="11274001" cy="16927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夫：助词，引起下文。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相与：相交往。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俯仰：一俯一仰之间，表示时间短暂。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815868" y="4478864"/>
            <a:ext cx="10248372" cy="580159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人与人相交往，很快便度过一生。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5209009" y="1607650"/>
            <a:ext cx="2583711" cy="580159"/>
          </a:xfrm>
          <a:prstGeom prst="wedgeRoundRectCallout">
            <a:avLst>
              <a:gd name="adj1" fmla="val -53102"/>
              <a:gd name="adj2" fmla="val -24280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感慨生命短暂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68A0954-BC54-475A-ADE0-A77A94528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0194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58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或取诸怀抱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悟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言一室之内；或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因寄所托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放浪形骸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之外。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17997" y="2364031"/>
            <a:ext cx="11274001" cy="22775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或：有的人。      取诸：从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……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中获得。         怀抱：胸怀抱负。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悟：通“晤”，面对面。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因：依、随着。      寄：寄托。      所托：指所爱好的事物。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放浪：放纵、无拘束。        形骸：身体、形体。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662198" y="5089272"/>
            <a:ext cx="10867603" cy="1097223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有的人把自己的胸怀抱负，面对面在室内畅谈；有的人就着自己所爱好的事物，寄托自己的情怀，不受约束，自由放纵地生活。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8564881" y="318966"/>
            <a:ext cx="2682239" cy="1099715"/>
          </a:xfrm>
          <a:prstGeom prst="wedgeRoundRectCallout">
            <a:avLst>
              <a:gd name="adj1" fmla="val -24003"/>
              <a:gd name="adj2" fmla="val 70287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联想到两种不同的生活状态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307F143-3E24-4155-A4B0-5603E160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6677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447938"/>
            <a:ext cx="10560264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虽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趣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舍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万殊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静躁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不同，当其欣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于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所遇，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暂得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于己，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快然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自足，不知老之将至；及其所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既倦，情随事迁，感慨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系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之矣。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815868" y="2661513"/>
            <a:ext cx="11274001" cy="403187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趣：趋向，取向。      万殊：千差万别。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静躁：安静与躁动。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于：对。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暂：一时。      得：自得。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快然：高兴的样子。      足：满足。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之：往、到达。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系：附着。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646694" y="4407681"/>
            <a:ext cx="11220186" cy="2131353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虽然（人们）各有各的爱好，取舍各不相同，安静与躁动也各不相同。但是，当他们对所接触的事物感到高兴时，一时感到自得，感到高兴和满足，不知道老年将要到来；等到他们（对于）所喜爱或得到的事物已经厌倦，感情随着事物的变化而变化，感慨就随着产生了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8168641" y="2661513"/>
            <a:ext cx="2631439" cy="1097223"/>
          </a:xfrm>
          <a:prstGeom prst="wedgeRoundRectCallout">
            <a:avLst>
              <a:gd name="adj1" fmla="val -21294"/>
              <a:gd name="adj2" fmla="val -61827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感慨人生无常，美好消逝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FF37A76-FA7C-457F-95DA-C36F2EF7F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6211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向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之所欣，俯仰之间，已为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陈迹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，犹不能不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以之兴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怀，况修短随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化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，终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期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于尽！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815868" y="2677895"/>
            <a:ext cx="11274001" cy="286232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向：过去，以前。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陈迹：旧迹。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以：因。    之，指“向之所欣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……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已为陈迹”。  兴：发生、引起。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化：指自然。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期：至、及。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890534" y="5531456"/>
            <a:ext cx="10878292" cy="1097223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以前感到欢乐的事，顷刻之间，已经变为旧迹，仍然不能不因它而引起心中的感触。何况寿命长短，听凭造化，最后归结于消灭。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5222241" y="2340692"/>
            <a:ext cx="6247868" cy="809660"/>
          </a:xfrm>
          <a:prstGeom prst="wedgeRoundRectCallout">
            <a:avLst>
              <a:gd name="adj1" fmla="val -18924"/>
              <a:gd name="adj2" fmla="val -62751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感慨光阴易逝，往事不再，生死难测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F4551DF-80C5-4558-A4D9-D4DE766D8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0903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30" name="文本框 29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王羲之其人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0" name="Picture 8" descr="圖片19">
            <a:extLst>
              <a:ext uri="{FF2B5EF4-FFF2-40B4-BE49-F238E27FC236}">
                <a16:creationId xmlns:a16="http://schemas.microsoft.com/office/drawing/2014/main" xmlns="" id="{3F07F543-ABEC-4123-97C0-55E6FB808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950" y="1391361"/>
            <a:ext cx="9496960" cy="504952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BC2D4B0-7C2A-4F40-9A98-6CFDE09B1207}"/>
              </a:ext>
            </a:extLst>
          </p:cNvPr>
          <p:cNvGrpSpPr/>
          <p:nvPr/>
        </p:nvGrpSpPr>
        <p:grpSpPr>
          <a:xfrm>
            <a:off x="552134" y="1290321"/>
            <a:ext cx="1947226" cy="5374640"/>
            <a:chOff x="562294" y="1107441"/>
            <a:chExt cx="1947226" cy="537464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35BC861F-089A-4197-A084-310C7531EFC2}"/>
                </a:ext>
              </a:extLst>
            </p:cNvPr>
            <p:cNvSpPr/>
            <p:nvPr/>
          </p:nvSpPr>
          <p:spPr>
            <a:xfrm>
              <a:off x="562294" y="1107441"/>
              <a:ext cx="1947226" cy="5374640"/>
            </a:xfrm>
            <a:prstGeom prst="rect">
              <a:avLst/>
            </a:prstGeom>
            <a:noFill/>
            <a:ln w="9525">
              <a:solidFill>
                <a:srgbClr val="1C5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7FD015B-E38B-4A7A-923E-6A1063DDC0D2}"/>
                </a:ext>
              </a:extLst>
            </p:cNvPr>
            <p:cNvSpPr txBox="1"/>
            <p:nvPr/>
          </p:nvSpPr>
          <p:spPr>
            <a:xfrm>
              <a:off x="715447" y="1158241"/>
              <a:ext cx="1661993" cy="5150001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24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Wingdings"/>
                </a:rPr>
                <a:t>王羲之当时任右将军、会稽内史，因此人们常称他为王右军，祠内以方型回廊围绕的“墨华池”上有“墨华亭”。</a:t>
              </a:r>
              <a:endPara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70808AA-CA67-440A-92F9-675F22581B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725" y="376555"/>
            <a:ext cx="647700" cy="476250"/>
          </a:xfrm>
          <a:prstGeom prst="rect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32493762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58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古人云：“死生亦大矣。”岂不痛哉！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61654" y="3423256"/>
            <a:ext cx="9198346" cy="580159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人说：“死生是一件大事。”怎能不悲痛呢？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6786607" y="2176025"/>
            <a:ext cx="3566433" cy="676105"/>
          </a:xfrm>
          <a:prstGeom prst="wedgeRoundRectCallout">
            <a:avLst>
              <a:gd name="adj1" fmla="val -18924"/>
              <a:gd name="adj2" fmla="val -62751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点明论题：感慨死生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57907BD-6372-4AEE-A036-6771DF597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6486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26028" y="1233924"/>
            <a:ext cx="10539944" cy="4285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200000"/>
              </a:lnSpc>
            </a:pPr>
            <a:r>
              <a:rPr lang="zh-CN" altLang="en-US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夫人之相与，俯仰一世。或取诸怀抱，悟言一室之内；或因寄所托，放浪形骸之外。虽趣舍万殊，静躁不同，当其欣于所遇，暂得于己，快然自足，不知老之将至；及其所之既倦，情随事迁，感慨系之矣。向之所欣，俯仰之间，已为陈迹，犹不能不以之兴怀，况修短随化，终期于尽！古人云：“死生亦大矣。”岂不痛哉！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xmlns="" id="{F3CFC7B7-46DD-4BFC-910F-22CC3D1C3E3F}"/>
              </a:ext>
            </a:extLst>
          </p:cNvPr>
          <p:cNvSpPr/>
          <p:nvPr/>
        </p:nvSpPr>
        <p:spPr>
          <a:xfrm>
            <a:off x="1276362" y="5624076"/>
            <a:ext cx="10089610" cy="1056239"/>
          </a:xfrm>
          <a:prstGeom prst="wedgeRoundRectCallout">
            <a:avLst>
              <a:gd name="adj1" fmla="val -22881"/>
              <a:gd name="adj2" fmla="val -68562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第三段：引出“死生”这一人生最大的问题，抒发人生无常、情随事迁的悲痛之感。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2F26E5F-DCC8-4111-8D73-3A3191D79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922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9205B84-31B4-4640-9939-E068F34AC7A6}"/>
              </a:ext>
            </a:extLst>
          </p:cNvPr>
          <p:cNvGrpSpPr/>
          <p:nvPr/>
        </p:nvGrpSpPr>
        <p:grpSpPr>
          <a:xfrm>
            <a:off x="1370340" y="1663963"/>
            <a:ext cx="8857608" cy="3700516"/>
            <a:chOff x="1370340" y="1663963"/>
            <a:chExt cx="8857608" cy="370051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E04DE119-09A5-4E4B-A12C-E7C978CA870F}"/>
                </a:ext>
              </a:extLst>
            </p:cNvPr>
            <p:cNvGrpSpPr/>
            <p:nvPr/>
          </p:nvGrpSpPr>
          <p:grpSpPr>
            <a:xfrm>
              <a:off x="2416455" y="2944774"/>
              <a:ext cx="7811493" cy="2419705"/>
              <a:chOff x="2727548" y="2513871"/>
              <a:chExt cx="7147972" cy="241970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75577C04-0C30-49E7-9416-095FD6E56A96}"/>
                  </a:ext>
                </a:extLst>
              </p:cNvPr>
              <p:cNvSpPr/>
              <p:nvPr/>
            </p:nvSpPr>
            <p:spPr>
              <a:xfrm>
                <a:off x="2727548" y="2513871"/>
                <a:ext cx="7147972" cy="2419705"/>
              </a:xfrm>
              <a:prstGeom prst="rect">
                <a:avLst/>
              </a:prstGeom>
              <a:noFill/>
              <a:ln w="19050">
                <a:solidFill>
                  <a:srgbClr val="1C5B7D">
                    <a:alpha val="70000"/>
                  </a:srgbClr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" panose="020b0500000000000000" pitchFamily="34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7E234D8B-9AD6-41D5-BD82-878A26165D64}"/>
                  </a:ext>
                </a:extLst>
              </p:cNvPr>
              <p:cNvSpPr txBox="1"/>
              <p:nvPr/>
            </p:nvSpPr>
            <p:spPr>
              <a:xfrm>
                <a:off x="3328064" y="2824893"/>
                <a:ext cx="6156837" cy="15081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  <a:sym typeface="+mn-ea"/>
                  </a:rPr>
                  <a:t>第三段</a:t>
                </a:r>
                <a:r>
                  <a:rPr lang="zh-CN" altLang="en-US" sz="320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  <a:sym typeface="+mn-ea"/>
                  </a:rPr>
                  <a:t>最能体现作者情感的句子是哪一句？。</a:t>
                </a:r>
              </a:p>
            </p:txBody>
          </p:sp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106A9BFE-0B37-40BD-947B-41E525F5D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74"/>
            <a:stretch>
              <a:fillRect/>
            </a:stretch>
          </p:blipFill>
          <p:spPr>
            <a:xfrm>
              <a:off x="1370340" y="1663963"/>
              <a:ext cx="2230110" cy="2195010"/>
            </a:xfrm>
            <a:prstGeom prst="rect">
              <a:avLst/>
            </a:prstGeom>
          </p:spPr>
        </p:pic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8D92CDE-CA40-446B-92BB-F76D1A5A4E8F}"/>
                </a:ext>
              </a:extLst>
            </p:cNvPr>
            <p:cNvSpPr/>
            <p:nvPr/>
          </p:nvSpPr>
          <p:spPr>
            <a:xfrm>
              <a:off x="1796743" y="2039846"/>
              <a:ext cx="1443246" cy="1443246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l="-50000" r="-50000"/>
              </a:stretch>
            </a:blipFill>
            <a:ln w="50800">
              <a:noFill/>
            </a:ln>
            <a:effectLst>
              <a:outerShdw blurRad="190500" dist="635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0DF39A8-6C66-4E8B-ABC3-9123573600E4}"/>
                </a:ext>
              </a:extLst>
            </p:cNvPr>
            <p:cNvSpPr txBox="1"/>
            <p:nvPr/>
          </p:nvSpPr>
          <p:spPr>
            <a:xfrm>
              <a:off x="2127852" y="2107590"/>
              <a:ext cx="631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003962"/>
                  </a:solidFill>
                  <a:effectLst>
                    <a:outerShdw blurRad="63500" dist="38100" dir="78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思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301417C-5A8A-40AB-AC13-2F6E40591BA1}"/>
                </a:ext>
              </a:extLst>
            </p:cNvPr>
            <p:cNvSpPr txBox="1"/>
            <p:nvPr/>
          </p:nvSpPr>
          <p:spPr>
            <a:xfrm>
              <a:off x="2331349" y="2713651"/>
              <a:ext cx="631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003962"/>
                  </a:solidFill>
                  <a:effectLst>
                    <a:outerShdw blurRad="63500" dist="38100" dir="78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考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9F3C685-9B23-465A-9138-93E4E873A38B}"/>
              </a:ext>
            </a:extLst>
          </p:cNvPr>
          <p:cNvSpPr txBox="1"/>
          <p:nvPr/>
        </p:nvSpPr>
        <p:spPr>
          <a:xfrm>
            <a:off x="4947335" y="4009848"/>
            <a:ext cx="493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岂不痛哉</a:t>
            </a:r>
            <a:r>
              <a:rPr lang="en-US" altLang="zh-CN" sz="66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!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147CA73-D316-4569-AB8B-E83D3DBD38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913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2FCBDD6-0094-4FEC-A105-9BD13617030A}"/>
              </a:ext>
            </a:extLst>
          </p:cNvPr>
          <p:cNvGrpSpPr/>
          <p:nvPr/>
        </p:nvGrpSpPr>
        <p:grpSpPr>
          <a:xfrm>
            <a:off x="3217340" y="2150921"/>
            <a:ext cx="734813" cy="2353154"/>
            <a:chOff x="7164288" y="1798774"/>
            <a:chExt cx="324802" cy="137075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FB4FA5A-C896-4583-A959-72D1243A520F}"/>
                </a:ext>
              </a:extLst>
            </p:cNvPr>
            <p:cNvSpPr/>
            <p:nvPr/>
          </p:nvSpPr>
          <p:spPr>
            <a:xfrm>
              <a:off x="7164288" y="1798774"/>
              <a:ext cx="324802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8" name="TextBox 55">
              <a:extLst>
                <a:ext uri="{FF2B5EF4-FFF2-40B4-BE49-F238E27FC236}">
                  <a16:creationId xmlns:a16="http://schemas.microsoft.com/office/drawing/2014/main" xmlns="" id="{B8577113-DBEF-49E3-8B0D-3D083C2EE4EE}"/>
                </a:ext>
              </a:extLst>
            </p:cNvPr>
            <p:cNvSpPr txBox="1"/>
            <p:nvPr/>
          </p:nvSpPr>
          <p:spPr>
            <a:xfrm>
              <a:off x="7177717" y="1991660"/>
              <a:ext cx="299295" cy="1177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  <a:sym typeface="+mn-ea"/>
                </a:rPr>
                <a:t>痛什么？</a:t>
              </a:r>
              <a:endPara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a楷体" panose="02000500000000000000" pitchFamily="2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D8E0350-A149-459B-AB06-C26E44CB2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042" y="3027680"/>
            <a:ext cx="4030789" cy="4640402"/>
          </a:xfrm>
          <a:prstGeom prst="rect">
            <a:avLst/>
          </a:prstGeom>
        </p:spPr>
      </p:pic>
      <p:sp>
        <p:nvSpPr>
          <p:cNvPr id="29" name="矩形 1">
            <a:extLst>
              <a:ext uri="{FF2B5EF4-FFF2-40B4-BE49-F238E27FC236}">
                <a16:creationId xmlns:a16="http://schemas.microsoft.com/office/drawing/2014/main" xmlns="" id="{98E1E4D3-8782-453B-B4AA-85F95B638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5952" y="1552276"/>
            <a:ext cx="6351768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zh-CN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俯仰一世，老之将至</a:t>
            </a:r>
          </a:p>
          <a:p>
            <a:pPr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不知老之将至，</a:t>
            </a:r>
            <a:r>
              <a:rPr lang="zh-CN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所之既倦，情随事迁</a:t>
            </a:r>
          </a:p>
          <a:p>
            <a:pPr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向之所欣，俯仰之间，已为陈迹</a:t>
            </a:r>
            <a:endParaRPr lang="en-US" altLang="zh-CN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50000"/>
              </a:lnSpc>
              <a:spcBef>
                <a:spcPct val="0"/>
              </a:spcBef>
              <a:buFontTx/>
              <a:buNone/>
            </a:pPr>
            <a:r>
              <a:rPr lang="zh-CN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修短随化，终期于尽</a:t>
            </a:r>
            <a:endParaRPr lang="zh-CN" altLang="zh-CN" sz="2800">
              <a:solidFill>
                <a:srgbClr val="CC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文本框 68623">
            <a:extLst>
              <a:ext uri="{FF2B5EF4-FFF2-40B4-BE49-F238E27FC236}">
                <a16:creationId xmlns:a16="http://schemas.microsoft.com/office/drawing/2014/main" xmlns="" id="{97265975-F7D8-48F6-90CE-6D7E9220CCDD}"/>
              </a:ext>
            </a:extLst>
          </p:cNvPr>
          <p:cNvSpPr/>
          <p:nvPr/>
        </p:nvSpPr>
        <p:spPr>
          <a:xfrm>
            <a:off x="4947552" y="2470981"/>
            <a:ext cx="3186859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85000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生命短暂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之痛</a:t>
            </a:r>
            <a:endParaRPr sz="2800" b="1">
              <a:solidFill>
                <a:srgbClr val="CC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文本框 68623">
            <a:extLst>
              <a:ext uri="{FF2B5EF4-FFF2-40B4-BE49-F238E27FC236}">
                <a16:creationId xmlns:a16="http://schemas.microsoft.com/office/drawing/2014/main" xmlns="" id="{8F987980-A91E-47AE-AD3D-ACAC24B955D3}"/>
              </a:ext>
            </a:extLst>
          </p:cNvPr>
          <p:cNvSpPr/>
          <p:nvPr/>
        </p:nvSpPr>
        <p:spPr>
          <a:xfrm>
            <a:off x="4947552" y="3558455"/>
            <a:ext cx="535758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85000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人生无常、美好消逝之痛</a:t>
            </a:r>
            <a:endParaRPr sz="2800" b="1">
              <a:solidFill>
                <a:srgbClr val="CC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文本框 68623">
            <a:extLst>
              <a:ext uri="{FF2B5EF4-FFF2-40B4-BE49-F238E27FC236}">
                <a16:creationId xmlns:a16="http://schemas.microsoft.com/office/drawing/2014/main" xmlns="" id="{096FF35D-9D40-45FA-9B5F-9A51D4451EDE}"/>
              </a:ext>
            </a:extLst>
          </p:cNvPr>
          <p:cNvSpPr/>
          <p:nvPr/>
        </p:nvSpPr>
        <p:spPr>
          <a:xfrm>
            <a:off x="4947552" y="4645929"/>
            <a:ext cx="535758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85000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光阴易逝，往事不再之痛</a:t>
            </a:r>
            <a:endParaRPr sz="2800" b="1">
              <a:solidFill>
                <a:srgbClr val="CC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文本框 68623">
            <a:extLst>
              <a:ext uri="{FF2B5EF4-FFF2-40B4-BE49-F238E27FC236}">
                <a16:creationId xmlns:a16="http://schemas.microsoft.com/office/drawing/2014/main" xmlns="" id="{43D32A48-893A-43ED-8660-9F2F4FF6D837}"/>
              </a:ext>
            </a:extLst>
          </p:cNvPr>
          <p:cNvSpPr/>
          <p:nvPr/>
        </p:nvSpPr>
        <p:spPr>
          <a:xfrm>
            <a:off x="4947552" y="5733404"/>
            <a:ext cx="535758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85000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生死难测之痛</a:t>
            </a:r>
            <a:endParaRPr sz="2800" b="1">
              <a:solidFill>
                <a:srgbClr val="CC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7FDF1C9-D53E-4523-9F96-67B86D07E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5906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19" grpId="0"/>
      <p:bldP spid="31" grpId="0"/>
      <p:bldP spid="38" grpId="0"/>
      <p:bldP spid="4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7EFEA686-FDD5-403D-840A-6FEDC1767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16" y="1583966"/>
            <a:ext cx="4191976" cy="527403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E54CAD-2113-4289-A6D9-AF67DD0FE882}"/>
              </a:ext>
            </a:extLst>
          </p:cNvPr>
          <p:cNvGrpSpPr/>
          <p:nvPr/>
        </p:nvGrpSpPr>
        <p:grpSpPr>
          <a:xfrm>
            <a:off x="778204" y="2266809"/>
            <a:ext cx="7176340" cy="663398"/>
            <a:chOff x="1347900" y="2297289"/>
            <a:chExt cx="7176340" cy="66339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A3353656-097A-486C-838C-E261680D7356}"/>
                </a:ext>
              </a:extLst>
            </p:cNvPr>
            <p:cNvSpPr/>
            <p:nvPr/>
          </p:nvSpPr>
          <p:spPr>
            <a:xfrm>
              <a:off x="1347900" y="2297289"/>
              <a:ext cx="7176340" cy="663398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30" name="TextBox 55">
              <a:extLst>
                <a:ext uri="{FF2B5EF4-FFF2-40B4-BE49-F238E27FC236}">
                  <a16:creationId xmlns:a16="http://schemas.microsoft.com/office/drawing/2014/main" xmlns="" id="{97079D3A-5581-4B9F-954F-6DA8463A91B0}"/>
                </a:ext>
              </a:extLst>
            </p:cNvPr>
            <p:cNvSpPr txBox="1"/>
            <p:nvPr/>
          </p:nvSpPr>
          <p:spPr>
            <a:xfrm>
              <a:off x="1347900" y="2355592"/>
              <a:ext cx="694275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  <a:sym typeface="+mn-ea"/>
                </a:rPr>
                <a:t>作者的感情怎样由“乐”生出“痛” ？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15B94CA-0E95-4B7C-8799-D17D24B3BE80}"/>
              </a:ext>
            </a:extLst>
          </p:cNvPr>
          <p:cNvSpPr txBox="1"/>
          <p:nvPr/>
        </p:nvSpPr>
        <p:spPr>
          <a:xfrm>
            <a:off x="650281" y="3518731"/>
            <a:ext cx="7717982" cy="213135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Char char="•"/>
              <a:defRPr kumimoji="0" sz="2800" b="1" i="0" u="none" baseline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/>
            </a:lvl2pPr>
            <a:lvl3pPr marL="11430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/>
            </a:lvl3pPr>
            <a:lvl4pPr marL="16002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/>
            </a:lvl4pPr>
            <a:lvl5pPr marL="20574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作者由“信可乐也”的感觉，联想到两种不同的生存状态，忽然感到“不知老之将至”，因此感慨横生，引出人生苦短的悲叹。“死生亦大矣”，自然转而为痛。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D1541F63-A472-4F3C-A38F-4044ADAFF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0770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主旨归纳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15B94CA-0E95-4B7C-8799-D17D24B3BE80}"/>
              </a:ext>
            </a:extLst>
          </p:cNvPr>
          <p:cNvSpPr txBox="1"/>
          <p:nvPr/>
        </p:nvSpPr>
        <p:spPr>
          <a:xfrm>
            <a:off x="1290361" y="2533211"/>
            <a:ext cx="7717982" cy="213135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Char char="•"/>
              <a:defRPr kumimoji="0" sz="2800" b="1" i="0" u="none" baseline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/>
            </a:lvl2pPr>
            <a:lvl3pPr marL="11430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/>
            </a:lvl3pPr>
            <a:lvl4pPr marL="16002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/>
            </a:lvl4pPr>
            <a:lvl5pPr marL="20574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作者由“信可乐也”的感觉，联想到两种不同的生存状态，忽然感到“不知老之将至”，因此感慨横生，引出人生苦短的悲叹。“死生亦大矣”，自然转而为痛。</a:t>
            </a:r>
          </a:p>
        </p:txBody>
      </p:sp>
    </p:spTree>
    <p:extLst>
      <p:ext uri="{BB962C8B-B14F-4D97-AF65-F5344CB8AC3E}">
        <p14:creationId xmlns:p14="http://schemas.microsoft.com/office/powerpoint/2010/main" val="168100212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716F613-7835-4966-9B51-60BF201B0DEE}"/>
              </a:ext>
            </a:extLst>
          </p:cNvPr>
          <p:cNvGrpSpPr/>
          <p:nvPr/>
        </p:nvGrpSpPr>
        <p:grpSpPr>
          <a:xfrm>
            <a:off x="826028" y="1774906"/>
            <a:ext cx="10539944" cy="3470711"/>
            <a:chOff x="1337096" y="1937466"/>
            <a:chExt cx="10539944" cy="347071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401EF34-77F0-4067-A724-A6D0D1E5BFC4}"/>
                </a:ext>
              </a:extLst>
            </p:cNvPr>
            <p:cNvSpPr txBox="1"/>
            <p:nvPr/>
          </p:nvSpPr>
          <p:spPr>
            <a:xfrm>
              <a:off x="1337096" y="1988266"/>
              <a:ext cx="10539944" cy="34199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355600">
                <a:lnSpc>
                  <a:spcPct val="200000"/>
                </a:lnSpc>
              </a:pPr>
              <a:r>
                <a:rPr lang="zh-CN" altLang="en-US" sz="2800">
                  <a:solidFill>
                    <a:srgbClr val="333333"/>
                  </a:solidFill>
                  <a:effectLst/>
                  <a:latin typeface="华文新魏" panose="02010800040101010101" pitchFamily="2" charset="-122"/>
                  <a:ea typeface="华文新魏" panose="02010800040101010101" pitchFamily="2" charset="-122"/>
                  <a:cs typeface="Arial" panose="020b0604020202020204" pitchFamily="34" charset="0"/>
                </a:rPr>
                <a:t>每览昔人兴感之由，若合一契，未尝不临文嗟悼，不能喻之于怀。固知一死生为虚诞，齐彭殇为妄作。后之视今，亦犹今之视昔，悲夫！故列叙时 人，录其所述，虽世殊事异，所以兴怀，其致一也。后之览者，亦将有感于斯文。</a:t>
              </a:r>
              <a:endParaRPr lang="zh-CN" altLang="zh-CN" sz="2800"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48D4117-6F56-46FF-A9A4-BAD9E0751420}"/>
                </a:ext>
              </a:extLst>
            </p:cNvPr>
            <p:cNvSpPr txBox="1"/>
            <p:nvPr/>
          </p:nvSpPr>
          <p:spPr>
            <a:xfrm>
              <a:off x="5020340" y="2771696"/>
              <a:ext cx="14959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shāng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FDFAC8B7-38A5-4AE9-8F2A-EC87989B3DD8}"/>
                </a:ext>
              </a:extLst>
            </p:cNvPr>
            <p:cNvSpPr txBox="1"/>
            <p:nvPr/>
          </p:nvSpPr>
          <p:spPr>
            <a:xfrm>
              <a:off x="8223464" y="1937466"/>
              <a:ext cx="15535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err="1">
                  <a:solidFill>
                    <a:srgbClr val="FF0000"/>
                  </a:solidFill>
                  <a:latin typeface="Arial" panose="020b0604020202020204" pitchFamily="34" charset="0"/>
                  <a:ea typeface="华文隶书" panose="02010800040101010101" pitchFamily="2" charset="-122"/>
                  <a:cs typeface="Arial" panose="020b0604020202020204" pitchFamily="34" charset="0"/>
                </a:rPr>
                <a:t>Jiē dào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15D9BC3-E5D5-4D23-8661-B6C58086C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4124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0560264" cy="58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每览昔人兴感之由，若合一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契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，未尝不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临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文嗟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悼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，不能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喻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之于怀。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815868" y="2302413"/>
            <a:ext cx="11274001" cy="169277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契：符契。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临：面对。      悼：悲伤。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喻：明白。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815868" y="4541958"/>
            <a:ext cx="10560264" cy="1614288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每当看到古人（对死生）发生感慨的原因，（跟我所感触的）像符契那样相合，没有不面对着古人的文章而叹息哀伤的，不能明白于心。</a:t>
            </a:r>
          </a:p>
        </p:txBody>
      </p:sp>
      <p:pic>
        <p:nvPicPr>
          <p:cNvPr id="10" name="图片 4">
            <a:extLst>
              <a:ext uri="{FF2B5EF4-FFF2-40B4-BE49-F238E27FC236}">
                <a16:creationId xmlns:a16="http://schemas.microsoft.com/office/drawing/2014/main" xmlns="" id="{305CFB2B-DD3D-4BB0-9D63-5DA9067F2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9" b="92582" l="9771" r="89813">
                        <a14:foregroundMark x1="68607" y1="89911" x2="70686" y2="92582"/>
                        <a14:foregroundMark x1="28482" y1="8309" x2="32432" y2="9199"/>
                        <a14:backgroundMark x1="71726" y1="73294" x2="76091" y2="765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08" r="6300"/>
          <a:stretch>
            <a:fillRect/>
          </a:stretch>
        </p:blipFill>
        <p:spPr bwMode="auto">
          <a:xfrm>
            <a:off x="5929786" y="2364031"/>
            <a:ext cx="2246101" cy="204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">
            <a:extLst>
              <a:ext uri="{FF2B5EF4-FFF2-40B4-BE49-F238E27FC236}">
                <a16:creationId xmlns:a16="http://schemas.microsoft.com/office/drawing/2014/main" xmlns="" id="{2A5A40F2-D43C-4E48-9F17-1CD4FB164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0394" y="2571622"/>
            <a:ext cx="32732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符契：用木或竹刻成，分成两半，合在一起可为凭验。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7022483" y="399499"/>
            <a:ext cx="4641198" cy="1104754"/>
          </a:xfrm>
          <a:prstGeom prst="wedgeRoundRectCallout">
            <a:avLst>
              <a:gd name="adj1" fmla="val -25962"/>
              <a:gd name="adj2" fmla="val 56689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由读古人“兴感”之作时的体验说明古人也有感于死生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93FB04E-77B3-4D6B-A9BD-3C3FFCA13C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79536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2" grpId="0"/>
      <p:bldP spid="11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1030692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固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知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一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死生为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虚诞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齐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彭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殇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为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妄作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。后之视今，亦犹今之视昔，悲夫！</a:t>
            </a:r>
            <a:endParaRPr lang="zh-CN" altLang="zh-CN" sz="280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815869" y="2302413"/>
            <a:ext cx="5849092" cy="34470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固：本来、当然。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一：把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……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看作一样。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虚诞：虚妄荒诞。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齐：把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……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看作相等。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殇：未成年而死去的人。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妄作：妄造、没有根据。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66B2368E-07EB-48BB-987A-67F1B01B4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" t="9037" r="852" b="18519"/>
          <a:stretch>
            <a:fillRect/>
          </a:stretch>
        </p:blipFill>
        <p:spPr bwMode="auto">
          <a:xfrm>
            <a:off x="8115206" y="2249230"/>
            <a:ext cx="2386901" cy="331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">
            <a:extLst>
              <a:ext uri="{FF2B5EF4-FFF2-40B4-BE49-F238E27FC236}">
                <a16:creationId xmlns:a16="http://schemas.microsoft.com/office/drawing/2014/main" xmlns="" id="{AC8DDCA3-530B-4474-A8C3-95679492D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956" y="2951946"/>
            <a:ext cx="238690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彭祖，传说他曾活到八百岁。</a:t>
            </a: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7781725" y="191414"/>
            <a:ext cx="2986559" cy="1272375"/>
          </a:xfrm>
          <a:prstGeom prst="wedgeRoundRectCallout">
            <a:avLst>
              <a:gd name="adj1" fmla="val -20299"/>
              <a:gd name="adj2" fmla="val 62232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批判当前士大夫人生虚幻的态度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900217" y="4996997"/>
            <a:ext cx="10560264" cy="1614288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本来知道把死和生等同起来的说法是不真实的，把长寿和短命等同起来的说法是妄造的。后人看待今天，也像今人看待从前一样，真是可悲呀！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6DE10B-91BE-439C-9E3A-DC0F19B3A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05705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14" grpId="0"/>
      <p:bldP spid="3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15868" y="1508898"/>
            <a:ext cx="11030692" cy="109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故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列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叙时 人，录其所述，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虽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世殊事异，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所以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兴怀，其致一也。后之览者，亦将有感于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斯</a:t>
            </a:r>
            <a:r>
              <a:rPr lang="zh-CN" altLang="en-US" sz="280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文。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xmlns="" id="{C60B0E3F-169A-4DD5-925E-376714EE8B7E}"/>
              </a:ext>
            </a:extLst>
          </p:cNvPr>
          <p:cNvSpPr/>
          <p:nvPr/>
        </p:nvSpPr>
        <p:spPr>
          <a:xfrm>
            <a:off x="900217" y="2738855"/>
            <a:ext cx="5849092" cy="22775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列：一个个。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虽：纵使。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所以：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……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的原因。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斯：这。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Wingdings"/>
            </a:endParaRP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xmlns="" id="{98D17330-320C-4DEE-9EFB-AD3EBA26A7F5}"/>
              </a:ext>
            </a:extLst>
          </p:cNvPr>
          <p:cNvSpPr/>
          <p:nvPr/>
        </p:nvSpPr>
        <p:spPr>
          <a:xfrm>
            <a:off x="6232682" y="2338050"/>
            <a:ext cx="4374357" cy="716810"/>
          </a:xfrm>
          <a:prstGeom prst="wedgeRoundRectCallout">
            <a:avLst>
              <a:gd name="adj1" fmla="val -23532"/>
              <a:gd name="adj2" fmla="val -66328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交代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兰亭集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的成因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514EDC-7274-4A60-B864-F0A5EAF8C641}"/>
              </a:ext>
            </a:extLst>
          </p:cNvPr>
          <p:cNvSpPr txBox="1"/>
          <p:nvPr/>
        </p:nvSpPr>
        <p:spPr>
          <a:xfrm>
            <a:off x="859578" y="5016402"/>
            <a:ext cx="11030691" cy="1614288"/>
          </a:xfrm>
          <a:prstGeom prst="rect">
            <a:avLst/>
          </a:prstGeom>
          <a:solidFill>
            <a:srgbClr val="4E726B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译文</a:t>
            </a:r>
            <a:r>
              <a:rPr lang="en-US" altLang="zh-CN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因此（我）一个一个记下当时与会的人，录下他们作的诗，纵使时代变了，世事不同了，但是激起心中感慨的原因和人们的思想情趣是一样的。后世的读者，也将会对这次机会的诗文有所感慨吧。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CA256D9-B631-4E21-ADA9-8D636065A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55319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uiExpand="1" build="p"/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/>
        </p:nvSpPr>
        <p:spPr>
          <a:xfrm>
            <a:off x="747096" y="1769074"/>
            <a:ext cx="8175908" cy="383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王羲之在书法上是个革新家，他的书法圆转凝重，全然突破了隶书的笔意，被后代尊为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“书圣”。</a:t>
            </a: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    王羲之作品的真迹已难得见，我们所看到的都是摹本。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王羲之楷、行、草、飞白等体皆能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，如楷书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乐毅论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黄庭经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》,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草书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十七帖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》,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行书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姨母帖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快雪时晴帖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丧乱帖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等。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行楷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兰亭序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最具有代表性。 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9185" y="783594"/>
            <a:ext cx="3092814" cy="4294843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王羲之其书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3DCD5CA-5A08-4955-9937-6D60A64AC5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725" y="376555"/>
            <a:ext cx="6477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7926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01EF34-77F0-4067-A724-A6D0D1E5BFC4}"/>
              </a:ext>
            </a:extLst>
          </p:cNvPr>
          <p:cNvSpPr txBox="1"/>
          <p:nvPr/>
        </p:nvSpPr>
        <p:spPr>
          <a:xfrm>
            <a:off x="826028" y="1825706"/>
            <a:ext cx="10539944" cy="3419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200000"/>
              </a:lnSpc>
            </a:pPr>
            <a:r>
              <a:rPr lang="zh-CN" altLang="en-US" sz="280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每览昔人兴感之由，若合一契，未尝不临文嗟悼，不能喻之于怀。固知一死生为虚诞，齐彭殇为妄作。后之视今，亦犹今之视昔，悲夫！故列叙时 人，录其所述，虽世殊事异，所以兴怀，其致一也。后之览者，亦将有感于斯文。</a:t>
            </a:r>
            <a:endParaRPr lang="zh-CN" altLang="zh-CN" sz="2800"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对话气泡: 圆角矩形 9">
            <a:extLst>
              <a:ext uri="{FF2B5EF4-FFF2-40B4-BE49-F238E27FC236}">
                <a16:creationId xmlns:a16="http://schemas.microsoft.com/office/drawing/2014/main" xmlns="" id="{4AADEB81-FAC8-45FF-9277-BA9E74F42F17}"/>
              </a:ext>
            </a:extLst>
          </p:cNvPr>
          <p:cNvSpPr/>
          <p:nvPr/>
        </p:nvSpPr>
        <p:spPr>
          <a:xfrm>
            <a:off x="1164602" y="5495974"/>
            <a:ext cx="10438118" cy="1056239"/>
          </a:xfrm>
          <a:prstGeom prst="wedgeRoundRectCallout">
            <a:avLst>
              <a:gd name="adj1" fmla="val -22881"/>
              <a:gd name="adj2" fmla="val -68562"/>
              <a:gd name="adj3" fmla="val 16667"/>
            </a:avLst>
          </a:prstGeom>
          <a:solidFill>
            <a:srgbClr val="F1F6FC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第四段：尽述古人、今人、后人慨叹人生无常的同时，批判了庄周“一死生”“齐彭殇”的虚无主义。交代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兰亭集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》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/>
              </a:rPr>
              <a:t>的成因。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DD70167-44B4-4685-A492-F8C74C262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91143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9205B84-31B4-4640-9939-E068F34AC7A6}"/>
              </a:ext>
            </a:extLst>
          </p:cNvPr>
          <p:cNvGrpSpPr/>
          <p:nvPr/>
        </p:nvGrpSpPr>
        <p:grpSpPr>
          <a:xfrm>
            <a:off x="1370340" y="1663963"/>
            <a:ext cx="8857608" cy="3700516"/>
            <a:chOff x="1370340" y="1663963"/>
            <a:chExt cx="8857608" cy="370051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E04DE119-09A5-4E4B-A12C-E7C978CA870F}"/>
                </a:ext>
              </a:extLst>
            </p:cNvPr>
            <p:cNvGrpSpPr/>
            <p:nvPr/>
          </p:nvGrpSpPr>
          <p:grpSpPr>
            <a:xfrm>
              <a:off x="2416455" y="2944774"/>
              <a:ext cx="7811493" cy="2419705"/>
              <a:chOff x="2727548" y="2513871"/>
              <a:chExt cx="7147972" cy="241970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75577C04-0C30-49E7-9416-095FD6E56A96}"/>
                  </a:ext>
                </a:extLst>
              </p:cNvPr>
              <p:cNvSpPr/>
              <p:nvPr/>
            </p:nvSpPr>
            <p:spPr>
              <a:xfrm>
                <a:off x="2727548" y="2513871"/>
                <a:ext cx="7147972" cy="2419705"/>
              </a:xfrm>
              <a:prstGeom prst="rect">
                <a:avLst/>
              </a:prstGeom>
              <a:noFill/>
              <a:ln w="19050">
                <a:solidFill>
                  <a:srgbClr val="1C5B7D">
                    <a:alpha val="70000"/>
                  </a:srgbClr>
                </a:solidFill>
                <a:prstDash val="soli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思源黑体" panose="020b0500000000000000" pitchFamily="34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7E234D8B-9AD6-41D5-BD82-878A26165D64}"/>
                  </a:ext>
                </a:extLst>
              </p:cNvPr>
              <p:cNvSpPr txBox="1"/>
              <p:nvPr/>
            </p:nvSpPr>
            <p:spPr>
              <a:xfrm>
                <a:off x="3227975" y="3052189"/>
                <a:ext cx="6547456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  <a:sym typeface="+mn-ea"/>
                  </a:rPr>
                  <a:t>第四段最能体现作者情感的是哪些字词？</a:t>
                </a:r>
                <a:endParaRPr lang="zh-CN" altLang="en-US" sz="320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+mn-ea"/>
                </a:endParaRPr>
              </a:p>
            </p:txBody>
          </p:sp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106A9BFE-0B37-40BD-947B-41E525F5D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74"/>
            <a:stretch>
              <a:fillRect/>
            </a:stretch>
          </p:blipFill>
          <p:spPr>
            <a:xfrm>
              <a:off x="1370340" y="1663963"/>
              <a:ext cx="2230110" cy="2195010"/>
            </a:xfrm>
            <a:prstGeom prst="rect">
              <a:avLst/>
            </a:prstGeom>
          </p:spPr>
        </p:pic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8D92CDE-CA40-446B-92BB-F76D1A5A4E8F}"/>
                </a:ext>
              </a:extLst>
            </p:cNvPr>
            <p:cNvSpPr/>
            <p:nvPr/>
          </p:nvSpPr>
          <p:spPr>
            <a:xfrm>
              <a:off x="1796743" y="2039846"/>
              <a:ext cx="1443246" cy="1443246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l="-50000" r="-50000"/>
              </a:stretch>
            </a:blipFill>
            <a:ln w="50800">
              <a:noFill/>
            </a:ln>
            <a:effectLst>
              <a:outerShdw blurRad="190500" dist="635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0DF39A8-6C66-4E8B-ABC3-9123573600E4}"/>
                </a:ext>
              </a:extLst>
            </p:cNvPr>
            <p:cNvSpPr txBox="1"/>
            <p:nvPr/>
          </p:nvSpPr>
          <p:spPr>
            <a:xfrm>
              <a:off x="2127852" y="2107590"/>
              <a:ext cx="631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003962"/>
                  </a:solidFill>
                  <a:effectLst>
                    <a:outerShdw blurRad="63500" dist="38100" dir="78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思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301417C-5A8A-40AB-AC13-2F6E40591BA1}"/>
                </a:ext>
              </a:extLst>
            </p:cNvPr>
            <p:cNvSpPr txBox="1"/>
            <p:nvPr/>
          </p:nvSpPr>
          <p:spPr>
            <a:xfrm>
              <a:off x="2331349" y="2713651"/>
              <a:ext cx="6319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>
                  <a:solidFill>
                    <a:srgbClr val="003962"/>
                  </a:solidFill>
                  <a:effectLst>
                    <a:outerShdw blurRad="63500" dist="38100" dir="78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</a:rPr>
                <a:t>考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9F3C685-9B23-465A-9138-93E4E873A38B}"/>
              </a:ext>
            </a:extLst>
          </p:cNvPr>
          <p:cNvSpPr txBox="1"/>
          <p:nvPr/>
        </p:nvSpPr>
        <p:spPr>
          <a:xfrm>
            <a:off x="4947335" y="4101288"/>
            <a:ext cx="493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悲夫！</a:t>
            </a:r>
            <a:endParaRPr lang="en-US" altLang="zh-CN" sz="66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2D40B08-7818-408A-9387-FB6B34A332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157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2FCBDD6-0094-4FEC-A105-9BD13617030A}"/>
              </a:ext>
            </a:extLst>
          </p:cNvPr>
          <p:cNvGrpSpPr/>
          <p:nvPr/>
        </p:nvGrpSpPr>
        <p:grpSpPr>
          <a:xfrm>
            <a:off x="3217340" y="2150921"/>
            <a:ext cx="734813" cy="2353154"/>
            <a:chOff x="7164288" y="1798774"/>
            <a:chExt cx="324802" cy="137075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FB4FA5A-C896-4583-A959-72D1243A520F}"/>
                </a:ext>
              </a:extLst>
            </p:cNvPr>
            <p:cNvSpPr/>
            <p:nvPr/>
          </p:nvSpPr>
          <p:spPr>
            <a:xfrm>
              <a:off x="7164288" y="1798774"/>
              <a:ext cx="324802" cy="1338739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8" name="TextBox 55">
              <a:extLst>
                <a:ext uri="{FF2B5EF4-FFF2-40B4-BE49-F238E27FC236}">
                  <a16:creationId xmlns:a16="http://schemas.microsoft.com/office/drawing/2014/main" xmlns="" id="{B8577113-DBEF-49E3-8B0D-3D083C2EE4EE}"/>
                </a:ext>
              </a:extLst>
            </p:cNvPr>
            <p:cNvSpPr txBox="1"/>
            <p:nvPr/>
          </p:nvSpPr>
          <p:spPr>
            <a:xfrm>
              <a:off x="7177717" y="1991660"/>
              <a:ext cx="299295" cy="1177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  <a:sym typeface="+mn-ea"/>
                </a:rPr>
                <a:t>悲什么？</a:t>
              </a:r>
              <a:endPara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Aa楷体" panose="02000500000000000000" pitchFamily="2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D8E0350-A149-459B-AB06-C26E44CB2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042" y="3027680"/>
            <a:ext cx="4030789" cy="4640402"/>
          </a:xfrm>
          <a:prstGeom prst="rect">
            <a:avLst/>
          </a:prstGeom>
        </p:spPr>
      </p:pic>
      <p:sp>
        <p:nvSpPr>
          <p:cNvPr id="15" name="Rectangle 4">
            <a:extLst>
              <a:ext uri="{FF2B5EF4-FFF2-40B4-BE49-F238E27FC236}">
                <a16:creationId xmlns:a16="http://schemas.microsoft.com/office/drawing/2014/main" xmlns="" id="{8E627AB1-13B1-4866-AF12-B707578AA26C}"/>
              </a:ext>
            </a:extLst>
          </p:cNvPr>
          <p:cNvSpPr txBox="1"/>
          <p:nvPr/>
        </p:nvSpPr>
        <p:spPr>
          <a:xfrm>
            <a:off x="4150422" y="2149557"/>
            <a:ext cx="7042715" cy="2298189"/>
          </a:xfrm>
          <a:prstGeom prst="rect">
            <a:avLst/>
          </a:prstGeom>
          <a:noFill/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 marL="34290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    每览昔人兴感之由，若合一契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    </a:t>
            </a: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后之视今，亦犹今之视昔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Wingdings"/>
              </a:rPr>
              <a:t>    后之览者，亦将有感于斯文（作序目的）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7828118-71E4-43B8-BC0B-B6B99321C2C0}"/>
              </a:ext>
            </a:extLst>
          </p:cNvPr>
          <p:cNvSpPr txBox="1"/>
          <p:nvPr/>
        </p:nvSpPr>
        <p:spPr>
          <a:xfrm>
            <a:off x="4509272" y="4630010"/>
            <a:ext cx="6869928" cy="10972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Char char="•"/>
              <a:defRPr kumimoji="0" sz="2800" b="1" i="0" u="none" baseline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/>
            </a:lvl2pPr>
            <a:lvl3pPr marL="11430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/>
            </a:lvl3pPr>
            <a:lvl4pPr marL="16002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/>
            </a:lvl4pPr>
            <a:lvl5pPr marL="20574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古人，今人，后人无不悲生命短暂、人生无常、生死难测。</a:t>
            </a:r>
            <a:endParaRPr lang="en-US" altLang="zh-CN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8DE8031-C5E5-45FA-94CA-4245AA554C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5142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  <p:bldP spid="2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15A5C511-0210-47C2-83DA-6E91DF9FE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357" y="2247441"/>
            <a:ext cx="18288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29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pitchFamily="2" charset="-122"/>
              </a:rPr>
              <a:t>乐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xmlns="" id="{C823F2B3-9B9D-45C7-A1C6-56FF52835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57" y="2399841"/>
            <a:ext cx="1752600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17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pitchFamily="2" charset="-122"/>
              </a:rPr>
              <a:t>痛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xmlns="" id="{190F6C60-3186-4505-A856-7845758C2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4557" y="2323641"/>
            <a:ext cx="1673225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1700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行楷" panose="02010800040101010101" pitchFamily="2" charset="-122"/>
              </a:rPr>
              <a:t>悲</a:t>
            </a:r>
          </a:p>
        </p:txBody>
      </p:sp>
      <p:sp>
        <p:nvSpPr>
          <p:cNvPr id="16" name="右箭头 13">
            <a:extLst>
              <a:ext uri="{FF2B5EF4-FFF2-40B4-BE49-F238E27FC236}">
                <a16:creationId xmlns:a16="http://schemas.microsoft.com/office/drawing/2014/main" xmlns="" id="{4283AE53-7A90-40D4-B221-398F5252121D}"/>
              </a:ext>
            </a:extLst>
          </p:cNvPr>
          <p:cNvSpPr/>
          <p:nvPr/>
        </p:nvSpPr>
        <p:spPr>
          <a:xfrm>
            <a:off x="3538923" y="3044872"/>
            <a:ext cx="1574069" cy="584775"/>
          </a:xfrm>
          <a:prstGeom prst="rightArrow">
            <a:avLst>
              <a:gd name="adj1" fmla="val 28748"/>
              <a:gd name="adj2" fmla="val 77627"/>
            </a:avLst>
          </a:prstGeom>
          <a:solidFill>
            <a:srgbClr val="4E7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3">
            <a:extLst>
              <a:ext uri="{FF2B5EF4-FFF2-40B4-BE49-F238E27FC236}">
                <a16:creationId xmlns:a16="http://schemas.microsoft.com/office/drawing/2014/main" xmlns="" id="{8E9AA3D8-CBC7-4E80-9C86-50495DB002A7}"/>
              </a:ext>
            </a:extLst>
          </p:cNvPr>
          <p:cNvSpPr/>
          <p:nvPr/>
        </p:nvSpPr>
        <p:spPr>
          <a:xfrm>
            <a:off x="6713192" y="3044871"/>
            <a:ext cx="1574069" cy="584775"/>
          </a:xfrm>
          <a:prstGeom prst="rightArrow">
            <a:avLst>
              <a:gd name="adj1" fmla="val 28748"/>
              <a:gd name="adj2" fmla="val 77627"/>
            </a:avLst>
          </a:prstGeom>
          <a:solidFill>
            <a:srgbClr val="4E7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xmlns="" id="{C9D6D4AF-4901-47CC-A14B-586A704B9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7472" y="4347205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兰亭盛会</a:t>
            </a:r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xmlns="" id="{064CEA56-4579-4E32-96AD-E21BF09A6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8114" y="4347205"/>
            <a:ext cx="3657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人生感慨</a:t>
            </a:r>
          </a:p>
        </p:txBody>
      </p:sp>
      <p:sp>
        <p:nvSpPr>
          <p:cNvPr id="24" name="Text Box 9">
            <a:extLst>
              <a:ext uri="{FF2B5EF4-FFF2-40B4-BE49-F238E27FC236}">
                <a16:creationId xmlns:a16="http://schemas.microsoft.com/office/drawing/2014/main" xmlns="" id="{8A02A1EF-77EE-41FB-9C22-F1D3B4994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4557" y="4347205"/>
            <a:ext cx="495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作序目的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EF653001-03CB-47B6-937F-42BBDDDD9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71392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  <p:bldP spid="19" grpId="0"/>
      <p:bldP spid="2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课文研读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7EFEA686-FDD5-403D-840A-6FEDC1767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16" y="1583966"/>
            <a:ext cx="4191976" cy="527403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E54CAD-2113-4289-A6D9-AF67DD0FE882}"/>
              </a:ext>
            </a:extLst>
          </p:cNvPr>
          <p:cNvGrpSpPr/>
          <p:nvPr/>
        </p:nvGrpSpPr>
        <p:grpSpPr>
          <a:xfrm>
            <a:off x="778204" y="1795231"/>
            <a:ext cx="7176340" cy="1162192"/>
            <a:chOff x="1347900" y="2297289"/>
            <a:chExt cx="7176340" cy="116219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A3353656-097A-486C-838C-E261680D7356}"/>
                </a:ext>
              </a:extLst>
            </p:cNvPr>
            <p:cNvSpPr/>
            <p:nvPr/>
          </p:nvSpPr>
          <p:spPr>
            <a:xfrm>
              <a:off x="1347900" y="2297289"/>
              <a:ext cx="7176340" cy="1162192"/>
            </a:xfrm>
            <a:prstGeom prst="rect">
              <a:avLst/>
            </a:prstGeom>
            <a:solidFill>
              <a:srgbClr val="4E726B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30" name="TextBox 55">
              <a:extLst>
                <a:ext uri="{FF2B5EF4-FFF2-40B4-BE49-F238E27FC236}">
                  <a16:creationId xmlns:a16="http://schemas.microsoft.com/office/drawing/2014/main" xmlns="" id="{97079D3A-5581-4B9F-954F-6DA8463A91B0}"/>
                </a:ext>
              </a:extLst>
            </p:cNvPr>
            <p:cNvSpPr txBox="1"/>
            <p:nvPr/>
          </p:nvSpPr>
          <p:spPr>
            <a:xfrm>
              <a:off x="1347900" y="2355592"/>
              <a:ext cx="6942759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Aa楷体" panose="02000500000000000000" pitchFamily="2" charset="-122"/>
                  <a:sym typeface="+mn-ea"/>
                </a:rPr>
                <a:t>“一死生为虚诞，齐彭殇为妄作”体现了作者怎样的生死观？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15B94CA-0E95-4B7C-8799-D17D24B3BE80}"/>
              </a:ext>
            </a:extLst>
          </p:cNvPr>
          <p:cNvSpPr txBox="1"/>
          <p:nvPr/>
        </p:nvSpPr>
        <p:spPr>
          <a:xfrm>
            <a:off x="650281" y="3205263"/>
            <a:ext cx="7717982" cy="316548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Char char="•"/>
              <a:defRPr kumimoji="0" sz="2800" b="1" i="0" u="none" baseline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/>
            </a:lvl2pPr>
            <a:lvl3pPr marL="11430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/>
            </a:lvl3pPr>
            <a:lvl4pPr marL="16002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/>
            </a:lvl4pPr>
            <a:lvl5pPr marL="2057400" indent="-2286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20000"/>
              </a:lnSpc>
            </a:pPr>
            <a:r>
              <a:rPr lang="zh-CN" altLang="en-US"/>
              <a:t>作者认为，不管人以怎样的方式活着，生命都在不知不觉中逝去，而寿命的长短只能听凭造化，最终归于结束。所以生就是生，活着能享受乐趣，死就是死，死后一切皆无。活着和死去是人生大事，二者不可等量齐观。暗含有生之年应当做些实事，不宜空谈玄理之意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6ABB176-9021-4AD3-A994-194D872A7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48441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主旨归纳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14" name="Text Box 3">
            <a:extLst>
              <a:ext uri="{FF2B5EF4-FFF2-40B4-BE49-F238E27FC236}">
                <a16:creationId xmlns:a16="http://schemas.microsoft.com/office/drawing/2014/main" xmlns="" id="{D8A0167F-253B-48F3-8A8A-C4B1063C0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9385" y="1789954"/>
            <a:ext cx="39354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本文的感情基调：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xmlns="" id="{376C5D28-EE1D-43DB-8841-8AB4B69A3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742" y="2474959"/>
            <a:ext cx="3600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表面：沉郁、悲凉</a:t>
            </a:r>
          </a:p>
        </p:txBody>
      </p:sp>
      <p:sp>
        <p:nvSpPr>
          <p:cNvPr id="25" name="Text Box 5">
            <a:extLst>
              <a:ext uri="{FF2B5EF4-FFF2-40B4-BE49-F238E27FC236}">
                <a16:creationId xmlns:a16="http://schemas.microsoft.com/office/drawing/2014/main" xmlns="" id="{BE4AA3F5-87AF-4D83-B574-1797BE186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791" y="5318967"/>
            <a:ext cx="3276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内心：执着</a:t>
            </a:r>
          </a:p>
        </p:txBody>
      </p:sp>
      <p:sp>
        <p:nvSpPr>
          <p:cNvPr id="26" name="Text Box 6">
            <a:extLst>
              <a:ext uri="{FF2B5EF4-FFF2-40B4-BE49-F238E27FC236}">
                <a16:creationId xmlns:a16="http://schemas.microsoft.com/office/drawing/2014/main" xmlns="" id="{3CCD205D-F824-43F2-98A4-4599BC1AC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992" y="3159966"/>
            <a:ext cx="2925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（寄情山水）</a:t>
            </a:r>
          </a:p>
        </p:txBody>
      </p:sp>
      <p:sp>
        <p:nvSpPr>
          <p:cNvPr id="27" name="Text Box 7">
            <a:extLst>
              <a:ext uri="{FF2B5EF4-FFF2-40B4-BE49-F238E27FC236}">
                <a16:creationId xmlns:a16="http://schemas.microsoft.com/office/drawing/2014/main" xmlns="" id="{54E1E6CE-D017-4C0D-AB56-7DA0A20F4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2592" y="5896816"/>
            <a:ext cx="259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（反思生命）</a:t>
            </a:r>
          </a:p>
        </p:txBody>
      </p:sp>
      <p:sp>
        <p:nvSpPr>
          <p:cNvPr id="28" name="AutoShape 8">
            <a:extLst>
              <a:ext uri="{FF2B5EF4-FFF2-40B4-BE49-F238E27FC236}">
                <a16:creationId xmlns:a16="http://schemas.microsoft.com/office/drawing/2014/main" xmlns="" id="{2E2B9835-B291-4FD6-A92A-034C9A9BC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2938" y="3879104"/>
            <a:ext cx="485775" cy="1441450"/>
          </a:xfrm>
          <a:prstGeom prst="downArrow">
            <a:avLst>
              <a:gd name="adj1" fmla="val 50000"/>
              <a:gd name="adj2" fmla="val 74183"/>
            </a:avLst>
          </a:prstGeom>
          <a:solidFill>
            <a:srgbClr val="4E726B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9" name="Text Box 10">
            <a:extLst>
              <a:ext uri="{FF2B5EF4-FFF2-40B4-BE49-F238E27FC236}">
                <a16:creationId xmlns:a16="http://schemas.microsoft.com/office/drawing/2014/main" xmlns="" id="{19F85ED3-2446-4679-8169-B687EC48C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6650" y="1789954"/>
            <a:ext cx="677108" cy="491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消极其表，执着其里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F1F7F5A-71B4-4145-A179-990F5E8CC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16" y="1583966"/>
            <a:ext cx="4191976" cy="527403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DC39F6E-0834-44E8-8824-4CAAE4CF47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6410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5" grpId="0"/>
      <p:bldP spid="26" grpId="0"/>
      <p:bldP spid="27" grpId="0"/>
      <p:bldP spid="2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5" y="366546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主旨归纳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F1F7F5A-71B4-4145-A179-990F5E8CC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16" y="1583966"/>
            <a:ext cx="4191976" cy="527403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3B849B0-0C4C-490C-A3D5-D495FE699B87}"/>
              </a:ext>
            </a:extLst>
          </p:cNvPr>
          <p:cNvSpPr txBox="1"/>
          <p:nvPr/>
        </p:nvSpPr>
        <p:spPr>
          <a:xfrm>
            <a:off x="1435431" y="2463312"/>
            <a:ext cx="6680385" cy="260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这篇书序记叙了兰亭集会的盛况，抒发了欢乐有尽，人生短暂，世事无常的感慨，强调了生死问题，表明了以积极的态度对待人生。</a:t>
            </a:r>
            <a:endParaRPr lang="zh-CN" altLang="en-US" sz="3200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395A913-DF7E-4B0F-933A-F12D166A41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3670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783777" y="366546"/>
              <a:ext cx="26468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《</a:t>
              </a:r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兰亭集序</a:t>
              </a:r>
              <a:r>
                <a:rPr lang="en-US" altLang="zh-CN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》</a:t>
              </a:r>
              <a:endParaRPr lang="zh-CN" altLang="en-US" sz="3200">
                <a:solidFill>
                  <a:srgbClr val="00396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8" name="Text Box 5">
            <a:extLst>
              <a:ext uri="{FF2B5EF4-FFF2-40B4-BE49-F238E27FC236}">
                <a16:creationId xmlns:a16="http://schemas.microsoft.com/office/drawing/2014/main" xmlns="" id="{51EC70F2-875C-4A54-9584-6A38D29B2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294" y="2924060"/>
            <a:ext cx="914400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两种人生态度</a:t>
            </a:r>
            <a:endParaRPr lang="zh-CN" altLang="en-US" sz="3600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xmlns="" id="{3E9A8A80-BB3B-448E-9758-47C854E50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294" y="3762260"/>
            <a:ext cx="693420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三种不同心境</a:t>
            </a:r>
            <a:endParaRPr lang="zh-CN" altLang="en-US" sz="3600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xmlns="" id="{AA483398-7DF2-4AB6-BA7F-E9682BCE7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294" y="2054110"/>
            <a:ext cx="891540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一篇奇文传世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xmlns="" id="{6A5599E3-A6D8-441A-8111-267D517C2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294" y="4600460"/>
            <a:ext cx="845820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四种表达方式：叙事   写景  抒情   议论</a:t>
            </a:r>
            <a:endParaRPr lang="zh-CN" altLang="en-US" sz="36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EFD568F-6BFC-4BA1-B9C2-6C678CF496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3188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"/>
          <a:stretch>
            <a:fillRect/>
          </a:stretch>
        </p:blipFill>
        <p:spPr>
          <a:xfrm>
            <a:off x="6630580" y="1538304"/>
            <a:ext cx="3843456" cy="378296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78023" y="2079860"/>
            <a:ext cx="2797826" cy="2797826"/>
            <a:chOff x="2650725" y="1500302"/>
            <a:chExt cx="2653210" cy="2653210"/>
          </a:xfrm>
        </p:grpSpPr>
        <p:grpSp>
          <p:nvGrpSpPr>
            <p:cNvPr id="19" name="组合 18"/>
            <p:cNvGrpSpPr/>
            <p:nvPr/>
          </p:nvGrpSpPr>
          <p:grpSpPr>
            <a:xfrm>
              <a:off x="2650725" y="1500302"/>
              <a:ext cx="2653210" cy="2653210"/>
              <a:chOff x="2478616" y="2261309"/>
              <a:chExt cx="2653210" cy="265321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78616" y="2261309"/>
                <a:ext cx="2653210" cy="2653210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 l="-317795" t="-60303" r="-23415" b="-60303"/>
                </a:stretch>
              </a:blip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478616" y="2261309"/>
                <a:ext cx="2653210" cy="2653210"/>
              </a:xfrm>
              <a:prstGeom prst="ellipse">
                <a:avLst/>
              </a:prstGeom>
              <a:solidFill>
                <a:srgbClr val="46675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3099433" y="1949010"/>
              <a:ext cx="1755794" cy="1755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11181" y="1588935"/>
            <a:ext cx="738664" cy="3969330"/>
            <a:chOff x="5326857" y="1543200"/>
            <a:chExt cx="738664" cy="3969330"/>
          </a:xfr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grpSpPr>
        <p:sp>
          <p:nvSpPr>
            <p:cNvPr id="9" name="文本框 8"/>
            <p:cNvSpPr txBox="1"/>
            <p:nvPr/>
          </p:nvSpPr>
          <p:spPr>
            <a:xfrm>
              <a:off x="5326857" y="1543200"/>
              <a:ext cx="738664" cy="155908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第三章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26857" y="3310645"/>
              <a:ext cx="738664" cy="22018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spc="3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文言知识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5716033" y="3084831"/>
              <a:ext cx="45719" cy="45719"/>
            </a:xfrm>
            <a:prstGeom prst="ellipse">
              <a:avLst/>
            </a:prstGeom>
            <a:solidFill>
              <a:srgbClr val="0039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3962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4632236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238015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861423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495340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36045" y="1759279"/>
            <a:ext cx="0" cy="3628642"/>
          </a:xfrm>
          <a:prstGeom prst="line">
            <a:avLst/>
          </a:prstGeom>
          <a:ln w="12700">
            <a:solidFill>
              <a:srgbClr val="1C5B7D">
                <a:alpha val="3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060252" y="2817052"/>
            <a:ext cx="108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38100" dir="7800000" algn="tl">
                    <a:srgbClr val="000000">
                      <a:alpha val="2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叁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704" y="2967495"/>
            <a:ext cx="2818620" cy="3660396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9024B36-9B1E-4FE3-B128-239A18B7B4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CE512EA-21F5-4238-9655-DC3BA03492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96395" y="19142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69042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词类活用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845E0E0-5541-4011-82FF-5DD0DB9BE498}"/>
              </a:ext>
            </a:extLst>
          </p:cNvPr>
          <p:cNvSpPr txBox="1"/>
          <p:nvPr/>
        </p:nvSpPr>
        <p:spPr>
          <a:xfrm>
            <a:off x="1263631" y="1557671"/>
            <a:ext cx="9475646" cy="5093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形容词作名词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：①群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贤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毕至，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少长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咸集。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② 况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修短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随化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③死生亦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矣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形容词作动词：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齐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彭殇为妄作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名词作动词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：①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映带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左右  　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②一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觞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一咏   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数词作动词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：固知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死生为虚诞   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动词的使动用法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：犹不能不以之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兴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怀          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动词活用为名词：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足以极</a:t>
            </a:r>
            <a:r>
              <a:rPr lang="zh-CN" altLang="en-US" sz="2800" b="1" u="sng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视听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之娱    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27E095A-101A-41B6-960C-B2C195A11C08}"/>
              </a:ext>
            </a:extLst>
          </p:cNvPr>
          <p:cNvSpPr txBox="1"/>
          <p:nvPr/>
        </p:nvSpPr>
        <p:spPr>
          <a:xfrm>
            <a:off x="8035146" y="1454325"/>
            <a:ext cx="4013635" cy="795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贤，贤德之人。少，年轻的人。长，年长的人。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F4BB05C-CC57-4481-B7C0-9E98218804BF}"/>
              </a:ext>
            </a:extLst>
          </p:cNvPr>
          <p:cNvSpPr txBox="1"/>
          <p:nvPr/>
        </p:nvSpPr>
        <p:spPr>
          <a:xfrm>
            <a:off x="6534097" y="2282978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修，寿命长。短，寿命短。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30186AB-C4CC-45B4-9011-596B6AAEC2BA}"/>
              </a:ext>
            </a:extLst>
          </p:cNvPr>
          <p:cNvSpPr txBox="1"/>
          <p:nvPr/>
        </p:nvSpPr>
        <p:spPr>
          <a:xfrm>
            <a:off x="6501593" y="2814210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大，大事。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433E70C-EBD0-456C-AB8C-C9022A61A530}"/>
              </a:ext>
            </a:extLst>
          </p:cNvPr>
          <p:cNvSpPr txBox="1"/>
          <p:nvPr/>
        </p:nvSpPr>
        <p:spPr>
          <a:xfrm>
            <a:off x="6490576" y="3426127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齐，</a:t>
            </a:r>
            <a:r>
              <a:rPr lang="zh-CN" altLang="en-US" sz="2800" b="1"/>
              <a:t>把</a:t>
            </a:r>
            <a:r>
              <a:rPr lang="en-US" altLang="zh-CN" sz="2800" b="1"/>
              <a:t>……</a:t>
            </a:r>
            <a:r>
              <a:rPr lang="zh-CN" altLang="en-US" sz="2800" b="1"/>
              <a:t>看作相等</a:t>
            </a:r>
            <a:r>
              <a:rPr lang="zh-CN" altLang="en-US"/>
              <a:t>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473611B-699B-4558-B31A-D374CD16D41C}"/>
              </a:ext>
            </a:extLst>
          </p:cNvPr>
          <p:cNvSpPr txBox="1"/>
          <p:nvPr/>
        </p:nvSpPr>
        <p:spPr>
          <a:xfrm>
            <a:off x="6490576" y="3970794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映带，环绕。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4A8D669-7129-4E24-B580-B34ABA677DFE}"/>
              </a:ext>
            </a:extLst>
          </p:cNvPr>
          <p:cNvSpPr txBox="1"/>
          <p:nvPr/>
        </p:nvSpPr>
        <p:spPr>
          <a:xfrm>
            <a:off x="6837407" y="5002711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一，把</a:t>
            </a:r>
            <a:r>
              <a:rPr lang="en-US" altLang="zh-CN"/>
              <a:t>……</a:t>
            </a:r>
            <a:r>
              <a:rPr lang="zh-CN" altLang="en-US"/>
              <a:t>看作一样。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1F894FF-A299-47D6-84D0-28408CFCBBB1}"/>
              </a:ext>
            </a:extLst>
          </p:cNvPr>
          <p:cNvSpPr txBox="1"/>
          <p:nvPr/>
        </p:nvSpPr>
        <p:spPr>
          <a:xfrm>
            <a:off x="6501593" y="4540969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觞，喝酒。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2E77484-985B-4F8D-BA76-90B906B42648}"/>
              </a:ext>
            </a:extLst>
          </p:cNvPr>
          <p:cNvSpPr txBox="1"/>
          <p:nvPr/>
        </p:nvSpPr>
        <p:spPr>
          <a:xfrm>
            <a:off x="7433808" y="5566994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兴，使</a:t>
            </a:r>
            <a:r>
              <a:rPr lang="en-US" altLang="zh-CN"/>
              <a:t>……</a:t>
            </a:r>
            <a:r>
              <a:rPr lang="zh-CN" altLang="en-US"/>
              <a:t>兴。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8D0FA2B-2A09-4B6C-9666-41E0C95919A7}"/>
              </a:ext>
            </a:extLst>
          </p:cNvPr>
          <p:cNvSpPr txBox="1"/>
          <p:nvPr/>
        </p:nvSpPr>
        <p:spPr>
          <a:xfrm>
            <a:off x="7433808" y="6100787"/>
            <a:ext cx="4758192" cy="4508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80000"/>
              </a:lnSpc>
              <a:buFont typeface="Wingdings" panose="05000000000000000000" pitchFamily="2" charset="2"/>
              <a:buNone/>
              <a:defRPr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视听，</a:t>
            </a:r>
            <a:r>
              <a:rPr lang="zh-CN" altLang="en-US" sz="2800" b="1"/>
              <a:t>耳目。</a:t>
            </a:r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1E75E1D-80E8-4A52-BE3C-2BC5043F3B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87135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  <p:bldP spid="19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王羲之其书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8" name="图片 1" descr="王羲之黄庭经墨迹(唐临本.jpg">
            <a:extLst>
              <a:ext uri="{FF2B5EF4-FFF2-40B4-BE49-F238E27FC236}">
                <a16:creationId xmlns:a16="http://schemas.microsoft.com/office/drawing/2014/main" xmlns="" id="{5EDF06D4-0D28-4D40-80F4-C9A9ED66C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234" y="0"/>
            <a:ext cx="84938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D48AE68-FF36-4194-BC11-5F28F2D821E1}"/>
              </a:ext>
            </a:extLst>
          </p:cNvPr>
          <p:cNvGrpSpPr/>
          <p:nvPr/>
        </p:nvGrpSpPr>
        <p:grpSpPr>
          <a:xfrm>
            <a:off x="9480390" y="366546"/>
            <a:ext cx="861695" cy="6430645"/>
            <a:chOff x="8803" y="399"/>
            <a:chExt cx="1357" cy="10127"/>
          </a:xfrm>
        </p:grpSpPr>
        <p:sp>
          <p:nvSpPr>
            <p:cNvPr id="10" name="流程图: 过程 9">
              <a:extLst>
                <a:ext uri="{FF2B5EF4-FFF2-40B4-BE49-F238E27FC236}">
                  <a16:creationId xmlns:a16="http://schemas.microsoft.com/office/drawing/2014/main" xmlns="" id="{B580BFF8-3E16-47ED-96D0-B4A3A06AB3DE}"/>
                </a:ext>
              </a:extLst>
            </p:cNvPr>
            <p:cNvSpPr/>
            <p:nvPr/>
          </p:nvSpPr>
          <p:spPr>
            <a:xfrm>
              <a:off x="8803" y="399"/>
              <a:ext cx="1357" cy="9968"/>
            </a:xfrm>
            <a:prstGeom prst="flowChartProcess">
              <a:avLst/>
            </a:prstGeom>
            <a:solidFill>
              <a:srgbClr val="4E72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B78E770-C47B-4AE5-A793-415AAA93E208}"/>
                </a:ext>
              </a:extLst>
            </p:cNvPr>
            <p:cNvSpPr txBox="1"/>
            <p:nvPr/>
          </p:nvSpPr>
          <p:spPr>
            <a:xfrm>
              <a:off x="9021" y="399"/>
              <a:ext cx="969" cy="101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王羲之</a:t>
              </a: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《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黄庭经</a:t>
              </a: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》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墨迹</a:t>
              </a: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(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唐临本）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8563146-1C4A-4A29-B481-9A2C2AD6B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7866" y="2560955"/>
            <a:ext cx="6477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94670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古今异义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4" name="Text Box 3">
            <a:extLst>
              <a:ext uri="{FF2B5EF4-FFF2-40B4-BE49-F238E27FC236}">
                <a16:creationId xmlns:a16="http://schemas.microsoft.com/office/drawing/2014/main" xmlns="" id="{244364FF-E29F-4E79-B665-F39F2750C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868" y="1378041"/>
            <a:ext cx="8713787" cy="544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群贤毕至，少长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咸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集</a:t>
            </a: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古义：全、都。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今义：有盐味。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列坐其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古义：水边。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今义：居于次一等的。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俯察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品类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之盛</a:t>
            </a: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古义：自然界。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今义：种类。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或取诸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怀抱</a:t>
            </a: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古义：胸怀抱负。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今义：抱在怀里。</a:t>
            </a:r>
            <a:endParaRPr kumimoji="1" lang="en-US" altLang="zh-CN" sz="2800" b="1"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游目骋怀</a:t>
            </a:r>
            <a:endParaRPr kumimoji="1" lang="en-US" altLang="zh-CN" sz="2800" b="1">
              <a:solidFill>
                <a:srgbClr val="0033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古义：用来。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今义：连词，表因果关系。</a:t>
            </a:r>
            <a:endParaRPr kumimoji="1" lang="en-US" altLang="zh-CN" sz="2800" b="1"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25DC393-0BC8-4754-BC8A-0BCD7A81C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97556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古今异义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4" name="Text Box 3">
            <a:extLst>
              <a:ext uri="{FF2B5EF4-FFF2-40B4-BE49-F238E27FC236}">
                <a16:creationId xmlns:a16="http://schemas.microsoft.com/office/drawing/2014/main" xmlns="" id="{244364FF-E29F-4E79-B665-F39F2750C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9068" y="1191997"/>
            <a:ext cx="9584372" cy="544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茂林修竹</a:t>
            </a:r>
            <a:endParaRPr kumimoji="1" lang="en-US" altLang="zh-CN" sz="2800" b="1">
              <a:solidFill>
                <a:srgbClr val="0033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古义：长。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今义：常用义为修理、修饰。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不知老之将至 </a:t>
            </a:r>
            <a:endParaRPr kumimoji="1" lang="en-US" altLang="zh-CN" sz="2800" b="1">
              <a:solidFill>
                <a:srgbClr val="0033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古义：竟。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今义：常用义表示从前经历过。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之所欣</a:t>
            </a:r>
            <a:endParaRPr kumimoji="1" lang="en-US" altLang="zh-CN" sz="2800" b="1">
              <a:solidFill>
                <a:srgbClr val="0033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古义：过去。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今义：常用义为方向。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终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期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于尽</a:t>
            </a:r>
            <a:endParaRPr kumimoji="1" lang="en-US" altLang="zh-CN" sz="2800" b="1">
              <a:solidFill>
                <a:srgbClr val="0033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古义：至，及。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今义：常用义为规定的时间或一段时间。</a:t>
            </a:r>
          </a:p>
          <a:p>
            <a:pPr>
              <a:lnSpc>
                <a:spcPct val="125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亦将有感于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斯文</a:t>
            </a:r>
            <a:endParaRPr kumimoji="1" lang="en-US" altLang="zh-CN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古义：这些文章。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今义：常用为文雅，又指文化或文人。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BFFEFEE-7B84-4C84-9646-199E607B8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5795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特殊句式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4" name="Text Box 3">
            <a:extLst>
              <a:ext uri="{FF2B5EF4-FFF2-40B4-BE49-F238E27FC236}">
                <a16:creationId xmlns:a16="http://schemas.microsoft.com/office/drawing/2014/main" xmlns="" id="{244364FF-E29F-4E79-B665-F39F2750C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708" y="1621881"/>
            <a:ext cx="8713787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判断句：    死生亦大矣。 　　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倒装句：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）状语后置（ 于</a:t>
            </a: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宾语，也叫介宾短语后置）：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会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会稽山阴之兰亭──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会稽山阴之兰亭会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不能喻之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怀──不能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怀（在内心）喻之 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亦将有感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斯文──亦将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（对）斯文有感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当其欣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所遇──当其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所遇欣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C231BB1-87B9-4CA9-BC39-F7B0245A9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2079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特殊句式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4" name="Text Box 3">
            <a:extLst>
              <a:ext uri="{FF2B5EF4-FFF2-40B4-BE49-F238E27FC236}">
                <a16:creationId xmlns:a16="http://schemas.microsoft.com/office/drawing/2014/main" xmlns="" id="{244364FF-E29F-4E79-B665-F39F2750C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707" y="1621881"/>
            <a:ext cx="10174287" cy="454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）定语后置：	</a:t>
            </a:r>
            <a:endParaRPr kumimoji="1" lang="en-US" altLang="zh-CN" sz="2800" b="1">
              <a:solidFill>
                <a:srgbClr val="0033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虽无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管弦之盛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──虽无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盛之管弦 </a:t>
            </a:r>
            <a:endParaRPr kumimoji="1" lang="en-US" altLang="zh-CN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仰观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宇宙之大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，俯察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品类之盛</a:t>
            </a:r>
            <a:r>
              <a:rPr kumimoji="1"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仰观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大宇宙</a:t>
            </a: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，俯察</a:t>
            </a:r>
            <a:r>
              <a:rPr kumimoji="1"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盛品类</a:t>
            </a:r>
            <a:endParaRPr kumimoji="1" lang="en-US" altLang="zh-CN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kumimoji="1" lang="zh-CN" altLang="en-US" sz="28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）省略句： 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（群贤）会于会稽山阴之兰亭   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（群贤）引以为流觞曲水</a:t>
            </a:r>
          </a:p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引（之）以为流觞曲水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A9A2212-E74D-4B21-9F58-8B31BEE35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4691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366374" y="83390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5194146" y="366546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成语积累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sp>
        <p:nvSpPr>
          <p:cNvPr id="24" name="Text Box 3">
            <a:extLst>
              <a:ext uri="{FF2B5EF4-FFF2-40B4-BE49-F238E27FC236}">
                <a16:creationId xmlns:a16="http://schemas.microsoft.com/office/drawing/2014/main" xmlns="" id="{244364FF-E29F-4E79-B665-F39F2750C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7628" y="2140041"/>
            <a:ext cx="10051732" cy="149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32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放浪形骸：行为放纵，不受世俗礼法的束缚。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3200" b="1">
                <a:solidFill>
                  <a:srgbClr val="0033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情随事迁：思想感情随着情况的变迁而发生变化。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4F0CFA0-64B8-4E03-B768-A1F7368D8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995" y="1761807"/>
            <a:ext cx="3238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6999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王羲之其书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D48AE68-FF36-4194-BC11-5F28F2D821E1}"/>
              </a:ext>
            </a:extLst>
          </p:cNvPr>
          <p:cNvGrpSpPr/>
          <p:nvPr/>
        </p:nvGrpSpPr>
        <p:grpSpPr>
          <a:xfrm>
            <a:off x="8698070" y="366546"/>
            <a:ext cx="861695" cy="6329680"/>
            <a:chOff x="8803" y="399"/>
            <a:chExt cx="1357" cy="9968"/>
          </a:xfrm>
        </p:grpSpPr>
        <p:sp>
          <p:nvSpPr>
            <p:cNvPr id="10" name="流程图: 过程 9">
              <a:extLst>
                <a:ext uri="{FF2B5EF4-FFF2-40B4-BE49-F238E27FC236}">
                  <a16:creationId xmlns:a16="http://schemas.microsoft.com/office/drawing/2014/main" xmlns="" id="{B580BFF8-3E16-47ED-96D0-B4A3A06AB3DE}"/>
                </a:ext>
              </a:extLst>
            </p:cNvPr>
            <p:cNvSpPr/>
            <p:nvPr/>
          </p:nvSpPr>
          <p:spPr>
            <a:xfrm>
              <a:off x="8803" y="399"/>
              <a:ext cx="1357" cy="9968"/>
            </a:xfrm>
            <a:prstGeom prst="flowChartProcess">
              <a:avLst/>
            </a:prstGeom>
            <a:solidFill>
              <a:srgbClr val="4E72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B78E770-C47B-4AE5-A793-415AAA93E208}"/>
                </a:ext>
              </a:extLst>
            </p:cNvPr>
            <p:cNvSpPr txBox="1"/>
            <p:nvPr/>
          </p:nvSpPr>
          <p:spPr>
            <a:xfrm>
              <a:off x="8997" y="2238"/>
              <a:ext cx="969" cy="59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王羲之</a:t>
              </a: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《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姨母帖</a:t>
              </a: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</a:rPr>
                <a:t>》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2" name="Picture 2" descr="姨母帖2">
            <a:extLst>
              <a:ext uri="{FF2B5EF4-FFF2-40B4-BE49-F238E27FC236}">
                <a16:creationId xmlns:a16="http://schemas.microsoft.com/office/drawing/2014/main" xmlns="" id="{69373C82-E7DF-4965-A9BB-4CDE45EB7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338" y="-1"/>
            <a:ext cx="8018462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6165E21-AF2C-4E7B-827A-29A69D6C04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7866" y="2560955"/>
            <a:ext cx="6477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8967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3F23D01-3535-49CC-8570-A7A3455E4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724" y="3034347"/>
            <a:ext cx="536728" cy="394653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549254" y="366546"/>
            <a:ext cx="3143634" cy="584775"/>
            <a:chOff x="4549254" y="366546"/>
            <a:chExt cx="3143634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988962" y="366546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00396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王羲之其书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254" y="484516"/>
              <a:ext cx="285796" cy="2820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092" y="484516"/>
              <a:ext cx="285796" cy="282048"/>
            </a:xfrm>
            <a:prstGeom prst="rect">
              <a:avLst/>
            </a:prstGeom>
          </p:spPr>
        </p:pic>
      </p:grpSp>
      <p:pic>
        <p:nvPicPr>
          <p:cNvPr id="13" name="Picture 2" descr="29_183_2">
            <a:extLst>
              <a:ext uri="{FF2B5EF4-FFF2-40B4-BE49-F238E27FC236}">
                <a16:creationId xmlns:a16="http://schemas.microsoft.com/office/drawing/2014/main" xmlns="" id="{7E7D785E-9838-40E9-8574-4CD1F0104F4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46" y="0"/>
            <a:ext cx="12176198" cy="293624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4" name="Picture 5" descr="ltx1">
            <a:extLst>
              <a:ext uri="{FF2B5EF4-FFF2-40B4-BE49-F238E27FC236}">
                <a16:creationId xmlns:a16="http://schemas.microsoft.com/office/drawing/2014/main" xmlns="" id="{F76EB2E0-B3DA-444A-82CA-3607DC5CBE61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46" y="2936240"/>
            <a:ext cx="8263489" cy="39217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15" name="Picture 3" descr="8-2">
            <a:extLst>
              <a:ext uri="{FF2B5EF4-FFF2-40B4-BE49-F238E27FC236}">
                <a16:creationId xmlns:a16="http://schemas.microsoft.com/office/drawing/2014/main" xmlns="" id="{4A4898D8-E06A-4898-A6A7-BC93C180121D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463" y="2905760"/>
            <a:ext cx="2673150" cy="39217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6A9FB8F-5283-4282-8498-C1298EABDB78}"/>
              </a:ext>
            </a:extLst>
          </p:cNvPr>
          <p:cNvGrpSpPr/>
          <p:nvPr/>
        </p:nvGrpSpPr>
        <p:grpSpPr>
          <a:xfrm>
            <a:off x="11062185" y="3123247"/>
            <a:ext cx="861695" cy="3486785"/>
            <a:chOff x="8803" y="2317"/>
            <a:chExt cx="1357" cy="5491"/>
          </a:xfrm>
        </p:grpSpPr>
        <p:sp>
          <p:nvSpPr>
            <p:cNvPr id="17" name="流程图: 过程 16">
              <a:extLst>
                <a:ext uri="{FF2B5EF4-FFF2-40B4-BE49-F238E27FC236}">
                  <a16:creationId xmlns:a16="http://schemas.microsoft.com/office/drawing/2014/main" xmlns="" id="{0D1324B1-4670-45C6-A475-4A8EDE9B3094}"/>
                </a:ext>
              </a:extLst>
            </p:cNvPr>
            <p:cNvSpPr/>
            <p:nvPr/>
          </p:nvSpPr>
          <p:spPr>
            <a:xfrm>
              <a:off x="8803" y="2317"/>
              <a:ext cx="1357" cy="5491"/>
            </a:xfrm>
            <a:prstGeom prst="flowChartProcess">
              <a:avLst/>
            </a:prstGeom>
            <a:solidFill>
              <a:srgbClr val="4E72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思源黑体" panose="020b0500000000000000" pitchFamily="34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CEDE744-12E0-46E5-8083-B7450529CA4D}"/>
                </a:ext>
              </a:extLst>
            </p:cNvPr>
            <p:cNvSpPr txBox="1"/>
            <p:nvPr/>
          </p:nvSpPr>
          <p:spPr>
            <a:xfrm>
              <a:off x="8900" y="2905"/>
              <a:ext cx="1163" cy="43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60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《</a:t>
              </a:r>
              <a:r>
                <a:rPr lang="zh-CN" altLang="en-US" sz="360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兰亭集序</a:t>
              </a:r>
              <a:r>
                <a:rPr lang="en-US" altLang="zh-CN" sz="360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》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749934"/>
      </p:ext>
    </p:extLst>
  </p:cSld>
  <p:clrMapOvr>
    <a:masterClrMapping/>
  </p:clrMapOvr>
  <mc:AlternateContent>
    <mc:Choice xmlns:p14="http://schemas.microsoft.com/office/powerpoint/2010/main" Requires="p14">
      <p:transition advClick="0" advTm="2000" p14:dur="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中国风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FC62E397-5267-491C-A4B3-75E99EB1465D"/>
  <p:tag name="ISPRINGCLOUDFOLDERID" val="0"/>
  <p:tag name="ISPRINGCLOUDFOLDERPATH" val="Repository"/>
  <p:tag name="ISPRINGONLINEFOLDERID" val="0"/>
  <p:tag name="ISPRINGONLINEFOLDERPATH" val="Content List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381</Paragraphs>
  <Slides>74</Slides>
  <Notes>22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baseType="lpstr" size="89">
      <vt:lpstr>Arial</vt:lpstr>
      <vt:lpstr>Calibri Light</vt:lpstr>
      <vt:lpstr>Calibri</vt:lpstr>
      <vt:lpstr>华文隶书</vt:lpstr>
      <vt:lpstr>Aa楷体</vt:lpstr>
      <vt:lpstr>华文楷体</vt:lpstr>
      <vt:lpstr>方正楷体简体</vt:lpstr>
      <vt:lpstr>思源黑体</vt:lpstr>
      <vt:lpstr>Wingdings</vt:lpstr>
      <vt:lpstr>华文新魏</vt:lpstr>
      <vt:lpstr>宋体</vt:lpstr>
      <vt:lpstr>Wingdings 2</vt:lpstr>
      <vt:lpstr>Tahoma</vt:lpstr>
      <vt:lpstr>华文行楷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2022-02-08T14:35:50.905</cp:lastPrinted>
  <dcterms:created xsi:type="dcterms:W3CDTF">2022-02-08T14:35:50Z</dcterms:created>
  <dcterms:modified xsi:type="dcterms:W3CDTF">2022-02-08T06:35:55Z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