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Lst>
  <p:sldIdLst>
    <p:sldId id="256" r:id="rId6"/>
    <p:sldId id="257" r:id="rId7"/>
    <p:sldId id="258" r:id="rId8"/>
    <p:sldId id="311" r:id="rId9"/>
    <p:sldId id="312" r:id="rId10"/>
    <p:sldId id="259" r:id="rId11"/>
    <p:sldId id="260" r:id="rId12"/>
    <p:sldId id="261" r:id="rId13"/>
    <p:sldId id="262" r:id="rId14"/>
    <p:sldId id="355" r:id="rId15"/>
    <p:sldId id="271" r:id="rId16"/>
    <p:sldId id="272" r:id="rId17"/>
    <p:sldId id="273" r:id="rId18"/>
    <p:sldId id="294" r:id="rId19"/>
    <p:sldId id="336" r:id="rId20"/>
    <p:sldId id="338" r:id="rId21"/>
    <p:sldId id="339" r:id="rId22"/>
    <p:sldId id="346" r:id="rId23"/>
    <p:sldId id="347" r:id="rId24"/>
    <p:sldId id="348" r:id="rId25"/>
    <p:sldId id="349" r:id="rId26"/>
    <p:sldId id="350" r:id="rId27"/>
    <p:sldId id="351" r:id="rId28"/>
    <p:sldId id="352" r:id="rId29"/>
    <p:sldId id="353" r:id="rId30"/>
    <p:sldId id="313" r:id="rId31"/>
    <p:sldId id="314" r:id="rId32"/>
    <p:sldId id="315" r:id="rId33"/>
    <p:sldId id="316" r:id="rId34"/>
    <p:sldId id="317" r:id="rId35"/>
    <p:sldId id="318" r:id="rId36"/>
    <p:sldId id="333" r:id="rId37"/>
    <p:sldId id="334" r:id="rId38"/>
    <p:sldId id="320" r:id="rId39"/>
    <p:sldId id="322" r:id="rId40"/>
    <p:sldId id="324" r:id="rId41"/>
    <p:sldId id="328" r:id="rId42"/>
    <p:sldId id="330" r:id="rId43"/>
    <p:sldId id="308" r:id="rId44"/>
    <p:sldId id="310" r:id="rId4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336" y="-6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40"/>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37893"/>
          <p:cNvSpPr>
            <a:spLocks noGrp="1"/>
          </p:cNvSpPr>
          <p:nvPr>
            <p:ph type="sldNum" sz="quarter" idx="12"/>
          </p:nvPr>
        </p:nvSpPr>
        <p:spPr>
          <a:ln/>
        </p:spPr>
        <p:txBody>
          <a:bodyPr/>
          <a:lstStyle>
            <a:lvl1pPr>
              <a:defRPr/>
            </a:lvl1pPr>
          </a:lstStyle>
          <a:p>
            <a:fld id="{70A2CF48-D699-4679-80FC-76CE14B00DBB}"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9335563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37893"/>
          <p:cNvSpPr>
            <a:spLocks noGrp="1"/>
          </p:cNvSpPr>
          <p:nvPr>
            <p:ph type="sldNum" sz="quarter" idx="12"/>
          </p:nvPr>
        </p:nvSpPr>
        <p:spPr>
          <a:ln/>
        </p:spPr>
        <p:txBody>
          <a:bodyPr/>
          <a:lstStyle>
            <a:lvl1pPr>
              <a:defRPr/>
            </a:lvl1pPr>
          </a:lstStyle>
          <a:p>
            <a:fld id="{ABF59560-C06E-4491-9F02-D17D65BD7BE5}"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1275351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0"/>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5"/>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37893"/>
          <p:cNvSpPr>
            <a:spLocks noGrp="1"/>
          </p:cNvSpPr>
          <p:nvPr>
            <p:ph type="sldNum" sz="quarter" idx="12"/>
          </p:nvPr>
        </p:nvSpPr>
        <p:spPr>
          <a:ln/>
        </p:spPr>
        <p:txBody>
          <a:bodyPr/>
          <a:lstStyle>
            <a:lvl1pPr>
              <a:defRPr/>
            </a:lvl1pPr>
          </a:lstStyle>
          <a:p>
            <a:fld id="{A08963B8-245F-4133-AAFE-78096DE89BBA}"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7330759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2"/>
            <a:ext cx="4032504"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2"/>
            <a:ext cx="4032504"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7" name="灯片编号占位符 37893"/>
          <p:cNvSpPr>
            <a:spLocks noGrp="1"/>
          </p:cNvSpPr>
          <p:nvPr>
            <p:ph type="sldNum" sz="quarter" idx="12"/>
          </p:nvPr>
        </p:nvSpPr>
        <p:spPr>
          <a:ln/>
        </p:spPr>
        <p:txBody>
          <a:bodyPr/>
          <a:lstStyle>
            <a:lvl1pPr>
              <a:defRPr/>
            </a:lvl1pPr>
          </a:lstStyle>
          <a:p>
            <a:fld id="{84B8FF5E-15C6-437E-A6F1-8226BFECABE1}"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8735779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7"/>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2"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890082" y="2665379"/>
            <a:ext cx="3655181"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8"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9" name="灯片编号占位符 37893"/>
          <p:cNvSpPr>
            <a:spLocks noGrp="1"/>
          </p:cNvSpPr>
          <p:nvPr>
            <p:ph type="sldNum" sz="quarter" idx="12"/>
          </p:nvPr>
        </p:nvSpPr>
        <p:spPr>
          <a:ln/>
        </p:spPr>
        <p:txBody>
          <a:bodyPr/>
          <a:lstStyle>
            <a:lvl1pPr>
              <a:defRPr/>
            </a:lvl1pPr>
          </a:lstStyle>
          <a:p>
            <a:fld id="{7E50EB43-95F5-43EE-A72D-C3B330F3B859}"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41705604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4"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5" name="灯片编号占位符 37893"/>
          <p:cNvSpPr>
            <a:spLocks noGrp="1"/>
          </p:cNvSpPr>
          <p:nvPr>
            <p:ph type="sldNum" sz="quarter" idx="12"/>
          </p:nvPr>
        </p:nvSpPr>
        <p:spPr>
          <a:ln/>
        </p:spPr>
        <p:txBody>
          <a:bodyPr/>
          <a:lstStyle>
            <a:lvl1pPr>
              <a:defRPr/>
            </a:lvl1pPr>
          </a:lstStyle>
          <a:p>
            <a:fld id="{9653EAD7-976E-4922-A039-067831856A5E}"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6214577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3"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4" name="灯片编号占位符 37893"/>
          <p:cNvSpPr>
            <a:spLocks noGrp="1"/>
          </p:cNvSpPr>
          <p:nvPr>
            <p:ph type="sldNum" sz="quarter" idx="12"/>
          </p:nvPr>
        </p:nvSpPr>
        <p:spPr>
          <a:ln/>
        </p:spPr>
        <p:txBody>
          <a:bodyPr/>
          <a:lstStyle>
            <a:lvl1pPr>
              <a:defRPr/>
            </a:lvl1pPr>
          </a:lstStyle>
          <a:p>
            <a:fld id="{0B83643E-FC35-4D6D-A852-8398312F2F70}"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1854100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7"/>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7" name="灯片编号占位符 37893"/>
          <p:cNvSpPr>
            <a:spLocks noGrp="1"/>
          </p:cNvSpPr>
          <p:nvPr>
            <p:ph type="sldNum" sz="quarter" idx="12"/>
          </p:nvPr>
        </p:nvSpPr>
        <p:spPr>
          <a:ln/>
        </p:spPr>
        <p:txBody>
          <a:bodyPr/>
          <a:lstStyle>
            <a:lvl1pPr>
              <a:defRPr/>
            </a:lvl1pPr>
          </a:lstStyle>
          <a:p>
            <a:fld id="{827947A1-52C1-4DEC-A635-2BDC8C74FB43}"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650334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7" name="灯片编号占位符 37893"/>
          <p:cNvSpPr>
            <a:spLocks noGrp="1"/>
          </p:cNvSpPr>
          <p:nvPr>
            <p:ph type="sldNum" sz="quarter" idx="12"/>
          </p:nvPr>
        </p:nvSpPr>
        <p:spPr>
          <a:ln/>
        </p:spPr>
        <p:txBody>
          <a:bodyPr/>
          <a:lstStyle>
            <a:lvl1pPr>
              <a:defRPr/>
            </a:lvl1pPr>
          </a:lstStyle>
          <a:p>
            <a:fld id="{AD056B6A-A57D-4104-BDAC-9765A4CCC514}"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1477713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37893"/>
          <p:cNvSpPr>
            <a:spLocks noGrp="1"/>
          </p:cNvSpPr>
          <p:nvPr>
            <p:ph type="sldNum" sz="quarter" idx="12"/>
          </p:nvPr>
        </p:nvSpPr>
        <p:spPr>
          <a:ln/>
        </p:spPr>
        <p:txBody>
          <a:bodyPr/>
          <a:lstStyle>
            <a:lvl1pPr>
              <a:defRPr/>
            </a:lvl1pPr>
          </a:lstStyle>
          <a:p>
            <a:fld id="{9C8C8E3E-68AC-4F4E-9ED0-F7964CF9B2CE}"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6031953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40"/>
            <a:ext cx="605293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37893"/>
          <p:cNvSpPr>
            <a:spLocks noGrp="1"/>
          </p:cNvSpPr>
          <p:nvPr>
            <p:ph type="sldNum" sz="quarter" idx="12"/>
          </p:nvPr>
        </p:nvSpPr>
        <p:spPr>
          <a:ln/>
        </p:spPr>
        <p:txBody>
          <a:bodyPr/>
          <a:lstStyle>
            <a:lvl1pPr>
              <a:defRPr/>
            </a:lvl1pPr>
          </a:lstStyle>
          <a:p>
            <a:fld id="{F236586E-8E7F-446D-B4E8-A52B6C705414}"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0826906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37893"/>
          <p:cNvSpPr>
            <a:spLocks noGrp="1"/>
          </p:cNvSpPr>
          <p:nvPr>
            <p:ph type="sldNum" sz="quarter" idx="12"/>
          </p:nvPr>
        </p:nvSpPr>
        <p:spPr>
          <a:ln/>
        </p:spPr>
        <p:txBody>
          <a:bodyPr/>
          <a:lstStyle>
            <a:lvl1pPr>
              <a:defRPr/>
            </a:lvl1pPr>
          </a:lstStyle>
          <a:p>
            <a:fld id="{419D9F46-869D-44D9-BA0C-113AD8AC2428}"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9203099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37893"/>
          <p:cNvSpPr>
            <a:spLocks noGrp="1"/>
          </p:cNvSpPr>
          <p:nvPr>
            <p:ph type="sldNum" sz="quarter" idx="12"/>
          </p:nvPr>
        </p:nvSpPr>
        <p:spPr>
          <a:ln/>
        </p:spPr>
        <p:txBody>
          <a:bodyPr/>
          <a:lstStyle>
            <a:lvl1pPr>
              <a:defRPr/>
            </a:lvl1pPr>
          </a:lstStyle>
          <a:p>
            <a:fld id="{B513DC70-7C63-4D51-BF48-85E8240054EC}"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8181565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0"/>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5"/>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37893"/>
          <p:cNvSpPr>
            <a:spLocks noGrp="1"/>
          </p:cNvSpPr>
          <p:nvPr>
            <p:ph type="sldNum" sz="quarter" idx="12"/>
          </p:nvPr>
        </p:nvSpPr>
        <p:spPr>
          <a:ln/>
        </p:spPr>
        <p:txBody>
          <a:bodyPr/>
          <a:lstStyle>
            <a:lvl1pPr>
              <a:defRPr/>
            </a:lvl1pPr>
          </a:lstStyle>
          <a:p>
            <a:fld id="{2CF8EF4C-27B8-4122-9C25-A5BD5D4F8E0B}"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8477976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2"/>
            <a:ext cx="4032504"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2"/>
            <a:ext cx="4032504"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7" name="灯片编号占位符 37893"/>
          <p:cNvSpPr>
            <a:spLocks noGrp="1"/>
          </p:cNvSpPr>
          <p:nvPr>
            <p:ph type="sldNum" sz="quarter" idx="12"/>
          </p:nvPr>
        </p:nvSpPr>
        <p:spPr>
          <a:ln/>
        </p:spPr>
        <p:txBody>
          <a:bodyPr/>
          <a:lstStyle>
            <a:lvl1pPr>
              <a:defRPr/>
            </a:lvl1pPr>
          </a:lstStyle>
          <a:p>
            <a:fld id="{55DC72EA-081B-4A8C-AB02-86449DA96DBA}"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7437880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7"/>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2"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890082" y="2665379"/>
            <a:ext cx="3655181"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8"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9" name="灯片编号占位符 37893"/>
          <p:cNvSpPr>
            <a:spLocks noGrp="1"/>
          </p:cNvSpPr>
          <p:nvPr>
            <p:ph type="sldNum" sz="quarter" idx="12"/>
          </p:nvPr>
        </p:nvSpPr>
        <p:spPr>
          <a:ln/>
        </p:spPr>
        <p:txBody>
          <a:bodyPr/>
          <a:lstStyle>
            <a:lvl1pPr>
              <a:defRPr/>
            </a:lvl1pPr>
          </a:lstStyle>
          <a:p>
            <a:fld id="{DF419FB6-7BEA-4823-B0A9-94BA61E2E26D}"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4921299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4"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5" name="灯片编号占位符 37893"/>
          <p:cNvSpPr>
            <a:spLocks noGrp="1"/>
          </p:cNvSpPr>
          <p:nvPr>
            <p:ph type="sldNum" sz="quarter" idx="12"/>
          </p:nvPr>
        </p:nvSpPr>
        <p:spPr>
          <a:ln/>
        </p:spPr>
        <p:txBody>
          <a:bodyPr/>
          <a:lstStyle>
            <a:lvl1pPr>
              <a:defRPr/>
            </a:lvl1pPr>
          </a:lstStyle>
          <a:p>
            <a:fld id="{77CDB2C3-8438-4E01-BA4D-0068583BE4C2}"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1365149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3"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4" name="灯片编号占位符 37893"/>
          <p:cNvSpPr>
            <a:spLocks noGrp="1"/>
          </p:cNvSpPr>
          <p:nvPr>
            <p:ph type="sldNum" sz="quarter" idx="12"/>
          </p:nvPr>
        </p:nvSpPr>
        <p:spPr>
          <a:ln/>
        </p:spPr>
        <p:txBody>
          <a:bodyPr/>
          <a:lstStyle>
            <a:lvl1pPr>
              <a:defRPr/>
            </a:lvl1pPr>
          </a:lstStyle>
          <a:p>
            <a:fld id="{CD8D605F-FD49-4BB1-B653-ED97303BD35B}"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0048766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2"/>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7"/>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7" name="灯片编号占位符 37893"/>
          <p:cNvSpPr>
            <a:spLocks noGrp="1"/>
          </p:cNvSpPr>
          <p:nvPr>
            <p:ph type="sldNum" sz="quarter" idx="12"/>
          </p:nvPr>
        </p:nvSpPr>
        <p:spPr>
          <a:ln/>
        </p:spPr>
        <p:txBody>
          <a:bodyPr/>
          <a:lstStyle>
            <a:lvl1pPr>
              <a:defRPr/>
            </a:lvl1pPr>
          </a:lstStyle>
          <a:p>
            <a:fld id="{9F590D4A-4418-49CA-A296-BD0FBC9A0D8B}"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8744077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6"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7" name="灯片编号占位符 37893"/>
          <p:cNvSpPr>
            <a:spLocks noGrp="1"/>
          </p:cNvSpPr>
          <p:nvPr>
            <p:ph type="sldNum" sz="quarter" idx="12"/>
          </p:nvPr>
        </p:nvSpPr>
        <p:spPr>
          <a:ln/>
        </p:spPr>
        <p:txBody>
          <a:bodyPr/>
          <a:lstStyle>
            <a:lvl1pPr>
              <a:defRPr/>
            </a:lvl1pPr>
          </a:lstStyle>
          <a:p>
            <a:fld id="{02900ED7-6DA1-42A6-B3E4-FB66CAA8CD98}"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6253081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37893"/>
          <p:cNvSpPr>
            <a:spLocks noGrp="1"/>
          </p:cNvSpPr>
          <p:nvPr>
            <p:ph type="sldNum" sz="quarter" idx="12"/>
          </p:nvPr>
        </p:nvSpPr>
        <p:spPr>
          <a:ln/>
        </p:spPr>
        <p:txBody>
          <a:bodyPr/>
          <a:lstStyle>
            <a:lvl1pPr>
              <a:defRPr/>
            </a:lvl1pPr>
          </a:lstStyle>
          <a:p>
            <a:fld id="{0D161CFD-836A-42B1-899F-A14B7551384C}"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7542096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40"/>
            <a:ext cx="605293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7891"/>
          <p:cNvSpPr>
            <a:spLocks noGrp="1"/>
          </p:cNvSpPr>
          <p:nvPr>
            <p:ph type="dt" sz="half" idx="10"/>
          </p:nvPr>
        </p:nvSpPr>
        <p:spPr>
          <a:ln/>
        </p:spPr>
        <p:txBody>
          <a:bodyPr/>
          <a:lstStyle>
            <a:lvl1pPr>
              <a:defRPr/>
            </a:lvl1pPr>
          </a:lstStyle>
          <a:p>
            <a:endParaRPr lang="zh-CN" altLang="en-US">
              <a:solidFill>
                <a:srgbClr val="000000"/>
              </a:solidFill>
            </a:endParaRPr>
          </a:p>
        </p:txBody>
      </p:sp>
      <p:sp>
        <p:nvSpPr>
          <p:cNvPr id="5" name="页脚占位符 37892"/>
          <p:cNvSpPr>
            <a:spLocks noGrp="1"/>
          </p:cNvSpPr>
          <p:nvPr>
            <p:ph type="ftr" sz="quarter" idx="11"/>
          </p:nvPr>
        </p:nvSpPr>
        <p:spPr>
          <a:ln/>
        </p:spPr>
        <p:txBody>
          <a:bodyPr/>
          <a:lstStyle>
            <a:lvl1pPr>
              <a:defRPr/>
            </a:lvl1pPr>
          </a:lstStyle>
          <a:p>
            <a:endParaRPr lang="zh-CN" altLang="en-US">
              <a:solidFill>
                <a:srgbClr val="000000"/>
              </a:solidFill>
            </a:endParaRPr>
          </a:p>
        </p:txBody>
      </p:sp>
      <p:sp>
        <p:nvSpPr>
          <p:cNvPr id="6" name="灯片编号占位符 37893"/>
          <p:cNvSpPr>
            <a:spLocks noGrp="1"/>
          </p:cNvSpPr>
          <p:nvPr>
            <p:ph type="sldNum" sz="quarter" idx="12"/>
          </p:nvPr>
        </p:nvSpPr>
        <p:spPr>
          <a:ln/>
        </p:spPr>
        <p:txBody>
          <a:bodyPr/>
          <a:lstStyle>
            <a:lvl1pPr>
              <a:defRPr/>
            </a:lvl1pPr>
          </a:lstStyle>
          <a:p>
            <a:fld id="{FE4B048D-FFDD-436F-BC04-6C81223F7710}" type="slidenum">
              <a:rPr lang="zh-CN" altLang="en-US">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4686447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025AFB3-9DC8-4F99-A838-690E390BFC59}"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0416521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3199006-4B2B-4019-B5A7-B35E6D4B954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1355193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2"/>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E3C7D12-DE58-4799-A561-31DBF15E9D9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274256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0C1AB46-CF88-458B-9ED7-DD92D9CC08F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134073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B60AC5E5-F08A-4DF8-82E0-8043D7E51E2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6768114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EEC0599-76EE-465D-8DF2-43612FBA453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906218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B5BCC691-B711-40FD-ABA7-DE7B520AFDD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3682050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E4C2F00-2043-4056-95DB-6050814EB79B}"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653076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C31A88E-6690-4955-B8BC-CEA90C32E96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72359166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7F829A5-16D1-4801-A3F1-04EAF9B3EF8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103323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C131373-B4CC-41F2-9631-5E9CB439E78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44196527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8"/>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2020/5/18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384940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2020/5/18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544087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2"/>
            <a:ext cx="7772400" cy="1362075"/>
          </a:xfrm>
        </p:spPr>
        <p:txBody>
          <a:bodyPr anchor="t"/>
          <a:lstStyle>
            <a:lvl1pPr algn="l">
              <a:defRPr sz="5335"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2020/5/18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33161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2"/>
            <a:ext cx="40386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2"/>
            <a:ext cx="40386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2020/5/18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206501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4"/>
            <a:ext cx="4040188"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9" y="1535114"/>
            <a:ext cx="4041775"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6" name="内容占位符 5"/>
          <p:cNvSpPr>
            <a:spLocks noGrp="1"/>
          </p:cNvSpPr>
          <p:nvPr>
            <p:ph sz="quarter" idx="4"/>
          </p:nvPr>
        </p:nvSpPr>
        <p:spPr>
          <a:xfrm>
            <a:off x="4645029" y="2174875"/>
            <a:ext cx="4041775"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2020/5/18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168476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2020/5/18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2020/5/18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61059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2020/5/18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963972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0"/>
            <a:ext cx="3008313" cy="1162051"/>
          </a:xfrm>
        </p:spPr>
        <p:txBody>
          <a:bodyPr anchor="b"/>
          <a:lstStyle>
            <a:lvl1pPr algn="l">
              <a:defRPr sz="2665" b="1"/>
            </a:lvl1pPr>
          </a:lstStyle>
          <a:p>
            <a:r>
              <a:rPr lang="zh-CN" altLang="en-US"/>
              <a:t>单击此处编辑母版标题样式</a:t>
            </a:r>
          </a:p>
        </p:txBody>
      </p:sp>
      <p:sp>
        <p:nvSpPr>
          <p:cNvPr id="3" name="内容占位符 2"/>
          <p:cNvSpPr>
            <a:spLocks noGrp="1"/>
          </p:cNvSpPr>
          <p:nvPr>
            <p:ph idx="1"/>
          </p:nvPr>
        </p:nvSpPr>
        <p:spPr>
          <a:xfrm>
            <a:off x="3575050" y="273053"/>
            <a:ext cx="5111750"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435103"/>
            <a:ext cx="3008313"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2020/5/18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079089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p:spPr>
        <p:txBody>
          <a:bodyPr anchor="b"/>
          <a:lstStyle>
            <a:lvl1pPr algn="l">
              <a:defRPr sz="2665"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1792288" y="5367340"/>
            <a:ext cx="54864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2020/5/18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77605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2020/5/18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550958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41"/>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2020/5/18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751112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694236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2020/5/18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2020/5/18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heme" Target="../theme/theme5.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2020/5/18</a:t>
            </a:fld>
            <a:endParaRPr lang="zh-CN" altLang="en-US"/>
          </a:p>
        </p:txBody>
      </p:sp>
      <p:sp>
        <p:nvSpPr>
          <p:cNvPr id="5" name="页脚占位符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标题 37889"/>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37890"/>
          <p:cNvSpPr>
            <a:spLocks noGrp="1" noChangeArrowheads="1"/>
          </p:cNvSpPr>
          <p:nvPr>
            <p:ph type="body" idx="4294967295"/>
          </p:nvPr>
        </p:nvSpPr>
        <p:spPr bwMode="auto">
          <a:xfrm>
            <a:off x="457200" y="1600202"/>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7892" name="日期占位符 37891"/>
          <p:cNvSpPr>
            <a:spLocks noGrp="1"/>
          </p:cNvSpPr>
          <p:nvPr>
            <p:ph type="dt" sz="half" idx="2"/>
          </p:nvPr>
        </p:nvSpPr>
        <p:spPr>
          <a:xfrm>
            <a:off x="457200" y="6245225"/>
            <a:ext cx="2133600" cy="476250"/>
          </a:xfrm>
          <a:prstGeom prst="rect">
            <a:avLst/>
          </a:prstGeom>
          <a:noFill/>
          <a:ln w="9525">
            <a:noFill/>
          </a:ln>
        </p:spPr>
        <p:txBody>
          <a:bodyPr/>
          <a:lstStyle>
            <a:lvl1pPr>
              <a:defRPr sz="1400" noProof="1" dirty="0"/>
            </a:lvl1pPr>
          </a:lstStyle>
          <a:p>
            <a:pPr fontAlgn="base">
              <a:spcBef>
                <a:spcPct val="0"/>
              </a:spcBef>
              <a:spcAft>
                <a:spcPct val="0"/>
              </a:spcAft>
            </a:pPr>
            <a:endParaRPr lang="zh-CN" altLang="en-US">
              <a:solidFill>
                <a:srgbClr val="000000"/>
              </a:solidFill>
            </a:endParaRPr>
          </a:p>
        </p:txBody>
      </p:sp>
      <p:sp>
        <p:nvSpPr>
          <p:cNvPr id="37893" name="页脚占位符 37892"/>
          <p:cNvSpPr>
            <a:spLocks noGrp="1"/>
          </p:cNvSpPr>
          <p:nvPr>
            <p:ph type="ftr" sz="quarter" idx="3"/>
          </p:nvPr>
        </p:nvSpPr>
        <p:spPr>
          <a:xfrm>
            <a:off x="3124200" y="6245225"/>
            <a:ext cx="2895600" cy="476250"/>
          </a:xfrm>
          <a:prstGeom prst="rect">
            <a:avLst/>
          </a:prstGeom>
          <a:noFill/>
          <a:ln w="9525">
            <a:noFill/>
          </a:ln>
        </p:spPr>
        <p:txBody>
          <a:bodyPr/>
          <a:lstStyle>
            <a:lvl1pPr algn="ctr">
              <a:defRPr sz="1400" noProof="1" dirty="0"/>
            </a:lvl1pPr>
          </a:lstStyle>
          <a:p>
            <a:pPr fontAlgn="base">
              <a:spcBef>
                <a:spcPct val="0"/>
              </a:spcBef>
              <a:spcAft>
                <a:spcPct val="0"/>
              </a:spcAft>
            </a:pPr>
            <a:endParaRPr lang="zh-CN" altLang="en-US">
              <a:solidFill>
                <a:srgbClr val="000000"/>
              </a:solidFill>
            </a:endParaRPr>
          </a:p>
        </p:txBody>
      </p:sp>
      <p:sp>
        <p:nvSpPr>
          <p:cNvPr id="37894" name="灯片编号占位符 37893"/>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EACA003F-FB5F-43A5-AECF-B3F8ED98A51D}" type="slidenum">
              <a:rPr lang="zh-CN" altLang="en-US" smtClean="0">
                <a:solidFill>
                  <a:srgbClr val="000000"/>
                </a:solidFill>
              </a:rPr>
              <a:pPr fontAlgn="base">
                <a:spcBef>
                  <a:spcPct val="0"/>
                </a:spcBef>
                <a:spcAft>
                  <a:spcPct val="0"/>
                </a:spcAft>
              </a:pPr>
              <a:t>‹#›</a:t>
            </a:fld>
            <a:endParaRPr lang="zh-CN" altLang="en-US" smtClean="0">
              <a:solidFill>
                <a:srgbClr val="000000"/>
              </a:solidFill>
            </a:endParaRPr>
          </a:p>
        </p:txBody>
      </p:sp>
    </p:spTree>
    <p:extLst>
      <p:ext uri="{BB962C8B-B14F-4D97-AF65-F5344CB8AC3E}">
        <p14:creationId xmlns:p14="http://schemas.microsoft.com/office/powerpoint/2010/main" val="27893841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37889"/>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37890"/>
          <p:cNvSpPr>
            <a:spLocks noGrp="1" noChangeArrowheads="1"/>
          </p:cNvSpPr>
          <p:nvPr>
            <p:ph type="body" idx="4294967295"/>
          </p:nvPr>
        </p:nvSpPr>
        <p:spPr bwMode="auto">
          <a:xfrm>
            <a:off x="457200" y="1600202"/>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7892" name="日期占位符 37891"/>
          <p:cNvSpPr>
            <a:spLocks noGrp="1"/>
          </p:cNvSpPr>
          <p:nvPr>
            <p:ph type="dt" sz="half" idx="2"/>
          </p:nvPr>
        </p:nvSpPr>
        <p:spPr>
          <a:xfrm>
            <a:off x="457200" y="6245225"/>
            <a:ext cx="2133600" cy="476250"/>
          </a:xfrm>
          <a:prstGeom prst="rect">
            <a:avLst/>
          </a:prstGeom>
          <a:noFill/>
          <a:ln w="9525">
            <a:noFill/>
          </a:ln>
        </p:spPr>
        <p:txBody>
          <a:bodyPr/>
          <a:lstStyle>
            <a:lvl1pPr>
              <a:defRPr sz="1400" noProof="1" dirty="0"/>
            </a:lvl1pPr>
          </a:lstStyle>
          <a:p>
            <a:pPr fontAlgn="base">
              <a:spcBef>
                <a:spcPct val="0"/>
              </a:spcBef>
              <a:spcAft>
                <a:spcPct val="0"/>
              </a:spcAft>
            </a:pPr>
            <a:endParaRPr lang="zh-CN" altLang="en-US">
              <a:solidFill>
                <a:srgbClr val="000000"/>
              </a:solidFill>
            </a:endParaRPr>
          </a:p>
        </p:txBody>
      </p:sp>
      <p:sp>
        <p:nvSpPr>
          <p:cNvPr id="37893" name="页脚占位符 37892"/>
          <p:cNvSpPr>
            <a:spLocks noGrp="1"/>
          </p:cNvSpPr>
          <p:nvPr>
            <p:ph type="ftr" sz="quarter" idx="3"/>
          </p:nvPr>
        </p:nvSpPr>
        <p:spPr>
          <a:xfrm>
            <a:off x="3124200" y="6245225"/>
            <a:ext cx="2895600" cy="476250"/>
          </a:xfrm>
          <a:prstGeom prst="rect">
            <a:avLst/>
          </a:prstGeom>
          <a:noFill/>
          <a:ln w="9525">
            <a:noFill/>
          </a:ln>
        </p:spPr>
        <p:txBody>
          <a:bodyPr/>
          <a:lstStyle>
            <a:lvl1pPr algn="ctr">
              <a:defRPr sz="1400" noProof="1" dirty="0"/>
            </a:lvl1pPr>
          </a:lstStyle>
          <a:p>
            <a:pPr fontAlgn="base">
              <a:spcBef>
                <a:spcPct val="0"/>
              </a:spcBef>
              <a:spcAft>
                <a:spcPct val="0"/>
              </a:spcAft>
            </a:pPr>
            <a:endParaRPr lang="zh-CN" altLang="en-US">
              <a:solidFill>
                <a:srgbClr val="000000"/>
              </a:solidFill>
            </a:endParaRPr>
          </a:p>
        </p:txBody>
      </p:sp>
      <p:sp>
        <p:nvSpPr>
          <p:cNvPr id="37894" name="灯片编号占位符 37893"/>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620DABE8-48B1-4179-AB81-514B81761379}" type="slidenum">
              <a:rPr lang="zh-CN" altLang="en-US" smtClean="0">
                <a:solidFill>
                  <a:srgbClr val="000000"/>
                </a:solidFill>
              </a:rPr>
              <a:pPr fontAlgn="base">
                <a:spcBef>
                  <a:spcPct val="0"/>
                </a:spcBef>
                <a:spcAft>
                  <a:spcPct val="0"/>
                </a:spcAft>
              </a:pPr>
              <a:t>‹#›</a:t>
            </a:fld>
            <a:endParaRPr lang="zh-CN" altLang="en-US" smtClean="0">
              <a:solidFill>
                <a:srgbClr val="000000"/>
              </a:solidFill>
            </a:endParaRPr>
          </a:p>
        </p:txBody>
      </p:sp>
    </p:spTree>
    <p:extLst>
      <p:ext uri="{BB962C8B-B14F-4D97-AF65-F5344CB8AC3E}">
        <p14:creationId xmlns:p14="http://schemas.microsoft.com/office/powerpoint/2010/main" val="404363358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kumimoji="1" lang="en-US" altLang="zh-CN">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kumimoji="1" lang="en-US" altLang="zh-CN">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AC049CC0-4223-4F7E-82A3-36AD7C168557}" type="slidenum">
              <a:rPr kumimoji="1" lang="en-US" altLang="zh-CN">
                <a:solidFill>
                  <a:srgbClr val="000000"/>
                </a:solidFill>
              </a:rPr>
              <a:pPr fontAlgn="base">
                <a:spcBef>
                  <a:spcPct val="0"/>
                </a:spcBef>
                <a:spcAft>
                  <a:spcPct val="0"/>
                </a:spcAft>
                <a:defRPr/>
              </a:pPr>
              <a:t>‹#›</a:t>
            </a:fld>
            <a:endParaRPr kumimoji="1" lang="en-US" altLang="zh-CN">
              <a:solidFill>
                <a:srgbClr val="000000"/>
              </a:solidFill>
            </a:endParaRPr>
          </a:p>
        </p:txBody>
      </p:sp>
    </p:spTree>
    <p:extLst>
      <p:ext uri="{BB962C8B-B14F-4D97-AF65-F5344CB8AC3E}">
        <p14:creationId xmlns:p14="http://schemas.microsoft.com/office/powerpoint/2010/main" val="199843985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7"/>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3"/>
            <a:ext cx="21336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solidFill>
                  <a:prstClr val="black">
                    <a:tint val="75000"/>
                  </a:prstClr>
                </a:solidFill>
              </a:rPr>
              <a:pPr/>
              <a:t>2020/5/18</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3"/>
            <a:ext cx="28956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3"/>
            <a:ext cx="21336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768696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7" name="标题 1"/>
          <p:cNvSpPr>
            <a:spLocks noGrp="1" noChangeArrowheads="1"/>
          </p:cNvSpPr>
          <p:nvPr>
            <p:ph type="title"/>
          </p:nvPr>
        </p:nvSpPr>
        <p:spPr/>
        <p:txBody>
          <a:bodyPr/>
          <a:lstStyle/>
          <a:p>
            <a:r>
              <a:rPr lang="zh-CN" altLang="en-US" dirty="0" smtClean="0"/>
              <a:t>导入</a:t>
            </a:r>
          </a:p>
        </p:txBody>
      </p:sp>
      <p:sp>
        <p:nvSpPr>
          <p:cNvPr id="4098" name="内容占位符 2"/>
          <p:cNvSpPr>
            <a:spLocks noGrp="1" noChangeArrowheads="1"/>
          </p:cNvSpPr>
          <p:nvPr>
            <p:ph idx="1"/>
          </p:nvPr>
        </p:nvSpPr>
        <p:spPr/>
        <p:txBody>
          <a:bodyPr/>
          <a:lstStyle/>
          <a:p>
            <a:r>
              <a:rPr lang="zh-CN" altLang="en-US" sz="3600" b="1" smtClean="0"/>
              <a:t>谈谈你所知道的闻一多先生。</a:t>
            </a:r>
          </a:p>
        </p:txBody>
      </p:sp>
      <p:sp>
        <p:nvSpPr>
          <p:cNvPr id="4099" name="文本框 3"/>
          <p:cNvSpPr txBox="1">
            <a:spLocks noChangeArrowheads="1"/>
          </p:cNvSpPr>
          <p:nvPr/>
        </p:nvSpPr>
        <p:spPr bwMode="auto">
          <a:xfrm>
            <a:off x="1216026" y="3463925"/>
            <a:ext cx="6164263"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sz="5400" b="1" smtClean="0">
                <a:solidFill>
                  <a:srgbClr val="FF0000"/>
                </a:solidFill>
              </a:rPr>
              <a:t>拍案而起</a:t>
            </a:r>
          </a:p>
        </p:txBody>
      </p:sp>
    </p:spTree>
    <p:extLst>
      <p:ext uri="{BB962C8B-B14F-4D97-AF65-F5344CB8AC3E}">
        <p14:creationId xmlns:p14="http://schemas.microsoft.com/office/powerpoint/2010/main" val="11453609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18" name="矩形 1"/>
          <p:cNvSpPr>
            <a:spLocks noChangeArrowheads="1"/>
          </p:cNvSpPr>
          <p:nvPr/>
        </p:nvSpPr>
        <p:spPr bwMode="auto">
          <a:xfrm>
            <a:off x="0" y="2"/>
            <a:ext cx="9144000" cy="612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kumimoji="1" lang="zh-CN" altLang="en-US" sz="2800" b="1" dirty="0" smtClean="0">
                <a:solidFill>
                  <a:srgbClr val="000000"/>
                </a:solidFill>
              </a:rPr>
              <a:t>初读文本  </a:t>
            </a:r>
            <a:r>
              <a:rPr kumimoji="1" lang="zh-CN" altLang="zh-CN" sz="2800" b="1" dirty="0" smtClean="0">
                <a:solidFill>
                  <a:srgbClr val="000000"/>
                </a:solidFill>
              </a:rPr>
              <a:t>欣赏</a:t>
            </a:r>
            <a:r>
              <a:rPr kumimoji="1" lang="zh-CN" altLang="zh-CN" sz="2800" b="1" dirty="0" smtClean="0">
                <a:solidFill>
                  <a:srgbClr val="000000"/>
                </a:solidFill>
              </a:rPr>
              <a:t>“三美”。</a:t>
            </a:r>
            <a:r>
              <a:rPr kumimoji="1" lang="en-US" altLang="zh-CN" sz="2800" b="1" dirty="0" smtClean="0">
                <a:solidFill>
                  <a:srgbClr val="000000"/>
                </a:solidFill>
              </a:rPr>
              <a:t> </a:t>
            </a:r>
            <a:endParaRPr kumimoji="1" lang="zh-CN" altLang="zh-CN" sz="2800" b="1" dirty="0" smtClean="0">
              <a:solidFill>
                <a:srgbClr val="000000"/>
              </a:solidFill>
            </a:endParaRPr>
          </a:p>
          <a:p>
            <a:pPr fontAlgn="base">
              <a:spcBef>
                <a:spcPct val="0"/>
              </a:spcBef>
              <a:spcAft>
                <a:spcPct val="0"/>
              </a:spcAft>
            </a:pPr>
            <a:r>
              <a:rPr kumimoji="1" lang="zh-CN" altLang="zh-CN" sz="2800" b="1" dirty="0" smtClean="0">
                <a:solidFill>
                  <a:srgbClr val="000000"/>
                </a:solidFill>
              </a:rPr>
              <a:t>（</a:t>
            </a:r>
            <a:r>
              <a:rPr kumimoji="1" lang="en-US" altLang="zh-CN" sz="2800" b="1" dirty="0" smtClean="0">
                <a:solidFill>
                  <a:srgbClr val="000000"/>
                </a:solidFill>
              </a:rPr>
              <a:t>1</a:t>
            </a:r>
            <a:r>
              <a:rPr kumimoji="1" lang="zh-CN" altLang="zh-CN" sz="2800" b="1" dirty="0" smtClean="0">
                <a:solidFill>
                  <a:srgbClr val="000000"/>
                </a:solidFill>
              </a:rPr>
              <a:t>）建筑美：</a:t>
            </a:r>
          </a:p>
          <a:p>
            <a:pPr fontAlgn="base">
              <a:spcBef>
                <a:spcPct val="0"/>
              </a:spcBef>
              <a:spcAft>
                <a:spcPct val="0"/>
              </a:spcAft>
            </a:pPr>
            <a:r>
              <a:rPr kumimoji="1" lang="en-US" altLang="zh-CN" sz="2800" b="1" dirty="0" smtClean="0">
                <a:solidFill>
                  <a:srgbClr val="000000"/>
                </a:solidFill>
              </a:rPr>
              <a:t>A</a:t>
            </a:r>
            <a:r>
              <a:rPr kumimoji="1" lang="zh-CN" altLang="zh-CN" sz="2800" b="1" dirty="0" smtClean="0">
                <a:solidFill>
                  <a:srgbClr val="000000"/>
                </a:solidFill>
              </a:rPr>
              <a:t>、字句安排整齐：每节四句，每句九字。</a:t>
            </a:r>
            <a:r>
              <a:rPr kumimoji="1" lang="en-US" altLang="zh-CN" sz="2800" b="1" dirty="0" smtClean="0">
                <a:solidFill>
                  <a:srgbClr val="000000"/>
                </a:solidFill>
              </a:rPr>
              <a:t> </a:t>
            </a:r>
            <a:endParaRPr kumimoji="1" lang="zh-CN" altLang="zh-CN" sz="2800" b="1" dirty="0" smtClean="0">
              <a:solidFill>
                <a:srgbClr val="000000"/>
              </a:solidFill>
            </a:endParaRPr>
          </a:p>
          <a:p>
            <a:pPr fontAlgn="base">
              <a:spcBef>
                <a:spcPct val="0"/>
              </a:spcBef>
              <a:spcAft>
                <a:spcPct val="0"/>
              </a:spcAft>
            </a:pPr>
            <a:r>
              <a:rPr kumimoji="1" lang="en-US" altLang="zh-CN" sz="2800" b="1" dirty="0" smtClean="0">
                <a:solidFill>
                  <a:srgbClr val="000000"/>
                </a:solidFill>
              </a:rPr>
              <a:t>B </a:t>
            </a:r>
            <a:r>
              <a:rPr kumimoji="1" lang="zh-CN" altLang="zh-CN" sz="2800" b="1" dirty="0" smtClean="0">
                <a:solidFill>
                  <a:srgbClr val="000000"/>
                </a:solidFill>
              </a:rPr>
              <a:t>、节奏匀称和谐：</a:t>
            </a:r>
            <a:r>
              <a:rPr kumimoji="1" lang="en-US" altLang="zh-CN" sz="2800" b="1" dirty="0" smtClean="0">
                <a:solidFill>
                  <a:srgbClr val="000000"/>
                </a:solidFill>
              </a:rPr>
              <a:t>2232/2322/2322/2322</a:t>
            </a:r>
            <a:r>
              <a:rPr kumimoji="1" lang="zh-CN" altLang="zh-CN" sz="2800" b="1" dirty="0" smtClean="0">
                <a:solidFill>
                  <a:srgbClr val="000000"/>
                </a:solidFill>
              </a:rPr>
              <a:t>；</a:t>
            </a:r>
            <a:endParaRPr kumimoji="1" lang="en-US" altLang="zh-CN" sz="2800" b="1" dirty="0" smtClean="0">
              <a:solidFill>
                <a:srgbClr val="000000"/>
              </a:solidFill>
            </a:endParaRPr>
          </a:p>
          <a:p>
            <a:pPr fontAlgn="base">
              <a:spcBef>
                <a:spcPct val="0"/>
              </a:spcBef>
              <a:spcAft>
                <a:spcPct val="0"/>
              </a:spcAft>
            </a:pPr>
            <a:r>
              <a:rPr kumimoji="1" lang="en-US" altLang="zh-CN" sz="2800" b="1" dirty="0" smtClean="0">
                <a:solidFill>
                  <a:srgbClr val="000000"/>
                </a:solidFill>
              </a:rPr>
              <a:t>        2232/3222/2232/2232</a:t>
            </a:r>
            <a:r>
              <a:rPr kumimoji="1" lang="zh-CN" altLang="zh-CN" sz="2800" b="1" dirty="0" smtClean="0">
                <a:solidFill>
                  <a:srgbClr val="000000"/>
                </a:solidFill>
              </a:rPr>
              <a:t>……</a:t>
            </a:r>
            <a:r>
              <a:rPr kumimoji="1" lang="en-US" altLang="zh-CN" sz="2800" b="1" dirty="0" smtClean="0">
                <a:solidFill>
                  <a:srgbClr val="000000"/>
                </a:solidFill>
              </a:rPr>
              <a:t> </a:t>
            </a:r>
            <a:endParaRPr kumimoji="1" lang="zh-CN" altLang="zh-CN" sz="2800" b="1" dirty="0" smtClean="0">
              <a:solidFill>
                <a:srgbClr val="000000"/>
              </a:solidFill>
            </a:endParaRPr>
          </a:p>
          <a:p>
            <a:pPr fontAlgn="base">
              <a:spcBef>
                <a:spcPct val="0"/>
              </a:spcBef>
              <a:spcAft>
                <a:spcPct val="0"/>
              </a:spcAft>
            </a:pPr>
            <a:r>
              <a:rPr kumimoji="1" lang="zh-CN" altLang="zh-CN" sz="2800" b="1" dirty="0" smtClean="0">
                <a:solidFill>
                  <a:srgbClr val="000000"/>
                </a:solidFill>
              </a:rPr>
              <a:t>（</a:t>
            </a:r>
            <a:r>
              <a:rPr kumimoji="1" lang="en-US" altLang="zh-CN" sz="2800" b="1" dirty="0" smtClean="0">
                <a:solidFill>
                  <a:srgbClr val="000000"/>
                </a:solidFill>
              </a:rPr>
              <a:t>2</a:t>
            </a:r>
            <a:r>
              <a:rPr kumimoji="1" lang="zh-CN" altLang="zh-CN" sz="2800" b="1" dirty="0" smtClean="0">
                <a:solidFill>
                  <a:srgbClr val="000000"/>
                </a:solidFill>
              </a:rPr>
              <a:t>）音乐美：</a:t>
            </a:r>
          </a:p>
          <a:p>
            <a:pPr fontAlgn="base">
              <a:spcBef>
                <a:spcPct val="0"/>
              </a:spcBef>
              <a:spcAft>
                <a:spcPct val="0"/>
              </a:spcAft>
            </a:pPr>
            <a:r>
              <a:rPr kumimoji="1" lang="en-US" altLang="zh-CN" sz="2800" b="1" dirty="0" smtClean="0">
                <a:solidFill>
                  <a:srgbClr val="000000"/>
                </a:solidFill>
              </a:rPr>
              <a:t>A</a:t>
            </a:r>
            <a:r>
              <a:rPr kumimoji="1" lang="zh-CN" altLang="zh-CN" sz="2800" b="1" dirty="0" smtClean="0">
                <a:solidFill>
                  <a:srgbClr val="000000"/>
                </a:solidFill>
              </a:rPr>
              <a:t>、双行押韵，每节换韵；（标出韵脚）</a:t>
            </a:r>
            <a:r>
              <a:rPr kumimoji="1" lang="en-US" altLang="zh-CN" sz="2800" b="1" dirty="0" smtClean="0">
                <a:solidFill>
                  <a:srgbClr val="000000"/>
                </a:solidFill>
              </a:rPr>
              <a:t> </a:t>
            </a:r>
            <a:endParaRPr kumimoji="1" lang="zh-CN" altLang="zh-CN" sz="2800" b="1" dirty="0" smtClean="0">
              <a:solidFill>
                <a:srgbClr val="000000"/>
              </a:solidFill>
            </a:endParaRPr>
          </a:p>
          <a:p>
            <a:pPr fontAlgn="base">
              <a:spcBef>
                <a:spcPct val="0"/>
              </a:spcBef>
              <a:spcAft>
                <a:spcPct val="0"/>
              </a:spcAft>
            </a:pPr>
            <a:r>
              <a:rPr kumimoji="1" lang="en-US" altLang="zh-CN" sz="2800" b="1" dirty="0" smtClean="0">
                <a:solidFill>
                  <a:srgbClr val="000000"/>
                </a:solidFill>
              </a:rPr>
              <a:t>B</a:t>
            </a:r>
            <a:r>
              <a:rPr kumimoji="1" lang="zh-CN" altLang="zh-CN" sz="2800" b="1" dirty="0" smtClean="0">
                <a:solidFill>
                  <a:srgbClr val="000000"/>
                </a:solidFill>
              </a:rPr>
              <a:t>、平仄搭配（略）</a:t>
            </a:r>
            <a:r>
              <a:rPr kumimoji="1" lang="en-US" altLang="zh-CN" sz="2800" b="1" dirty="0" smtClean="0">
                <a:solidFill>
                  <a:srgbClr val="000000"/>
                </a:solidFill>
              </a:rPr>
              <a:t> </a:t>
            </a:r>
            <a:endParaRPr kumimoji="1" lang="zh-CN" altLang="zh-CN" sz="2800" b="1" dirty="0" smtClean="0">
              <a:solidFill>
                <a:srgbClr val="000000"/>
              </a:solidFill>
            </a:endParaRPr>
          </a:p>
          <a:p>
            <a:pPr fontAlgn="base">
              <a:spcBef>
                <a:spcPct val="0"/>
              </a:spcBef>
              <a:spcAft>
                <a:spcPct val="0"/>
              </a:spcAft>
            </a:pPr>
            <a:r>
              <a:rPr kumimoji="1" lang="zh-CN" altLang="zh-CN" sz="2800" b="1" dirty="0" smtClean="0">
                <a:solidFill>
                  <a:srgbClr val="000000"/>
                </a:solidFill>
              </a:rPr>
              <a:t>（</a:t>
            </a:r>
            <a:r>
              <a:rPr kumimoji="1" lang="en-US" altLang="zh-CN" sz="2800" b="1" dirty="0" smtClean="0">
                <a:solidFill>
                  <a:srgbClr val="000000"/>
                </a:solidFill>
              </a:rPr>
              <a:t>3</a:t>
            </a:r>
            <a:r>
              <a:rPr kumimoji="1" lang="zh-CN" altLang="zh-CN" sz="2800" b="1" dirty="0" smtClean="0">
                <a:solidFill>
                  <a:srgbClr val="000000"/>
                </a:solidFill>
              </a:rPr>
              <a:t>）绘画美：</a:t>
            </a:r>
          </a:p>
          <a:p>
            <a:pPr fontAlgn="base">
              <a:spcBef>
                <a:spcPct val="0"/>
              </a:spcBef>
              <a:spcAft>
                <a:spcPct val="0"/>
              </a:spcAft>
            </a:pPr>
            <a:r>
              <a:rPr kumimoji="1" lang="en-US" altLang="zh-CN" sz="2800" b="1" dirty="0" smtClean="0">
                <a:solidFill>
                  <a:srgbClr val="000000"/>
                </a:solidFill>
              </a:rPr>
              <a:t>A</a:t>
            </a:r>
            <a:r>
              <a:rPr kumimoji="1" lang="zh-CN" altLang="zh-CN" sz="2800" b="1" dirty="0" smtClean="0">
                <a:solidFill>
                  <a:srgbClr val="000000"/>
                </a:solidFill>
              </a:rPr>
              <a:t>、借助意象表现；</a:t>
            </a:r>
            <a:r>
              <a:rPr kumimoji="1" lang="en-US" altLang="zh-CN" sz="2800" b="1" dirty="0" smtClean="0">
                <a:solidFill>
                  <a:srgbClr val="000000"/>
                </a:solidFill>
              </a:rPr>
              <a:t> </a:t>
            </a:r>
            <a:endParaRPr kumimoji="1" lang="zh-CN" altLang="zh-CN" sz="2800" b="1" dirty="0" smtClean="0">
              <a:solidFill>
                <a:srgbClr val="000000"/>
              </a:solidFill>
            </a:endParaRPr>
          </a:p>
          <a:p>
            <a:pPr fontAlgn="base">
              <a:spcBef>
                <a:spcPct val="0"/>
              </a:spcBef>
              <a:spcAft>
                <a:spcPct val="0"/>
              </a:spcAft>
            </a:pPr>
            <a:r>
              <a:rPr kumimoji="1" lang="en-US" altLang="zh-CN" sz="2800" b="1" dirty="0" smtClean="0">
                <a:solidFill>
                  <a:srgbClr val="000000"/>
                </a:solidFill>
              </a:rPr>
              <a:t>B</a:t>
            </a:r>
            <a:r>
              <a:rPr kumimoji="1" lang="zh-CN" altLang="zh-CN" sz="2800" b="1" dirty="0" smtClean="0">
                <a:solidFill>
                  <a:srgbClr val="000000"/>
                </a:solidFill>
              </a:rPr>
              <a:t>、展示物象特征；</a:t>
            </a:r>
            <a:r>
              <a:rPr kumimoji="1" lang="en-US" altLang="zh-CN" sz="2800" b="1" dirty="0" smtClean="0">
                <a:solidFill>
                  <a:srgbClr val="000000"/>
                </a:solidFill>
              </a:rPr>
              <a:t> </a:t>
            </a:r>
            <a:endParaRPr kumimoji="1" lang="zh-CN" altLang="zh-CN" sz="2800" b="1" dirty="0" smtClean="0">
              <a:solidFill>
                <a:srgbClr val="000000"/>
              </a:solidFill>
            </a:endParaRPr>
          </a:p>
          <a:p>
            <a:pPr fontAlgn="base">
              <a:spcBef>
                <a:spcPct val="0"/>
              </a:spcBef>
              <a:spcAft>
                <a:spcPct val="0"/>
              </a:spcAft>
            </a:pPr>
            <a:r>
              <a:rPr kumimoji="1" lang="en-US" altLang="zh-CN" sz="2800" b="1" dirty="0" smtClean="0">
                <a:solidFill>
                  <a:srgbClr val="000000"/>
                </a:solidFill>
              </a:rPr>
              <a:t>C</a:t>
            </a:r>
            <a:r>
              <a:rPr kumimoji="1" lang="zh-CN" altLang="zh-CN" sz="2800" b="1" dirty="0" smtClean="0">
                <a:solidFill>
                  <a:srgbClr val="000000"/>
                </a:solidFill>
              </a:rPr>
              <a:t>、描摹物象的色彩、声音（全诗都用形象的词藻，语言</a:t>
            </a:r>
            <a:endParaRPr kumimoji="1" lang="en-US" altLang="zh-CN" sz="2800" b="1" dirty="0" smtClean="0">
              <a:solidFill>
                <a:srgbClr val="000000"/>
              </a:solidFill>
            </a:endParaRPr>
          </a:p>
          <a:p>
            <a:pPr fontAlgn="base">
              <a:spcBef>
                <a:spcPct val="0"/>
              </a:spcBef>
              <a:spcAft>
                <a:spcPct val="0"/>
              </a:spcAft>
            </a:pPr>
            <a:r>
              <a:rPr kumimoji="1" lang="en-US" altLang="zh-CN" sz="2800" b="1" dirty="0" smtClean="0">
                <a:solidFill>
                  <a:srgbClr val="000000"/>
                </a:solidFill>
              </a:rPr>
              <a:t>        </a:t>
            </a:r>
            <a:r>
              <a:rPr kumimoji="1" lang="zh-CN" altLang="zh-CN" sz="2800" b="1" dirty="0" smtClean="0">
                <a:solidFill>
                  <a:srgbClr val="000000"/>
                </a:solidFill>
              </a:rPr>
              <a:t>雕绘满眼，像翡翠、桃花、罗绮、云霞、绿酒、白沫</a:t>
            </a:r>
            <a:endParaRPr kumimoji="1" lang="en-US" altLang="zh-CN" sz="2800" b="1" dirty="0" smtClean="0">
              <a:solidFill>
                <a:srgbClr val="000000"/>
              </a:solidFill>
            </a:endParaRPr>
          </a:p>
          <a:p>
            <a:pPr fontAlgn="base">
              <a:spcBef>
                <a:spcPct val="0"/>
              </a:spcBef>
              <a:spcAft>
                <a:spcPct val="0"/>
              </a:spcAft>
            </a:pPr>
            <a:r>
              <a:rPr kumimoji="1" lang="en-US" altLang="zh-CN" sz="2800" b="1" dirty="0" smtClean="0">
                <a:solidFill>
                  <a:srgbClr val="000000"/>
                </a:solidFill>
              </a:rPr>
              <a:t>        </a:t>
            </a:r>
            <a:r>
              <a:rPr kumimoji="1" lang="zh-CN" altLang="zh-CN" sz="2800" b="1" dirty="0" smtClean="0">
                <a:solidFill>
                  <a:srgbClr val="000000"/>
                </a:solidFill>
              </a:rPr>
              <a:t>等词语，富有色彩，给人以视觉的绘画感。）</a:t>
            </a:r>
            <a:r>
              <a:rPr kumimoji="1" lang="en-US" altLang="zh-CN" sz="2800" b="1" dirty="0" smtClean="0">
                <a:solidFill>
                  <a:srgbClr val="000000"/>
                </a:solidFill>
              </a:rPr>
              <a:t> </a:t>
            </a:r>
            <a:endParaRPr kumimoji="1" lang="zh-CN" altLang="zh-CN" sz="2800" b="1" dirty="0" smtClean="0">
              <a:solidFill>
                <a:srgbClr val="000000"/>
              </a:solidFill>
            </a:endParaRPr>
          </a:p>
        </p:txBody>
      </p:sp>
    </p:spTree>
    <p:extLst>
      <p:ext uri="{BB962C8B-B14F-4D97-AF65-F5344CB8AC3E}">
        <p14:creationId xmlns:p14="http://schemas.microsoft.com/office/powerpoint/2010/main" val="39521509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TextBox 1"/>
          <p:cNvSpPr txBox="1">
            <a:spLocks noChangeArrowheads="1"/>
          </p:cNvSpPr>
          <p:nvPr/>
        </p:nvSpPr>
        <p:spPr bwMode="auto">
          <a:xfrm>
            <a:off x="500063" y="214313"/>
            <a:ext cx="78581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0"/>
              </a:spcBef>
              <a:spcAft>
                <a:spcPct val="0"/>
              </a:spcAft>
            </a:pPr>
            <a:r>
              <a:rPr lang="zh-CN" altLang="en-US" sz="3600" b="1" dirty="0" smtClean="0">
                <a:solidFill>
                  <a:srgbClr val="800000"/>
                </a:solidFill>
              </a:rPr>
              <a:t>再读感知</a:t>
            </a:r>
            <a:r>
              <a:rPr lang="zh-CN" altLang="en-US" sz="3600" b="1" dirty="0" smtClean="0">
                <a:solidFill>
                  <a:srgbClr val="800000"/>
                </a:solidFill>
              </a:rPr>
              <a:t>，把握大意。</a:t>
            </a:r>
          </a:p>
        </p:txBody>
      </p:sp>
      <p:sp>
        <p:nvSpPr>
          <p:cNvPr id="4" name="TextBox 3"/>
          <p:cNvSpPr txBox="1">
            <a:spLocks noChangeArrowheads="1"/>
          </p:cNvSpPr>
          <p:nvPr/>
        </p:nvSpPr>
        <p:spPr bwMode="auto">
          <a:xfrm>
            <a:off x="1" y="928688"/>
            <a:ext cx="892968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lnSpc>
                <a:spcPct val="150000"/>
              </a:lnSpc>
              <a:spcBef>
                <a:spcPct val="0"/>
              </a:spcBef>
              <a:spcAft>
                <a:spcPct val="0"/>
              </a:spcAft>
            </a:pPr>
            <a:r>
              <a:rPr lang="zh-CN" altLang="en-US" sz="3200" b="1" smtClean="0">
                <a:solidFill>
                  <a:srgbClr val="000000"/>
                </a:solidFill>
              </a:rPr>
              <a:t>    第</a:t>
            </a:r>
            <a:r>
              <a:rPr lang="en-US" altLang="zh-CN" sz="3200" b="1" smtClean="0">
                <a:solidFill>
                  <a:srgbClr val="000000"/>
                </a:solidFill>
              </a:rPr>
              <a:t>1</a:t>
            </a:r>
            <a:r>
              <a:rPr lang="zh-CN" altLang="en-US" sz="3200" b="1" smtClean="0">
                <a:solidFill>
                  <a:srgbClr val="000000"/>
                </a:solidFill>
              </a:rPr>
              <a:t>节，总写这沟凝滞的死水。风吹不动，腐烂呆滞，没有一点儿活力和生气，已是它的特征。爽性让它彻底烂掉，使丑恶更加昭彰。</a:t>
            </a:r>
          </a:p>
        </p:txBody>
      </p:sp>
      <p:sp>
        <p:nvSpPr>
          <p:cNvPr id="5" name="TextBox 4"/>
          <p:cNvSpPr txBox="1">
            <a:spLocks noChangeArrowheads="1"/>
          </p:cNvSpPr>
          <p:nvPr/>
        </p:nvSpPr>
        <p:spPr bwMode="auto">
          <a:xfrm>
            <a:off x="214313" y="3286125"/>
            <a:ext cx="85725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lnSpc>
                <a:spcPct val="150000"/>
              </a:lnSpc>
              <a:spcBef>
                <a:spcPct val="0"/>
              </a:spcBef>
              <a:spcAft>
                <a:spcPct val="0"/>
              </a:spcAft>
            </a:pPr>
            <a:r>
              <a:rPr lang="zh-CN" altLang="en-US" sz="3200" b="1" smtClean="0">
                <a:solidFill>
                  <a:srgbClr val="800000"/>
                </a:solidFill>
              </a:rPr>
              <a:t>    第</a:t>
            </a:r>
            <a:r>
              <a:rPr lang="en-US" altLang="zh-CN" sz="3200" b="1" smtClean="0">
                <a:solidFill>
                  <a:srgbClr val="800000"/>
                </a:solidFill>
              </a:rPr>
              <a:t>2</a:t>
            </a:r>
            <a:r>
              <a:rPr lang="zh-CN" altLang="en-US" sz="3200" b="1" smtClean="0">
                <a:solidFill>
                  <a:srgbClr val="800000"/>
                </a:solidFill>
              </a:rPr>
              <a:t>节，直承第</a:t>
            </a:r>
            <a:r>
              <a:rPr lang="en-US" altLang="zh-CN" sz="3200" b="1" smtClean="0">
                <a:solidFill>
                  <a:srgbClr val="800000"/>
                </a:solidFill>
              </a:rPr>
              <a:t>1</a:t>
            </a:r>
            <a:r>
              <a:rPr lang="zh-CN" altLang="en-US" sz="3200" b="1" smtClean="0">
                <a:solidFill>
                  <a:srgbClr val="800000"/>
                </a:solidFill>
              </a:rPr>
              <a:t>诗节的</a:t>
            </a:r>
            <a:r>
              <a:rPr lang="en-US" altLang="zh-CN" sz="3200" b="1" smtClean="0">
                <a:solidFill>
                  <a:srgbClr val="800000"/>
                </a:solidFill>
              </a:rPr>
              <a:t>3</a:t>
            </a:r>
            <a:r>
              <a:rPr lang="zh-CN" altLang="en-US" sz="3200" b="1" smtClean="0">
                <a:solidFill>
                  <a:srgbClr val="800000"/>
                </a:solidFill>
              </a:rPr>
              <a:t>、</a:t>
            </a:r>
            <a:r>
              <a:rPr lang="en-US" altLang="zh-CN" sz="3200" b="1" smtClean="0">
                <a:solidFill>
                  <a:srgbClr val="800000"/>
                </a:solidFill>
              </a:rPr>
              <a:t>4</a:t>
            </a:r>
            <a:r>
              <a:rPr lang="zh-CN" altLang="en-US" sz="3200" b="1" smtClean="0">
                <a:solidFill>
                  <a:srgbClr val="800000"/>
                </a:solidFill>
              </a:rPr>
              <a:t>句，主要从色彩、光泽上静态地描写死水的肮脏和污浊。</a:t>
            </a:r>
            <a:br>
              <a:rPr lang="zh-CN" altLang="en-US" sz="3200" b="1" smtClean="0">
                <a:solidFill>
                  <a:srgbClr val="800000"/>
                </a:solidFill>
              </a:rPr>
            </a:br>
            <a:r>
              <a:rPr lang="zh-CN" altLang="en-US" sz="3200" b="1" smtClean="0">
                <a:solidFill>
                  <a:srgbClr val="800000"/>
                </a:solidFill>
              </a:rPr>
              <a:t>    这</a:t>
            </a:r>
            <a:r>
              <a:rPr lang="en-US" altLang="zh-CN" sz="3200" b="1" smtClean="0">
                <a:solidFill>
                  <a:srgbClr val="800000"/>
                </a:solidFill>
              </a:rPr>
              <a:t>4</a:t>
            </a:r>
            <a:r>
              <a:rPr lang="zh-CN" altLang="en-US" sz="3200" b="1" smtClean="0">
                <a:solidFill>
                  <a:srgbClr val="800000"/>
                </a:solidFill>
              </a:rPr>
              <a:t>句类似反语，“翡翠”“桃花”“罗绮”“云霞”正面写死水的美。</a:t>
            </a:r>
          </a:p>
        </p:txBody>
      </p:sp>
    </p:spTree>
    <p:extLst>
      <p:ext uri="{BB962C8B-B14F-4D97-AF65-F5344CB8AC3E}">
        <p14:creationId xmlns:p14="http://schemas.microsoft.com/office/powerpoint/2010/main" val="32395001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1" y="2928940"/>
            <a:ext cx="87153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kumimoji="1" lang="zh-CN" altLang="en-US" sz="3200" b="1" smtClean="0">
                <a:solidFill>
                  <a:srgbClr val="000000"/>
                </a:solidFill>
              </a:rPr>
              <a:t/>
            </a:r>
            <a:br>
              <a:rPr kumimoji="1" lang="zh-CN" altLang="en-US" sz="3200" b="1" smtClean="0">
                <a:solidFill>
                  <a:srgbClr val="000000"/>
                </a:solidFill>
              </a:rPr>
            </a:br>
            <a:endParaRPr kumimoji="1" lang="zh-CN" altLang="en-US" sz="2400" smtClean="0">
              <a:solidFill>
                <a:srgbClr val="000000"/>
              </a:solidFill>
            </a:endParaRPr>
          </a:p>
        </p:txBody>
      </p:sp>
      <p:sp>
        <p:nvSpPr>
          <p:cNvPr id="4" name="TextBox 3"/>
          <p:cNvSpPr txBox="1">
            <a:spLocks noChangeArrowheads="1"/>
          </p:cNvSpPr>
          <p:nvPr/>
        </p:nvSpPr>
        <p:spPr bwMode="auto">
          <a:xfrm>
            <a:off x="214313" y="214314"/>
            <a:ext cx="871537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lnSpc>
                <a:spcPct val="150000"/>
              </a:lnSpc>
              <a:spcBef>
                <a:spcPct val="0"/>
              </a:spcBef>
              <a:spcAft>
                <a:spcPct val="0"/>
              </a:spcAft>
            </a:pPr>
            <a:r>
              <a:rPr lang="zh-CN" altLang="en-US" sz="3200" b="1" smtClean="0">
                <a:solidFill>
                  <a:srgbClr val="000000"/>
                </a:solidFill>
              </a:rPr>
              <a:t>    第</a:t>
            </a:r>
            <a:r>
              <a:rPr lang="en-US" altLang="zh-CN" sz="3200" b="1" smtClean="0">
                <a:solidFill>
                  <a:srgbClr val="000000"/>
                </a:solidFill>
              </a:rPr>
              <a:t>3</a:t>
            </a:r>
            <a:r>
              <a:rPr lang="zh-CN" altLang="en-US" sz="3200" b="1" smtClean="0">
                <a:solidFill>
                  <a:srgbClr val="000000"/>
                </a:solidFill>
              </a:rPr>
              <a:t>节，从动态上描写了死水的腐烂变质。霉烂的死水“飘满了珍珠似的白沫”，那些腐臭的产物</a:t>
            </a:r>
            <a:r>
              <a:rPr lang="en-US" altLang="zh-CN" sz="3200" b="1" smtClean="0">
                <a:solidFill>
                  <a:srgbClr val="000000"/>
                </a:solidFill>
              </a:rPr>
              <a:t>——“</a:t>
            </a:r>
            <a:r>
              <a:rPr lang="zh-CN" altLang="en-US" sz="3200" b="1" smtClean="0">
                <a:solidFill>
                  <a:srgbClr val="000000"/>
                </a:solidFill>
              </a:rPr>
              <a:t>水珠”们如鱼得水，发出洋洋自得的“笑声”，与那些借机生事的“花蚊”臭味相投，共享这“一沟绿酒”。</a:t>
            </a:r>
          </a:p>
        </p:txBody>
      </p:sp>
    </p:spTree>
    <p:extLst>
      <p:ext uri="{BB962C8B-B14F-4D97-AF65-F5344CB8AC3E}">
        <p14:creationId xmlns:p14="http://schemas.microsoft.com/office/powerpoint/2010/main" val="40038493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矩形 1"/>
          <p:cNvSpPr>
            <a:spLocks noChangeArrowheads="1"/>
          </p:cNvSpPr>
          <p:nvPr/>
        </p:nvSpPr>
        <p:spPr bwMode="auto">
          <a:xfrm>
            <a:off x="0" y="2571751"/>
            <a:ext cx="9144000"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pPr>
            <a:r>
              <a:rPr kumimoji="1" lang="zh-CN" altLang="en-US" sz="3600" b="1" smtClean="0">
                <a:solidFill>
                  <a:srgbClr val="000000"/>
                </a:solidFill>
              </a:rPr>
              <a:t>    第</a:t>
            </a:r>
            <a:r>
              <a:rPr kumimoji="1" lang="en-US" altLang="zh-CN" sz="3600" b="1" smtClean="0">
                <a:solidFill>
                  <a:srgbClr val="000000"/>
                </a:solidFill>
              </a:rPr>
              <a:t>5</a:t>
            </a:r>
            <a:r>
              <a:rPr kumimoji="1" lang="zh-CN" altLang="en-US" sz="3600" b="1" smtClean="0">
                <a:solidFill>
                  <a:srgbClr val="000000"/>
                </a:solidFill>
              </a:rPr>
              <a:t>节，总之，诗人围绕死水的呆滞、肮脏和霉烂，创造出一系列丑恶的意象，将痛恨的感情隐藏在“反讽”的背后</a:t>
            </a:r>
            <a:r>
              <a:rPr kumimoji="1" lang="zh-CN" altLang="en-US" sz="3600" smtClean="0">
                <a:solidFill>
                  <a:srgbClr val="000000"/>
                </a:solidFill>
              </a:rPr>
              <a:t>。</a:t>
            </a:r>
          </a:p>
        </p:txBody>
      </p:sp>
      <p:sp>
        <p:nvSpPr>
          <p:cNvPr id="30723" name="矩形 2"/>
          <p:cNvSpPr>
            <a:spLocks noChangeArrowheads="1"/>
          </p:cNvSpPr>
          <p:nvPr/>
        </p:nvSpPr>
        <p:spPr bwMode="auto">
          <a:xfrm>
            <a:off x="0" y="1"/>
            <a:ext cx="9144000"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pPr>
            <a:r>
              <a:rPr kumimoji="1" lang="zh-CN" altLang="en-US" sz="3600" b="1" smtClean="0">
                <a:solidFill>
                  <a:srgbClr val="800000"/>
                </a:solidFill>
              </a:rPr>
              <a:t>第</a:t>
            </a:r>
            <a:r>
              <a:rPr kumimoji="1" lang="en-US" altLang="zh-CN" sz="3600" b="1" smtClean="0">
                <a:solidFill>
                  <a:srgbClr val="800000"/>
                </a:solidFill>
              </a:rPr>
              <a:t>4</a:t>
            </a:r>
            <a:r>
              <a:rPr kumimoji="1" lang="zh-CN" altLang="en-US" sz="3600" b="1" smtClean="0">
                <a:solidFill>
                  <a:srgbClr val="800000"/>
                </a:solidFill>
              </a:rPr>
              <a:t>节，以动衬静，写出死水的沉寂。诗人以“青蛙”的歌声，有力地突出死水的沉寂，仿佛空山闻鸟语般以动显静。</a:t>
            </a:r>
            <a:endParaRPr kumimoji="1" lang="zh-CN" altLang="en-US" sz="3600" smtClean="0">
              <a:solidFill>
                <a:srgbClr val="000000"/>
              </a:solidFill>
            </a:endParaRPr>
          </a:p>
        </p:txBody>
      </p:sp>
    </p:spTree>
    <p:extLst>
      <p:ext uri="{BB962C8B-B14F-4D97-AF65-F5344CB8AC3E}">
        <p14:creationId xmlns:p14="http://schemas.microsoft.com/office/powerpoint/2010/main" val="13035076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6" name="Text Box 4"/>
          <p:cNvSpPr txBox="1">
            <a:spLocks noChangeArrowheads="1"/>
          </p:cNvSpPr>
          <p:nvPr/>
        </p:nvSpPr>
        <p:spPr bwMode="auto">
          <a:xfrm>
            <a:off x="453480" y="76200"/>
            <a:ext cx="584671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50000"/>
              </a:spcBef>
              <a:spcAft>
                <a:spcPct val="0"/>
              </a:spcAft>
            </a:pPr>
            <a:r>
              <a:rPr lang="zh-CN" altLang="en-US" sz="4200" b="1" dirty="0" smtClean="0">
                <a:solidFill>
                  <a:srgbClr val="000000"/>
                </a:solidFill>
                <a:latin typeface="黑体" pitchFamily="49" charset="-122"/>
                <a:ea typeface="黑体" pitchFamily="49" charset="-122"/>
              </a:rPr>
              <a:t>梳理总结   死     </a:t>
            </a:r>
            <a:r>
              <a:rPr lang="zh-CN" altLang="en-US" sz="4200" b="1" dirty="0" smtClean="0">
                <a:solidFill>
                  <a:srgbClr val="000000"/>
                </a:solidFill>
                <a:latin typeface="黑体" pitchFamily="49" charset="-122"/>
                <a:ea typeface="黑体" pitchFamily="49" charset="-122"/>
              </a:rPr>
              <a:t>水</a:t>
            </a:r>
          </a:p>
        </p:txBody>
      </p:sp>
      <p:sp>
        <p:nvSpPr>
          <p:cNvPr id="6149" name="Text Box 5"/>
          <p:cNvSpPr txBox="1">
            <a:spLocks noChangeArrowheads="1"/>
          </p:cNvSpPr>
          <p:nvPr/>
        </p:nvSpPr>
        <p:spPr bwMode="auto">
          <a:xfrm>
            <a:off x="68760" y="1371600"/>
            <a:ext cx="769441"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50000"/>
              </a:spcBef>
              <a:spcAft>
                <a:spcPct val="0"/>
              </a:spcAft>
            </a:pPr>
            <a:r>
              <a:rPr lang="zh-CN" altLang="en-US" sz="3800" b="1" smtClean="0">
                <a:solidFill>
                  <a:srgbClr val="000000"/>
                </a:solidFill>
              </a:rPr>
              <a:t>凝滞的死水</a:t>
            </a:r>
            <a:r>
              <a:rPr lang="zh-CN" altLang="en-US" sz="2800" b="1" smtClean="0">
                <a:solidFill>
                  <a:srgbClr val="000000"/>
                </a:solidFill>
              </a:rPr>
              <a:t>（第一节）总起</a:t>
            </a:r>
          </a:p>
        </p:txBody>
      </p:sp>
      <p:sp>
        <p:nvSpPr>
          <p:cNvPr id="6150" name="AutoShape 6"/>
          <p:cNvSpPr>
            <a:spLocks/>
          </p:cNvSpPr>
          <p:nvPr/>
        </p:nvSpPr>
        <p:spPr bwMode="auto">
          <a:xfrm>
            <a:off x="685800" y="1143000"/>
            <a:ext cx="381000" cy="4953000"/>
          </a:xfrm>
          <a:prstGeom prst="leftBrace">
            <a:avLst>
              <a:gd name="adj1" fmla="val 108333"/>
              <a:gd name="adj2" fmla="val 50000"/>
            </a:avLst>
          </a:prstGeom>
          <a:noFill/>
          <a:ln w="5715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kumimoji="1" lang="zh-CN" altLang="en-US" sz="2400" smtClean="0">
              <a:solidFill>
                <a:srgbClr val="000000"/>
              </a:solidFill>
            </a:endParaRPr>
          </a:p>
        </p:txBody>
      </p:sp>
      <p:sp>
        <p:nvSpPr>
          <p:cNvPr id="6151" name="Text Box 7"/>
          <p:cNvSpPr txBox="1">
            <a:spLocks noChangeArrowheads="1"/>
          </p:cNvSpPr>
          <p:nvPr/>
        </p:nvSpPr>
        <p:spPr bwMode="auto">
          <a:xfrm>
            <a:off x="1143000" y="838202"/>
            <a:ext cx="5486400"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50000"/>
              </a:spcBef>
              <a:spcAft>
                <a:spcPct val="0"/>
              </a:spcAft>
            </a:pPr>
            <a:r>
              <a:rPr lang="zh-CN" altLang="en-US" sz="3800" b="1" smtClean="0">
                <a:solidFill>
                  <a:srgbClr val="000000"/>
                </a:solidFill>
              </a:rPr>
              <a:t>肮脏、污浊的死水（</a:t>
            </a:r>
            <a:r>
              <a:rPr lang="zh-CN" altLang="en-US" sz="2000" b="1" smtClean="0">
                <a:solidFill>
                  <a:srgbClr val="000000"/>
                </a:solidFill>
              </a:rPr>
              <a:t>第</a:t>
            </a:r>
            <a:r>
              <a:rPr lang="en-US" altLang="zh-CN" sz="2000" b="1" smtClean="0">
                <a:solidFill>
                  <a:srgbClr val="000000"/>
                </a:solidFill>
              </a:rPr>
              <a:t>2</a:t>
            </a:r>
            <a:r>
              <a:rPr lang="zh-CN" altLang="en-US" sz="2000" b="1" smtClean="0">
                <a:solidFill>
                  <a:srgbClr val="000000"/>
                </a:solidFill>
              </a:rPr>
              <a:t>节</a:t>
            </a:r>
            <a:r>
              <a:rPr lang="zh-CN" altLang="en-US" sz="3800" b="1" smtClean="0">
                <a:solidFill>
                  <a:srgbClr val="000000"/>
                </a:solidFill>
              </a:rPr>
              <a:t>）</a:t>
            </a:r>
          </a:p>
        </p:txBody>
      </p:sp>
      <p:sp>
        <p:nvSpPr>
          <p:cNvPr id="6152" name="Text Box 8"/>
          <p:cNvSpPr txBox="1">
            <a:spLocks noChangeArrowheads="1"/>
          </p:cNvSpPr>
          <p:nvPr/>
        </p:nvSpPr>
        <p:spPr bwMode="auto">
          <a:xfrm>
            <a:off x="1066800" y="2909888"/>
            <a:ext cx="5105400" cy="67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50000"/>
              </a:spcBef>
              <a:spcAft>
                <a:spcPct val="0"/>
              </a:spcAft>
            </a:pPr>
            <a:r>
              <a:rPr lang="zh-CN" altLang="en-US" sz="3800" b="1" smtClean="0">
                <a:solidFill>
                  <a:srgbClr val="000000"/>
                </a:solidFill>
              </a:rPr>
              <a:t>腐烂变质的死水（</a:t>
            </a:r>
            <a:r>
              <a:rPr lang="zh-CN" altLang="en-US" sz="2000" b="1" smtClean="0">
                <a:solidFill>
                  <a:srgbClr val="000000"/>
                </a:solidFill>
              </a:rPr>
              <a:t>第</a:t>
            </a:r>
            <a:r>
              <a:rPr lang="en-US" altLang="zh-CN" sz="2000" b="1" smtClean="0">
                <a:solidFill>
                  <a:srgbClr val="000000"/>
                </a:solidFill>
              </a:rPr>
              <a:t>3</a:t>
            </a:r>
            <a:r>
              <a:rPr lang="zh-CN" altLang="en-US" sz="2000" b="1" smtClean="0">
                <a:solidFill>
                  <a:srgbClr val="000000"/>
                </a:solidFill>
              </a:rPr>
              <a:t>节</a:t>
            </a:r>
            <a:r>
              <a:rPr lang="zh-CN" altLang="en-US" sz="3800" b="1" smtClean="0">
                <a:solidFill>
                  <a:srgbClr val="000000"/>
                </a:solidFill>
              </a:rPr>
              <a:t>）</a:t>
            </a:r>
          </a:p>
        </p:txBody>
      </p:sp>
      <p:sp>
        <p:nvSpPr>
          <p:cNvPr id="6153" name="Text Box 9"/>
          <p:cNvSpPr txBox="1">
            <a:spLocks noChangeArrowheads="1"/>
          </p:cNvSpPr>
          <p:nvPr/>
        </p:nvSpPr>
        <p:spPr bwMode="auto">
          <a:xfrm>
            <a:off x="1143000" y="5119688"/>
            <a:ext cx="4495800" cy="67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50000"/>
              </a:spcBef>
              <a:spcAft>
                <a:spcPct val="0"/>
              </a:spcAft>
            </a:pPr>
            <a:r>
              <a:rPr lang="zh-CN" altLang="en-US" sz="3800" b="1" smtClean="0">
                <a:solidFill>
                  <a:srgbClr val="000000"/>
                </a:solidFill>
              </a:rPr>
              <a:t>沉寂的死水</a:t>
            </a:r>
            <a:r>
              <a:rPr lang="zh-CN" altLang="en-US" sz="2000" b="1" smtClean="0">
                <a:solidFill>
                  <a:srgbClr val="000000"/>
                </a:solidFill>
              </a:rPr>
              <a:t>（第</a:t>
            </a:r>
            <a:r>
              <a:rPr lang="en-US" altLang="zh-CN" sz="2000" b="1" smtClean="0">
                <a:solidFill>
                  <a:srgbClr val="000000"/>
                </a:solidFill>
              </a:rPr>
              <a:t>4</a:t>
            </a:r>
            <a:r>
              <a:rPr lang="zh-CN" altLang="en-US" sz="2000" b="1" smtClean="0">
                <a:solidFill>
                  <a:srgbClr val="000000"/>
                </a:solidFill>
              </a:rPr>
              <a:t>节）</a:t>
            </a:r>
            <a:endParaRPr lang="zh-CN" altLang="en-US" sz="4000" b="1" smtClean="0">
              <a:solidFill>
                <a:srgbClr val="CC3300"/>
              </a:solidFill>
            </a:endParaRPr>
          </a:p>
        </p:txBody>
      </p:sp>
      <p:sp>
        <p:nvSpPr>
          <p:cNvPr id="6154" name="Text Box 10"/>
          <p:cNvSpPr txBox="1">
            <a:spLocks noChangeArrowheads="1"/>
          </p:cNvSpPr>
          <p:nvPr/>
        </p:nvSpPr>
        <p:spPr bwMode="auto">
          <a:xfrm>
            <a:off x="1066800" y="1676400"/>
            <a:ext cx="4953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50000"/>
              </a:spcBef>
              <a:spcAft>
                <a:spcPct val="0"/>
              </a:spcAft>
            </a:pPr>
            <a:r>
              <a:rPr lang="zh-CN" altLang="en-US" sz="3200" b="1" smtClean="0">
                <a:solidFill>
                  <a:srgbClr val="C00000"/>
                </a:solidFill>
              </a:rPr>
              <a:t>（色彩、光泽上静态描写）</a:t>
            </a:r>
          </a:p>
        </p:txBody>
      </p:sp>
      <p:sp>
        <p:nvSpPr>
          <p:cNvPr id="6155" name="Text Box 11"/>
          <p:cNvSpPr txBox="1">
            <a:spLocks noChangeArrowheads="1"/>
          </p:cNvSpPr>
          <p:nvPr/>
        </p:nvSpPr>
        <p:spPr bwMode="auto">
          <a:xfrm>
            <a:off x="1295400" y="3810000"/>
            <a:ext cx="2895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50000"/>
              </a:spcBef>
              <a:spcAft>
                <a:spcPct val="0"/>
              </a:spcAft>
            </a:pPr>
            <a:r>
              <a:rPr lang="zh-CN" altLang="en-US" sz="3200" b="1" smtClean="0">
                <a:solidFill>
                  <a:srgbClr val="C00000"/>
                </a:solidFill>
              </a:rPr>
              <a:t>（动态描写）</a:t>
            </a:r>
          </a:p>
        </p:txBody>
      </p:sp>
      <p:sp>
        <p:nvSpPr>
          <p:cNvPr id="6156" name="Text Box 12"/>
          <p:cNvSpPr txBox="1">
            <a:spLocks noChangeArrowheads="1"/>
          </p:cNvSpPr>
          <p:nvPr/>
        </p:nvSpPr>
        <p:spPr bwMode="auto">
          <a:xfrm>
            <a:off x="1371600" y="5791200"/>
            <a:ext cx="3429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50000"/>
              </a:spcBef>
              <a:spcAft>
                <a:spcPct val="0"/>
              </a:spcAft>
            </a:pPr>
            <a:r>
              <a:rPr lang="zh-CN" altLang="en-US" sz="3200" b="1" smtClean="0">
                <a:solidFill>
                  <a:srgbClr val="C00000"/>
                </a:solidFill>
              </a:rPr>
              <a:t>（以动衬静）</a:t>
            </a:r>
          </a:p>
        </p:txBody>
      </p:sp>
      <p:sp>
        <p:nvSpPr>
          <p:cNvPr id="6157" name="AutoShape 13"/>
          <p:cNvSpPr>
            <a:spLocks/>
          </p:cNvSpPr>
          <p:nvPr/>
        </p:nvSpPr>
        <p:spPr bwMode="auto">
          <a:xfrm>
            <a:off x="6629400" y="1219200"/>
            <a:ext cx="381000" cy="4876800"/>
          </a:xfrm>
          <a:prstGeom prst="rightBrace">
            <a:avLst>
              <a:gd name="adj1" fmla="val 106667"/>
              <a:gd name="adj2" fmla="val 50000"/>
            </a:avLst>
          </a:prstGeom>
          <a:noFill/>
          <a:ln w="5715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kumimoji="1" lang="zh-CN" altLang="en-US" sz="2400" smtClean="0">
              <a:solidFill>
                <a:srgbClr val="000000"/>
              </a:solidFill>
            </a:endParaRPr>
          </a:p>
        </p:txBody>
      </p:sp>
      <p:sp>
        <p:nvSpPr>
          <p:cNvPr id="6158" name="Text Box 14"/>
          <p:cNvSpPr txBox="1">
            <a:spLocks noChangeArrowheads="1"/>
          </p:cNvSpPr>
          <p:nvPr/>
        </p:nvSpPr>
        <p:spPr bwMode="auto">
          <a:xfrm>
            <a:off x="7080131" y="1066800"/>
            <a:ext cx="800219"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50000"/>
              </a:spcBef>
              <a:spcAft>
                <a:spcPct val="0"/>
              </a:spcAft>
            </a:pPr>
            <a:r>
              <a:rPr lang="zh-CN" altLang="en-US" sz="4000" b="1" smtClean="0">
                <a:solidFill>
                  <a:srgbClr val="000000"/>
                </a:solidFill>
              </a:rPr>
              <a:t>毫无希望的死水</a:t>
            </a:r>
            <a:r>
              <a:rPr lang="zh-CN" altLang="en-US" smtClean="0">
                <a:solidFill>
                  <a:srgbClr val="000000"/>
                </a:solidFill>
              </a:rPr>
              <a:t>（第</a:t>
            </a:r>
            <a:r>
              <a:rPr lang="en-US" altLang="zh-CN" smtClean="0">
                <a:solidFill>
                  <a:srgbClr val="000000"/>
                </a:solidFill>
              </a:rPr>
              <a:t>5</a:t>
            </a:r>
            <a:r>
              <a:rPr lang="zh-CN" altLang="en-US" smtClean="0">
                <a:solidFill>
                  <a:srgbClr val="000000"/>
                </a:solidFill>
              </a:rPr>
              <a:t>节）</a:t>
            </a:r>
          </a:p>
        </p:txBody>
      </p:sp>
      <p:sp>
        <p:nvSpPr>
          <p:cNvPr id="6160" name="Text Box 16"/>
          <p:cNvSpPr txBox="1">
            <a:spLocks noChangeArrowheads="1"/>
          </p:cNvSpPr>
          <p:nvPr/>
        </p:nvSpPr>
        <p:spPr bwMode="auto">
          <a:xfrm>
            <a:off x="7871937" y="2667000"/>
            <a:ext cx="738664"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50000"/>
              </a:spcBef>
              <a:spcAft>
                <a:spcPct val="0"/>
              </a:spcAft>
            </a:pPr>
            <a:r>
              <a:rPr lang="zh-CN" altLang="en-US" sz="3600" b="1" smtClean="0">
                <a:solidFill>
                  <a:srgbClr val="C00000"/>
                </a:solidFill>
              </a:rPr>
              <a:t>（总结）</a:t>
            </a:r>
          </a:p>
        </p:txBody>
      </p:sp>
    </p:spTree>
    <p:extLst>
      <p:ext uri="{BB962C8B-B14F-4D97-AF65-F5344CB8AC3E}">
        <p14:creationId xmlns:p14="http://schemas.microsoft.com/office/powerpoint/2010/main" val="28196475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9"/>
                                        </p:tgtEl>
                                        <p:attrNameLst>
                                          <p:attrName>style.visibility</p:attrName>
                                        </p:attrNameLst>
                                      </p:cBhvr>
                                      <p:to>
                                        <p:strVal val="visible"/>
                                      </p:to>
                                    </p:set>
                                    <p:anim calcmode="lin" valueType="num">
                                      <p:cBhvr additive="base">
                                        <p:cTn id="7" dur="500" fill="hold"/>
                                        <p:tgtEl>
                                          <p:spTgt spid="6149"/>
                                        </p:tgtEl>
                                        <p:attrNameLst>
                                          <p:attrName>ppt_x</p:attrName>
                                        </p:attrNameLst>
                                      </p:cBhvr>
                                      <p:tavLst>
                                        <p:tav tm="0">
                                          <p:val>
                                            <p:strVal val="0-#ppt_w/2"/>
                                          </p:val>
                                        </p:tav>
                                        <p:tav tm="100000">
                                          <p:val>
                                            <p:strVal val="#ppt_x"/>
                                          </p:val>
                                        </p:tav>
                                      </p:tavLst>
                                    </p:anim>
                                    <p:anim calcmode="lin" valueType="num">
                                      <p:cBhvr additive="base">
                                        <p:cTn id="8" dur="500" fill="hold"/>
                                        <p:tgtEl>
                                          <p:spTgt spid="614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42" fill="hold" grpId="0" nodeType="clickEffect">
                                  <p:stCondLst>
                                    <p:cond delay="0"/>
                                  </p:stCondLst>
                                  <p:childTnLst>
                                    <p:set>
                                      <p:cBhvr>
                                        <p:cTn id="12" dur="1" fill="hold">
                                          <p:stCondLst>
                                            <p:cond delay="0"/>
                                          </p:stCondLst>
                                        </p:cTn>
                                        <p:tgtEl>
                                          <p:spTgt spid="6150"/>
                                        </p:tgtEl>
                                        <p:attrNameLst>
                                          <p:attrName>style.visibility</p:attrName>
                                        </p:attrNameLst>
                                      </p:cBhvr>
                                      <p:to>
                                        <p:strVal val="visible"/>
                                      </p:to>
                                    </p:set>
                                    <p:animEffect transition="in" filter="barn(outHorizontal)">
                                      <p:cBhvr>
                                        <p:cTn id="13" dur="500"/>
                                        <p:tgtEl>
                                          <p:spTgt spid="6150"/>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6151"/>
                                        </p:tgtEl>
                                        <p:attrNameLst>
                                          <p:attrName>style.visibility</p:attrName>
                                        </p:attrNameLst>
                                      </p:cBhvr>
                                      <p:to>
                                        <p:strVal val="visible"/>
                                      </p:to>
                                    </p:set>
                                    <p:anim calcmode="lin" valueType="num">
                                      <p:cBhvr additive="base">
                                        <p:cTn id="18" dur="500" fill="hold"/>
                                        <p:tgtEl>
                                          <p:spTgt spid="6151"/>
                                        </p:tgtEl>
                                        <p:attrNameLst>
                                          <p:attrName>ppt_x</p:attrName>
                                        </p:attrNameLst>
                                      </p:cBhvr>
                                      <p:tavLst>
                                        <p:tav tm="0">
                                          <p:val>
                                            <p:strVal val="1+#ppt_w/2"/>
                                          </p:val>
                                        </p:tav>
                                        <p:tav tm="100000">
                                          <p:val>
                                            <p:strVal val="#ppt_x"/>
                                          </p:val>
                                        </p:tav>
                                      </p:tavLst>
                                    </p:anim>
                                    <p:anim calcmode="lin" valueType="num">
                                      <p:cBhvr additive="base">
                                        <p:cTn id="19" dur="500" fill="hold"/>
                                        <p:tgtEl>
                                          <p:spTgt spid="6151"/>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6152"/>
                                        </p:tgtEl>
                                        <p:attrNameLst>
                                          <p:attrName>style.visibility</p:attrName>
                                        </p:attrNameLst>
                                      </p:cBhvr>
                                      <p:to>
                                        <p:strVal val="visible"/>
                                      </p:to>
                                    </p:set>
                                    <p:anim calcmode="lin" valueType="num">
                                      <p:cBhvr additive="base">
                                        <p:cTn id="24" dur="500" fill="hold"/>
                                        <p:tgtEl>
                                          <p:spTgt spid="6152"/>
                                        </p:tgtEl>
                                        <p:attrNameLst>
                                          <p:attrName>ppt_x</p:attrName>
                                        </p:attrNameLst>
                                      </p:cBhvr>
                                      <p:tavLst>
                                        <p:tav tm="0">
                                          <p:val>
                                            <p:strVal val="1+#ppt_w/2"/>
                                          </p:val>
                                        </p:tav>
                                        <p:tav tm="100000">
                                          <p:val>
                                            <p:strVal val="#ppt_x"/>
                                          </p:val>
                                        </p:tav>
                                      </p:tavLst>
                                    </p:anim>
                                    <p:anim calcmode="lin" valueType="num">
                                      <p:cBhvr additive="base">
                                        <p:cTn id="25" dur="500" fill="hold"/>
                                        <p:tgtEl>
                                          <p:spTgt spid="6152"/>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6153"/>
                                        </p:tgtEl>
                                        <p:attrNameLst>
                                          <p:attrName>style.visibility</p:attrName>
                                        </p:attrNameLst>
                                      </p:cBhvr>
                                      <p:to>
                                        <p:strVal val="visible"/>
                                      </p:to>
                                    </p:set>
                                    <p:anim calcmode="lin" valueType="num">
                                      <p:cBhvr additive="base">
                                        <p:cTn id="30" dur="500" fill="hold"/>
                                        <p:tgtEl>
                                          <p:spTgt spid="6153"/>
                                        </p:tgtEl>
                                        <p:attrNameLst>
                                          <p:attrName>ppt_x</p:attrName>
                                        </p:attrNameLst>
                                      </p:cBhvr>
                                      <p:tavLst>
                                        <p:tav tm="0">
                                          <p:val>
                                            <p:strVal val="1+#ppt_w/2"/>
                                          </p:val>
                                        </p:tav>
                                        <p:tav tm="100000">
                                          <p:val>
                                            <p:strVal val="#ppt_x"/>
                                          </p:val>
                                        </p:tav>
                                      </p:tavLst>
                                    </p:anim>
                                    <p:anim calcmode="lin" valueType="num">
                                      <p:cBhvr additive="base">
                                        <p:cTn id="31" dur="500" fill="hold"/>
                                        <p:tgtEl>
                                          <p:spTgt spid="6153"/>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6154"/>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grpId="0" nodeType="clickEffect">
                                  <p:stCondLst>
                                    <p:cond delay="0"/>
                                  </p:stCondLst>
                                  <p:childTnLst>
                                    <p:set>
                                      <p:cBhvr>
                                        <p:cTn id="39" dur="1" fill="hold">
                                          <p:stCondLst>
                                            <p:cond delay="499"/>
                                          </p:stCondLst>
                                        </p:cTn>
                                        <p:tgtEl>
                                          <p:spTgt spid="6155"/>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withGroup">
                            <p:stCondLst>
                              <p:cond delay="0"/>
                            </p:stCondLst>
                            <p:childTnLst>
                              <p:par>
                                <p:cTn id="42" presetID="1" presetClass="entr" presetSubtype="0" fill="hold" grpId="0" nodeType="clickEffect">
                                  <p:stCondLst>
                                    <p:cond delay="0"/>
                                  </p:stCondLst>
                                  <p:childTnLst>
                                    <p:set>
                                      <p:cBhvr>
                                        <p:cTn id="43" dur="1" fill="hold">
                                          <p:stCondLst>
                                            <p:cond delay="499"/>
                                          </p:stCondLst>
                                        </p:cTn>
                                        <p:tgtEl>
                                          <p:spTgt spid="6156"/>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withGroup">
                            <p:stCondLst>
                              <p:cond delay="0"/>
                            </p:stCondLst>
                            <p:childTnLst>
                              <p:par>
                                <p:cTn id="46" presetID="17" presetClass="entr" presetSubtype="1" fill="hold" grpId="0" nodeType="clickEffect">
                                  <p:stCondLst>
                                    <p:cond delay="0"/>
                                  </p:stCondLst>
                                  <p:childTnLst>
                                    <p:set>
                                      <p:cBhvr>
                                        <p:cTn id="47" dur="1" fill="hold">
                                          <p:stCondLst>
                                            <p:cond delay="0"/>
                                          </p:stCondLst>
                                        </p:cTn>
                                        <p:tgtEl>
                                          <p:spTgt spid="6157"/>
                                        </p:tgtEl>
                                        <p:attrNameLst>
                                          <p:attrName>style.visibility</p:attrName>
                                        </p:attrNameLst>
                                      </p:cBhvr>
                                      <p:to>
                                        <p:strVal val="visible"/>
                                      </p:to>
                                    </p:set>
                                    <p:anim calcmode="lin" valueType="num">
                                      <p:cBhvr>
                                        <p:cTn id="48" dur="500" fill="hold"/>
                                        <p:tgtEl>
                                          <p:spTgt spid="6157"/>
                                        </p:tgtEl>
                                        <p:attrNameLst>
                                          <p:attrName>ppt_x</p:attrName>
                                        </p:attrNameLst>
                                      </p:cBhvr>
                                      <p:tavLst>
                                        <p:tav tm="0">
                                          <p:val>
                                            <p:strVal val="#ppt_x"/>
                                          </p:val>
                                        </p:tav>
                                        <p:tav tm="100000">
                                          <p:val>
                                            <p:strVal val="#ppt_x"/>
                                          </p:val>
                                        </p:tav>
                                      </p:tavLst>
                                    </p:anim>
                                    <p:anim calcmode="lin" valueType="num">
                                      <p:cBhvr>
                                        <p:cTn id="49" dur="500" fill="hold"/>
                                        <p:tgtEl>
                                          <p:spTgt spid="6157"/>
                                        </p:tgtEl>
                                        <p:attrNameLst>
                                          <p:attrName>ppt_y</p:attrName>
                                        </p:attrNameLst>
                                      </p:cBhvr>
                                      <p:tavLst>
                                        <p:tav tm="0">
                                          <p:val>
                                            <p:strVal val="#ppt_y-#ppt_h/2"/>
                                          </p:val>
                                        </p:tav>
                                        <p:tav tm="100000">
                                          <p:val>
                                            <p:strVal val="#ppt_y"/>
                                          </p:val>
                                        </p:tav>
                                      </p:tavLst>
                                    </p:anim>
                                    <p:anim calcmode="lin" valueType="num">
                                      <p:cBhvr>
                                        <p:cTn id="50" dur="500" fill="hold"/>
                                        <p:tgtEl>
                                          <p:spTgt spid="6157"/>
                                        </p:tgtEl>
                                        <p:attrNameLst>
                                          <p:attrName>ppt_w</p:attrName>
                                        </p:attrNameLst>
                                      </p:cBhvr>
                                      <p:tavLst>
                                        <p:tav tm="0">
                                          <p:val>
                                            <p:strVal val="#ppt_w"/>
                                          </p:val>
                                        </p:tav>
                                        <p:tav tm="100000">
                                          <p:val>
                                            <p:strVal val="#ppt_w"/>
                                          </p:val>
                                        </p:tav>
                                      </p:tavLst>
                                    </p:anim>
                                    <p:anim calcmode="lin" valueType="num">
                                      <p:cBhvr>
                                        <p:cTn id="51" dur="500" fill="hold"/>
                                        <p:tgtEl>
                                          <p:spTgt spid="6157"/>
                                        </p:tgtEl>
                                        <p:attrNameLst>
                                          <p:attrName>ppt_h</p:attrName>
                                        </p:attrNameLst>
                                      </p:cBhvr>
                                      <p:tavLst>
                                        <p:tav tm="0">
                                          <p:val>
                                            <p:fltVal val="0"/>
                                          </p:val>
                                        </p:tav>
                                        <p:tav tm="100000">
                                          <p:val>
                                            <p:strVal val="#ppt_h"/>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6158"/>
                                        </p:tgtEl>
                                        <p:attrNameLst>
                                          <p:attrName>style.visibility</p:attrName>
                                        </p:attrNameLst>
                                      </p:cBhvr>
                                      <p:to>
                                        <p:strVal val="visible"/>
                                      </p:to>
                                    </p:set>
                                    <p:anim calcmode="lin" valueType="num">
                                      <p:cBhvr additive="base">
                                        <p:cTn id="56" dur="500" fill="hold"/>
                                        <p:tgtEl>
                                          <p:spTgt spid="6158"/>
                                        </p:tgtEl>
                                        <p:attrNameLst>
                                          <p:attrName>ppt_x</p:attrName>
                                        </p:attrNameLst>
                                      </p:cBhvr>
                                      <p:tavLst>
                                        <p:tav tm="0">
                                          <p:val>
                                            <p:strVal val="#ppt_x"/>
                                          </p:val>
                                        </p:tav>
                                        <p:tav tm="100000">
                                          <p:val>
                                            <p:strVal val="#ppt_x"/>
                                          </p:val>
                                        </p:tav>
                                      </p:tavLst>
                                    </p:anim>
                                    <p:anim calcmode="lin" valueType="num">
                                      <p:cBhvr additive="base">
                                        <p:cTn id="57" dur="500" fill="hold"/>
                                        <p:tgtEl>
                                          <p:spTgt spid="6158"/>
                                        </p:tgtEl>
                                        <p:attrNameLst>
                                          <p:attrName>ppt_y</p:attrName>
                                        </p:attrNameLst>
                                      </p:cBhvr>
                                      <p:tavLst>
                                        <p:tav tm="0">
                                          <p:val>
                                            <p:strVal val="1+#ppt_h/2"/>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2" presetClass="entr" presetSubtype="2" fill="hold" grpId="0" nodeType="clickEffect">
                                  <p:stCondLst>
                                    <p:cond delay="0"/>
                                  </p:stCondLst>
                                  <p:childTnLst>
                                    <p:set>
                                      <p:cBhvr>
                                        <p:cTn id="61" dur="1" fill="hold">
                                          <p:stCondLst>
                                            <p:cond delay="0"/>
                                          </p:stCondLst>
                                        </p:cTn>
                                        <p:tgtEl>
                                          <p:spTgt spid="6160"/>
                                        </p:tgtEl>
                                        <p:attrNameLst>
                                          <p:attrName>style.visibility</p:attrName>
                                        </p:attrNameLst>
                                      </p:cBhvr>
                                      <p:to>
                                        <p:strVal val="visible"/>
                                      </p:to>
                                    </p:set>
                                    <p:anim calcmode="lin" valueType="num">
                                      <p:cBhvr additive="base">
                                        <p:cTn id="62" dur="500" fill="hold"/>
                                        <p:tgtEl>
                                          <p:spTgt spid="6160"/>
                                        </p:tgtEl>
                                        <p:attrNameLst>
                                          <p:attrName>ppt_x</p:attrName>
                                        </p:attrNameLst>
                                      </p:cBhvr>
                                      <p:tavLst>
                                        <p:tav tm="0">
                                          <p:val>
                                            <p:strVal val="1+#ppt_w/2"/>
                                          </p:val>
                                        </p:tav>
                                        <p:tav tm="100000">
                                          <p:val>
                                            <p:strVal val="#ppt_x"/>
                                          </p:val>
                                        </p:tav>
                                      </p:tavLst>
                                    </p:anim>
                                    <p:anim calcmode="lin" valueType="num">
                                      <p:cBhvr additive="base">
                                        <p:cTn id="63" dur="500" fill="hold"/>
                                        <p:tgtEl>
                                          <p:spTgt spid="61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autoUpdateAnimBg="0"/>
      <p:bldP spid="6150" grpId="0" animBg="1"/>
      <p:bldP spid="6151" grpId="0" autoUpdateAnimBg="0"/>
      <p:bldP spid="6152" grpId="0" autoUpdateAnimBg="0"/>
      <p:bldP spid="6153" grpId="0" autoUpdateAnimBg="0"/>
      <p:bldP spid="6154" grpId="0" autoUpdateAnimBg="0"/>
      <p:bldP spid="6155" grpId="0" autoUpdateAnimBg="0"/>
      <p:bldP spid="6156" grpId="0" autoUpdateAnimBg="0"/>
      <p:bldP spid="6157" grpId="0" animBg="1"/>
      <p:bldP spid="6158" grpId="0" autoUpdateAnimBg="0"/>
      <p:bldP spid="616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0" y="2143126"/>
            <a:ext cx="91440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pPr>
            <a:r>
              <a:rPr kumimoji="1" lang="zh-CN" altLang="en-US" sz="3600" b="1" smtClean="0">
                <a:solidFill>
                  <a:srgbClr val="C00000"/>
                </a:solidFill>
              </a:rPr>
              <a:t>有的是“破铜烂铁”和“剩菜残羹”，这些污秽的东西在这里霉烂、发酵；诗人绝望之余发出不如让它彻底烂掉的吼声，干脆使丑恶更加昭彰。表达作者愤激之情。</a:t>
            </a:r>
          </a:p>
        </p:txBody>
      </p:sp>
      <p:sp>
        <p:nvSpPr>
          <p:cNvPr id="3" name="矩形 2"/>
          <p:cNvSpPr>
            <a:spLocks noChangeArrowheads="1"/>
          </p:cNvSpPr>
          <p:nvPr/>
        </p:nvSpPr>
        <p:spPr bwMode="auto">
          <a:xfrm>
            <a:off x="214313" y="285752"/>
            <a:ext cx="842962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kumimoji="1" lang="zh-CN" altLang="en-US" sz="3200" b="1" dirty="0" smtClean="0">
                <a:solidFill>
                  <a:srgbClr val="000000"/>
                </a:solidFill>
              </a:rPr>
              <a:t>内容检测：为什么</a:t>
            </a:r>
            <a:r>
              <a:rPr kumimoji="1" lang="zh-CN" altLang="en-US" sz="3200" b="1" dirty="0" smtClean="0">
                <a:solidFill>
                  <a:srgbClr val="000000"/>
                </a:solidFill>
              </a:rPr>
              <a:t>作者要 “ 多扔些破铜烂铁”“泼你的剩菜残羹”？表达了作者怎样的感情？</a:t>
            </a:r>
            <a:endParaRPr kumimoji="1" lang="zh-CN" altLang="en-US" sz="3200" dirty="0" smtClean="0">
              <a:solidFill>
                <a:srgbClr val="000000"/>
              </a:solidFill>
            </a:endParaRPr>
          </a:p>
        </p:txBody>
      </p:sp>
    </p:spTree>
    <p:extLst>
      <p:ext uri="{BB962C8B-B14F-4D97-AF65-F5344CB8AC3E}">
        <p14:creationId xmlns:p14="http://schemas.microsoft.com/office/powerpoint/2010/main" val="37920137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1" name="Rectangle 1"/>
          <p:cNvSpPr>
            <a:spLocks noChangeArrowheads="1"/>
          </p:cNvSpPr>
          <p:nvPr/>
        </p:nvSpPr>
        <p:spPr bwMode="auto">
          <a:xfrm>
            <a:off x="357189" y="1595230"/>
            <a:ext cx="8786812"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fontAlgn="base" hangingPunct="0">
              <a:lnSpc>
                <a:spcPct val="150000"/>
              </a:lnSpc>
              <a:spcBef>
                <a:spcPct val="0"/>
              </a:spcBef>
              <a:spcAft>
                <a:spcPct val="0"/>
              </a:spcAft>
            </a:pPr>
            <a:r>
              <a:rPr kumimoji="1" lang="zh-CN" altLang="en-US" sz="3200" b="1" smtClean="0">
                <a:solidFill>
                  <a:srgbClr val="C00000"/>
                </a:solidFill>
                <a:latin typeface="Calibri" pitchFamily="34" charset="0"/>
                <a:cs typeface="Times New Roman" pitchFamily="18" charset="0"/>
              </a:rPr>
              <a:t>分析：诗人借鉴西方现代派始祖之一的波德莱尔“以丑为美”的主张和技巧，营造一种反讽的氛围，揭露批判丑恶和肮脏。诗人选用翡翠、桃花、罗绮、云霞等华丽词语描写这沟死水，将丑恶写得很美。美与丑交织反差，造成新颖独特的表达效果。丑越写得美，越引起反感，使读者去反思诗人要表达的真实感情，增加了人思考的魅力</a:t>
            </a:r>
            <a:endParaRPr kumimoji="1" lang="zh-CN" altLang="en-US" sz="3200" b="1" smtClean="0">
              <a:solidFill>
                <a:srgbClr val="C00000"/>
              </a:solidFill>
            </a:endParaRPr>
          </a:p>
        </p:txBody>
      </p:sp>
      <p:sp>
        <p:nvSpPr>
          <p:cNvPr id="4" name="TextBox 3"/>
          <p:cNvSpPr txBox="1">
            <a:spLocks noChangeArrowheads="1"/>
          </p:cNvSpPr>
          <p:nvPr/>
        </p:nvSpPr>
        <p:spPr bwMode="auto">
          <a:xfrm>
            <a:off x="214314" y="428627"/>
            <a:ext cx="864393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fontAlgn="base">
              <a:spcBef>
                <a:spcPct val="0"/>
              </a:spcBef>
              <a:spcAft>
                <a:spcPct val="0"/>
              </a:spcAft>
            </a:pPr>
            <a:r>
              <a:rPr lang="zh-CN" altLang="en-US" sz="3200" b="1" dirty="0" smtClean="0">
                <a:solidFill>
                  <a:srgbClr val="000000"/>
                </a:solidFill>
                <a:latin typeface="Calibri" pitchFamily="34" charset="0"/>
                <a:cs typeface="Times New Roman" pitchFamily="18" charset="0"/>
              </a:rPr>
              <a:t>内容检测：</a:t>
            </a:r>
            <a:r>
              <a:rPr lang="zh-CN" altLang="zh-CN" sz="3200" b="1" dirty="0" smtClean="0">
                <a:solidFill>
                  <a:srgbClr val="000000"/>
                </a:solidFill>
                <a:latin typeface="Calibri" pitchFamily="34" charset="0"/>
                <a:cs typeface="Times New Roman" pitchFamily="18" charset="0"/>
              </a:rPr>
              <a:t>如何</a:t>
            </a:r>
            <a:r>
              <a:rPr lang="zh-CN" altLang="zh-CN" sz="3200" b="1" dirty="0" smtClean="0">
                <a:solidFill>
                  <a:srgbClr val="000000"/>
                </a:solidFill>
                <a:latin typeface="Calibri" pitchFamily="34" charset="0"/>
                <a:cs typeface="Times New Roman" pitchFamily="18" charset="0"/>
              </a:rPr>
              <a:t>理解诗中的翡翠、桃花、罗</a:t>
            </a:r>
            <a:r>
              <a:rPr lang="zh-CN" altLang="en-US" sz="3200" b="1" dirty="0" smtClean="0">
                <a:solidFill>
                  <a:srgbClr val="000000"/>
                </a:solidFill>
                <a:latin typeface="Calibri" pitchFamily="34" charset="0"/>
                <a:cs typeface="Times New Roman" pitchFamily="18" charset="0"/>
              </a:rPr>
              <a:t>绮</a:t>
            </a:r>
            <a:r>
              <a:rPr lang="zh-CN" altLang="zh-CN" sz="3200" b="1" dirty="0" smtClean="0">
                <a:solidFill>
                  <a:srgbClr val="000000"/>
                </a:solidFill>
                <a:latin typeface="Calibri" pitchFamily="34" charset="0"/>
                <a:cs typeface="Times New Roman" pitchFamily="18" charset="0"/>
              </a:rPr>
              <a:t>及云霞等</a:t>
            </a:r>
            <a:r>
              <a:rPr lang="zh-CN" altLang="en-US" sz="3200" b="1" dirty="0" smtClean="0">
                <a:solidFill>
                  <a:srgbClr val="000000"/>
                </a:solidFill>
                <a:latin typeface="Calibri" pitchFamily="34" charset="0"/>
                <a:cs typeface="Times New Roman" pitchFamily="18" charset="0"/>
              </a:rPr>
              <a:t>意象</a:t>
            </a:r>
            <a:r>
              <a:rPr lang="zh-CN" altLang="zh-CN" sz="3200" b="1" dirty="0" smtClean="0">
                <a:solidFill>
                  <a:srgbClr val="000000"/>
                </a:solidFill>
                <a:latin typeface="Calibri" pitchFamily="34" charset="0"/>
                <a:cs typeface="Times New Roman" pitchFamily="18" charset="0"/>
              </a:rPr>
              <a:t>构思的作用？</a:t>
            </a:r>
            <a:endParaRPr lang="zh-CN" altLang="zh-CN" sz="3200" b="1" dirty="0" smtClean="0">
              <a:solidFill>
                <a:srgbClr val="000000"/>
              </a:solidFill>
            </a:endParaRPr>
          </a:p>
        </p:txBody>
      </p:sp>
    </p:spTree>
    <p:extLst>
      <p:ext uri="{BB962C8B-B14F-4D97-AF65-F5344CB8AC3E}">
        <p14:creationId xmlns:p14="http://schemas.microsoft.com/office/powerpoint/2010/main" val="17717050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1921"/>
                                        </p:tgtEl>
                                        <p:attrNameLst>
                                          <p:attrName>style.visibility</p:attrName>
                                        </p:attrNameLst>
                                      </p:cBhvr>
                                      <p:to>
                                        <p:strVal val="visible"/>
                                      </p:to>
                                    </p:set>
                                    <p:anim calcmode="lin" valueType="num">
                                      <p:cBhvr additive="base">
                                        <p:cTn id="13" dur="500" fill="hold"/>
                                        <p:tgtEl>
                                          <p:spTgt spid="81921"/>
                                        </p:tgtEl>
                                        <p:attrNameLst>
                                          <p:attrName>ppt_x</p:attrName>
                                        </p:attrNameLst>
                                      </p:cBhvr>
                                      <p:tavLst>
                                        <p:tav tm="0">
                                          <p:val>
                                            <p:strVal val="#ppt_x"/>
                                          </p:val>
                                        </p:tav>
                                        <p:tav tm="100000">
                                          <p:val>
                                            <p:strVal val="#ppt_x"/>
                                          </p:val>
                                        </p:tav>
                                      </p:tavLst>
                                    </p:anim>
                                    <p:anim calcmode="lin" valueType="num">
                                      <p:cBhvr additive="base">
                                        <p:cTn id="14" dur="500" fill="hold"/>
                                        <p:tgtEl>
                                          <p:spTgt spid="819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1"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0" y="1"/>
            <a:ext cx="9144000"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pPr>
            <a:r>
              <a:rPr kumimoji="1" lang="en-US" altLang="zh-CN" sz="3200" b="1" smtClean="0">
                <a:solidFill>
                  <a:srgbClr val="000000"/>
                </a:solidFill>
              </a:rPr>
              <a:t>       </a:t>
            </a:r>
            <a:r>
              <a:rPr kumimoji="1" lang="zh-CN" altLang="zh-CN" sz="3200" b="1" smtClean="0">
                <a:solidFill>
                  <a:srgbClr val="000000"/>
                </a:solidFill>
              </a:rPr>
              <a:t>诗人营造了一种反讽的氛围，揭露、批判丑恶和肮脏。诗人选用“翡翠”“桃</a:t>
            </a:r>
            <a:r>
              <a:rPr kumimoji="1" lang="en-US" altLang="zh-CN" sz="3200" b="1" smtClean="0">
                <a:solidFill>
                  <a:srgbClr val="000000"/>
                </a:solidFill>
              </a:rPr>
              <a:t> </a:t>
            </a:r>
            <a:r>
              <a:rPr kumimoji="1" lang="zh-CN" altLang="zh-CN" sz="3200" b="1" smtClean="0">
                <a:solidFill>
                  <a:srgbClr val="000000"/>
                </a:solidFill>
              </a:rPr>
              <a:t>花”“</a:t>
            </a:r>
            <a:r>
              <a:rPr kumimoji="1" lang="zh-CN" altLang="en-US" sz="3200" b="1" smtClean="0">
                <a:solidFill>
                  <a:srgbClr val="000000"/>
                </a:solidFill>
              </a:rPr>
              <a:t>罗</a:t>
            </a:r>
            <a:r>
              <a:rPr kumimoji="1" lang="zh-CN" altLang="zh-CN" sz="3200" b="1" smtClean="0">
                <a:solidFill>
                  <a:srgbClr val="000000"/>
                </a:solidFill>
              </a:rPr>
              <a:t>绮”“云霞”等华丽词语描写一沟死水，将丑恶写得很美。美与丑交织反差，造成新颖独特的表达效果。丑越写得美，越引起反感，使读者去反思诗人要表达的真实感情，增加了促人思考的魅力。</a:t>
            </a:r>
            <a:endParaRPr kumimoji="1" lang="zh-CN" altLang="en-US" sz="3200" b="1" smtClean="0">
              <a:solidFill>
                <a:srgbClr val="000000"/>
              </a:solidFill>
            </a:endParaRPr>
          </a:p>
        </p:txBody>
      </p:sp>
      <p:sp>
        <p:nvSpPr>
          <p:cNvPr id="3" name="矩形 2"/>
          <p:cNvSpPr>
            <a:spLocks noChangeArrowheads="1"/>
          </p:cNvSpPr>
          <p:nvPr/>
        </p:nvSpPr>
        <p:spPr bwMode="auto">
          <a:xfrm>
            <a:off x="2643189" y="5214939"/>
            <a:ext cx="281359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kumimoji="1" lang="zh-CN" altLang="zh-CN" sz="4800" b="1" smtClean="0">
                <a:solidFill>
                  <a:srgbClr val="C00000"/>
                </a:solidFill>
              </a:rPr>
              <a:t>反讽手法 </a:t>
            </a:r>
            <a:endParaRPr kumimoji="1" lang="zh-CN" altLang="en-US" sz="4800" b="1" smtClean="0">
              <a:solidFill>
                <a:srgbClr val="C00000"/>
              </a:solidFill>
            </a:endParaRPr>
          </a:p>
        </p:txBody>
      </p:sp>
    </p:spTree>
    <p:extLst>
      <p:ext uri="{BB962C8B-B14F-4D97-AF65-F5344CB8AC3E}">
        <p14:creationId xmlns:p14="http://schemas.microsoft.com/office/powerpoint/2010/main" val="6063968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TextBox 1"/>
          <p:cNvSpPr txBox="1">
            <a:spLocks noChangeArrowheads="1"/>
          </p:cNvSpPr>
          <p:nvPr/>
        </p:nvSpPr>
        <p:spPr bwMode="auto">
          <a:xfrm>
            <a:off x="0" y="1"/>
            <a:ext cx="9144000"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lnSpc>
                <a:spcPct val="150000"/>
              </a:lnSpc>
              <a:spcBef>
                <a:spcPct val="0"/>
              </a:spcBef>
              <a:spcAft>
                <a:spcPct val="0"/>
              </a:spcAft>
            </a:pPr>
            <a:r>
              <a:rPr lang="zh-CN" altLang="en-US" sz="3200" b="1" smtClean="0">
                <a:solidFill>
                  <a:srgbClr val="C00000"/>
                </a:solidFill>
              </a:rPr>
              <a:t>  </a:t>
            </a:r>
            <a:r>
              <a:rPr lang="en-US" altLang="zh-CN" sz="3200" b="1" smtClean="0">
                <a:solidFill>
                  <a:srgbClr val="C00000"/>
                </a:solidFill>
              </a:rPr>
              <a:t>3</a:t>
            </a:r>
            <a:r>
              <a:rPr lang="zh-CN" altLang="en-US" sz="3200" b="1" smtClean="0">
                <a:solidFill>
                  <a:srgbClr val="C00000"/>
                </a:solidFill>
              </a:rPr>
              <a:t>探究形象意义。</a:t>
            </a:r>
            <a:r>
              <a:rPr lang="zh-CN" altLang="en-US" b="1" smtClean="0">
                <a:solidFill>
                  <a:srgbClr val="000000"/>
                </a:solidFill>
              </a:rPr>
              <a:t/>
            </a:r>
            <a:br>
              <a:rPr lang="zh-CN" altLang="en-US" b="1" smtClean="0">
                <a:solidFill>
                  <a:srgbClr val="000000"/>
                </a:solidFill>
              </a:rPr>
            </a:br>
            <a:r>
              <a:rPr lang="zh-CN" altLang="en-US" sz="3200" b="1" smtClean="0">
                <a:solidFill>
                  <a:srgbClr val="000000"/>
                </a:solidFill>
              </a:rPr>
              <a:t>    形象大于思想，诗尤其如此。意象是诗人创造想象的产物，怎样体会诗中的意象，取决于吟诵者的再造想象。一个人所处的时代、所站的立场、所经历的生活以及所具有的思想倾向等，都会影响其审美趣味。你认为死水象征什么呢？</a:t>
            </a:r>
            <a:r>
              <a:rPr lang="zh-CN" altLang="en-US" smtClean="0">
                <a:solidFill>
                  <a:srgbClr val="000000"/>
                </a:solidFill>
              </a:rPr>
              <a:t/>
            </a:r>
            <a:br>
              <a:rPr lang="zh-CN" altLang="en-US" smtClean="0">
                <a:solidFill>
                  <a:srgbClr val="000000"/>
                </a:solidFill>
              </a:rPr>
            </a:br>
            <a:r>
              <a:rPr lang="zh-CN" altLang="en-US" smtClean="0">
                <a:solidFill>
                  <a:srgbClr val="000000"/>
                </a:solidFill>
              </a:rPr>
              <a:t>    </a:t>
            </a:r>
          </a:p>
        </p:txBody>
      </p:sp>
    </p:spTree>
    <p:extLst>
      <p:ext uri="{BB962C8B-B14F-4D97-AF65-F5344CB8AC3E}">
        <p14:creationId xmlns:p14="http://schemas.microsoft.com/office/powerpoint/2010/main" val="4433052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TextBox 1"/>
          <p:cNvSpPr txBox="1">
            <a:spLocks noChangeArrowheads="1"/>
          </p:cNvSpPr>
          <p:nvPr/>
        </p:nvSpPr>
        <p:spPr bwMode="auto">
          <a:xfrm>
            <a:off x="0" y="1"/>
            <a:ext cx="9144000" cy="655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0"/>
              </a:spcBef>
              <a:spcAft>
                <a:spcPct val="0"/>
              </a:spcAft>
            </a:pPr>
            <a:r>
              <a:rPr lang="zh-CN" altLang="en-US" sz="2800" b="1" smtClean="0">
                <a:solidFill>
                  <a:srgbClr val="000000"/>
                </a:solidFill>
              </a:rPr>
              <a:t>象征意义的三种看法：</a:t>
            </a:r>
            <a:br>
              <a:rPr lang="zh-CN" altLang="en-US" sz="2800" b="1" smtClean="0">
                <a:solidFill>
                  <a:srgbClr val="000000"/>
                </a:solidFill>
              </a:rPr>
            </a:br>
            <a:r>
              <a:rPr lang="zh-CN" altLang="en-US" sz="2800" b="1" smtClean="0">
                <a:solidFill>
                  <a:srgbClr val="000000"/>
                </a:solidFill>
              </a:rPr>
              <a:t>    第一种看法：从</a:t>
            </a:r>
            <a:r>
              <a:rPr lang="en-US" altLang="zh-CN" sz="2800" b="1" smtClean="0">
                <a:solidFill>
                  <a:srgbClr val="000000"/>
                </a:solidFill>
              </a:rPr>
              <a:t>《</a:t>
            </a:r>
            <a:r>
              <a:rPr lang="zh-CN" altLang="en-US" sz="2800" b="1" smtClean="0">
                <a:solidFill>
                  <a:srgbClr val="000000"/>
                </a:solidFill>
              </a:rPr>
              <a:t>死水</a:t>
            </a:r>
            <a:r>
              <a:rPr lang="en-US" altLang="zh-CN" sz="2800" b="1" smtClean="0">
                <a:solidFill>
                  <a:srgbClr val="000000"/>
                </a:solidFill>
              </a:rPr>
              <a:t>》</a:t>
            </a:r>
            <a:r>
              <a:rPr lang="zh-CN" altLang="en-US" sz="2800" b="1" smtClean="0">
                <a:solidFill>
                  <a:srgbClr val="000000"/>
                </a:solidFill>
              </a:rPr>
              <a:t>的创作时间看，“死水”是美国社会的象征。</a:t>
            </a:r>
            <a:br>
              <a:rPr lang="zh-CN" altLang="en-US" sz="2800" b="1" smtClean="0">
                <a:solidFill>
                  <a:srgbClr val="000000"/>
                </a:solidFill>
              </a:rPr>
            </a:br>
            <a:r>
              <a:rPr lang="zh-CN" altLang="en-US" sz="2800" b="1" smtClean="0">
                <a:solidFill>
                  <a:srgbClr val="000000"/>
                </a:solidFill>
              </a:rPr>
              <a:t>    此诗的后面，署有创作时间：“</a:t>
            </a:r>
            <a:r>
              <a:rPr lang="en-US" altLang="zh-CN" sz="2800" b="1" smtClean="0">
                <a:solidFill>
                  <a:srgbClr val="000000"/>
                </a:solidFill>
              </a:rPr>
              <a:t>1925</a:t>
            </a:r>
            <a:r>
              <a:rPr lang="zh-CN" altLang="en-US" sz="2800" b="1" smtClean="0">
                <a:solidFill>
                  <a:srgbClr val="000000"/>
                </a:solidFill>
              </a:rPr>
              <a:t>年</a:t>
            </a:r>
            <a:r>
              <a:rPr lang="en-US" altLang="zh-CN" sz="2800" b="1" smtClean="0">
                <a:solidFill>
                  <a:srgbClr val="000000"/>
                </a:solidFill>
              </a:rPr>
              <a:t>4</a:t>
            </a:r>
            <a:r>
              <a:rPr lang="zh-CN" altLang="en-US" sz="2800" b="1" smtClean="0">
                <a:solidFill>
                  <a:srgbClr val="000000"/>
                </a:solidFill>
              </a:rPr>
              <a:t>月”。这是在美国芝加哥留学的闻一多先生准备提前回国的前夕。留美期间闻先生的情绪，有两个突出的方面：一是由于他在美国身受种族歧视之苦，对美国社会那种在繁华掩盖下的腐朽与罪恶感到愤怒与厌恶；一是对自己的祖国的无限热爱与思念。在这种情绪支配下，他写下了许多充满爱国反帝激情的诗篇，如</a:t>
            </a:r>
            <a:r>
              <a:rPr lang="en-US" altLang="zh-CN" sz="2800" b="1" smtClean="0">
                <a:solidFill>
                  <a:srgbClr val="000000"/>
                </a:solidFill>
              </a:rPr>
              <a:t>《</a:t>
            </a:r>
            <a:r>
              <a:rPr lang="zh-CN" altLang="en-US" sz="2800" b="1" smtClean="0">
                <a:solidFill>
                  <a:srgbClr val="000000"/>
                </a:solidFill>
              </a:rPr>
              <a:t>孤雁</a:t>
            </a:r>
            <a:r>
              <a:rPr lang="en-US" altLang="zh-CN" sz="2800" b="1" smtClean="0">
                <a:solidFill>
                  <a:srgbClr val="000000"/>
                </a:solidFill>
              </a:rPr>
              <a:t>》《</a:t>
            </a:r>
            <a:r>
              <a:rPr lang="zh-CN" altLang="en-US" sz="2800" b="1" smtClean="0">
                <a:solidFill>
                  <a:srgbClr val="000000"/>
                </a:solidFill>
              </a:rPr>
              <a:t>太阳岭</a:t>
            </a:r>
            <a:r>
              <a:rPr lang="en-US" altLang="zh-CN" sz="2800" b="1" smtClean="0">
                <a:solidFill>
                  <a:srgbClr val="000000"/>
                </a:solidFill>
              </a:rPr>
              <a:t>》《</a:t>
            </a:r>
            <a:r>
              <a:rPr lang="zh-CN" altLang="en-US" sz="2800" b="1" smtClean="0">
                <a:solidFill>
                  <a:srgbClr val="000000"/>
                </a:solidFill>
              </a:rPr>
              <a:t>忆菊</a:t>
            </a:r>
            <a:r>
              <a:rPr lang="en-US" altLang="zh-CN" sz="2800" b="1" smtClean="0">
                <a:solidFill>
                  <a:srgbClr val="000000"/>
                </a:solidFill>
              </a:rPr>
              <a:t>》</a:t>
            </a:r>
            <a:r>
              <a:rPr lang="zh-CN" altLang="en-US" sz="2800" b="1" smtClean="0">
                <a:solidFill>
                  <a:srgbClr val="000000"/>
                </a:solidFill>
              </a:rPr>
              <a:t>等。这种爱国反帝的激情，更集中地表现在他回国前夕所写的</a:t>
            </a:r>
            <a:r>
              <a:rPr lang="en-US" altLang="zh-CN" sz="2800" b="1" smtClean="0">
                <a:solidFill>
                  <a:srgbClr val="000000"/>
                </a:solidFill>
              </a:rPr>
              <a:t>《</a:t>
            </a:r>
            <a:r>
              <a:rPr lang="zh-CN" altLang="en-US" sz="2800" b="1" smtClean="0">
                <a:solidFill>
                  <a:srgbClr val="000000"/>
                </a:solidFill>
              </a:rPr>
              <a:t>洗衣歌</a:t>
            </a:r>
            <a:r>
              <a:rPr lang="en-US" altLang="zh-CN" sz="2800" b="1" smtClean="0">
                <a:solidFill>
                  <a:srgbClr val="000000"/>
                </a:solidFill>
              </a:rPr>
              <a:t>》《</a:t>
            </a:r>
            <a:r>
              <a:rPr lang="zh-CN" altLang="en-US" sz="2800" b="1" smtClean="0">
                <a:solidFill>
                  <a:srgbClr val="000000"/>
                </a:solidFill>
              </a:rPr>
              <a:t>七子之歌</a:t>
            </a:r>
            <a:r>
              <a:rPr lang="en-US" altLang="zh-CN" sz="2800" b="1" smtClean="0">
                <a:solidFill>
                  <a:srgbClr val="000000"/>
                </a:solidFill>
              </a:rPr>
              <a:t>》《</a:t>
            </a:r>
            <a:r>
              <a:rPr lang="zh-CN" altLang="en-US" sz="2800" b="1" smtClean="0">
                <a:solidFill>
                  <a:srgbClr val="000000"/>
                </a:solidFill>
              </a:rPr>
              <a:t>醒呀</a:t>
            </a:r>
            <a:r>
              <a:rPr lang="en-US" altLang="zh-CN" sz="2800" b="1" smtClean="0">
                <a:solidFill>
                  <a:srgbClr val="000000"/>
                </a:solidFill>
              </a:rPr>
              <a:t>》《</a:t>
            </a:r>
            <a:r>
              <a:rPr lang="zh-CN" altLang="en-US" sz="2800" b="1" smtClean="0">
                <a:solidFill>
                  <a:srgbClr val="000000"/>
                </a:solidFill>
              </a:rPr>
              <a:t>死水</a:t>
            </a:r>
            <a:r>
              <a:rPr lang="en-US" altLang="zh-CN" sz="2800" b="1" smtClean="0">
                <a:solidFill>
                  <a:srgbClr val="000000"/>
                </a:solidFill>
              </a:rPr>
              <a:t>》</a:t>
            </a:r>
            <a:r>
              <a:rPr lang="zh-CN" altLang="en-US" sz="2800" b="1" smtClean="0">
                <a:solidFill>
                  <a:srgbClr val="000000"/>
                </a:solidFill>
              </a:rPr>
              <a:t>等诗中，如诗人所说，这些诗是“历年旅外因受尽帝国主义的闲气而喊出的不平的呼声”。华美外表的下面是污秽和罪恶。这样的“死水”，不正是美国社会最真实的写照吗？</a:t>
            </a:r>
          </a:p>
        </p:txBody>
      </p:sp>
    </p:spTree>
    <p:extLst>
      <p:ext uri="{BB962C8B-B14F-4D97-AF65-F5344CB8AC3E}">
        <p14:creationId xmlns:p14="http://schemas.microsoft.com/office/powerpoint/2010/main" val="40340894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内容占位符 2"/>
          <p:cNvSpPr>
            <a:spLocks noGrp="1" noChangeArrowheads="1"/>
          </p:cNvSpPr>
          <p:nvPr>
            <p:ph idx="1"/>
          </p:nvPr>
        </p:nvSpPr>
        <p:spPr/>
        <p:txBody>
          <a:bodyPr/>
          <a:lstStyle/>
          <a:p>
            <a:r>
              <a:rPr lang="zh-CN" altLang="en-US" b="1" smtClean="0"/>
              <a:t>1、</a:t>
            </a:r>
            <a:r>
              <a:rPr lang="zh-CN" altLang="en-US" b="1" smtClean="0">
                <a:solidFill>
                  <a:srgbClr val="C00000"/>
                </a:solidFill>
              </a:rPr>
              <a:t>冰心</a:t>
            </a:r>
            <a:r>
              <a:rPr lang="zh-CN" altLang="en-US" b="1" smtClean="0"/>
              <a:t>：“闻一多的死是一首伟大的诗，他给我们留下了最完美、最伟大的诗篇。”</a:t>
            </a:r>
          </a:p>
          <a:p>
            <a:r>
              <a:rPr lang="en-US" altLang="zh-CN" b="1" smtClean="0"/>
              <a:t>2</a:t>
            </a:r>
            <a:r>
              <a:rPr lang="zh-CN" altLang="en-US" b="1" smtClean="0"/>
              <a:t>、</a:t>
            </a:r>
            <a:r>
              <a:rPr lang="zh-CN" altLang="en-US" b="1" smtClean="0">
                <a:solidFill>
                  <a:srgbClr val="C00000"/>
                </a:solidFill>
              </a:rPr>
              <a:t>毛泽东</a:t>
            </a:r>
            <a:r>
              <a:rPr lang="zh-CN" altLang="en-US" b="1" smtClean="0"/>
              <a:t>在《别了，司徒雷登》一文中说：“我们中国人是有骨气的。…闻一多拍案而起，横眉怒对国民党的手枪，宁可倒下去，不愿屈服。……他们表现了我们民族的英雄气概。”</a:t>
            </a:r>
          </a:p>
        </p:txBody>
      </p:sp>
    </p:spTree>
    <p:extLst>
      <p:ext uri="{BB962C8B-B14F-4D97-AF65-F5344CB8AC3E}">
        <p14:creationId xmlns:p14="http://schemas.microsoft.com/office/powerpoint/2010/main" val="4625061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TextBox 1"/>
          <p:cNvSpPr txBox="1">
            <a:spLocks noChangeArrowheads="1"/>
          </p:cNvSpPr>
          <p:nvPr/>
        </p:nvSpPr>
        <p:spPr bwMode="auto">
          <a:xfrm>
            <a:off x="0" y="1"/>
            <a:ext cx="9144000" cy="710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lnSpc>
                <a:spcPct val="150000"/>
              </a:lnSpc>
              <a:spcBef>
                <a:spcPct val="0"/>
              </a:spcBef>
              <a:spcAft>
                <a:spcPct val="0"/>
              </a:spcAft>
            </a:pPr>
            <a:r>
              <a:rPr lang="zh-CN" altLang="en-US" sz="2800" b="1" smtClean="0">
                <a:solidFill>
                  <a:srgbClr val="000000"/>
                </a:solidFill>
              </a:rPr>
              <a:t>第二种看法：从</a:t>
            </a:r>
            <a:r>
              <a:rPr lang="en-US" altLang="zh-CN" sz="2800" b="1" smtClean="0">
                <a:solidFill>
                  <a:srgbClr val="000000"/>
                </a:solidFill>
              </a:rPr>
              <a:t>《</a:t>
            </a:r>
            <a:r>
              <a:rPr lang="zh-CN" altLang="en-US" sz="2800" b="1" smtClean="0">
                <a:solidFill>
                  <a:srgbClr val="000000"/>
                </a:solidFill>
              </a:rPr>
              <a:t>死水</a:t>
            </a:r>
            <a:r>
              <a:rPr lang="en-US" altLang="zh-CN" sz="2800" b="1" smtClean="0">
                <a:solidFill>
                  <a:srgbClr val="000000"/>
                </a:solidFill>
              </a:rPr>
              <a:t>》</a:t>
            </a:r>
            <a:r>
              <a:rPr lang="zh-CN" altLang="en-US" sz="2800" b="1" smtClean="0">
                <a:solidFill>
                  <a:srgbClr val="000000"/>
                </a:solidFill>
              </a:rPr>
              <a:t>的发表时间看，“死水”象征的是北洋政府。</a:t>
            </a:r>
            <a:br>
              <a:rPr lang="zh-CN" altLang="en-US" sz="2800" b="1" smtClean="0">
                <a:solidFill>
                  <a:srgbClr val="000000"/>
                </a:solidFill>
              </a:rPr>
            </a:br>
            <a:r>
              <a:rPr lang="zh-CN" altLang="en-US" sz="2800" b="1" smtClean="0">
                <a:solidFill>
                  <a:srgbClr val="000000"/>
                </a:solidFill>
              </a:rPr>
              <a:t>    </a:t>
            </a:r>
            <a:r>
              <a:rPr lang="en-US" altLang="zh-CN" sz="2800" b="1" smtClean="0">
                <a:solidFill>
                  <a:srgbClr val="000000"/>
                </a:solidFill>
              </a:rPr>
              <a:t>1926</a:t>
            </a:r>
            <a:r>
              <a:rPr lang="zh-CN" altLang="en-US" sz="2800" b="1" smtClean="0">
                <a:solidFill>
                  <a:srgbClr val="000000"/>
                </a:solidFill>
              </a:rPr>
              <a:t>年</a:t>
            </a:r>
            <a:r>
              <a:rPr lang="en-US" altLang="zh-CN" sz="2800" b="1" smtClean="0">
                <a:solidFill>
                  <a:srgbClr val="000000"/>
                </a:solidFill>
              </a:rPr>
              <a:t>3</a:t>
            </a:r>
            <a:r>
              <a:rPr lang="zh-CN" altLang="en-US" sz="2800" b="1" smtClean="0">
                <a:solidFill>
                  <a:srgbClr val="000000"/>
                </a:solidFill>
              </a:rPr>
              <a:t>月</a:t>
            </a:r>
            <a:r>
              <a:rPr lang="en-US" altLang="zh-CN" sz="2800" b="1" smtClean="0">
                <a:solidFill>
                  <a:srgbClr val="000000"/>
                </a:solidFill>
              </a:rPr>
              <a:t>18</a:t>
            </a:r>
            <a:r>
              <a:rPr lang="zh-CN" altLang="en-US" sz="2800" b="1" smtClean="0">
                <a:solidFill>
                  <a:srgbClr val="000000"/>
                </a:solidFill>
              </a:rPr>
              <a:t>日，就是鲁迅说的“民国以来的最黑暗的一天”，段祺瑞北洋政府血腥屠杀请愿的爱国学生，制造了震惊中外的“三一八”惨案。闻一多先生怀着满腔义愤，声援学生的爱国斗争。他选择此时发表</a:t>
            </a:r>
            <a:r>
              <a:rPr lang="en-US" altLang="zh-CN" sz="2800" b="1" smtClean="0">
                <a:solidFill>
                  <a:srgbClr val="000000"/>
                </a:solidFill>
              </a:rPr>
              <a:t>《</a:t>
            </a:r>
            <a:r>
              <a:rPr lang="zh-CN" altLang="en-US" sz="2800" b="1" smtClean="0">
                <a:solidFill>
                  <a:srgbClr val="000000"/>
                </a:solidFill>
              </a:rPr>
              <a:t>死水</a:t>
            </a:r>
            <a:r>
              <a:rPr lang="en-US" altLang="zh-CN" sz="2800" b="1" smtClean="0">
                <a:solidFill>
                  <a:srgbClr val="000000"/>
                </a:solidFill>
              </a:rPr>
              <a:t>》</a:t>
            </a:r>
            <a:r>
              <a:rPr lang="zh-CN" altLang="en-US" sz="2800" b="1" smtClean="0">
                <a:solidFill>
                  <a:srgbClr val="000000"/>
                </a:solidFill>
              </a:rPr>
              <a:t>，正是用以表达自己对北洋政府的深恶痛绝：这个北洋政府已是“一沟绝望的死水”，“这里断不是美的所在”，那就让它见鬼去吧；“不如让给丑恶来开垦”。态度是这样的决绝、激烈！</a:t>
            </a:r>
            <a:r>
              <a:rPr lang="zh-CN" altLang="en-US" smtClean="0">
                <a:solidFill>
                  <a:srgbClr val="000000"/>
                </a:solidFill>
              </a:rPr>
              <a:t/>
            </a:r>
            <a:br>
              <a:rPr lang="zh-CN" altLang="en-US" smtClean="0">
                <a:solidFill>
                  <a:srgbClr val="000000"/>
                </a:solidFill>
              </a:rPr>
            </a:br>
            <a:endParaRPr lang="zh-CN" altLang="en-US" smtClean="0">
              <a:solidFill>
                <a:srgbClr val="000000"/>
              </a:solidFill>
            </a:endParaRPr>
          </a:p>
        </p:txBody>
      </p:sp>
    </p:spTree>
    <p:extLst>
      <p:ext uri="{BB962C8B-B14F-4D97-AF65-F5344CB8AC3E}">
        <p14:creationId xmlns:p14="http://schemas.microsoft.com/office/powerpoint/2010/main" val="21470463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矩形 1"/>
          <p:cNvSpPr>
            <a:spLocks noChangeArrowheads="1"/>
          </p:cNvSpPr>
          <p:nvPr/>
        </p:nvSpPr>
        <p:spPr bwMode="auto">
          <a:xfrm>
            <a:off x="0" y="1"/>
            <a:ext cx="9144000" cy="6494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kumimoji="1" lang="zh-CN" altLang="en-US" sz="2800" b="1" smtClean="0">
                <a:solidFill>
                  <a:srgbClr val="000000"/>
                </a:solidFill>
              </a:rPr>
              <a:t> 第三种看法：从</a:t>
            </a:r>
            <a:r>
              <a:rPr kumimoji="1" lang="en-US" altLang="zh-CN" sz="2800" b="1" smtClean="0">
                <a:solidFill>
                  <a:srgbClr val="000000"/>
                </a:solidFill>
              </a:rPr>
              <a:t>《</a:t>
            </a:r>
            <a:r>
              <a:rPr kumimoji="1" lang="zh-CN" altLang="en-US" sz="2800" b="1" smtClean="0">
                <a:solidFill>
                  <a:srgbClr val="000000"/>
                </a:solidFill>
              </a:rPr>
              <a:t>死水</a:t>
            </a:r>
            <a:r>
              <a:rPr kumimoji="1" lang="en-US" altLang="zh-CN" sz="2800" b="1" smtClean="0">
                <a:solidFill>
                  <a:srgbClr val="000000"/>
                </a:solidFill>
              </a:rPr>
              <a:t>》</a:t>
            </a:r>
            <a:r>
              <a:rPr kumimoji="1" lang="zh-CN" altLang="en-US" sz="2800" b="1" smtClean="0">
                <a:solidFill>
                  <a:srgbClr val="000000"/>
                </a:solidFill>
              </a:rPr>
              <a:t>诗集出版时间看，“死水”象征的是黑暗的中国现实。</a:t>
            </a:r>
            <a:br>
              <a:rPr kumimoji="1" lang="zh-CN" altLang="en-US" sz="2800" b="1" smtClean="0">
                <a:solidFill>
                  <a:srgbClr val="000000"/>
                </a:solidFill>
              </a:rPr>
            </a:br>
            <a:r>
              <a:rPr kumimoji="1" lang="zh-CN" altLang="en-US" sz="2800" b="1" smtClean="0">
                <a:solidFill>
                  <a:srgbClr val="000000"/>
                </a:solidFill>
              </a:rPr>
              <a:t>    </a:t>
            </a:r>
            <a:r>
              <a:rPr kumimoji="1" lang="en-US" altLang="zh-CN" sz="2800" b="1" smtClean="0">
                <a:solidFill>
                  <a:srgbClr val="000000"/>
                </a:solidFill>
              </a:rPr>
              <a:t>1927</a:t>
            </a:r>
            <a:r>
              <a:rPr kumimoji="1" lang="zh-CN" altLang="en-US" sz="2800" b="1" smtClean="0">
                <a:solidFill>
                  <a:srgbClr val="000000"/>
                </a:solidFill>
              </a:rPr>
              <a:t>年，轰轰烈烈的大革命失败了。闻一多先生对于祖国的美好希望破灭了。他结束了诗人的生涯走进了学者的书屋。</a:t>
            </a:r>
            <a:r>
              <a:rPr kumimoji="1" lang="en-US" altLang="zh-CN" sz="2800" b="1" smtClean="0">
                <a:solidFill>
                  <a:srgbClr val="000000"/>
                </a:solidFill>
              </a:rPr>
              <a:t>1928</a:t>
            </a:r>
            <a:r>
              <a:rPr kumimoji="1" lang="zh-CN" altLang="en-US" sz="2800" b="1" smtClean="0">
                <a:solidFill>
                  <a:srgbClr val="000000"/>
                </a:solidFill>
              </a:rPr>
              <a:t>年，他编成他自己的第二部诗集，取名“死水”出版，作为向诗坛的告别。他亲自为诗集设计了封面与封底，采用的是通盘的黑纸，只有封面的上方贴有小小的金色签条，写着书名与作者。整个封面封底散发着忧郁、沉闷的气息。人们看到这以“死水”命名的黑色诗集，心中就会浮起“这是一沟绝望的死水”的诗句。这个时候，</a:t>
            </a:r>
            <a:r>
              <a:rPr kumimoji="1" lang="en-US" altLang="zh-CN" sz="2800" b="1" smtClean="0">
                <a:solidFill>
                  <a:srgbClr val="000000"/>
                </a:solidFill>
              </a:rPr>
              <a:t>《</a:t>
            </a:r>
            <a:r>
              <a:rPr kumimoji="1" lang="zh-CN" altLang="en-US" sz="2800" b="1" smtClean="0">
                <a:solidFill>
                  <a:srgbClr val="000000"/>
                </a:solidFill>
              </a:rPr>
              <a:t>死水</a:t>
            </a:r>
            <a:r>
              <a:rPr kumimoji="1" lang="en-US" altLang="zh-CN" sz="2800" b="1" smtClean="0">
                <a:solidFill>
                  <a:srgbClr val="000000"/>
                </a:solidFill>
              </a:rPr>
              <a:t>》</a:t>
            </a:r>
            <a:r>
              <a:rPr kumimoji="1" lang="zh-CN" altLang="en-US" sz="2800" b="1" smtClean="0">
                <a:solidFill>
                  <a:srgbClr val="000000"/>
                </a:solidFill>
              </a:rPr>
              <a:t>一诗和</a:t>
            </a:r>
            <a:r>
              <a:rPr kumimoji="1" lang="en-US" altLang="zh-CN" sz="2800" b="1" smtClean="0">
                <a:solidFill>
                  <a:srgbClr val="000000"/>
                </a:solidFill>
              </a:rPr>
              <a:t>《</a:t>
            </a:r>
            <a:r>
              <a:rPr kumimoji="1" lang="zh-CN" altLang="en-US" sz="2800" b="1" smtClean="0">
                <a:solidFill>
                  <a:srgbClr val="000000"/>
                </a:solidFill>
              </a:rPr>
              <a:t>死水</a:t>
            </a:r>
            <a:r>
              <a:rPr kumimoji="1" lang="en-US" altLang="zh-CN" sz="2800" b="1" smtClean="0">
                <a:solidFill>
                  <a:srgbClr val="000000"/>
                </a:solidFill>
              </a:rPr>
              <a:t>》</a:t>
            </a:r>
            <a:r>
              <a:rPr kumimoji="1" lang="zh-CN" altLang="en-US" sz="2800" b="1" smtClean="0">
                <a:solidFill>
                  <a:srgbClr val="000000"/>
                </a:solidFill>
              </a:rPr>
              <a:t>这一书，又有了另外一层寓意了。到这时候，在闻一多先生心目中，“死水”象征的是黑暗的中国现实，表达了诗人对这种现实激愤而又失望的情绪，也表现了他与反动统治者不合作的态度。</a:t>
            </a:r>
            <a:r>
              <a:rPr kumimoji="1" lang="zh-CN" altLang="en-US" sz="2400" smtClean="0">
                <a:solidFill>
                  <a:srgbClr val="000000"/>
                </a:solidFill>
              </a:rPr>
              <a:t/>
            </a:r>
            <a:br>
              <a:rPr kumimoji="1" lang="zh-CN" altLang="en-US" sz="2400" smtClean="0">
                <a:solidFill>
                  <a:srgbClr val="000000"/>
                </a:solidFill>
              </a:rPr>
            </a:br>
            <a:endParaRPr kumimoji="1" lang="zh-CN" altLang="en-US" sz="2400" smtClean="0">
              <a:solidFill>
                <a:srgbClr val="000000"/>
              </a:solidFill>
            </a:endParaRPr>
          </a:p>
        </p:txBody>
      </p:sp>
    </p:spTree>
    <p:extLst>
      <p:ext uri="{BB962C8B-B14F-4D97-AF65-F5344CB8AC3E}">
        <p14:creationId xmlns:p14="http://schemas.microsoft.com/office/powerpoint/2010/main" val="19893465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矩形 1"/>
          <p:cNvSpPr>
            <a:spLocks noChangeArrowheads="1"/>
          </p:cNvSpPr>
          <p:nvPr/>
        </p:nvSpPr>
        <p:spPr bwMode="auto">
          <a:xfrm>
            <a:off x="0" y="1"/>
            <a:ext cx="9144000"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kumimoji="1" lang="zh-CN" altLang="en-US" sz="2800" b="1" dirty="0" smtClean="0">
                <a:solidFill>
                  <a:srgbClr val="000000"/>
                </a:solidFill>
              </a:rPr>
              <a:t>诗人在</a:t>
            </a:r>
            <a:r>
              <a:rPr kumimoji="1" lang="en-US" altLang="zh-CN" sz="2800" b="1" dirty="0" smtClean="0">
                <a:solidFill>
                  <a:srgbClr val="000000"/>
                </a:solidFill>
              </a:rPr>
              <a:t>《</a:t>
            </a:r>
            <a:r>
              <a:rPr kumimoji="1" lang="zh-CN" altLang="en-US" sz="2800" b="1" dirty="0" smtClean="0">
                <a:solidFill>
                  <a:srgbClr val="000000"/>
                </a:solidFill>
              </a:rPr>
              <a:t>女神之时代精神</a:t>
            </a:r>
            <a:r>
              <a:rPr kumimoji="1" lang="en-US" altLang="zh-CN" sz="2800" b="1" dirty="0" smtClean="0">
                <a:solidFill>
                  <a:srgbClr val="000000"/>
                </a:solidFill>
              </a:rPr>
              <a:t>》</a:t>
            </a:r>
            <a:r>
              <a:rPr kumimoji="1" lang="zh-CN" altLang="en-US" sz="2800" b="1" dirty="0" smtClean="0">
                <a:solidFill>
                  <a:srgbClr val="000000"/>
                </a:solidFill>
              </a:rPr>
              <a:t>中有一段话，是可以用来诠释</a:t>
            </a:r>
            <a:r>
              <a:rPr kumimoji="1" lang="en-US" altLang="zh-CN" sz="2800" b="1" dirty="0" smtClean="0">
                <a:solidFill>
                  <a:srgbClr val="000000"/>
                </a:solidFill>
              </a:rPr>
              <a:t>《</a:t>
            </a:r>
            <a:r>
              <a:rPr kumimoji="1" lang="zh-CN" altLang="en-US" sz="2800" b="1" dirty="0" smtClean="0">
                <a:solidFill>
                  <a:srgbClr val="000000"/>
                </a:solidFill>
              </a:rPr>
              <a:t>死水</a:t>
            </a:r>
            <a:r>
              <a:rPr kumimoji="1" lang="en-US" altLang="zh-CN" sz="2800" b="1" dirty="0" smtClean="0">
                <a:solidFill>
                  <a:srgbClr val="000000"/>
                </a:solidFill>
              </a:rPr>
              <a:t>》</a:t>
            </a:r>
            <a:r>
              <a:rPr kumimoji="1" lang="zh-CN" altLang="en-US" sz="2800" b="1" dirty="0" smtClean="0">
                <a:solidFill>
                  <a:srgbClr val="000000"/>
                </a:solidFill>
              </a:rPr>
              <a:t>的。他说：“二十世纪是个悲哀与兴奋的世纪。二十世纪是黑暗的世界，但这黑暗是先导黎明的黑暗。二十世纪是死的世界，但这是预言更生的死。这样便是二十世纪，尤其是二十世纪底的中国</a:t>
            </a:r>
            <a:r>
              <a:rPr kumimoji="1" lang="en-US" altLang="zh-CN" sz="2800" b="1" dirty="0" smtClean="0">
                <a:solidFill>
                  <a:srgbClr val="000000"/>
                </a:solidFill>
              </a:rPr>
              <a:t>……</a:t>
            </a:r>
            <a:r>
              <a:rPr kumimoji="1" lang="zh-CN" altLang="en-US" sz="2800" b="1" dirty="0" smtClean="0">
                <a:solidFill>
                  <a:srgbClr val="000000"/>
                </a:solidFill>
              </a:rPr>
              <a:t>五四之后中国青年，他们的烦恼悲哀真象火一样烧着，潮一般涌着，他们觉得这‘冷酷如铁’，‘黑暗如漆’，‘腥秽如血’的宇宙真一秒钟也羁留不得了。</a:t>
            </a:r>
            <a:r>
              <a:rPr kumimoji="1" lang="zh-CN" altLang="en-US" sz="2800" b="1" dirty="0" smtClean="0">
                <a:solidFill>
                  <a:srgbClr val="FF0000"/>
                </a:solidFill>
              </a:rPr>
              <a:t>他们厌这世界，也厌他自己，于是急躁者归于自杀，忍耐者力图革新。革新者又觉得意志敌不住冲动，则抖擞起来，又跌倒下去了。但是他们太溺爱生活了，爱他的甜处，也爱他的辣处。他们决不肯脱逃，也不肯降服。”</a:t>
            </a:r>
            <a:r>
              <a:rPr kumimoji="1" lang="zh-CN" altLang="en-US" sz="2800" b="1" dirty="0" smtClean="0">
                <a:solidFill>
                  <a:srgbClr val="000000"/>
                </a:solidFill>
              </a:rPr>
              <a:t>（见</a:t>
            </a:r>
            <a:r>
              <a:rPr kumimoji="1" lang="en-US" altLang="zh-CN" sz="2800" b="1" dirty="0" smtClean="0">
                <a:solidFill>
                  <a:srgbClr val="000000"/>
                </a:solidFill>
              </a:rPr>
              <a:t>《</a:t>
            </a:r>
            <a:r>
              <a:rPr kumimoji="1" lang="zh-CN" altLang="en-US" sz="2800" b="1" dirty="0" smtClean="0">
                <a:solidFill>
                  <a:srgbClr val="000000"/>
                </a:solidFill>
              </a:rPr>
              <a:t>闻一多全集</a:t>
            </a:r>
            <a:r>
              <a:rPr kumimoji="1" lang="en-US" altLang="zh-CN" sz="2800" b="1" dirty="0" smtClean="0">
                <a:solidFill>
                  <a:srgbClr val="000000"/>
                </a:solidFill>
              </a:rPr>
              <a:t>》</a:t>
            </a:r>
            <a:r>
              <a:rPr kumimoji="1" lang="zh-CN" altLang="en-US" sz="2800" b="1" dirty="0" smtClean="0">
                <a:solidFill>
                  <a:srgbClr val="000000"/>
                </a:solidFill>
              </a:rPr>
              <a:t>第三卷）</a:t>
            </a:r>
          </a:p>
        </p:txBody>
      </p:sp>
    </p:spTree>
    <p:extLst>
      <p:ext uri="{BB962C8B-B14F-4D97-AF65-F5344CB8AC3E}">
        <p14:creationId xmlns:p14="http://schemas.microsoft.com/office/powerpoint/2010/main" val="18915932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矩形 1"/>
          <p:cNvSpPr>
            <a:spLocks noChangeArrowheads="1"/>
          </p:cNvSpPr>
          <p:nvPr/>
        </p:nvSpPr>
        <p:spPr bwMode="auto">
          <a:xfrm>
            <a:off x="0" y="0"/>
            <a:ext cx="9144000"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kumimoji="1" lang="zh-CN" altLang="en-US" sz="3200" b="1" dirty="0" smtClean="0">
                <a:solidFill>
                  <a:srgbClr val="000000"/>
                </a:solidFill>
              </a:rPr>
              <a:t>这不是‘恶之花’的赞颂，而是索性让‘丑恶’早些‘恶贯满盈’，‘绝望里才有希望’。”（朱自清：</a:t>
            </a:r>
            <a:r>
              <a:rPr kumimoji="1" lang="en-US" altLang="zh-CN" sz="3200" b="1" dirty="0" smtClean="0">
                <a:solidFill>
                  <a:srgbClr val="000000"/>
                </a:solidFill>
              </a:rPr>
              <a:t>《</a:t>
            </a:r>
            <a:r>
              <a:rPr kumimoji="1" lang="zh-CN" altLang="en-US" sz="3200" b="1" dirty="0" smtClean="0">
                <a:solidFill>
                  <a:srgbClr val="000000"/>
                </a:solidFill>
              </a:rPr>
              <a:t>闻一多全集</a:t>
            </a:r>
            <a:r>
              <a:rPr kumimoji="1" lang="en-US" altLang="zh-CN" sz="3200" b="1" dirty="0" smtClean="0">
                <a:solidFill>
                  <a:srgbClr val="000000"/>
                </a:solidFill>
              </a:rPr>
              <a:t>•</a:t>
            </a:r>
            <a:r>
              <a:rPr kumimoji="1" lang="zh-CN" altLang="en-US" sz="3200" b="1" dirty="0" smtClean="0">
                <a:solidFill>
                  <a:srgbClr val="000000"/>
                </a:solidFill>
              </a:rPr>
              <a:t>序</a:t>
            </a:r>
            <a:r>
              <a:rPr kumimoji="1" lang="en-US" altLang="zh-CN" sz="3200" b="1" dirty="0" smtClean="0">
                <a:solidFill>
                  <a:srgbClr val="000000"/>
                </a:solidFill>
              </a:rPr>
              <a:t>》</a:t>
            </a:r>
            <a:r>
              <a:rPr kumimoji="1" lang="zh-CN" altLang="en-US" sz="3200" b="1" dirty="0" smtClean="0">
                <a:solidFill>
                  <a:srgbClr val="000000"/>
                </a:solidFill>
              </a:rPr>
              <a:t>，见</a:t>
            </a:r>
            <a:r>
              <a:rPr kumimoji="1" lang="en-US" altLang="zh-CN" sz="3200" b="1" dirty="0" smtClean="0">
                <a:solidFill>
                  <a:srgbClr val="000000"/>
                </a:solidFill>
              </a:rPr>
              <a:t>《</a:t>
            </a:r>
            <a:r>
              <a:rPr kumimoji="1" lang="zh-CN" altLang="en-US" sz="3200" b="1" dirty="0" smtClean="0">
                <a:solidFill>
                  <a:srgbClr val="000000"/>
                </a:solidFill>
              </a:rPr>
              <a:t>闻一多全集</a:t>
            </a:r>
            <a:r>
              <a:rPr kumimoji="1" lang="en-US" altLang="zh-CN" sz="3200" b="1" dirty="0" smtClean="0">
                <a:solidFill>
                  <a:srgbClr val="000000"/>
                </a:solidFill>
              </a:rPr>
              <a:t>》</a:t>
            </a:r>
            <a:r>
              <a:rPr kumimoji="1" lang="zh-CN" altLang="en-US" sz="3200" b="1" dirty="0" smtClean="0">
                <a:solidFill>
                  <a:srgbClr val="000000"/>
                </a:solidFill>
              </a:rPr>
              <a:t>第一卷）如果仅仅从字面上看，这首诗确实只有失望与绝望的情绪，如果深入体会，就可发现在</a:t>
            </a:r>
            <a:r>
              <a:rPr kumimoji="1" lang="zh-CN" altLang="en-US" sz="3200" b="1" dirty="0" smtClean="0">
                <a:solidFill>
                  <a:srgbClr val="FF0000"/>
                </a:solidFill>
              </a:rPr>
              <a:t>讽刺、诅咒、揶揄的后面，是希望“死水”早日死亡，“春水”早日延生。</a:t>
            </a:r>
            <a:r>
              <a:rPr kumimoji="1" lang="zh-CN" altLang="en-US" sz="3200" b="1" dirty="0" smtClean="0">
                <a:solidFill>
                  <a:srgbClr val="000000"/>
                </a:solidFill>
              </a:rPr>
              <a:t>诗人那些冷嘲热讽的文字充满了嫉恶如仇的破坏欲，有一股摧枯拉朽，扫荡旧世界的如火激情；义愤填膺、慷慨激昂的后面实际上是一种热切的呼唤，呼唤一种光明美好的新生活，呼唤一个充满生机活力，充满希望正义的新世界。</a:t>
            </a:r>
          </a:p>
        </p:txBody>
      </p:sp>
    </p:spTree>
    <p:extLst>
      <p:ext uri="{BB962C8B-B14F-4D97-AF65-F5344CB8AC3E}">
        <p14:creationId xmlns:p14="http://schemas.microsoft.com/office/powerpoint/2010/main" val="5139172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4" name="矩形 1"/>
          <p:cNvSpPr>
            <a:spLocks noChangeArrowheads="1"/>
          </p:cNvSpPr>
          <p:nvPr/>
        </p:nvSpPr>
        <p:spPr bwMode="auto">
          <a:xfrm>
            <a:off x="0" y="1"/>
            <a:ext cx="9144000" cy="7725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kumimoji="1" lang="zh-CN" altLang="en-US" sz="2800" b="1" smtClean="0">
                <a:solidFill>
                  <a:srgbClr val="000000"/>
                </a:solidFill>
              </a:rPr>
              <a:t>我认为，在</a:t>
            </a:r>
            <a:r>
              <a:rPr kumimoji="1" lang="en-US" altLang="zh-CN" sz="2800" b="1" smtClean="0">
                <a:solidFill>
                  <a:srgbClr val="000000"/>
                </a:solidFill>
              </a:rPr>
              <a:t>《</a:t>
            </a:r>
            <a:r>
              <a:rPr kumimoji="1" lang="zh-CN" altLang="en-US" sz="2800" b="1" smtClean="0">
                <a:solidFill>
                  <a:srgbClr val="000000"/>
                </a:solidFill>
              </a:rPr>
              <a:t>死水</a:t>
            </a:r>
            <a:r>
              <a:rPr kumimoji="1" lang="en-US" altLang="zh-CN" sz="2800" b="1" smtClean="0">
                <a:solidFill>
                  <a:srgbClr val="000000"/>
                </a:solidFill>
              </a:rPr>
              <a:t>》</a:t>
            </a:r>
            <a:r>
              <a:rPr kumimoji="1" lang="zh-CN" altLang="en-US" sz="2800" b="1" smtClean="0">
                <a:solidFill>
                  <a:srgbClr val="000000"/>
                </a:solidFill>
              </a:rPr>
              <a:t>里，诗人的感情可以说是严峻的冷酷中夹杂着火一样的热情。对于前者，比较容易理解，因为诗人对现实的象征</a:t>
            </a:r>
            <a:r>
              <a:rPr kumimoji="1" lang="en-US" altLang="zh-CN" sz="2800" b="1" smtClean="0">
                <a:solidFill>
                  <a:srgbClr val="000000"/>
                </a:solidFill>
              </a:rPr>
              <a:t>——“</a:t>
            </a:r>
            <a:r>
              <a:rPr kumimoji="1" lang="zh-CN" altLang="en-US" sz="2800" b="1" smtClean="0">
                <a:solidFill>
                  <a:srgbClr val="000000"/>
                </a:solidFill>
              </a:rPr>
              <a:t>一沟绝望的死水”，其态度就是如此。对于后者，由于诗人的热情隐含在猛烈的讽刺与巧妙的揶揄里，难以被人觉察，闻一多对人们不理解他的心意感到委屈，他在给学生臧在克家的一封信中说：“你还口口声声随着别人人云亦云的说</a:t>
            </a:r>
            <a:r>
              <a:rPr kumimoji="1" lang="en-US" altLang="zh-CN" sz="2800" b="1" smtClean="0">
                <a:solidFill>
                  <a:srgbClr val="000000"/>
                </a:solidFill>
              </a:rPr>
              <a:t>《</a:t>
            </a:r>
            <a:r>
              <a:rPr kumimoji="1" lang="zh-CN" altLang="en-US" sz="2800" b="1" smtClean="0">
                <a:solidFill>
                  <a:srgbClr val="000000"/>
                </a:solidFill>
              </a:rPr>
              <a:t>死水</a:t>
            </a:r>
            <a:r>
              <a:rPr kumimoji="1" lang="en-US" altLang="zh-CN" sz="2800" b="1" smtClean="0">
                <a:solidFill>
                  <a:srgbClr val="000000"/>
                </a:solidFill>
              </a:rPr>
              <a:t>》</a:t>
            </a:r>
            <a:r>
              <a:rPr kumimoji="1" lang="zh-CN" altLang="en-US" sz="2800" b="1" smtClean="0">
                <a:solidFill>
                  <a:srgbClr val="000000"/>
                </a:solidFill>
              </a:rPr>
              <a:t>的作者只长于技巧。天呀，这冤何处诉起！”“我只觉得自己是座没有爆发的火山，火烧得我痛，却始终没有能力（就是技巧）炸开那禁锢我的地壳，放射出光和热来。只有少数跟我很久的朋友（如梦家）才知道我有火，并且就在</a:t>
            </a:r>
            <a:r>
              <a:rPr kumimoji="1" lang="en-US" altLang="zh-CN" sz="2800" b="1" smtClean="0">
                <a:solidFill>
                  <a:srgbClr val="000000"/>
                </a:solidFill>
              </a:rPr>
              <a:t>《</a:t>
            </a:r>
            <a:r>
              <a:rPr kumimoji="1" lang="zh-CN" altLang="en-US" sz="2800" b="1" smtClean="0">
                <a:solidFill>
                  <a:srgbClr val="000000"/>
                </a:solidFill>
              </a:rPr>
              <a:t>死水</a:t>
            </a:r>
            <a:r>
              <a:rPr kumimoji="1" lang="en-US" altLang="zh-CN" sz="2800" b="1" smtClean="0">
                <a:solidFill>
                  <a:srgbClr val="000000"/>
                </a:solidFill>
              </a:rPr>
              <a:t>》</a:t>
            </a:r>
            <a:r>
              <a:rPr kumimoji="1" lang="zh-CN" altLang="en-US" sz="2800" b="1" smtClean="0">
                <a:solidFill>
                  <a:srgbClr val="000000"/>
                </a:solidFill>
              </a:rPr>
              <a:t>里感觉出我的火来。”闻一多心中的“冤”，心中的“痛”，心中的“火”，分别是什么呢？通过以上两段谈话不难看出，“冤”乃在于人们误以为</a:t>
            </a:r>
            <a:r>
              <a:rPr kumimoji="1" lang="en-US" altLang="zh-CN" sz="2800" b="1" smtClean="0">
                <a:solidFill>
                  <a:srgbClr val="000000"/>
                </a:solidFill>
              </a:rPr>
              <a:t>《</a:t>
            </a:r>
            <a:r>
              <a:rPr kumimoji="1" lang="zh-CN" altLang="en-US" sz="2800" b="1" smtClean="0">
                <a:solidFill>
                  <a:srgbClr val="000000"/>
                </a:solidFill>
              </a:rPr>
              <a:t>死水</a:t>
            </a:r>
            <a:r>
              <a:rPr kumimoji="1" lang="en-US" altLang="zh-CN" sz="2800" b="1" smtClean="0">
                <a:solidFill>
                  <a:srgbClr val="000000"/>
                </a:solidFill>
              </a:rPr>
              <a:t>》</a:t>
            </a:r>
            <a:r>
              <a:rPr kumimoji="1" lang="zh-CN" altLang="en-US" sz="2800" b="1" smtClean="0">
                <a:solidFill>
                  <a:srgbClr val="000000"/>
                </a:solidFill>
              </a:rPr>
              <a:t>技巧胜于思想，误解了作者的创作根底和表现主旨。这心中的“痛”和心中的“火”就需要联系</a:t>
            </a:r>
            <a:r>
              <a:rPr kumimoji="1" lang="en-US" altLang="zh-CN" sz="2800" b="1" smtClean="0">
                <a:solidFill>
                  <a:srgbClr val="000000"/>
                </a:solidFill>
              </a:rPr>
              <a:t>《</a:t>
            </a:r>
            <a:r>
              <a:rPr kumimoji="1" lang="zh-CN" altLang="en-US" sz="2800" b="1" smtClean="0">
                <a:solidFill>
                  <a:srgbClr val="000000"/>
                </a:solidFill>
              </a:rPr>
              <a:t>死水</a:t>
            </a:r>
            <a:r>
              <a:rPr kumimoji="1" lang="en-US" altLang="zh-CN" sz="2800" b="1" smtClean="0">
                <a:solidFill>
                  <a:srgbClr val="000000"/>
                </a:solidFill>
              </a:rPr>
              <a:t>》</a:t>
            </a:r>
            <a:r>
              <a:rPr kumimoji="1" lang="zh-CN" altLang="en-US" sz="2800" b="1" smtClean="0">
                <a:solidFill>
                  <a:srgbClr val="000000"/>
                </a:solidFill>
              </a:rPr>
              <a:t>的内容来具体分析了。 </a:t>
            </a:r>
            <a:r>
              <a:rPr kumimoji="1" lang="zh-CN" altLang="en-US" sz="2400" smtClean="0">
                <a:solidFill>
                  <a:srgbClr val="000000"/>
                </a:solidFill>
              </a:rPr>
              <a:t/>
            </a:r>
            <a:br>
              <a:rPr kumimoji="1" lang="zh-CN" altLang="en-US" sz="2400" smtClean="0">
                <a:solidFill>
                  <a:srgbClr val="000000"/>
                </a:solidFill>
              </a:rPr>
            </a:br>
            <a:r>
              <a:rPr kumimoji="1" lang="zh-CN" altLang="en-US" sz="2400" smtClean="0">
                <a:solidFill>
                  <a:srgbClr val="000000"/>
                </a:solidFill>
              </a:rPr>
              <a:t/>
            </a:r>
            <a:br>
              <a:rPr kumimoji="1" lang="zh-CN" altLang="en-US" sz="2400" smtClean="0">
                <a:solidFill>
                  <a:srgbClr val="000000"/>
                </a:solidFill>
              </a:rPr>
            </a:br>
            <a:endParaRPr kumimoji="1" lang="zh-CN" altLang="en-US" sz="2400" smtClean="0">
              <a:solidFill>
                <a:srgbClr val="000000"/>
              </a:solidFill>
            </a:endParaRPr>
          </a:p>
        </p:txBody>
      </p:sp>
    </p:spTree>
    <p:extLst>
      <p:ext uri="{BB962C8B-B14F-4D97-AF65-F5344CB8AC3E}">
        <p14:creationId xmlns:p14="http://schemas.microsoft.com/office/powerpoint/2010/main" val="22679218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8" name="矩形 1"/>
          <p:cNvSpPr>
            <a:spLocks noChangeArrowheads="1"/>
          </p:cNvSpPr>
          <p:nvPr/>
        </p:nvSpPr>
        <p:spPr bwMode="auto">
          <a:xfrm>
            <a:off x="1" y="2"/>
            <a:ext cx="8929688" cy="6740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pPr>
            <a:r>
              <a:rPr kumimoji="1" lang="zh-CN" altLang="en-US" sz="3200" b="1" dirty="0" smtClean="0">
                <a:solidFill>
                  <a:srgbClr val="000000"/>
                </a:solidFill>
              </a:rPr>
              <a:t>“痛”和“火”互为因果，密切相关。痛，是悲愤痛苦、失望绝望的凝聚，旷持日久的煎熬痛苦无疑会激发作者的满腔怒火，而烈火在心，忧心如焚，当然只会增加作者的挣扎和抗争的痛苦。</a:t>
            </a:r>
            <a:r>
              <a:rPr kumimoji="1" lang="en-US" altLang="zh-CN" sz="3200" b="1" dirty="0" smtClean="0">
                <a:solidFill>
                  <a:srgbClr val="000000"/>
                </a:solidFill>
              </a:rPr>
              <a:t>《</a:t>
            </a:r>
            <a:r>
              <a:rPr kumimoji="1" lang="zh-CN" altLang="en-US" sz="3200" b="1" dirty="0" smtClean="0">
                <a:solidFill>
                  <a:srgbClr val="FF0000"/>
                </a:solidFill>
              </a:rPr>
              <a:t>死水</a:t>
            </a:r>
            <a:r>
              <a:rPr kumimoji="1" lang="en-US" altLang="zh-CN" sz="3200" b="1" dirty="0" smtClean="0">
                <a:solidFill>
                  <a:srgbClr val="FF0000"/>
                </a:solidFill>
              </a:rPr>
              <a:t>》</a:t>
            </a:r>
            <a:r>
              <a:rPr kumimoji="1" lang="zh-CN" altLang="en-US" sz="3200" b="1" dirty="0" smtClean="0">
                <a:solidFill>
                  <a:srgbClr val="FF0000"/>
                </a:solidFill>
              </a:rPr>
              <a:t>在冷峻严酷中充溢着一股股不可遏止的烈火，我认为，</a:t>
            </a:r>
            <a:r>
              <a:rPr kumimoji="1" lang="en-US" altLang="zh-CN" sz="3200" b="1" dirty="0" smtClean="0">
                <a:solidFill>
                  <a:srgbClr val="FF0000"/>
                </a:solidFill>
              </a:rPr>
              <a:t>《</a:t>
            </a:r>
            <a:r>
              <a:rPr kumimoji="1" lang="zh-CN" altLang="en-US" sz="3200" b="1" dirty="0" smtClean="0">
                <a:solidFill>
                  <a:srgbClr val="FF0000"/>
                </a:solidFill>
              </a:rPr>
              <a:t>死水</a:t>
            </a:r>
            <a:r>
              <a:rPr kumimoji="1" lang="en-US" altLang="zh-CN" sz="3200" b="1" dirty="0" smtClean="0">
                <a:solidFill>
                  <a:srgbClr val="FF0000"/>
                </a:solidFill>
              </a:rPr>
              <a:t>》</a:t>
            </a:r>
            <a:r>
              <a:rPr kumimoji="1" lang="zh-CN" altLang="en-US" sz="3200" b="1" dirty="0" smtClean="0">
                <a:solidFill>
                  <a:srgbClr val="FF0000"/>
                </a:solidFill>
              </a:rPr>
              <a:t>中的“火”包含两层意思：一是指诗人对现实的黑暗、丑恶、腐败和罪恶的满腔怒火；二是指作者对光明、希望、抗争和新生的如火热情</a:t>
            </a:r>
            <a:r>
              <a:rPr kumimoji="1" lang="zh-CN" altLang="en-US" sz="3200" b="1" dirty="0" smtClean="0">
                <a:solidFill>
                  <a:srgbClr val="FF0000"/>
                </a:solidFill>
              </a:rPr>
              <a:t>。</a:t>
            </a:r>
            <a:r>
              <a:rPr kumimoji="1" lang="zh-CN" altLang="en-US" sz="3200" b="1" dirty="0" smtClean="0">
                <a:solidFill>
                  <a:srgbClr val="FF0000"/>
                </a:solidFill>
              </a:rPr>
              <a:t>请欣赏</a:t>
            </a:r>
            <a:r>
              <a:rPr kumimoji="1" lang="en-US" altLang="zh-CN" sz="3200" b="1" dirty="0" smtClean="0">
                <a:solidFill>
                  <a:srgbClr val="FF0000"/>
                </a:solidFill>
              </a:rPr>
              <a:t>《</a:t>
            </a:r>
            <a:r>
              <a:rPr kumimoji="1" lang="zh-CN" altLang="en-US" sz="3200" b="1" dirty="0" smtClean="0">
                <a:solidFill>
                  <a:srgbClr val="FF0000"/>
                </a:solidFill>
              </a:rPr>
              <a:t>红烛</a:t>
            </a:r>
            <a:r>
              <a:rPr kumimoji="1" lang="en-US" altLang="zh-CN" sz="3200" b="1" dirty="0" smtClean="0">
                <a:solidFill>
                  <a:srgbClr val="FF0000"/>
                </a:solidFill>
              </a:rPr>
              <a:t>》</a:t>
            </a:r>
            <a:endParaRPr kumimoji="1" lang="en-US" altLang="zh-CN" sz="3200" b="1" dirty="0" smtClean="0">
              <a:solidFill>
                <a:srgbClr val="FF0000"/>
              </a:solidFill>
            </a:endParaRPr>
          </a:p>
        </p:txBody>
      </p:sp>
    </p:spTree>
    <p:extLst>
      <p:ext uri="{BB962C8B-B14F-4D97-AF65-F5344CB8AC3E}">
        <p14:creationId xmlns:p14="http://schemas.microsoft.com/office/powerpoint/2010/main" val="22722559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868363"/>
            <a:ext cx="8229600" cy="1143000"/>
          </a:xfrm>
        </p:spPr>
        <p:txBody>
          <a:bodyPr>
            <a:normAutofit fontScale="90000"/>
          </a:bodyPr>
          <a:lstStyle/>
          <a:p>
            <a:r>
              <a:rPr lang="zh-CN" altLang="zh-CN" dirty="0"/>
              <a:t/>
            </a:r>
            <a:br>
              <a:rPr lang="zh-CN" altLang="zh-CN" dirty="0"/>
            </a:br>
            <a:r>
              <a:rPr lang="zh-CN" altLang="zh-CN" b="1" dirty="0" smtClean="0">
                <a:solidFill>
                  <a:srgbClr val="0000CC"/>
                </a:solidFill>
              </a:rPr>
              <a:t>红 </a:t>
            </a:r>
            <a:r>
              <a:rPr lang="zh-CN" altLang="zh-CN" b="1" dirty="0" smtClean="0">
                <a:solidFill>
                  <a:srgbClr val="0000CC"/>
                </a:solidFill>
              </a:rPr>
              <a:t>烛</a:t>
            </a:r>
            <a:r>
              <a:rPr lang="en-US" altLang="zh-CN" b="1" dirty="0" smtClean="0">
                <a:solidFill>
                  <a:srgbClr val="0000CC"/>
                </a:solidFill>
              </a:rPr>
              <a:t>    </a:t>
            </a:r>
            <a:r>
              <a:rPr lang="zh-CN" altLang="zh-CN" sz="4900" dirty="0" smtClean="0">
                <a:solidFill>
                  <a:srgbClr val="0000CC"/>
                </a:solidFill>
              </a:rPr>
              <a:t>闻一多</a:t>
            </a:r>
            <a:r>
              <a:rPr lang="zh-CN" altLang="zh-CN" sz="4900" dirty="0"/>
              <a:t/>
            </a:r>
            <a:br>
              <a:rPr lang="zh-CN" altLang="zh-CN" sz="4900" dirty="0"/>
            </a:br>
            <a:endParaRPr lang="zh-CN" altLang="en-US" sz="4900" dirty="0"/>
          </a:p>
        </p:txBody>
      </p:sp>
      <p:sp>
        <p:nvSpPr>
          <p:cNvPr id="3" name="内容占位符 2"/>
          <p:cNvSpPr>
            <a:spLocks noGrp="1"/>
          </p:cNvSpPr>
          <p:nvPr>
            <p:ph idx="4294967295"/>
          </p:nvPr>
        </p:nvSpPr>
        <p:spPr>
          <a:xfrm>
            <a:off x="0" y="2235200"/>
            <a:ext cx="8229600" cy="4525963"/>
          </a:xfrm>
        </p:spPr>
        <p:txBody>
          <a:bodyPr>
            <a:normAutofit fontScale="25000" lnSpcReduction="20000"/>
          </a:bodyPr>
          <a:lstStyle/>
          <a:p>
            <a:pPr marL="0" indent="0" algn="ctr">
              <a:buNone/>
            </a:pPr>
            <a:endParaRPr lang="en-US" altLang="zh-CN" sz="8000" b="1" dirty="0" smtClean="0">
              <a:solidFill>
                <a:srgbClr val="0000CC"/>
              </a:solidFill>
              <a:latin typeface="+mn-ea"/>
            </a:endParaRPr>
          </a:p>
          <a:p>
            <a:pPr marL="0" indent="0" algn="ctr">
              <a:buNone/>
            </a:pPr>
            <a:r>
              <a:rPr lang="zh-CN" altLang="zh-CN" sz="11200" b="1" dirty="0" smtClean="0">
                <a:latin typeface="+mn-ea"/>
              </a:rPr>
              <a:t>蜡炬</a:t>
            </a:r>
            <a:r>
              <a:rPr lang="zh-CN" altLang="zh-CN" sz="11200" b="1" dirty="0">
                <a:latin typeface="+mn-ea"/>
              </a:rPr>
              <a:t>成灰泪始干</a:t>
            </a:r>
          </a:p>
          <a:p>
            <a:pPr marL="0" indent="0" algn="ctr">
              <a:buNone/>
            </a:pPr>
            <a:r>
              <a:rPr lang="en-US" altLang="zh-CN" sz="11200" b="1" dirty="0">
                <a:latin typeface="+mn-ea"/>
              </a:rPr>
              <a:t>           </a:t>
            </a:r>
            <a:r>
              <a:rPr lang="zh-CN" altLang="zh-CN" sz="11200" b="1" dirty="0">
                <a:latin typeface="+mn-ea"/>
              </a:rPr>
              <a:t>——李商隐</a:t>
            </a:r>
          </a:p>
          <a:p>
            <a:pPr marL="0" indent="0" algn="ctr">
              <a:buNone/>
            </a:pPr>
            <a:endParaRPr lang="en-US" altLang="zh-CN" sz="11200" b="1" dirty="0">
              <a:solidFill>
                <a:srgbClr val="0000CC"/>
              </a:solidFill>
              <a:latin typeface="+mn-ea"/>
            </a:endParaRPr>
          </a:p>
          <a:p>
            <a:pPr marL="0" indent="0" algn="ctr">
              <a:lnSpc>
                <a:spcPct val="170000"/>
              </a:lnSpc>
              <a:buNone/>
            </a:pPr>
            <a:r>
              <a:rPr lang="zh-CN" altLang="zh-CN" sz="11200" b="1" dirty="0" smtClean="0">
                <a:solidFill>
                  <a:srgbClr val="0000CC"/>
                </a:solidFill>
                <a:latin typeface="+mn-ea"/>
              </a:rPr>
              <a:t>红烛</a:t>
            </a:r>
            <a:r>
              <a:rPr lang="zh-CN" altLang="zh-CN" sz="11200" b="1" dirty="0">
                <a:solidFill>
                  <a:srgbClr val="0000CC"/>
                </a:solidFill>
                <a:latin typeface="+mn-ea"/>
              </a:rPr>
              <a:t>啊！</a:t>
            </a:r>
          </a:p>
          <a:p>
            <a:pPr marL="0" indent="0" algn="ctr">
              <a:lnSpc>
                <a:spcPct val="170000"/>
              </a:lnSpc>
              <a:buNone/>
            </a:pPr>
            <a:r>
              <a:rPr lang="en-US" altLang="zh-CN" sz="11200" b="1" dirty="0" smtClean="0">
                <a:solidFill>
                  <a:srgbClr val="0000CC"/>
                </a:solidFill>
                <a:latin typeface="+mn-ea"/>
              </a:rPr>
              <a:t>    </a:t>
            </a:r>
            <a:r>
              <a:rPr lang="zh-CN" altLang="zh-CN" sz="11200" b="1" dirty="0" smtClean="0">
                <a:solidFill>
                  <a:srgbClr val="0000CC"/>
                </a:solidFill>
                <a:latin typeface="+mn-ea"/>
              </a:rPr>
              <a:t>这样</a:t>
            </a:r>
            <a:r>
              <a:rPr lang="zh-CN" altLang="zh-CN" sz="11200" b="1" dirty="0">
                <a:solidFill>
                  <a:srgbClr val="0000CC"/>
                </a:solidFill>
                <a:latin typeface="+mn-ea"/>
              </a:rPr>
              <a:t>红的烛！</a:t>
            </a:r>
          </a:p>
          <a:p>
            <a:pPr marL="0" indent="0" algn="ctr">
              <a:lnSpc>
                <a:spcPct val="170000"/>
              </a:lnSpc>
              <a:buNone/>
            </a:pPr>
            <a:r>
              <a:rPr lang="zh-CN" altLang="zh-CN" sz="11200" b="1" dirty="0">
                <a:solidFill>
                  <a:srgbClr val="0000CC"/>
                </a:solidFill>
                <a:latin typeface="+mn-ea"/>
              </a:rPr>
              <a:t>诗人啊！</a:t>
            </a:r>
          </a:p>
          <a:p>
            <a:pPr marL="0" indent="0" algn="ctr">
              <a:lnSpc>
                <a:spcPct val="170000"/>
              </a:lnSpc>
              <a:buNone/>
            </a:pPr>
            <a:r>
              <a:rPr lang="en-US" altLang="zh-CN" sz="11200" b="1" dirty="0" smtClean="0">
                <a:solidFill>
                  <a:srgbClr val="0000CC"/>
                </a:solidFill>
                <a:latin typeface="+mn-ea"/>
              </a:rPr>
              <a:t>          </a:t>
            </a:r>
            <a:r>
              <a:rPr lang="zh-CN" altLang="zh-CN" sz="11200" b="1" dirty="0" smtClean="0">
                <a:solidFill>
                  <a:srgbClr val="0000CC"/>
                </a:solidFill>
                <a:latin typeface="+mn-ea"/>
              </a:rPr>
              <a:t>吐出</a:t>
            </a:r>
            <a:r>
              <a:rPr lang="zh-CN" altLang="zh-CN" sz="11200" b="1" dirty="0">
                <a:solidFill>
                  <a:srgbClr val="0000CC"/>
                </a:solidFill>
                <a:latin typeface="+mn-ea"/>
              </a:rPr>
              <a:t>你的心来比比，</a:t>
            </a:r>
          </a:p>
          <a:p>
            <a:pPr marL="0" indent="0" algn="ctr">
              <a:lnSpc>
                <a:spcPct val="170000"/>
              </a:lnSpc>
              <a:buNone/>
            </a:pPr>
            <a:r>
              <a:rPr lang="en-US" altLang="zh-CN" sz="11200" b="1" dirty="0" smtClean="0">
                <a:solidFill>
                  <a:srgbClr val="0000CC"/>
                </a:solidFill>
                <a:latin typeface="+mn-ea"/>
              </a:rPr>
              <a:t>      </a:t>
            </a:r>
            <a:r>
              <a:rPr lang="zh-CN" altLang="zh-CN" sz="11200" b="1" dirty="0" smtClean="0">
                <a:solidFill>
                  <a:srgbClr val="0000CC"/>
                </a:solidFill>
                <a:latin typeface="+mn-ea"/>
              </a:rPr>
              <a:t>可是</a:t>
            </a:r>
            <a:r>
              <a:rPr lang="zh-CN" altLang="zh-CN" sz="11200" b="1" dirty="0">
                <a:solidFill>
                  <a:srgbClr val="0000CC"/>
                </a:solidFill>
                <a:latin typeface="+mn-ea"/>
              </a:rPr>
              <a:t>一般颜色？</a:t>
            </a:r>
          </a:p>
          <a:p>
            <a:pPr marL="0" indent="0" algn="ctr">
              <a:lnSpc>
                <a:spcPct val="170000"/>
              </a:lnSpc>
              <a:buNone/>
            </a:pPr>
            <a:r>
              <a:rPr lang="en-US" altLang="zh-CN" sz="11200" b="1" dirty="0">
                <a:solidFill>
                  <a:srgbClr val="0000CC"/>
                </a:solidFill>
                <a:latin typeface="+mn-ea"/>
              </a:rPr>
              <a:t> </a:t>
            </a:r>
            <a:endParaRPr lang="zh-CN" altLang="zh-CN" sz="11200" b="1" dirty="0">
              <a:solidFill>
                <a:srgbClr val="0000CC"/>
              </a:solidFill>
              <a:latin typeface="+mn-ea"/>
            </a:endParaRPr>
          </a:p>
        </p:txBody>
      </p:sp>
    </p:spTree>
    <p:extLst>
      <p:ext uri="{BB962C8B-B14F-4D97-AF65-F5344CB8AC3E}">
        <p14:creationId xmlns:p14="http://schemas.microsoft.com/office/powerpoint/2010/main" val="5795107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476250"/>
            <a:ext cx="8229600" cy="6048375"/>
          </a:xfrm>
        </p:spPr>
        <p:txBody>
          <a:bodyPr>
            <a:normAutofit fontScale="70000" lnSpcReduction="20000"/>
          </a:bodyPr>
          <a:lstStyle/>
          <a:p>
            <a:pPr marL="0" indent="0" algn="ctr">
              <a:lnSpc>
                <a:spcPct val="170000"/>
              </a:lnSpc>
              <a:buNone/>
            </a:pPr>
            <a:r>
              <a:rPr lang="zh-CN" altLang="zh-CN" sz="4400" b="1" dirty="0">
                <a:solidFill>
                  <a:srgbClr val="0000CC"/>
                </a:solidFill>
                <a:latin typeface="+mn-ea"/>
              </a:rPr>
              <a:t>红烛啊！</a:t>
            </a:r>
          </a:p>
          <a:p>
            <a:pPr marL="0" indent="0" algn="ctr">
              <a:lnSpc>
                <a:spcPct val="170000"/>
              </a:lnSpc>
              <a:buNone/>
            </a:pPr>
            <a:r>
              <a:rPr lang="en-US" altLang="zh-CN" sz="4400" b="1" dirty="0">
                <a:solidFill>
                  <a:srgbClr val="0000CC"/>
                </a:solidFill>
                <a:latin typeface="+mn-ea"/>
              </a:rPr>
              <a:t>               </a:t>
            </a:r>
            <a:r>
              <a:rPr lang="zh-CN" altLang="zh-CN" sz="4400" b="1" dirty="0">
                <a:solidFill>
                  <a:srgbClr val="0000CC"/>
                </a:solidFill>
                <a:latin typeface="+mn-ea"/>
              </a:rPr>
              <a:t>是谁制的蜡——给你躯体？</a:t>
            </a:r>
          </a:p>
          <a:p>
            <a:pPr marL="0" indent="0" algn="ctr">
              <a:lnSpc>
                <a:spcPct val="170000"/>
              </a:lnSpc>
              <a:buNone/>
            </a:pPr>
            <a:r>
              <a:rPr lang="en-US" altLang="zh-CN" sz="4400" b="1" dirty="0">
                <a:solidFill>
                  <a:srgbClr val="0000CC"/>
                </a:solidFill>
                <a:latin typeface="+mn-ea"/>
              </a:rPr>
              <a:t>               </a:t>
            </a:r>
            <a:r>
              <a:rPr lang="zh-CN" altLang="zh-CN" sz="4400" b="1" dirty="0">
                <a:solidFill>
                  <a:srgbClr val="0000CC"/>
                </a:solidFill>
                <a:latin typeface="+mn-ea"/>
              </a:rPr>
              <a:t>是谁点的火——点着灵魂？</a:t>
            </a:r>
          </a:p>
          <a:p>
            <a:pPr marL="0" indent="0" algn="ctr">
              <a:lnSpc>
                <a:spcPct val="170000"/>
              </a:lnSpc>
              <a:buNone/>
            </a:pPr>
            <a:r>
              <a:rPr lang="en-US" altLang="zh-CN" sz="4400" b="1" dirty="0">
                <a:solidFill>
                  <a:srgbClr val="0000CC"/>
                </a:solidFill>
                <a:latin typeface="+mn-ea"/>
              </a:rPr>
              <a:t>         </a:t>
            </a:r>
            <a:r>
              <a:rPr lang="zh-CN" altLang="zh-CN" sz="4400" b="1" dirty="0">
                <a:solidFill>
                  <a:srgbClr val="0000CC"/>
                </a:solidFill>
                <a:latin typeface="+mn-ea"/>
              </a:rPr>
              <a:t>为何更须烧蜡成灰，</a:t>
            </a:r>
          </a:p>
          <a:p>
            <a:pPr marL="0" indent="0" algn="ctr">
              <a:lnSpc>
                <a:spcPct val="170000"/>
              </a:lnSpc>
              <a:buNone/>
            </a:pPr>
            <a:r>
              <a:rPr lang="en-US" altLang="zh-CN" sz="4400" b="1" dirty="0">
                <a:solidFill>
                  <a:srgbClr val="0000CC"/>
                </a:solidFill>
                <a:latin typeface="+mn-ea"/>
              </a:rPr>
              <a:t>       </a:t>
            </a:r>
            <a:r>
              <a:rPr lang="zh-CN" altLang="zh-CN" sz="4400" b="1" dirty="0">
                <a:solidFill>
                  <a:srgbClr val="0000CC"/>
                </a:solidFill>
                <a:latin typeface="+mn-ea"/>
              </a:rPr>
              <a:t>然后才放出光来？</a:t>
            </a:r>
          </a:p>
          <a:p>
            <a:pPr marL="0" indent="0" algn="ctr">
              <a:lnSpc>
                <a:spcPct val="170000"/>
              </a:lnSpc>
              <a:buNone/>
            </a:pPr>
            <a:r>
              <a:rPr lang="en-US" altLang="zh-CN" sz="4400" b="1" dirty="0">
                <a:solidFill>
                  <a:srgbClr val="0000CC"/>
                </a:solidFill>
                <a:latin typeface="+mn-ea"/>
              </a:rPr>
              <a:t> </a:t>
            </a:r>
            <a:r>
              <a:rPr lang="zh-CN" altLang="zh-CN" sz="4400" b="1" dirty="0">
                <a:solidFill>
                  <a:srgbClr val="0000CC"/>
                </a:solidFill>
                <a:latin typeface="+mn-ea"/>
              </a:rPr>
              <a:t>一误再误；</a:t>
            </a:r>
          </a:p>
          <a:p>
            <a:pPr marL="0" indent="0" algn="ctr">
              <a:lnSpc>
                <a:spcPct val="170000"/>
              </a:lnSpc>
              <a:buNone/>
            </a:pPr>
            <a:r>
              <a:rPr lang="en-US" altLang="zh-CN" sz="4400" b="1" dirty="0">
                <a:solidFill>
                  <a:srgbClr val="0000CC"/>
                </a:solidFill>
                <a:latin typeface="+mn-ea"/>
              </a:rPr>
              <a:t>   </a:t>
            </a:r>
            <a:r>
              <a:rPr lang="zh-CN" altLang="zh-CN" sz="4400" b="1" dirty="0">
                <a:solidFill>
                  <a:srgbClr val="0000CC"/>
                </a:solidFill>
                <a:latin typeface="+mn-ea"/>
              </a:rPr>
              <a:t>矛盾！冲突！</a:t>
            </a:r>
          </a:p>
          <a:p>
            <a:pPr marL="0" indent="0">
              <a:lnSpc>
                <a:spcPct val="170000"/>
              </a:lnSpc>
              <a:buNone/>
            </a:pPr>
            <a:endParaRPr lang="zh-CN" altLang="en-US" dirty="0"/>
          </a:p>
          <a:p>
            <a:pPr marL="0" indent="0">
              <a:buNone/>
            </a:pPr>
            <a:endParaRPr lang="zh-CN" altLang="en-US" dirty="0"/>
          </a:p>
        </p:txBody>
      </p:sp>
    </p:spTree>
    <p:extLst>
      <p:ext uri="{BB962C8B-B14F-4D97-AF65-F5344CB8AC3E}">
        <p14:creationId xmlns:p14="http://schemas.microsoft.com/office/powerpoint/2010/main" val="3296602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0"/>
            <a:ext cx="8229600" cy="6858000"/>
          </a:xfrm>
        </p:spPr>
        <p:txBody>
          <a:bodyPr>
            <a:normAutofit fontScale="92500"/>
          </a:bodyPr>
          <a:lstStyle/>
          <a:p>
            <a:pPr marL="0" indent="0" algn="ctr">
              <a:buNone/>
            </a:pPr>
            <a:endParaRPr lang="en-US" altLang="zh-CN" sz="2000" b="1" dirty="0">
              <a:solidFill>
                <a:srgbClr val="0000CC"/>
              </a:solidFill>
            </a:endParaRPr>
          </a:p>
          <a:p>
            <a:pPr marL="0" indent="0" algn="ctr">
              <a:lnSpc>
                <a:spcPct val="150000"/>
              </a:lnSpc>
              <a:buNone/>
            </a:pPr>
            <a:r>
              <a:rPr lang="zh-CN" altLang="zh-CN" b="1" dirty="0" smtClean="0">
                <a:solidFill>
                  <a:srgbClr val="0070C0"/>
                </a:solidFill>
              </a:rPr>
              <a:t>红烛</a:t>
            </a:r>
            <a:r>
              <a:rPr lang="zh-CN" altLang="zh-CN" b="1" dirty="0">
                <a:solidFill>
                  <a:srgbClr val="0070C0"/>
                </a:solidFill>
              </a:rPr>
              <a:t>啊</a:t>
            </a:r>
            <a:r>
              <a:rPr lang="zh-CN" altLang="zh-CN" b="1" dirty="0" smtClean="0">
                <a:solidFill>
                  <a:srgbClr val="0070C0"/>
                </a:solidFill>
              </a:rPr>
              <a:t>！不</a:t>
            </a:r>
            <a:r>
              <a:rPr lang="zh-CN" altLang="zh-CN" b="1" dirty="0">
                <a:solidFill>
                  <a:srgbClr val="0070C0"/>
                </a:solidFill>
              </a:rPr>
              <a:t>误，不误！</a:t>
            </a:r>
          </a:p>
          <a:p>
            <a:pPr marL="0" indent="0" algn="ctr">
              <a:lnSpc>
                <a:spcPct val="150000"/>
              </a:lnSpc>
              <a:buNone/>
            </a:pPr>
            <a:r>
              <a:rPr lang="en-US" altLang="zh-CN" b="1" dirty="0" smtClean="0">
                <a:solidFill>
                  <a:srgbClr val="0070C0"/>
                </a:solidFill>
              </a:rPr>
              <a:t>                                     </a:t>
            </a:r>
            <a:r>
              <a:rPr lang="zh-CN" altLang="zh-CN" b="1" dirty="0" smtClean="0">
                <a:solidFill>
                  <a:srgbClr val="0070C0"/>
                </a:solidFill>
              </a:rPr>
              <a:t>原</a:t>
            </a:r>
            <a:r>
              <a:rPr lang="zh-CN" altLang="zh-CN" b="1" dirty="0">
                <a:solidFill>
                  <a:srgbClr val="0070C0"/>
                </a:solidFill>
              </a:rPr>
              <a:t>是要“烧”出你的光来——</a:t>
            </a:r>
          </a:p>
          <a:p>
            <a:pPr marL="0" indent="0" algn="ctr">
              <a:lnSpc>
                <a:spcPct val="150000"/>
              </a:lnSpc>
              <a:buNone/>
            </a:pPr>
            <a:r>
              <a:rPr lang="en-US" altLang="zh-CN" b="1" dirty="0" smtClean="0">
                <a:solidFill>
                  <a:srgbClr val="0070C0"/>
                </a:solidFill>
              </a:rPr>
              <a:t>                    </a:t>
            </a:r>
            <a:r>
              <a:rPr lang="zh-CN" altLang="zh-CN" b="1" dirty="0" smtClean="0">
                <a:solidFill>
                  <a:srgbClr val="0070C0"/>
                </a:solidFill>
              </a:rPr>
              <a:t>这</a:t>
            </a:r>
            <a:r>
              <a:rPr lang="zh-CN" altLang="zh-CN" b="1" dirty="0">
                <a:solidFill>
                  <a:srgbClr val="0070C0"/>
                </a:solidFill>
              </a:rPr>
              <a:t>正是自然的方法</a:t>
            </a:r>
            <a:r>
              <a:rPr lang="zh-CN" altLang="zh-CN" b="1" dirty="0" smtClean="0">
                <a:solidFill>
                  <a:srgbClr val="0070C0"/>
                </a:solidFill>
              </a:rPr>
              <a:t>。</a:t>
            </a:r>
            <a:endParaRPr lang="en-US" altLang="zh-CN" b="1" dirty="0" smtClean="0">
              <a:solidFill>
                <a:srgbClr val="0070C0"/>
              </a:solidFill>
            </a:endParaRPr>
          </a:p>
          <a:p>
            <a:pPr marL="0" indent="0" algn="ctr">
              <a:lnSpc>
                <a:spcPct val="150000"/>
              </a:lnSpc>
              <a:buNone/>
            </a:pPr>
            <a:r>
              <a:rPr lang="zh-CN" altLang="zh-CN" b="1" dirty="0" smtClean="0">
                <a:solidFill>
                  <a:srgbClr val="0070C0"/>
                </a:solidFill>
                <a:latin typeface="+mn-ea"/>
              </a:rPr>
              <a:t>红烛</a:t>
            </a:r>
            <a:r>
              <a:rPr lang="zh-CN" altLang="zh-CN" b="1" dirty="0">
                <a:solidFill>
                  <a:srgbClr val="0070C0"/>
                </a:solidFill>
                <a:latin typeface="+mn-ea"/>
              </a:rPr>
              <a:t>啊</a:t>
            </a:r>
            <a:r>
              <a:rPr lang="zh-CN" altLang="zh-CN" b="1" dirty="0" smtClean="0">
                <a:solidFill>
                  <a:srgbClr val="0070C0"/>
                </a:solidFill>
                <a:latin typeface="+mn-ea"/>
              </a:rPr>
              <a:t>！</a:t>
            </a:r>
            <a:r>
              <a:rPr lang="en-US" altLang="zh-CN" b="1" dirty="0" smtClean="0">
                <a:solidFill>
                  <a:srgbClr val="0070C0"/>
                </a:solidFill>
                <a:latin typeface="+mn-ea"/>
              </a:rPr>
              <a:t> </a:t>
            </a:r>
            <a:r>
              <a:rPr lang="zh-CN" altLang="zh-CN" b="1" dirty="0" smtClean="0">
                <a:solidFill>
                  <a:srgbClr val="0070C0"/>
                </a:solidFill>
                <a:latin typeface="+mn-ea"/>
              </a:rPr>
              <a:t>既</a:t>
            </a:r>
            <a:r>
              <a:rPr lang="zh-CN" altLang="zh-CN" b="1" dirty="0">
                <a:solidFill>
                  <a:srgbClr val="0070C0"/>
                </a:solidFill>
                <a:latin typeface="+mn-ea"/>
              </a:rPr>
              <a:t>制了，便烧着！</a:t>
            </a:r>
          </a:p>
          <a:p>
            <a:pPr marL="0" indent="0" algn="ctr">
              <a:lnSpc>
                <a:spcPct val="150000"/>
              </a:lnSpc>
              <a:buNone/>
            </a:pPr>
            <a:r>
              <a:rPr lang="en-US" altLang="zh-CN" b="1" dirty="0" smtClean="0">
                <a:solidFill>
                  <a:srgbClr val="FF0000"/>
                </a:solidFill>
                <a:latin typeface="+mn-ea"/>
              </a:rPr>
              <a:t>    </a:t>
            </a:r>
            <a:r>
              <a:rPr lang="zh-CN" altLang="zh-CN" b="1" dirty="0" smtClean="0">
                <a:solidFill>
                  <a:srgbClr val="FF0000"/>
                </a:solidFill>
                <a:latin typeface="+mn-ea"/>
              </a:rPr>
              <a:t>烧</a:t>
            </a:r>
            <a:r>
              <a:rPr lang="zh-CN" altLang="zh-CN" b="1" dirty="0">
                <a:solidFill>
                  <a:srgbClr val="FF0000"/>
                </a:solidFill>
                <a:latin typeface="+mn-ea"/>
              </a:rPr>
              <a:t>罢！烧罢</a:t>
            </a:r>
            <a:r>
              <a:rPr lang="zh-CN" altLang="zh-CN" b="1" dirty="0" smtClean="0">
                <a:solidFill>
                  <a:srgbClr val="FF0000"/>
                </a:solidFill>
                <a:latin typeface="+mn-ea"/>
              </a:rPr>
              <a:t>！烧</a:t>
            </a:r>
            <a:r>
              <a:rPr lang="zh-CN" altLang="zh-CN" b="1" dirty="0">
                <a:solidFill>
                  <a:srgbClr val="FF0000"/>
                </a:solidFill>
                <a:latin typeface="+mn-ea"/>
              </a:rPr>
              <a:t>破世人的梦，</a:t>
            </a:r>
          </a:p>
          <a:p>
            <a:pPr marL="0" indent="0" algn="ctr">
              <a:lnSpc>
                <a:spcPct val="150000"/>
              </a:lnSpc>
              <a:buNone/>
            </a:pPr>
            <a:r>
              <a:rPr lang="en-US" altLang="zh-CN" b="1" dirty="0" smtClean="0">
                <a:solidFill>
                  <a:srgbClr val="FF0000"/>
                </a:solidFill>
                <a:latin typeface="+mn-ea"/>
              </a:rPr>
              <a:t>        </a:t>
            </a:r>
            <a:r>
              <a:rPr lang="zh-CN" altLang="zh-CN" b="1" dirty="0" smtClean="0">
                <a:solidFill>
                  <a:srgbClr val="FF0000"/>
                </a:solidFill>
                <a:latin typeface="+mn-ea"/>
              </a:rPr>
              <a:t>烧</a:t>
            </a:r>
            <a:r>
              <a:rPr lang="zh-CN" altLang="zh-CN" b="1" dirty="0">
                <a:solidFill>
                  <a:srgbClr val="FF0000"/>
                </a:solidFill>
                <a:latin typeface="+mn-ea"/>
              </a:rPr>
              <a:t>沸世人的血</a:t>
            </a:r>
            <a:r>
              <a:rPr lang="zh-CN" altLang="zh-CN" b="1" dirty="0" smtClean="0">
                <a:solidFill>
                  <a:srgbClr val="FF0000"/>
                </a:solidFill>
                <a:latin typeface="+mn-ea"/>
              </a:rPr>
              <a:t>——也</a:t>
            </a:r>
            <a:r>
              <a:rPr lang="zh-CN" altLang="zh-CN" b="1" dirty="0">
                <a:solidFill>
                  <a:srgbClr val="FF0000"/>
                </a:solidFill>
                <a:latin typeface="+mn-ea"/>
              </a:rPr>
              <a:t>救出他们的灵魂，</a:t>
            </a:r>
          </a:p>
          <a:p>
            <a:pPr marL="0" indent="0" algn="ctr">
              <a:lnSpc>
                <a:spcPct val="150000"/>
              </a:lnSpc>
              <a:buNone/>
            </a:pPr>
            <a:r>
              <a:rPr lang="en-US" altLang="zh-CN" b="1" dirty="0" smtClean="0">
                <a:solidFill>
                  <a:srgbClr val="FF0000"/>
                </a:solidFill>
                <a:latin typeface="+mn-ea"/>
              </a:rPr>
              <a:t>          </a:t>
            </a:r>
            <a:r>
              <a:rPr lang="zh-CN" altLang="zh-CN" b="1" dirty="0" smtClean="0">
                <a:solidFill>
                  <a:srgbClr val="FF0000"/>
                </a:solidFill>
                <a:latin typeface="+mn-ea"/>
              </a:rPr>
              <a:t>也</a:t>
            </a:r>
            <a:r>
              <a:rPr lang="zh-CN" altLang="zh-CN" b="1" dirty="0">
                <a:solidFill>
                  <a:srgbClr val="FF0000"/>
                </a:solidFill>
                <a:latin typeface="+mn-ea"/>
              </a:rPr>
              <a:t>捣破他们的监狱</a:t>
            </a:r>
            <a:r>
              <a:rPr lang="zh-CN" altLang="zh-CN" dirty="0">
                <a:solidFill>
                  <a:srgbClr val="FF0000"/>
                </a:solidFill>
                <a:latin typeface="+mn-ea"/>
              </a:rPr>
              <a:t>！</a:t>
            </a:r>
          </a:p>
          <a:p>
            <a:pPr marL="0" indent="0" algn="ctr">
              <a:buNone/>
            </a:pPr>
            <a:endParaRPr lang="zh-CN" altLang="zh-CN" sz="2000" b="1" dirty="0">
              <a:solidFill>
                <a:srgbClr val="0000CC"/>
              </a:solidFill>
            </a:endParaRPr>
          </a:p>
          <a:p>
            <a:pPr marL="0" indent="0">
              <a:buNone/>
            </a:pPr>
            <a:endParaRPr lang="zh-CN" altLang="en-US" dirty="0"/>
          </a:p>
        </p:txBody>
      </p:sp>
    </p:spTree>
    <p:extLst>
      <p:ext uri="{BB962C8B-B14F-4D97-AF65-F5344CB8AC3E}">
        <p14:creationId xmlns:p14="http://schemas.microsoft.com/office/powerpoint/2010/main" val="4811899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0"/>
            <a:ext cx="8353425" cy="6772275"/>
          </a:xfrm>
        </p:spPr>
        <p:txBody>
          <a:bodyPr>
            <a:normAutofit/>
          </a:bodyPr>
          <a:lstStyle/>
          <a:p>
            <a:pPr marL="0" indent="0" algn="ctr">
              <a:lnSpc>
                <a:spcPct val="150000"/>
              </a:lnSpc>
              <a:buNone/>
            </a:pPr>
            <a:r>
              <a:rPr lang="zh-CN" altLang="zh-CN" sz="2800" b="1" dirty="0" smtClean="0">
                <a:solidFill>
                  <a:srgbClr val="0000CC"/>
                </a:solidFill>
              </a:rPr>
              <a:t>红烛啊</a:t>
            </a:r>
            <a:r>
              <a:rPr lang="en-US" altLang="zh-CN" sz="2800" b="1" dirty="0" smtClean="0">
                <a:solidFill>
                  <a:srgbClr val="0000CC"/>
                </a:solidFill>
              </a:rPr>
              <a:t>            </a:t>
            </a:r>
            <a:r>
              <a:rPr lang="zh-CN" altLang="zh-CN" sz="2800" b="1" dirty="0" smtClean="0">
                <a:solidFill>
                  <a:srgbClr val="0000CC"/>
                </a:solidFill>
              </a:rPr>
              <a:t>你心火发光之期，</a:t>
            </a:r>
          </a:p>
          <a:p>
            <a:pPr marL="0" indent="0" algn="ctr">
              <a:lnSpc>
                <a:spcPct val="150000"/>
              </a:lnSpc>
              <a:buNone/>
            </a:pPr>
            <a:r>
              <a:rPr lang="en-US" altLang="zh-CN" sz="2800" b="1" dirty="0" smtClean="0">
                <a:solidFill>
                  <a:srgbClr val="0000CC"/>
                </a:solidFill>
              </a:rPr>
              <a:t>                    </a:t>
            </a:r>
            <a:r>
              <a:rPr lang="zh-CN" altLang="zh-CN" sz="2800" b="1" dirty="0" smtClean="0">
                <a:solidFill>
                  <a:srgbClr val="0000CC"/>
                </a:solidFill>
              </a:rPr>
              <a:t>正是</a:t>
            </a:r>
            <a:r>
              <a:rPr lang="zh-CN" altLang="zh-CN" sz="2800" b="1" dirty="0">
                <a:solidFill>
                  <a:srgbClr val="0000CC"/>
                </a:solidFill>
              </a:rPr>
              <a:t>泪流开始之日。</a:t>
            </a:r>
          </a:p>
          <a:p>
            <a:pPr marL="0" indent="0" algn="ctr">
              <a:lnSpc>
                <a:spcPct val="150000"/>
              </a:lnSpc>
              <a:buNone/>
            </a:pPr>
            <a:r>
              <a:rPr lang="zh-CN" altLang="zh-CN" sz="2800" b="1" dirty="0" smtClean="0">
                <a:solidFill>
                  <a:srgbClr val="0000CC"/>
                </a:solidFill>
              </a:rPr>
              <a:t>红烛</a:t>
            </a:r>
            <a:r>
              <a:rPr lang="zh-CN" altLang="zh-CN" sz="2800" b="1" dirty="0">
                <a:solidFill>
                  <a:srgbClr val="0000CC"/>
                </a:solidFill>
              </a:rPr>
              <a:t>啊</a:t>
            </a:r>
            <a:r>
              <a:rPr lang="zh-CN" altLang="zh-CN" sz="2800" b="1" dirty="0" smtClean="0">
                <a:solidFill>
                  <a:srgbClr val="0000CC"/>
                </a:solidFill>
              </a:rPr>
              <a:t>！</a:t>
            </a:r>
            <a:r>
              <a:rPr lang="en-US" altLang="zh-CN" sz="2800" b="1" dirty="0" smtClean="0">
                <a:solidFill>
                  <a:srgbClr val="0000CC"/>
                </a:solidFill>
              </a:rPr>
              <a:t>  </a:t>
            </a:r>
            <a:r>
              <a:rPr lang="zh-CN" altLang="zh-CN" sz="2800" b="1" dirty="0" smtClean="0">
                <a:solidFill>
                  <a:srgbClr val="0000CC"/>
                </a:solidFill>
              </a:rPr>
              <a:t>匠人</a:t>
            </a:r>
            <a:r>
              <a:rPr lang="zh-CN" altLang="zh-CN" sz="2800" b="1" dirty="0">
                <a:solidFill>
                  <a:srgbClr val="0000CC"/>
                </a:solidFill>
              </a:rPr>
              <a:t>造了你，</a:t>
            </a:r>
          </a:p>
          <a:p>
            <a:pPr marL="0" indent="0" algn="ctr">
              <a:lnSpc>
                <a:spcPct val="150000"/>
              </a:lnSpc>
              <a:buNone/>
            </a:pPr>
            <a:r>
              <a:rPr lang="en-US" altLang="zh-CN" sz="2800" b="1" dirty="0" smtClean="0">
                <a:solidFill>
                  <a:srgbClr val="0000CC"/>
                </a:solidFill>
              </a:rPr>
              <a:t>       </a:t>
            </a:r>
            <a:r>
              <a:rPr lang="zh-CN" altLang="zh-CN" sz="2800" b="1" dirty="0" smtClean="0">
                <a:solidFill>
                  <a:srgbClr val="0000CC"/>
                </a:solidFill>
              </a:rPr>
              <a:t>原</a:t>
            </a:r>
            <a:r>
              <a:rPr lang="zh-CN" altLang="zh-CN" sz="2800" b="1" dirty="0">
                <a:solidFill>
                  <a:srgbClr val="0000CC"/>
                </a:solidFill>
              </a:rPr>
              <a:t>是为烧的。</a:t>
            </a:r>
          </a:p>
          <a:p>
            <a:pPr marL="0" indent="0" algn="ctr">
              <a:lnSpc>
                <a:spcPct val="150000"/>
              </a:lnSpc>
              <a:buNone/>
            </a:pPr>
            <a:r>
              <a:rPr lang="en-US" altLang="zh-CN" sz="2800" b="1" dirty="0" smtClean="0">
                <a:solidFill>
                  <a:srgbClr val="0000CC"/>
                </a:solidFill>
              </a:rPr>
              <a:t>   </a:t>
            </a:r>
            <a:r>
              <a:rPr lang="zh-CN" altLang="zh-CN" sz="2800" b="1" dirty="0" smtClean="0">
                <a:solidFill>
                  <a:srgbClr val="0000CC"/>
                </a:solidFill>
              </a:rPr>
              <a:t>既</a:t>
            </a:r>
            <a:r>
              <a:rPr lang="zh-CN" altLang="zh-CN" sz="2800" b="1" dirty="0">
                <a:solidFill>
                  <a:srgbClr val="0000CC"/>
                </a:solidFill>
              </a:rPr>
              <a:t>已烧着，</a:t>
            </a:r>
          </a:p>
          <a:p>
            <a:pPr marL="0" indent="0" algn="ctr">
              <a:lnSpc>
                <a:spcPct val="150000"/>
              </a:lnSpc>
              <a:buNone/>
            </a:pPr>
            <a:r>
              <a:rPr lang="en-US" altLang="zh-CN" sz="2800" b="1" dirty="0" smtClean="0">
                <a:solidFill>
                  <a:srgbClr val="0000CC"/>
                </a:solidFill>
              </a:rPr>
              <a:t>               </a:t>
            </a:r>
            <a:r>
              <a:rPr lang="zh-CN" altLang="zh-CN" sz="2800" b="1" dirty="0" smtClean="0">
                <a:solidFill>
                  <a:srgbClr val="0000CC"/>
                </a:solidFill>
              </a:rPr>
              <a:t>又</a:t>
            </a:r>
            <a:r>
              <a:rPr lang="zh-CN" altLang="zh-CN" sz="2800" b="1" dirty="0">
                <a:solidFill>
                  <a:srgbClr val="0000CC"/>
                </a:solidFill>
              </a:rPr>
              <a:t>何苦伤心流泪？</a:t>
            </a:r>
          </a:p>
          <a:p>
            <a:pPr marL="0" indent="0" algn="ctr">
              <a:lnSpc>
                <a:spcPct val="150000"/>
              </a:lnSpc>
              <a:buNone/>
            </a:pPr>
            <a:r>
              <a:rPr lang="en-US" altLang="zh-CN" sz="2800" b="1" dirty="0" smtClean="0">
                <a:solidFill>
                  <a:srgbClr val="0000CC"/>
                </a:solidFill>
              </a:rPr>
              <a:t>           </a:t>
            </a:r>
            <a:r>
              <a:rPr lang="zh-CN" altLang="zh-CN" sz="2800" b="1" dirty="0" smtClean="0">
                <a:solidFill>
                  <a:srgbClr val="0000CC"/>
                </a:solidFill>
              </a:rPr>
              <a:t>哦</a:t>
            </a:r>
            <a:r>
              <a:rPr lang="zh-CN" altLang="zh-CN" sz="2800" b="1" dirty="0">
                <a:solidFill>
                  <a:srgbClr val="0000CC"/>
                </a:solidFill>
              </a:rPr>
              <a:t>！我知道了！</a:t>
            </a:r>
          </a:p>
          <a:p>
            <a:pPr marL="0" indent="0" algn="ctr">
              <a:lnSpc>
                <a:spcPct val="150000"/>
              </a:lnSpc>
              <a:buNone/>
            </a:pPr>
            <a:r>
              <a:rPr lang="en-US" altLang="zh-CN" sz="2800" b="1" dirty="0" smtClean="0">
                <a:solidFill>
                  <a:srgbClr val="0000CC"/>
                </a:solidFill>
              </a:rPr>
              <a:t>                       </a:t>
            </a:r>
            <a:r>
              <a:rPr lang="zh-CN" altLang="zh-CN" sz="2800" b="1" dirty="0" smtClean="0">
                <a:solidFill>
                  <a:srgbClr val="0000CC"/>
                </a:solidFill>
              </a:rPr>
              <a:t>是</a:t>
            </a:r>
            <a:r>
              <a:rPr lang="zh-CN" altLang="zh-CN" sz="2800" b="1" dirty="0">
                <a:solidFill>
                  <a:srgbClr val="0000CC"/>
                </a:solidFill>
              </a:rPr>
              <a:t>残风来侵你的光芒，</a:t>
            </a:r>
          </a:p>
          <a:p>
            <a:pPr marL="0" indent="0" algn="ctr">
              <a:lnSpc>
                <a:spcPct val="150000"/>
              </a:lnSpc>
              <a:buNone/>
            </a:pPr>
            <a:r>
              <a:rPr lang="en-US" altLang="zh-CN" sz="2800" b="1" dirty="0" smtClean="0">
                <a:solidFill>
                  <a:srgbClr val="0000CC"/>
                </a:solidFill>
              </a:rPr>
              <a:t>         </a:t>
            </a:r>
            <a:r>
              <a:rPr lang="zh-CN" altLang="zh-CN" sz="2800" b="1" dirty="0" smtClean="0">
                <a:solidFill>
                  <a:srgbClr val="0000CC"/>
                </a:solidFill>
              </a:rPr>
              <a:t>你</a:t>
            </a:r>
            <a:r>
              <a:rPr lang="zh-CN" altLang="zh-CN" sz="2800" b="1" dirty="0">
                <a:solidFill>
                  <a:srgbClr val="0000CC"/>
                </a:solidFill>
              </a:rPr>
              <a:t>烧得不</a:t>
            </a:r>
            <a:r>
              <a:rPr lang="zh-CN" altLang="zh-CN" sz="2800" b="1" dirty="0" smtClean="0">
                <a:solidFill>
                  <a:srgbClr val="0000CC"/>
                </a:solidFill>
              </a:rPr>
              <a:t>稳</a:t>
            </a:r>
            <a:r>
              <a:rPr lang="en-US" altLang="zh-CN" sz="2800" b="1" dirty="0">
                <a:solidFill>
                  <a:srgbClr val="0000CC"/>
                </a:solidFill>
              </a:rPr>
              <a:t> </a:t>
            </a:r>
            <a:r>
              <a:rPr lang="en-US" altLang="zh-CN" sz="2800" b="1" dirty="0" smtClean="0">
                <a:solidFill>
                  <a:srgbClr val="0000CC"/>
                </a:solidFill>
              </a:rPr>
              <a:t>        </a:t>
            </a:r>
            <a:r>
              <a:rPr lang="zh-CN" altLang="zh-CN" sz="2800" b="1" dirty="0" smtClean="0">
                <a:solidFill>
                  <a:srgbClr val="0000CC"/>
                </a:solidFill>
              </a:rPr>
              <a:t>才</a:t>
            </a:r>
            <a:r>
              <a:rPr lang="zh-CN" altLang="zh-CN" sz="2800" b="1" dirty="0">
                <a:solidFill>
                  <a:srgbClr val="0000CC"/>
                </a:solidFill>
              </a:rPr>
              <a:t>着急得流泪</a:t>
            </a:r>
            <a:r>
              <a:rPr lang="zh-CN" altLang="zh-CN" sz="2800" b="1" dirty="0" smtClean="0">
                <a:solidFill>
                  <a:srgbClr val="0000CC"/>
                </a:solidFill>
              </a:rPr>
              <a:t>！</a:t>
            </a:r>
            <a:endParaRPr lang="zh-CN" altLang="zh-CN" sz="2800" b="1" dirty="0">
              <a:solidFill>
                <a:srgbClr val="0000CC"/>
              </a:solidFill>
            </a:endParaRPr>
          </a:p>
        </p:txBody>
      </p:sp>
    </p:spTree>
    <p:extLst>
      <p:ext uri="{BB962C8B-B14F-4D97-AF65-F5344CB8AC3E}">
        <p14:creationId xmlns:p14="http://schemas.microsoft.com/office/powerpoint/2010/main" val="30990291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5" name="文本占位符 39938"/>
          <p:cNvSpPr>
            <a:spLocks noGrp="1" noChangeArrowheads="1"/>
          </p:cNvSpPr>
          <p:nvPr>
            <p:ph type="body" idx="1"/>
          </p:nvPr>
        </p:nvSpPr>
        <p:spPr>
          <a:xfrm>
            <a:off x="1" y="620713"/>
            <a:ext cx="2843213" cy="5472112"/>
          </a:xfrm>
        </p:spPr>
        <p:txBody>
          <a:bodyPr/>
          <a:lstStyle/>
          <a:p>
            <a:pPr>
              <a:buFontTx/>
              <a:buNone/>
            </a:pPr>
            <a:r>
              <a:rPr lang="en-US" altLang="zh-CN" smtClean="0"/>
              <a:t>            </a:t>
            </a:r>
            <a:r>
              <a:rPr lang="en-US" altLang="zh-CN" b="1" smtClean="0">
                <a:solidFill>
                  <a:srgbClr val="800000"/>
                </a:solidFill>
              </a:rPr>
              <a:t>“</a:t>
            </a:r>
            <a:r>
              <a:rPr lang="zh-CN" altLang="en-US" b="1" smtClean="0">
                <a:solidFill>
                  <a:srgbClr val="800000"/>
                </a:solidFill>
              </a:rPr>
              <a:t>人家说了再做，我是做了再说。”</a:t>
            </a:r>
          </a:p>
          <a:p>
            <a:pPr>
              <a:buFontTx/>
              <a:buNone/>
            </a:pPr>
            <a:endParaRPr lang="zh-CN" altLang="en-US" b="1" smtClean="0">
              <a:solidFill>
                <a:srgbClr val="800000"/>
              </a:solidFill>
            </a:endParaRPr>
          </a:p>
          <a:p>
            <a:pPr>
              <a:buFontTx/>
              <a:buNone/>
            </a:pPr>
            <a:r>
              <a:rPr lang="zh-CN" altLang="en-US" b="1" smtClean="0">
                <a:solidFill>
                  <a:srgbClr val="800000"/>
                </a:solidFill>
              </a:rPr>
              <a:t>            “人家说了也不一定做，我是做了也不一定说。”</a:t>
            </a:r>
          </a:p>
        </p:txBody>
      </p:sp>
      <p:pic>
        <p:nvPicPr>
          <p:cNvPr id="6146" name="图片 39939" descr="t01c9347e58a37223a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4189" y="0"/>
            <a:ext cx="6119812" cy="685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28030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323528" y="188640"/>
            <a:ext cx="8820472" cy="6858000"/>
          </a:xfrm>
        </p:spPr>
        <p:txBody>
          <a:bodyPr>
            <a:normAutofit/>
          </a:bodyPr>
          <a:lstStyle/>
          <a:p>
            <a:pPr marL="0" indent="0" algn="ctr">
              <a:lnSpc>
                <a:spcPct val="160000"/>
              </a:lnSpc>
              <a:buNone/>
            </a:pPr>
            <a:r>
              <a:rPr lang="zh-CN" altLang="zh-CN" sz="2800" b="1" dirty="0">
                <a:solidFill>
                  <a:srgbClr val="0070C0"/>
                </a:solidFill>
                <a:latin typeface="+mn-ea"/>
              </a:rPr>
              <a:t>红烛</a:t>
            </a:r>
            <a:r>
              <a:rPr lang="zh-CN" altLang="zh-CN" sz="2800" b="1" dirty="0" smtClean="0">
                <a:solidFill>
                  <a:srgbClr val="0070C0"/>
                </a:solidFill>
                <a:latin typeface="+mn-ea"/>
              </a:rPr>
              <a:t>啊</a:t>
            </a:r>
            <a:r>
              <a:rPr lang="zh-CN" altLang="en-US" sz="2800" b="1" dirty="0" smtClean="0">
                <a:solidFill>
                  <a:srgbClr val="0070C0"/>
                </a:solidFill>
                <a:latin typeface="+mn-ea"/>
              </a:rPr>
              <a:t>！</a:t>
            </a:r>
            <a:r>
              <a:rPr lang="en-US" altLang="zh-CN" sz="2800" b="1" dirty="0" smtClean="0">
                <a:solidFill>
                  <a:srgbClr val="0070C0"/>
                </a:solidFill>
                <a:latin typeface="+mn-ea"/>
              </a:rPr>
              <a:t> </a:t>
            </a:r>
            <a:r>
              <a:rPr lang="zh-CN" altLang="zh-CN" sz="2800" b="1" dirty="0" smtClean="0">
                <a:solidFill>
                  <a:srgbClr val="0070C0"/>
                </a:solidFill>
                <a:latin typeface="+mn-ea"/>
              </a:rPr>
              <a:t>流吧！你怎能不流呢？</a:t>
            </a:r>
          </a:p>
          <a:p>
            <a:pPr marL="0" indent="0" algn="ctr">
              <a:lnSpc>
                <a:spcPct val="160000"/>
              </a:lnSpc>
              <a:buNone/>
            </a:pPr>
            <a:r>
              <a:rPr lang="en-US" altLang="zh-CN" sz="2800" b="1" dirty="0" smtClean="0">
                <a:solidFill>
                  <a:srgbClr val="0070C0"/>
                </a:solidFill>
                <a:latin typeface="+mn-ea"/>
              </a:rPr>
              <a:t>      </a:t>
            </a:r>
            <a:r>
              <a:rPr lang="zh-CN" altLang="zh-CN" sz="2800" b="1" dirty="0" smtClean="0">
                <a:solidFill>
                  <a:srgbClr val="FF0000"/>
                </a:solidFill>
                <a:latin typeface="+mn-ea"/>
              </a:rPr>
              <a:t>请</a:t>
            </a:r>
            <a:r>
              <a:rPr lang="zh-CN" altLang="zh-CN" sz="2800" b="1" dirty="0">
                <a:solidFill>
                  <a:srgbClr val="FF0000"/>
                </a:solidFill>
                <a:latin typeface="+mn-ea"/>
              </a:rPr>
              <a:t>将你的脂膏</a:t>
            </a:r>
            <a:r>
              <a:rPr lang="zh-CN" altLang="zh-CN" sz="2800" b="1" dirty="0" smtClean="0">
                <a:solidFill>
                  <a:srgbClr val="FF0000"/>
                </a:solidFill>
                <a:latin typeface="+mn-ea"/>
              </a:rPr>
              <a:t>，不息</a:t>
            </a:r>
            <a:r>
              <a:rPr lang="zh-CN" altLang="zh-CN" sz="2800" b="1" dirty="0">
                <a:solidFill>
                  <a:srgbClr val="FF0000"/>
                </a:solidFill>
                <a:latin typeface="+mn-ea"/>
              </a:rPr>
              <a:t>地流向人间，</a:t>
            </a:r>
          </a:p>
          <a:p>
            <a:pPr marL="0" indent="0" algn="ctr">
              <a:lnSpc>
                <a:spcPct val="160000"/>
              </a:lnSpc>
              <a:buNone/>
            </a:pPr>
            <a:r>
              <a:rPr lang="en-US" altLang="zh-CN" sz="2800" b="1" dirty="0" smtClean="0">
                <a:solidFill>
                  <a:srgbClr val="FF0000"/>
                </a:solidFill>
                <a:latin typeface="+mn-ea"/>
              </a:rPr>
              <a:t>         </a:t>
            </a:r>
            <a:r>
              <a:rPr lang="zh-CN" altLang="zh-CN" sz="2800" b="1" dirty="0" smtClean="0">
                <a:solidFill>
                  <a:srgbClr val="FF0000"/>
                </a:solidFill>
                <a:latin typeface="+mn-ea"/>
              </a:rPr>
              <a:t>培</a:t>
            </a:r>
            <a:r>
              <a:rPr lang="zh-CN" altLang="zh-CN" sz="2800" b="1" dirty="0">
                <a:solidFill>
                  <a:srgbClr val="FF0000"/>
                </a:solidFill>
                <a:latin typeface="+mn-ea"/>
              </a:rPr>
              <a:t>出慰藉的花儿</a:t>
            </a:r>
            <a:r>
              <a:rPr lang="zh-CN" altLang="zh-CN" sz="2800" b="1" dirty="0" smtClean="0">
                <a:solidFill>
                  <a:srgbClr val="FF0000"/>
                </a:solidFill>
                <a:latin typeface="+mn-ea"/>
              </a:rPr>
              <a:t>，</a:t>
            </a:r>
            <a:r>
              <a:rPr lang="en-US" altLang="zh-CN" sz="2800" b="1" dirty="0" smtClean="0">
                <a:solidFill>
                  <a:srgbClr val="FF0000"/>
                </a:solidFill>
                <a:latin typeface="+mn-ea"/>
              </a:rPr>
              <a:t> </a:t>
            </a:r>
            <a:r>
              <a:rPr lang="zh-CN" altLang="zh-CN" sz="2800" b="1" dirty="0" smtClean="0">
                <a:solidFill>
                  <a:srgbClr val="FF0000"/>
                </a:solidFill>
                <a:latin typeface="+mn-ea"/>
              </a:rPr>
              <a:t>结成</a:t>
            </a:r>
            <a:r>
              <a:rPr lang="zh-CN" altLang="zh-CN" sz="2800" b="1" dirty="0">
                <a:solidFill>
                  <a:srgbClr val="FF0000"/>
                </a:solidFill>
                <a:latin typeface="+mn-ea"/>
              </a:rPr>
              <a:t>快乐的果子</a:t>
            </a:r>
            <a:r>
              <a:rPr lang="zh-CN" altLang="zh-CN" sz="2800" b="1" dirty="0" smtClean="0">
                <a:solidFill>
                  <a:srgbClr val="FF0000"/>
                </a:solidFill>
                <a:latin typeface="+mn-ea"/>
              </a:rPr>
              <a:t>！</a:t>
            </a:r>
            <a:endParaRPr lang="en-US" altLang="zh-CN" sz="2800" b="1" dirty="0">
              <a:solidFill>
                <a:srgbClr val="FF0000"/>
              </a:solidFill>
              <a:latin typeface="+mn-ea"/>
            </a:endParaRPr>
          </a:p>
          <a:p>
            <a:pPr marL="0" indent="0" algn="ctr">
              <a:lnSpc>
                <a:spcPct val="160000"/>
              </a:lnSpc>
              <a:buNone/>
            </a:pPr>
            <a:r>
              <a:rPr lang="zh-CN" altLang="zh-CN" sz="2800" b="1" dirty="0" smtClean="0">
                <a:solidFill>
                  <a:srgbClr val="FF0000"/>
                </a:solidFill>
                <a:latin typeface="+mn-ea"/>
              </a:rPr>
              <a:t>红烛</a:t>
            </a:r>
            <a:r>
              <a:rPr lang="zh-CN" altLang="zh-CN" sz="2800" b="1" dirty="0">
                <a:solidFill>
                  <a:srgbClr val="FF0000"/>
                </a:solidFill>
                <a:latin typeface="+mn-ea"/>
              </a:rPr>
              <a:t>啊！</a:t>
            </a:r>
          </a:p>
          <a:p>
            <a:pPr marL="0" indent="0" algn="ctr">
              <a:lnSpc>
                <a:spcPct val="150000"/>
              </a:lnSpc>
              <a:buNone/>
            </a:pPr>
            <a:r>
              <a:rPr lang="en-US" altLang="zh-CN" sz="2800" b="1" dirty="0" smtClean="0">
                <a:solidFill>
                  <a:srgbClr val="FF0000"/>
                </a:solidFill>
                <a:latin typeface="+mn-ea"/>
              </a:rPr>
              <a:t>              </a:t>
            </a:r>
            <a:r>
              <a:rPr lang="zh-CN" altLang="zh-CN" sz="2800" b="1" dirty="0" smtClean="0">
                <a:solidFill>
                  <a:srgbClr val="FF0000"/>
                </a:solidFill>
                <a:latin typeface="+mn-ea"/>
              </a:rPr>
              <a:t>你</a:t>
            </a:r>
            <a:r>
              <a:rPr lang="zh-CN" altLang="zh-CN" sz="2800" b="1" dirty="0">
                <a:solidFill>
                  <a:srgbClr val="FF0000"/>
                </a:solidFill>
                <a:latin typeface="+mn-ea"/>
              </a:rPr>
              <a:t>流一滴泪，灰一分心。</a:t>
            </a:r>
          </a:p>
          <a:p>
            <a:pPr marL="0" indent="0" algn="ctr">
              <a:lnSpc>
                <a:spcPct val="150000"/>
              </a:lnSpc>
              <a:buNone/>
            </a:pPr>
            <a:r>
              <a:rPr lang="en-US" altLang="zh-CN" sz="2800" b="1" dirty="0" smtClean="0">
                <a:solidFill>
                  <a:srgbClr val="FF0000"/>
                </a:solidFill>
                <a:latin typeface="+mn-ea"/>
              </a:rPr>
              <a:t>        </a:t>
            </a:r>
            <a:r>
              <a:rPr lang="zh-CN" altLang="zh-CN" sz="2800" b="1" dirty="0" smtClean="0">
                <a:solidFill>
                  <a:srgbClr val="FF0000"/>
                </a:solidFill>
                <a:latin typeface="+mn-ea"/>
              </a:rPr>
              <a:t>灰心</a:t>
            </a:r>
            <a:r>
              <a:rPr lang="zh-CN" altLang="zh-CN" sz="2800" b="1" dirty="0">
                <a:solidFill>
                  <a:srgbClr val="FF0000"/>
                </a:solidFill>
                <a:latin typeface="+mn-ea"/>
              </a:rPr>
              <a:t>流泪你</a:t>
            </a:r>
            <a:r>
              <a:rPr lang="zh-CN" altLang="zh-CN" sz="2800" b="1" dirty="0" smtClean="0">
                <a:solidFill>
                  <a:srgbClr val="FF0000"/>
                </a:solidFill>
                <a:latin typeface="+mn-ea"/>
              </a:rPr>
              <a:t>的果</a:t>
            </a:r>
            <a:r>
              <a:rPr lang="zh-CN" altLang="zh-CN" sz="2800" b="1" dirty="0">
                <a:solidFill>
                  <a:srgbClr val="FF0000"/>
                </a:solidFill>
                <a:latin typeface="+mn-ea"/>
              </a:rPr>
              <a:t>，</a:t>
            </a:r>
          </a:p>
          <a:p>
            <a:pPr marL="0" indent="0" algn="ctr">
              <a:lnSpc>
                <a:spcPct val="150000"/>
              </a:lnSpc>
              <a:buNone/>
            </a:pPr>
            <a:r>
              <a:rPr lang="en-US" altLang="zh-CN" sz="2800" b="1" dirty="0" smtClean="0">
                <a:solidFill>
                  <a:srgbClr val="FF0000"/>
                </a:solidFill>
                <a:latin typeface="+mn-ea"/>
              </a:rPr>
              <a:t>        </a:t>
            </a:r>
            <a:r>
              <a:rPr lang="zh-CN" altLang="zh-CN" sz="2800" b="1" dirty="0" smtClean="0">
                <a:solidFill>
                  <a:srgbClr val="FF0000"/>
                </a:solidFill>
                <a:latin typeface="+mn-ea"/>
              </a:rPr>
              <a:t>创造</a:t>
            </a:r>
            <a:r>
              <a:rPr lang="zh-CN" altLang="zh-CN" sz="2800" b="1" dirty="0">
                <a:solidFill>
                  <a:srgbClr val="FF0000"/>
                </a:solidFill>
                <a:latin typeface="+mn-ea"/>
              </a:rPr>
              <a:t>光明你</a:t>
            </a:r>
            <a:r>
              <a:rPr lang="zh-CN" altLang="zh-CN" sz="2800" b="1" dirty="0" smtClean="0">
                <a:solidFill>
                  <a:srgbClr val="FF0000"/>
                </a:solidFill>
                <a:latin typeface="+mn-ea"/>
              </a:rPr>
              <a:t>的因</a:t>
            </a:r>
            <a:r>
              <a:rPr lang="zh-CN" altLang="zh-CN" sz="2800" b="1" dirty="0">
                <a:solidFill>
                  <a:srgbClr val="FF0000"/>
                </a:solidFill>
                <a:latin typeface="+mn-ea"/>
              </a:rPr>
              <a:t>。</a:t>
            </a:r>
          </a:p>
          <a:p>
            <a:pPr marL="0" indent="0" algn="ctr">
              <a:lnSpc>
                <a:spcPct val="150000"/>
              </a:lnSpc>
              <a:buNone/>
            </a:pPr>
            <a:r>
              <a:rPr lang="en-US" altLang="zh-CN" sz="2800" b="1" dirty="0">
                <a:solidFill>
                  <a:srgbClr val="FF0000"/>
                </a:solidFill>
                <a:latin typeface="+mn-ea"/>
              </a:rPr>
              <a:t> </a:t>
            </a:r>
            <a:r>
              <a:rPr lang="zh-CN" altLang="zh-CN" sz="2800" b="1" dirty="0" smtClean="0">
                <a:solidFill>
                  <a:srgbClr val="FF0000"/>
                </a:solidFill>
                <a:latin typeface="+mn-ea"/>
              </a:rPr>
              <a:t>红烛</a:t>
            </a:r>
            <a:r>
              <a:rPr lang="zh-CN" altLang="zh-CN" sz="2800" b="1" dirty="0">
                <a:solidFill>
                  <a:srgbClr val="FF0000"/>
                </a:solidFill>
                <a:latin typeface="+mn-ea"/>
              </a:rPr>
              <a:t>啊</a:t>
            </a:r>
            <a:r>
              <a:rPr lang="zh-CN" altLang="zh-CN" sz="2800" b="1" dirty="0" smtClean="0">
                <a:solidFill>
                  <a:srgbClr val="FF0000"/>
                </a:solidFill>
                <a:latin typeface="+mn-ea"/>
              </a:rPr>
              <a:t>！“</a:t>
            </a:r>
            <a:r>
              <a:rPr lang="zh-CN" altLang="zh-CN" sz="2800" b="1" dirty="0">
                <a:solidFill>
                  <a:srgbClr val="FF0000"/>
                </a:solidFill>
                <a:latin typeface="+mn-ea"/>
              </a:rPr>
              <a:t>莫问收获，但问耕耘。” </a:t>
            </a:r>
          </a:p>
          <a:p>
            <a:pPr marL="0" indent="0">
              <a:buNone/>
            </a:pPr>
            <a:endParaRPr lang="zh-CN" altLang="en-US" dirty="0">
              <a:latin typeface="+mn-ea"/>
            </a:endParaRPr>
          </a:p>
        </p:txBody>
      </p:sp>
    </p:spTree>
    <p:extLst>
      <p:ext uri="{BB962C8B-B14F-4D97-AF65-F5344CB8AC3E}">
        <p14:creationId xmlns:p14="http://schemas.microsoft.com/office/powerpoint/2010/main" val="9877518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1" y="0"/>
            <a:ext cx="9144001" cy="6843713"/>
          </a:xfrm>
        </p:spPr>
        <p:txBody>
          <a:bodyPr>
            <a:normAutofit fontScale="32500" lnSpcReduction="20000"/>
          </a:bodyPr>
          <a:lstStyle/>
          <a:p>
            <a:pPr marL="0" indent="0">
              <a:lnSpc>
                <a:spcPct val="170000"/>
              </a:lnSpc>
              <a:buNone/>
            </a:pPr>
            <a:r>
              <a:rPr lang="zh-CN" altLang="en-US" dirty="0" smtClean="0"/>
              <a:t>      </a:t>
            </a:r>
            <a:r>
              <a:rPr lang="zh-CN" altLang="en-US" sz="7200" b="1" dirty="0" smtClean="0">
                <a:solidFill>
                  <a:srgbClr val="FF00FF"/>
                </a:solidFill>
              </a:rPr>
              <a:t>（一）</a:t>
            </a:r>
            <a:r>
              <a:rPr lang="zh-CN" altLang="en-US" sz="7200" b="1" dirty="0">
                <a:solidFill>
                  <a:srgbClr val="FF00FF"/>
                </a:solidFill>
              </a:rPr>
              <a:t>整体鉴赏</a:t>
            </a:r>
          </a:p>
          <a:p>
            <a:pPr marL="0" indent="0">
              <a:lnSpc>
                <a:spcPct val="170000"/>
              </a:lnSpc>
              <a:buNone/>
            </a:pPr>
            <a:r>
              <a:rPr lang="zh-CN" altLang="en-US" sz="7200" b="1" dirty="0" smtClean="0">
                <a:solidFill>
                  <a:srgbClr val="0000CC"/>
                </a:solidFill>
              </a:rPr>
              <a:t>        </a:t>
            </a:r>
            <a:r>
              <a:rPr lang="zh-CN" altLang="en-US" sz="8600" b="1" dirty="0" smtClean="0">
                <a:solidFill>
                  <a:srgbClr val="0000CC"/>
                </a:solidFill>
              </a:rPr>
              <a:t>诗</a:t>
            </a:r>
            <a:r>
              <a:rPr lang="zh-CN" altLang="en-US" sz="8600" b="1" dirty="0">
                <a:solidFill>
                  <a:srgbClr val="0000CC"/>
                </a:solidFill>
              </a:rPr>
              <a:t>的开始就突出红烛的意象，红红的，如同赤子的心。闻一多要问诗人们，你们的心可有这样的赤诚和热情，你们可有勇气吐出你的真心和这红烛相比。一个“吐”字，生动形象，将诗人的奉献精神和赤诚表现得一览无余。</a:t>
            </a:r>
          </a:p>
          <a:p>
            <a:pPr marL="0" indent="0">
              <a:lnSpc>
                <a:spcPct val="170000"/>
              </a:lnSpc>
              <a:buNone/>
            </a:pPr>
            <a:r>
              <a:rPr lang="zh-CN" altLang="en-US" sz="8600" b="1" dirty="0" smtClean="0">
                <a:solidFill>
                  <a:srgbClr val="0000CC"/>
                </a:solidFill>
              </a:rPr>
              <a:t>       诗人</a:t>
            </a:r>
            <a:r>
              <a:rPr lang="zh-CN" altLang="en-US" sz="8600" b="1" dirty="0">
                <a:solidFill>
                  <a:srgbClr val="0000CC"/>
                </a:solidFill>
              </a:rPr>
              <a:t>接着问红烛，问它的身躯从何处来，问它的灵魂从何处来。这样的身躯、这样的灵魂为何要燃烧，要在火光中毁灭自己的身躯？诗人迷茫了，如同在生活中的迷茫，找不到方向和思考不透很多问题。矛盾！冲突！在曾有的矛盾冲突</a:t>
            </a:r>
            <a:r>
              <a:rPr lang="zh-CN" altLang="en-US" sz="8600" b="1" dirty="0" smtClean="0">
                <a:solidFill>
                  <a:srgbClr val="0000CC"/>
                </a:solidFill>
              </a:rPr>
              <a:t>中</a:t>
            </a:r>
            <a:endParaRPr lang="zh-CN" altLang="en-US" sz="8600" dirty="0"/>
          </a:p>
        </p:txBody>
      </p:sp>
    </p:spTree>
    <p:extLst>
      <p:ext uri="{BB962C8B-B14F-4D97-AF65-F5344CB8AC3E}">
        <p14:creationId xmlns:p14="http://schemas.microsoft.com/office/powerpoint/2010/main" val="677924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7504" y="548680"/>
            <a:ext cx="8928992" cy="5693866"/>
          </a:xfrm>
          <a:prstGeom prst="rect">
            <a:avLst/>
          </a:prstGeom>
        </p:spPr>
        <p:txBody>
          <a:bodyPr wrap="square">
            <a:spAutoFit/>
          </a:bodyPr>
          <a:lstStyle/>
          <a:p>
            <a:r>
              <a:rPr lang="zh-CN" altLang="en-US" sz="2800" dirty="0"/>
              <a:t>诗人</a:t>
            </a:r>
            <a:r>
              <a:rPr lang="zh-CN" altLang="en-US" sz="2800" dirty="0">
                <a:solidFill>
                  <a:srgbClr val="FF0000"/>
                </a:solidFill>
              </a:rPr>
              <a:t>坚定了自己的信念</a:t>
            </a:r>
            <a:r>
              <a:rPr lang="zh-CN" altLang="en-US" sz="2800" dirty="0"/>
              <a:t>。因为，诗人坚定地说：“不误！不误”。诗人已经找到了生活的方向，准备朝着理想中的光明之路迈进，即使自己被烧成灰也在所不惜。</a:t>
            </a:r>
          </a:p>
          <a:p>
            <a:r>
              <a:rPr lang="zh-CN" altLang="en-US" sz="2800" dirty="0"/>
              <a:t>      诗歌从第四节开始，一直歌颂红烛，写出了红烛的责任和生活中的困顿、失望。红烛要烧，烧破世人的空想，烧掉残酷的监狱，靠自己的燃烧救出一个个活着但不自由的灵魂。红烛的燃烧受到风的阻挠，它流着泪也要燃烧。那泪，是红烛的心在着急，为不能最快实现自己的理想而着急，流泪。诗人要歌颂这红烛，歌颂这奉献的精神，歌颂这来之不易的光明。在这样的歌颂中，诗人和红烛在交流。诗人在红烛身上找到了生活方向：实干，探索，坚毅地为自己的理想努力，不计较结果。诗人说：“莫问收获，但问耕耘</a:t>
            </a:r>
            <a:r>
              <a:rPr lang="zh-CN" altLang="en-US" dirty="0"/>
              <a:t>。”</a:t>
            </a:r>
          </a:p>
        </p:txBody>
      </p:sp>
    </p:spTree>
    <p:extLst>
      <p:ext uri="{BB962C8B-B14F-4D97-AF65-F5344CB8AC3E}">
        <p14:creationId xmlns:p14="http://schemas.microsoft.com/office/powerpoint/2010/main" val="971886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332656"/>
            <a:ext cx="9036496" cy="2062103"/>
          </a:xfrm>
          <a:prstGeom prst="rect">
            <a:avLst/>
          </a:prstGeom>
        </p:spPr>
        <p:txBody>
          <a:bodyPr wrap="square">
            <a:spAutoFit/>
          </a:bodyPr>
          <a:lstStyle/>
          <a:p>
            <a:r>
              <a:rPr lang="zh-CN" altLang="en-US" sz="3200" dirty="0"/>
              <a:t>探究</a:t>
            </a:r>
            <a:r>
              <a:rPr lang="en-US" altLang="zh-CN" sz="3200" dirty="0"/>
              <a:t>1</a:t>
            </a:r>
            <a:r>
              <a:rPr lang="zh-CN" altLang="en-US" sz="3200" dirty="0"/>
              <a:t>：这首诗将唐代诗人李商隐的一句诗“蜡炬成灰泪始干”作为引子，诗歌主体扣住了引子中的哪两个字写红烛</a:t>
            </a:r>
            <a:r>
              <a:rPr lang="en-US" altLang="zh-CN" sz="3200" dirty="0"/>
              <a:t>?</a:t>
            </a:r>
            <a:r>
              <a:rPr lang="zh-CN" altLang="en-US" sz="3200" dirty="0"/>
              <a:t>说一下理由。</a:t>
            </a:r>
          </a:p>
          <a:p>
            <a:r>
              <a:rPr lang="zh-CN" altLang="en-US" sz="3200" dirty="0"/>
              <a:t>    </a:t>
            </a:r>
          </a:p>
        </p:txBody>
      </p:sp>
      <p:sp>
        <p:nvSpPr>
          <p:cNvPr id="3" name="TextBox 2"/>
          <p:cNvSpPr txBox="1"/>
          <p:nvPr/>
        </p:nvSpPr>
        <p:spPr>
          <a:xfrm>
            <a:off x="467544" y="2708920"/>
            <a:ext cx="7848872" cy="2246769"/>
          </a:xfrm>
          <a:prstGeom prst="rect">
            <a:avLst/>
          </a:prstGeom>
          <a:noFill/>
        </p:spPr>
        <p:txBody>
          <a:bodyPr wrap="square" rtlCol="0">
            <a:spAutoFit/>
          </a:bodyPr>
          <a:lstStyle/>
          <a:p>
            <a:r>
              <a:rPr lang="zh-CN" altLang="en-US" sz="2800" dirty="0"/>
              <a:t>明确：“灰”与“泪”两层。</a:t>
            </a:r>
          </a:p>
          <a:p>
            <a:r>
              <a:rPr lang="zh-CN" altLang="en-US" sz="2800" dirty="0"/>
              <a:t>    </a:t>
            </a:r>
            <a:r>
              <a:rPr lang="en-US" altLang="zh-CN" sz="2800" dirty="0"/>
              <a:t>2</a:t>
            </a:r>
            <a:r>
              <a:rPr lang="zh-CN" altLang="en-US" sz="2800" dirty="0"/>
              <a:t>、</a:t>
            </a:r>
            <a:r>
              <a:rPr lang="en-US" altLang="zh-CN" sz="2800" dirty="0"/>
              <a:t>3</a:t>
            </a:r>
            <a:r>
              <a:rPr lang="zh-CN" altLang="en-US" sz="2800" dirty="0"/>
              <a:t>、</a:t>
            </a:r>
            <a:r>
              <a:rPr lang="en-US" altLang="zh-CN" sz="2800" dirty="0"/>
              <a:t>4</a:t>
            </a:r>
            <a:r>
              <a:rPr lang="zh-CN" altLang="en-US" sz="2800" dirty="0"/>
              <a:t>节</a:t>
            </a:r>
            <a:r>
              <a:rPr lang="en-US" altLang="zh-CN" sz="2800" dirty="0"/>
              <a:t>——“</a:t>
            </a:r>
            <a:r>
              <a:rPr lang="zh-CN" altLang="en-US" sz="2800" dirty="0"/>
              <a:t>灰”</a:t>
            </a:r>
          </a:p>
          <a:p>
            <a:r>
              <a:rPr lang="zh-CN" altLang="en-US" sz="2800" dirty="0"/>
              <a:t>    </a:t>
            </a:r>
            <a:r>
              <a:rPr lang="en-US" altLang="zh-CN" sz="2800" dirty="0"/>
              <a:t>5</a:t>
            </a:r>
            <a:r>
              <a:rPr lang="zh-CN" altLang="en-US" sz="2800" dirty="0"/>
              <a:t>、</a:t>
            </a:r>
            <a:r>
              <a:rPr lang="en-US" altLang="zh-CN" sz="2800" dirty="0"/>
              <a:t>6</a:t>
            </a:r>
            <a:r>
              <a:rPr lang="zh-CN" altLang="en-US" sz="2800" dirty="0"/>
              <a:t>、</a:t>
            </a:r>
            <a:r>
              <a:rPr lang="en-US" altLang="zh-CN" sz="2800" dirty="0"/>
              <a:t>7</a:t>
            </a:r>
            <a:r>
              <a:rPr lang="zh-CN" altLang="en-US" sz="2800" dirty="0"/>
              <a:t>、</a:t>
            </a:r>
            <a:r>
              <a:rPr lang="en-US" altLang="zh-CN" sz="2800" dirty="0"/>
              <a:t>8——“</a:t>
            </a:r>
            <a:r>
              <a:rPr lang="zh-CN" altLang="en-US" sz="2800" dirty="0"/>
              <a:t>泪”</a:t>
            </a:r>
          </a:p>
          <a:p>
            <a:r>
              <a:rPr lang="zh-CN" altLang="en-US" sz="2800" dirty="0"/>
              <a:t>    探究</a:t>
            </a:r>
            <a:r>
              <a:rPr lang="en-US" altLang="zh-CN" sz="2800" dirty="0"/>
              <a:t>2</a:t>
            </a:r>
            <a:r>
              <a:rPr lang="zh-CN" altLang="en-US" sz="2800" dirty="0"/>
              <a:t>：开头“红烛啊，这样红的烛”对全诗有什么作用？</a:t>
            </a:r>
          </a:p>
        </p:txBody>
      </p:sp>
    </p:spTree>
    <p:extLst>
      <p:ext uri="{BB962C8B-B14F-4D97-AF65-F5344CB8AC3E}">
        <p14:creationId xmlns:p14="http://schemas.microsoft.com/office/powerpoint/2010/main" val="24856004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8853276" cy="6599338"/>
          </a:xfrm>
        </p:spPr>
        <p:txBody>
          <a:bodyPr>
            <a:normAutofit/>
          </a:bodyPr>
          <a:lstStyle/>
          <a:p>
            <a:pPr marL="0" indent="0">
              <a:lnSpc>
                <a:spcPct val="150000"/>
              </a:lnSpc>
              <a:buNone/>
            </a:pPr>
            <a:r>
              <a:rPr lang="zh-CN" altLang="en-US" sz="2100" b="1" dirty="0" smtClean="0">
                <a:solidFill>
                  <a:srgbClr val="0000CC"/>
                </a:solidFill>
                <a:latin typeface="+mn-ea"/>
              </a:rPr>
              <a:t>明确</a:t>
            </a:r>
            <a:r>
              <a:rPr lang="zh-CN" altLang="en-US" sz="2100" b="1" dirty="0">
                <a:solidFill>
                  <a:srgbClr val="0000CC"/>
                </a:solidFill>
                <a:latin typeface="+mn-ea"/>
              </a:rPr>
              <a:t>：</a:t>
            </a:r>
            <a:r>
              <a:rPr lang="zh-CN" altLang="en-US" sz="2800" b="1" dirty="0">
                <a:solidFill>
                  <a:srgbClr val="FF0000"/>
                </a:solidFill>
                <a:latin typeface="+mn-ea"/>
              </a:rPr>
              <a:t>是全诗抒情的中心和总纲</a:t>
            </a:r>
            <a:r>
              <a:rPr lang="zh-CN" altLang="en-US" sz="2800" b="1" dirty="0">
                <a:solidFill>
                  <a:srgbClr val="0000CC"/>
                </a:solidFill>
                <a:latin typeface="+mn-ea"/>
              </a:rPr>
              <a:t>。一开头，诗人就怀着敬慕的心情赞叹荧荧的红烛</a:t>
            </a:r>
            <a:r>
              <a:rPr lang="zh-CN" altLang="en-US" sz="2800" b="1" dirty="0" smtClean="0">
                <a:solidFill>
                  <a:srgbClr val="0000CC"/>
                </a:solidFill>
                <a:latin typeface="+mn-ea"/>
              </a:rPr>
              <a:t>。“红”</a:t>
            </a:r>
            <a:r>
              <a:rPr lang="zh-CN" altLang="en-US" sz="2800" b="1" dirty="0">
                <a:solidFill>
                  <a:srgbClr val="0000CC"/>
                </a:solidFill>
                <a:latin typeface="+mn-ea"/>
              </a:rPr>
              <a:t>是赤诚的象征。红烛，在诗人眼里，是理想的人格的化身。在这样的红烛面前，他提出了自我要求：“诗人啊</a:t>
            </a:r>
            <a:r>
              <a:rPr lang="en-US" altLang="zh-CN" sz="2800" b="1" dirty="0">
                <a:solidFill>
                  <a:srgbClr val="0000CC"/>
                </a:solidFill>
                <a:latin typeface="+mn-ea"/>
              </a:rPr>
              <a:t>/</a:t>
            </a:r>
            <a:r>
              <a:rPr lang="zh-CN" altLang="en-US" sz="2800" b="1" dirty="0">
                <a:solidFill>
                  <a:srgbClr val="0000CC"/>
                </a:solidFill>
                <a:latin typeface="+mn-ea"/>
              </a:rPr>
              <a:t>吐出你的心来比比，</a:t>
            </a:r>
            <a:r>
              <a:rPr lang="en-US" altLang="zh-CN" sz="2800" b="1" dirty="0">
                <a:solidFill>
                  <a:srgbClr val="0000CC"/>
                </a:solidFill>
                <a:latin typeface="+mn-ea"/>
              </a:rPr>
              <a:t>/</a:t>
            </a:r>
            <a:r>
              <a:rPr lang="zh-CN" altLang="en-US" sz="2800" b="1" dirty="0">
                <a:solidFill>
                  <a:srgbClr val="0000CC"/>
                </a:solidFill>
                <a:latin typeface="+mn-ea"/>
              </a:rPr>
              <a:t>可是一般颜色？”诗人的心应该也这样的红，否则就不配做诗人。我们可以感受到，诗人的那颗心，真是一颗赤子之心，是那么纯洁率真，晶明透亮，灼灼发热。在这首诗中，可以说红烛就是诗人，诗人就是红烛，“人与物化，意与境融”。一个“吐”字；逼真的描状了诗人那种火热的爱国情感不吐不快的神态。</a:t>
            </a:r>
          </a:p>
          <a:p>
            <a:pPr marL="0" indent="0">
              <a:buNone/>
            </a:pPr>
            <a:endParaRPr lang="zh-CN" altLang="en-US" dirty="0"/>
          </a:p>
        </p:txBody>
      </p:sp>
    </p:spTree>
    <p:extLst>
      <p:ext uri="{BB962C8B-B14F-4D97-AF65-F5344CB8AC3E}">
        <p14:creationId xmlns:p14="http://schemas.microsoft.com/office/powerpoint/2010/main" val="122377509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16633"/>
            <a:ext cx="8686801" cy="6597208"/>
          </a:xfrm>
        </p:spPr>
        <p:txBody>
          <a:bodyPr>
            <a:normAutofit/>
          </a:bodyPr>
          <a:lstStyle/>
          <a:p>
            <a:pPr marL="0" indent="0">
              <a:lnSpc>
                <a:spcPct val="150000"/>
              </a:lnSpc>
              <a:buNone/>
            </a:pPr>
            <a:r>
              <a:rPr lang="zh-CN" altLang="en-US" sz="2800" dirty="0" smtClean="0"/>
              <a:t>     </a:t>
            </a:r>
            <a:r>
              <a:rPr lang="zh-CN" altLang="en-US" sz="2800" b="1" dirty="0" smtClean="0">
                <a:solidFill>
                  <a:srgbClr val="FF00FF"/>
                </a:solidFill>
                <a:latin typeface="+mn-ea"/>
              </a:rPr>
              <a:t>探究</a:t>
            </a:r>
            <a:r>
              <a:rPr lang="en-US" altLang="zh-CN" sz="2800" b="1" dirty="0">
                <a:solidFill>
                  <a:srgbClr val="FF00FF"/>
                </a:solidFill>
                <a:latin typeface="+mn-ea"/>
              </a:rPr>
              <a:t>3</a:t>
            </a:r>
            <a:r>
              <a:rPr lang="zh-CN" altLang="en-US" sz="2800" b="1" dirty="0">
                <a:solidFill>
                  <a:srgbClr val="FF00FF"/>
                </a:solidFill>
                <a:latin typeface="+mn-ea"/>
              </a:rPr>
              <a:t>：自读</a:t>
            </a:r>
            <a:r>
              <a:rPr lang="en-US" altLang="zh-CN" sz="2800" b="1" dirty="0">
                <a:solidFill>
                  <a:srgbClr val="FF00FF"/>
                </a:solidFill>
                <a:latin typeface="+mn-ea"/>
              </a:rPr>
              <a:t>2</a:t>
            </a:r>
            <a:r>
              <a:rPr lang="zh-CN" altLang="en-US" sz="2800" b="1" dirty="0">
                <a:solidFill>
                  <a:srgbClr val="FF00FF"/>
                </a:solidFill>
                <a:latin typeface="+mn-ea"/>
              </a:rPr>
              <a:t>、</a:t>
            </a:r>
            <a:r>
              <a:rPr lang="en-US" altLang="zh-CN" sz="2800" b="1" dirty="0">
                <a:solidFill>
                  <a:srgbClr val="FF00FF"/>
                </a:solidFill>
                <a:latin typeface="+mn-ea"/>
              </a:rPr>
              <a:t>3</a:t>
            </a:r>
            <a:r>
              <a:rPr lang="zh-CN" altLang="en-US" sz="2800" b="1" dirty="0">
                <a:solidFill>
                  <a:srgbClr val="FF00FF"/>
                </a:solidFill>
                <a:latin typeface="+mn-ea"/>
              </a:rPr>
              <a:t>节，先说红烛“一误再误”，后又写“不误不误”是不是矛盾？</a:t>
            </a:r>
          </a:p>
          <a:p>
            <a:pPr marL="0" indent="0">
              <a:lnSpc>
                <a:spcPct val="150000"/>
              </a:lnSpc>
              <a:buNone/>
            </a:pPr>
            <a:r>
              <a:rPr lang="zh-CN" altLang="en-US" sz="2800" b="1" dirty="0" smtClean="0">
                <a:latin typeface="+mn-ea"/>
              </a:rPr>
              <a:t>      </a:t>
            </a:r>
            <a:r>
              <a:rPr lang="zh-CN" altLang="en-US" sz="2800" b="1" dirty="0" smtClean="0">
                <a:solidFill>
                  <a:srgbClr val="0000CC"/>
                </a:solidFill>
                <a:latin typeface="+mn-ea"/>
              </a:rPr>
              <a:t>明确：这</a:t>
            </a:r>
            <a:r>
              <a:rPr lang="zh-CN" altLang="en-US" sz="2800" b="1" dirty="0">
                <a:solidFill>
                  <a:srgbClr val="0000CC"/>
                </a:solidFill>
                <a:latin typeface="+mn-ea"/>
              </a:rPr>
              <a:t>两节诗，</a:t>
            </a:r>
            <a:r>
              <a:rPr lang="zh-CN" altLang="en-US" sz="2800" b="1" dirty="0">
                <a:solidFill>
                  <a:srgbClr val="FF0000"/>
                </a:solidFill>
                <a:latin typeface="+mn-ea"/>
              </a:rPr>
              <a:t>诗人用设问手法，自问自答，生动的表现了一个思考觉悟的过程。前后两种截然相反的回答；表明了诗人的醒悟，同时也更有力的表现了红烛精神的可贵。</a:t>
            </a:r>
            <a:r>
              <a:rPr lang="zh-CN" altLang="en-US" sz="2800" b="1" dirty="0">
                <a:solidFill>
                  <a:srgbClr val="0000CC"/>
                </a:solidFill>
                <a:latin typeface="+mn-ea"/>
              </a:rPr>
              <a:t>诗人悟彻了，光是要“烧”出来的，只有自我燃烧，只有无私奉献，才能放出光芒。这正是与利已主义哲学完全对立的一种新的人生观。诗人的思考，实际上反映了那个时代进步青年在探索人生真谛的思想历程中所遇到的矛盾和获得的觉悟。</a:t>
            </a:r>
          </a:p>
          <a:p>
            <a:pPr marL="0" indent="0">
              <a:buNone/>
            </a:pPr>
            <a:endParaRPr lang="zh-CN" altLang="en-US" dirty="0"/>
          </a:p>
        </p:txBody>
      </p:sp>
      <p:pic>
        <p:nvPicPr>
          <p:cNvPr id="4" name="图片 3"/>
          <p:cNvPicPr>
            <a:picLocks noChangeAspect="1"/>
          </p:cNvPicPr>
          <p:nvPr/>
        </p:nvPicPr>
        <p:blipFill>
          <a:blip r:embed="rId2"/>
          <a:stretch>
            <a:fillRect/>
          </a:stretch>
        </p:blipFill>
        <p:spPr>
          <a:xfrm>
            <a:off x="4014169" y="3172946"/>
            <a:ext cx="1115665" cy="512108"/>
          </a:xfrm>
          <a:prstGeom prst="rect">
            <a:avLst/>
          </a:prstGeom>
        </p:spPr>
      </p:pic>
    </p:spTree>
    <p:extLst>
      <p:ext uri="{BB962C8B-B14F-4D97-AF65-F5344CB8AC3E}">
        <p14:creationId xmlns:p14="http://schemas.microsoft.com/office/powerpoint/2010/main" val="419647635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16633"/>
            <a:ext cx="8686801" cy="1800200"/>
          </a:xfrm>
        </p:spPr>
        <p:txBody>
          <a:bodyPr>
            <a:normAutofit/>
          </a:bodyPr>
          <a:lstStyle/>
          <a:p>
            <a:pPr marL="0" indent="0">
              <a:lnSpc>
                <a:spcPct val="150000"/>
              </a:lnSpc>
              <a:buNone/>
            </a:pPr>
            <a:r>
              <a:rPr lang="zh-CN" altLang="en-US" sz="2600" b="1" dirty="0" smtClean="0">
                <a:solidFill>
                  <a:srgbClr val="0000CC"/>
                </a:solidFill>
              </a:rPr>
              <a:t>       </a:t>
            </a:r>
            <a:r>
              <a:rPr lang="zh-CN" altLang="en-US" sz="2600" b="1" dirty="0" smtClean="0">
                <a:solidFill>
                  <a:srgbClr val="FF00FF"/>
                </a:solidFill>
              </a:rPr>
              <a:t>探究</a:t>
            </a:r>
            <a:r>
              <a:rPr lang="en-US" altLang="zh-CN" sz="2600" b="1" dirty="0">
                <a:solidFill>
                  <a:srgbClr val="FF00FF"/>
                </a:solidFill>
              </a:rPr>
              <a:t>4</a:t>
            </a:r>
            <a:r>
              <a:rPr lang="zh-CN" altLang="en-US" sz="2600" b="1" dirty="0">
                <a:solidFill>
                  <a:srgbClr val="FF00FF"/>
                </a:solidFill>
              </a:rPr>
              <a:t>：怎样理解“烧破世人的梦，烧沸世人的血</a:t>
            </a:r>
            <a:r>
              <a:rPr lang="en-US" altLang="zh-CN" sz="2600" b="1" dirty="0">
                <a:solidFill>
                  <a:srgbClr val="FF00FF"/>
                </a:solidFill>
              </a:rPr>
              <a:t>——</a:t>
            </a:r>
            <a:r>
              <a:rPr lang="zh-CN" altLang="en-US" sz="2600" b="1" dirty="0">
                <a:solidFill>
                  <a:srgbClr val="FF00FF"/>
                </a:solidFill>
              </a:rPr>
              <a:t>也救出他们的灵魂，也捣破他们的监狱！</a:t>
            </a:r>
            <a:r>
              <a:rPr lang="zh-CN" altLang="en-US" sz="2600" b="1" dirty="0" smtClean="0">
                <a:solidFill>
                  <a:srgbClr val="FF00FF"/>
                </a:solidFill>
              </a:rPr>
              <a:t>”</a:t>
            </a:r>
            <a:endParaRPr lang="zh-CN" altLang="en-US" sz="2600" b="1" dirty="0">
              <a:solidFill>
                <a:srgbClr val="FF00FF"/>
              </a:solidFill>
            </a:endParaRPr>
          </a:p>
        </p:txBody>
      </p:sp>
      <p:sp>
        <p:nvSpPr>
          <p:cNvPr id="2" name="TextBox 1"/>
          <p:cNvSpPr txBox="1"/>
          <p:nvPr/>
        </p:nvSpPr>
        <p:spPr>
          <a:xfrm>
            <a:off x="0" y="1412776"/>
            <a:ext cx="9144000" cy="5693866"/>
          </a:xfrm>
          <a:prstGeom prst="rect">
            <a:avLst/>
          </a:prstGeom>
          <a:noFill/>
        </p:spPr>
        <p:txBody>
          <a:bodyPr wrap="square" rtlCol="0">
            <a:spAutoFit/>
          </a:bodyPr>
          <a:lstStyle/>
          <a:p>
            <a:r>
              <a:rPr lang="zh-CN" altLang="en-US" dirty="0"/>
              <a:t> </a:t>
            </a:r>
            <a:r>
              <a:rPr lang="zh-CN" altLang="en-US" sz="2800" dirty="0"/>
              <a:t>示例：</a:t>
            </a:r>
            <a:r>
              <a:rPr lang="zh-CN" altLang="en-US" sz="2800" dirty="0">
                <a:solidFill>
                  <a:srgbClr val="FF0000"/>
                </a:solidFill>
              </a:rPr>
              <a:t>是诗人对红烛的殷殷寄语，也是诗人的自勉自励</a:t>
            </a:r>
            <a:r>
              <a:rPr lang="zh-CN" altLang="en-US" sz="2800" dirty="0"/>
              <a:t>。“既制了，便烧着”，便要燃烧不息，“有一分热，发一分光”。人生的天职也在于奉献，活着就要让生命之火熊熊燃烧，让智慧和才能放也灿烂的火光。诗人借着红烛的形象激励自己，表达自己的信念和心愿。“烧罢！烧罢！</a:t>
            </a:r>
            <a:r>
              <a:rPr lang="en-US" altLang="zh-CN" sz="2800" dirty="0"/>
              <a:t>……</a:t>
            </a:r>
            <a:r>
              <a:rPr lang="zh-CN" altLang="en-US" sz="2800" dirty="0"/>
              <a:t>监狱！”</a:t>
            </a:r>
          </a:p>
          <a:p>
            <a:r>
              <a:rPr lang="zh-CN" altLang="en-US" sz="2800" dirty="0"/>
              <a:t>当时，民众深受封建主义帝国主义思想文化的毒害，如沉睡梦中尚未觉醒，血性犹存然而麻木不仁，有如身陷囵圄受着禁锢。诗人认为：自己的职责，就在于从梦中唤醒世人、救治世人的灵魂。使民众觉悟，使民众奋起，使民众热血沸腾，使民众走向光明，从封建主义帝国主义所设置的精神监狱中解放出来。诗人爱国的赤诚之心是与祖国人民的命运，联系在一起的。</a:t>
            </a:r>
          </a:p>
        </p:txBody>
      </p:sp>
    </p:spTree>
    <p:extLst>
      <p:ext uri="{BB962C8B-B14F-4D97-AF65-F5344CB8AC3E}">
        <p14:creationId xmlns:p14="http://schemas.microsoft.com/office/powerpoint/2010/main" val="332981382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88640"/>
            <a:ext cx="8377881" cy="986249"/>
          </a:xfrm>
        </p:spPr>
        <p:txBody>
          <a:bodyPr>
            <a:normAutofit fontScale="92500"/>
          </a:bodyPr>
          <a:lstStyle/>
          <a:p>
            <a:pPr marL="0" indent="0">
              <a:lnSpc>
                <a:spcPct val="150000"/>
              </a:lnSpc>
              <a:buNone/>
            </a:pPr>
            <a:r>
              <a:rPr lang="zh-CN" altLang="en-US" dirty="0" smtClean="0"/>
              <a:t>     </a:t>
            </a:r>
            <a:r>
              <a:rPr lang="zh-CN" altLang="en-US" sz="3000" b="1" dirty="0" smtClean="0">
                <a:solidFill>
                  <a:srgbClr val="FF00FF"/>
                </a:solidFill>
                <a:latin typeface="+mn-ea"/>
              </a:rPr>
              <a:t>探究</a:t>
            </a:r>
            <a:r>
              <a:rPr lang="en-US" altLang="zh-CN" sz="3000" b="1" dirty="0">
                <a:solidFill>
                  <a:srgbClr val="FF00FF"/>
                </a:solidFill>
                <a:latin typeface="+mn-ea"/>
              </a:rPr>
              <a:t>5</a:t>
            </a:r>
            <a:r>
              <a:rPr lang="zh-CN" altLang="en-US" sz="3000" b="1" dirty="0" smtClean="0">
                <a:solidFill>
                  <a:srgbClr val="FF00FF"/>
                </a:solidFill>
                <a:latin typeface="+mn-ea"/>
              </a:rPr>
              <a:t>：</a:t>
            </a:r>
            <a:r>
              <a:rPr lang="zh-CN" altLang="en-US" sz="3000" b="1" dirty="0">
                <a:solidFill>
                  <a:srgbClr val="FF00FF"/>
                </a:solidFill>
                <a:latin typeface="+mn-ea"/>
              </a:rPr>
              <a:t>怎样理解“莫问收获，但问耕耘。”</a:t>
            </a:r>
          </a:p>
          <a:p>
            <a:pPr marL="0" indent="0">
              <a:lnSpc>
                <a:spcPct val="150000"/>
              </a:lnSpc>
              <a:buNone/>
            </a:pPr>
            <a:endParaRPr lang="zh-CN" altLang="en-US" dirty="0"/>
          </a:p>
        </p:txBody>
      </p:sp>
      <p:sp>
        <p:nvSpPr>
          <p:cNvPr id="2" name="TextBox 1"/>
          <p:cNvSpPr txBox="1"/>
          <p:nvPr/>
        </p:nvSpPr>
        <p:spPr>
          <a:xfrm>
            <a:off x="0" y="1196752"/>
            <a:ext cx="9144000" cy="5262979"/>
          </a:xfrm>
          <a:prstGeom prst="rect">
            <a:avLst/>
          </a:prstGeom>
          <a:noFill/>
        </p:spPr>
        <p:txBody>
          <a:bodyPr wrap="square" rtlCol="0">
            <a:spAutoFit/>
          </a:bodyPr>
          <a:lstStyle/>
          <a:p>
            <a:r>
              <a:rPr lang="zh-CN" altLang="en-US" sz="2800" dirty="0"/>
              <a:t>明确：第</a:t>
            </a:r>
            <a:r>
              <a:rPr lang="en-US" altLang="zh-CN" sz="2800" dirty="0"/>
              <a:t>8</a:t>
            </a:r>
            <a:r>
              <a:rPr lang="zh-CN" altLang="en-US" sz="2800" dirty="0"/>
              <a:t>、</a:t>
            </a:r>
            <a:r>
              <a:rPr lang="en-US" altLang="zh-CN" sz="2800" dirty="0"/>
              <a:t>9</a:t>
            </a:r>
            <a:r>
              <a:rPr lang="zh-CN" altLang="en-US" sz="2800" dirty="0"/>
              <a:t>两节的呼唤，一声是同情的呼唤，一声是劝导鼓励的呼唤。“灰心流泪你的果，创造光明你的因。”这样的因果关系是多么不公平、不合理，为着“创造光明”，结果只落得“灰心流泪”，但这是社会使然。在这样的社会中生活，只有做不屈的奉献。诗人劝勉红烛，也是劝勉自己：“红烛啊！‘莫问收获，但问耕耘。’”收束得精警有力，诗情得到了凝聚与升华。人们通常说“一分耕耘，一分收获”，这本是理所应当的。但是，</a:t>
            </a:r>
            <a:r>
              <a:rPr lang="zh-CN" altLang="en-US" sz="2800" dirty="0">
                <a:solidFill>
                  <a:srgbClr val="FF0000"/>
                </a:solidFill>
              </a:rPr>
              <a:t>在不合理的社会中，耕耘者需要更高的思想品格，只要创造光明，个人的得失荣辱一切在所不计。</a:t>
            </a:r>
            <a:r>
              <a:rPr lang="zh-CN" altLang="en-US" sz="2800" dirty="0"/>
              <a:t>这正是闻一多人格美的集中体现。他热爱祖国、热爱人民，毫不顾惜个人的得失荣辱，是极其伟大崇高的献身精神。</a:t>
            </a:r>
          </a:p>
        </p:txBody>
      </p:sp>
    </p:spTree>
    <p:extLst>
      <p:ext uri="{BB962C8B-B14F-4D97-AF65-F5344CB8AC3E}">
        <p14:creationId xmlns:p14="http://schemas.microsoft.com/office/powerpoint/2010/main" val="29126165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 y="626077"/>
            <a:ext cx="8686800" cy="1146739"/>
          </a:xfrm>
        </p:spPr>
        <p:txBody>
          <a:bodyPr>
            <a:normAutofit lnSpcReduction="10000"/>
          </a:bodyPr>
          <a:lstStyle/>
          <a:p>
            <a:pPr marL="0" indent="0">
              <a:lnSpc>
                <a:spcPct val="150000"/>
              </a:lnSpc>
              <a:buNone/>
            </a:pPr>
            <a:r>
              <a:rPr lang="zh-CN" altLang="en-US" sz="2000" b="1" dirty="0" smtClean="0">
                <a:solidFill>
                  <a:srgbClr val="0000CC"/>
                </a:solidFill>
                <a:latin typeface="+mn-ea"/>
              </a:rPr>
              <a:t>     </a:t>
            </a:r>
            <a:endParaRPr lang="en-US" altLang="zh-CN" sz="2000" b="1" dirty="0" smtClean="0">
              <a:solidFill>
                <a:srgbClr val="0000CC"/>
              </a:solidFill>
              <a:latin typeface="+mn-ea"/>
            </a:endParaRPr>
          </a:p>
          <a:p>
            <a:pPr marL="0" indent="0">
              <a:lnSpc>
                <a:spcPct val="150000"/>
              </a:lnSpc>
              <a:buNone/>
            </a:pPr>
            <a:r>
              <a:rPr lang="en-US" altLang="zh-CN" sz="2000" b="1" dirty="0">
                <a:solidFill>
                  <a:srgbClr val="0000CC"/>
                </a:solidFill>
                <a:latin typeface="+mn-ea"/>
              </a:rPr>
              <a:t> </a:t>
            </a:r>
            <a:r>
              <a:rPr lang="en-US" altLang="zh-CN" sz="2000" b="1" dirty="0" smtClean="0">
                <a:solidFill>
                  <a:srgbClr val="0000CC"/>
                </a:solidFill>
                <a:latin typeface="+mn-ea"/>
              </a:rPr>
              <a:t>    </a:t>
            </a:r>
            <a:r>
              <a:rPr lang="zh-CN" altLang="en-US" sz="2800" b="1" dirty="0" smtClean="0">
                <a:solidFill>
                  <a:srgbClr val="FF00FF"/>
                </a:solidFill>
                <a:latin typeface="+mn-ea"/>
              </a:rPr>
              <a:t>探究</a:t>
            </a:r>
            <a:r>
              <a:rPr lang="en-US" altLang="zh-CN" sz="2800" b="1" dirty="0">
                <a:solidFill>
                  <a:srgbClr val="FF00FF"/>
                </a:solidFill>
                <a:latin typeface="+mn-ea"/>
              </a:rPr>
              <a:t>6</a:t>
            </a:r>
            <a:r>
              <a:rPr lang="zh-CN" altLang="en-US" sz="2800" b="1" dirty="0" smtClean="0">
                <a:solidFill>
                  <a:srgbClr val="FF00FF"/>
                </a:solidFill>
                <a:latin typeface="+mn-ea"/>
              </a:rPr>
              <a:t>：</a:t>
            </a:r>
            <a:r>
              <a:rPr lang="zh-CN" altLang="en-US" sz="2800" b="1" dirty="0">
                <a:solidFill>
                  <a:srgbClr val="FF00FF"/>
                </a:solidFill>
                <a:latin typeface="+mn-ea"/>
              </a:rPr>
              <a:t>这首诗运用了哪些修辞手法？</a:t>
            </a:r>
          </a:p>
          <a:p>
            <a:pPr marL="0" indent="0">
              <a:buNone/>
            </a:pPr>
            <a:endParaRPr lang="zh-CN" altLang="en-US" dirty="0"/>
          </a:p>
        </p:txBody>
      </p:sp>
      <p:sp>
        <p:nvSpPr>
          <p:cNvPr id="2" name="TextBox 1"/>
          <p:cNvSpPr txBox="1"/>
          <p:nvPr/>
        </p:nvSpPr>
        <p:spPr>
          <a:xfrm>
            <a:off x="251520" y="2204864"/>
            <a:ext cx="8892480" cy="523220"/>
          </a:xfrm>
          <a:prstGeom prst="rect">
            <a:avLst/>
          </a:prstGeom>
          <a:noFill/>
        </p:spPr>
        <p:txBody>
          <a:bodyPr wrap="square" rtlCol="0">
            <a:spAutoFit/>
          </a:bodyPr>
          <a:lstStyle/>
          <a:p>
            <a:r>
              <a:rPr lang="zh-CN" altLang="en-US" sz="2800" dirty="0"/>
              <a:t> 明确：采用拟人化、呼告、复沓的手法</a:t>
            </a:r>
            <a:r>
              <a:rPr lang="zh-CN" altLang="en-US" sz="2800" dirty="0" smtClean="0"/>
              <a:t>。</a:t>
            </a:r>
            <a:endParaRPr lang="zh-CN" altLang="en-US" sz="2800" dirty="0"/>
          </a:p>
        </p:txBody>
      </p:sp>
      <p:sp>
        <p:nvSpPr>
          <p:cNvPr id="4" name="TextBox 3"/>
          <p:cNvSpPr txBox="1"/>
          <p:nvPr/>
        </p:nvSpPr>
        <p:spPr>
          <a:xfrm>
            <a:off x="323528" y="3212976"/>
            <a:ext cx="8820472" cy="800219"/>
          </a:xfrm>
          <a:prstGeom prst="rect">
            <a:avLst/>
          </a:prstGeom>
          <a:noFill/>
        </p:spPr>
        <p:txBody>
          <a:bodyPr wrap="square" rtlCol="0">
            <a:spAutoFit/>
          </a:bodyPr>
          <a:lstStyle/>
          <a:p>
            <a:r>
              <a:rPr lang="zh-CN" altLang="en-US" dirty="0"/>
              <a:t> </a:t>
            </a:r>
            <a:r>
              <a:rPr lang="zh-CN" altLang="en-US" sz="2800" dirty="0"/>
              <a:t>探究</a:t>
            </a:r>
            <a:r>
              <a:rPr lang="en-US" altLang="zh-CN" sz="2800" dirty="0"/>
              <a:t>8</a:t>
            </a:r>
            <a:r>
              <a:rPr lang="zh-CN" altLang="en-US" sz="2800" dirty="0"/>
              <a:t>：怎样理解这首诗的主题？</a:t>
            </a:r>
          </a:p>
          <a:p>
            <a:r>
              <a:rPr lang="zh-CN" altLang="en-US" dirty="0"/>
              <a:t>     </a:t>
            </a:r>
          </a:p>
        </p:txBody>
      </p:sp>
      <p:sp>
        <p:nvSpPr>
          <p:cNvPr id="5" name="TextBox 4"/>
          <p:cNvSpPr txBox="1"/>
          <p:nvPr/>
        </p:nvSpPr>
        <p:spPr>
          <a:xfrm>
            <a:off x="323528" y="4581128"/>
            <a:ext cx="8640960" cy="2246769"/>
          </a:xfrm>
          <a:prstGeom prst="rect">
            <a:avLst/>
          </a:prstGeom>
          <a:noFill/>
        </p:spPr>
        <p:txBody>
          <a:bodyPr wrap="square" rtlCol="0">
            <a:spAutoFit/>
          </a:bodyPr>
          <a:lstStyle/>
          <a:p>
            <a:r>
              <a:rPr lang="zh-CN" altLang="en-US" sz="2800" dirty="0"/>
              <a:t>明确：诗人以物化的红烛表现自己的拳拳赤子之心，通过隐喻的笔法描写自己在现实生活中内心所涌现的矛盾、痛苦和挣扎，表达了无私奉献、唤醒民众的热情，从侧面抒发抒发诗人火热的爱国情感，凸现诗人献身祖国、敢于自我牺牲的爱国精神</a:t>
            </a:r>
          </a:p>
        </p:txBody>
      </p:sp>
    </p:spTree>
    <p:extLst>
      <p:ext uri="{BB962C8B-B14F-4D97-AF65-F5344CB8AC3E}">
        <p14:creationId xmlns:p14="http://schemas.microsoft.com/office/powerpoint/2010/main" val="264918067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4"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2" name="Text Box 2"/>
          <p:cNvSpPr txBox="1">
            <a:spLocks noChangeArrowheads="1"/>
          </p:cNvSpPr>
          <p:nvPr/>
        </p:nvSpPr>
        <p:spPr bwMode="auto">
          <a:xfrm>
            <a:off x="533400" y="457202"/>
            <a:ext cx="7315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50000"/>
              </a:spcBef>
              <a:spcAft>
                <a:spcPct val="0"/>
              </a:spcAft>
            </a:pPr>
            <a:r>
              <a:rPr lang="zh-CN" altLang="en-US" sz="4000" b="1" smtClean="0">
                <a:solidFill>
                  <a:srgbClr val="000000"/>
                </a:solidFill>
              </a:rPr>
              <a:t>闻 一 多 的 </a:t>
            </a:r>
            <a:r>
              <a:rPr lang="en-US" altLang="zh-CN" sz="4000" b="1" smtClean="0">
                <a:solidFill>
                  <a:srgbClr val="000000"/>
                </a:solidFill>
              </a:rPr>
              <a:t>《 </a:t>
            </a:r>
            <a:r>
              <a:rPr lang="zh-CN" altLang="en-US" sz="4000" b="1" smtClean="0">
                <a:solidFill>
                  <a:srgbClr val="000000"/>
                </a:solidFill>
              </a:rPr>
              <a:t>七 子 之 歌 </a:t>
            </a:r>
            <a:r>
              <a:rPr lang="en-US" altLang="zh-CN" sz="4000" b="1" smtClean="0">
                <a:solidFill>
                  <a:srgbClr val="000000"/>
                </a:solidFill>
              </a:rPr>
              <a:t>》   </a:t>
            </a:r>
          </a:p>
        </p:txBody>
      </p:sp>
      <p:sp>
        <p:nvSpPr>
          <p:cNvPr id="66563" name="Text Box 3"/>
          <p:cNvSpPr txBox="1">
            <a:spLocks noChangeArrowheads="1"/>
          </p:cNvSpPr>
          <p:nvPr/>
        </p:nvSpPr>
        <p:spPr bwMode="auto">
          <a:xfrm>
            <a:off x="349250" y="1484314"/>
            <a:ext cx="8580438"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50000"/>
              </a:spcBef>
              <a:spcAft>
                <a:spcPct val="0"/>
              </a:spcAft>
            </a:pPr>
            <a:r>
              <a:rPr lang="zh-CN" altLang="en-US" sz="3200" b="1" smtClean="0">
                <a:solidFill>
                  <a:srgbClr val="000000"/>
                </a:solidFill>
                <a:latin typeface="华文行楷" pitchFamily="2" charset="-122"/>
                <a:ea typeface="华文行楷" pitchFamily="2" charset="-122"/>
              </a:rPr>
              <a:t>闻 一 多 </a:t>
            </a:r>
            <a:r>
              <a:rPr lang="en-US" altLang="zh-CN" sz="3200" b="1" smtClean="0">
                <a:solidFill>
                  <a:srgbClr val="000000"/>
                </a:solidFill>
                <a:latin typeface="华文行楷" pitchFamily="2" charset="-122"/>
                <a:ea typeface="华文行楷" pitchFamily="2" charset="-122"/>
              </a:rPr>
              <a:t>1925 </a:t>
            </a:r>
            <a:r>
              <a:rPr lang="zh-CN" altLang="en-US" sz="3200" b="1" smtClean="0">
                <a:solidFill>
                  <a:srgbClr val="000000"/>
                </a:solidFill>
                <a:latin typeface="华文行楷" pitchFamily="2" charset="-122"/>
                <a:ea typeface="华文行楷" pitchFamily="2" charset="-122"/>
              </a:rPr>
              <a:t>写 的 </a:t>
            </a:r>
            <a:r>
              <a:rPr lang="en-US" altLang="zh-CN" sz="3200" b="1" smtClean="0">
                <a:solidFill>
                  <a:srgbClr val="000000"/>
                </a:solidFill>
                <a:latin typeface="华文行楷" pitchFamily="2" charset="-122"/>
                <a:ea typeface="华文行楷" pitchFamily="2" charset="-122"/>
              </a:rPr>
              <a:t>《 </a:t>
            </a:r>
            <a:r>
              <a:rPr lang="zh-CN" altLang="en-US" sz="3200" b="1" smtClean="0">
                <a:solidFill>
                  <a:srgbClr val="000000"/>
                </a:solidFill>
                <a:latin typeface="华文行楷" pitchFamily="2" charset="-122"/>
                <a:ea typeface="华文行楷" pitchFamily="2" charset="-122"/>
              </a:rPr>
              <a:t>七 子 之 歌 </a:t>
            </a:r>
            <a:r>
              <a:rPr lang="en-US" altLang="zh-CN" sz="3200" b="1" smtClean="0">
                <a:solidFill>
                  <a:srgbClr val="000000"/>
                </a:solidFill>
                <a:latin typeface="华文行楷" pitchFamily="2" charset="-122"/>
                <a:ea typeface="华文行楷" pitchFamily="2" charset="-122"/>
              </a:rPr>
              <a:t>》 </a:t>
            </a:r>
            <a:r>
              <a:rPr lang="zh-CN" altLang="en-US" sz="3200" b="1" smtClean="0">
                <a:solidFill>
                  <a:srgbClr val="000000"/>
                </a:solidFill>
                <a:latin typeface="华文行楷" pitchFamily="2" charset="-122"/>
                <a:ea typeface="华文行楷" pitchFamily="2" charset="-122"/>
              </a:rPr>
              <a:t>。 那 时 ， 闻 一 多 刚 刚 </a:t>
            </a:r>
            <a:r>
              <a:rPr lang="en-US" altLang="zh-CN" sz="3200" b="1" smtClean="0">
                <a:solidFill>
                  <a:srgbClr val="000000"/>
                </a:solidFill>
                <a:latin typeface="华文行楷" pitchFamily="2" charset="-122"/>
                <a:ea typeface="华文行楷" pitchFamily="2" charset="-122"/>
              </a:rPr>
              <a:t>27</a:t>
            </a:r>
            <a:r>
              <a:rPr lang="zh-CN" altLang="en-US" sz="3200" b="1" smtClean="0">
                <a:solidFill>
                  <a:srgbClr val="000000"/>
                </a:solidFill>
                <a:latin typeface="华文行楷" pitchFamily="2" charset="-122"/>
                <a:ea typeface="华文行楷" pitchFamily="2" charset="-122"/>
              </a:rPr>
              <a:t>岁 ， 他 把 被 帝 国 主 义 侵 占 的 香 港 、 九 龙 、 澳 门 、 台 湾 、 威 海 卫 、 广 州 湾 、 旅 顺 大 连 等 </a:t>
            </a:r>
            <a:r>
              <a:rPr lang="en-US" altLang="zh-CN" sz="3200" b="1" smtClean="0">
                <a:solidFill>
                  <a:srgbClr val="000000"/>
                </a:solidFill>
                <a:latin typeface="华文行楷" pitchFamily="2" charset="-122"/>
                <a:ea typeface="华文行楷" pitchFamily="2" charset="-122"/>
              </a:rPr>
              <a:t>7</a:t>
            </a:r>
            <a:r>
              <a:rPr lang="zh-CN" altLang="en-US" sz="3200" b="1" smtClean="0">
                <a:solidFill>
                  <a:srgbClr val="000000"/>
                </a:solidFill>
                <a:latin typeface="华文行楷" pitchFamily="2" charset="-122"/>
                <a:ea typeface="华文行楷" pitchFamily="2" charset="-122"/>
              </a:rPr>
              <a:t>处 国 土 比 作 离 开 母 亲 怀 抱 的 </a:t>
            </a:r>
            <a:r>
              <a:rPr lang="en-US" altLang="zh-CN" sz="3200" b="1" smtClean="0">
                <a:solidFill>
                  <a:srgbClr val="000000"/>
                </a:solidFill>
                <a:latin typeface="华文行楷" pitchFamily="2" charset="-122"/>
                <a:ea typeface="华文行楷" pitchFamily="2" charset="-122"/>
              </a:rPr>
              <a:t>7</a:t>
            </a:r>
            <a:r>
              <a:rPr lang="zh-CN" altLang="en-US" sz="3200" b="1" smtClean="0">
                <a:solidFill>
                  <a:srgbClr val="000000"/>
                </a:solidFill>
                <a:latin typeface="华文行楷" pitchFamily="2" charset="-122"/>
                <a:ea typeface="华文行楷" pitchFamily="2" charset="-122"/>
              </a:rPr>
              <a:t>个 儿 女 。 该 诗 发 表  </a:t>
            </a:r>
            <a:br>
              <a:rPr lang="zh-CN" altLang="en-US" sz="3200" b="1" smtClean="0">
                <a:solidFill>
                  <a:srgbClr val="000000"/>
                </a:solidFill>
                <a:latin typeface="华文行楷" pitchFamily="2" charset="-122"/>
                <a:ea typeface="华文行楷" pitchFamily="2" charset="-122"/>
              </a:rPr>
            </a:br>
            <a:r>
              <a:rPr lang="zh-CN" altLang="en-US" sz="3200" b="1" smtClean="0">
                <a:solidFill>
                  <a:srgbClr val="000000"/>
                </a:solidFill>
                <a:latin typeface="华文行楷" pitchFamily="2" charset="-122"/>
                <a:ea typeface="华文行楷" pitchFamily="2" charset="-122"/>
              </a:rPr>
              <a:t>于 </a:t>
            </a:r>
            <a:r>
              <a:rPr lang="en-US" altLang="zh-CN" sz="3200" b="1" smtClean="0">
                <a:solidFill>
                  <a:srgbClr val="000000"/>
                </a:solidFill>
                <a:latin typeface="华文行楷" pitchFamily="2" charset="-122"/>
                <a:ea typeface="华文行楷" pitchFamily="2" charset="-122"/>
              </a:rPr>
              <a:t>《 </a:t>
            </a:r>
            <a:r>
              <a:rPr lang="zh-CN" altLang="en-US" sz="3200" b="1" smtClean="0">
                <a:solidFill>
                  <a:srgbClr val="000000"/>
                </a:solidFill>
                <a:latin typeface="华文行楷" pitchFamily="2" charset="-122"/>
                <a:ea typeface="华文行楷" pitchFamily="2" charset="-122"/>
              </a:rPr>
              <a:t>现 代 评 论 </a:t>
            </a:r>
            <a:r>
              <a:rPr lang="en-US" altLang="zh-CN" sz="3200" b="1" smtClean="0">
                <a:solidFill>
                  <a:srgbClr val="000000"/>
                </a:solidFill>
                <a:latin typeface="华文行楷" pitchFamily="2" charset="-122"/>
                <a:ea typeface="华文行楷" pitchFamily="2" charset="-122"/>
              </a:rPr>
              <a:t>》 </a:t>
            </a:r>
            <a:r>
              <a:rPr lang="zh-CN" altLang="en-US" sz="3200" b="1" smtClean="0">
                <a:solidFill>
                  <a:srgbClr val="000000"/>
                </a:solidFill>
                <a:latin typeface="华文行楷" pitchFamily="2" charset="-122"/>
                <a:ea typeface="华文行楷" pitchFamily="2" charset="-122"/>
              </a:rPr>
              <a:t>、 </a:t>
            </a:r>
            <a:r>
              <a:rPr lang="en-US" altLang="zh-CN" sz="3200" b="1" smtClean="0">
                <a:solidFill>
                  <a:srgbClr val="000000"/>
                </a:solidFill>
                <a:latin typeface="华文行楷" pitchFamily="2" charset="-122"/>
                <a:ea typeface="华文行楷" pitchFamily="2" charset="-122"/>
              </a:rPr>
              <a:t>《 </a:t>
            </a:r>
            <a:r>
              <a:rPr lang="zh-CN" altLang="en-US" sz="3200" b="1" smtClean="0">
                <a:solidFill>
                  <a:srgbClr val="000000"/>
                </a:solidFill>
                <a:latin typeface="华文行楷" pitchFamily="2" charset="-122"/>
                <a:ea typeface="华文行楷" pitchFamily="2" charset="-122"/>
              </a:rPr>
              <a:t>大 江 </a:t>
            </a:r>
            <a:r>
              <a:rPr lang="en-US" altLang="zh-CN" sz="3200" b="1" smtClean="0">
                <a:solidFill>
                  <a:srgbClr val="000000"/>
                </a:solidFill>
                <a:latin typeface="华文行楷" pitchFamily="2" charset="-122"/>
                <a:ea typeface="华文行楷" pitchFamily="2" charset="-122"/>
              </a:rPr>
              <a:t>》 </a:t>
            </a:r>
            <a:r>
              <a:rPr lang="zh-CN" altLang="en-US" sz="3200" b="1" smtClean="0">
                <a:solidFill>
                  <a:srgbClr val="000000"/>
                </a:solidFill>
                <a:latin typeface="华文行楷" pitchFamily="2" charset="-122"/>
                <a:ea typeface="华文行楷" pitchFamily="2" charset="-122"/>
              </a:rPr>
              <a:t>和 </a:t>
            </a:r>
            <a:r>
              <a:rPr lang="en-US" altLang="zh-CN" sz="3200" b="1" smtClean="0">
                <a:solidFill>
                  <a:srgbClr val="000000"/>
                </a:solidFill>
                <a:latin typeface="华文行楷" pitchFamily="2" charset="-122"/>
                <a:ea typeface="华文行楷" pitchFamily="2" charset="-122"/>
              </a:rPr>
              <a:t>《 </a:t>
            </a:r>
            <a:r>
              <a:rPr lang="zh-CN" altLang="en-US" sz="3200" b="1" smtClean="0">
                <a:solidFill>
                  <a:srgbClr val="000000"/>
                </a:solidFill>
                <a:latin typeface="华文行楷" pitchFamily="2" charset="-122"/>
                <a:ea typeface="华文行楷" pitchFamily="2" charset="-122"/>
              </a:rPr>
              <a:t>清 华 周 刊 </a:t>
            </a:r>
            <a:r>
              <a:rPr lang="en-US" altLang="zh-CN" sz="3200" b="1" smtClean="0">
                <a:solidFill>
                  <a:srgbClr val="000000"/>
                </a:solidFill>
                <a:latin typeface="华文行楷" pitchFamily="2" charset="-122"/>
                <a:ea typeface="华文行楷" pitchFamily="2" charset="-122"/>
              </a:rPr>
              <a:t>》 </a:t>
            </a:r>
            <a:r>
              <a:rPr lang="zh-CN" altLang="en-US" sz="3200" b="1" smtClean="0">
                <a:solidFill>
                  <a:srgbClr val="000000"/>
                </a:solidFill>
                <a:latin typeface="华文行楷" pitchFamily="2" charset="-122"/>
                <a:ea typeface="华文行楷" pitchFamily="2" charset="-122"/>
              </a:rPr>
              <a:t>， 引 起 了 强 烈 反 应 </a:t>
            </a:r>
            <a:r>
              <a:rPr lang="en-US" altLang="zh-CN" sz="3200" b="1" smtClean="0">
                <a:solidFill>
                  <a:srgbClr val="000000"/>
                </a:solidFill>
                <a:latin typeface="华文行楷" pitchFamily="2" charset="-122"/>
                <a:ea typeface="华文行楷" pitchFamily="2" charset="-122"/>
              </a:rPr>
              <a:t>! </a:t>
            </a:r>
          </a:p>
        </p:txBody>
      </p:sp>
    </p:spTree>
    <p:extLst>
      <p:ext uri="{BB962C8B-B14F-4D97-AF65-F5344CB8AC3E}">
        <p14:creationId xmlns:p14="http://schemas.microsoft.com/office/powerpoint/2010/main" val="14371064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8" name="Picture 2" descr="liu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7313" y="357188"/>
            <a:ext cx="3724275" cy="568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 Box 3"/>
          <p:cNvSpPr txBox="1">
            <a:spLocks noChangeArrowheads="1"/>
          </p:cNvSpPr>
          <p:nvPr/>
        </p:nvSpPr>
        <p:spPr bwMode="auto">
          <a:xfrm>
            <a:off x="6631980" y="0"/>
            <a:ext cx="153888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50000"/>
              </a:spcBef>
              <a:spcAft>
                <a:spcPct val="0"/>
              </a:spcAft>
            </a:pPr>
            <a:r>
              <a:rPr kumimoji="0" lang="zh-CN" altLang="en-US" sz="4400" b="1" smtClean="0">
                <a:solidFill>
                  <a:srgbClr val="000000"/>
                </a:solidFill>
                <a:ea typeface="华文行楷" pitchFamily="2" charset="-122"/>
              </a:rPr>
              <a:t>抗战中后期，物价暴涨，闻一多不得不已挂牌治印</a:t>
            </a:r>
            <a:r>
              <a:rPr kumimoji="0" lang="zh-CN" altLang="en-US" sz="4400" b="1" smtClean="0">
                <a:solidFill>
                  <a:srgbClr val="000000"/>
                </a:solidFill>
              </a:rPr>
              <a:t>。</a:t>
            </a:r>
          </a:p>
        </p:txBody>
      </p:sp>
    </p:spTree>
    <p:extLst>
      <p:ext uri="{BB962C8B-B14F-4D97-AF65-F5344CB8AC3E}">
        <p14:creationId xmlns:p14="http://schemas.microsoft.com/office/powerpoint/2010/main" val="247267522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10" name="Text Box 2"/>
          <p:cNvSpPr txBox="1">
            <a:spLocks noChangeArrowheads="1"/>
          </p:cNvSpPr>
          <p:nvPr/>
        </p:nvSpPr>
        <p:spPr bwMode="auto">
          <a:xfrm>
            <a:off x="914400" y="838200"/>
            <a:ext cx="7239000" cy="6494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50000"/>
              </a:spcBef>
              <a:spcAft>
                <a:spcPct val="0"/>
              </a:spcAft>
            </a:pPr>
            <a:r>
              <a:rPr lang="zh-CN" altLang="en-US" sz="3200" b="1" smtClean="0">
                <a:solidFill>
                  <a:srgbClr val="000000"/>
                </a:solidFill>
              </a:rPr>
              <a:t>台 湾  </a:t>
            </a:r>
            <a:br>
              <a:rPr lang="zh-CN" altLang="en-US" sz="3200" b="1" smtClean="0">
                <a:solidFill>
                  <a:srgbClr val="000000"/>
                </a:solidFill>
              </a:rPr>
            </a:br>
            <a:r>
              <a:rPr lang="zh-CN" altLang="en-US" sz="3200" b="1" smtClean="0">
                <a:solidFill>
                  <a:srgbClr val="000000"/>
                </a:solidFill>
              </a:rPr>
              <a:t>我 们 是 东 海 捧 出 的 珍 珠 一 串 ，  </a:t>
            </a:r>
            <a:br>
              <a:rPr lang="zh-CN" altLang="en-US" sz="3200" b="1" smtClean="0">
                <a:solidFill>
                  <a:srgbClr val="000000"/>
                </a:solidFill>
              </a:rPr>
            </a:br>
            <a:r>
              <a:rPr lang="zh-CN" altLang="en-US" sz="3200" b="1" smtClean="0">
                <a:solidFill>
                  <a:srgbClr val="000000"/>
                </a:solidFill>
              </a:rPr>
              <a:t>琉 球 是 我 的 群 弟 ， 我 就 是 台 湾 。  </a:t>
            </a:r>
            <a:br>
              <a:rPr lang="zh-CN" altLang="en-US" sz="3200" b="1" smtClean="0">
                <a:solidFill>
                  <a:srgbClr val="000000"/>
                </a:solidFill>
              </a:rPr>
            </a:br>
            <a:r>
              <a:rPr lang="zh-CN" altLang="en-US" sz="3200" b="1" smtClean="0">
                <a:solidFill>
                  <a:srgbClr val="000000"/>
                </a:solidFill>
              </a:rPr>
              <a:t>我 胸 中 还 氲 氤 着 郑 氏 的 英 魂 ，  </a:t>
            </a:r>
            <a:br>
              <a:rPr lang="zh-CN" altLang="en-US" sz="3200" b="1" smtClean="0">
                <a:solidFill>
                  <a:srgbClr val="000000"/>
                </a:solidFill>
              </a:rPr>
            </a:br>
            <a:r>
              <a:rPr lang="zh-CN" altLang="en-US" sz="3200" b="1" smtClean="0">
                <a:solidFill>
                  <a:srgbClr val="000000"/>
                </a:solidFill>
              </a:rPr>
              <a:t>精 忠 的 赤 血 点 染 了 我 的 家 传 。  </a:t>
            </a:r>
            <a:br>
              <a:rPr lang="zh-CN" altLang="en-US" sz="3200" b="1" smtClean="0">
                <a:solidFill>
                  <a:srgbClr val="000000"/>
                </a:solidFill>
              </a:rPr>
            </a:br>
            <a:r>
              <a:rPr lang="zh-CN" altLang="en-US" sz="3200" b="1" smtClean="0">
                <a:solidFill>
                  <a:srgbClr val="000000"/>
                </a:solidFill>
              </a:rPr>
              <a:t>母 亲 ， 酷 炎 的 夏 日 要 晒 死 我 了 ；  </a:t>
            </a:r>
            <a:br>
              <a:rPr lang="zh-CN" altLang="en-US" sz="3200" b="1" smtClean="0">
                <a:solidFill>
                  <a:srgbClr val="000000"/>
                </a:solidFill>
              </a:rPr>
            </a:br>
            <a:r>
              <a:rPr lang="zh-CN" altLang="en-US" sz="3200" b="1" smtClean="0">
                <a:solidFill>
                  <a:srgbClr val="000000"/>
                </a:solidFill>
              </a:rPr>
              <a:t>赐 我 个 号 令 ， 我 还 能 背 水 一 战 。  </a:t>
            </a:r>
            <a:br>
              <a:rPr lang="zh-CN" altLang="en-US" sz="3200" b="1" smtClean="0">
                <a:solidFill>
                  <a:srgbClr val="000000"/>
                </a:solidFill>
              </a:rPr>
            </a:br>
            <a:r>
              <a:rPr lang="zh-CN" altLang="en-US" sz="3200" b="1" smtClean="0">
                <a:solidFill>
                  <a:srgbClr val="000000"/>
                </a:solidFill>
              </a:rPr>
              <a:t>母 亲 </a:t>
            </a:r>
            <a:r>
              <a:rPr lang="en-US" altLang="zh-CN" sz="3200" b="1" smtClean="0">
                <a:solidFill>
                  <a:srgbClr val="000000"/>
                </a:solidFill>
              </a:rPr>
              <a:t>!</a:t>
            </a:r>
            <a:r>
              <a:rPr lang="zh-CN" altLang="en-US" sz="3200" b="1" smtClean="0">
                <a:solidFill>
                  <a:srgbClr val="000000"/>
                </a:solidFill>
              </a:rPr>
              <a:t>我 要 回 来 ， 母 亲 </a:t>
            </a:r>
            <a:r>
              <a:rPr lang="en-US" altLang="zh-CN" sz="3200" b="1" smtClean="0">
                <a:solidFill>
                  <a:srgbClr val="000000"/>
                </a:solidFill>
              </a:rPr>
              <a:t>! </a:t>
            </a:r>
            <a:br>
              <a:rPr lang="en-US" altLang="zh-CN" sz="3200" b="1" smtClean="0">
                <a:solidFill>
                  <a:srgbClr val="000000"/>
                </a:solidFill>
              </a:rPr>
            </a:br>
            <a:r>
              <a:rPr lang="en-US" altLang="zh-CN" sz="3200" b="1" smtClean="0">
                <a:solidFill>
                  <a:srgbClr val="000000"/>
                </a:solidFill>
              </a:rPr>
              <a:t/>
            </a:r>
            <a:br>
              <a:rPr lang="en-US" altLang="zh-CN" sz="3200" b="1" smtClean="0">
                <a:solidFill>
                  <a:srgbClr val="000000"/>
                </a:solidFill>
              </a:rPr>
            </a:br>
            <a:endParaRPr lang="en-US" altLang="zh-CN" sz="3200" b="1" smtClean="0">
              <a:solidFill>
                <a:srgbClr val="000000"/>
              </a:solidFill>
            </a:endParaRPr>
          </a:p>
        </p:txBody>
      </p:sp>
    </p:spTree>
    <p:extLst>
      <p:ext uri="{BB962C8B-B14F-4D97-AF65-F5344CB8AC3E}">
        <p14:creationId xmlns:p14="http://schemas.microsoft.com/office/powerpoint/2010/main" val="42053390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602" name="Picture 2" descr="liu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939" y="304802"/>
            <a:ext cx="7893050" cy="448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Text Box 3"/>
          <p:cNvSpPr txBox="1">
            <a:spLocks noChangeArrowheads="1"/>
          </p:cNvSpPr>
          <p:nvPr/>
        </p:nvSpPr>
        <p:spPr bwMode="auto">
          <a:xfrm>
            <a:off x="609600" y="5638802"/>
            <a:ext cx="85344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spcBef>
                <a:spcPct val="50000"/>
              </a:spcBef>
              <a:spcAft>
                <a:spcPct val="0"/>
              </a:spcAft>
            </a:pPr>
            <a:r>
              <a:rPr kumimoji="0" lang="zh-CN" altLang="en-US" sz="4800" b="1" smtClean="0">
                <a:solidFill>
                  <a:srgbClr val="000000"/>
                </a:solidFill>
                <a:ea typeface="华文行楷" pitchFamily="2" charset="-122"/>
              </a:rPr>
              <a:t>闻一多治印所用工具及文具。</a:t>
            </a:r>
          </a:p>
        </p:txBody>
      </p:sp>
    </p:spTree>
    <p:extLst>
      <p:ext uri="{BB962C8B-B14F-4D97-AF65-F5344CB8AC3E}">
        <p14:creationId xmlns:p14="http://schemas.microsoft.com/office/powerpoint/2010/main" val="35037987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9" name="文本占位符 40962"/>
          <p:cNvSpPr>
            <a:spLocks noGrp="1" noChangeArrowheads="1"/>
          </p:cNvSpPr>
          <p:nvPr>
            <p:ph type="body" idx="1"/>
          </p:nvPr>
        </p:nvSpPr>
        <p:spPr>
          <a:xfrm>
            <a:off x="3708400" y="0"/>
            <a:ext cx="5435600" cy="6858000"/>
          </a:xfrm>
        </p:spPr>
        <p:txBody>
          <a:bodyPr/>
          <a:lstStyle/>
          <a:p>
            <a:pPr>
              <a:lnSpc>
                <a:spcPct val="90000"/>
              </a:lnSpc>
              <a:buFontTx/>
              <a:buNone/>
            </a:pPr>
            <a:r>
              <a:rPr lang="en-US" altLang="zh-CN" sz="2600" b="1" dirty="0" smtClean="0">
                <a:latin typeface="楷体" pitchFamily="49" charset="-122"/>
                <a:ea typeface="楷体" pitchFamily="49" charset="-122"/>
              </a:rPr>
              <a:t>      </a:t>
            </a:r>
            <a:r>
              <a:rPr lang="zh-CN" altLang="en-US" sz="2800" b="1" dirty="0" smtClean="0">
                <a:latin typeface="楷体" pitchFamily="49" charset="-122"/>
                <a:ea typeface="楷体" pitchFamily="49" charset="-122"/>
              </a:rPr>
              <a:t>闻一多，中国现代伟大的</a:t>
            </a:r>
            <a:r>
              <a:rPr lang="zh-CN" altLang="en-US" sz="2800" b="1" dirty="0" smtClean="0">
                <a:solidFill>
                  <a:srgbClr val="0000FF"/>
                </a:solidFill>
                <a:latin typeface="楷体" pitchFamily="49" charset="-122"/>
                <a:ea typeface="楷体" pitchFamily="49" charset="-122"/>
              </a:rPr>
              <a:t>爱国主义者</a:t>
            </a:r>
            <a:r>
              <a:rPr lang="zh-CN" altLang="en-US" sz="2800" b="1" dirty="0" smtClean="0">
                <a:latin typeface="楷体" pitchFamily="49" charset="-122"/>
                <a:ea typeface="楷体" pitchFamily="49" charset="-122"/>
              </a:rPr>
              <a:t>，坚定的</a:t>
            </a:r>
            <a:r>
              <a:rPr lang="zh-CN" altLang="en-US" sz="2800" b="1" dirty="0" smtClean="0">
                <a:solidFill>
                  <a:srgbClr val="0000FF"/>
                </a:solidFill>
                <a:latin typeface="楷体" pitchFamily="49" charset="-122"/>
                <a:ea typeface="楷体" pitchFamily="49" charset="-122"/>
              </a:rPr>
              <a:t>民主战士</a:t>
            </a:r>
            <a:r>
              <a:rPr lang="zh-CN" altLang="en-US" sz="2800" b="1" dirty="0" smtClean="0">
                <a:latin typeface="楷体" pitchFamily="49" charset="-122"/>
                <a:ea typeface="楷体" pitchFamily="49" charset="-122"/>
              </a:rPr>
              <a:t>，中国民主同盟早期领导人，中国共产党的挚友，诗人，学者，民主战士。</a:t>
            </a:r>
            <a:r>
              <a:rPr lang="zh-CN" altLang="en-US" sz="2800" b="1" dirty="0" smtClean="0">
                <a:solidFill>
                  <a:srgbClr val="FF0000"/>
                </a:solidFill>
                <a:latin typeface="楷体" pitchFamily="49" charset="-122"/>
                <a:ea typeface="楷体" pitchFamily="49" charset="-122"/>
              </a:rPr>
              <a:t>新月派代表诗人</a:t>
            </a:r>
            <a:r>
              <a:rPr lang="zh-CN" altLang="en-US" sz="2800" b="1" dirty="0" smtClean="0">
                <a:latin typeface="楷体" pitchFamily="49" charset="-122"/>
                <a:ea typeface="楷体" pitchFamily="49" charset="-122"/>
              </a:rPr>
              <a:t>，作品主要收录在</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闻一多全集</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中。</a:t>
            </a:r>
          </a:p>
          <a:p>
            <a:pPr>
              <a:lnSpc>
                <a:spcPct val="90000"/>
              </a:lnSpc>
              <a:buFontTx/>
              <a:buNone/>
            </a:pPr>
            <a:r>
              <a:rPr lang="zh-CN" altLang="en-US" sz="2800" b="1" dirty="0" smtClean="0">
                <a:latin typeface="楷体" pitchFamily="49" charset="-122"/>
                <a:ea typeface="楷体" pitchFamily="49" charset="-122"/>
              </a:rPr>
              <a:t>     在“五四”学生爱国运动中，闻一多始终站在广大爱国学生一边，指导和鼓舞他们敢于斗争、善于斗争，为“五四”运动的胜利作出了重要贡献。</a:t>
            </a:r>
          </a:p>
          <a:p>
            <a:pPr>
              <a:lnSpc>
                <a:spcPct val="90000"/>
              </a:lnSpc>
              <a:buFontTx/>
              <a:buNone/>
            </a:pPr>
            <a:r>
              <a:rPr lang="zh-CN" altLang="en-US" sz="2800" b="1" dirty="0" smtClean="0">
                <a:latin typeface="楷体" pitchFamily="49" charset="-122"/>
                <a:ea typeface="楷体" pitchFamily="49" charset="-122"/>
              </a:rPr>
              <a:t>      </a:t>
            </a:r>
            <a:r>
              <a:rPr lang="en-US" altLang="zh-CN" sz="2800" b="1" dirty="0" smtClean="0">
                <a:latin typeface="楷体" pitchFamily="49" charset="-122"/>
                <a:ea typeface="楷体" pitchFamily="49" charset="-122"/>
              </a:rPr>
              <a:t>1923</a:t>
            </a:r>
            <a:r>
              <a:rPr lang="zh-CN" altLang="en-US" sz="2800" b="1" dirty="0" smtClean="0">
                <a:latin typeface="楷体" pitchFamily="49" charset="-122"/>
                <a:ea typeface="楷体" pitchFamily="49" charset="-122"/>
              </a:rPr>
              <a:t>年出版第一部诗集</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红烛</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，把反帝爱国的主题和唯美主义的形式典范地结合在一起。</a:t>
            </a:r>
          </a:p>
          <a:p>
            <a:pPr>
              <a:lnSpc>
                <a:spcPct val="90000"/>
              </a:lnSpc>
            </a:pPr>
            <a:endParaRPr lang="zh-CN" altLang="en-US" sz="2800" b="1" dirty="0" smtClean="0">
              <a:latin typeface="楷体" pitchFamily="49" charset="-122"/>
              <a:ea typeface="楷体" pitchFamily="49" charset="-122"/>
            </a:endParaRPr>
          </a:p>
        </p:txBody>
      </p:sp>
      <p:pic>
        <p:nvPicPr>
          <p:cNvPr id="7170" name="图片 40964" descr="t01e4e1fc2d74c9959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8915"/>
            <a:ext cx="4046538" cy="554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文本框 40965"/>
          <p:cNvSpPr txBox="1">
            <a:spLocks noChangeArrowheads="1"/>
          </p:cNvSpPr>
          <p:nvPr/>
        </p:nvSpPr>
        <p:spPr bwMode="auto">
          <a:xfrm>
            <a:off x="1331913" y="5876926"/>
            <a:ext cx="15744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lang="zh-CN" altLang="en-US" sz="3600" b="1" smtClean="0">
                <a:solidFill>
                  <a:srgbClr val="000000"/>
                </a:solidFill>
                <a:ea typeface="仿宋" pitchFamily="49" charset="-122"/>
              </a:rPr>
              <a:t>闻一多</a:t>
            </a:r>
          </a:p>
        </p:txBody>
      </p:sp>
    </p:spTree>
    <p:extLst>
      <p:ext uri="{BB962C8B-B14F-4D97-AF65-F5344CB8AC3E}">
        <p14:creationId xmlns:p14="http://schemas.microsoft.com/office/powerpoint/2010/main" val="8964506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3" name="标题 38913"/>
          <p:cNvSpPr>
            <a:spLocks noGrp="1" noChangeArrowheads="1"/>
          </p:cNvSpPr>
          <p:nvPr>
            <p:ph type="title"/>
          </p:nvPr>
        </p:nvSpPr>
        <p:spPr>
          <a:xfrm>
            <a:off x="395289" y="549276"/>
            <a:ext cx="2627312" cy="836613"/>
          </a:xfrm>
        </p:spPr>
        <p:txBody>
          <a:bodyPr/>
          <a:lstStyle/>
          <a:p>
            <a:pPr algn="l"/>
            <a:r>
              <a:rPr lang="zh-CN" altLang="en-US" sz="3600" b="1" smtClean="0">
                <a:solidFill>
                  <a:srgbClr val="0000FF"/>
                </a:solidFill>
              </a:rPr>
              <a:t>学习目标</a:t>
            </a:r>
          </a:p>
        </p:txBody>
      </p:sp>
      <p:sp>
        <p:nvSpPr>
          <p:cNvPr id="8194" name="文本占位符 38914"/>
          <p:cNvSpPr>
            <a:spLocks noGrp="1" noChangeArrowheads="1"/>
          </p:cNvSpPr>
          <p:nvPr>
            <p:ph type="body" idx="1"/>
          </p:nvPr>
        </p:nvSpPr>
        <p:spPr>
          <a:xfrm>
            <a:off x="1187450" y="1628777"/>
            <a:ext cx="7427913" cy="2620963"/>
          </a:xfrm>
        </p:spPr>
        <p:txBody>
          <a:bodyPr/>
          <a:lstStyle/>
          <a:p>
            <a:pPr>
              <a:lnSpc>
                <a:spcPct val="120000"/>
              </a:lnSpc>
              <a:buFontTx/>
              <a:buNone/>
            </a:pPr>
            <a:r>
              <a:rPr lang="en-US" altLang="zh-CN" b="1" dirty="0" smtClean="0">
                <a:latin typeface="宋体" pitchFamily="2" charset="-122"/>
              </a:rPr>
              <a:t>1</a:t>
            </a:r>
            <a:r>
              <a:rPr lang="zh-CN" altLang="en-US" b="1" dirty="0" smtClean="0">
                <a:latin typeface="宋体" pitchFamily="2" charset="-122"/>
              </a:rPr>
              <a:t>、诵读诗歌，认识</a:t>
            </a:r>
            <a:r>
              <a:rPr lang="zh-CN" altLang="en-US" b="1" dirty="0">
                <a:latin typeface="宋体" pitchFamily="2" charset="-122"/>
              </a:rPr>
              <a:t>新月诗</a:t>
            </a:r>
            <a:r>
              <a:rPr lang="zh-CN" altLang="en-US" b="1" dirty="0" smtClean="0">
                <a:latin typeface="宋体" pitchFamily="2" charset="-122"/>
              </a:rPr>
              <a:t>派三美特征。</a:t>
            </a:r>
          </a:p>
          <a:p>
            <a:pPr>
              <a:lnSpc>
                <a:spcPct val="120000"/>
              </a:lnSpc>
              <a:buFontTx/>
              <a:buNone/>
            </a:pPr>
            <a:r>
              <a:rPr lang="en-US" altLang="zh-CN" b="1" dirty="0" smtClean="0">
                <a:latin typeface="宋体" pitchFamily="2" charset="-122"/>
              </a:rPr>
              <a:t>2</a:t>
            </a:r>
            <a:r>
              <a:rPr lang="zh-CN" altLang="en-US" b="1" dirty="0" smtClean="0">
                <a:latin typeface="宋体" pitchFamily="2" charset="-122"/>
              </a:rPr>
              <a:t>、梳理诗歌写作思路和抒情脉络。</a:t>
            </a:r>
          </a:p>
          <a:p>
            <a:pPr>
              <a:lnSpc>
                <a:spcPct val="120000"/>
              </a:lnSpc>
              <a:buFontTx/>
              <a:buNone/>
            </a:pPr>
            <a:r>
              <a:rPr lang="en-US" altLang="zh-CN" b="1" dirty="0" smtClean="0">
                <a:latin typeface="宋体" pitchFamily="2" charset="-122"/>
              </a:rPr>
              <a:t>3</a:t>
            </a:r>
            <a:r>
              <a:rPr lang="zh-CN" altLang="en-US" b="1" dirty="0" smtClean="0">
                <a:latin typeface="宋体" pitchFamily="2" charset="-122"/>
              </a:rPr>
              <a:t>、思索人生使命，感悟青年人的担当。</a:t>
            </a:r>
          </a:p>
        </p:txBody>
      </p:sp>
    </p:spTree>
    <p:extLst>
      <p:ext uri="{BB962C8B-B14F-4D97-AF65-F5344CB8AC3E}">
        <p14:creationId xmlns:p14="http://schemas.microsoft.com/office/powerpoint/2010/main" val="24988935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新月社成立于</a:t>
            </a:r>
            <a:r>
              <a:rPr lang="en-US" altLang="zh-CN" dirty="0" smtClean="0"/>
              <a:t>1924</a:t>
            </a:r>
            <a:r>
              <a:rPr lang="zh-CN" altLang="en-US" dirty="0" smtClean="0"/>
              <a:t>年，是五四后的一个重要的文化团体，主要成员包括 胡适、 梁实秋。因为它拥有 闻一多、 徐志摩等一大批有才华、有成就的诗人，又以提倡 格律诗而独树一帜，形成了现代诗史上一个重要的诗歌流派，人称“新月诗派”或“ 格律诗派</a:t>
            </a:r>
            <a:endParaRPr lang="zh-CN" altLang="en-US" dirty="0"/>
          </a:p>
        </p:txBody>
      </p:sp>
    </p:spTree>
    <p:extLst>
      <p:ext uri="{BB962C8B-B14F-4D97-AF65-F5344CB8AC3E}">
        <p14:creationId xmlns:p14="http://schemas.microsoft.com/office/powerpoint/2010/main" val="37131303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TextBox 1"/>
          <p:cNvSpPr txBox="1">
            <a:spLocks noChangeArrowheads="1"/>
          </p:cNvSpPr>
          <p:nvPr/>
        </p:nvSpPr>
        <p:spPr bwMode="auto">
          <a:xfrm>
            <a:off x="0" y="2"/>
            <a:ext cx="9144000"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fontAlgn="base" hangingPunct="1">
              <a:lnSpc>
                <a:spcPct val="150000"/>
              </a:lnSpc>
              <a:spcBef>
                <a:spcPct val="0"/>
              </a:spcBef>
              <a:spcAft>
                <a:spcPct val="0"/>
              </a:spcAft>
            </a:pPr>
            <a:r>
              <a:rPr lang="zh-CN" altLang="en-US" sz="3600" smtClean="0">
                <a:solidFill>
                  <a:srgbClr val="800000"/>
                </a:solidFill>
                <a:latin typeface="黑体" pitchFamily="49" charset="-122"/>
                <a:ea typeface="黑体" pitchFamily="49" charset="-122"/>
              </a:rPr>
              <a:t>闻一多诗歌理论的核心是讲究</a:t>
            </a:r>
            <a:r>
              <a:rPr lang="zh-CN" altLang="en-US" sz="3600" smtClean="0">
                <a:solidFill>
                  <a:srgbClr val="800000"/>
                </a:solidFill>
                <a:ea typeface="黑体" pitchFamily="49" charset="-122"/>
              </a:rPr>
              <a:t>“</a:t>
            </a:r>
            <a:r>
              <a:rPr lang="zh-CN" altLang="en-US" sz="3600" b="1" smtClean="0">
                <a:solidFill>
                  <a:srgbClr val="800000"/>
                </a:solidFill>
                <a:latin typeface="黑体" pitchFamily="49" charset="-122"/>
                <a:ea typeface="黑体" pitchFamily="49" charset="-122"/>
              </a:rPr>
              <a:t>三美</a:t>
            </a:r>
            <a:r>
              <a:rPr lang="zh-CN" altLang="en-US" sz="3600" smtClean="0">
                <a:solidFill>
                  <a:srgbClr val="800000"/>
                </a:solidFill>
                <a:ea typeface="黑体" pitchFamily="49" charset="-122"/>
              </a:rPr>
              <a:t>”</a:t>
            </a:r>
            <a:r>
              <a:rPr lang="zh-CN" altLang="en-US" sz="3600" smtClean="0">
                <a:solidFill>
                  <a:srgbClr val="800000"/>
                </a:solidFill>
                <a:latin typeface="黑体" pitchFamily="49" charset="-122"/>
                <a:ea typeface="黑体" pitchFamily="49" charset="-122"/>
              </a:rPr>
              <a:t>：</a:t>
            </a:r>
          </a:p>
          <a:p>
            <a:pPr eaLnBrk="1" fontAlgn="base" hangingPunct="1">
              <a:lnSpc>
                <a:spcPct val="150000"/>
              </a:lnSpc>
              <a:spcBef>
                <a:spcPct val="0"/>
              </a:spcBef>
              <a:spcAft>
                <a:spcPct val="0"/>
              </a:spcAft>
            </a:pPr>
            <a:r>
              <a:rPr lang="zh-CN" altLang="en-US" sz="3600" b="1" smtClean="0">
                <a:solidFill>
                  <a:srgbClr val="C91331"/>
                </a:solidFill>
                <a:latin typeface="黑体" pitchFamily="49" charset="-122"/>
                <a:ea typeface="黑体" pitchFamily="49" charset="-122"/>
              </a:rPr>
              <a:t> 音乐美：</a:t>
            </a:r>
            <a:r>
              <a:rPr lang="zh-CN" altLang="en-US" sz="3600" smtClean="0">
                <a:solidFill>
                  <a:srgbClr val="2D1547"/>
                </a:solidFill>
                <a:latin typeface="黑体" pitchFamily="49" charset="-122"/>
                <a:ea typeface="黑体" pitchFamily="49" charset="-122"/>
              </a:rPr>
              <a:t>主要指音节和韵脚的和谐，</a:t>
            </a:r>
            <a:endParaRPr lang="en-US" altLang="zh-CN" sz="3600" smtClean="0">
              <a:solidFill>
                <a:srgbClr val="2D1547"/>
              </a:solidFill>
              <a:latin typeface="黑体" pitchFamily="49" charset="-122"/>
              <a:ea typeface="黑体" pitchFamily="49" charset="-122"/>
            </a:endParaRPr>
          </a:p>
          <a:p>
            <a:pPr eaLnBrk="1" fontAlgn="base" hangingPunct="1">
              <a:lnSpc>
                <a:spcPct val="150000"/>
              </a:lnSpc>
              <a:spcBef>
                <a:spcPct val="0"/>
              </a:spcBef>
              <a:spcAft>
                <a:spcPct val="0"/>
              </a:spcAft>
            </a:pPr>
            <a:r>
              <a:rPr lang="en-US" altLang="zh-CN" sz="3600" smtClean="0">
                <a:solidFill>
                  <a:srgbClr val="2D1547"/>
                </a:solidFill>
                <a:latin typeface="黑体" pitchFamily="49" charset="-122"/>
                <a:ea typeface="黑体" pitchFamily="49" charset="-122"/>
              </a:rPr>
              <a:t>  </a:t>
            </a:r>
            <a:r>
              <a:rPr lang="zh-CN" altLang="en-US" sz="3600" smtClean="0">
                <a:solidFill>
                  <a:srgbClr val="2D1547"/>
                </a:solidFill>
                <a:latin typeface="黑体" pitchFamily="49" charset="-122"/>
                <a:ea typeface="黑体" pitchFamily="49" charset="-122"/>
              </a:rPr>
              <a:t>　　　　 追求诗歌的韵律感；</a:t>
            </a:r>
          </a:p>
          <a:p>
            <a:pPr eaLnBrk="1" fontAlgn="base" hangingPunct="1">
              <a:lnSpc>
                <a:spcPct val="150000"/>
              </a:lnSpc>
              <a:spcBef>
                <a:spcPct val="0"/>
              </a:spcBef>
              <a:spcAft>
                <a:spcPct val="0"/>
              </a:spcAft>
            </a:pPr>
            <a:r>
              <a:rPr lang="zh-CN" altLang="en-US" sz="3600" b="1" smtClean="0">
                <a:solidFill>
                  <a:srgbClr val="C91331"/>
                </a:solidFill>
                <a:latin typeface="黑体" pitchFamily="49" charset="-122"/>
                <a:ea typeface="黑体" pitchFamily="49" charset="-122"/>
              </a:rPr>
              <a:t> 绘画美：</a:t>
            </a:r>
            <a:r>
              <a:rPr lang="zh-CN" altLang="en-US" sz="3600" smtClean="0">
                <a:solidFill>
                  <a:srgbClr val="2D1547"/>
                </a:solidFill>
                <a:latin typeface="黑体" pitchFamily="49" charset="-122"/>
                <a:ea typeface="黑体" pitchFamily="49" charset="-122"/>
              </a:rPr>
              <a:t>主要指辞藻的华丽，</a:t>
            </a:r>
            <a:endParaRPr lang="en-US" altLang="zh-CN" sz="3600" smtClean="0">
              <a:solidFill>
                <a:srgbClr val="2D1547"/>
              </a:solidFill>
              <a:latin typeface="黑体" pitchFamily="49" charset="-122"/>
              <a:ea typeface="黑体" pitchFamily="49" charset="-122"/>
            </a:endParaRPr>
          </a:p>
          <a:p>
            <a:pPr eaLnBrk="1" fontAlgn="base" hangingPunct="1">
              <a:lnSpc>
                <a:spcPct val="150000"/>
              </a:lnSpc>
              <a:spcBef>
                <a:spcPct val="0"/>
              </a:spcBef>
              <a:spcAft>
                <a:spcPct val="0"/>
              </a:spcAft>
            </a:pPr>
            <a:r>
              <a:rPr lang="en-US" altLang="zh-CN" sz="3600" smtClean="0">
                <a:solidFill>
                  <a:srgbClr val="2D1547"/>
                </a:solidFill>
                <a:latin typeface="黑体" pitchFamily="49" charset="-122"/>
                <a:ea typeface="黑体" pitchFamily="49" charset="-122"/>
              </a:rPr>
              <a:t>          </a:t>
            </a:r>
            <a:r>
              <a:rPr lang="zh-CN" altLang="en-US" sz="3600" smtClean="0">
                <a:solidFill>
                  <a:srgbClr val="2D1547"/>
                </a:solidFill>
                <a:latin typeface="黑体" pitchFamily="49" charset="-122"/>
                <a:ea typeface="黑体" pitchFamily="49" charset="-122"/>
              </a:rPr>
              <a:t>讲究诗的视觉形象和直观性；</a:t>
            </a:r>
          </a:p>
          <a:p>
            <a:pPr eaLnBrk="1" fontAlgn="base" hangingPunct="1">
              <a:lnSpc>
                <a:spcPct val="150000"/>
              </a:lnSpc>
              <a:spcBef>
                <a:spcPct val="0"/>
              </a:spcBef>
              <a:spcAft>
                <a:spcPct val="0"/>
              </a:spcAft>
            </a:pPr>
            <a:r>
              <a:rPr lang="zh-CN" altLang="en-US" sz="3600" b="1" smtClean="0">
                <a:solidFill>
                  <a:srgbClr val="C91331"/>
                </a:solidFill>
                <a:latin typeface="黑体" pitchFamily="49" charset="-122"/>
                <a:ea typeface="黑体" pitchFamily="49" charset="-122"/>
              </a:rPr>
              <a:t> 建筑美：</a:t>
            </a:r>
            <a:r>
              <a:rPr lang="zh-CN" altLang="en-US" sz="3600" smtClean="0">
                <a:solidFill>
                  <a:srgbClr val="2D1547"/>
                </a:solidFill>
                <a:latin typeface="黑体" pitchFamily="49" charset="-122"/>
                <a:ea typeface="黑体" pitchFamily="49" charset="-122"/>
              </a:rPr>
              <a:t>主要指从诗的整体外形上，讲究节</a:t>
            </a:r>
            <a:endParaRPr lang="en-US" altLang="zh-CN" sz="3600" smtClean="0">
              <a:solidFill>
                <a:srgbClr val="2D1547"/>
              </a:solidFill>
              <a:latin typeface="黑体" pitchFamily="49" charset="-122"/>
              <a:ea typeface="黑体" pitchFamily="49" charset="-122"/>
            </a:endParaRPr>
          </a:p>
          <a:p>
            <a:pPr eaLnBrk="1" fontAlgn="base" hangingPunct="1">
              <a:lnSpc>
                <a:spcPct val="150000"/>
              </a:lnSpc>
              <a:spcBef>
                <a:spcPct val="0"/>
              </a:spcBef>
              <a:spcAft>
                <a:spcPct val="0"/>
              </a:spcAft>
            </a:pPr>
            <a:r>
              <a:rPr lang="zh-CN" altLang="en-US" sz="3600" smtClean="0">
                <a:solidFill>
                  <a:srgbClr val="2D1547"/>
                </a:solidFill>
                <a:latin typeface="黑体" pitchFamily="49" charset="-122"/>
                <a:ea typeface="黑体" pitchFamily="49" charset="-122"/>
              </a:rPr>
              <a:t>          与节的匀称和行与行的整齐。</a:t>
            </a:r>
          </a:p>
        </p:txBody>
      </p:sp>
    </p:spTree>
    <p:extLst>
      <p:ext uri="{BB962C8B-B14F-4D97-AF65-F5344CB8AC3E}">
        <p14:creationId xmlns:p14="http://schemas.microsoft.com/office/powerpoint/2010/main" val="174502225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2_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TotalTime>
  <Words>3232</Words>
  <Application>Microsoft Office PowerPoint</Application>
  <PresentationFormat>全屏显示(4:3)</PresentationFormat>
  <Paragraphs>142</Paragraphs>
  <Slides>40</Slides>
  <Notes>0</Notes>
  <HiddenSlides>0</HiddenSlides>
  <MMClips>0</MMClips>
  <ScaleCrop>false</ScaleCrop>
  <HeadingPairs>
    <vt:vector size="4" baseType="variant">
      <vt:variant>
        <vt:lpstr>主题</vt:lpstr>
      </vt:variant>
      <vt:variant>
        <vt:i4>5</vt:i4>
      </vt:variant>
      <vt:variant>
        <vt:lpstr>幻灯片标题</vt:lpstr>
      </vt:variant>
      <vt:variant>
        <vt:i4>40</vt:i4>
      </vt:variant>
    </vt:vector>
  </HeadingPairs>
  <TitlesOfParts>
    <vt:vector size="45" baseType="lpstr">
      <vt:lpstr>Office 主题</vt:lpstr>
      <vt:lpstr>1_默认设计模板</vt:lpstr>
      <vt:lpstr>默认设计模板</vt:lpstr>
      <vt:lpstr>2_默认设计模板</vt:lpstr>
      <vt:lpstr>1_Office 主题</vt:lpstr>
      <vt:lpstr>导入</vt:lpstr>
      <vt:lpstr>PowerPoint 演示文稿</vt:lpstr>
      <vt:lpstr>PowerPoint 演示文稿</vt:lpstr>
      <vt:lpstr>PowerPoint 演示文稿</vt:lpstr>
      <vt:lpstr>PowerPoint 演示文稿</vt:lpstr>
      <vt:lpstr>PowerPoint 演示文稿</vt:lpstr>
      <vt:lpstr>学习目标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红 烛    闻一多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导入</dc:title>
  <dc:creator>DELL</dc:creator>
  <cp:lastModifiedBy>DELL</cp:lastModifiedBy>
  <cp:revision>19</cp:revision>
  <dcterms:created xsi:type="dcterms:W3CDTF">2020-05-17T06:54:51Z</dcterms:created>
  <dcterms:modified xsi:type="dcterms:W3CDTF">2020-05-18T04:32:40Z</dcterms:modified>
</cp:coreProperties>
</file>