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9" r:id="rId2"/>
    <p:sldId id="318" r:id="rId3"/>
    <p:sldId id="335" r:id="rId4"/>
    <p:sldId id="336" r:id="rId5"/>
    <p:sldId id="322" r:id="rId6"/>
    <p:sldId id="337" r:id="rId7"/>
    <p:sldId id="338" r:id="rId8"/>
    <p:sldId id="333" r:id="rId9"/>
    <p:sldId id="332" r:id="rId10"/>
    <p:sldId id="339" r:id="rId11"/>
    <p:sldId id="334" r:id="rId12"/>
    <p:sldId id="323" r:id="rId13"/>
    <p:sldId id="324" r:id="rId14"/>
    <p:sldId id="325" r:id="rId15"/>
    <p:sldId id="326" r:id="rId16"/>
    <p:sldId id="327" r:id="rId17"/>
    <p:sldId id="328" r:id="rId18"/>
    <p:sldId id="268" r:id="rId19"/>
    <p:sldId id="329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66FF"/>
    <a:srgbClr val="FF3399"/>
    <a:srgbClr val="FF9900"/>
    <a:srgbClr val="00FF00"/>
    <a:srgbClr val="FF3300"/>
    <a:srgbClr val="FF00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83" autoAdjust="0"/>
  </p:normalViewPr>
  <p:slideViewPr>
    <p:cSldViewPr>
      <p:cViewPr varScale="1">
        <p:scale>
          <a:sx n="66" d="100"/>
          <a:sy n="66" d="100"/>
        </p:scale>
        <p:origin x="-94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AB04D1-BE12-4787-8EBE-3EDFC20ABB7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E16F1-B565-4691-9253-800574A4B38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34E1C-90D5-453C-86DC-C804D885718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79892-D86C-4995-AE0F-448C40FE5BB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9A0C9B-6CFA-487D-AB8B-CF77BB837C1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839D2-C4DA-46E8-8904-B49E817F9FE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B0097E-8197-45D1-BBB6-907F6B13A21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BD475-5CFA-4E61-9DC4-A7B86063DD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7C479-1CC0-4165-9F4F-3E0CFB58E29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3E15B5-C0DF-45F5-B5DA-D217FBCCFE8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8E0A76-A58A-446B-9498-C271CECBB0A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99409B7-BEFE-4F93-9139-0CF0B5BCD20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764704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一、导入新课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1700808"/>
            <a:ext cx="7632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他从韶山冲走来，用如</a:t>
            </a:r>
            <a:r>
              <a:rPr lang="zh-CN" altLang="en-US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椽</a:t>
            </a:r>
            <a:r>
              <a:rPr lang="zh-CN" altLang="en-US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大手把江山指点；                      他为有牺牲多壮志，敢教日月换新天；                              他九次死里逃生，十二次被挤压靠边，执著而又强健，从容淡定，愈挫愈坚；</a:t>
            </a:r>
            <a:endParaRPr lang="en-US" altLang="zh-CN" b="1" dirty="0" smtClean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他问天问地问</a:t>
            </a:r>
            <a:r>
              <a:rPr lang="zh-CN" altLang="en-US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古</a:t>
            </a:r>
            <a:r>
              <a:rPr lang="zh-CN" altLang="en-US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今，学文学史学马列，星星之火终燎原；他没有普通话，一句湘方言，响彻环宇惊世界！</a:t>
            </a:r>
            <a:endParaRPr lang="zh-CN" altLang="en-US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4797152"/>
            <a:ext cx="64807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中国出了个   毛泽东</a:t>
            </a:r>
            <a:endParaRPr lang="zh-CN" altLang="en-US" sz="5000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4005064"/>
            <a:ext cx="525658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东方红，太阳升！</a:t>
            </a:r>
            <a:endParaRPr lang="zh-CN" altLang="en-US" sz="35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1"/>
            <a:ext cx="451824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>
                <a:solidFill>
                  <a:srgbClr val="FFFF00"/>
                </a:solidFill>
              </a:rPr>
              <a:t> </a:t>
            </a:r>
            <a:r>
              <a:rPr lang="en-US" altLang="zh-CN" b="1" dirty="0" smtClean="0">
                <a:solidFill>
                  <a:srgbClr val="FFFF00"/>
                </a:solidFill>
              </a:rPr>
              <a:t>                  </a:t>
            </a:r>
            <a:r>
              <a:rPr lang="en-US" altLang="zh-CN" b="1" dirty="0" smtClean="0">
                <a:solidFill>
                  <a:srgbClr val="0066FF"/>
                </a:solidFill>
              </a:rPr>
              <a:t> </a:t>
            </a:r>
            <a:r>
              <a:rPr lang="zh-CN" altLang="en-US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独立</a:t>
            </a:r>
            <a:r>
              <a:rPr lang="zh-CN" altLang="en-US" b="1" dirty="0" smtClean="0">
                <a:solidFill>
                  <a:srgbClr val="FFFF00"/>
                </a:solidFill>
              </a:rPr>
              <a:t>寒秋，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zh-CN" altLang="en-US" b="1" dirty="0">
                <a:solidFill>
                  <a:srgbClr val="FFFF00"/>
                </a:solidFill>
              </a:rPr>
              <a:t> </a:t>
            </a:r>
            <a:r>
              <a:rPr lang="zh-CN" altLang="en-US" b="1" dirty="0" smtClean="0">
                <a:solidFill>
                  <a:srgbClr val="FFFF00"/>
                </a:solidFill>
              </a:rPr>
              <a:t>                   湘江北去，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>
                <a:solidFill>
                  <a:srgbClr val="FFFF00"/>
                </a:solidFill>
              </a:rPr>
              <a:t> </a:t>
            </a:r>
            <a:r>
              <a:rPr lang="en-US" altLang="zh-CN" b="1" dirty="0" smtClean="0">
                <a:solidFill>
                  <a:srgbClr val="FFFF00"/>
                </a:solidFill>
              </a:rPr>
              <a:t>   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橘子洲头。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>
                <a:solidFill>
                  <a:srgbClr val="FFFF00"/>
                </a:solidFill>
              </a:rPr>
              <a:t> </a:t>
            </a:r>
            <a:r>
              <a:rPr lang="en-US" altLang="zh-CN" b="1" dirty="0" smtClean="0">
                <a:solidFill>
                  <a:srgbClr val="FFFF00"/>
                </a:solidFill>
              </a:rPr>
              <a:t>  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看万山红遍，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                 层林尽</a:t>
            </a:r>
            <a:r>
              <a:rPr lang="zh-CN" altLang="en-US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染</a:t>
            </a:r>
            <a:r>
              <a:rPr lang="zh-CN" altLang="en-US" b="1" dirty="0" smtClean="0">
                <a:solidFill>
                  <a:srgbClr val="FFFF00"/>
                </a:solidFill>
              </a:rPr>
              <a:t>；                                        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 smtClean="0">
                <a:solidFill>
                  <a:srgbClr val="FFFF00"/>
                </a:solidFill>
              </a:rPr>
              <a:t>    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漫江碧</a:t>
            </a:r>
            <a:r>
              <a:rPr lang="zh-CN" altLang="en-US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透</a:t>
            </a:r>
            <a:r>
              <a:rPr lang="zh-CN" altLang="en-US" b="1" dirty="0" smtClean="0">
                <a:solidFill>
                  <a:srgbClr val="FFFF00"/>
                </a:solidFill>
              </a:rPr>
              <a:t>，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                 百舸争流。                                                  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 smtClean="0">
                <a:solidFill>
                  <a:srgbClr val="FFFF00"/>
                </a:solidFill>
              </a:rPr>
              <a:t>    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鹰</a:t>
            </a:r>
            <a:r>
              <a:rPr lang="zh-CN" altLang="en-US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击</a:t>
            </a:r>
            <a:r>
              <a:rPr lang="zh-CN" altLang="en-US" b="1" dirty="0" smtClean="0">
                <a:solidFill>
                  <a:srgbClr val="FFFF00"/>
                </a:solidFill>
              </a:rPr>
              <a:t>长空，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                 鱼</a:t>
            </a:r>
            <a:r>
              <a:rPr lang="zh-CN" altLang="en-US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翔</a:t>
            </a:r>
            <a:r>
              <a:rPr lang="zh-CN" altLang="en-US" b="1" dirty="0" smtClean="0">
                <a:solidFill>
                  <a:srgbClr val="FFFF00"/>
                </a:solidFill>
              </a:rPr>
              <a:t>浅底，                                           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pPr algn="ctr"/>
            <a:r>
              <a:rPr lang="en-US" altLang="zh-CN" b="1" dirty="0" smtClean="0">
                <a:solidFill>
                  <a:srgbClr val="FFFF00"/>
                </a:solidFill>
              </a:rPr>
              <a:t>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万类霜天</a:t>
            </a:r>
            <a:r>
              <a:rPr lang="zh-CN" altLang="en-US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竞</a:t>
            </a:r>
            <a:r>
              <a:rPr lang="zh-CN" altLang="en-US" b="1" dirty="0" smtClean="0">
                <a:solidFill>
                  <a:srgbClr val="FFFF00"/>
                </a:solidFill>
              </a:rPr>
              <a:t>自由。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pPr algn="ctr"/>
            <a:endParaRPr lang="en-US" altLang="zh-CN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b="1" dirty="0" smtClean="0">
                <a:solidFill>
                  <a:srgbClr val="FFFF00"/>
                </a:solidFill>
              </a:rPr>
              <a:t>                    怅寥廓，问苍茫大地，</a:t>
            </a:r>
          </a:p>
          <a:p>
            <a:pPr algn="ctr"/>
            <a:r>
              <a:rPr lang="zh-CN" altLang="en-US" b="1" dirty="0" smtClean="0">
                <a:solidFill>
                  <a:srgbClr val="FFFF00"/>
                </a:solidFill>
              </a:rPr>
              <a:t>   谁</a:t>
            </a:r>
            <a:r>
              <a:rPr lang="zh-CN" altLang="en-US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主</a:t>
            </a:r>
            <a:r>
              <a:rPr lang="zh-CN" altLang="en-US" b="1" dirty="0" smtClean="0">
                <a:solidFill>
                  <a:srgbClr val="FFFF00"/>
                </a:solidFill>
              </a:rPr>
              <a:t>沉浮？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>
                <a:solidFill>
                  <a:srgbClr val="FFFF00"/>
                </a:solidFill>
              </a:rPr>
              <a:t> </a:t>
            </a:r>
            <a:r>
              <a:rPr lang="en-US" altLang="zh-CN" b="1" dirty="0" smtClean="0">
                <a:solidFill>
                  <a:srgbClr val="FFFF00"/>
                </a:solidFill>
              </a:rPr>
              <a:t>                    </a:t>
            </a:r>
          </a:p>
          <a:p>
            <a:r>
              <a:rPr lang="en-US" altLang="zh-CN" b="1" dirty="0">
                <a:solidFill>
                  <a:srgbClr val="FFFF00"/>
                </a:solidFill>
              </a:rPr>
              <a:t> </a:t>
            </a:r>
            <a:r>
              <a:rPr lang="en-US" altLang="zh-CN" b="1" dirty="0" smtClean="0">
                <a:solidFill>
                  <a:srgbClr val="FFFF00"/>
                </a:solidFill>
              </a:rPr>
              <a:t>                   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835696" y="5733256"/>
            <a:ext cx="63367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FFFF00"/>
                </a:solidFill>
              </a:rPr>
              <a:t>全班齐读上片，注意诵读的技巧。</a:t>
            </a:r>
            <a:endParaRPr lang="zh-CN" altLang="en-US" sz="3000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836712"/>
            <a:ext cx="24482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66FF"/>
                </a:solidFill>
              </a:rPr>
              <a:t>讨论：你觉得上片中哪些字词用得非常精妙，给你留下了深刻的印象？</a:t>
            </a:r>
            <a:endParaRPr lang="zh-CN" altLang="en-US" sz="3000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764704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10、</a:t>
            </a:r>
            <a:r>
              <a:rPr lang="zh-CN" altLang="en-US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接下来我们就在词的下片中寻找谁主沉浮的答案。    请找出两句过渡句。</a:t>
            </a:r>
            <a:endParaRPr lang="zh-CN" altLang="en-US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2204864"/>
            <a:ext cx="6336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FFFF00"/>
                </a:solidFill>
              </a:rPr>
              <a:t>携来百侣曾游，</a:t>
            </a:r>
          </a:p>
          <a:p>
            <a:r>
              <a:rPr lang="zh-CN" altLang="en-US" sz="3000" b="1" dirty="0">
                <a:solidFill>
                  <a:srgbClr val="FFFF00"/>
                </a:solidFill>
              </a:rPr>
              <a:t>忆往昔峥嵘岁月稠。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03648" y="4437112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  下片中起总领作用的是哪个字？总领到哪句？    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5013176"/>
            <a:ext cx="14401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 smtClean="0">
                <a:solidFill>
                  <a:srgbClr val="FFFF00"/>
                </a:solidFill>
              </a:rPr>
              <a:t>恰</a:t>
            </a:r>
            <a:endParaRPr lang="zh-CN" altLang="en-US" sz="50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3501008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诵读这两句要深沉，速度要稍慢一些。谁来试读一下？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980728"/>
            <a:ext cx="4824536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FF00"/>
                </a:solidFill>
              </a:rPr>
              <a:t>恰</a:t>
            </a:r>
            <a:r>
              <a:rPr lang="zh-CN" altLang="en-US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同学少年，</a:t>
            </a:r>
          </a:p>
          <a:p>
            <a:r>
              <a:rPr lang="zh-CN" altLang="en-US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风华正茂；书生意气，</a:t>
            </a:r>
          </a:p>
          <a:p>
            <a:r>
              <a:rPr lang="zh-CN" altLang="en-US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挥斥方遒。指点江山，</a:t>
            </a:r>
          </a:p>
          <a:p>
            <a:r>
              <a:rPr lang="zh-CN" altLang="en-US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激扬文字，粪土当年万户侯。</a:t>
            </a: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87624" y="2924944"/>
            <a:ext cx="73448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 smtClean="0">
                <a:solidFill>
                  <a:srgbClr val="FFFF00"/>
                </a:solidFill>
              </a:rPr>
              <a:t>11、</a:t>
            </a:r>
            <a:r>
              <a:rPr lang="zh-CN" altLang="en-US" sz="3000" b="1" dirty="0" smtClean="0">
                <a:solidFill>
                  <a:srgbClr val="FFFF00"/>
                </a:solidFill>
              </a:rPr>
              <a:t>这七句描绘了怎样的同学（青年）？  有哪些峥嵘岁月的具体场面？     （湘江评论）</a:t>
            </a:r>
            <a:endParaRPr lang="zh-CN" altLang="en-US" sz="3000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4293096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这几句读的时候要紧凑，语速稍快，读出热血青年的气魄、慷慨激昂、激情洋溢。    谁来示范一下？    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5445224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   请全班男生齐读这七句。</a:t>
            </a:r>
            <a:r>
              <a:rPr lang="en-US" altLang="zh-CN" b="1" dirty="0" smtClean="0">
                <a:solidFill>
                  <a:srgbClr val="FFFF00"/>
                </a:solidFill>
              </a:rPr>
              <a:t>(</a:t>
            </a:r>
            <a:r>
              <a:rPr lang="zh-CN" altLang="en-US" b="1" dirty="0" smtClean="0">
                <a:solidFill>
                  <a:srgbClr val="FFFF00"/>
                </a:solidFill>
              </a:rPr>
              <a:t>注意激情 、热血沸腾、男子汉的气概</a:t>
            </a:r>
            <a:r>
              <a:rPr lang="en-US" altLang="zh-CN" b="1" dirty="0" smtClean="0">
                <a:solidFill>
                  <a:srgbClr val="FFFF00"/>
                </a:solidFill>
              </a:rPr>
              <a:t>)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764704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</a:rPr>
              <a:t>12、</a:t>
            </a:r>
            <a:r>
              <a:rPr lang="zh-CN" altLang="en-US" b="1" dirty="0">
                <a:solidFill>
                  <a:srgbClr val="FFFF00"/>
                </a:solidFill>
              </a:rPr>
              <a:t>学</a:t>
            </a:r>
            <a:r>
              <a:rPr lang="zh-CN" altLang="en-US" b="1" dirty="0" smtClean="0">
                <a:solidFill>
                  <a:srgbClr val="FFFF00"/>
                </a:solidFill>
              </a:rPr>
              <a:t>习词的最后三句，简述这三句在全诗中的作用。（注意中流击水的化用手法）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1628800"/>
            <a:ext cx="6120680" cy="1512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FFFF00"/>
                </a:solidFill>
              </a:rPr>
              <a:t>曾记否，到中流击水</a:t>
            </a:r>
            <a:r>
              <a:rPr lang="zh-CN" altLang="en-US" sz="4500" b="1" dirty="0" smtClean="0">
                <a:solidFill>
                  <a:srgbClr val="FFFF00"/>
                </a:solidFill>
              </a:rPr>
              <a:t>，浪</a:t>
            </a:r>
            <a:r>
              <a:rPr lang="zh-CN" altLang="en-US" sz="4500" b="1" dirty="0">
                <a:solidFill>
                  <a:srgbClr val="FFFF00"/>
                </a:solidFill>
              </a:rPr>
              <a:t>遏飞舟</a:t>
            </a:r>
            <a:r>
              <a:rPr lang="zh-CN" altLang="en-US" sz="4500" b="1" dirty="0" smtClean="0">
                <a:solidFill>
                  <a:srgbClr val="FFFF00"/>
                </a:solidFill>
              </a:rPr>
              <a:t>？</a:t>
            </a:r>
            <a:endParaRPr lang="zh-CN" altLang="en-US" sz="45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4365104"/>
            <a:ext cx="57606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诵读技巧提示： 要读出豪迈坚定，语气也要铿锵有力。    哪个同学来读下这三句？（</a:t>
            </a:r>
            <a:r>
              <a:rPr lang="en-US" altLang="zh-CN" b="1" dirty="0" smtClean="0">
                <a:solidFill>
                  <a:srgbClr val="FFFF00"/>
                </a:solidFill>
              </a:rPr>
              <a:t>“</a:t>
            </a:r>
            <a:r>
              <a:rPr lang="zh-CN" altLang="en-US" b="1" dirty="0" smtClean="0">
                <a:solidFill>
                  <a:srgbClr val="FFFF00"/>
                </a:solidFill>
              </a:rPr>
              <a:t>曾记否</a:t>
            </a:r>
            <a:r>
              <a:rPr lang="en-US" altLang="zh-CN" b="1" dirty="0" smtClean="0">
                <a:solidFill>
                  <a:srgbClr val="FFFF00"/>
                </a:solidFill>
              </a:rPr>
              <a:t>”</a:t>
            </a:r>
            <a:r>
              <a:rPr lang="zh-CN" altLang="en-US" b="1" dirty="0" smtClean="0">
                <a:solidFill>
                  <a:srgbClr val="FFFF00"/>
                </a:solidFill>
              </a:rPr>
              <a:t> 是深情的呼唤 ）对同学的呼唤，对战友的呼唤，对一切志同道合的革命志士的呼唤。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3068960"/>
            <a:ext cx="6768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东晋祖逖（闻鸡起舞）   </a:t>
            </a:r>
            <a:r>
              <a:rPr lang="en-US" altLang="zh-CN" b="1" dirty="0" smtClean="0">
                <a:solidFill>
                  <a:srgbClr val="FFFF00"/>
                </a:solidFill>
              </a:rPr>
              <a:t>“</a:t>
            </a:r>
            <a:r>
              <a:rPr lang="zh-CN" altLang="en-US" b="1" dirty="0" smtClean="0">
                <a:solidFill>
                  <a:srgbClr val="FFFF00"/>
                </a:solidFill>
              </a:rPr>
              <a:t>中流击楫</a:t>
            </a:r>
            <a:r>
              <a:rPr lang="en-US" altLang="zh-CN" b="1" dirty="0" smtClean="0">
                <a:solidFill>
                  <a:srgbClr val="FFFF00"/>
                </a:solidFill>
              </a:rPr>
              <a:t>”：</a:t>
            </a:r>
            <a:r>
              <a:rPr lang="zh-CN" altLang="en-US" b="1" dirty="0" smtClean="0">
                <a:solidFill>
                  <a:srgbClr val="FFFF00"/>
                </a:solidFill>
              </a:rPr>
              <a:t>比喻立志奋发图强，报效国家。    毛泽东早期还有两句名言：</a:t>
            </a:r>
            <a:r>
              <a:rPr lang="zh-CN" altLang="en-US" b="1" dirty="0">
                <a:solidFill>
                  <a:srgbClr val="FFFF00"/>
                </a:solidFill>
              </a:rPr>
              <a:t>自信人生二百年，会当水击三千</a:t>
            </a:r>
            <a:r>
              <a:rPr lang="zh-CN" altLang="en-US" b="1" dirty="0" smtClean="0">
                <a:solidFill>
                  <a:srgbClr val="FFFF00"/>
                </a:solidFill>
              </a:rPr>
              <a:t>里。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692696"/>
            <a:ext cx="6624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</a:rPr>
              <a:t>13、</a:t>
            </a:r>
            <a:r>
              <a:rPr lang="zh-CN" altLang="en-US" b="1" dirty="0" smtClean="0">
                <a:solidFill>
                  <a:srgbClr val="FFFF00"/>
                </a:solidFill>
              </a:rPr>
              <a:t>总结归纳全诗。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 smtClean="0">
                <a:solidFill>
                  <a:srgbClr val="FFFF00"/>
                </a:solidFill>
              </a:rPr>
              <a:t>      </a:t>
            </a:r>
            <a:r>
              <a:rPr lang="zh-CN" altLang="en-US" b="1" dirty="0" smtClean="0">
                <a:solidFill>
                  <a:srgbClr val="FFFF00"/>
                </a:solidFill>
              </a:rPr>
              <a:t>这首词结构非常严谨，浑然一体。谁能用词中的几个字来概括全词的结构脉络？（引出副板书）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2564904"/>
            <a:ext cx="9361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 smtClean="0">
                <a:solidFill>
                  <a:srgbClr val="FFFF00"/>
                </a:solidFill>
              </a:rPr>
              <a:t>立</a:t>
            </a:r>
            <a:endParaRPr lang="zh-CN" altLang="en-US" sz="50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4293096"/>
            <a:ext cx="9361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 smtClean="0">
                <a:solidFill>
                  <a:srgbClr val="FFFF00"/>
                </a:solidFill>
              </a:rPr>
              <a:t>恰</a:t>
            </a:r>
            <a:endParaRPr lang="zh-CN" altLang="en-US" sz="50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5896" y="2636912"/>
            <a:ext cx="9361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 smtClean="0">
                <a:solidFill>
                  <a:srgbClr val="FFFF00"/>
                </a:solidFill>
              </a:rPr>
              <a:t>看</a:t>
            </a:r>
            <a:endParaRPr lang="zh-CN" altLang="en-US" sz="50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896" y="4293096"/>
            <a:ext cx="9361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>
                <a:solidFill>
                  <a:srgbClr val="FFFF00"/>
                </a:solidFill>
              </a:rPr>
              <a:t>忆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84168" y="4365104"/>
            <a:ext cx="9361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>
                <a:solidFill>
                  <a:srgbClr val="FFFF00"/>
                </a:solidFill>
              </a:rPr>
              <a:t>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84168" y="2564904"/>
            <a:ext cx="9361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 smtClean="0">
                <a:solidFill>
                  <a:srgbClr val="FFFF00"/>
                </a:solidFill>
              </a:rPr>
              <a:t>问</a:t>
            </a:r>
            <a:endParaRPr lang="zh-CN" altLang="en-US" sz="5000" b="1" dirty="0">
              <a:solidFill>
                <a:srgbClr val="FFFF00"/>
              </a:solidFill>
            </a:endParaRPr>
          </a:p>
        </p:txBody>
      </p:sp>
      <p:sp>
        <p:nvSpPr>
          <p:cNvPr id="14" name="右箭头 13"/>
          <p:cNvSpPr/>
          <p:nvPr/>
        </p:nvSpPr>
        <p:spPr bwMode="auto">
          <a:xfrm>
            <a:off x="2483768" y="2852936"/>
            <a:ext cx="936104" cy="21602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" name="右箭头 14"/>
          <p:cNvSpPr/>
          <p:nvPr/>
        </p:nvSpPr>
        <p:spPr bwMode="auto">
          <a:xfrm>
            <a:off x="2483768" y="4581128"/>
            <a:ext cx="936104" cy="21602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6" name="右箭头 15"/>
          <p:cNvSpPr/>
          <p:nvPr/>
        </p:nvSpPr>
        <p:spPr bwMode="auto">
          <a:xfrm>
            <a:off x="4788024" y="2852936"/>
            <a:ext cx="936104" cy="21602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7" name="右箭头 16"/>
          <p:cNvSpPr/>
          <p:nvPr/>
        </p:nvSpPr>
        <p:spPr bwMode="auto">
          <a:xfrm>
            <a:off x="4788024" y="4653136"/>
            <a:ext cx="936104" cy="21602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8" name="上下箭头 17"/>
          <p:cNvSpPr/>
          <p:nvPr/>
        </p:nvSpPr>
        <p:spPr bwMode="auto">
          <a:xfrm>
            <a:off x="1835696" y="3429000"/>
            <a:ext cx="288032" cy="864096"/>
          </a:xfrm>
          <a:prstGeom prst="up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" name="上下箭头 19"/>
          <p:cNvSpPr/>
          <p:nvPr/>
        </p:nvSpPr>
        <p:spPr bwMode="auto">
          <a:xfrm>
            <a:off x="6300192" y="3501008"/>
            <a:ext cx="288032" cy="864096"/>
          </a:xfrm>
          <a:prstGeom prst="up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1680" y="764704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</a:rPr>
              <a:t>14、</a:t>
            </a:r>
            <a:r>
              <a:rPr lang="zh-CN" altLang="en-US" b="1" dirty="0" smtClean="0">
                <a:solidFill>
                  <a:srgbClr val="FFFF00"/>
                </a:solidFill>
              </a:rPr>
              <a:t>全首词最关键的句子在哪里？（词眼）表现了作者什么样的豪情壮志？（引出主板书后半部分内容）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3284984"/>
            <a:ext cx="6336704" cy="1224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</a:rPr>
              <a:t>  15、</a:t>
            </a:r>
            <a:r>
              <a:rPr lang="zh-CN" altLang="en-US" b="1" dirty="0">
                <a:solidFill>
                  <a:srgbClr val="FFFF00"/>
                </a:solidFill>
              </a:rPr>
              <a:t>总</a:t>
            </a:r>
            <a:r>
              <a:rPr lang="zh-CN" altLang="en-US" b="1" dirty="0" smtClean="0">
                <a:solidFill>
                  <a:srgbClr val="FFFF00"/>
                </a:solidFill>
              </a:rPr>
              <a:t>结提升。  伟人的成就与从小立下雄心壮志是紧密相关的，还有哪些革命家思想家也是这样从小就立下了报效国家的雄心壮志？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pic>
        <p:nvPicPr>
          <p:cNvPr id="3" name="图片 2" descr="手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60648"/>
            <a:ext cx="7936528" cy="30243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59632" y="4509121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       敬爱的周恩来总理      为中华之崛起而读书     </a:t>
            </a:r>
            <a:r>
              <a:rPr lang="en-US" altLang="zh-CN" b="1" dirty="0" smtClean="0">
                <a:solidFill>
                  <a:srgbClr val="FFFF00"/>
                </a:solidFill>
              </a:rPr>
              <a:t>19</a:t>
            </a:r>
            <a:r>
              <a:rPr lang="zh-CN" altLang="en-US" b="1" dirty="0" smtClean="0">
                <a:solidFill>
                  <a:srgbClr val="FFFF00"/>
                </a:solidFill>
              </a:rPr>
              <a:t>岁从日本求学毅然回国参加革命，</a:t>
            </a:r>
            <a:r>
              <a:rPr lang="zh-CN" altLang="en-US" b="1" dirty="0">
                <a:solidFill>
                  <a:srgbClr val="FFFF00"/>
                </a:solidFill>
              </a:rPr>
              <a:t>面壁十年图破壁</a:t>
            </a:r>
            <a:r>
              <a:rPr lang="en-US" altLang="zh-CN" b="1" dirty="0">
                <a:solidFill>
                  <a:srgbClr val="FFFF00"/>
                </a:solidFill>
              </a:rPr>
              <a:t>,</a:t>
            </a:r>
            <a:r>
              <a:rPr lang="zh-CN" altLang="en-US" b="1" dirty="0">
                <a:solidFill>
                  <a:srgbClr val="FFFF00"/>
                </a:solidFill>
              </a:rPr>
              <a:t>难酬蹈海亦英</a:t>
            </a:r>
            <a:r>
              <a:rPr lang="zh-CN" altLang="en-US" b="1" dirty="0" smtClean="0">
                <a:solidFill>
                  <a:srgbClr val="FFFF00"/>
                </a:solidFill>
              </a:rPr>
              <a:t>雄。    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5949280"/>
            <a:ext cx="6696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中国</a:t>
            </a:r>
            <a:r>
              <a:rPr lang="zh-CN" altLang="en-US" b="1" dirty="0">
                <a:solidFill>
                  <a:srgbClr val="FFFF00"/>
                </a:solidFill>
              </a:rPr>
              <a:t>现</a:t>
            </a:r>
            <a:r>
              <a:rPr lang="zh-CN" altLang="en-US" b="1" dirty="0" smtClean="0">
                <a:solidFill>
                  <a:srgbClr val="FFFF00"/>
                </a:solidFill>
              </a:rPr>
              <a:t>代</a:t>
            </a:r>
            <a:r>
              <a:rPr lang="zh-CN" altLang="en-US" b="1" dirty="0">
                <a:solidFill>
                  <a:srgbClr val="FFFF00"/>
                </a:solidFill>
              </a:rPr>
              <a:t>文</a:t>
            </a:r>
            <a:r>
              <a:rPr lang="zh-CN" altLang="en-US" b="1" dirty="0" smtClean="0">
                <a:solidFill>
                  <a:srgbClr val="FFFF00"/>
                </a:solidFill>
              </a:rPr>
              <a:t>学的奠基人 鲁迅先生 </a:t>
            </a:r>
            <a:r>
              <a:rPr lang="en-US" altLang="zh-CN" b="1" dirty="0" smtClean="0">
                <a:solidFill>
                  <a:srgbClr val="FFFF00"/>
                </a:solidFill>
              </a:rPr>
              <a:t>19</a:t>
            </a:r>
            <a:r>
              <a:rPr lang="zh-CN" altLang="en-US" b="1" dirty="0" smtClean="0">
                <a:solidFill>
                  <a:srgbClr val="FFFF00"/>
                </a:solidFill>
              </a:rPr>
              <a:t>岁在</a:t>
            </a:r>
            <a:r>
              <a:rPr lang="en-US" altLang="zh-CN" b="1" dirty="0" smtClean="0">
                <a:solidFill>
                  <a:srgbClr val="FFFF00"/>
                </a:solidFill>
              </a:rPr>
              <a:t>《</a:t>
            </a:r>
            <a:r>
              <a:rPr lang="zh-CN" altLang="en-US" b="1" dirty="0" smtClean="0">
                <a:solidFill>
                  <a:srgbClr val="FFFF00"/>
                </a:solidFill>
              </a:rPr>
              <a:t>自题小像</a:t>
            </a:r>
            <a:r>
              <a:rPr lang="en-US" altLang="zh-CN" b="1" dirty="0" smtClean="0">
                <a:solidFill>
                  <a:srgbClr val="FFFF00"/>
                </a:solidFill>
              </a:rPr>
              <a:t>》</a:t>
            </a:r>
            <a:r>
              <a:rPr lang="zh-CN" altLang="en-US" b="1" dirty="0" smtClean="0">
                <a:solidFill>
                  <a:srgbClr val="FFFF00"/>
                </a:solidFill>
              </a:rPr>
              <a:t>中的   </a:t>
            </a:r>
            <a:r>
              <a:rPr lang="en-US" altLang="zh-CN" b="1" dirty="0" smtClean="0">
                <a:solidFill>
                  <a:srgbClr val="FFFF00"/>
                </a:solidFill>
              </a:rPr>
              <a:t>“</a:t>
            </a:r>
            <a:r>
              <a:rPr lang="zh-CN" altLang="en-US" b="1" dirty="0" smtClean="0">
                <a:solidFill>
                  <a:srgbClr val="FFFF00"/>
                </a:solidFill>
              </a:rPr>
              <a:t>我</a:t>
            </a:r>
            <a:r>
              <a:rPr lang="zh-CN" altLang="en-US" b="1" dirty="0">
                <a:solidFill>
                  <a:srgbClr val="FFFF00"/>
                </a:solidFill>
              </a:rPr>
              <a:t>以我血荐轩</a:t>
            </a:r>
            <a:r>
              <a:rPr lang="zh-CN" altLang="en-US" b="1" dirty="0" smtClean="0">
                <a:solidFill>
                  <a:srgbClr val="FFFF00"/>
                </a:solidFill>
              </a:rPr>
              <a:t>辕 </a:t>
            </a:r>
            <a:r>
              <a:rPr lang="en-US" altLang="zh-CN" b="1" dirty="0" smtClean="0">
                <a:solidFill>
                  <a:srgbClr val="FFFF00"/>
                </a:solidFill>
              </a:rPr>
              <a:t>”</a:t>
            </a:r>
            <a:r>
              <a:rPr lang="zh-CN" altLang="en-US" b="1" dirty="0" smtClean="0">
                <a:solidFill>
                  <a:srgbClr val="FFFF00"/>
                </a:solidFill>
              </a:rPr>
              <a:t> 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836712"/>
            <a:ext cx="64807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</a:rPr>
              <a:t>2015</a:t>
            </a:r>
            <a:r>
              <a:rPr lang="zh-CN" altLang="en-US" b="1" dirty="0" smtClean="0">
                <a:solidFill>
                  <a:srgbClr val="FFFF00"/>
                </a:solidFill>
              </a:rPr>
              <a:t>年，中共中央总书记习</a:t>
            </a:r>
            <a:r>
              <a:rPr lang="zh-CN" altLang="en-US" b="1" dirty="0">
                <a:solidFill>
                  <a:srgbClr val="FFFF00"/>
                </a:solidFill>
              </a:rPr>
              <a:t>近</a:t>
            </a:r>
            <a:r>
              <a:rPr lang="zh-CN" altLang="en-US" b="1" dirty="0" smtClean="0">
                <a:solidFill>
                  <a:srgbClr val="FFFF00"/>
                </a:solidFill>
              </a:rPr>
              <a:t>平在亲切会见第七届少先队全国代表大会代表时指出：</a:t>
            </a:r>
            <a:r>
              <a:rPr lang="zh-CN" altLang="en-US" b="1" dirty="0" smtClean="0">
                <a:solidFill>
                  <a:srgbClr val="0066FF"/>
                </a:solidFill>
              </a:rPr>
              <a:t>要</a:t>
            </a:r>
            <a:r>
              <a:rPr lang="zh-CN" altLang="en-US" b="1" dirty="0">
                <a:solidFill>
                  <a:srgbClr val="0066FF"/>
                </a:solidFill>
              </a:rPr>
              <a:t>从小学习立志。</a:t>
            </a:r>
            <a:r>
              <a:rPr lang="zh-CN" altLang="en-US" b="1" dirty="0">
                <a:solidFill>
                  <a:srgbClr val="FFFF00"/>
                </a:solidFill>
              </a:rPr>
              <a:t>志向是人生的航标。一个人要做出一番成就，就要有自己的志向。</a:t>
            </a:r>
            <a:r>
              <a:rPr lang="zh-CN" altLang="en-US" b="1" dirty="0">
                <a:solidFill>
                  <a:srgbClr val="0066FF"/>
                </a:solidFill>
              </a:rPr>
              <a:t>一个人可以有很多志向，但人生最重要的志向应该同祖国和人民联系在一起，</a:t>
            </a:r>
            <a:r>
              <a:rPr lang="zh-CN" altLang="en-US" b="1" dirty="0">
                <a:solidFill>
                  <a:srgbClr val="FFFF00"/>
                </a:solidFill>
              </a:rPr>
              <a:t>这是人们各种具体志向的底盘，也是</a:t>
            </a:r>
            <a:r>
              <a:rPr lang="zh-CN" altLang="en-US" b="1" dirty="0">
                <a:solidFill>
                  <a:srgbClr val="0066FF"/>
                </a:solidFill>
              </a:rPr>
              <a:t>人生的脊梁。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75656" y="3573016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三、拓展、作业</a:t>
            </a:r>
            <a:endParaRPr lang="zh-CN" altLang="en-US" sz="40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4509120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思考： 为什么教材编者要把这首词作为高中语文的第一课？  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5517232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    全班齐读全诗，下课。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3527425" y="2392363"/>
            <a:ext cx="48895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zh-CN" altLang="en-US" sz="800">
                <a:solidFill>
                  <a:srgbClr val="FFFFFF"/>
                </a:solidFill>
                <a:latin typeface="Arial" charset="0"/>
              </a:rPr>
              <a:t>学科网</a:t>
            </a:r>
            <a:endParaRPr lang="zh-CN" altLang="en-US"/>
          </a:p>
        </p:txBody>
      </p:sp>
      <p:pic>
        <p:nvPicPr>
          <p:cNvPr id="9" name="图片 8" descr="沁园春 长沙 书法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844824"/>
            <a:ext cx="77768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谢谢大家，敬请不吝赐教！</a:t>
            </a:r>
            <a:endParaRPr lang="en-US" altLang="zh-CN" sz="5000" b="1" dirty="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50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5000" b="1" dirty="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50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50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50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50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50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50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日</a:t>
            </a:r>
            <a:endParaRPr lang="en-US" altLang="zh-CN" sz="50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7664" y="1268760"/>
            <a:ext cx="5856090" cy="1323439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bevelB w="63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沁园春 长沙</a:t>
            </a:r>
            <a:endParaRPr lang="zh-CN" altLang="en-US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744" y="3645024"/>
            <a:ext cx="49685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 smtClean="0">
                <a:solidFill>
                  <a:srgbClr val="FFFF00"/>
                </a:solidFill>
                <a:latin typeface="田英章毛笔楷书" pitchFamily="65" charset="-122"/>
                <a:ea typeface="田英章毛笔楷书" pitchFamily="65" charset="-122"/>
              </a:rPr>
              <a:t> 祁东文武学校  </a:t>
            </a:r>
            <a:endParaRPr lang="zh-CN" altLang="en-US" sz="5000" b="1" dirty="0">
              <a:solidFill>
                <a:srgbClr val="FFFF00"/>
              </a:solidFill>
              <a:latin typeface="田英章毛笔楷书" pitchFamily="65" charset="-122"/>
              <a:ea typeface="田英章毛笔楷书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1840" y="4797152"/>
            <a:ext cx="295535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任课教师  彭</a:t>
            </a:r>
            <a:r>
              <a:rPr lang="zh-CN" altLang="en-US" sz="3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俊</a:t>
            </a:r>
            <a:r>
              <a:rPr lang="en-US" altLang="zh-CN" sz="3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15570907920</a:t>
            </a:r>
            <a:endParaRPr lang="zh-CN" altLang="en-US" sz="3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196752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二、赏析（诵读、炼字）</a:t>
            </a:r>
            <a:endParaRPr lang="zh-CN" alt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2204864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  <a:latin typeface="+mj-ea"/>
                <a:ea typeface="+mj-ea"/>
              </a:rPr>
              <a:t>1、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学生试读（仔细体会全词的感情基调）</a:t>
            </a:r>
            <a:endParaRPr lang="zh-CN" altLang="en-US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2996952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  <a:latin typeface="+mj-ea"/>
                <a:ea typeface="+mj-ea"/>
              </a:rPr>
              <a:t>2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、先看课题 （引出并板书    诗言志）简介写作背景。</a:t>
            </a:r>
            <a:endParaRPr lang="zh-CN" altLang="en-US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40" y="3789040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  <a:latin typeface="+mj-ea"/>
                <a:ea typeface="+mj-ea"/>
              </a:rPr>
              <a:t>3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、先读上片前三句，思考：这三句交代了什么？描写了什么样的情景？用正常的语序说出这三句的意思。  </a:t>
            </a:r>
            <a:endParaRPr lang="zh-CN" altLang="en-US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橘子洲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573016"/>
            <a:ext cx="4204066" cy="2448272"/>
          </a:xfrm>
          <a:prstGeom prst="rect">
            <a:avLst/>
          </a:prstGeom>
        </p:spPr>
      </p:pic>
      <p:pic>
        <p:nvPicPr>
          <p:cNvPr id="3" name="图片 2" descr="橘子洲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501008"/>
            <a:ext cx="3928672" cy="2520280"/>
          </a:xfrm>
          <a:prstGeom prst="rect">
            <a:avLst/>
          </a:prstGeom>
        </p:spPr>
      </p:pic>
      <p:pic>
        <p:nvPicPr>
          <p:cNvPr id="4" name="图片 3" descr="dlhq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260648"/>
            <a:ext cx="46609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692696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FF00"/>
                </a:solidFill>
                <a:latin typeface="+mj-ea"/>
                <a:ea typeface="+mj-ea"/>
              </a:rPr>
              <a:t>5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、分析</a:t>
            </a:r>
            <a:r>
              <a:rPr lang="en-US" altLang="zh-CN" b="1" dirty="0" smtClean="0">
                <a:solidFill>
                  <a:srgbClr val="FFFF00"/>
                </a:solidFill>
                <a:latin typeface="+mj-ea"/>
                <a:ea typeface="+mj-ea"/>
              </a:rPr>
              <a:t>“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独立</a:t>
            </a:r>
            <a:r>
              <a:rPr lang="en-US" altLang="zh-CN" b="1" dirty="0" smtClean="0">
                <a:solidFill>
                  <a:srgbClr val="FFFF00"/>
                </a:solidFill>
                <a:latin typeface="+mj-ea"/>
                <a:ea typeface="+mj-ea"/>
              </a:rPr>
              <a:t>”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的精妙，比较作者</a:t>
            </a:r>
            <a:r>
              <a:rPr lang="en-US" altLang="zh-CN" b="1" dirty="0" smtClean="0">
                <a:solidFill>
                  <a:srgbClr val="FFFF00"/>
                </a:solidFill>
                <a:latin typeface="+mj-ea"/>
                <a:ea typeface="+mj-ea"/>
              </a:rPr>
              <a:t>“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独立寒秋</a:t>
            </a:r>
            <a:r>
              <a:rPr lang="en-US" altLang="zh-CN" b="1" dirty="0" smtClean="0">
                <a:solidFill>
                  <a:srgbClr val="FFFF00"/>
                </a:solidFill>
                <a:latin typeface="+mj-ea"/>
                <a:ea typeface="+mj-ea"/>
              </a:rPr>
              <a:t>”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和柳宗元</a:t>
            </a:r>
            <a:r>
              <a:rPr lang="en-US" altLang="zh-CN" b="1" dirty="0" smtClean="0">
                <a:solidFill>
                  <a:srgbClr val="FFFF00"/>
                </a:solidFill>
                <a:latin typeface="+mj-ea"/>
                <a:ea typeface="+mj-ea"/>
              </a:rPr>
              <a:t>“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独钓寒江雪</a:t>
            </a:r>
            <a:r>
              <a:rPr lang="en-US" altLang="zh-CN" b="1" dirty="0" smtClean="0">
                <a:solidFill>
                  <a:srgbClr val="FFFF00"/>
                </a:solidFill>
                <a:latin typeface="+mj-ea"/>
                <a:ea typeface="+mj-ea"/>
              </a:rPr>
              <a:t>”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的不同？为什么会有这样的不同？</a:t>
            </a:r>
            <a:endParaRPr lang="zh-CN" altLang="en-US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2060848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  <a:latin typeface="+mj-ea"/>
                <a:ea typeface="+mj-ea"/>
              </a:rPr>
              <a:t>6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、言为心声 （作者的心境  胸怀  所处的时代背景不同 ）</a:t>
            </a:r>
            <a:endParaRPr lang="zh-CN" altLang="en-US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3284984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FF00"/>
                </a:solidFill>
                <a:latin typeface="+mj-ea"/>
                <a:ea typeface="+mj-ea"/>
              </a:rPr>
              <a:t>7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、齐读这三句，注意读出深沉、沉稳、有力，读出伟人在橘子洲卓然而立的气势。</a:t>
            </a:r>
            <a:endParaRPr lang="zh-CN" altLang="en-US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332656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8、</a:t>
            </a:r>
            <a:r>
              <a:rPr lang="zh-CN" altLang="en-US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接下来起总领作用的是哪个字？总领了哪几句？</a:t>
            </a:r>
            <a:endParaRPr lang="zh-CN" altLang="en-US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744" y="2420888"/>
            <a:ext cx="46085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                    万山红遍，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                 层林尽染；                                        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 smtClean="0">
                <a:solidFill>
                  <a:srgbClr val="FFFF00"/>
                </a:solidFill>
              </a:rPr>
              <a:t>    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漫江碧透，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                 百舸争流。                                                  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 smtClean="0">
                <a:solidFill>
                  <a:srgbClr val="FFFF00"/>
                </a:solidFill>
              </a:rPr>
              <a:t>    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鹰击长空，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                 鱼翔浅底，                                           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 smtClean="0">
                <a:solidFill>
                  <a:srgbClr val="FFFF00"/>
                </a:solidFill>
              </a:rPr>
              <a:t>    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万类霜天竞自由。</a:t>
            </a:r>
          </a:p>
          <a:p>
            <a:r>
              <a:rPr lang="zh-CN" altLang="en-US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15616" y="764704"/>
            <a:ext cx="82586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000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看</a:t>
            </a:r>
            <a:endParaRPr lang="zh-CN" altLang="en-US" sz="5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7704" y="5661248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这几句描写了哪些景物？ 这些景物有什么不同？有哪些相同？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pic>
        <p:nvPicPr>
          <p:cNvPr id="7" name="图片 6" descr="wsh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467544" y="1484784"/>
            <a:ext cx="3024336" cy="1447351"/>
          </a:xfrm>
          <a:prstGeom prst="rect">
            <a:avLst/>
          </a:prstGeom>
        </p:spPr>
      </p:pic>
      <p:pic>
        <p:nvPicPr>
          <p:cNvPr id="8" name="图片 7" descr="clj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980728"/>
            <a:ext cx="3396282" cy="1239398"/>
          </a:xfrm>
          <a:prstGeom prst="rect">
            <a:avLst/>
          </a:prstGeom>
        </p:spPr>
      </p:pic>
      <p:pic>
        <p:nvPicPr>
          <p:cNvPr id="10" name="图片 9" descr="mjb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068960"/>
            <a:ext cx="3024336" cy="1224135"/>
          </a:xfrm>
          <a:prstGeom prst="rect">
            <a:avLst/>
          </a:prstGeom>
        </p:spPr>
      </p:pic>
      <p:pic>
        <p:nvPicPr>
          <p:cNvPr id="11" name="图片 10" descr="bgz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64088" y="2420888"/>
            <a:ext cx="3269189" cy="1512168"/>
          </a:xfrm>
          <a:prstGeom prst="rect">
            <a:avLst/>
          </a:prstGeom>
        </p:spPr>
      </p:pic>
      <p:pic>
        <p:nvPicPr>
          <p:cNvPr id="12" name="图片 11" descr="yjc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4581128"/>
            <a:ext cx="1377618" cy="1722022"/>
          </a:xfrm>
          <a:prstGeom prst="rect">
            <a:avLst/>
          </a:prstGeom>
        </p:spPr>
      </p:pic>
      <p:pic>
        <p:nvPicPr>
          <p:cNvPr id="13" name="图片 12" descr="yxq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72200" y="4077072"/>
            <a:ext cx="2254846" cy="1499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19872" y="2276872"/>
            <a:ext cx="30243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      万山红遍，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   层林尽染；                                        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 smtClean="0">
                <a:solidFill>
                  <a:srgbClr val="FFFF00"/>
                </a:solidFill>
              </a:rPr>
              <a:t>      </a:t>
            </a:r>
            <a:r>
              <a:rPr lang="zh-CN" altLang="en-US" b="1" dirty="0" smtClean="0">
                <a:solidFill>
                  <a:srgbClr val="FFFF00"/>
                </a:solidFill>
              </a:rPr>
              <a:t>漫江碧透，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   百舸争流。                                                  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 smtClean="0">
                <a:solidFill>
                  <a:srgbClr val="FFFF00"/>
                </a:solidFill>
              </a:rPr>
              <a:t>      </a:t>
            </a:r>
            <a:r>
              <a:rPr lang="zh-CN" altLang="en-US" b="1" dirty="0" smtClean="0">
                <a:solidFill>
                  <a:srgbClr val="FFFF00"/>
                </a:solidFill>
              </a:rPr>
              <a:t>鹰击长空，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   鱼翔浅底，                                           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 smtClean="0">
                <a:solidFill>
                  <a:srgbClr val="FFFF00"/>
                </a:solidFill>
              </a:rPr>
              <a:t>      </a:t>
            </a:r>
            <a:r>
              <a:rPr lang="zh-CN" altLang="en-US" b="1" dirty="0" smtClean="0">
                <a:solidFill>
                  <a:srgbClr val="FFFF00"/>
                </a:solidFill>
              </a:rPr>
              <a:t>万类霜天竞自由。</a:t>
            </a:r>
          </a:p>
          <a:p>
            <a:r>
              <a:rPr lang="zh-CN" altLang="en-US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907704" y="1268760"/>
            <a:ext cx="61926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注意作者的</a:t>
            </a:r>
            <a:r>
              <a:rPr lang="zh-CN" altLang="en-US" sz="3000" b="1" dirty="0" smtClean="0">
                <a:solidFill>
                  <a:srgbClr val="0066FF"/>
                </a:solidFill>
                <a:latin typeface="+mj-ea"/>
                <a:ea typeface="+mj-ea"/>
              </a:rPr>
              <a:t>视觉转换</a:t>
            </a:r>
            <a:r>
              <a:rPr lang="zh-CN" altLang="en-US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sz="3000" b="1" dirty="0" smtClean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描写手法</a:t>
            </a:r>
            <a:r>
              <a:rPr lang="zh-CN" altLang="en-US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的变化</a:t>
            </a:r>
            <a:endParaRPr lang="zh-CN" altLang="en-US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 bwMode="auto">
          <a:xfrm flipV="1">
            <a:off x="2195736" y="2492896"/>
            <a:ext cx="1800200" cy="1440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直接箭头连接符 8"/>
          <p:cNvCxnSpPr>
            <a:stCxn id="11" idx="3"/>
          </p:cNvCxnSpPr>
          <p:nvPr/>
        </p:nvCxnSpPr>
        <p:spPr bwMode="auto">
          <a:xfrm>
            <a:off x="2195736" y="2625879"/>
            <a:ext cx="1800200" cy="37107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1691680" y="2348880"/>
            <a:ext cx="5040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0066FF"/>
                </a:solidFill>
              </a:rPr>
              <a:t>远</a:t>
            </a:r>
          </a:p>
        </p:txBody>
      </p:sp>
      <p:cxnSp>
        <p:nvCxnSpPr>
          <p:cNvPr id="12" name="直接箭头连接符 11"/>
          <p:cNvCxnSpPr/>
          <p:nvPr/>
        </p:nvCxnSpPr>
        <p:spPr bwMode="auto">
          <a:xfrm flipV="1">
            <a:off x="2483768" y="3284984"/>
            <a:ext cx="1368152" cy="21602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直接箭头连接符 13"/>
          <p:cNvCxnSpPr/>
          <p:nvPr/>
        </p:nvCxnSpPr>
        <p:spPr bwMode="auto">
          <a:xfrm>
            <a:off x="2555776" y="3501008"/>
            <a:ext cx="1368152" cy="2880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直接箭头连接符 14"/>
          <p:cNvCxnSpPr/>
          <p:nvPr/>
        </p:nvCxnSpPr>
        <p:spPr bwMode="auto">
          <a:xfrm>
            <a:off x="2339752" y="4077072"/>
            <a:ext cx="1584176" cy="720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直接箭头连接符 15"/>
          <p:cNvCxnSpPr/>
          <p:nvPr/>
        </p:nvCxnSpPr>
        <p:spPr bwMode="auto">
          <a:xfrm flipH="1" flipV="1">
            <a:off x="5724128" y="5013176"/>
            <a:ext cx="1152128" cy="21602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直接箭头连接符 16"/>
          <p:cNvCxnSpPr/>
          <p:nvPr/>
        </p:nvCxnSpPr>
        <p:spPr bwMode="auto">
          <a:xfrm flipV="1">
            <a:off x="2555776" y="4437112"/>
            <a:ext cx="1368152" cy="21602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1763688" y="292494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66FF"/>
                </a:solidFill>
              </a:rPr>
              <a:t>近</a:t>
            </a:r>
            <a:endParaRPr lang="zh-CN" altLang="en-US" sz="6000" b="1" dirty="0">
              <a:solidFill>
                <a:srgbClr val="0066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35696" y="3789040"/>
            <a:ext cx="5040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66FF"/>
                </a:solidFill>
              </a:rPr>
              <a:t>高</a:t>
            </a:r>
            <a:endParaRPr lang="zh-CN" altLang="en-US" sz="3000" b="1" dirty="0">
              <a:solidFill>
                <a:srgbClr val="0066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63688" y="4221088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66FF"/>
                </a:solidFill>
              </a:rPr>
              <a:t>低</a:t>
            </a:r>
            <a:endParaRPr lang="zh-CN" altLang="en-US" sz="6000" b="1" dirty="0">
              <a:solidFill>
                <a:srgbClr val="0066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95728" y="4581128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66FF"/>
                </a:solidFill>
              </a:rPr>
              <a:t>作哲理性的升华、总结</a:t>
            </a:r>
            <a:endParaRPr lang="zh-CN" altLang="en-US" sz="3000" b="1" dirty="0">
              <a:solidFill>
                <a:srgbClr val="0066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92280" y="3645024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66FF"/>
                </a:solidFill>
              </a:rPr>
              <a:t>动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28184" y="2348880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66FF"/>
                </a:solidFill>
              </a:rPr>
              <a:t>静</a:t>
            </a:r>
            <a:endParaRPr lang="zh-CN" altLang="en-US" sz="4000" b="1" dirty="0">
              <a:solidFill>
                <a:srgbClr val="0066FF"/>
              </a:solidFill>
            </a:endParaRPr>
          </a:p>
        </p:txBody>
      </p:sp>
      <p:cxnSp>
        <p:nvCxnSpPr>
          <p:cNvPr id="36" name="直接箭头连接符 35"/>
          <p:cNvCxnSpPr/>
          <p:nvPr/>
        </p:nvCxnSpPr>
        <p:spPr bwMode="auto">
          <a:xfrm flipH="1" flipV="1">
            <a:off x="5292080" y="2492896"/>
            <a:ext cx="1080120" cy="2880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9" name="直接箭头连接符 38"/>
          <p:cNvCxnSpPr/>
          <p:nvPr/>
        </p:nvCxnSpPr>
        <p:spPr bwMode="auto">
          <a:xfrm flipH="1" flipV="1">
            <a:off x="5364088" y="3573016"/>
            <a:ext cx="1944216" cy="4320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直接箭头连接符 39"/>
          <p:cNvCxnSpPr/>
          <p:nvPr/>
        </p:nvCxnSpPr>
        <p:spPr bwMode="auto">
          <a:xfrm flipH="1">
            <a:off x="5292080" y="2780928"/>
            <a:ext cx="1224136" cy="1440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直接箭头连接符 40"/>
          <p:cNvCxnSpPr/>
          <p:nvPr/>
        </p:nvCxnSpPr>
        <p:spPr bwMode="auto">
          <a:xfrm flipH="1">
            <a:off x="5220072" y="2780928"/>
            <a:ext cx="1224136" cy="50405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5" name="直接箭头连接符 44"/>
          <p:cNvCxnSpPr/>
          <p:nvPr/>
        </p:nvCxnSpPr>
        <p:spPr bwMode="auto">
          <a:xfrm flipH="1">
            <a:off x="5292080" y="4005064"/>
            <a:ext cx="1944216" cy="2880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6" name="直接箭头连接符 45"/>
          <p:cNvCxnSpPr/>
          <p:nvPr/>
        </p:nvCxnSpPr>
        <p:spPr bwMode="auto">
          <a:xfrm flipH="1" flipV="1">
            <a:off x="5436096" y="3933056"/>
            <a:ext cx="1800200" cy="720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980728"/>
            <a:ext cx="67687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</a:rPr>
              <a:t>9、</a:t>
            </a:r>
            <a:r>
              <a:rPr lang="zh-CN" altLang="en-US" b="1" dirty="0" smtClean="0">
                <a:solidFill>
                  <a:srgbClr val="FFFF00"/>
                </a:solidFill>
              </a:rPr>
              <a:t>物如此，人亦然。作为万物之灵的人又应该作什么样的抗争？诗人面对这大好河山和生机勃勃的秋日壮景，又有何深入的思考？接着学习上片的最后三句。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3140968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</a:rPr>
              <a:t>怅寥廓，问苍茫大地，</a:t>
            </a:r>
          </a:p>
          <a:p>
            <a:pPr algn="ctr"/>
            <a:r>
              <a:rPr lang="zh-CN" altLang="en-US" sz="4000" b="1" dirty="0">
                <a:solidFill>
                  <a:srgbClr val="FFFF00"/>
                </a:solidFill>
              </a:rPr>
              <a:t>谁主沉浮？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4797152"/>
            <a:ext cx="6696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FF00"/>
                </a:solidFill>
              </a:rPr>
              <a:t>“</a:t>
            </a:r>
            <a:r>
              <a:rPr lang="zh-CN" altLang="en-US" b="1" dirty="0" smtClean="0">
                <a:solidFill>
                  <a:srgbClr val="FFFF00"/>
                </a:solidFill>
              </a:rPr>
              <a:t>怅</a:t>
            </a:r>
            <a:r>
              <a:rPr lang="en-US" altLang="zh-CN" b="1" dirty="0" smtClean="0">
                <a:solidFill>
                  <a:srgbClr val="FFFF00"/>
                </a:solidFill>
              </a:rPr>
              <a:t>”</a:t>
            </a:r>
            <a:r>
              <a:rPr lang="zh-CN" altLang="en-US" b="1" dirty="0" smtClean="0">
                <a:solidFill>
                  <a:srgbClr val="FFFF00"/>
                </a:solidFill>
              </a:rPr>
              <a:t>是</a:t>
            </a:r>
            <a:r>
              <a:rPr lang="zh-CN" altLang="en-US" b="1" dirty="0">
                <a:solidFill>
                  <a:srgbClr val="FFFF00"/>
                </a:solidFill>
              </a:rPr>
              <a:t>什</a:t>
            </a:r>
            <a:r>
              <a:rPr lang="zh-CN" altLang="en-US" b="1" dirty="0" smtClean="0">
                <a:solidFill>
                  <a:srgbClr val="FFFF00"/>
                </a:solidFill>
              </a:rPr>
              <a:t>么意思？ 作者</a:t>
            </a:r>
            <a:r>
              <a:rPr lang="en-US" altLang="zh-CN" b="1" dirty="0" smtClean="0">
                <a:solidFill>
                  <a:srgbClr val="FFFF00"/>
                </a:solidFill>
              </a:rPr>
              <a:t>“</a:t>
            </a:r>
            <a:r>
              <a:rPr lang="zh-CN" altLang="en-US" b="1" dirty="0" smtClean="0">
                <a:solidFill>
                  <a:srgbClr val="FFFF00"/>
                </a:solidFill>
              </a:rPr>
              <a:t>怅</a:t>
            </a:r>
            <a:r>
              <a:rPr lang="en-US" altLang="zh-CN" b="1" dirty="0" smtClean="0">
                <a:solidFill>
                  <a:srgbClr val="FFFF00"/>
                </a:solidFill>
              </a:rPr>
              <a:t>”</a:t>
            </a:r>
            <a:r>
              <a:rPr lang="zh-CN" altLang="en-US" b="1" dirty="0" smtClean="0">
                <a:solidFill>
                  <a:srgbClr val="FFFF00"/>
                </a:solidFill>
              </a:rPr>
              <a:t>的是什么？  这里有个深思的过程，诵读时要停顿。这三句中</a:t>
            </a:r>
            <a:r>
              <a:rPr lang="en-US" altLang="zh-CN" b="1" dirty="0" smtClean="0">
                <a:solidFill>
                  <a:srgbClr val="FFFF00"/>
                </a:solidFill>
              </a:rPr>
              <a:t>“</a:t>
            </a:r>
            <a:r>
              <a:rPr lang="zh-CN" altLang="en-US" b="1" dirty="0" smtClean="0">
                <a:solidFill>
                  <a:srgbClr val="FFFF00"/>
                </a:solidFill>
              </a:rPr>
              <a:t>谁</a:t>
            </a:r>
            <a:r>
              <a:rPr lang="en-US" altLang="zh-CN" b="1" dirty="0" smtClean="0">
                <a:solidFill>
                  <a:srgbClr val="FFFF00"/>
                </a:solidFill>
              </a:rPr>
              <a:t>”</a:t>
            </a:r>
            <a:r>
              <a:rPr lang="zh-CN" altLang="en-US" b="1" dirty="0" smtClean="0">
                <a:solidFill>
                  <a:srgbClr val="FFFF00"/>
                </a:solidFill>
              </a:rPr>
              <a:t>是关键，朗读这三句要从低到高再到低，在</a:t>
            </a:r>
            <a:r>
              <a:rPr lang="en-US" altLang="zh-CN" b="1" dirty="0" smtClean="0">
                <a:solidFill>
                  <a:srgbClr val="FFFF00"/>
                </a:solidFill>
              </a:rPr>
              <a:t>“</a:t>
            </a:r>
            <a:r>
              <a:rPr lang="zh-CN" altLang="en-US" b="1" dirty="0" smtClean="0">
                <a:solidFill>
                  <a:srgbClr val="FFFF00"/>
                </a:solidFill>
              </a:rPr>
              <a:t>谁</a:t>
            </a:r>
            <a:r>
              <a:rPr lang="en-US" altLang="zh-CN" b="1" dirty="0" smtClean="0">
                <a:solidFill>
                  <a:srgbClr val="FFFF00"/>
                </a:solidFill>
              </a:rPr>
              <a:t>”</a:t>
            </a:r>
            <a:r>
              <a:rPr lang="zh-CN" altLang="en-US" b="1" dirty="0" smtClean="0">
                <a:solidFill>
                  <a:srgbClr val="FFFF00"/>
                </a:solidFill>
              </a:rPr>
              <a:t>字达到顶峰。请女同学齐读。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1"/>
            <a:ext cx="451824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>
                <a:solidFill>
                  <a:srgbClr val="FFFF00"/>
                </a:solidFill>
              </a:rPr>
              <a:t> </a:t>
            </a:r>
            <a:r>
              <a:rPr lang="en-US" altLang="zh-CN" b="1" dirty="0" smtClean="0">
                <a:solidFill>
                  <a:srgbClr val="FFFF00"/>
                </a:solidFill>
              </a:rPr>
              <a:t>   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独立寒秋，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zh-CN" altLang="en-US" b="1" dirty="0">
                <a:solidFill>
                  <a:srgbClr val="FFFF00"/>
                </a:solidFill>
              </a:rPr>
              <a:t> </a:t>
            </a:r>
            <a:r>
              <a:rPr lang="zh-CN" altLang="en-US" b="1" dirty="0" smtClean="0">
                <a:solidFill>
                  <a:srgbClr val="FFFF00"/>
                </a:solidFill>
              </a:rPr>
              <a:t>                   湘江北去，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>
                <a:solidFill>
                  <a:srgbClr val="FFFF00"/>
                </a:solidFill>
              </a:rPr>
              <a:t> </a:t>
            </a:r>
            <a:r>
              <a:rPr lang="en-US" altLang="zh-CN" b="1" dirty="0" smtClean="0">
                <a:solidFill>
                  <a:srgbClr val="FFFF00"/>
                </a:solidFill>
              </a:rPr>
              <a:t>   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橘子洲头。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>
                <a:solidFill>
                  <a:srgbClr val="FFFF00"/>
                </a:solidFill>
              </a:rPr>
              <a:t> </a:t>
            </a:r>
            <a:r>
              <a:rPr lang="en-US" altLang="zh-CN" b="1" dirty="0" smtClean="0">
                <a:solidFill>
                  <a:srgbClr val="FFFF00"/>
                </a:solidFill>
              </a:rPr>
              <a:t>  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看万山红遍，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                 层林尽染；                                        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 smtClean="0">
                <a:solidFill>
                  <a:srgbClr val="FFFF00"/>
                </a:solidFill>
              </a:rPr>
              <a:t>    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漫江碧透，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                 百舸争流。                                                  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 smtClean="0">
                <a:solidFill>
                  <a:srgbClr val="FFFF00"/>
                </a:solidFill>
              </a:rPr>
              <a:t>    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鹰击长空，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                 鱼翔浅底，                                                           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pPr algn="ctr"/>
            <a:r>
              <a:rPr lang="en-US" altLang="zh-CN" b="1" dirty="0" smtClean="0">
                <a:solidFill>
                  <a:srgbClr val="FFFF00"/>
                </a:solidFill>
              </a:rPr>
              <a:t>                </a:t>
            </a:r>
            <a:r>
              <a:rPr lang="zh-CN" altLang="en-US" b="1" dirty="0" smtClean="0">
                <a:solidFill>
                  <a:srgbClr val="FFFF00"/>
                </a:solidFill>
              </a:rPr>
              <a:t>万类霜天竞自由。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pPr algn="ctr"/>
            <a:endParaRPr lang="en-US" altLang="zh-CN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b="1" dirty="0" smtClean="0">
                <a:solidFill>
                  <a:srgbClr val="FFFF00"/>
                </a:solidFill>
              </a:rPr>
              <a:t>                    怅寥廓，问苍茫大地，</a:t>
            </a:r>
          </a:p>
          <a:p>
            <a:pPr algn="ctr"/>
            <a:r>
              <a:rPr lang="zh-CN" altLang="en-US" b="1" dirty="0" smtClean="0">
                <a:solidFill>
                  <a:srgbClr val="FFFF00"/>
                </a:solidFill>
              </a:rPr>
              <a:t>   谁主沉浮？</a:t>
            </a: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   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en-US" altLang="zh-CN" b="1" dirty="0">
                <a:solidFill>
                  <a:srgbClr val="FFFF00"/>
                </a:solidFill>
              </a:rPr>
              <a:t> </a:t>
            </a:r>
            <a:r>
              <a:rPr lang="en-US" altLang="zh-CN" b="1" dirty="0" smtClean="0">
                <a:solidFill>
                  <a:srgbClr val="FFFF00"/>
                </a:solidFill>
              </a:rPr>
              <a:t>                    </a:t>
            </a:r>
          </a:p>
          <a:p>
            <a:r>
              <a:rPr lang="en-US" altLang="zh-CN" b="1" dirty="0">
                <a:solidFill>
                  <a:srgbClr val="FFFF00"/>
                </a:solidFill>
              </a:rPr>
              <a:t> </a:t>
            </a:r>
            <a:r>
              <a:rPr lang="en-US" altLang="zh-CN" b="1" dirty="0" smtClean="0">
                <a:solidFill>
                  <a:srgbClr val="FFFF00"/>
                </a:solidFill>
              </a:rPr>
              <a:t>                   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836712"/>
            <a:ext cx="24482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66FF"/>
                </a:solidFill>
              </a:rPr>
              <a:t>讨论：你觉得上片中哪些字词用得非常精妙，给你留下了深刻的印象？</a:t>
            </a:r>
            <a:endParaRPr lang="zh-CN" altLang="en-US" sz="3000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</TotalTime>
  <Words>1819</Words>
  <Application>Microsoft Office PowerPoint</Application>
  <PresentationFormat>全屏显示(4:3)</PresentationFormat>
  <Paragraphs>123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104</cp:revision>
  <dcterms:created xsi:type="dcterms:W3CDTF">2002-11-23T13:20:43Z</dcterms:created>
  <dcterms:modified xsi:type="dcterms:W3CDTF">2018-09-13T11:50:14Z</dcterms:modified>
</cp:coreProperties>
</file>