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68" r:id="rId5"/>
    <p:sldId id="259" r:id="rId6"/>
    <p:sldId id="269" r:id="rId7"/>
    <p:sldId id="260" r:id="rId8"/>
    <p:sldId id="270" r:id="rId9"/>
    <p:sldId id="261" r:id="rId10"/>
    <p:sldId id="271" r:id="rId11"/>
    <p:sldId id="262" r:id="rId12"/>
    <p:sldId id="272" r:id="rId13"/>
    <p:sldId id="263" r:id="rId14"/>
    <p:sldId id="273" r:id="rId15"/>
    <p:sldId id="264" r:id="rId16"/>
    <p:sldId id="274" r:id="rId17"/>
    <p:sldId id="265" r:id="rId18"/>
    <p:sldId id="275" r:id="rId19"/>
    <p:sldId id="266" r:id="rId20"/>
    <p:sldId id="276" r:id="rId21"/>
    <p:sldId id="267" r:id="rId22"/>
    <p:sldId id="277" r:id="rId2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98" y="-90"/>
      </p:cViewPr>
      <p:guideLst>
        <p:guide orient="horz" pos="2160"/>
        <p:guide pos="288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blip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矩形 2051"/>
          <p:cNvSpPr/>
          <p:nvPr/>
        </p:nvSpPr>
        <p:spPr>
          <a:xfrm>
            <a:off x="803910" y="1870075"/>
            <a:ext cx="7828915" cy="1445260"/>
          </a:xfrm>
          <a:prstGeom prst="rect">
            <a:avLst/>
          </a:prstGeom>
          <a:noFill/>
          <a:ln w="9525">
            <a:noFill/>
          </a:ln>
        </p:spPr>
        <p:txBody>
          <a:bodyPr wrap="square" anchor="ctr">
            <a:spAutoFit/>
          </a:bodyPr>
          <a:p>
            <a:r>
              <a:rPr lang="zh-CN" altLang="en-US" sz="4800" b="1" i="1" dirty="0">
                <a:solidFill>
                  <a:srgbClr val="FF3300"/>
                </a:solidFill>
                <a:latin typeface="黑体" panose="02010600030101010101" pitchFamily="49" charset="-122"/>
                <a:ea typeface="黑体" panose="02010600030101010101" pitchFamily="49" charset="-122"/>
              </a:rPr>
              <a:t>高考语文逻辑推断题练习</a:t>
            </a:r>
            <a:endParaRPr lang="zh-CN" altLang="en-US" sz="4800" b="1" i="1" dirty="0">
              <a:solidFill>
                <a:srgbClr val="FF3300"/>
              </a:solidFill>
              <a:latin typeface="黑体" panose="02010600030101010101" pitchFamily="49" charset="-122"/>
              <a:ea typeface="黑体" panose="02010600030101010101" pitchFamily="49" charset="-122"/>
            </a:endParaRPr>
          </a:p>
          <a:p>
            <a:r>
              <a:rPr lang="zh-CN" altLang="en-US" sz="4000" b="1" dirty="0">
                <a:latin typeface="楷体" pitchFamily="49" charset="-122"/>
                <a:ea typeface="楷体" pitchFamily="49" charset="-122"/>
              </a:rPr>
              <a:t>    </a:t>
            </a:r>
            <a:endParaRPr lang="zh-CN" altLang="en-US" sz="1600">
              <a:latin typeface="楷体" pitchFamily="49" charset="-122"/>
              <a:ea typeface="楷体" pitchFamily="49" charset="-122"/>
            </a:endParaRPr>
          </a:p>
        </p:txBody>
      </p:sp>
      <p:sp>
        <p:nvSpPr>
          <p:cNvPr id="2" name="文本框 1"/>
          <p:cNvSpPr txBox="1"/>
          <p:nvPr/>
        </p:nvSpPr>
        <p:spPr>
          <a:xfrm>
            <a:off x="1140460" y="4759325"/>
            <a:ext cx="6571615" cy="521970"/>
          </a:xfrm>
          <a:prstGeom prst="rect">
            <a:avLst/>
          </a:prstGeom>
          <a:noFill/>
        </p:spPr>
        <p:txBody>
          <a:bodyPr wrap="square" rtlCol="0">
            <a:spAutoFit/>
          </a:bodyPr>
          <a:p>
            <a:r>
              <a:rPr lang="zh-CN" altLang="en-US" sz="2800" b="1">
                <a:ln w="22225">
                  <a:solidFill>
                    <a:schemeClr val="accent2"/>
                  </a:solidFill>
                  <a:prstDash val="solid"/>
                </a:ln>
                <a:solidFill>
                  <a:schemeClr val="accent2">
                    <a:lumMod val="40000"/>
                    <a:lumOff val="60000"/>
                  </a:schemeClr>
                </a:solidFill>
                <a:effectLst/>
              </a:rPr>
              <a:t>湖南师范大学附属定安中学高二备课组</a:t>
            </a:r>
            <a:endParaRPr lang="zh-CN" altLang="en-US" sz="2800" b="1">
              <a:ln w="22225">
                <a:solidFill>
                  <a:schemeClr val="accent2"/>
                </a:solidFill>
                <a:prstDash val="solid"/>
              </a:ln>
              <a:solidFill>
                <a:schemeClr val="accent2">
                  <a:lumMod val="40000"/>
                  <a:lumOff val="60000"/>
                </a:schemeClr>
              </a:solidFill>
              <a:effectLst/>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矩形 8195"/>
          <p:cNvSpPr/>
          <p:nvPr/>
        </p:nvSpPr>
        <p:spPr>
          <a:xfrm>
            <a:off x="135890" y="798195"/>
            <a:ext cx="9064625" cy="5262245"/>
          </a:xfrm>
          <a:prstGeom prst="rect">
            <a:avLst/>
          </a:prstGeom>
          <a:noFill/>
          <a:ln w="9525">
            <a:noFill/>
          </a:ln>
        </p:spPr>
        <p:txBody>
          <a:bodyPr anchor="ctr">
            <a:spAutoFit/>
          </a:bodyPr>
          <a:p>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5.</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下列文段三处推断存在问题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请参照</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(1)</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的方式</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说明另外两处问题。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(5</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分</a:t>
            </a:r>
            <a:r>
              <a:rPr lang="en-US" altLang="zh-CN" sz="2800" b="1">
                <a:solidFill>
                  <a:srgbClr val="FF0000"/>
                </a:solidFill>
                <a:latin typeface="仿宋_GB2312" panose="02010609030101010101" charset="-122"/>
                <a:ea typeface="仿宋_GB2312" panose="02010609030101010101" charset="-122"/>
                <a:cs typeface="仿宋_GB2312" panose="02010609030101010101" charset="-122"/>
              </a:rPr>
              <a:t>)</a:t>
            </a:r>
            <a:endParaRPr lang="en-US" altLang="zh-CN" sz="2800" b="1">
              <a:latin typeface="仿宋_GB2312" panose="02010609030101010101" charset="-122"/>
              <a:ea typeface="仿宋_GB2312" panose="02010609030101010101" charset="-122"/>
              <a:cs typeface="仿宋_GB2312" panose="02010609030101010101" charset="-122"/>
            </a:endParaRPr>
          </a:p>
          <a:p>
            <a:r>
              <a:rPr lang="zh-CN" altLang="en-US" sz="2800" b="1" dirty="0">
                <a:latin typeface="仿宋_GB2312" panose="02010609030101010101" charset="-122"/>
                <a:ea typeface="仿宋_GB2312" panose="02010609030101010101" charset="-122"/>
                <a:cs typeface="仿宋_GB2312" panose="02010609030101010101" charset="-122"/>
              </a:rPr>
              <a:t>大规模通识教育使得中国学生在基础知识“均值”高的同时</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也出现拔尖人才创新人才少的“方差”小状况。要培养创新型人才</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只要改变学生缺乏好奇心的共性问题</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就必能改变学生“泯然众矣”的命运</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而改变了“千人一面”的怪圈</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就一定能培养出学生的创新精神</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随后就必能造就出具备创新能力的人才。</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(1)</a:t>
            </a:r>
            <a:r>
              <a:rPr lang="zh-CN" altLang="en-US" sz="2800" b="1" dirty="0">
                <a:latin typeface="仿宋_GB2312" panose="02010609030101010101" charset="-122"/>
                <a:ea typeface="仿宋_GB2312" panose="02010609030101010101" charset="-122"/>
                <a:cs typeface="仿宋_GB2312" panose="02010609030101010101" charset="-122"/>
              </a:rPr>
              <a:t>不是只要改变学生缺乏好奇心的共性问题就一定达到改变“泯然众矣”的命运。</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a:latin typeface="仿宋_GB2312" panose="02010609030101010101" charset="-122"/>
                <a:ea typeface="仿宋_GB2312" panose="02010609030101010101" charset="-122"/>
                <a:cs typeface="仿宋_GB2312" panose="02010609030101010101" charset="-122"/>
              </a:rPr>
              <a:t>(2)</a:t>
            </a:r>
            <a:endParaRPr lang="en-US" altLang="zh-CN" sz="2800" b="1">
              <a:latin typeface="仿宋_GB2312" panose="02010609030101010101" charset="-122"/>
              <a:ea typeface="仿宋_GB2312" panose="02010609030101010101" charset="-122"/>
              <a:cs typeface="仿宋_GB2312" panose="02010609030101010101" charset="-122"/>
            </a:endParaRPr>
          </a:p>
          <a:p>
            <a:r>
              <a:rPr lang="en-US" altLang="zh-CN" sz="2800" b="1">
                <a:latin typeface="仿宋_GB2312" panose="02010609030101010101" charset="-122"/>
                <a:ea typeface="仿宋_GB2312" panose="02010609030101010101" charset="-122"/>
                <a:cs typeface="仿宋_GB2312" panose="02010609030101010101" charset="-122"/>
              </a:rPr>
              <a:t>(3)</a:t>
            </a:r>
            <a:endParaRPr lang="en-US" altLang="zh-CN" sz="2800" b="1">
              <a:latin typeface="仿宋_GB2312" panose="02010609030101010101" charset="-122"/>
              <a:ea typeface="仿宋_GB2312" panose="02010609030101010101" charset="-122"/>
              <a:cs typeface="仿宋_GB2312" panose="02010609030101010101"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(2)</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不是只要改变了学生“千人一面”的现状就一定能培养出学生的创新精神。</a:t>
            </a:r>
            <a:endPar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endParaRPr>
          </a:p>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(3)</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不是只要培养出学生的创新精神就一定能造就出具备创新能力的人才。</a:t>
            </a:r>
            <a:endParaRPr lang="zh-CN" altLang="en-US" sz="2800">
              <a:latin typeface="仿宋_GB2312" panose="02010609030101010101" charset="-122"/>
              <a:ea typeface="仿宋_GB2312" panose="02010609030101010101" charset="-122"/>
              <a:cs typeface="仿宋_GB2312" panose="0201060903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矩形 9219"/>
          <p:cNvSpPr/>
          <p:nvPr/>
        </p:nvSpPr>
        <p:spPr>
          <a:xfrm>
            <a:off x="-8572" y="539433"/>
            <a:ext cx="9161462" cy="5262245"/>
          </a:xfrm>
          <a:prstGeom prst="rect">
            <a:avLst/>
          </a:prstGeom>
          <a:noFill/>
          <a:ln w="9525">
            <a:noFill/>
          </a:ln>
        </p:spPr>
        <p:txBody>
          <a:bodyPr anchor="ctr">
            <a:spAutoFit/>
          </a:bodyPr>
          <a:p>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6.</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下面文段有三处推断存在问题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请参照</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①</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的方式</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说明另外两处问题。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(5</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分</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 </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zh-CN" altLang="en-US" sz="2800" b="1" dirty="0">
                <a:latin typeface="仿宋_GB2312" panose="02010609030101010101" charset="-122"/>
                <a:ea typeface="仿宋_GB2312" panose="02010609030101010101" charset="-122"/>
                <a:cs typeface="仿宋_GB2312" panose="02010609030101010101" charset="-122"/>
              </a:rPr>
              <a:t>随着各地陆续将体育纳入了中考科目</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并不断增加体育分值</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初三的体育课开始受到各初中的普遍重视</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学生锻炼的热情也高涨起来</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体育成绩也明显提高。由此可见</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只有考试才是学校教育最力的指挥棒。于是</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有人提出体育也必须进高考</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这样家长和学校才会真正重视学生的体育锻炼</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学校重视了体育课和体育锻炼</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就能培养起学生体育锻炼的兴趣和习惯</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有助于改善学生的体质状况和运动机能。</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①</a:t>
            </a:r>
            <a:r>
              <a:rPr lang="zh-CN" altLang="en-US" sz="2800" b="1" dirty="0">
                <a:latin typeface="仿宋_GB2312" panose="02010609030101010101" charset="-122"/>
                <a:ea typeface="仿宋_GB2312" panose="02010609030101010101" charset="-122"/>
                <a:cs typeface="仿宋_GB2312" panose="02010609030101010101" charset="-122"/>
              </a:rPr>
              <a:t>并非只有考试才是学校教育最有力的指挥棒。 </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②</a:t>
            </a:r>
            <a:r>
              <a:rPr lang="en-US" altLang="zh-CN" sz="2800" b="1">
                <a:latin typeface="仿宋_GB2312" panose="02010609030101010101" charset="-122"/>
                <a:ea typeface="仿宋_GB2312" panose="02010609030101010101" charset="-122"/>
                <a:cs typeface="仿宋_GB2312" panose="02010609030101010101" charset="-122"/>
              </a:rPr>
              <a:t>______________________________________ </a:t>
            </a:r>
            <a:endParaRPr lang="en-US" altLang="zh-CN" sz="2800" b="1">
              <a:latin typeface="仿宋_GB2312" panose="02010609030101010101" charset="-122"/>
              <a:ea typeface="仿宋_GB2312" panose="02010609030101010101" charset="-122"/>
              <a:cs typeface="仿宋_GB2312" panose="02010609030101010101" charset="-122"/>
            </a:endParaRPr>
          </a:p>
          <a:p>
            <a:r>
              <a:rPr lang="en-US" altLang="zh-CN" sz="2800" b="1">
                <a:latin typeface="仿宋_GB2312" panose="02010609030101010101" charset="-122"/>
                <a:ea typeface="仿宋_GB2312" panose="02010609030101010101" charset="-122"/>
                <a:cs typeface="仿宋_GB2312" panose="02010609030101010101" charset="-122"/>
              </a:rPr>
              <a:t>③__________________________________ </a:t>
            </a:r>
            <a:endParaRPr lang="en-US" altLang="zh-CN" sz="2800" b="1">
              <a:latin typeface="仿宋_GB2312" panose="02010609030101010101" charset="-122"/>
              <a:ea typeface="仿宋_GB2312" panose="02010609030101010101" charset="-122"/>
              <a:cs typeface="仿宋_GB2312" panose="02010609030101010101"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2800" b="1" dirty="0">
                <a:solidFill>
                  <a:srgbClr val="FF3300"/>
                </a:solidFill>
                <a:latin typeface="Arial" panose="020B0604020202020204" pitchFamily="34" charset="0"/>
                <a:ea typeface="宋体" panose="02010600030101010101" pitchFamily="2" charset="-122"/>
                <a:sym typeface="+mn-ea"/>
              </a:rPr>
              <a:t>②</a:t>
            </a:r>
            <a:r>
              <a:rPr lang="zh-CN" altLang="en-US" sz="2800" b="1" dirty="0">
                <a:solidFill>
                  <a:srgbClr val="FF3300"/>
                </a:solidFill>
                <a:latin typeface="Arial" panose="020B0604020202020204" pitchFamily="34" charset="0"/>
                <a:ea typeface="宋体" panose="02010600030101010101" pitchFamily="2" charset="-122"/>
                <a:sym typeface="+mn-ea"/>
              </a:rPr>
              <a:t>并非只有体育进入高考</a:t>
            </a:r>
            <a:r>
              <a:rPr lang="en-US" altLang="zh-CN" sz="2800" b="1" dirty="0">
                <a:solidFill>
                  <a:srgbClr val="FF3300"/>
                </a:solidFill>
                <a:latin typeface="Arial" panose="020B0604020202020204" pitchFamily="34" charset="0"/>
                <a:ea typeface="宋体" panose="02010600030101010101" pitchFamily="2" charset="-122"/>
                <a:sym typeface="+mn-ea"/>
              </a:rPr>
              <a:t>,</a:t>
            </a:r>
            <a:r>
              <a:rPr lang="zh-CN" altLang="en-US" sz="2800" b="1" dirty="0">
                <a:solidFill>
                  <a:srgbClr val="FF3300"/>
                </a:solidFill>
                <a:latin typeface="Arial" panose="020B0604020202020204" pitchFamily="34" charset="0"/>
                <a:ea typeface="宋体" panose="02010600030101010101" pitchFamily="2" charset="-122"/>
                <a:sym typeface="+mn-ea"/>
              </a:rPr>
              <a:t>家长和学校才会真正重视学生的体育锻炼。</a:t>
            </a:r>
            <a:endParaRPr lang="zh-CN" altLang="en-US" sz="2800" b="1" dirty="0">
              <a:solidFill>
                <a:srgbClr val="FF3300"/>
              </a:solidFill>
              <a:latin typeface="Arial" panose="020B0604020202020204" pitchFamily="34" charset="0"/>
              <a:ea typeface="宋体" panose="02010600030101010101" pitchFamily="2" charset="-122"/>
            </a:endParaRPr>
          </a:p>
          <a:p>
            <a:r>
              <a:rPr lang="en-US" altLang="zh-CN" sz="2800" b="1" dirty="0">
                <a:solidFill>
                  <a:srgbClr val="FF3300"/>
                </a:solidFill>
                <a:latin typeface="Arial" panose="020B0604020202020204" pitchFamily="34" charset="0"/>
                <a:ea typeface="宋体" panose="02010600030101010101" pitchFamily="2" charset="-122"/>
                <a:sym typeface="+mn-ea"/>
              </a:rPr>
              <a:t>③</a:t>
            </a:r>
            <a:r>
              <a:rPr lang="zh-CN" altLang="en-US" sz="2800" b="1" dirty="0">
                <a:solidFill>
                  <a:srgbClr val="FF3300"/>
                </a:solidFill>
                <a:latin typeface="Arial" panose="020B0604020202020204" pitchFamily="34" charset="0"/>
                <a:ea typeface="宋体" panose="02010600030101010101" pitchFamily="2" charset="-122"/>
                <a:sym typeface="+mn-ea"/>
              </a:rPr>
              <a:t>并非学校重视了体育课和体育锻炼</a:t>
            </a:r>
            <a:r>
              <a:rPr lang="en-US" altLang="zh-CN" sz="2800" b="1" dirty="0">
                <a:solidFill>
                  <a:srgbClr val="FF3300"/>
                </a:solidFill>
                <a:latin typeface="Arial" panose="020B0604020202020204" pitchFamily="34" charset="0"/>
                <a:ea typeface="宋体" panose="02010600030101010101" pitchFamily="2" charset="-122"/>
                <a:sym typeface="+mn-ea"/>
              </a:rPr>
              <a:t>,</a:t>
            </a:r>
            <a:r>
              <a:rPr lang="zh-CN" altLang="en-US" sz="2800" b="1" dirty="0">
                <a:solidFill>
                  <a:srgbClr val="FF3300"/>
                </a:solidFill>
                <a:latin typeface="Arial" panose="020B0604020202020204" pitchFamily="34" charset="0"/>
                <a:ea typeface="宋体" panose="02010600030101010101" pitchFamily="2" charset="-122"/>
                <a:sym typeface="+mn-ea"/>
              </a:rPr>
              <a:t>就一定能培养起学生体育锻炼的兴趣和习惯。</a:t>
            </a:r>
            <a:endParaRPr lang="zh-CN" altLang="en-US" sz="2800" b="1" dirty="0">
              <a:solidFill>
                <a:srgbClr val="FF3300"/>
              </a:solidFill>
              <a:latin typeface="Arial" panose="020B0604020202020204" pitchFamily="34" charset="0"/>
              <a:ea typeface="宋体" panose="02010600030101010101" pitchFamily="2" charset="-122"/>
            </a:endParaRPr>
          </a:p>
          <a:p>
            <a:endParaRPr lang="zh-CN" altLang="en-US" sz="2800"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矩形 10243"/>
          <p:cNvSpPr/>
          <p:nvPr/>
        </p:nvSpPr>
        <p:spPr>
          <a:xfrm>
            <a:off x="78105" y="728345"/>
            <a:ext cx="9201150" cy="4399915"/>
          </a:xfrm>
          <a:prstGeom prst="rect">
            <a:avLst/>
          </a:prstGeom>
          <a:noFill/>
          <a:ln w="9525">
            <a:noFill/>
          </a:ln>
        </p:spPr>
        <p:txBody>
          <a:bodyPr anchor="ctr">
            <a:spAutoFit/>
          </a:bodyPr>
          <a:p>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7.</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下面文段有三处推断存在问题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请参照</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①</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的方式</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说明另外两处问题。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(5</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分</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en-US" altLang="zh-CN" sz="2800" b="1" dirty="0">
                <a:latin typeface="仿宋_GB2312" panose="02010609030101010101" charset="-122"/>
                <a:ea typeface="仿宋_GB2312" panose="02010609030101010101" charset="-122"/>
                <a:cs typeface="仿宋_GB2312" panose="02010609030101010101" charset="-122"/>
              </a:rPr>
              <a:t> </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zh-CN" altLang="en-US" sz="2800" b="1" dirty="0">
                <a:latin typeface="仿宋_GB2312" panose="02010609030101010101" charset="-122"/>
                <a:ea typeface="仿宋_GB2312" panose="02010609030101010101" charset="-122"/>
                <a:cs typeface="仿宋_GB2312" panose="02010609030101010101" charset="-122"/>
              </a:rPr>
              <a:t>一个人的生长环境与他的成才与否息息相关。只有逆境才能造就人才</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贝多芬双耳失聪</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但他凭借坚定的意志</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创作出了著名的</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第二交响曲</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。顺境只会消磨人的意志</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刘禅安于享乐</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结果意志消沉</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乐不思蜀。因此</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一个人只有多经历磨难才能成才。</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①</a:t>
            </a:r>
            <a:r>
              <a:rPr lang="zh-CN" altLang="en-US" sz="2800" b="1" dirty="0">
                <a:latin typeface="仿宋_GB2312" panose="02010609030101010101" charset="-122"/>
                <a:ea typeface="仿宋_GB2312" panose="02010609030101010101" charset="-122"/>
                <a:cs typeface="仿宋_GB2312" panose="02010609030101010101" charset="-122"/>
              </a:rPr>
              <a:t>未必只有逆境才能造就人才。</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② </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③</a:t>
            </a:r>
            <a:endParaRPr lang="en-US" altLang="zh-CN" sz="2800" b="1" dirty="0">
              <a:latin typeface="仿宋_GB2312" panose="02010609030101010101" charset="-122"/>
              <a:ea typeface="仿宋_GB2312" panose="02010609030101010101" charset="-122"/>
              <a:cs typeface="仿宋_GB2312" panose="02010609030101010101"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2800" b="1" dirty="0">
                <a:solidFill>
                  <a:srgbClr val="FF3300"/>
                </a:solidFill>
                <a:latin typeface="仿宋_GB2312" panose="02010609030101010101" charset="-122"/>
                <a:ea typeface="仿宋_GB2312" panose="02010609030101010101" charset="-122"/>
                <a:sym typeface="+mn-ea"/>
              </a:rPr>
              <a:t>②</a:t>
            </a:r>
            <a:r>
              <a:rPr lang="zh-CN" altLang="en-US" sz="2800" b="1" dirty="0">
                <a:solidFill>
                  <a:srgbClr val="FF3300"/>
                </a:solidFill>
                <a:latin typeface="仿宋_GB2312" panose="02010609030101010101" charset="-122"/>
                <a:ea typeface="仿宋_GB2312" panose="02010609030101010101" charset="-122"/>
                <a:sym typeface="+mn-ea"/>
              </a:rPr>
              <a:t>顺境未必只会消磨人的意志</a:t>
            </a:r>
            <a:endParaRPr lang="zh-CN" altLang="en-US" sz="2800" b="1" dirty="0">
              <a:solidFill>
                <a:srgbClr val="FF3300"/>
              </a:solidFill>
              <a:latin typeface="仿宋_GB2312" panose="02010609030101010101" charset="-122"/>
              <a:ea typeface="仿宋_GB2312" panose="02010609030101010101" charset="-122"/>
            </a:endParaRPr>
          </a:p>
          <a:p>
            <a:r>
              <a:rPr lang="en-US" altLang="zh-CN" sz="2800" b="1" dirty="0">
                <a:solidFill>
                  <a:srgbClr val="FF3300"/>
                </a:solidFill>
                <a:latin typeface="仿宋_GB2312" panose="02010609030101010101" charset="-122"/>
                <a:ea typeface="仿宋_GB2312" panose="02010609030101010101" charset="-122"/>
                <a:sym typeface="+mn-ea"/>
              </a:rPr>
              <a:t>③</a:t>
            </a:r>
            <a:r>
              <a:rPr lang="zh-CN" altLang="en-US" sz="2800" b="1" dirty="0">
                <a:solidFill>
                  <a:srgbClr val="FF3300"/>
                </a:solidFill>
                <a:latin typeface="仿宋_GB2312" panose="02010609030101010101" charset="-122"/>
                <a:ea typeface="仿宋_GB2312" panose="02010609030101010101" charset="-122"/>
                <a:sym typeface="+mn-ea"/>
              </a:rPr>
              <a:t>一个人未必只有多经历磨难才能成才</a:t>
            </a:r>
            <a:endParaRPr lang="zh-CN" altLang="en-US" sz="2800" b="1" dirty="0">
              <a:solidFill>
                <a:srgbClr val="FF3300"/>
              </a:solidFill>
              <a:latin typeface="仿宋_GB2312" panose="02010609030101010101" charset="-122"/>
              <a:ea typeface="仿宋_GB2312" panose="02010609030101010101" charset="-122"/>
            </a:endParaRPr>
          </a:p>
          <a:p>
            <a:endParaRPr lang="zh-CN" altLang="en-US" sz="2800">
              <a:latin typeface="仿宋_GB2312" panose="02010609030101010101" charset="-122"/>
              <a:ea typeface="仿宋_GB2312" panose="0201060903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矩形 11267"/>
          <p:cNvSpPr/>
          <p:nvPr/>
        </p:nvSpPr>
        <p:spPr>
          <a:xfrm>
            <a:off x="10160" y="1013619"/>
            <a:ext cx="9123363" cy="4831080"/>
          </a:xfrm>
          <a:prstGeom prst="rect">
            <a:avLst/>
          </a:prstGeom>
          <a:noFill/>
          <a:ln w="9525">
            <a:noFill/>
          </a:ln>
        </p:spPr>
        <p:txBody>
          <a:bodyPr anchor="ctr">
            <a:spAutoFit/>
          </a:bodyPr>
          <a:p>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8.</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下面文段有三处推断存在问题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请参照</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①</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的方式</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说明另外两处问题。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(5</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分</a:t>
            </a:r>
            <a:r>
              <a:rPr lang="en-US" altLang="zh-CN" sz="2800" b="1">
                <a:solidFill>
                  <a:srgbClr val="FF0000"/>
                </a:solidFill>
                <a:latin typeface="仿宋_GB2312" panose="02010609030101010101" charset="-122"/>
                <a:ea typeface="仿宋_GB2312" panose="02010609030101010101" charset="-122"/>
                <a:cs typeface="仿宋_GB2312" panose="02010609030101010101" charset="-122"/>
              </a:rPr>
              <a:t>)</a:t>
            </a:r>
            <a:endParaRPr lang="en-US" altLang="zh-CN" sz="2800" b="1">
              <a:latin typeface="仿宋_GB2312" panose="02010609030101010101" charset="-122"/>
              <a:ea typeface="仿宋_GB2312" panose="02010609030101010101" charset="-122"/>
              <a:cs typeface="仿宋_GB2312" panose="02010609030101010101" charset="-122"/>
            </a:endParaRPr>
          </a:p>
          <a:p>
            <a:r>
              <a:rPr lang="zh-CN" altLang="en-US" sz="2800" b="1" dirty="0">
                <a:latin typeface="仿宋_GB2312" panose="02010609030101010101" charset="-122"/>
                <a:ea typeface="仿宋_GB2312" panose="02010609030101010101" charset="-122"/>
                <a:cs typeface="仿宋_GB2312" panose="02010609030101010101" charset="-122"/>
              </a:rPr>
              <a:t>法官从那些繁琐的事务性工作中解放出来</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一定会专心办案</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效率也就会提高。办案效率提高了</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审案也必定会更加公正。审判更加公正了</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人民群体对公平正义的获得感明显提升</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对法院工作的认可度相应提高。因此</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司法改革要成功</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我们只能从解放法官入手。</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①</a:t>
            </a:r>
            <a:r>
              <a:rPr lang="zh-CN" altLang="en-US" sz="2800" b="1" dirty="0">
                <a:latin typeface="仿宋_GB2312" panose="02010609030101010101" charset="-122"/>
                <a:ea typeface="仿宋_GB2312" panose="02010609030101010101" charset="-122"/>
                <a:cs typeface="仿宋_GB2312" panose="02010609030101010101" charset="-122"/>
              </a:rPr>
              <a:t>法官从那些烦琐的事务性工作中解放出来</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不一定就会专心办案</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② </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③</a:t>
            </a:r>
            <a:endParaRPr lang="en-US" altLang="zh-CN" sz="2800" b="1" dirty="0">
              <a:latin typeface="仿宋_GB2312" panose="02010609030101010101" charset="-122"/>
              <a:ea typeface="仿宋_GB2312" panose="02010609030101010101" charset="-122"/>
              <a:cs typeface="仿宋_GB2312" panose="02010609030101010101"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②</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办案效率提高了</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审案不一定会更加公正</a:t>
            </a:r>
            <a:r>
              <a:rPr lang="en-US" altLang="zh-CN" sz="2800" b="1">
                <a:solidFill>
                  <a:srgbClr val="FF3300"/>
                </a:solidFill>
                <a:latin typeface="仿宋_GB2312" panose="02010609030101010101" charset="-122"/>
                <a:ea typeface="仿宋_GB2312" panose="02010609030101010101" charset="-122"/>
                <a:cs typeface="仿宋_GB2312" panose="02010609030101010101" charset="-122"/>
                <a:sym typeface="+mn-ea"/>
              </a:rPr>
              <a:t>;</a:t>
            </a:r>
            <a:endParaRPr lang="en-US" altLang="zh-CN" sz="2800" b="1">
              <a:solidFill>
                <a:srgbClr val="FF3300"/>
              </a:solidFill>
              <a:latin typeface="仿宋_GB2312" panose="02010609030101010101" charset="-122"/>
              <a:ea typeface="仿宋_GB2312" panose="02010609030101010101" charset="-122"/>
              <a:cs typeface="仿宋_GB2312" panose="02010609030101010101" charset="-122"/>
            </a:endParaRPr>
          </a:p>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③</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司法改革要成功</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我们不一定只能从解放法官入手。</a:t>
            </a:r>
            <a:endPar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endParaRPr>
          </a:p>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答对一条得</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2</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分</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答对两条得</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5</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分。</a:t>
            </a:r>
            <a:endParaRPr lang="zh-CN" altLang="en-US" sz="2800">
              <a:latin typeface="仿宋_GB2312" panose="02010609030101010101" charset="-122"/>
              <a:ea typeface="仿宋_GB2312" panose="02010609030101010101" charset="-122"/>
              <a:cs typeface="仿宋_GB2312" panose="0201060903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矩形 12291"/>
          <p:cNvSpPr/>
          <p:nvPr/>
        </p:nvSpPr>
        <p:spPr>
          <a:xfrm>
            <a:off x="0" y="-394335"/>
            <a:ext cx="9155113" cy="5262245"/>
          </a:xfrm>
          <a:prstGeom prst="rect">
            <a:avLst/>
          </a:prstGeom>
          <a:noFill/>
          <a:ln w="9525">
            <a:noFill/>
          </a:ln>
        </p:spPr>
        <p:txBody>
          <a:bodyPr anchor="ctr">
            <a:spAutoFit/>
          </a:bodyPr>
          <a:p>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9. </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下面文段有三处推断存在问题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请参照</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①</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的方式</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说明另外两处问题。</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zh-CN" altLang="en-US" sz="2800" b="1" dirty="0">
                <a:latin typeface="仿宋_GB2312" panose="02010609030101010101" charset="-122"/>
                <a:ea typeface="仿宋_GB2312" panose="02010609030101010101" charset="-122"/>
                <a:cs typeface="仿宋_GB2312" panose="02010609030101010101" charset="-122"/>
              </a:rPr>
              <a:t>今年</a:t>
            </a:r>
            <a:r>
              <a:rPr lang="en-US" altLang="zh-CN" sz="2800" b="1" dirty="0">
                <a:latin typeface="仿宋_GB2312" panose="02010609030101010101" charset="-122"/>
                <a:ea typeface="仿宋_GB2312" panose="02010609030101010101" charset="-122"/>
                <a:cs typeface="仿宋_GB2312" panose="02010609030101010101" charset="-122"/>
              </a:rPr>
              <a:t>6</a:t>
            </a:r>
            <a:r>
              <a:rPr lang="zh-CN" altLang="en-US" sz="2800" b="1" dirty="0">
                <a:latin typeface="仿宋_GB2312" panose="02010609030101010101" charset="-122"/>
                <a:ea typeface="仿宋_GB2312" panose="02010609030101010101" charset="-122"/>
                <a:cs typeface="仿宋_GB2312" panose="02010609030101010101" charset="-122"/>
              </a:rPr>
              <a:t>年</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洛阳某公园发生的广场舞大妈抢占篮球场一事</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严重地损害了洛阳的城市形象。这一事件也说明民生无小事</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群众精神文化生活也不能忽视。解决这一问题</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需要城市管理者提高更好的公共服务。否则</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一旦发现有噪音扰民现象</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就必然发生抢地盘事件。只要城市管理者认真负责</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就能保障社区群众之间的和谐相处。 </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①</a:t>
            </a:r>
            <a:r>
              <a:rPr lang="zh-CN" altLang="en-US" sz="2800" b="1" dirty="0">
                <a:latin typeface="仿宋_GB2312" panose="02010609030101010101" charset="-122"/>
                <a:ea typeface="仿宋_GB2312" panose="02010609030101010101" charset="-122"/>
                <a:cs typeface="仿宋_GB2312" panose="02010609030101010101" charset="-122"/>
              </a:rPr>
              <a:t>广场舞大妈抢占篮球场一事并不一定严重损害城市的形象。 </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②______________________________________________</a:t>
            </a:r>
            <a:r>
              <a:rPr lang="zh-CN" altLang="en-US" sz="2800" b="1" dirty="0">
                <a:latin typeface="仿宋_GB2312" panose="02010609030101010101" charset="-122"/>
                <a:ea typeface="仿宋_GB2312" panose="02010609030101010101" charset="-122"/>
                <a:cs typeface="仿宋_GB2312" panose="02010609030101010101" charset="-122"/>
              </a:rPr>
              <a:t>。 </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③______________________________________________</a:t>
            </a:r>
            <a:r>
              <a:rPr lang="zh-CN" altLang="en-US" sz="2800" b="1" dirty="0">
                <a:latin typeface="仿宋_GB2312" panose="02010609030101010101" charset="-122"/>
                <a:ea typeface="仿宋_GB2312" panose="02010609030101010101" charset="-122"/>
                <a:cs typeface="仿宋_GB2312" panose="02010609030101010101" charset="-122"/>
              </a:rPr>
              <a:t>。 </a:t>
            </a:r>
            <a:endParaRPr lang="zh-CN" altLang="en-US" sz="2800" b="1" dirty="0">
              <a:latin typeface="仿宋_GB2312" panose="02010609030101010101" charset="-122"/>
              <a:ea typeface="仿宋_GB2312" panose="02010609030101010101" charset="-122"/>
              <a:cs typeface="仿宋_GB2312" panose="02010609030101010101"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(1)</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发现有噪音扰民现象并不一定会发生抢地盘事件</a:t>
            </a:r>
            <a:endPar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endParaRPr>
          </a:p>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(2) </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城市管理者认真负责并不一定能保障社区群众之间的和谐相处 </a:t>
            </a:r>
            <a:endParaRPr lang="zh-CN" altLang="en-US" sz="2800">
              <a:latin typeface="仿宋_GB2312" panose="02010609030101010101" charset="-122"/>
              <a:ea typeface="仿宋_GB2312" panose="02010609030101010101" charset="-122"/>
              <a:cs typeface="仿宋_GB2312" panose="0201060903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矩形 3075"/>
          <p:cNvSpPr/>
          <p:nvPr/>
        </p:nvSpPr>
        <p:spPr>
          <a:xfrm>
            <a:off x="180340" y="797560"/>
            <a:ext cx="9013825" cy="5262245"/>
          </a:xfrm>
          <a:prstGeom prst="rect">
            <a:avLst/>
          </a:prstGeom>
          <a:noFill/>
          <a:ln w="9525">
            <a:noFill/>
          </a:ln>
        </p:spPr>
        <p:txBody>
          <a:bodyPr wrap="square" anchor="ctr">
            <a:spAutoFit/>
          </a:bodyPr>
          <a:p>
            <a:r>
              <a:rPr lang="en-US" altLang="zh-CN" dirty="0">
                <a:latin typeface="Arial" panose="020B0604020202020204" pitchFamily="34" charset="0"/>
                <a:ea typeface="宋体" panose="02010600030101010101" pitchFamily="2" charset="-122"/>
              </a:rPr>
              <a:t> </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1. </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下面文段有三处推断存在问题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请参照</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①</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的方式</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说明另外两处问题。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(5</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分</a:t>
            </a:r>
            <a:r>
              <a:rPr lang="en-US" altLang="zh-CN" sz="2800" b="1">
                <a:solidFill>
                  <a:srgbClr val="FF0000"/>
                </a:solidFill>
                <a:latin typeface="仿宋_GB2312" panose="02010609030101010101" charset="-122"/>
                <a:ea typeface="仿宋_GB2312" panose="02010609030101010101" charset="-122"/>
                <a:cs typeface="仿宋_GB2312" panose="02010609030101010101" charset="-122"/>
              </a:rPr>
              <a:t>)</a:t>
            </a:r>
            <a:endParaRPr lang="en-US" altLang="zh-CN" sz="2800" b="1">
              <a:solidFill>
                <a:srgbClr val="FF0000"/>
              </a:solidFill>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遍地英雄千重浪</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一代新人换旧人”</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现在的娱乐圈新人辈出</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大放异彩。众多的综艺节目、热播电视剧都必定由各种小鲜肉霸屏</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这势必会影响实力派老演员演艺生涯的萎缩</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让其缩短或者提前终止演艺生涯。同时</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也必定会造成娱乐圈市场的动荡</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如天价片酬、演戏替身等问题。</a:t>
            </a:r>
            <a:endParaRPr lang="zh-CN" altLang="en-US" sz="2800" b="1" dirty="0">
              <a:latin typeface="仿宋_GB2312" panose="02010609030101010101" charset="-122"/>
              <a:ea typeface="仿宋_GB2312" panose="02010609030101010101" charset="-122"/>
              <a:cs typeface="仿宋_GB2312" panose="02010609030101010101" charset="-122"/>
            </a:endParaRPr>
          </a:p>
          <a:p>
            <a:endParaRPr lang="en-US" altLang="zh-CN"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①</a:t>
            </a:r>
            <a:r>
              <a:rPr lang="zh-CN" altLang="en-US" sz="2800" b="1" dirty="0">
                <a:latin typeface="仿宋_GB2312" panose="02010609030101010101" charset="-122"/>
                <a:ea typeface="仿宋_GB2312" panose="02010609030101010101" charset="-122"/>
                <a:cs typeface="仿宋_GB2312" panose="02010609030101010101" charset="-122"/>
              </a:rPr>
              <a:t>众多的综艺节目、热播电视剧不一定都会由各种小鲜肉霸屏。</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②</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③</a:t>
            </a:r>
            <a:endParaRPr lang="en-US" altLang="zh-CN" sz="2800" b="1" dirty="0">
              <a:latin typeface="仿宋_GB2312" panose="02010609030101010101" charset="-122"/>
              <a:ea typeface="仿宋_GB2312" panose="02010609030101010101" charset="-122"/>
              <a:cs typeface="仿宋_GB2312" panose="02010609030101010101"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矩形 13315"/>
          <p:cNvSpPr/>
          <p:nvPr/>
        </p:nvSpPr>
        <p:spPr>
          <a:xfrm>
            <a:off x="124460" y="874395"/>
            <a:ext cx="9039225" cy="4399915"/>
          </a:xfrm>
          <a:prstGeom prst="rect">
            <a:avLst/>
          </a:prstGeom>
          <a:noFill/>
          <a:ln w="9525">
            <a:noFill/>
          </a:ln>
        </p:spPr>
        <p:txBody>
          <a:bodyPr anchor="ctr">
            <a:spAutoFit/>
          </a:bodyPr>
          <a:p>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10.</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下面文段有三处推断存在问题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请参照</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①</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的方式</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说明另外两处问题。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(5</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分</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 </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zh-CN" altLang="en-US" sz="2800" b="1" dirty="0">
                <a:latin typeface="仿宋_GB2312" panose="02010609030101010101" charset="-122"/>
                <a:ea typeface="仿宋_GB2312" panose="02010609030101010101" charset="-122"/>
                <a:cs typeface="仿宋_GB2312" panose="02010609030101010101" charset="-122"/>
              </a:rPr>
              <a:t>进入高三</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学生将面临高考复习备考的高效问题。需要强调的是</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最好按老师的要求来复习备考</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因为只有按老师的要求才能制定好自己的学习计划</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合理地安排时间</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而安排好时间</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必将提高做题效率</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高考中也就一定能考出优异的成绩。</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①</a:t>
            </a:r>
            <a:r>
              <a:rPr lang="zh-CN" altLang="en-US" sz="2800" b="1" dirty="0">
                <a:latin typeface="仿宋_GB2312" panose="02010609030101010101" charset="-122"/>
                <a:ea typeface="仿宋_GB2312" panose="02010609030101010101" charset="-122"/>
                <a:cs typeface="仿宋_GB2312" panose="02010609030101010101" charset="-122"/>
              </a:rPr>
              <a:t>不是只有按老师的要求才能制定好自己的学习计划。</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②</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③</a:t>
            </a:r>
            <a:endParaRPr lang="en-US" altLang="zh-CN" sz="2800" b="1" dirty="0">
              <a:latin typeface="仿宋_GB2312" panose="02010609030101010101" charset="-122"/>
              <a:ea typeface="仿宋_GB2312" panose="02010609030101010101" charset="-122"/>
              <a:cs typeface="仿宋_GB2312" panose="02010609030101010101"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②</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不是安排好了时间</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就一定能提高做题效率。</a:t>
            </a:r>
            <a:endPar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endParaRPr>
          </a:p>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③</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不是提高了做题效率</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高考就一定能考出优异的成绩。</a:t>
            </a:r>
            <a:endParaRPr lang="zh-CN" altLang="en-US" sz="2800">
              <a:latin typeface="仿宋_GB2312" panose="02010609030101010101" charset="-122"/>
              <a:ea typeface="仿宋_GB2312" panose="02010609030101010101" charset="-122"/>
              <a:cs typeface="仿宋_GB2312" panose="0201060903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2800" dirty="0">
                <a:solidFill>
                  <a:srgbClr val="FF3300"/>
                </a:solidFill>
                <a:latin typeface="Arial" panose="020B0604020202020204" pitchFamily="34" charset="0"/>
                <a:ea typeface="宋体" panose="02010600030101010101" pitchFamily="2" charset="-122"/>
                <a:sym typeface="+mn-ea"/>
              </a:rPr>
              <a:t>②</a:t>
            </a:r>
            <a:r>
              <a:rPr lang="zh-CN" altLang="en-US" sz="2800" dirty="0">
                <a:solidFill>
                  <a:srgbClr val="FF3300"/>
                </a:solidFill>
                <a:latin typeface="Arial" panose="020B0604020202020204" pitchFamily="34" charset="0"/>
                <a:ea typeface="宋体" panose="02010600030101010101" pitchFamily="2" charset="-122"/>
                <a:sym typeface="+mn-ea"/>
              </a:rPr>
              <a:t>小鲜肉霸屏不一定会影响实力派老演员演艺生涯的萎缩</a:t>
            </a:r>
            <a:endParaRPr lang="zh-CN" altLang="en-US" sz="2800" dirty="0">
              <a:solidFill>
                <a:srgbClr val="FF3300"/>
              </a:solidFill>
              <a:latin typeface="Arial" panose="020B0604020202020204" pitchFamily="34" charset="0"/>
              <a:ea typeface="宋体" panose="02010600030101010101" pitchFamily="2" charset="-122"/>
            </a:endParaRPr>
          </a:p>
          <a:p>
            <a:endParaRPr lang="en-US" altLang="zh-CN" sz="2800" dirty="0">
              <a:solidFill>
                <a:srgbClr val="FF3300"/>
              </a:solidFill>
              <a:latin typeface="Arial" panose="020B0604020202020204" pitchFamily="34" charset="0"/>
              <a:ea typeface="宋体" panose="02010600030101010101" pitchFamily="2" charset="-122"/>
              <a:sym typeface="+mn-ea"/>
            </a:endParaRPr>
          </a:p>
          <a:p>
            <a:r>
              <a:rPr lang="en-US" altLang="zh-CN" sz="2800" dirty="0">
                <a:solidFill>
                  <a:srgbClr val="FF3300"/>
                </a:solidFill>
                <a:latin typeface="Arial" panose="020B0604020202020204" pitchFamily="34" charset="0"/>
                <a:ea typeface="宋体" panose="02010600030101010101" pitchFamily="2" charset="-122"/>
                <a:sym typeface="+mn-ea"/>
              </a:rPr>
              <a:t>③</a:t>
            </a:r>
            <a:r>
              <a:rPr lang="zh-CN" altLang="en-US" sz="2800" dirty="0">
                <a:solidFill>
                  <a:srgbClr val="FF3300"/>
                </a:solidFill>
                <a:latin typeface="Arial" panose="020B0604020202020204" pitchFamily="34" charset="0"/>
                <a:ea typeface="宋体" panose="02010600030101010101" pitchFamily="2" charset="-122"/>
                <a:sym typeface="+mn-ea"/>
              </a:rPr>
              <a:t>小鲜肉霸屏不一定会造成娱乐圈市场的动荡</a:t>
            </a:r>
            <a:endParaRPr lang="zh-CN" altLang="en-US" sz="2800" dirty="0">
              <a:solidFill>
                <a:srgbClr val="FF3300"/>
              </a:solidFill>
              <a:latin typeface="Arial" panose="020B0604020202020204" pitchFamily="34" charset="0"/>
              <a:ea typeface="宋体" panose="02010600030101010101" pitchFamily="2" charset="-122"/>
            </a:endParaRPr>
          </a:p>
          <a:p>
            <a:pPr eaLnBrk="0" hangingPunct="0"/>
            <a:endParaRPr lang="zh-CN" altLang="en-US" dirty="0">
              <a:solidFill>
                <a:srgbClr val="FF3300"/>
              </a:solidFill>
              <a:latin typeface="Arial" panose="020B0604020202020204" pitchFamily="34" charset="0"/>
              <a:ea typeface="宋体" panose="02010600030101010101" pitchFamily="2" charset="-122"/>
            </a:endParaRPr>
          </a:p>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矩形 5123"/>
          <p:cNvSpPr/>
          <p:nvPr/>
        </p:nvSpPr>
        <p:spPr>
          <a:xfrm>
            <a:off x="90170" y="616903"/>
            <a:ext cx="9129713" cy="5262245"/>
          </a:xfrm>
          <a:prstGeom prst="rect">
            <a:avLst/>
          </a:prstGeom>
          <a:noFill/>
          <a:ln w="9525">
            <a:noFill/>
          </a:ln>
        </p:spPr>
        <p:txBody>
          <a:bodyPr anchor="ctr">
            <a:spAutoFit/>
          </a:bodyPr>
          <a:p>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2.</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下面文段有三处推断存在问题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请参照</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①</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的方式</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说明另外两处问题。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(5</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分</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 </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zh-CN" altLang="en-US" sz="2800" b="1" dirty="0">
                <a:latin typeface="仿宋_GB2312" panose="02010609030101010101" charset="-122"/>
                <a:ea typeface="仿宋_GB2312" panose="02010609030101010101" charset="-122"/>
                <a:cs typeface="仿宋_GB2312" panose="02010609030101010101" charset="-122"/>
              </a:rPr>
              <a:t>在重大比赛或考试前去“祈福”</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已成为一种普遍现象。里约奥运会之前</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主教练郎平曾带着女排的姑娘们去普陀山祈福</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而在这届奥运会中</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中国女排时隔</a:t>
            </a:r>
            <a:r>
              <a:rPr lang="en-US" altLang="zh-CN" sz="2800" b="1" dirty="0">
                <a:latin typeface="仿宋_GB2312" panose="02010609030101010101" charset="-122"/>
                <a:ea typeface="仿宋_GB2312" panose="02010609030101010101" charset="-122"/>
                <a:cs typeface="仿宋_GB2312" panose="02010609030101010101" charset="-122"/>
              </a:rPr>
              <a:t>12</a:t>
            </a:r>
            <a:r>
              <a:rPr lang="zh-CN" altLang="en-US" sz="2800" b="1" dirty="0">
                <a:latin typeface="仿宋_GB2312" panose="02010609030101010101" charset="-122"/>
                <a:ea typeface="仿宋_GB2312" panose="02010609030101010101" charset="-122"/>
                <a:cs typeface="仿宋_GB2312" panose="02010609030101010101" charset="-122"/>
              </a:rPr>
              <a:t>年再登奥运冠军宝座。可见</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祈福”在某种程度上会增强选手或应试者们必胜的信心</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而有了必胜的信心</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势必会在赛场或考场上超常发挥</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这样就一定能实现自身的价值。所以说</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只要有好的心态</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就必然能获得成功。</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①</a:t>
            </a:r>
            <a:r>
              <a:rPr lang="zh-CN" altLang="en-US" sz="2800" b="1" dirty="0">
                <a:latin typeface="仿宋_GB2312" panose="02010609030101010101" charset="-122"/>
                <a:ea typeface="仿宋_GB2312" panose="02010609030101010101" charset="-122"/>
                <a:cs typeface="仿宋_GB2312" panose="02010609030101010101" charset="-122"/>
              </a:rPr>
              <a:t>有了必胜的信心不一定就能在赛场或考场上超常发挥。 </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② </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③</a:t>
            </a:r>
            <a:endParaRPr lang="en-US" altLang="zh-CN" sz="2800" b="1" dirty="0">
              <a:latin typeface="仿宋_GB2312" panose="02010609030101010101" charset="-122"/>
              <a:ea typeface="仿宋_GB2312" panose="02010609030101010101" charset="-122"/>
              <a:cs typeface="仿宋_GB2312" panose="02010609030101010101"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②</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在赛场上或考场上超常发挥</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不一定就能实现自身的价值。</a:t>
            </a:r>
            <a:endPar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endParaRPr>
          </a:p>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③</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有好的心态不一定就能获得成功。</a:t>
            </a:r>
            <a:endPar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endParaRPr>
          </a:p>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写对一句给</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2</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分</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写对两句给</a:t>
            </a:r>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5</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分</a:t>
            </a:r>
            <a:r>
              <a:rPr lang="en-US" altLang="zh-CN" sz="2800" b="1">
                <a:solidFill>
                  <a:srgbClr val="FF3300"/>
                </a:solidFill>
                <a:latin typeface="仿宋_GB2312" panose="02010609030101010101" charset="-122"/>
                <a:ea typeface="仿宋_GB2312" panose="02010609030101010101" charset="-122"/>
                <a:cs typeface="仿宋_GB2312" panose="02010609030101010101" charset="-122"/>
                <a:sym typeface="+mn-ea"/>
              </a:rPr>
              <a:t>)</a:t>
            </a:r>
            <a:endParaRPr lang="en-US" altLang="zh-CN" sz="2800" b="1">
              <a:solidFill>
                <a:srgbClr val="FF3300"/>
              </a:solidFill>
              <a:latin typeface="仿宋_GB2312" panose="02010609030101010101" charset="-122"/>
              <a:ea typeface="仿宋_GB2312" panose="02010609030101010101" charset="-122"/>
              <a:cs typeface="仿宋_GB2312" panose="02010609030101010101" charset="-122"/>
            </a:endParaRPr>
          </a:p>
          <a:p>
            <a:endParaRPr lang="zh-CN" altLang="en-US" sz="2800" b="1">
              <a:latin typeface="仿宋_GB2312" panose="02010609030101010101" charset="-122"/>
              <a:ea typeface="仿宋_GB2312" panose="02010609030101010101" charset="-122"/>
              <a:cs typeface="仿宋_GB2312" panose="0201060903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6147"/>
          <p:cNvSpPr/>
          <p:nvPr/>
        </p:nvSpPr>
        <p:spPr>
          <a:xfrm>
            <a:off x="213995" y="996633"/>
            <a:ext cx="9083675" cy="4399915"/>
          </a:xfrm>
          <a:prstGeom prst="rect">
            <a:avLst/>
          </a:prstGeom>
          <a:noFill/>
          <a:ln w="9525">
            <a:noFill/>
          </a:ln>
        </p:spPr>
        <p:txBody>
          <a:bodyPr wrap="square" anchor="ctr">
            <a:spAutoFit/>
          </a:bodyPr>
          <a:p>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3.</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下面文段有三处推断存在问题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请参照</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①</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的方式</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说明另外两处问题。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(5</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分</a:t>
            </a:r>
            <a:r>
              <a:rPr lang="en-US" altLang="zh-CN" sz="2800" b="1">
                <a:solidFill>
                  <a:srgbClr val="FF0000"/>
                </a:solidFill>
                <a:latin typeface="仿宋_GB2312" panose="02010609030101010101" charset="-122"/>
                <a:ea typeface="仿宋_GB2312" panose="02010609030101010101" charset="-122"/>
                <a:cs typeface="仿宋_GB2312" panose="02010609030101010101" charset="-122"/>
              </a:rPr>
              <a:t>)</a:t>
            </a:r>
            <a:endParaRPr lang="en-US" altLang="zh-CN" sz="2800" b="1">
              <a:latin typeface="仿宋_GB2312" panose="02010609030101010101" charset="-122"/>
              <a:ea typeface="仿宋_GB2312" panose="02010609030101010101" charset="-122"/>
              <a:cs typeface="仿宋_GB2312" panose="02010609030101010101" charset="-122"/>
            </a:endParaRPr>
          </a:p>
          <a:p>
            <a:r>
              <a:rPr lang="zh-CN" altLang="en-US" sz="2800" b="1" dirty="0">
                <a:latin typeface="仿宋_GB2312" panose="02010609030101010101" charset="-122"/>
                <a:ea typeface="仿宋_GB2312" panose="02010609030101010101" charset="-122"/>
                <a:cs typeface="仿宋_GB2312" panose="02010609030101010101" charset="-122"/>
              </a:rPr>
              <a:t>高中阶段阅读文学名著是语文学习的有益补充</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如果条件允许</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每个学生都应该大量阅读世界文学名著</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因为只有大量阅读名著</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自己的思想境界才能得到提升</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思想境界提升之后</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学生的语文综合素养和成绩自然会相应提高</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高考时也就一定能考取理想的大学。</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①</a:t>
            </a:r>
            <a:r>
              <a:rPr lang="zh-CN" altLang="en-US" sz="2800" b="1" dirty="0">
                <a:latin typeface="仿宋_GB2312" panose="02010609030101010101" charset="-122"/>
                <a:ea typeface="仿宋_GB2312" panose="02010609030101010101" charset="-122"/>
                <a:cs typeface="仿宋_GB2312" panose="02010609030101010101" charset="-122"/>
              </a:rPr>
              <a:t>不是只有大量阅读名著思想境界才能得到提升。 </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② </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③</a:t>
            </a:r>
            <a:endParaRPr lang="en-US" altLang="zh-CN" sz="2800" b="1" dirty="0">
              <a:latin typeface="仿宋_GB2312" panose="02010609030101010101" charset="-122"/>
              <a:ea typeface="仿宋_GB2312" panose="02010609030101010101" charset="-122"/>
              <a:cs typeface="仿宋_GB2312" panose="02010609030101010101"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2800" b="1" dirty="0">
                <a:solidFill>
                  <a:srgbClr val="FF3300"/>
                </a:solidFill>
                <a:latin typeface="仿宋_GB2312" panose="02010609030101010101" charset="-122"/>
                <a:ea typeface="仿宋_GB2312" panose="02010609030101010101" charset="-122"/>
                <a:sym typeface="+mn-ea"/>
              </a:rPr>
              <a:t>①</a:t>
            </a:r>
            <a:r>
              <a:rPr lang="zh-CN" altLang="en-US" sz="2800" b="1" dirty="0">
                <a:solidFill>
                  <a:srgbClr val="FF3300"/>
                </a:solidFill>
                <a:latin typeface="仿宋_GB2312" panose="02010609030101010101" charset="-122"/>
                <a:ea typeface="仿宋_GB2312" panose="02010609030101010101" charset="-122"/>
                <a:sym typeface="+mn-ea"/>
              </a:rPr>
              <a:t>不是思想境界得到提升语文综合素养和成绩就会提高。</a:t>
            </a:r>
            <a:endParaRPr lang="zh-CN" altLang="en-US" sz="2800" b="1" dirty="0">
              <a:solidFill>
                <a:srgbClr val="FF3300"/>
              </a:solidFill>
              <a:latin typeface="仿宋_GB2312" panose="02010609030101010101" charset="-122"/>
              <a:ea typeface="仿宋_GB2312" panose="02010609030101010101" charset="-122"/>
            </a:endParaRPr>
          </a:p>
          <a:p>
            <a:r>
              <a:rPr lang="en-US" altLang="zh-CN" sz="2800" b="1" dirty="0">
                <a:solidFill>
                  <a:srgbClr val="FF3300"/>
                </a:solidFill>
                <a:latin typeface="仿宋_GB2312" panose="02010609030101010101" charset="-122"/>
                <a:ea typeface="仿宋_GB2312" panose="02010609030101010101" charset="-122"/>
                <a:sym typeface="+mn-ea"/>
              </a:rPr>
              <a:t>②</a:t>
            </a:r>
            <a:r>
              <a:rPr lang="zh-CN" altLang="en-US" sz="2800" b="1" dirty="0">
                <a:solidFill>
                  <a:srgbClr val="FF3300"/>
                </a:solidFill>
                <a:latin typeface="仿宋_GB2312" panose="02010609030101010101" charset="-122"/>
                <a:ea typeface="仿宋_GB2312" panose="02010609030101010101" charset="-122"/>
                <a:sym typeface="+mn-ea"/>
              </a:rPr>
              <a:t>不是语文综合素养和成绩提高就一定能考取理想的大学。</a:t>
            </a:r>
            <a:endParaRPr lang="zh-CN" altLang="en-US" sz="2800" b="1" dirty="0">
              <a:solidFill>
                <a:srgbClr val="FF3300"/>
              </a:solidFill>
              <a:latin typeface="仿宋_GB2312" panose="02010609030101010101" charset="-122"/>
              <a:ea typeface="仿宋_GB2312" panose="02010609030101010101" charset="-122"/>
            </a:endParaRPr>
          </a:p>
          <a:p>
            <a:endParaRPr lang="zh-CN" altLang="en-US" sz="2800" b="1">
              <a:latin typeface="仿宋_GB2312" panose="02010609030101010101" charset="-122"/>
              <a:ea typeface="仿宋_GB2312" panose="0201060903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矩形 7171"/>
          <p:cNvSpPr/>
          <p:nvPr/>
        </p:nvSpPr>
        <p:spPr>
          <a:xfrm>
            <a:off x="-8572" y="708343"/>
            <a:ext cx="9161462" cy="4831080"/>
          </a:xfrm>
          <a:prstGeom prst="rect">
            <a:avLst/>
          </a:prstGeom>
          <a:noFill/>
          <a:ln w="9525">
            <a:noFill/>
          </a:ln>
        </p:spPr>
        <p:txBody>
          <a:bodyPr anchor="ctr">
            <a:spAutoFit/>
          </a:bodyPr>
          <a:p>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4.</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下面文段有三处推断存在问题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请参照</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①</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的方式</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说明另外两处问题。</a:t>
            </a:r>
            <a:r>
              <a:rPr lang="en-US" altLang="zh-CN" sz="2800" b="1" dirty="0">
                <a:solidFill>
                  <a:srgbClr val="FF0000"/>
                </a:solidFill>
                <a:latin typeface="仿宋_GB2312" panose="02010609030101010101" charset="-122"/>
                <a:ea typeface="仿宋_GB2312" panose="02010609030101010101" charset="-122"/>
                <a:cs typeface="仿宋_GB2312" panose="02010609030101010101" charset="-122"/>
              </a:rPr>
              <a:t>(5</a:t>
            </a:r>
            <a:r>
              <a:rPr lang="zh-CN" altLang="en-US" sz="2800" b="1" dirty="0">
                <a:solidFill>
                  <a:srgbClr val="FF0000"/>
                </a:solidFill>
                <a:latin typeface="仿宋_GB2312" panose="02010609030101010101" charset="-122"/>
                <a:ea typeface="仿宋_GB2312" panose="02010609030101010101" charset="-122"/>
                <a:cs typeface="仿宋_GB2312" panose="02010609030101010101" charset="-122"/>
              </a:rPr>
              <a:t>分</a:t>
            </a:r>
            <a:r>
              <a:rPr lang="en-US" altLang="zh-CN" sz="2800" b="1">
                <a:solidFill>
                  <a:srgbClr val="FF0000"/>
                </a:solidFill>
                <a:latin typeface="仿宋_GB2312" panose="02010609030101010101" charset="-122"/>
                <a:ea typeface="仿宋_GB2312" panose="02010609030101010101" charset="-122"/>
                <a:cs typeface="仿宋_GB2312" panose="02010609030101010101" charset="-122"/>
              </a:rPr>
              <a:t>) </a:t>
            </a:r>
            <a:endParaRPr lang="en-US" altLang="zh-CN" sz="2800" b="1">
              <a:latin typeface="仿宋_GB2312" panose="02010609030101010101" charset="-122"/>
              <a:ea typeface="仿宋_GB2312" panose="02010609030101010101" charset="-122"/>
              <a:cs typeface="仿宋_GB2312" panose="02010609030101010101" charset="-122"/>
            </a:endParaRPr>
          </a:p>
          <a:p>
            <a:r>
              <a:rPr lang="zh-CN" altLang="en-US" sz="2800" b="1" dirty="0">
                <a:latin typeface="仿宋_GB2312" panose="02010609030101010101" charset="-122"/>
                <a:ea typeface="仿宋_GB2312" panose="02010609030101010101" charset="-122"/>
                <a:cs typeface="仿宋_GB2312" panose="02010609030101010101" charset="-122"/>
              </a:rPr>
              <a:t>作为一种文化基因和精神传承</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工匠精神为各行各业所必需。一个员工只要恪尽职业操守</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就可以具备工匠精神</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一个企业只要重视产品的质量提升</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就能够打造出自己的企业品牌。我国已经建立起了体现创新价值的激励机制</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一定能够培育出众多“中国工匠”</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打造更多享誉世界的“中国品牌”</a:t>
            </a:r>
            <a:r>
              <a:rPr lang="en-US" altLang="zh-CN" sz="2800" b="1" dirty="0">
                <a:latin typeface="仿宋_GB2312" panose="02010609030101010101" charset="-122"/>
                <a:ea typeface="仿宋_GB2312" panose="02010609030101010101" charset="-122"/>
                <a:cs typeface="仿宋_GB2312" panose="02010609030101010101" charset="-122"/>
              </a:rPr>
              <a:t>,</a:t>
            </a:r>
            <a:r>
              <a:rPr lang="zh-CN" altLang="en-US" sz="2800" b="1" dirty="0">
                <a:latin typeface="仿宋_GB2312" panose="02010609030101010101" charset="-122"/>
                <a:ea typeface="仿宋_GB2312" panose="02010609030101010101" charset="-122"/>
                <a:cs typeface="仿宋_GB2312" panose="02010609030101010101" charset="-122"/>
              </a:rPr>
              <a:t>从而推动中国经济发展进入质量时代。</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①</a:t>
            </a:r>
            <a:r>
              <a:rPr lang="zh-CN" altLang="en-US" sz="2800" b="1" dirty="0">
                <a:latin typeface="仿宋_GB2312" panose="02010609030101010101" charset="-122"/>
                <a:ea typeface="仿宋_GB2312" panose="02010609030101010101" charset="-122"/>
                <a:cs typeface="仿宋_GB2312" panose="02010609030101010101" charset="-122"/>
              </a:rPr>
              <a:t>员工能够恪尽职业操守未必可以具备工匠精神。</a:t>
            </a:r>
            <a:endParaRPr lang="zh-CN" altLang="en-US"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② </a:t>
            </a:r>
            <a:endParaRPr lang="en-US" altLang="zh-CN" sz="2800" b="1" dirty="0">
              <a:latin typeface="仿宋_GB2312" panose="02010609030101010101" charset="-122"/>
              <a:ea typeface="仿宋_GB2312" panose="02010609030101010101" charset="-122"/>
              <a:cs typeface="仿宋_GB2312" panose="02010609030101010101" charset="-122"/>
            </a:endParaRPr>
          </a:p>
          <a:p>
            <a:r>
              <a:rPr lang="en-US" altLang="zh-CN" sz="2800" b="1" dirty="0">
                <a:latin typeface="仿宋_GB2312" panose="02010609030101010101" charset="-122"/>
                <a:ea typeface="仿宋_GB2312" panose="02010609030101010101" charset="-122"/>
                <a:cs typeface="仿宋_GB2312" panose="02010609030101010101" charset="-122"/>
              </a:rPr>
              <a:t>③</a:t>
            </a:r>
            <a:endParaRPr lang="en-US" altLang="zh-CN" sz="2800" b="1" dirty="0">
              <a:latin typeface="仿宋_GB2312" panose="02010609030101010101" charset="-122"/>
              <a:ea typeface="仿宋_GB2312" panose="02010609030101010101" charset="-122"/>
              <a:cs typeface="仿宋_GB2312" panose="02010609030101010101"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②</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企业重视产品的质量提升未必能打造出自己的企业品牌。</a:t>
            </a:r>
            <a:endPar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endParaRPr>
          </a:p>
          <a:p>
            <a:r>
              <a:rPr lang="en-US" altLang="zh-CN" sz="2800" b="1" dirty="0">
                <a:solidFill>
                  <a:srgbClr val="FF3300"/>
                </a:solidFill>
                <a:latin typeface="仿宋_GB2312" panose="02010609030101010101" charset="-122"/>
                <a:ea typeface="仿宋_GB2312" panose="02010609030101010101" charset="-122"/>
                <a:cs typeface="仿宋_GB2312" panose="02010609030101010101" charset="-122"/>
                <a:sym typeface="+mn-ea"/>
              </a:rPr>
              <a:t>③</a:t>
            </a:r>
            <a:r>
              <a:rPr lang="zh-CN" altLang="en-US" sz="2800" b="1" dirty="0">
                <a:solidFill>
                  <a:srgbClr val="FF3300"/>
                </a:solidFill>
                <a:latin typeface="仿宋_GB2312" panose="02010609030101010101" charset="-122"/>
                <a:ea typeface="仿宋_GB2312" panose="02010609030101010101" charset="-122"/>
                <a:cs typeface="仿宋_GB2312" panose="02010609030101010101" charset="-122"/>
                <a:sym typeface="+mn-ea"/>
              </a:rPr>
              <a:t>体现创新价值的激励机制未必能够培育出众多“中国工匠”。</a:t>
            </a:r>
            <a:endParaRPr lang="zh-CN" altLang="en-US" sz="2800" b="1">
              <a:latin typeface="仿宋_GB2312" panose="02010609030101010101" charset="-122"/>
              <a:ea typeface="仿宋_GB2312" panose="02010609030101010101" charset="-122"/>
              <a:cs typeface="仿宋_GB2312" panose="02010609030101010101" charset="-122"/>
            </a:endParaRPr>
          </a:p>
        </p:txBody>
      </p:sp>
    </p:spTree>
  </p:cSld>
  <p:clrMapOvr>
    <a:masterClrMapping/>
  </p:clrMapOvr>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2759</Words>
  <Application>WPS 演示</Application>
  <PresentationFormat>在屏幕上显示</PresentationFormat>
  <Paragraphs>105</Paragraphs>
  <Slides>21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黑体</vt:lpstr>
      <vt:lpstr>楷体</vt:lpstr>
      <vt:lpstr>楷体_GB2312</vt:lpstr>
      <vt:lpstr>微软雅黑</vt:lpstr>
      <vt:lpstr>Arial Unicode MS</vt:lpstr>
      <vt:lpstr>Calibri</vt:lpstr>
      <vt:lpstr>Lucida Sans Unicode</vt:lpstr>
      <vt:lpstr>仿宋_GB2312</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 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Microsoft</dc:creator>
  <cp:lastModifiedBy>Administrator</cp:lastModifiedBy>
  <cp:revision>10</cp:revision>
  <dcterms:created xsi:type="dcterms:W3CDTF">2019-01-07T20:22:00Z</dcterms:created>
  <dcterms:modified xsi:type="dcterms:W3CDTF">2019-05-10T03:31:32Z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2052-11.1.0.8696</vt:lpwstr>
  </property>
</Properties>
</file>