
<file path=[Content_Types].xml><?xml version="1.0" encoding="utf-8"?>
<Types xmlns="http://schemas.openxmlformats.org/package/2006/content-types">
  <Default Extension="jpeg" ContentType="image/jpeg"/>
  <Default Extension="wav" ContentType="audio/x-wav"/>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83" r:id="rId5"/>
    <p:sldId id="258" r:id="rId6"/>
    <p:sldId id="259" r:id="rId7"/>
    <p:sldId id="262" r:id="rId8"/>
    <p:sldId id="260" r:id="rId9"/>
    <p:sldId id="263" r:id="rId10"/>
    <p:sldId id="264" r:id="rId11"/>
    <p:sldId id="265" r:id="rId12"/>
    <p:sldId id="266" r:id="rId13"/>
    <p:sldId id="294" r:id="rId14"/>
    <p:sldId id="295" r:id="rId15"/>
    <p:sldId id="268" r:id="rId16"/>
    <p:sldId id="267" r:id="rId17"/>
    <p:sldId id="284" r:id="rId18"/>
    <p:sldId id="269" r:id="rId19"/>
    <p:sldId id="270" r:id="rId20"/>
    <p:sldId id="271" r:id="rId21"/>
    <p:sldId id="272" r:id="rId22"/>
    <p:sldId id="279" r:id="rId23"/>
    <p:sldId id="282" r:id="rId24"/>
    <p:sldId id="273" r:id="rId25"/>
    <p:sldId id="274" r:id="rId26"/>
    <p:sldId id="277" r:id="rId27"/>
    <p:sldId id="275" r:id="rId28"/>
    <p:sldId id="276" r:id="rId29"/>
    <p:sldId id="278" r:id="rId30"/>
    <p:sldId id="280" r:id="rId31"/>
    <p:sldId id="285" r:id="rId32"/>
    <p:sldId id="281" r:id="rId33"/>
    <p:sldId id="286" r:id="rId34"/>
    <p:sldId id="287" r:id="rId35"/>
    <p:sldId id="288" r:id="rId36"/>
    <p:sldId id="289" r:id="rId37"/>
    <p:sldId id="290" r:id="rId38"/>
    <p:sldId id="291" r:id="rId39"/>
    <p:sldId id="292" r:id="rId40"/>
    <p:sldId id="293" r:id="rId41"/>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0066"/>
    <a:srgbClr val="F0F8A6"/>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91" d="100"/>
          <a:sy n="91" d="100"/>
        </p:scale>
        <p:origin x="-41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gradFill rotWithShape="0">
          <a:gsLst>
            <a:gs pos="0">
              <a:schemeClr val="bg1"/>
            </a:gs>
            <a:gs pos="100000">
              <a:schemeClr val="accent2"/>
            </a:gs>
          </a:gsLst>
          <a:lin ang="5400000" scaled="1"/>
          <a:tileRect/>
        </a:gradFill>
        <a:effectLst/>
      </p:bgPr>
    </p:bg>
    <p:spTree>
      <p:nvGrpSpPr>
        <p:cNvPr id="1" name=""/>
        <p:cNvGrpSpPr/>
        <p:nvPr/>
      </p:nvGrpSpPr>
      <p:grpSpPr/>
      <p:grpSp>
        <p:nvGrpSpPr>
          <p:cNvPr id="56322" name="组合 56321"/>
          <p:cNvGrpSpPr/>
          <p:nvPr/>
        </p:nvGrpSpPr>
        <p:grpSpPr>
          <a:xfrm>
            <a:off x="319088" y="1752600"/>
            <a:ext cx="8824912" cy="5129213"/>
            <a:chOff x="201" y="1104"/>
            <a:chExt cx="5559" cy="3231"/>
          </a:xfrm>
        </p:grpSpPr>
        <p:sp>
          <p:nvSpPr>
            <p:cNvPr id="56323" name="任意多边形 56322"/>
            <p:cNvSpPr/>
            <p:nvPr/>
          </p:nvSpPr>
          <p:spPr>
            <a:xfrm>
              <a:off x="210" y="1104"/>
              <a:ext cx="5550" cy="3216"/>
            </a:xfrm>
            <a:custGeom>
              <a:avLst/>
              <a:gdLst/>
              <a:ahLst/>
              <a:cxnLst/>
              <a:pathLst>
                <a:path w="5550" h="3216">
                  <a:moveTo>
                    <a:pt x="335" y="0"/>
                  </a:moveTo>
                  <a:lnTo>
                    <a:pt x="333" y="1290"/>
                  </a:lnTo>
                  <a:lnTo>
                    <a:pt x="0" y="1290"/>
                  </a:lnTo>
                  <a:lnTo>
                    <a:pt x="6" y="3210"/>
                  </a:lnTo>
                  <a:lnTo>
                    <a:pt x="5550" y="3216"/>
                  </a:lnTo>
                  <a:lnTo>
                    <a:pt x="5550" y="0"/>
                  </a:lnTo>
                  <a:lnTo>
                    <a:pt x="335" y="0"/>
                  </a:lnTo>
                  <a:lnTo>
                    <a:pt x="335" y="0"/>
                  </a:lnTo>
                  <a:close/>
                </a:path>
              </a:pathLst>
            </a:custGeom>
            <a:solidFill>
              <a:schemeClr val="bg2">
                <a:alpha val="39999"/>
              </a:schemeClr>
            </a:solidFill>
            <a:ln w="9525">
              <a:noFill/>
            </a:ln>
          </p:spPr>
          <p:txBody>
            <a:bodyPr/>
            <a:p>
              <a:endParaRPr lang="zh-CN" altLang="en-US"/>
            </a:p>
          </p:txBody>
        </p:sp>
        <p:sp>
          <p:nvSpPr>
            <p:cNvPr id="56324" name="任意多边形 56323"/>
            <p:cNvSpPr/>
            <p:nvPr/>
          </p:nvSpPr>
          <p:spPr>
            <a:xfrm>
              <a:off x="528" y="2400"/>
              <a:ext cx="5232" cy="1920"/>
            </a:xfrm>
            <a:custGeom>
              <a:avLst/>
              <a:gdLst/>
              <a:ahLst/>
              <a:cxnLst/>
              <a:pathLst>
                <a:path w="4897" h="2182">
                  <a:moveTo>
                    <a:pt x="0" y="0"/>
                  </a:moveTo>
                  <a:lnTo>
                    <a:pt x="0" y="2182"/>
                  </a:lnTo>
                  <a:lnTo>
                    <a:pt x="4897" y="2182"/>
                  </a:lnTo>
                  <a:lnTo>
                    <a:pt x="4897" y="0"/>
                  </a:lnTo>
                  <a:lnTo>
                    <a:pt x="0" y="0"/>
                  </a:lnTo>
                  <a:lnTo>
                    <a:pt x="0" y="0"/>
                  </a:lnTo>
                  <a:close/>
                </a:path>
              </a:pathLst>
            </a:custGeom>
            <a:solidFill>
              <a:schemeClr val="bg2">
                <a:alpha val="30000"/>
              </a:schemeClr>
            </a:solidFill>
            <a:ln w="9525">
              <a:noFill/>
            </a:ln>
          </p:spPr>
          <p:txBody>
            <a:bodyPr/>
            <a:p>
              <a:endParaRPr lang="zh-CN" altLang="en-US"/>
            </a:p>
          </p:txBody>
        </p:sp>
        <p:sp>
          <p:nvSpPr>
            <p:cNvPr id="56325" name="任意多边形 56324"/>
            <p:cNvSpPr/>
            <p:nvPr/>
          </p:nvSpPr>
          <p:spPr>
            <a:xfrm>
              <a:off x="201" y="2377"/>
              <a:ext cx="3455" cy="29"/>
            </a:xfrm>
            <a:custGeom>
              <a:avLst/>
              <a:gdLst/>
              <a:ahLst/>
              <a:cxnLst/>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alpha val="100000"/>
                  </a:schemeClr>
                </a:gs>
              </a:gsLst>
              <a:lin ang="0" scaled="1"/>
              <a:tileRect/>
            </a:gradFill>
            <a:ln w="9525">
              <a:noFill/>
            </a:ln>
          </p:spPr>
          <p:txBody>
            <a:bodyPr/>
            <a:p>
              <a:endParaRPr lang="zh-CN" altLang="en-US"/>
            </a:p>
          </p:txBody>
        </p:sp>
        <p:sp>
          <p:nvSpPr>
            <p:cNvPr id="56326" name="任意多边形 56325"/>
            <p:cNvSpPr/>
            <p:nvPr/>
          </p:nvSpPr>
          <p:spPr>
            <a:xfrm>
              <a:off x="528" y="1104"/>
              <a:ext cx="4894" cy="29"/>
            </a:xfrm>
            <a:custGeom>
              <a:avLst/>
              <a:gdLst/>
              <a:ahLst/>
              <a:cxnLst/>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alpha val="100000"/>
                  </a:schemeClr>
                </a:gs>
              </a:gsLst>
              <a:lin ang="0" scaled="1"/>
              <a:tileRect/>
            </a:gradFill>
            <a:ln w="9525">
              <a:noFill/>
            </a:ln>
          </p:spPr>
          <p:txBody>
            <a:bodyPr/>
            <a:p>
              <a:endParaRPr lang="zh-CN" altLang="en-US"/>
            </a:p>
          </p:txBody>
        </p:sp>
        <p:sp>
          <p:nvSpPr>
            <p:cNvPr id="56327" name="任意多边形 56326"/>
            <p:cNvSpPr/>
            <p:nvPr/>
          </p:nvSpPr>
          <p:spPr>
            <a:xfrm>
              <a:off x="201" y="2377"/>
              <a:ext cx="30" cy="1958"/>
            </a:xfrm>
            <a:custGeom>
              <a:avLst/>
              <a:gdLst/>
              <a:ahLst/>
              <a:cxnLst/>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alpha val="100000"/>
                  </a:schemeClr>
                </a:gs>
                <a:gs pos="100000">
                  <a:schemeClr val="bg2">
                    <a:alpha val="0"/>
                  </a:schemeClr>
                </a:gs>
              </a:gsLst>
              <a:lin ang="5400000" scaled="1"/>
              <a:tileRect/>
            </a:gradFill>
            <a:ln w="9525">
              <a:noFill/>
            </a:ln>
          </p:spPr>
          <p:txBody>
            <a:bodyPr/>
            <a:p>
              <a:endParaRPr lang="zh-CN" altLang="en-US"/>
            </a:p>
          </p:txBody>
        </p:sp>
        <p:sp>
          <p:nvSpPr>
            <p:cNvPr id="56328" name="任意多边形 56327"/>
            <p:cNvSpPr/>
            <p:nvPr/>
          </p:nvSpPr>
          <p:spPr>
            <a:xfrm>
              <a:off x="528" y="1104"/>
              <a:ext cx="29" cy="3225"/>
            </a:xfrm>
            <a:custGeom>
              <a:avLst/>
              <a:gdLst/>
              <a:ahLst/>
              <a:cxnLst/>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alpha val="100000"/>
                  </a:schemeClr>
                </a:gs>
                <a:gs pos="100000">
                  <a:schemeClr val="bg2">
                    <a:alpha val="0"/>
                  </a:schemeClr>
                </a:gs>
              </a:gsLst>
              <a:lin ang="5400000" scaled="1"/>
              <a:tileRect/>
            </a:gradFill>
            <a:ln w="9525">
              <a:noFill/>
            </a:ln>
          </p:spPr>
          <p:txBody>
            <a:bodyPr/>
            <a:p>
              <a:endParaRPr lang="zh-CN" altLang="en-US"/>
            </a:p>
          </p:txBody>
        </p:sp>
      </p:grpSp>
      <p:sp>
        <p:nvSpPr>
          <p:cNvPr id="56329" name="标题 56328"/>
          <p:cNvSpPr>
            <a:spLocks noGrp="1"/>
          </p:cNvSpPr>
          <p:nvPr>
            <p:ph type="ctrTitle" sz="quarter"/>
          </p:nvPr>
        </p:nvSpPr>
        <p:spPr>
          <a:xfrm>
            <a:off x="990600" y="1905000"/>
            <a:ext cx="7772400" cy="1736725"/>
          </a:xfrm>
          <a:prstGeom prst="rect">
            <a:avLst/>
          </a:prstGeom>
          <a:noFill/>
          <a:ln w="9525">
            <a:noFill/>
          </a:ln>
        </p:spPr>
        <p:txBody>
          <a:bodyPr anchor="t"/>
          <a:lstStyle>
            <a:lvl1pPr lvl="0">
              <a:defRPr sz="5400" kern="1200"/>
            </a:lvl1pPr>
          </a:lstStyle>
          <a:p>
            <a:pPr lvl="0"/>
            <a:r>
              <a:rPr lang="zh-CN" altLang="en-US" dirty="0"/>
              <a:t>单击此处编辑母版标题样式</a:t>
            </a:r>
            <a:endParaRPr lang="zh-CN" altLang="en-US" dirty="0"/>
          </a:p>
        </p:txBody>
      </p:sp>
      <p:sp>
        <p:nvSpPr>
          <p:cNvPr id="56330" name="副标题 56329"/>
          <p:cNvSpPr>
            <a:spLocks noGrp="1"/>
          </p:cNvSpPr>
          <p:nvPr>
            <p:ph type="subTitle" sz="quarter" idx="1"/>
          </p:nvPr>
        </p:nvSpPr>
        <p:spPr>
          <a:xfrm>
            <a:off x="990600" y="3962400"/>
            <a:ext cx="6781800" cy="1752600"/>
          </a:xfrm>
          <a:prstGeom prst="rect">
            <a:avLst/>
          </a:prstGeom>
          <a:noFill/>
          <a:ln w="9525">
            <a:noFill/>
          </a:ln>
        </p:spPr>
        <p:txBody>
          <a:bodyPr anchor="t"/>
          <a:lstStyle>
            <a:lvl1pPr marL="0" lvl="0" indent="0">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dirty="0"/>
              <a:t>单击此处编辑母版副标题样式</a:t>
            </a:r>
            <a:endParaRPr lang="zh-CN" altLang="en-US" dirty="0"/>
          </a:p>
        </p:txBody>
      </p:sp>
      <p:sp>
        <p:nvSpPr>
          <p:cNvPr id="56331" name="日期占位符 56330"/>
          <p:cNvSpPr>
            <a:spLocks noGrp="1"/>
          </p:cNvSpPr>
          <p:nvPr>
            <p:ph type="dt" sz="quarter" idx="2"/>
          </p:nvPr>
        </p:nvSpPr>
        <p:spPr>
          <a:xfrm>
            <a:off x="990600" y="6245225"/>
            <a:ext cx="1901825" cy="476250"/>
          </a:xfrm>
          <a:prstGeom prst="rect">
            <a:avLst/>
          </a:prstGeom>
          <a:noFill/>
          <a:ln w="9525">
            <a:noFill/>
          </a:ln>
        </p:spPr>
        <p:txBody>
          <a:bodyPr anchor="t"/>
          <a:p>
            <a:endParaRPr lang="zh-CN" altLang="en-US" dirty="0"/>
          </a:p>
        </p:txBody>
      </p:sp>
      <p:sp>
        <p:nvSpPr>
          <p:cNvPr id="56332" name="页脚占位符 56331"/>
          <p:cNvSpPr>
            <a:spLocks noGrp="1"/>
          </p:cNvSpPr>
          <p:nvPr>
            <p:ph type="ftr" sz="quarter" idx="3"/>
          </p:nvPr>
        </p:nvSpPr>
        <p:spPr>
          <a:xfrm>
            <a:off x="3468688" y="6245225"/>
            <a:ext cx="2895600" cy="476250"/>
          </a:xfrm>
          <a:prstGeom prst="rect">
            <a:avLst/>
          </a:prstGeom>
          <a:noFill/>
          <a:ln w="9525">
            <a:noFill/>
          </a:ln>
        </p:spPr>
        <p:txBody>
          <a:bodyPr anchor="t"/>
          <a:p>
            <a:endParaRPr lang="zh-CN" dirty="0"/>
          </a:p>
        </p:txBody>
      </p:sp>
      <p:sp>
        <p:nvSpPr>
          <p:cNvPr id="56333" name="灯片编号占位符 56332"/>
          <p:cNvSpPr>
            <a:spLocks noGrp="1"/>
          </p:cNvSpPr>
          <p:nvPr>
            <p:ph type="sldNum" sz="quarter" idx="4"/>
          </p:nvPr>
        </p:nvSpPr>
        <p:spPr>
          <a:xfrm>
            <a:off x="6937375" y="6245225"/>
            <a:ext cx="1901825" cy="476250"/>
          </a:xfrm>
          <a:prstGeom prst="rect">
            <a:avLst/>
          </a:prstGeom>
          <a:noFill/>
          <a:ln w="9525">
            <a:noFill/>
          </a:ln>
        </p:spPr>
        <p:txBody>
          <a:bodyPr anchor="t"/>
          <a:p>
            <a:fld id="{9A0DB2DC-4C9A-4742-B13C-FB6460FD3503}" type="slidenum">
              <a:rPr lang="zh-CN" dirty="0"/>
            </a:fld>
            <a:endParaRPr lang="zh-CN"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48463" y="244475"/>
            <a:ext cx="209708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44475"/>
            <a:ext cx="6169692"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78867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8650" y="4076700"/>
            <a:ext cx="78867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905000"/>
            <a:ext cx="3923602" cy="4191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921949" y="1905000"/>
            <a:ext cx="3923602" cy="4191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dirty="0"/>
          </a:p>
        </p:txBody>
      </p:sp>
      <p:sp>
        <p:nvSpPr>
          <p:cNvPr id="9" name="灯片编号占位符 8"/>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dirty="0"/>
          </a:p>
        </p:txBody>
      </p:sp>
      <p:sp>
        <p:nvSpPr>
          <p:cNvPr id="5" name="灯片编号占位符 4"/>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endParaRPr lang="zh-CN" dirty="0"/>
          </a:p>
        </p:txBody>
      </p:sp>
      <p:sp>
        <p:nvSpPr>
          <p:cNvPr id="4" name="灯片编号占位符 3"/>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accent2"/>
            </a:gs>
          </a:gsLst>
          <a:lin ang="5400000" scaled="1"/>
          <a:tileRect/>
        </a:gradFill>
        <a:effectLst/>
      </p:bgPr>
    </p:bg>
    <p:spTree>
      <p:nvGrpSpPr>
        <p:cNvPr id="1" name=""/>
        <p:cNvGrpSpPr/>
        <p:nvPr/>
      </p:nvGrpSpPr>
      <p:grpSpPr/>
      <p:grpSp>
        <p:nvGrpSpPr>
          <p:cNvPr id="55298" name="组合 55297"/>
          <p:cNvGrpSpPr/>
          <p:nvPr/>
        </p:nvGrpSpPr>
        <p:grpSpPr>
          <a:xfrm>
            <a:off x="319088" y="1828800"/>
            <a:ext cx="8824912" cy="5029200"/>
            <a:chOff x="201" y="1152"/>
            <a:chExt cx="5559" cy="3168"/>
          </a:xfrm>
        </p:grpSpPr>
        <p:sp>
          <p:nvSpPr>
            <p:cNvPr id="55299" name="任意多边形 55298"/>
            <p:cNvSpPr/>
            <p:nvPr/>
          </p:nvSpPr>
          <p:spPr>
            <a:xfrm>
              <a:off x="528" y="2909"/>
              <a:ext cx="5232" cy="1411"/>
            </a:xfrm>
            <a:custGeom>
              <a:avLst/>
              <a:gdLst/>
              <a:ahLst/>
              <a:cxnLst/>
              <a:pathLst>
                <a:path w="4897" h="2182">
                  <a:moveTo>
                    <a:pt x="0" y="0"/>
                  </a:moveTo>
                  <a:lnTo>
                    <a:pt x="0" y="2182"/>
                  </a:lnTo>
                  <a:lnTo>
                    <a:pt x="4897" y="2182"/>
                  </a:lnTo>
                  <a:lnTo>
                    <a:pt x="4897" y="0"/>
                  </a:lnTo>
                  <a:lnTo>
                    <a:pt x="0" y="0"/>
                  </a:lnTo>
                  <a:lnTo>
                    <a:pt x="0" y="0"/>
                  </a:lnTo>
                  <a:close/>
                </a:path>
              </a:pathLst>
            </a:custGeom>
            <a:solidFill>
              <a:schemeClr val="bg2">
                <a:alpha val="30000"/>
              </a:schemeClr>
            </a:solidFill>
            <a:ln w="9525">
              <a:noFill/>
            </a:ln>
          </p:spPr>
          <p:txBody>
            <a:bodyPr/>
            <a:p>
              <a:endParaRPr lang="zh-CN" altLang="en-US"/>
            </a:p>
          </p:txBody>
        </p:sp>
        <p:sp>
          <p:nvSpPr>
            <p:cNvPr id="55300" name="任意多边形 55299"/>
            <p:cNvSpPr/>
            <p:nvPr/>
          </p:nvSpPr>
          <p:spPr>
            <a:xfrm>
              <a:off x="210" y="1152"/>
              <a:ext cx="5550" cy="3168"/>
            </a:xfrm>
            <a:custGeom>
              <a:avLst/>
              <a:gdLst/>
              <a:ahLst/>
              <a:cxnLst/>
              <a:pathLst>
                <a:path w="5550" h="3168">
                  <a:moveTo>
                    <a:pt x="330" y="1764"/>
                  </a:moveTo>
                  <a:lnTo>
                    <a:pt x="0" y="1764"/>
                  </a:lnTo>
                  <a:lnTo>
                    <a:pt x="0" y="3168"/>
                  </a:lnTo>
                  <a:lnTo>
                    <a:pt x="5550" y="3168"/>
                  </a:lnTo>
                  <a:lnTo>
                    <a:pt x="5550" y="0"/>
                  </a:lnTo>
                  <a:lnTo>
                    <a:pt x="330" y="0"/>
                  </a:lnTo>
                  <a:lnTo>
                    <a:pt x="330" y="1764"/>
                  </a:lnTo>
                  <a:close/>
                </a:path>
              </a:pathLst>
            </a:custGeom>
            <a:solidFill>
              <a:schemeClr val="bg2">
                <a:alpha val="30000"/>
              </a:schemeClr>
            </a:solidFill>
            <a:ln w="9525">
              <a:noFill/>
            </a:ln>
          </p:spPr>
          <p:txBody>
            <a:bodyPr/>
            <a:p>
              <a:endParaRPr lang="zh-CN" altLang="en-US"/>
            </a:p>
          </p:txBody>
        </p:sp>
        <p:sp>
          <p:nvSpPr>
            <p:cNvPr id="55301" name="任意多边形 55300"/>
            <p:cNvSpPr/>
            <p:nvPr/>
          </p:nvSpPr>
          <p:spPr>
            <a:xfrm>
              <a:off x="528" y="2932"/>
              <a:ext cx="5232" cy="1388"/>
            </a:xfrm>
            <a:custGeom>
              <a:avLst/>
              <a:gdLst/>
              <a:ahLst/>
              <a:cxnLst/>
              <a:pathLst>
                <a:path w="4897" h="2182">
                  <a:moveTo>
                    <a:pt x="0" y="0"/>
                  </a:moveTo>
                  <a:lnTo>
                    <a:pt x="0" y="2182"/>
                  </a:lnTo>
                  <a:lnTo>
                    <a:pt x="4897" y="2182"/>
                  </a:lnTo>
                  <a:lnTo>
                    <a:pt x="4897" y="0"/>
                  </a:lnTo>
                  <a:lnTo>
                    <a:pt x="0" y="0"/>
                  </a:lnTo>
                  <a:lnTo>
                    <a:pt x="0" y="0"/>
                  </a:lnTo>
                  <a:close/>
                </a:path>
              </a:pathLst>
            </a:custGeom>
            <a:solidFill>
              <a:schemeClr val="accent2">
                <a:alpha val="0"/>
              </a:schemeClr>
            </a:solidFill>
            <a:ln w="9525">
              <a:noFill/>
            </a:ln>
          </p:spPr>
          <p:txBody>
            <a:bodyPr/>
            <a:p>
              <a:endParaRPr lang="zh-CN" altLang="en-US"/>
            </a:p>
          </p:txBody>
        </p:sp>
        <p:sp>
          <p:nvSpPr>
            <p:cNvPr id="55302" name="任意多边形 55301"/>
            <p:cNvSpPr/>
            <p:nvPr/>
          </p:nvSpPr>
          <p:spPr>
            <a:xfrm>
              <a:off x="528" y="1152"/>
              <a:ext cx="4607" cy="29"/>
            </a:xfrm>
            <a:custGeom>
              <a:avLst/>
              <a:gdLst/>
              <a:ahLst/>
              <a:cxnLst/>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alpha val="100000"/>
                  </a:schemeClr>
                </a:gs>
              </a:gsLst>
              <a:lin ang="0" scaled="1"/>
              <a:tileRect/>
            </a:gradFill>
            <a:ln w="9525">
              <a:noFill/>
            </a:ln>
          </p:spPr>
          <p:txBody>
            <a:bodyPr/>
            <a:p>
              <a:endParaRPr lang="zh-CN" altLang="en-US"/>
            </a:p>
          </p:txBody>
        </p:sp>
        <p:sp>
          <p:nvSpPr>
            <p:cNvPr id="55303" name="任意多边形 55302"/>
            <p:cNvSpPr/>
            <p:nvPr/>
          </p:nvSpPr>
          <p:spPr>
            <a:xfrm>
              <a:off x="528" y="1152"/>
              <a:ext cx="29" cy="1785"/>
            </a:xfrm>
            <a:custGeom>
              <a:avLst/>
              <a:gdLst/>
              <a:ahLst/>
              <a:cxnLst/>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alpha val="100000"/>
                  </a:schemeClr>
                </a:gs>
                <a:gs pos="100000">
                  <a:schemeClr val="bg2">
                    <a:alpha val="100000"/>
                  </a:schemeClr>
                </a:gs>
              </a:gsLst>
              <a:lin ang="5400000" scaled="1"/>
              <a:tileRect/>
            </a:gradFill>
            <a:ln w="9525">
              <a:noFill/>
            </a:ln>
          </p:spPr>
          <p:txBody>
            <a:bodyPr/>
            <a:p>
              <a:endParaRPr lang="zh-CN" altLang="en-US"/>
            </a:p>
          </p:txBody>
        </p:sp>
        <p:sp>
          <p:nvSpPr>
            <p:cNvPr id="55304" name="任意多边形 55303"/>
            <p:cNvSpPr/>
            <p:nvPr/>
          </p:nvSpPr>
          <p:spPr>
            <a:xfrm>
              <a:off x="527" y="2904"/>
              <a:ext cx="29" cy="1416"/>
            </a:xfrm>
            <a:custGeom>
              <a:avLst/>
              <a:gdLst/>
              <a:ahLst/>
              <a:cxnLst/>
              <a:pathLst>
                <a:path w="29" h="1416">
                  <a:moveTo>
                    <a:pt x="0" y="1416"/>
                  </a:moveTo>
                  <a:lnTo>
                    <a:pt x="29" y="1416"/>
                  </a:lnTo>
                  <a:lnTo>
                    <a:pt x="28" y="24"/>
                  </a:lnTo>
                  <a:lnTo>
                    <a:pt x="0" y="0"/>
                  </a:lnTo>
                  <a:lnTo>
                    <a:pt x="0" y="1416"/>
                  </a:lnTo>
                  <a:close/>
                </a:path>
              </a:pathLst>
            </a:custGeom>
            <a:gradFill rotWithShape="1">
              <a:gsLst>
                <a:gs pos="0">
                  <a:schemeClr val="bg2">
                    <a:gamma/>
                    <a:tint val="87843"/>
                    <a:invGamma/>
                    <a:alpha val="100000"/>
                  </a:schemeClr>
                </a:gs>
                <a:gs pos="100000">
                  <a:schemeClr val="bg2">
                    <a:alpha val="0"/>
                  </a:schemeClr>
                </a:gs>
              </a:gsLst>
              <a:lin ang="5400000" scaled="1"/>
              <a:tileRect/>
            </a:gradFill>
            <a:ln w="9525">
              <a:noFill/>
            </a:ln>
          </p:spPr>
          <p:txBody>
            <a:bodyPr/>
            <a:p>
              <a:endParaRPr lang="zh-CN" altLang="en-US"/>
            </a:p>
          </p:txBody>
        </p:sp>
        <p:sp>
          <p:nvSpPr>
            <p:cNvPr id="55305" name="任意多边形 55304"/>
            <p:cNvSpPr/>
            <p:nvPr/>
          </p:nvSpPr>
          <p:spPr>
            <a:xfrm>
              <a:off x="201" y="2904"/>
              <a:ext cx="2879" cy="29"/>
            </a:xfrm>
            <a:custGeom>
              <a:avLst/>
              <a:gdLst/>
              <a:ahLst/>
              <a:cxnLst/>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alpha val="100000"/>
                  </a:schemeClr>
                </a:gs>
              </a:gsLst>
              <a:lin ang="0" scaled="1"/>
              <a:tileRect/>
            </a:gradFill>
            <a:ln w="9525">
              <a:noFill/>
            </a:ln>
          </p:spPr>
          <p:txBody>
            <a:bodyPr/>
            <a:p>
              <a:endParaRPr lang="zh-CN" altLang="en-US"/>
            </a:p>
          </p:txBody>
        </p:sp>
        <p:sp>
          <p:nvSpPr>
            <p:cNvPr id="55306" name="任意多边形 55305"/>
            <p:cNvSpPr/>
            <p:nvPr/>
          </p:nvSpPr>
          <p:spPr>
            <a:xfrm>
              <a:off x="201" y="2904"/>
              <a:ext cx="30" cy="1416"/>
            </a:xfrm>
            <a:custGeom>
              <a:avLst/>
              <a:gdLst/>
              <a:ahLst/>
              <a:cxnLst/>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alpha val="100000"/>
                  </a:schemeClr>
                </a:gs>
                <a:gs pos="100000">
                  <a:schemeClr val="bg2">
                    <a:alpha val="10001"/>
                  </a:schemeClr>
                </a:gs>
              </a:gsLst>
              <a:lin ang="5400000" scaled="1"/>
              <a:tileRect/>
            </a:gradFill>
            <a:ln w="9525">
              <a:noFill/>
            </a:ln>
          </p:spPr>
          <p:txBody>
            <a:bodyPr/>
            <a:p>
              <a:endParaRPr lang="zh-CN" altLang="en-US"/>
            </a:p>
          </p:txBody>
        </p:sp>
      </p:grpSp>
      <p:sp>
        <p:nvSpPr>
          <p:cNvPr id="55307" name="日期占位符 55306"/>
          <p:cNvSpPr>
            <a:spLocks noGrp="1"/>
          </p:cNvSpPr>
          <p:nvPr>
            <p:ph type="dt" sz="half" idx="2"/>
          </p:nvPr>
        </p:nvSpPr>
        <p:spPr>
          <a:xfrm>
            <a:off x="838200" y="6245225"/>
            <a:ext cx="1901825" cy="476250"/>
          </a:xfrm>
          <a:prstGeom prst="rect">
            <a:avLst/>
          </a:prstGeom>
          <a:noFill/>
          <a:ln w="9525">
            <a:noFill/>
          </a:ln>
        </p:spPr>
        <p:txBody>
          <a:bodyPr/>
          <a:lstStyle>
            <a:lvl1pPr>
              <a:defRPr sz="1400"/>
            </a:lvl1pPr>
          </a:lstStyle>
          <a:p>
            <a:pPr lvl="0"/>
            <a:endParaRPr lang="zh-CN" altLang="en-US" dirty="0"/>
          </a:p>
        </p:txBody>
      </p:sp>
      <p:sp>
        <p:nvSpPr>
          <p:cNvPr id="55308" name="页脚占位符 55307"/>
          <p:cNvSpPr>
            <a:spLocks noGrp="1"/>
          </p:cNvSpPr>
          <p:nvPr>
            <p:ph type="ftr" sz="quarter" idx="3"/>
          </p:nvPr>
        </p:nvSpPr>
        <p:spPr>
          <a:xfrm>
            <a:off x="3429000" y="6245225"/>
            <a:ext cx="2895600" cy="476250"/>
          </a:xfrm>
          <a:prstGeom prst="rect">
            <a:avLst/>
          </a:prstGeom>
          <a:noFill/>
          <a:ln w="9525">
            <a:noFill/>
          </a:ln>
        </p:spPr>
        <p:txBody>
          <a:bodyPr/>
          <a:lstStyle>
            <a:lvl1pPr algn="ctr">
              <a:defRPr sz="1400"/>
            </a:lvl1pPr>
          </a:lstStyle>
          <a:p>
            <a:pPr lvl="0"/>
            <a:endParaRPr lang="zh-CN" dirty="0"/>
          </a:p>
        </p:txBody>
      </p:sp>
      <p:sp>
        <p:nvSpPr>
          <p:cNvPr id="55309" name="灯片编号占位符 55308"/>
          <p:cNvSpPr>
            <a:spLocks noGrp="1"/>
          </p:cNvSpPr>
          <p:nvPr>
            <p:ph type="sldNum" sz="quarter" idx="4"/>
          </p:nvPr>
        </p:nvSpPr>
        <p:spPr>
          <a:xfrm>
            <a:off x="6937375" y="6245225"/>
            <a:ext cx="1901825" cy="476250"/>
          </a:xfrm>
          <a:prstGeom prst="rect">
            <a:avLst/>
          </a:prstGeom>
          <a:noFill/>
          <a:ln w="9525">
            <a:noFill/>
          </a:ln>
        </p:spPr>
        <p:txBody>
          <a:bodyPr/>
          <a:lstStyle>
            <a:lvl1pPr algn="r">
              <a:defRPr sz="1400"/>
            </a:lvl1pPr>
          </a:lstStyle>
          <a:p>
            <a:pPr lvl="0"/>
            <a:fld id="{9A0DB2DC-4C9A-4742-B13C-FB6460FD3503}" type="slidenum">
              <a:rPr lang="zh-CN" dirty="0"/>
            </a:fld>
            <a:endParaRPr lang="zh-CN" dirty="0"/>
          </a:p>
        </p:txBody>
      </p:sp>
      <p:sp>
        <p:nvSpPr>
          <p:cNvPr id="55310" name="标题 55309"/>
          <p:cNvSpPr>
            <a:spLocks noGrp="1" noRot="1"/>
          </p:cNvSpPr>
          <p:nvPr>
            <p:ph type="title"/>
          </p:nvPr>
        </p:nvSpPr>
        <p:spPr>
          <a:xfrm>
            <a:off x="457200" y="244475"/>
            <a:ext cx="8385175" cy="1431925"/>
          </a:xfrm>
          <a:prstGeom prst="rect">
            <a:avLst/>
          </a:prstGeom>
          <a:noFill/>
          <a:ln w="9525">
            <a:noFill/>
          </a:ln>
        </p:spPr>
        <p:txBody>
          <a:bodyPr anchor="ctr"/>
          <a:p>
            <a:pPr lvl="0"/>
            <a:r>
              <a:rPr lang="zh-CN" altLang="en-US" dirty="0"/>
              <a:t>单击此处编辑母版标题样式</a:t>
            </a:r>
            <a:endParaRPr lang="zh-CN" altLang="en-US" dirty="0"/>
          </a:p>
        </p:txBody>
      </p:sp>
      <p:sp>
        <p:nvSpPr>
          <p:cNvPr id="55311" name="文本占位符 55310"/>
          <p:cNvSpPr>
            <a:spLocks noGrp="1" noRot="1"/>
          </p:cNvSpPr>
          <p:nvPr>
            <p:ph type="body" idx="1"/>
          </p:nvPr>
        </p:nvSpPr>
        <p:spPr>
          <a:xfrm>
            <a:off x="838200" y="1905000"/>
            <a:ext cx="8007350" cy="41910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4400" b="1" i="0" u="none" kern="1200" baseline="0">
          <a:solidFill>
            <a:schemeClr val="tx2"/>
          </a:solidFill>
          <a:effectLst>
            <a:outerShdw blurRad="38100" dist="38100" dir="2700000">
              <a:srgbClr val="C0C0C0"/>
            </a:outerShdw>
          </a:effectLst>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3200" b="0" i="0" u="none" kern="1200" baseline="0">
          <a:solidFill>
            <a:schemeClr val="tx1"/>
          </a:solidFill>
          <a:effectLst>
            <a:outerShdw blurRad="38100" dist="38100" dir="2700000">
              <a:srgbClr val="C0C0C0"/>
            </a:outerShdw>
          </a:effectLst>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2"/>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400" b="0" i="0" u="none" kern="1200" baseline="0">
          <a:solidFill>
            <a:schemeClr val="tx1"/>
          </a:solidFill>
          <a:effectLst>
            <a:outerShdw blurRad="38100" dist="38100" dir="2700000">
              <a:srgbClr val="C0C0C0"/>
            </a:outerShdw>
          </a:effectLst>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2"/>
        </a:buClr>
        <a:buFont typeface="Wingdings" panose="05000000000000000000" pitchFamily="2" charset="2"/>
        <a:buChar char="§"/>
        <a:defRPr sz="2000" b="0" i="0" u="none" kern="1200" baseline="0">
          <a:solidFill>
            <a:schemeClr val="tx1"/>
          </a:solidFill>
          <a:effectLst>
            <a:outerShdw blurRad="38100" dist="38100" dir="2700000">
              <a:srgbClr val="C0C0C0"/>
            </a:outerShdw>
          </a:effectLst>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000" b="0" i="0" u="none" kern="1200" baseline="0">
          <a:solidFill>
            <a:schemeClr val="tx1"/>
          </a:solidFill>
          <a:effectLst>
            <a:outerShdw blurRad="38100" dist="38100" dir="2700000">
              <a:srgbClr val="C0C0C0"/>
            </a:outerShdw>
          </a:effectLst>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000" b="0" i="0" u="none" kern="1200" baseline="0">
          <a:solidFill>
            <a:schemeClr val="tx1"/>
          </a:solidFill>
          <a:effectLst>
            <a:outerShdw blurRad="38100" dist="38100" dir="2700000">
              <a:srgbClr val="C0C0C0"/>
            </a:outerShdw>
          </a:effectLst>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000" b="0" i="0" u="none" kern="1200" baseline="0">
          <a:solidFill>
            <a:schemeClr val="tx1"/>
          </a:solidFill>
          <a:effectLst>
            <a:outerShdw blurRad="38100" dist="38100" dir="2700000">
              <a:srgbClr val="C0C0C0"/>
            </a:outerShdw>
          </a:effectLst>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000" b="0" i="0" u="none" kern="1200" baseline="0">
          <a:solidFill>
            <a:schemeClr val="tx1"/>
          </a:solidFill>
          <a:effectLst>
            <a:outerShdw blurRad="38100" dist="38100" dir="2700000">
              <a:srgbClr val="C0C0C0"/>
            </a:outerShdw>
          </a:effectLst>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000" b="0" i="0" u="none" kern="1200" baseline="0">
          <a:solidFill>
            <a:schemeClr val="tx1"/>
          </a:solidFill>
          <a:effectLst>
            <a:outerShdw blurRad="38100" dist="38100" dir="2700000">
              <a:srgbClr val="C0C0C0"/>
            </a:outerShdw>
          </a:effectLst>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GI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2.GI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1.GI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标题 2049"/>
          <p:cNvSpPr>
            <a:spLocks noGrp="1"/>
          </p:cNvSpPr>
          <p:nvPr>
            <p:ph type="ctrTitle"/>
          </p:nvPr>
        </p:nvSpPr>
        <p:spPr/>
        <p:txBody>
          <a:bodyPr anchor="t"/>
          <a:p>
            <a:pPr defTabSz="914400">
              <a:buNone/>
            </a:pPr>
            <a:r>
              <a:rPr lang="zh-CN" altLang="en-US" kern="1200" baseline="0" dirty="0">
                <a:solidFill>
                  <a:srgbClr val="FF0000"/>
                </a:solidFill>
                <a:latin typeface="Arial Black" panose="020B0A04020102020204" pitchFamily="34" charset="0"/>
                <a:ea typeface="宋体" panose="02010600030101010101" pitchFamily="2" charset="-122"/>
              </a:rPr>
              <a:t>口语交际与语文综合运用专题复习</a:t>
            </a:r>
            <a:endParaRPr lang="zh-CN" altLang="en-US" kern="1200" baseline="0" dirty="0">
              <a:solidFill>
                <a:srgbClr val="FF0000"/>
              </a:solidFill>
              <a:latin typeface="Arial Black" panose="020B0A04020102020204" pitchFamily="34" charset="0"/>
              <a:ea typeface="宋体" panose="02010600030101010101" pitchFamily="2" charset="-122"/>
            </a:endParaRPr>
          </a:p>
        </p:txBody>
      </p:sp>
      <p:sp>
        <p:nvSpPr>
          <p:cNvPr id="2051" name="副标题 2050"/>
          <p:cNvSpPr>
            <a:spLocks noGrp="1"/>
          </p:cNvSpPr>
          <p:nvPr>
            <p:ph type="subTitle" idx="1"/>
          </p:nvPr>
        </p:nvSpPr>
        <p:spPr/>
        <p:txBody>
          <a:bodyPr anchor="t"/>
          <a:p>
            <a:pPr algn="ctr" defTabSz="914400">
              <a:lnSpc>
                <a:spcPct val="90000"/>
              </a:lnSpc>
              <a:buFont typeface="Wingdings" panose="05000000000000000000" pitchFamily="2" charset="2"/>
              <a:buNone/>
            </a:pPr>
            <a:r>
              <a:rPr lang="zh-CN" altLang="en-US" sz="2800" kern="1200" baseline="0" dirty="0">
                <a:latin typeface="Arial" panose="020B0604020202020204" pitchFamily="34" charset="0"/>
                <a:ea typeface="宋体" panose="02010600030101010101" pitchFamily="2" charset="-122"/>
              </a:rPr>
              <a:t>情景说话、仿写训练、语言综合运用、新闻信息概括、图表分析转述、实践活动等中考题型答题指导</a:t>
            </a:r>
            <a:endParaRPr lang="zh-CN" altLang="en-US" sz="2800" kern="1200" baseline="0" dirty="0">
              <a:latin typeface="Arial" panose="020B0604020202020204" pitchFamily="34" charset="0"/>
              <a:ea typeface="宋体" panose="02010600030101010101" pitchFamily="2" charset="-122"/>
            </a:endParaRPr>
          </a:p>
          <a:p>
            <a:pPr algn="ctr" defTabSz="914400">
              <a:lnSpc>
                <a:spcPct val="90000"/>
              </a:lnSpc>
              <a:buFont typeface="Wingdings" panose="05000000000000000000" pitchFamily="2" charset="2"/>
              <a:buNone/>
            </a:pPr>
            <a:endParaRPr lang="zh-CN" altLang="en-US" sz="2800" kern="1200" baseline="0"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3313"/>
          <p:cNvSpPr>
            <a:spLocks noGrp="1" noRot="1"/>
          </p:cNvSpPr>
          <p:nvPr>
            <p:ph type="title"/>
          </p:nvPr>
        </p:nvSpPr>
        <p:spPr/>
        <p:txBody>
          <a:bodyPr anchor="ctr"/>
          <a:p>
            <a:r>
              <a:rPr lang="en-US" altLang="zh-CN" dirty="0"/>
              <a:t>4</a:t>
            </a:r>
            <a:r>
              <a:rPr lang="zh-CN" altLang="en-US" dirty="0"/>
              <a:t>、开场白设计</a:t>
            </a:r>
            <a:br>
              <a:rPr lang="zh-CN" altLang="en-US" dirty="0"/>
            </a:br>
            <a:endParaRPr lang="zh-CN" altLang="en-US" dirty="0"/>
          </a:p>
        </p:txBody>
      </p:sp>
      <p:sp>
        <p:nvSpPr>
          <p:cNvPr id="13315" name="文本占位符 13314"/>
          <p:cNvSpPr>
            <a:spLocks noGrp="1" noRot="1"/>
          </p:cNvSpPr>
          <p:nvPr>
            <p:ph type="body" idx="1"/>
          </p:nvPr>
        </p:nvSpPr>
        <p:spPr/>
        <p:txBody>
          <a:bodyPr/>
          <a:p>
            <a:r>
              <a:rPr lang="zh-CN" altLang="en-US" sz="2800" dirty="0"/>
              <a:t>（</a:t>
            </a:r>
            <a:r>
              <a:rPr lang="en-US" altLang="zh-CN" sz="2800" dirty="0"/>
              <a:t>2010</a:t>
            </a:r>
            <a:r>
              <a:rPr lang="zh-CN" altLang="en-US" sz="2800" dirty="0"/>
              <a:t>鸡西）进入信息时代，很多中学生认为，都用电脑打字了，字写得好不好无所谓。面对这一现象，初二某班准备开展以“写好汉字，学好汉字”为主题的班会活动。如果你是主持人，请你为这次活动设计一个开场白。</a:t>
            </a:r>
            <a:endParaRPr lang="zh-CN" altLang="en-US" sz="2800" dirty="0"/>
          </a:p>
          <a:p>
            <a:r>
              <a:rPr lang="zh-CN" altLang="en-US" sz="2800" dirty="0"/>
              <a:t>答案示例：</a:t>
            </a:r>
            <a:r>
              <a:rPr lang="zh-CN" altLang="en-US" sz="2800" dirty="0">
                <a:solidFill>
                  <a:srgbClr val="FF3300"/>
                </a:solidFill>
              </a:rPr>
              <a:t>同学们，众所周知，语言是一个国家、一个民族的标志，而文字是语言的载体，中国书法源远流长，它是我们民族文化的瑰宝，如何继承发扬是我们义不容辞的责任。下面我宣布“写好汉字，学会汉字”主题班会正式开始。</a:t>
            </a:r>
            <a:endParaRPr lang="zh-CN" altLang="en-US" sz="2800" dirty="0">
              <a:solidFill>
                <a:srgbClr val="FF33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4337"/>
          <p:cNvSpPr>
            <a:spLocks noGrp="1" noRot="1"/>
          </p:cNvSpPr>
          <p:nvPr>
            <p:ph type="title"/>
          </p:nvPr>
        </p:nvSpPr>
        <p:spPr/>
        <p:txBody>
          <a:bodyPr anchor="ctr"/>
          <a:p>
            <a:r>
              <a:rPr lang="en-US" altLang="zh-CN" dirty="0"/>
              <a:t>5</a:t>
            </a:r>
            <a:r>
              <a:rPr lang="zh-CN" altLang="en-US" dirty="0"/>
              <a:t>、问题设计</a:t>
            </a:r>
            <a:endParaRPr lang="zh-CN" altLang="en-US" dirty="0"/>
          </a:p>
        </p:txBody>
      </p:sp>
      <p:sp>
        <p:nvSpPr>
          <p:cNvPr id="14339" name="文本占位符 14338"/>
          <p:cNvSpPr>
            <a:spLocks noGrp="1" noRot="1"/>
          </p:cNvSpPr>
          <p:nvPr>
            <p:ph type="body" idx="1"/>
          </p:nvPr>
        </p:nvSpPr>
        <p:spPr/>
        <p:txBody>
          <a:bodyPr/>
          <a:p>
            <a:r>
              <a:rPr lang="zh-CN" altLang="en-US" dirty="0"/>
              <a:t>（</a:t>
            </a:r>
            <a:r>
              <a:rPr lang="en-US" altLang="zh-CN" dirty="0"/>
              <a:t>2012</a:t>
            </a:r>
            <a:r>
              <a:rPr lang="zh-CN" altLang="en-US" dirty="0"/>
              <a:t>昭通）记者将去采访“陆良八老”，请你为记者设计一个要采访的问题。（问题来自材料，要有针对性。）</a:t>
            </a:r>
            <a:endParaRPr lang="zh-CN" altLang="en-US" dirty="0"/>
          </a:p>
          <a:p>
            <a:r>
              <a:rPr lang="zh-CN" altLang="en-US" dirty="0"/>
              <a:t>如：请问大爷，是什么信念支持你们坚守荒山植树造林三十余年？</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标题 52225"/>
          <p:cNvSpPr>
            <a:spLocks noGrp="1" noRot="1"/>
          </p:cNvSpPr>
          <p:nvPr>
            <p:ph type="title"/>
          </p:nvPr>
        </p:nvSpPr>
        <p:spPr/>
        <p:txBody>
          <a:bodyPr anchor="ctr"/>
          <a:p>
            <a:r>
              <a:rPr lang="en-US" altLang="zh-CN" dirty="0"/>
              <a:t>6.</a:t>
            </a:r>
            <a:r>
              <a:rPr lang="zh-CN" altLang="en-US" dirty="0"/>
              <a:t>建议提议类</a:t>
            </a:r>
            <a:endParaRPr lang="zh-CN" altLang="en-US" dirty="0"/>
          </a:p>
        </p:txBody>
      </p:sp>
      <p:sp>
        <p:nvSpPr>
          <p:cNvPr id="52227" name="文本占位符 52226"/>
          <p:cNvSpPr>
            <a:spLocks noGrp="1" noRot="1"/>
          </p:cNvSpPr>
          <p:nvPr>
            <p:ph type="body" idx="1"/>
          </p:nvPr>
        </p:nvSpPr>
        <p:spPr>
          <a:xfrm>
            <a:off x="457200" y="1196975"/>
            <a:ext cx="8435975" cy="5472113"/>
          </a:xfrm>
        </p:spPr>
        <p:txBody>
          <a:bodyPr/>
          <a:p>
            <a:pPr>
              <a:lnSpc>
                <a:spcPct val="90000"/>
              </a:lnSpc>
            </a:pPr>
            <a:r>
              <a:rPr lang="zh-CN" altLang="en-US" dirty="0"/>
              <a:t>（</a:t>
            </a:r>
            <a:r>
              <a:rPr lang="en-US" altLang="zh-CN" dirty="0"/>
              <a:t>2013</a:t>
            </a:r>
            <a:r>
              <a:rPr lang="zh-CN" altLang="en-US" dirty="0"/>
              <a:t>曲靖）公园门前的十字路口，</a:t>
            </a:r>
            <a:r>
              <a:rPr lang="en-US" altLang="zh-CN" dirty="0"/>
              <a:t>4</a:t>
            </a:r>
            <a:r>
              <a:rPr lang="zh-CN" altLang="en-US" dirty="0"/>
              <a:t>名行人看见红灯已经亮起，看看左右没有车驶过，就直接从斑马线上穿过。在绿灯亮起前几秒，又有三名行人在车流中穿行</a:t>
            </a:r>
            <a:r>
              <a:rPr lang="en-US" altLang="zh-CN"/>
              <a:t>……</a:t>
            </a:r>
            <a:endParaRPr lang="en-US" altLang="zh-CN"/>
          </a:p>
          <a:p>
            <a:pPr>
              <a:lnSpc>
                <a:spcPct val="90000"/>
              </a:lnSpc>
              <a:buNone/>
            </a:pPr>
            <a:r>
              <a:rPr lang="zh-CN" altLang="en-US" dirty="0"/>
              <a:t>针对“中国式过马路”的违规行为，请你向交管部门提出两条合理建议。</a:t>
            </a:r>
            <a:endParaRPr lang="zh-CN" altLang="en-US" dirty="0"/>
          </a:p>
          <a:p>
            <a:pPr>
              <a:lnSpc>
                <a:spcPct val="90000"/>
              </a:lnSpc>
              <a:buNone/>
            </a:pPr>
            <a:r>
              <a:rPr lang="zh-CN" altLang="en-US" dirty="0"/>
              <a:t>答案示例：</a:t>
            </a:r>
            <a:r>
              <a:rPr lang="en-US" altLang="zh-CN" dirty="0">
                <a:latin typeface="黑体" panose="02010609060101010101" pitchFamily="2" charset="-122"/>
                <a:ea typeface="黑体" panose="02010609060101010101" pitchFamily="2" charset="-122"/>
              </a:rPr>
              <a:t>1</a:t>
            </a:r>
            <a:r>
              <a:rPr lang="zh-CN" altLang="en-US" dirty="0">
                <a:latin typeface="黑体" panose="02010609060101010101" pitchFamily="2" charset="-122"/>
                <a:ea typeface="黑体" panose="02010609060101010101" pitchFamily="2" charset="-122"/>
              </a:rPr>
              <a:t>、建立违规档案，适度加以曝光。</a:t>
            </a:r>
            <a:endParaRPr lang="zh-CN" altLang="en-US" dirty="0">
              <a:latin typeface="黑体" panose="02010609060101010101" pitchFamily="2" charset="-122"/>
              <a:ea typeface="黑体" panose="02010609060101010101" pitchFamily="2" charset="-122"/>
            </a:endParaRPr>
          </a:p>
          <a:p>
            <a:pPr>
              <a:lnSpc>
                <a:spcPct val="90000"/>
              </a:lnSpc>
              <a:buNone/>
            </a:pPr>
            <a:r>
              <a:rPr lang="en-US" altLang="zh-CN" dirty="0">
                <a:latin typeface="黑体" panose="02010609060101010101" pitchFamily="2" charset="-122"/>
                <a:ea typeface="黑体" panose="02010609060101010101" pitchFamily="2" charset="-122"/>
              </a:rPr>
              <a:t>2</a:t>
            </a:r>
            <a:r>
              <a:rPr lang="zh-CN" altLang="en-US" dirty="0">
                <a:latin typeface="黑体" panose="02010609060101010101" pitchFamily="2" charset="-122"/>
                <a:ea typeface="黑体" panose="02010609060101010101" pitchFamily="2" charset="-122"/>
              </a:rPr>
              <a:t>、红绿灯设置应科学合理，建议增设警示牌及升降栏杆。</a:t>
            </a:r>
            <a:r>
              <a:rPr lang="en-US" altLang="zh-CN" dirty="0">
                <a:latin typeface="黑体" panose="02010609060101010101" pitchFamily="2" charset="-122"/>
                <a:ea typeface="黑体" panose="02010609060101010101" pitchFamily="2" charset="-122"/>
              </a:rPr>
              <a:t>3</a:t>
            </a:r>
            <a:r>
              <a:rPr lang="zh-CN" altLang="en-US" dirty="0">
                <a:latin typeface="黑体" panose="02010609060101010101" pitchFamily="2" charset="-122"/>
                <a:ea typeface="黑体" panose="02010609060101010101" pitchFamily="2" charset="-122"/>
              </a:rPr>
              <a:t>、对违规者进行罚款或执勤处罚。</a:t>
            </a:r>
            <a:r>
              <a:rPr lang="en-US" altLang="zh-CN" dirty="0">
                <a:latin typeface="黑体" panose="02010609060101010101" pitchFamily="2" charset="-122"/>
                <a:ea typeface="黑体" panose="02010609060101010101" pitchFamily="2" charset="-122"/>
              </a:rPr>
              <a:t>4</a:t>
            </a:r>
            <a:r>
              <a:rPr lang="zh-CN" altLang="en-US" dirty="0">
                <a:latin typeface="黑体" panose="02010609060101010101" pitchFamily="2" charset="-122"/>
                <a:ea typeface="黑体" panose="02010609060101010101" pitchFamily="2" charset="-122"/>
              </a:rPr>
              <a:t>加大交通法规宣传力度，提高市民自律意识。</a:t>
            </a:r>
            <a:endParaRPr lang="zh-CN" altLang="en-US" dirty="0">
              <a:latin typeface="黑体" panose="02010609060101010101" pitchFamily="2" charset="-122"/>
              <a:ea typeface="黑体" panose="0201060906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标题 53249"/>
          <p:cNvSpPr>
            <a:spLocks noGrp="1" noRot="1"/>
          </p:cNvSpPr>
          <p:nvPr>
            <p:ph type="title"/>
          </p:nvPr>
        </p:nvSpPr>
        <p:spPr/>
        <p:txBody>
          <a:bodyPr anchor="ctr"/>
          <a:p>
            <a:endParaRPr dirty="0"/>
          </a:p>
        </p:txBody>
      </p:sp>
      <p:sp>
        <p:nvSpPr>
          <p:cNvPr id="53251" name="文本占位符 53250"/>
          <p:cNvSpPr>
            <a:spLocks noGrp="1" noRot="1"/>
          </p:cNvSpPr>
          <p:nvPr>
            <p:ph type="body" idx="1"/>
          </p:nvPr>
        </p:nvSpPr>
        <p:spPr/>
        <p:txBody>
          <a:bodyPr/>
          <a:p>
            <a:pPr>
              <a:lnSpc>
                <a:spcPct val="90000"/>
              </a:lnSpc>
            </a:pPr>
            <a:r>
              <a:rPr lang="zh-CN" altLang="en-US" sz="2800" dirty="0"/>
              <a:t>（</a:t>
            </a:r>
            <a:r>
              <a:rPr lang="en-US" altLang="zh-CN" sz="2800" dirty="0"/>
              <a:t>2013</a:t>
            </a:r>
            <a:r>
              <a:rPr lang="zh-CN" altLang="en-US" sz="2800" dirty="0"/>
              <a:t>长沙）甲同学：网络时代，信息量很大，但是面对茫茫书海，我们不知如何下手。乙同学：我们现在太忙了，要做那么多题，哪有时间读课外书？丙同学：我们读过很容易忘记，留下深刻印象的不多。</a:t>
            </a:r>
            <a:endParaRPr lang="zh-CN" altLang="en-US" sz="2800" dirty="0"/>
          </a:p>
          <a:p>
            <a:pPr>
              <a:lnSpc>
                <a:spcPct val="90000"/>
              </a:lnSpc>
            </a:pPr>
            <a:r>
              <a:rPr lang="zh-CN" altLang="en-US" sz="2800" dirty="0"/>
              <a:t>请你针对以上发言，给在场的校长和同学分别提一条建议，注意语言得体。</a:t>
            </a:r>
            <a:endParaRPr lang="zh-CN" altLang="en-US" sz="2800" dirty="0"/>
          </a:p>
          <a:p>
            <a:pPr>
              <a:lnSpc>
                <a:spcPct val="90000"/>
              </a:lnSpc>
              <a:buNone/>
            </a:pPr>
            <a:r>
              <a:rPr lang="zh-CN" altLang="en-US" sz="2800" dirty="0"/>
              <a:t>答案示例：</a:t>
            </a:r>
            <a:r>
              <a:rPr lang="en-US" altLang="zh-CN" sz="2800" dirty="0">
                <a:solidFill>
                  <a:srgbClr val="FF0000"/>
                </a:solidFill>
              </a:rPr>
              <a:t>1</a:t>
            </a:r>
            <a:r>
              <a:rPr lang="zh-CN" altLang="en-US" sz="2800" dirty="0">
                <a:solidFill>
                  <a:srgbClr val="FF0000"/>
                </a:solidFill>
              </a:rPr>
              <a:t>、校长您好，我们学校每周可以专门安排一节课，让学生阅读吗？</a:t>
            </a:r>
            <a:r>
              <a:rPr lang="en-US" altLang="zh-CN" sz="2800" dirty="0">
                <a:solidFill>
                  <a:srgbClr val="FF0000"/>
                </a:solidFill>
              </a:rPr>
              <a:t>2</a:t>
            </a:r>
            <a:r>
              <a:rPr lang="zh-CN" altLang="en-US" sz="2800" dirty="0">
                <a:solidFill>
                  <a:srgbClr val="FF0000"/>
                </a:solidFill>
              </a:rPr>
              <a:t>、同学，俗语说“任凭弱水三千，我只取一瓢而饮！”读书要有选择，可以从自己感兴趣的书籍入手。</a:t>
            </a:r>
            <a:endParaRPr lang="zh-CN" altLang="en-US" sz="2800"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6385"/>
          <p:cNvSpPr>
            <a:spLocks noGrp="1" noRot="1"/>
          </p:cNvSpPr>
          <p:nvPr>
            <p:ph type="title"/>
          </p:nvPr>
        </p:nvSpPr>
        <p:spPr/>
        <p:txBody>
          <a:bodyPr anchor="ctr"/>
          <a:p>
            <a:r>
              <a:rPr lang="zh-CN" altLang="en-US" dirty="0"/>
              <a:t>二、仿写句子</a:t>
            </a:r>
            <a:endParaRPr lang="zh-CN" altLang="en-US" dirty="0"/>
          </a:p>
        </p:txBody>
      </p:sp>
      <p:sp>
        <p:nvSpPr>
          <p:cNvPr id="16387" name="文本占位符 16386"/>
          <p:cNvSpPr>
            <a:spLocks noGrp="1" noRot="1"/>
          </p:cNvSpPr>
          <p:nvPr>
            <p:ph type="body" idx="1"/>
          </p:nvPr>
        </p:nvSpPr>
        <p:spPr/>
        <p:txBody>
          <a:bodyPr/>
          <a:p>
            <a:r>
              <a:rPr lang="zh-CN" altLang="en-US" dirty="0"/>
              <a:t>认真分析题目及例句</a:t>
            </a:r>
            <a:endParaRPr lang="zh-CN" altLang="en-US" dirty="0"/>
          </a:p>
          <a:p>
            <a:r>
              <a:rPr lang="zh-CN" altLang="en-US" dirty="0"/>
              <a:t>注意修辞手法要与例句相同</a:t>
            </a:r>
            <a:endParaRPr lang="zh-CN" altLang="en-US" dirty="0"/>
          </a:p>
          <a:p>
            <a:r>
              <a:rPr lang="zh-CN" altLang="en-US" dirty="0"/>
              <a:t>注意句子结构要一致，句式要相同</a:t>
            </a:r>
            <a:endParaRPr lang="zh-CN" altLang="en-US" dirty="0"/>
          </a:p>
          <a:p>
            <a:r>
              <a:rPr lang="zh-CN" altLang="en-US" dirty="0"/>
              <a:t>有些词语照搬不变</a:t>
            </a:r>
            <a:endParaRPr lang="zh-CN" altLang="en-US" dirty="0"/>
          </a:p>
          <a:p>
            <a:r>
              <a:rPr lang="zh-CN" altLang="en-US" dirty="0"/>
              <a:t>字数大致相等</a:t>
            </a:r>
            <a:endParaRPr lang="zh-CN" altLang="en-US" dirty="0"/>
          </a:p>
          <a:p>
            <a:r>
              <a:rPr lang="zh-CN" altLang="en-US" dirty="0"/>
              <a:t>内容协调，前后连贯，语境和谐</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3" name="文本占位符 15362"/>
          <p:cNvSpPr>
            <a:spLocks noGrp="1" noRot="1"/>
          </p:cNvSpPr>
          <p:nvPr>
            <p:ph type="body"/>
          </p:nvPr>
        </p:nvSpPr>
        <p:spPr>
          <a:xfrm>
            <a:off x="0" y="1125538"/>
            <a:ext cx="8459788" cy="5732462"/>
          </a:xfrm>
        </p:spPr>
        <p:txBody>
          <a:bodyPr/>
          <a:p>
            <a:pPr lvl="0">
              <a:lnSpc>
                <a:spcPct val="90000"/>
              </a:lnSpc>
            </a:pPr>
            <a:r>
              <a:rPr lang="zh-CN" altLang="en-US" sz="2400" dirty="0"/>
              <a:t>（</a:t>
            </a:r>
            <a:r>
              <a:rPr lang="en-US" altLang="zh-CN" sz="2400" dirty="0"/>
              <a:t>2013</a:t>
            </a:r>
            <a:r>
              <a:rPr lang="zh-CN" altLang="en-US" sz="2400" dirty="0"/>
              <a:t>临沂）请你仿照画波浪线的句子，在横线上补写三个句子。要求内容相近，句式相同。</a:t>
            </a:r>
            <a:endParaRPr lang="zh-CN" altLang="en-US" sz="2400" dirty="0"/>
          </a:p>
          <a:p>
            <a:pPr lvl="0">
              <a:lnSpc>
                <a:spcPct val="90000"/>
              </a:lnSpc>
              <a:buNone/>
            </a:pPr>
            <a:r>
              <a:rPr lang="zh-CN" altLang="en-US" sz="2400" dirty="0">
                <a:ea typeface="黑体" panose="02010609060101010101" pitchFamily="2" charset="-122"/>
              </a:rPr>
              <a:t>           读书是一个奇妙的过程，</a:t>
            </a:r>
            <a:r>
              <a:rPr lang="zh-CN" altLang="en-US" sz="2400" u="sng" dirty="0">
                <a:ea typeface="黑体" panose="02010609060101010101" pitchFamily="2" charset="-122"/>
              </a:rPr>
              <a:t>可以使软弱的性格变得坚强</a:t>
            </a:r>
            <a:r>
              <a:rPr lang="zh-CN" altLang="en-US" sz="2400" dirty="0"/>
              <a:t>，</a:t>
            </a:r>
            <a:r>
              <a:rPr lang="zh-CN" altLang="en-US" sz="2400" u="sng" dirty="0"/>
              <a:t>          </a:t>
            </a:r>
            <a:r>
              <a:rPr lang="zh-CN" altLang="en-US" sz="2400" dirty="0"/>
              <a:t>，</a:t>
            </a:r>
            <a:r>
              <a:rPr lang="zh-CN" altLang="en-US" sz="2400" u="sng" dirty="0"/>
              <a:t>           </a:t>
            </a:r>
            <a:r>
              <a:rPr lang="zh-CN" altLang="en-US" sz="2400" dirty="0"/>
              <a:t>，</a:t>
            </a:r>
            <a:r>
              <a:rPr lang="zh-CN" altLang="en-US" sz="2400" u="sng" dirty="0"/>
              <a:t>               </a:t>
            </a:r>
            <a:r>
              <a:rPr lang="zh-CN" altLang="en-US" sz="2400" dirty="0"/>
              <a:t> 。 </a:t>
            </a:r>
            <a:r>
              <a:rPr lang="zh-CN" altLang="en-US" sz="2400" u="sng" dirty="0"/>
              <a:t>       </a:t>
            </a:r>
            <a:r>
              <a:rPr lang="zh-CN" altLang="en-US" sz="2400" dirty="0"/>
              <a:t>                       </a:t>
            </a:r>
            <a:endParaRPr lang="zh-CN" altLang="en-US" sz="2400" dirty="0"/>
          </a:p>
          <a:p>
            <a:pPr lvl="0">
              <a:lnSpc>
                <a:spcPct val="90000"/>
              </a:lnSpc>
            </a:pPr>
            <a:r>
              <a:rPr lang="en-US" altLang="zh-CN" sz="2400" dirty="0"/>
              <a:t>(2013</a:t>
            </a:r>
            <a:r>
              <a:rPr lang="zh-CN" altLang="en-US" sz="2400" dirty="0"/>
              <a:t>乐山）仿照例句写一句话。</a:t>
            </a:r>
            <a:r>
              <a:rPr lang="zh-CN" altLang="en-US" sz="2400" u="sng" dirty="0">
                <a:ea typeface="黑体" panose="02010609060101010101" pitchFamily="2" charset="-122"/>
              </a:rPr>
              <a:t>无论是高深莫测的星空，还是不值一提的灰尘，都是大自然精巧绝伦的艺术品</a:t>
            </a:r>
            <a:r>
              <a:rPr lang="zh-CN" altLang="en-US" sz="2400" dirty="0">
                <a:ea typeface="黑体" panose="02010609060101010101" pitchFamily="2" charset="-122"/>
              </a:rPr>
              <a:t>。</a:t>
            </a:r>
            <a:endParaRPr lang="zh-CN" altLang="en-US" sz="2400" dirty="0">
              <a:ea typeface="黑体" panose="02010609060101010101" pitchFamily="2" charset="-122"/>
            </a:endParaRPr>
          </a:p>
          <a:p>
            <a:pPr lvl="0">
              <a:lnSpc>
                <a:spcPct val="90000"/>
              </a:lnSpc>
              <a:buNone/>
            </a:pPr>
            <a:r>
              <a:rPr lang="zh-CN" altLang="en-US" sz="2400" dirty="0">
                <a:ea typeface="黑体" panose="02010609060101010101" pitchFamily="2" charset="-122"/>
              </a:rPr>
              <a:t>（                                                                                          ）             </a:t>
            </a:r>
            <a:endParaRPr lang="zh-CN" altLang="en-US" sz="2400" dirty="0">
              <a:ea typeface="黑体" panose="02010609060101010101" pitchFamily="2" charset="-122"/>
            </a:endParaRPr>
          </a:p>
          <a:p>
            <a:pPr lvl="0">
              <a:lnSpc>
                <a:spcPct val="90000"/>
              </a:lnSpc>
            </a:pPr>
            <a:r>
              <a:rPr lang="zh-CN" altLang="en-US" sz="2400" dirty="0"/>
              <a:t>（</a:t>
            </a:r>
            <a:r>
              <a:rPr lang="en-US" altLang="zh-CN" sz="2400" dirty="0"/>
              <a:t>2013</a:t>
            </a:r>
            <a:r>
              <a:rPr lang="zh-CN" altLang="en-US" sz="2400" dirty="0"/>
              <a:t>重庆）仿照下面的画线句，补写两个句子，要求句式相同，语义连贯。</a:t>
            </a:r>
            <a:endParaRPr lang="zh-CN" altLang="en-US" sz="2400"/>
          </a:p>
          <a:p>
            <a:pPr lvl="0">
              <a:lnSpc>
                <a:spcPct val="90000"/>
              </a:lnSpc>
              <a:buNone/>
            </a:pPr>
            <a:r>
              <a:rPr lang="zh-CN" altLang="en-US" sz="2400" dirty="0"/>
              <a:t>    “中国梦”催生“重庆梦”，激发“我的梦”。梦想给予拥有者强大的力量，</a:t>
            </a:r>
            <a:r>
              <a:rPr lang="zh-CN" altLang="en-US" sz="2400" u="sng" dirty="0"/>
              <a:t>中华民族因为梦想而在世界之林中跃马扬鞭，日新月异</a:t>
            </a:r>
            <a:r>
              <a:rPr lang="zh-CN" altLang="en-US" sz="2400" dirty="0"/>
              <a:t>；重庆会因为梦想 </a:t>
            </a:r>
            <a:r>
              <a:rPr lang="en-US" altLang="zh-CN" sz="2400" dirty="0"/>
              <a:t>(                                       )</a:t>
            </a:r>
            <a:r>
              <a:rPr lang="zh-CN" altLang="en-US" sz="2400" dirty="0"/>
              <a:t>；我会因为梦想  （                                                          ）。                                             </a:t>
            </a:r>
            <a:endParaRPr lang="zh-CN" altLang="en-US"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32769"/>
          <p:cNvSpPr>
            <a:spLocks noGrp="1" noRot="1"/>
          </p:cNvSpPr>
          <p:nvPr>
            <p:ph type="title"/>
          </p:nvPr>
        </p:nvSpPr>
        <p:spPr/>
        <p:txBody>
          <a:bodyPr anchor="ctr"/>
          <a:p>
            <a:endParaRPr dirty="0"/>
          </a:p>
        </p:txBody>
      </p:sp>
      <p:sp>
        <p:nvSpPr>
          <p:cNvPr id="32771" name="文本占位符 32770"/>
          <p:cNvSpPr>
            <a:spLocks noGrp="1" noRot="1"/>
          </p:cNvSpPr>
          <p:nvPr>
            <p:ph type="body" idx="1"/>
          </p:nvPr>
        </p:nvSpPr>
        <p:spPr/>
        <p:txBody>
          <a:bodyPr/>
          <a:p>
            <a:pPr>
              <a:lnSpc>
                <a:spcPct val="90000"/>
              </a:lnSpc>
            </a:pPr>
            <a:r>
              <a:rPr lang="zh-CN" altLang="en-US" sz="2800" dirty="0"/>
              <a:t>答案示例：</a:t>
            </a:r>
            <a:r>
              <a:rPr lang="en-US" altLang="zh-CN" sz="2800" dirty="0">
                <a:solidFill>
                  <a:srgbClr val="FF0000"/>
                </a:solidFill>
              </a:rPr>
              <a:t>1.</a:t>
            </a:r>
            <a:r>
              <a:rPr lang="zh-CN" altLang="en-US" sz="2800" dirty="0">
                <a:solidFill>
                  <a:srgbClr val="FF0000"/>
                </a:solidFill>
              </a:rPr>
              <a:t>可以使卑微是生命变得高尚；可以使单调的时候变得丰富；可以使浮躁的心态变得平和。</a:t>
            </a:r>
            <a:endParaRPr lang="zh-CN" altLang="en-US" sz="2800" dirty="0">
              <a:solidFill>
                <a:srgbClr val="FF0000"/>
              </a:solidFill>
            </a:endParaRPr>
          </a:p>
          <a:p>
            <a:pPr>
              <a:lnSpc>
                <a:spcPct val="90000"/>
              </a:lnSpc>
            </a:pPr>
            <a:r>
              <a:rPr lang="en-US" altLang="zh-CN" sz="2800" dirty="0">
                <a:solidFill>
                  <a:srgbClr val="FF0000"/>
                </a:solidFill>
              </a:rPr>
              <a:t>2.</a:t>
            </a:r>
            <a:r>
              <a:rPr lang="zh-CN" altLang="en-US" sz="2800" dirty="0">
                <a:solidFill>
                  <a:srgbClr val="FF0000"/>
                </a:solidFill>
              </a:rPr>
              <a:t>无论是烟波浩渺的太湖，还是清澈见底的漓江，都是大自然慷慨大方的馈赠品；无论是济世兴邦的梦想，还是瑰丽无比的幻想，都是青年人勇往直前的助推剂；无论是振奋人心的成功，还是灰心丧气的失败，都是人生不可或缺的必修课。</a:t>
            </a:r>
            <a:endParaRPr lang="zh-CN" altLang="en-US" sz="2800" dirty="0">
              <a:solidFill>
                <a:srgbClr val="FF0000"/>
              </a:solidFill>
            </a:endParaRPr>
          </a:p>
          <a:p>
            <a:pPr>
              <a:lnSpc>
                <a:spcPct val="90000"/>
              </a:lnSpc>
            </a:pPr>
            <a:r>
              <a:rPr lang="en-US" altLang="zh-CN" sz="2800" dirty="0">
                <a:solidFill>
                  <a:srgbClr val="FF0000"/>
                </a:solidFill>
              </a:rPr>
              <a:t>3.</a:t>
            </a:r>
            <a:r>
              <a:rPr lang="zh-CN" altLang="en-US" sz="2800" dirty="0">
                <a:solidFill>
                  <a:srgbClr val="FF0000"/>
                </a:solidFill>
              </a:rPr>
              <a:t>而在两江环绕中扬帆起航，傲视群雄；而在人生旅途中披荆斩棘，执着前行。</a:t>
            </a:r>
            <a:endParaRPr lang="zh-CN" altLang="en-US" sz="2800" dirty="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7409"/>
          <p:cNvSpPr>
            <a:spLocks noGrp="1" noRot="1"/>
          </p:cNvSpPr>
          <p:nvPr>
            <p:ph type="title"/>
          </p:nvPr>
        </p:nvSpPr>
        <p:spPr/>
        <p:txBody>
          <a:bodyPr anchor="ctr"/>
          <a:p>
            <a:endParaRPr dirty="0"/>
          </a:p>
        </p:txBody>
      </p:sp>
      <p:sp>
        <p:nvSpPr>
          <p:cNvPr id="17411" name="文本占位符 17410"/>
          <p:cNvSpPr>
            <a:spLocks noGrp="1" noRot="1"/>
          </p:cNvSpPr>
          <p:nvPr>
            <p:ph type="body" idx="1"/>
          </p:nvPr>
        </p:nvSpPr>
        <p:spPr/>
        <p:txBody>
          <a:bodyPr/>
          <a:p>
            <a:r>
              <a:rPr lang="zh-CN" altLang="en-US" dirty="0"/>
              <a:t>（</a:t>
            </a:r>
            <a:r>
              <a:rPr lang="en-US" altLang="zh-CN" dirty="0"/>
              <a:t>2011</a:t>
            </a:r>
            <a:r>
              <a:rPr lang="zh-CN" altLang="en-US" dirty="0"/>
              <a:t>长沙）毕业晚会上，班长的发言刚刚开头就哽咽了，请你仿照同一句式续写两句话。</a:t>
            </a:r>
            <a:endParaRPr lang="zh-CN" altLang="en-US" dirty="0"/>
          </a:p>
          <a:p>
            <a:pPr>
              <a:buNone/>
            </a:pPr>
            <a:r>
              <a:rPr lang="zh-CN" altLang="en-US" dirty="0"/>
              <a:t>     </a:t>
            </a:r>
            <a:r>
              <a:rPr lang="zh-CN" altLang="en-US" dirty="0">
                <a:ea typeface="黑体" panose="02010609060101010101" pitchFamily="2" charset="-122"/>
              </a:rPr>
              <a:t>分别在即，老师，我们如何才能报答您呢？我们原想收获一缕春风，您却给了我们整个春天；我们原想</a:t>
            </a:r>
            <a:r>
              <a:rPr lang="zh-CN" altLang="en-US" dirty="0"/>
              <a:t> （        ，          ；</a:t>
            </a:r>
            <a:endParaRPr lang="zh-CN" altLang="en-US" dirty="0"/>
          </a:p>
          <a:p>
            <a:pPr>
              <a:buNone/>
            </a:pPr>
            <a:r>
              <a:rPr lang="zh-CN" altLang="en-US" dirty="0"/>
              <a:t>               ，                                          。）</a:t>
            </a:r>
            <a:r>
              <a:rPr lang="zh-CN" altLang="en-US" u="sng" dirty="0"/>
              <a:t>                 </a:t>
            </a:r>
            <a:endParaRPr lang="zh-CN" altLang="en-US" u="sng"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8433"/>
          <p:cNvSpPr>
            <a:spLocks noGrp="1" noRot="1"/>
          </p:cNvSpPr>
          <p:nvPr>
            <p:ph type="title"/>
          </p:nvPr>
        </p:nvSpPr>
        <p:spPr/>
        <p:txBody>
          <a:bodyPr anchor="ctr"/>
          <a:p>
            <a:r>
              <a:rPr lang="zh-CN" altLang="en-US" dirty="0"/>
              <a:t>三、对联创作题</a:t>
            </a:r>
            <a:endParaRPr lang="zh-CN" altLang="en-US" dirty="0"/>
          </a:p>
        </p:txBody>
      </p:sp>
      <p:sp>
        <p:nvSpPr>
          <p:cNvPr id="18435" name="文本占位符 18434"/>
          <p:cNvSpPr>
            <a:spLocks noGrp="1" noRot="1"/>
          </p:cNvSpPr>
          <p:nvPr>
            <p:ph type="body" idx="1"/>
          </p:nvPr>
        </p:nvSpPr>
        <p:spPr/>
        <p:txBody>
          <a:bodyPr/>
          <a:p>
            <a:pPr>
              <a:lnSpc>
                <a:spcPct val="90000"/>
              </a:lnSpc>
            </a:pPr>
            <a:r>
              <a:rPr lang="zh-CN" altLang="en-US" dirty="0"/>
              <a:t>（</a:t>
            </a:r>
            <a:r>
              <a:rPr lang="en-US" altLang="zh-CN" dirty="0"/>
              <a:t>2012</a:t>
            </a:r>
            <a:r>
              <a:rPr lang="zh-CN" altLang="en-US" dirty="0"/>
              <a:t>德州）北京奥运会，中国代表团位居金牌榜榜首。伦敦奥运会，将于</a:t>
            </a:r>
            <a:r>
              <a:rPr lang="en-US" altLang="zh-CN" dirty="0"/>
              <a:t>7</a:t>
            </a:r>
            <a:r>
              <a:rPr lang="zh-CN" altLang="en-US" dirty="0"/>
              <a:t>月</a:t>
            </a:r>
            <a:r>
              <a:rPr lang="en-US" altLang="zh-CN" dirty="0"/>
              <a:t>27</a:t>
            </a:r>
            <a:r>
              <a:rPr lang="zh-CN" altLang="en-US" dirty="0"/>
              <a:t>日至</a:t>
            </a:r>
            <a:r>
              <a:rPr lang="en-US" altLang="zh-CN" dirty="0"/>
              <a:t>8</a:t>
            </a:r>
            <a:r>
              <a:rPr lang="zh-CN" altLang="en-US" dirty="0"/>
              <a:t>月</a:t>
            </a:r>
            <a:r>
              <a:rPr lang="en-US" altLang="zh-CN" dirty="0"/>
              <a:t>12</a:t>
            </a:r>
            <a:r>
              <a:rPr lang="zh-CN" altLang="en-US" dirty="0"/>
              <a:t>日举行，中国将派最优秀的运动员参赛，力争取得更好成绩。为激励中国代表团，某网站征集对联，根据上联写出下联。</a:t>
            </a:r>
            <a:endParaRPr lang="zh-CN" altLang="en-US" dirty="0"/>
          </a:p>
          <a:p>
            <a:pPr>
              <a:lnSpc>
                <a:spcPct val="90000"/>
              </a:lnSpc>
              <a:buNone/>
            </a:pPr>
            <a:r>
              <a:rPr lang="zh-CN" altLang="en-US" dirty="0"/>
              <a:t>    上联：忆往昔中华健儿北京奏华章</a:t>
            </a:r>
            <a:endParaRPr lang="zh-CN" altLang="en-US" dirty="0"/>
          </a:p>
          <a:p>
            <a:pPr>
              <a:lnSpc>
                <a:spcPct val="90000"/>
              </a:lnSpc>
              <a:buNone/>
            </a:pPr>
            <a:r>
              <a:rPr lang="zh-CN" altLang="en-US" dirty="0"/>
              <a:t>    下联： </a:t>
            </a:r>
            <a:r>
              <a:rPr lang="zh-CN" altLang="en-US" u="sng" dirty="0"/>
              <a:t>                                            </a:t>
            </a:r>
            <a:endParaRPr lang="zh-CN" altLang="en-US" u="sng" dirty="0"/>
          </a:p>
          <a:p>
            <a:pPr>
              <a:lnSpc>
                <a:spcPct val="90000"/>
              </a:lnSpc>
              <a:buNone/>
            </a:pPr>
            <a:r>
              <a:rPr lang="zh-CN" altLang="en-US" dirty="0"/>
              <a:t>答案示例：</a:t>
            </a:r>
            <a:r>
              <a:rPr lang="zh-CN" altLang="en-US" dirty="0">
                <a:solidFill>
                  <a:srgbClr val="FF3300"/>
                </a:solidFill>
                <a:latin typeface="黑体" panose="02010609060101010101" pitchFamily="2" charset="-122"/>
                <a:ea typeface="黑体" panose="02010609060101010101" pitchFamily="2" charset="-122"/>
              </a:rPr>
              <a:t>看今朝炎黄骄子伦敦谱新篇</a:t>
            </a:r>
            <a:r>
              <a:rPr lang="zh-CN" altLang="en-US" u="sng" dirty="0">
                <a:solidFill>
                  <a:srgbClr val="FF3300"/>
                </a:solidFill>
                <a:latin typeface="黑体" panose="02010609060101010101" pitchFamily="2" charset="-122"/>
                <a:ea typeface="黑体" panose="02010609060101010101" pitchFamily="2" charset="-122"/>
              </a:rPr>
              <a:t>   </a:t>
            </a:r>
            <a:endParaRPr lang="zh-CN" altLang="en-US" u="sng" dirty="0">
              <a:solidFill>
                <a:srgbClr val="FF3300"/>
              </a:solidFill>
              <a:latin typeface="黑体" panose="02010609060101010101" pitchFamily="2" charset="-122"/>
              <a:ea typeface="黑体" panose="0201060906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9457"/>
          <p:cNvSpPr>
            <a:spLocks noGrp="1" noRot="1"/>
          </p:cNvSpPr>
          <p:nvPr>
            <p:ph type="title"/>
          </p:nvPr>
        </p:nvSpPr>
        <p:spPr/>
        <p:txBody>
          <a:bodyPr anchor="ctr"/>
          <a:p>
            <a:r>
              <a:rPr lang="zh-CN" altLang="en-US" dirty="0"/>
              <a:t>答题技巧</a:t>
            </a:r>
            <a:endParaRPr lang="zh-CN" altLang="en-US" dirty="0"/>
          </a:p>
        </p:txBody>
      </p:sp>
      <p:sp>
        <p:nvSpPr>
          <p:cNvPr id="19459" name="文本占位符 19458"/>
          <p:cNvSpPr>
            <a:spLocks noGrp="1" noRot="1"/>
          </p:cNvSpPr>
          <p:nvPr>
            <p:ph type="body" idx="1"/>
          </p:nvPr>
        </p:nvSpPr>
        <p:spPr/>
        <p:txBody>
          <a:bodyPr/>
          <a:p>
            <a:r>
              <a:rPr lang="zh-CN" altLang="en-US" dirty="0"/>
              <a:t>字数相等</a:t>
            </a:r>
            <a:endParaRPr lang="zh-CN" altLang="en-US" dirty="0"/>
          </a:p>
          <a:p>
            <a:r>
              <a:rPr lang="zh-CN" altLang="en-US" dirty="0"/>
              <a:t>词性相同</a:t>
            </a:r>
            <a:endParaRPr lang="zh-CN" altLang="en-US" dirty="0"/>
          </a:p>
          <a:p>
            <a:r>
              <a:rPr lang="zh-CN" altLang="en-US" dirty="0"/>
              <a:t>意义相关</a:t>
            </a:r>
            <a:endParaRPr lang="zh-CN" altLang="en-US" dirty="0"/>
          </a:p>
          <a:p>
            <a:r>
              <a:rPr lang="zh-CN" altLang="en-US" dirty="0"/>
              <a:t>节奏相同</a:t>
            </a:r>
            <a:endParaRPr lang="zh-CN" altLang="en-US" dirty="0"/>
          </a:p>
          <a:p>
            <a:r>
              <a:rPr lang="zh-CN" altLang="en-US" dirty="0"/>
              <a:t>平仄相谐</a:t>
            </a:r>
            <a:endParaRPr lang="zh-CN" altLang="en-US" dirty="0"/>
          </a:p>
          <a:p>
            <a:r>
              <a:rPr lang="zh-CN" altLang="en-US" dirty="0"/>
              <a:t>结构相应</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3073"/>
          <p:cNvSpPr>
            <a:spLocks noGrp="1" noRot="1"/>
          </p:cNvSpPr>
          <p:nvPr>
            <p:ph type="title"/>
          </p:nvPr>
        </p:nvSpPr>
        <p:spPr/>
        <p:txBody>
          <a:bodyPr anchor="ctr"/>
          <a:p>
            <a:r>
              <a:rPr lang="zh-CN" altLang="en-US" dirty="0">
                <a:solidFill>
                  <a:srgbClr val="FF0000"/>
                </a:solidFill>
              </a:rPr>
              <a:t>一、口语交际</a:t>
            </a:r>
            <a:endParaRPr lang="zh-CN" altLang="en-US" dirty="0">
              <a:solidFill>
                <a:srgbClr val="FF0000"/>
              </a:solidFill>
            </a:endParaRPr>
          </a:p>
        </p:txBody>
      </p:sp>
      <p:sp>
        <p:nvSpPr>
          <p:cNvPr id="3075" name="文本占位符 3074"/>
          <p:cNvSpPr>
            <a:spLocks noGrp="1" noRot="1"/>
          </p:cNvSpPr>
          <p:nvPr>
            <p:ph type="body" idx="1"/>
          </p:nvPr>
        </p:nvSpPr>
        <p:spPr/>
        <p:txBody>
          <a:bodyPr/>
          <a:p>
            <a:r>
              <a:rPr lang="zh-CN" altLang="en-US" dirty="0">
                <a:solidFill>
                  <a:srgbClr val="FF0066"/>
                </a:solidFill>
              </a:rPr>
              <a:t>赞美祝福类</a:t>
            </a:r>
            <a:endParaRPr lang="zh-CN" altLang="en-US" dirty="0">
              <a:solidFill>
                <a:srgbClr val="FF0066"/>
              </a:solidFill>
            </a:endParaRPr>
          </a:p>
          <a:p>
            <a:r>
              <a:rPr lang="zh-CN" altLang="en-US" dirty="0">
                <a:solidFill>
                  <a:srgbClr val="FF0066"/>
                </a:solidFill>
              </a:rPr>
              <a:t>耐心劝说类</a:t>
            </a:r>
            <a:endParaRPr lang="zh-CN" altLang="en-US" dirty="0">
              <a:solidFill>
                <a:srgbClr val="FF0066"/>
              </a:solidFill>
            </a:endParaRPr>
          </a:p>
          <a:p>
            <a:r>
              <a:rPr lang="zh-CN" altLang="en-US" dirty="0">
                <a:solidFill>
                  <a:srgbClr val="FF0066"/>
                </a:solidFill>
              </a:rPr>
              <a:t>表明观点类</a:t>
            </a:r>
            <a:endParaRPr lang="zh-CN" altLang="en-US" dirty="0">
              <a:solidFill>
                <a:srgbClr val="FF0066"/>
              </a:solidFill>
            </a:endParaRPr>
          </a:p>
          <a:p>
            <a:r>
              <a:rPr lang="zh-CN" altLang="en-US" dirty="0">
                <a:solidFill>
                  <a:srgbClr val="FF0066"/>
                </a:solidFill>
              </a:rPr>
              <a:t>开场白设计（过渡串词）、（结束语设计）</a:t>
            </a:r>
            <a:endParaRPr lang="zh-CN" altLang="en-US" dirty="0">
              <a:solidFill>
                <a:srgbClr val="FF0066"/>
              </a:solidFill>
            </a:endParaRPr>
          </a:p>
          <a:p>
            <a:r>
              <a:rPr lang="zh-CN" altLang="en-US" dirty="0">
                <a:solidFill>
                  <a:srgbClr val="FF0066"/>
                </a:solidFill>
              </a:rPr>
              <a:t>采访问题设计</a:t>
            </a:r>
            <a:endParaRPr lang="zh-CN" altLang="en-US" dirty="0">
              <a:solidFill>
                <a:srgbClr val="FF0066"/>
              </a:solidFill>
            </a:endParaRPr>
          </a:p>
          <a:p>
            <a:r>
              <a:rPr lang="zh-CN" altLang="en-US" dirty="0">
                <a:solidFill>
                  <a:srgbClr val="FF0066"/>
                </a:solidFill>
              </a:rPr>
              <a:t>建议提议类</a:t>
            </a:r>
            <a:endParaRPr lang="zh-CN" altLang="en-US" dirty="0">
              <a:solidFill>
                <a:srgbClr val="FF0066"/>
              </a:solidFill>
            </a:endParaRPr>
          </a:p>
          <a:p>
            <a:endParaRPr lang="zh-CN" altLang="en-US" dirty="0">
              <a:solidFill>
                <a:srgbClr val="FF0066"/>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矩形 20481"/>
          <p:cNvSpPr/>
          <p:nvPr/>
        </p:nvSpPr>
        <p:spPr>
          <a:xfrm>
            <a:off x="969963" y="108585"/>
            <a:ext cx="7488237" cy="1839913"/>
          </a:xfrm>
          <a:prstGeom prst="rect">
            <a:avLst/>
          </a:prstGeom>
        </p:spPr>
        <p:txBody>
          <a:bodyPr wrap="none" fromWordArt="1">
            <a:prstTxWarp prst="textDoubleWave1">
              <a:avLst>
                <a:gd name="adj1" fmla="val 6500"/>
                <a:gd name="adj2" fmla="val 0"/>
              </a:avLst>
            </a:prstTxWarp>
            <a:normAutofit/>
          </a:bodyPr>
          <a:p>
            <a:pPr algn="ctr"/>
            <a:r>
              <a:rPr lang="zh-CN" altLang="en-US" sz="4400" b="1" spc="880">
                <a:ln w="12700" cap="flat" cmpd="sng">
                  <a:solidFill>
                    <a:srgbClr val="000099"/>
                  </a:solidFill>
                  <a:prstDash val="solid"/>
                  <a:headEnd type="none" w="med" len="med"/>
                  <a:tailEnd type="none" w="med" len="med"/>
                </a:ln>
                <a:solidFill>
                  <a:srgbClr val="33CCFF"/>
                </a:solidFill>
                <a:effectLst>
                  <a:outerShdw dist="125724" dir="18900000" algn="ctr" rotWithShape="0">
                    <a:srgbClr val="000099"/>
                  </a:outerShdw>
                </a:effectLst>
                <a:latin typeface="楷体_GB2312" charset="0"/>
                <a:ea typeface="楷体_GB2312" charset="0"/>
              </a:rPr>
              <a:t>中考对联题型示例</a:t>
            </a:r>
            <a:endParaRPr lang="zh-CN" altLang="en-US" sz="4400" b="1" spc="880">
              <a:ln w="12700" cap="flat" cmpd="sng">
                <a:solidFill>
                  <a:srgbClr val="000099"/>
                </a:solidFill>
                <a:prstDash val="solid"/>
                <a:headEnd type="none" w="med" len="med"/>
                <a:tailEnd type="none" w="med" len="med"/>
              </a:ln>
              <a:solidFill>
                <a:srgbClr val="33CCFF"/>
              </a:solidFill>
              <a:effectLst>
                <a:outerShdw dist="125724" dir="18900000" algn="ctr" rotWithShape="0">
                  <a:srgbClr val="000099"/>
                </a:outerShdw>
              </a:effectLst>
              <a:latin typeface="楷体_GB2312" charset="0"/>
              <a:ea typeface="楷体_GB2312" charset="0"/>
            </a:endParaRPr>
          </a:p>
        </p:txBody>
      </p:sp>
      <p:sp>
        <p:nvSpPr>
          <p:cNvPr id="20483" name="文本框 20482"/>
          <p:cNvSpPr txBox="1"/>
          <p:nvPr/>
        </p:nvSpPr>
        <p:spPr>
          <a:xfrm>
            <a:off x="1239838" y="2276475"/>
            <a:ext cx="184150" cy="457200"/>
          </a:xfrm>
          <a:prstGeom prst="rect">
            <a:avLst/>
          </a:prstGeom>
          <a:noFill/>
          <a:ln w="9525">
            <a:noFill/>
          </a:ln>
        </p:spPr>
        <p:txBody>
          <a:bodyPr wrap="none" anchor="t">
            <a:spAutoFit/>
          </a:bodyPr>
          <a:p>
            <a:pPr lvl="0">
              <a:buClr>
                <a:srgbClr val="000000"/>
              </a:buClr>
            </a:pPr>
            <a:endParaRPr sz="2400" dirty="0">
              <a:latin typeface="Times New Roman" panose="02020603050405020304" pitchFamily="18" charset="0"/>
              <a:ea typeface="宋体" panose="02010600030101010101" pitchFamily="2" charset="-122"/>
            </a:endParaRPr>
          </a:p>
        </p:txBody>
      </p:sp>
      <p:sp>
        <p:nvSpPr>
          <p:cNvPr id="20484" name="矩形 20483"/>
          <p:cNvSpPr/>
          <p:nvPr/>
        </p:nvSpPr>
        <p:spPr>
          <a:xfrm>
            <a:off x="685483" y="1948498"/>
            <a:ext cx="7772400" cy="4114800"/>
          </a:xfrm>
          <a:prstGeom prst="rect">
            <a:avLst/>
          </a:prstGeom>
          <a:noFill/>
          <a:ln w="9525">
            <a:noFill/>
          </a:ln>
        </p:spPr>
        <p:txBody>
          <a:bodyPr/>
          <a:lstStyle>
            <a:lvl1pPr marL="0" lvl="0" indent="0" algn="l" defTabSz="914400" eaLnBrk="1" fontAlgn="base" latinLnBrk="0" hangingPunct="1">
              <a:lnSpc>
                <a:spcPct val="100000"/>
              </a:lnSpc>
              <a:spcBef>
                <a:spcPct val="20000"/>
              </a:spcBef>
              <a:spcAft>
                <a:spcPct val="0"/>
              </a:spcAft>
              <a:buClr>
                <a:schemeClr val="hlink"/>
              </a:buClr>
              <a:buFont typeface="Wingdings" panose="05000000000000000000" pitchFamily="2" charset="2"/>
              <a:buNone/>
              <a:defRPr sz="32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457200" lvl="1" indent="-457200" algn="ctr">
              <a:buClr>
                <a:schemeClr val="accent2"/>
              </a:buClr>
              <a:buNone/>
              <a:defRPr sz="2800" kern="1200">
                <a:effectLst>
                  <a:outerShdw blurRad="38100" dist="38100" dir="2700000">
                    <a:srgbClr val="C0C0C0"/>
                  </a:outerShdw>
                </a:effectLst>
              </a:defRPr>
            </a:lvl2pPr>
            <a:lvl3pPr marL="914400" lvl="2" indent="-914400" algn="ctr">
              <a:buClr>
                <a:schemeClr val="hlink"/>
              </a:buClr>
              <a:buNone/>
              <a:defRPr sz="2400" kern="1200">
                <a:effectLst>
                  <a:outerShdw blurRad="38100" dist="38100" dir="2700000">
                    <a:srgbClr val="C0C0C0"/>
                  </a:outerShdw>
                </a:effectLst>
              </a:defRPr>
            </a:lvl3pPr>
            <a:lvl4pPr marL="1371600" lvl="3" indent="-1371600" algn="ctr">
              <a:buClr>
                <a:schemeClr val="accent2"/>
              </a:buClr>
              <a:buNone/>
              <a:defRPr sz="2000" kern="1200">
                <a:effectLst>
                  <a:outerShdw blurRad="38100" dist="38100" dir="2700000">
                    <a:srgbClr val="C0C0C0"/>
                  </a:outerShdw>
                </a:effectLst>
              </a:defRPr>
            </a:lvl4pPr>
            <a:lvl5pPr marL="1828800" lvl="4" indent="-1828800" algn="ctr">
              <a:buClr>
                <a:schemeClr val="hlink"/>
              </a:buClr>
              <a:buNone/>
              <a:defRPr kern="1200">
                <a:effectLst>
                  <a:outerShdw blurRad="38100" dist="38100" dir="2700000">
                    <a:srgbClr val="C0C0C0"/>
                  </a:outerShdw>
                </a:effectLst>
              </a:defRPr>
            </a:lvl5pPr>
          </a:lstStyle>
          <a:p>
            <a:pPr lvl="0"/>
            <a:r>
              <a:rPr lang="en-US" altLang="zh-CN" sz="4000" b="1" dirty="0"/>
              <a:t>1.</a:t>
            </a:r>
            <a:r>
              <a:rPr lang="zh-CN" altLang="en-US" sz="4000" b="1" dirty="0"/>
              <a:t>上联</a:t>
            </a:r>
            <a:r>
              <a:rPr lang="en-US" altLang="zh-CN" sz="4000" b="1" dirty="0"/>
              <a:t>:</a:t>
            </a:r>
            <a:r>
              <a:rPr lang="zh-CN" altLang="en-US" sz="4000" b="1" dirty="0"/>
              <a:t>小石潭凄寒幽邃，</a:t>
            </a:r>
            <a:endParaRPr lang="zh-CN" altLang="en-US" sz="4000" b="1" dirty="0"/>
          </a:p>
          <a:p>
            <a:pPr lvl="0"/>
            <a:endParaRPr lang="zh-CN" altLang="en-US" sz="4000" b="1" dirty="0"/>
          </a:p>
        </p:txBody>
      </p:sp>
      <p:sp>
        <p:nvSpPr>
          <p:cNvPr id="20485" name="文本框 20484"/>
          <p:cNvSpPr txBox="1"/>
          <p:nvPr/>
        </p:nvSpPr>
        <p:spPr>
          <a:xfrm>
            <a:off x="1816100" y="4148138"/>
            <a:ext cx="184150" cy="457200"/>
          </a:xfrm>
          <a:prstGeom prst="rect">
            <a:avLst/>
          </a:prstGeom>
          <a:noFill/>
          <a:ln w="9525">
            <a:noFill/>
          </a:ln>
        </p:spPr>
        <p:txBody>
          <a:bodyPr wrap="none" anchor="t">
            <a:spAutoFit/>
          </a:bodyPr>
          <a:p>
            <a:pPr lvl="0">
              <a:buClr>
                <a:srgbClr val="000000"/>
              </a:buClr>
            </a:pPr>
            <a:endParaRPr sz="2400" dirty="0">
              <a:latin typeface="Times New Roman" panose="02020603050405020304" pitchFamily="18" charset="0"/>
              <a:ea typeface="宋体" panose="02010600030101010101" pitchFamily="2" charset="-122"/>
            </a:endParaRPr>
          </a:p>
        </p:txBody>
      </p:sp>
      <p:sp>
        <p:nvSpPr>
          <p:cNvPr id="20486" name="文本框 20485"/>
          <p:cNvSpPr txBox="1"/>
          <p:nvPr/>
        </p:nvSpPr>
        <p:spPr>
          <a:xfrm>
            <a:off x="250825" y="2708275"/>
            <a:ext cx="8354060" cy="1476375"/>
          </a:xfrm>
          <a:prstGeom prst="rect">
            <a:avLst/>
          </a:prstGeom>
          <a:noFill/>
          <a:ln w="9525">
            <a:noFill/>
          </a:ln>
        </p:spPr>
        <p:txBody>
          <a:bodyPr wrap="square">
            <a:spAutoFit/>
          </a:bodyPr>
          <a:p>
            <a:pPr lvl="0">
              <a:spcBef>
                <a:spcPct val="50000"/>
              </a:spcBef>
              <a:buClr>
                <a:srgbClr val="000000"/>
              </a:buClr>
            </a:pPr>
            <a:r>
              <a:rPr lang="en-US" altLang="zh-CN" sz="3600" b="1" dirty="0">
                <a:latin typeface="黑体" panose="02010609060101010101" pitchFamily="2" charset="-122"/>
                <a:ea typeface="黑体" panose="02010609060101010101" pitchFamily="2" charset="-122"/>
              </a:rPr>
              <a:t> </a:t>
            </a:r>
            <a:r>
              <a:rPr lang="zh-CN" altLang="en-US" sz="3600" b="1" dirty="0">
                <a:latin typeface="黑体" panose="02010609060101010101" pitchFamily="2" charset="-122"/>
                <a:ea typeface="黑体" panose="02010609060101010101" pitchFamily="2" charset="-122"/>
              </a:rPr>
              <a:t>下联</a:t>
            </a:r>
            <a:r>
              <a:rPr lang="en-US" altLang="zh-CN" sz="3600" b="1" dirty="0">
                <a:latin typeface="黑体" panose="02010609060101010101" pitchFamily="2" charset="-122"/>
                <a:ea typeface="黑体" panose="02010609060101010101" pitchFamily="2" charset="-122"/>
              </a:rPr>
              <a:t>:</a:t>
            </a:r>
            <a:r>
              <a:rPr lang="zh-CN" altLang="en-US" sz="3600" b="1" dirty="0">
                <a:latin typeface="黑体" panose="02010609060101010101" pitchFamily="2" charset="-122"/>
                <a:ea typeface="黑体" panose="02010609060101010101" pitchFamily="2" charset="-122"/>
              </a:rPr>
              <a:t>岳阳楼壮美雄奇 </a:t>
            </a:r>
            <a:endParaRPr lang="zh-CN" altLang="en-US" sz="3600" b="1" dirty="0">
              <a:latin typeface="黑体" panose="02010609060101010101" pitchFamily="2" charset="-122"/>
              <a:ea typeface="黑体" panose="02010609060101010101" pitchFamily="2" charset="-122"/>
            </a:endParaRPr>
          </a:p>
          <a:p>
            <a:pPr lvl="0">
              <a:spcBef>
                <a:spcPct val="50000"/>
              </a:spcBef>
              <a:buClr>
                <a:srgbClr val="000000"/>
              </a:buClr>
            </a:pPr>
            <a:r>
              <a:rPr lang="zh-CN" altLang="en-US" sz="3600" b="1" dirty="0">
                <a:latin typeface="黑体" panose="02010609060101010101" pitchFamily="2" charset="-122"/>
                <a:ea typeface="黑体" panose="02010609060101010101" pitchFamily="2" charset="-122"/>
              </a:rPr>
              <a:t>      桃花源和平宁静</a:t>
            </a:r>
            <a:r>
              <a:rPr lang="zh-CN" altLang="en-US" sz="3600" dirty="0">
                <a:latin typeface="Times New Roman" panose="02020603050405020304" pitchFamily="18" charset="0"/>
                <a:ea typeface="宋体" panose="02010600030101010101" pitchFamily="2" charset="-122"/>
              </a:rPr>
              <a:t> </a:t>
            </a:r>
            <a:endParaRPr lang="zh-CN" altLang="en-US" sz="3600">
              <a:latin typeface="Times New Roman" panose="02020603050405020304" pitchFamily="18" charset="0"/>
              <a:ea typeface="宋体" panose="02010600030101010101" pitchFamily="2" charset="-122"/>
            </a:endParaRPr>
          </a:p>
        </p:txBody>
      </p:sp>
      <p:sp>
        <p:nvSpPr>
          <p:cNvPr id="20487" name="文本框 20486"/>
          <p:cNvSpPr txBox="1"/>
          <p:nvPr/>
        </p:nvSpPr>
        <p:spPr>
          <a:xfrm>
            <a:off x="592138" y="4005263"/>
            <a:ext cx="6211887" cy="1066800"/>
          </a:xfrm>
          <a:prstGeom prst="rect">
            <a:avLst/>
          </a:prstGeom>
          <a:noFill/>
          <a:ln w="9525">
            <a:noFill/>
          </a:ln>
        </p:spPr>
        <p:txBody>
          <a:bodyPr>
            <a:spAutoFit/>
          </a:bodyPr>
          <a:p>
            <a:pPr lvl="0">
              <a:buClr>
                <a:srgbClr val="000000"/>
              </a:buClr>
            </a:pPr>
            <a:r>
              <a:rPr lang="en-US" altLang="zh-CN" sz="3200" b="1" dirty="0">
                <a:latin typeface="Times New Roman" panose="02020603050405020304" pitchFamily="18" charset="0"/>
                <a:ea typeface="宋体" panose="02010600030101010101" pitchFamily="2" charset="-122"/>
              </a:rPr>
              <a:t> 2.</a:t>
            </a:r>
            <a:r>
              <a:rPr lang="zh-CN" altLang="en-US" sz="3200" b="1" dirty="0">
                <a:latin typeface="Times New Roman" panose="02020603050405020304" pitchFamily="18" charset="0"/>
                <a:ea typeface="宋体" panose="02010600030101010101" pitchFamily="2" charset="-122"/>
              </a:rPr>
              <a:t>上联</a:t>
            </a:r>
            <a:r>
              <a:rPr lang="en-US" altLang="zh-CN" sz="3200" b="1" dirty="0">
                <a:latin typeface="Times New Roman" panose="02020603050405020304" pitchFamily="18" charset="0"/>
                <a:ea typeface="宋体" panose="02010600030101010101" pitchFamily="2" charset="-122"/>
              </a:rPr>
              <a:t>:</a:t>
            </a:r>
            <a:r>
              <a:rPr lang="zh-CN" altLang="en-US" sz="3200" b="1" dirty="0">
                <a:latin typeface="Times New Roman" panose="02020603050405020304" pitchFamily="18" charset="0"/>
                <a:ea typeface="宋体" panose="02010600030101010101" pitchFamily="2" charset="-122"/>
              </a:rPr>
              <a:t>刘翔创佳绩，声震全球</a:t>
            </a:r>
            <a:endParaRPr lang="zh-CN" altLang="en-US" sz="3200" b="1" dirty="0">
              <a:latin typeface="Times New Roman" panose="02020603050405020304" pitchFamily="18" charset="0"/>
              <a:ea typeface="宋体" panose="02010600030101010101" pitchFamily="2" charset="-122"/>
            </a:endParaRPr>
          </a:p>
          <a:p>
            <a:pPr lvl="0">
              <a:buClr>
                <a:srgbClr val="000000"/>
              </a:buClr>
            </a:pPr>
            <a:r>
              <a:rPr lang="zh-CN" altLang="en-US" sz="3200" b="1" dirty="0">
                <a:latin typeface="Times New Roman" panose="02020603050405020304" pitchFamily="18" charset="0"/>
                <a:ea typeface="宋体" panose="02010600030101010101" pitchFamily="2" charset="-122"/>
              </a:rPr>
              <a:t>      </a:t>
            </a:r>
            <a:endParaRPr lang="zh-CN" altLang="en-US" sz="3200" b="1" dirty="0">
              <a:latin typeface="Times New Roman" panose="02020603050405020304" pitchFamily="18" charset="0"/>
              <a:ea typeface="宋体" panose="02010600030101010101" pitchFamily="2" charset="-122"/>
            </a:endParaRPr>
          </a:p>
        </p:txBody>
      </p:sp>
      <p:sp>
        <p:nvSpPr>
          <p:cNvPr id="20488" name="文本框 20487"/>
          <p:cNvSpPr txBox="1"/>
          <p:nvPr/>
        </p:nvSpPr>
        <p:spPr>
          <a:xfrm>
            <a:off x="684213" y="4868863"/>
            <a:ext cx="5975350" cy="1066800"/>
          </a:xfrm>
          <a:prstGeom prst="rect">
            <a:avLst/>
          </a:prstGeom>
          <a:noFill/>
          <a:ln w="9525">
            <a:noFill/>
          </a:ln>
        </p:spPr>
        <p:txBody>
          <a:bodyPr>
            <a:spAutoFit/>
          </a:bodyPr>
          <a:p>
            <a:pPr lvl="0">
              <a:buClr>
                <a:srgbClr val="000000"/>
              </a:buClr>
            </a:pPr>
            <a:r>
              <a:rPr lang="en-US" altLang="zh-CN" sz="3200" b="1" dirty="0">
                <a:latin typeface="Times New Roman" panose="02020603050405020304" pitchFamily="18" charset="0"/>
                <a:ea typeface="宋体" panose="02010600030101010101" pitchFamily="2" charset="-122"/>
              </a:rPr>
              <a:t>   </a:t>
            </a:r>
            <a:r>
              <a:rPr lang="zh-CN" altLang="en-US" sz="3200" b="1" dirty="0">
                <a:latin typeface="Times New Roman" panose="02020603050405020304" pitchFamily="18" charset="0"/>
                <a:ea typeface="宋体" panose="02010600030101010101" pitchFamily="2" charset="-122"/>
              </a:rPr>
              <a:t>下联</a:t>
            </a:r>
            <a:r>
              <a:rPr lang="en-US" altLang="zh-CN" sz="3200" b="1" dirty="0">
                <a:latin typeface="Times New Roman" panose="02020603050405020304" pitchFamily="18" charset="0"/>
                <a:ea typeface="宋体" panose="02010600030101010101" pitchFamily="2" charset="-122"/>
              </a:rPr>
              <a:t>:</a:t>
            </a:r>
            <a:r>
              <a:rPr lang="zh-CN" altLang="en-US" sz="3200" b="1" dirty="0">
                <a:latin typeface="Times New Roman" panose="02020603050405020304" pitchFamily="18" charset="0"/>
                <a:ea typeface="宋体" panose="02010600030101010101" pitchFamily="2" charset="-122"/>
              </a:rPr>
              <a:t>姚明展身手</a:t>
            </a:r>
            <a:r>
              <a:rPr lang="en-US" altLang="zh-CN" sz="3200" b="1" dirty="0">
                <a:latin typeface="Times New Roman" panose="02020603050405020304" pitchFamily="18" charset="0"/>
                <a:ea typeface="宋体" panose="02010600030101010101" pitchFamily="2" charset="-122"/>
              </a:rPr>
              <a:t>,   </a:t>
            </a:r>
            <a:r>
              <a:rPr lang="zh-CN" altLang="en-US" sz="3200" b="1" dirty="0">
                <a:latin typeface="Times New Roman" panose="02020603050405020304" pitchFamily="18" charset="0"/>
                <a:ea typeface="宋体" panose="02010600030101010101" pitchFamily="2" charset="-122"/>
              </a:rPr>
              <a:t>称雄美国</a:t>
            </a:r>
            <a:endParaRPr lang="zh-CN" altLang="en-US" sz="3200" b="1" dirty="0">
              <a:latin typeface="Times New Roman" panose="02020603050405020304" pitchFamily="18" charset="0"/>
              <a:ea typeface="宋体" panose="02010600030101010101" pitchFamily="2" charset="-122"/>
            </a:endParaRPr>
          </a:p>
          <a:p>
            <a:pPr lvl="0">
              <a:buClr>
                <a:srgbClr val="000000"/>
              </a:buClr>
            </a:pPr>
            <a:r>
              <a:rPr lang="zh-CN" altLang="en-US" sz="3200" b="1" dirty="0">
                <a:latin typeface="Times New Roman" panose="02020603050405020304" pitchFamily="18" charset="0"/>
                <a:ea typeface="宋体" panose="02010600030101010101" pitchFamily="2" charset="-122"/>
              </a:rPr>
              <a:t>             李娜夺冠军</a:t>
            </a:r>
            <a:r>
              <a:rPr lang="en-US" altLang="zh-CN" sz="3200" b="1" dirty="0">
                <a:latin typeface="Times New Roman" panose="02020603050405020304" pitchFamily="18" charset="0"/>
                <a:ea typeface="宋体" panose="02010600030101010101" pitchFamily="2" charset="-122"/>
              </a:rPr>
              <a:t>,  </a:t>
            </a:r>
            <a:r>
              <a:rPr lang="zh-CN" altLang="en-US" sz="3200" b="1" dirty="0">
                <a:latin typeface="Times New Roman" panose="02020603050405020304" pitchFamily="18" charset="0"/>
                <a:ea typeface="宋体" panose="02010600030101010101" pitchFamily="2" charset="-122"/>
              </a:rPr>
              <a:t>名满天下</a:t>
            </a:r>
            <a:endParaRPr lang="zh-CN" altLang="en-US" sz="3200" b="1" dirty="0">
              <a:latin typeface="Times New Roman" panose="02020603050405020304" pitchFamily="18" charset="0"/>
              <a:ea typeface="宋体" panose="02010600030101010101" pitchFamily="2" charset="-122"/>
            </a:endParaRPr>
          </a:p>
        </p:txBody>
      </p:sp>
      <p:pic>
        <p:nvPicPr>
          <p:cNvPr id="20489" name="图片 20488" descr="图片7"/>
          <p:cNvPicPr>
            <a:picLocks noChangeAspect="1"/>
          </p:cNvPicPr>
          <p:nvPr/>
        </p:nvPicPr>
        <p:blipFill>
          <a:blip r:embed="rId1"/>
          <a:stretch>
            <a:fillRect/>
          </a:stretch>
        </p:blipFill>
        <p:spPr>
          <a:xfrm>
            <a:off x="6588125" y="4860925"/>
            <a:ext cx="2016125" cy="16700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blinds(horizontal)">
                                      <p:cBhvr>
                                        <p:cTn id="7" dur="500"/>
                                        <p:tgtEl>
                                          <p:spTgt spid="2048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0486"/>
                                        </p:tgtEl>
                                        <p:attrNameLst>
                                          <p:attrName>style.visibility</p:attrName>
                                        </p:attrNameLst>
                                      </p:cBhvr>
                                      <p:to>
                                        <p:strVal val="visible"/>
                                      </p:to>
                                    </p:set>
                                    <p:anim calcmode="lin" valueType="num">
                                      <p:cBhvr additive="base">
                                        <p:cTn id="12" dur="500" fill="hold"/>
                                        <p:tgtEl>
                                          <p:spTgt spid="20486"/>
                                        </p:tgtEl>
                                        <p:attrNameLst>
                                          <p:attrName>ppt_x</p:attrName>
                                        </p:attrNameLst>
                                      </p:cBhvr>
                                      <p:tavLst>
                                        <p:tav tm="0">
                                          <p:val>
                                            <p:strVal val="0-#ppt_w/2"/>
                                          </p:val>
                                        </p:tav>
                                        <p:tav tm="100000">
                                          <p:val>
                                            <p:strVal val="#ppt_x"/>
                                          </p:val>
                                        </p:tav>
                                      </p:tavLst>
                                    </p:anim>
                                    <p:anim calcmode="lin" valueType="num">
                                      <p:cBhvr additive="base">
                                        <p:cTn id="13" dur="500" fill="hold"/>
                                        <p:tgtEl>
                                          <p:spTgt spid="2048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0487"/>
                                        </p:tgtEl>
                                        <p:attrNameLst>
                                          <p:attrName>style.visibility</p:attrName>
                                        </p:attrNameLst>
                                      </p:cBhvr>
                                      <p:to>
                                        <p:strVal val="visible"/>
                                      </p:to>
                                    </p:set>
                                    <p:animEffect transition="in" filter="blinds(horizontal)">
                                      <p:cBhvr>
                                        <p:cTn id="18" dur="500"/>
                                        <p:tgtEl>
                                          <p:spTgt spid="2048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0488"/>
                                        </p:tgtEl>
                                        <p:attrNameLst>
                                          <p:attrName>style.visibility</p:attrName>
                                        </p:attrNameLst>
                                      </p:cBhvr>
                                      <p:to>
                                        <p:strVal val="visible"/>
                                      </p:to>
                                    </p:set>
                                    <p:anim calcmode="lin" valueType="num">
                                      <p:cBhvr additive="base">
                                        <p:cTn id="23" dur="500" fill="hold"/>
                                        <p:tgtEl>
                                          <p:spTgt spid="20488"/>
                                        </p:tgtEl>
                                        <p:attrNameLst>
                                          <p:attrName>ppt_x</p:attrName>
                                        </p:attrNameLst>
                                      </p:cBhvr>
                                      <p:tavLst>
                                        <p:tav tm="0">
                                          <p:val>
                                            <p:strVal val="#ppt_x"/>
                                          </p:val>
                                        </p:tav>
                                        <p:tav tm="100000">
                                          <p:val>
                                            <p:strVal val="#ppt_x"/>
                                          </p:val>
                                        </p:tav>
                                      </p:tavLst>
                                    </p:anim>
                                    <p:anim calcmode="lin" valueType="num">
                                      <p:cBhvr additive="base">
                                        <p:cTn id="24" dur="500" fill="hold"/>
                                        <p:tgtEl>
                                          <p:spTgt spid="204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6" grpId="0"/>
      <p:bldP spid="20487" grpId="0"/>
      <p:bldP spid="2048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27649"/>
          <p:cNvSpPr>
            <a:spLocks noGrp="1" noRot="1"/>
          </p:cNvSpPr>
          <p:nvPr>
            <p:ph type="title"/>
          </p:nvPr>
        </p:nvSpPr>
        <p:spPr/>
        <p:txBody>
          <a:bodyPr anchor="ctr"/>
          <a:p>
            <a:endParaRPr dirty="0"/>
          </a:p>
        </p:txBody>
      </p:sp>
      <p:sp>
        <p:nvSpPr>
          <p:cNvPr id="27651" name="文本占位符 27650"/>
          <p:cNvSpPr>
            <a:spLocks noGrp="1" noRot="1"/>
          </p:cNvSpPr>
          <p:nvPr>
            <p:ph type="body" idx="1"/>
          </p:nvPr>
        </p:nvSpPr>
        <p:spPr/>
        <p:txBody>
          <a:bodyPr/>
          <a:p>
            <a:r>
              <a:rPr lang="zh-CN" altLang="en-US" dirty="0"/>
              <a:t>（</a:t>
            </a:r>
            <a:r>
              <a:rPr lang="en-US" altLang="zh-CN" dirty="0"/>
              <a:t>2008</a:t>
            </a:r>
            <a:r>
              <a:rPr lang="zh-CN" altLang="en-US" dirty="0"/>
              <a:t>云南）</a:t>
            </a:r>
            <a:r>
              <a:rPr lang="en-US" altLang="zh-CN" dirty="0"/>
              <a:t>5.</a:t>
            </a:r>
            <a:r>
              <a:rPr lang="zh-CN" altLang="en-US" dirty="0"/>
              <a:t>与“竹深村路远”构成对偶的一项是（       ）</a:t>
            </a:r>
            <a:endParaRPr lang="zh-CN" altLang="en-US" dirty="0"/>
          </a:p>
          <a:p>
            <a:r>
              <a:rPr lang="en-US" altLang="zh-CN" dirty="0"/>
              <a:t>A</a:t>
            </a:r>
            <a:r>
              <a:rPr lang="zh-CN" altLang="en-US" dirty="0"/>
              <a:t>月照窗前竹            </a:t>
            </a:r>
            <a:r>
              <a:rPr lang="en-US" altLang="zh-CN" dirty="0"/>
              <a:t>B </a:t>
            </a:r>
            <a:r>
              <a:rPr lang="zh-CN" altLang="en-US" dirty="0"/>
              <a:t>白鹭忽飞来</a:t>
            </a:r>
            <a:endParaRPr lang="zh-CN" altLang="en-US" dirty="0"/>
          </a:p>
          <a:p>
            <a:r>
              <a:rPr lang="en-US" altLang="zh-CN" dirty="0"/>
              <a:t>C </a:t>
            </a:r>
            <a:r>
              <a:rPr lang="zh-CN" altLang="en-US" dirty="0"/>
              <a:t>聊寄一枝春           </a:t>
            </a:r>
            <a:r>
              <a:rPr lang="en-US" altLang="zh-CN" dirty="0"/>
              <a:t>D</a:t>
            </a:r>
            <a:r>
              <a:rPr lang="zh-CN" altLang="en-US" dirty="0"/>
              <a:t>月出钓船稀</a:t>
            </a:r>
            <a:endParaRPr lang="zh-CN" altLang="en-US" dirty="0"/>
          </a:p>
          <a:p>
            <a:r>
              <a:rPr lang="zh-CN" altLang="en-US" dirty="0"/>
              <a:t>参考答案：</a:t>
            </a:r>
            <a:r>
              <a:rPr lang="en-US" altLang="zh-CN" dirty="0"/>
              <a:t>D(“</a:t>
            </a:r>
            <a:r>
              <a:rPr lang="zh-CN" altLang="en-US" dirty="0"/>
              <a:t>月出”是主谓词组，与“竹深”相对，“村路”和“钓船”是偏正式词组，“远”和“稀”都是形容词。）</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6" name="标题 30725"/>
          <p:cNvSpPr>
            <a:spLocks noGrp="1" noRot="1"/>
          </p:cNvSpPr>
          <p:nvPr>
            <p:ph type="title"/>
          </p:nvPr>
        </p:nvSpPr>
        <p:spPr/>
        <p:txBody>
          <a:bodyPr anchor="ctr"/>
          <a:p>
            <a:endParaRPr dirty="0"/>
          </a:p>
        </p:txBody>
      </p:sp>
      <p:sp>
        <p:nvSpPr>
          <p:cNvPr id="30723" name="文本占位符 30722"/>
          <p:cNvSpPr>
            <a:spLocks noGrp="1" noRot="1"/>
          </p:cNvSpPr>
          <p:nvPr>
            <p:ph type="body" idx="1"/>
          </p:nvPr>
        </p:nvSpPr>
        <p:spPr/>
        <p:txBody>
          <a:bodyPr/>
          <a:p>
            <a:r>
              <a:rPr lang="zh-CN" altLang="en-US" dirty="0"/>
              <a:t>（</a:t>
            </a:r>
            <a:r>
              <a:rPr lang="en-US" altLang="zh-CN" dirty="0"/>
              <a:t>2013</a:t>
            </a:r>
            <a:r>
              <a:rPr lang="zh-CN" altLang="en-US" dirty="0"/>
              <a:t>德阳）请根据上联，对出下联。</a:t>
            </a:r>
            <a:endParaRPr lang="zh-CN" altLang="en-US" dirty="0"/>
          </a:p>
          <a:p>
            <a:pPr>
              <a:buNone/>
            </a:pPr>
            <a:r>
              <a:rPr lang="zh-CN" altLang="en-US" dirty="0"/>
              <a:t>上联：传承文明，营造书香社会；</a:t>
            </a:r>
            <a:endParaRPr lang="zh-CN" altLang="en-US" dirty="0"/>
          </a:p>
          <a:p>
            <a:pPr>
              <a:buNone/>
            </a:pPr>
            <a:r>
              <a:rPr lang="zh-CN" altLang="en-US" dirty="0"/>
              <a:t>下联：</a:t>
            </a:r>
            <a:r>
              <a:rPr lang="zh-CN" altLang="en-US" dirty="0">
                <a:solidFill>
                  <a:srgbClr val="FF3300"/>
                </a:solidFill>
              </a:rPr>
              <a:t>播种知识，享受智慧人生</a:t>
            </a:r>
            <a:endParaRPr lang="zh-CN" altLang="en-US" dirty="0">
              <a:solidFill>
                <a:srgbClr val="FF33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21505"/>
          <p:cNvSpPr>
            <a:spLocks noGrp="1" noRot="1"/>
          </p:cNvSpPr>
          <p:nvPr>
            <p:ph type="title"/>
          </p:nvPr>
        </p:nvSpPr>
        <p:spPr/>
        <p:txBody>
          <a:bodyPr anchor="ctr"/>
          <a:p>
            <a:r>
              <a:rPr lang="zh-CN" altLang="en-US" dirty="0"/>
              <a:t>结合课文补充完整对联</a:t>
            </a:r>
            <a:endParaRPr lang="zh-CN" altLang="en-US" dirty="0"/>
          </a:p>
        </p:txBody>
      </p:sp>
      <p:sp>
        <p:nvSpPr>
          <p:cNvPr id="21507" name="文本占位符 21506"/>
          <p:cNvSpPr>
            <a:spLocks noGrp="1" noRot="1"/>
          </p:cNvSpPr>
          <p:nvPr>
            <p:ph type="body" idx="1"/>
          </p:nvPr>
        </p:nvSpPr>
        <p:spPr>
          <a:xfrm>
            <a:off x="381000" y="1981200"/>
            <a:ext cx="8458200" cy="4114800"/>
          </a:xfrm>
        </p:spPr>
        <p:txBody>
          <a:bodyPr/>
          <a:p>
            <a:r>
              <a:rPr lang="zh-CN" altLang="en-US" sz="3600" b="1" dirty="0"/>
              <a:t>上联：郭沫若向往光明勾画天上街市，</a:t>
            </a:r>
            <a:endParaRPr lang="zh-CN" altLang="en-US" sz="3600" b="1" dirty="0"/>
          </a:p>
          <a:p>
            <a:r>
              <a:rPr lang="zh-CN" altLang="en-US" sz="3600" b="1" dirty="0"/>
              <a:t>下联：陶渊明 </a:t>
            </a:r>
            <a:r>
              <a:rPr lang="zh-CN" altLang="en-US" sz="3600" b="1" u="sng" dirty="0"/>
              <a:t>                                       </a:t>
            </a:r>
            <a:r>
              <a:rPr lang="zh-CN" altLang="en-US" sz="3600" b="1" dirty="0"/>
              <a:t>。</a:t>
            </a:r>
            <a:r>
              <a:rPr lang="zh-CN" altLang="en-US" sz="3600" b="1" u="sng" dirty="0"/>
              <a:t>                                                                               </a:t>
            </a:r>
            <a:r>
              <a:rPr lang="zh-CN" altLang="en-US" sz="3600" b="1" dirty="0"/>
              <a:t> </a:t>
            </a:r>
            <a:endParaRPr lang="zh-CN" altLang="en-US" sz="3600" b="1" dirty="0"/>
          </a:p>
          <a:p>
            <a:endParaRPr lang="zh-CN" altLang="en-US" sz="3600" b="1" dirty="0"/>
          </a:p>
          <a:p>
            <a:endParaRPr lang="zh-CN" altLang="en-US" sz="2800" dirty="0"/>
          </a:p>
          <a:p>
            <a:r>
              <a:rPr lang="zh-CN" altLang="en-US" sz="3600" b="1" dirty="0">
                <a:solidFill>
                  <a:srgbClr val="FF0000"/>
                </a:solidFill>
              </a:rPr>
              <a:t>例：</a:t>
            </a:r>
            <a:r>
              <a:rPr lang="en-US" altLang="zh-CN" sz="3600" b="1" dirty="0">
                <a:solidFill>
                  <a:srgbClr val="FF0000"/>
                </a:solidFill>
              </a:rPr>
              <a:t>1</a:t>
            </a:r>
            <a:r>
              <a:rPr lang="zh-CN" altLang="en-US" sz="3600" b="1" dirty="0">
                <a:solidFill>
                  <a:srgbClr val="FF0000"/>
                </a:solidFill>
              </a:rPr>
              <a:t>、</a:t>
            </a:r>
            <a:r>
              <a:rPr lang="zh-CN" altLang="en-US" sz="4400" b="1" dirty="0">
                <a:solidFill>
                  <a:srgbClr val="FF0000"/>
                </a:solidFill>
              </a:rPr>
              <a:t>寄托理想描绘世外桃源</a:t>
            </a:r>
            <a:endParaRPr lang="zh-CN" altLang="en-US" sz="4400" b="1" dirty="0">
              <a:solidFill>
                <a:srgbClr val="FF0000"/>
              </a:solidFill>
            </a:endParaRPr>
          </a:p>
          <a:p>
            <a:pPr>
              <a:buNone/>
            </a:pPr>
            <a:r>
              <a:rPr lang="zh-CN" altLang="en-US" sz="4400" b="1" dirty="0"/>
              <a:t>         </a:t>
            </a:r>
            <a:r>
              <a:rPr lang="en-US" altLang="zh-CN" sz="4400" b="1" dirty="0">
                <a:solidFill>
                  <a:srgbClr val="CC0000"/>
                </a:solidFill>
              </a:rPr>
              <a:t>2</a:t>
            </a:r>
            <a:r>
              <a:rPr lang="zh-CN" altLang="en-US" sz="4400" b="1" dirty="0">
                <a:solidFill>
                  <a:srgbClr val="CC0000"/>
                </a:solidFill>
              </a:rPr>
              <a:t>、厌恶黑暗描绘世外桃源</a:t>
            </a:r>
            <a:endParaRPr lang="zh-CN" altLang="en-US" sz="4400" b="1">
              <a:solidFill>
                <a:srgbClr val="CC0000"/>
              </a:solidFill>
            </a:endParaRPr>
          </a:p>
        </p:txBody>
      </p:sp>
      <p:pic>
        <p:nvPicPr>
          <p:cNvPr id="21508" name="图片 21507" descr="图片6"/>
          <p:cNvPicPr>
            <a:picLocks noChangeAspect="1"/>
          </p:cNvPicPr>
          <p:nvPr/>
        </p:nvPicPr>
        <p:blipFill>
          <a:blip r:embed="rId1"/>
          <a:stretch>
            <a:fillRect/>
          </a:stretch>
        </p:blipFill>
        <p:spPr>
          <a:xfrm>
            <a:off x="0" y="0"/>
            <a:ext cx="1363663" cy="1363663"/>
          </a:xfrm>
          <a:prstGeom prst="rect">
            <a:avLst/>
          </a:prstGeom>
          <a:noFill/>
          <a:ln w="9525">
            <a:noFill/>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7">
                                            <p:txEl>
                                              <p:charRg st="0" end="18"/>
                                            </p:txEl>
                                          </p:spTgt>
                                        </p:tgtEl>
                                        <p:attrNameLst>
                                          <p:attrName>style.visibility</p:attrName>
                                        </p:attrNameLst>
                                      </p:cBhvr>
                                      <p:to>
                                        <p:strVal val="visible"/>
                                      </p:to>
                                    </p:set>
                                    <p:anim calcmode="lin" valueType="num">
                                      <p:cBhvr additive="base">
                                        <p:cTn id="7" dur="500" fill="hold"/>
                                        <p:tgtEl>
                                          <p:spTgt spid="21507">
                                            <p:txEl>
                                              <p:charRg st="0" end="18"/>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507">
                                            <p:txEl>
                                              <p:charRg st="0" end="1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507">
                                            <p:txEl>
                                              <p:charRg st="18" end="146"/>
                                            </p:txEl>
                                          </p:spTgt>
                                        </p:tgtEl>
                                        <p:attrNameLst>
                                          <p:attrName>style.visibility</p:attrName>
                                        </p:attrNameLst>
                                      </p:cBhvr>
                                      <p:to>
                                        <p:strVal val="visible"/>
                                      </p:to>
                                    </p:set>
                                    <p:anim calcmode="lin" valueType="num">
                                      <p:cBhvr additive="base">
                                        <p:cTn id="13" dur="500" fill="hold"/>
                                        <p:tgtEl>
                                          <p:spTgt spid="21507">
                                            <p:txEl>
                                              <p:charRg st="18" end="146"/>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1507">
                                            <p:txEl>
                                              <p:charRg st="18" end="146"/>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507">
                                            <p:txEl>
                                              <p:charRg st="148" end="163"/>
                                            </p:txEl>
                                          </p:spTgt>
                                        </p:tgtEl>
                                        <p:attrNameLst>
                                          <p:attrName>style.visibility</p:attrName>
                                        </p:attrNameLst>
                                      </p:cBhvr>
                                      <p:to>
                                        <p:strVal val="visible"/>
                                      </p:to>
                                    </p:set>
                                    <p:anim calcmode="lin" valueType="num">
                                      <p:cBhvr additive="base">
                                        <p:cTn id="19" dur="500" fill="hold"/>
                                        <p:tgtEl>
                                          <p:spTgt spid="21507">
                                            <p:txEl>
                                              <p:charRg st="148" end="16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1507">
                                            <p:txEl>
                                              <p:charRg st="148" end="16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1507">
                                            <p:txEl>
                                              <p:charRg st="163" end="185"/>
                                            </p:txEl>
                                          </p:spTgt>
                                        </p:tgtEl>
                                        <p:attrNameLst>
                                          <p:attrName>style.visibility</p:attrName>
                                        </p:attrNameLst>
                                      </p:cBhvr>
                                      <p:to>
                                        <p:strVal val="visible"/>
                                      </p:to>
                                    </p:set>
                                    <p:anim calcmode="lin" valueType="num">
                                      <p:cBhvr additive="base">
                                        <p:cTn id="25" dur="500" fill="hold"/>
                                        <p:tgtEl>
                                          <p:spTgt spid="21507">
                                            <p:txEl>
                                              <p:charRg st="163" end="18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1507">
                                            <p:txEl>
                                              <p:charRg st="163" end="18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22529"/>
          <p:cNvSpPr>
            <a:spLocks noGrp="1" noRot="1"/>
          </p:cNvSpPr>
          <p:nvPr>
            <p:ph type="title"/>
          </p:nvPr>
        </p:nvSpPr>
        <p:spPr/>
        <p:txBody>
          <a:bodyPr anchor="ctr"/>
          <a:p>
            <a:br>
              <a:rPr lang="en-US" altLang="zh-CN" b="0" dirty="0">
                <a:solidFill>
                  <a:srgbClr val="000080"/>
                </a:solidFill>
              </a:rPr>
            </a:br>
            <a:br>
              <a:rPr lang="en-US" altLang="zh-CN" sz="4800" dirty="0"/>
            </a:br>
            <a:r>
              <a:rPr lang="en-US" altLang="zh-CN" b="0" dirty="0">
                <a:solidFill>
                  <a:srgbClr val="000080"/>
                </a:solidFill>
              </a:rPr>
              <a:t> </a:t>
            </a:r>
            <a:br>
              <a:rPr lang="en-US" altLang="zh-CN" dirty="0"/>
            </a:br>
            <a:endParaRPr lang="en-US" altLang="zh-CN" dirty="0"/>
          </a:p>
        </p:txBody>
      </p:sp>
      <p:sp>
        <p:nvSpPr>
          <p:cNvPr id="22531" name="文本占位符 22530"/>
          <p:cNvSpPr>
            <a:spLocks noGrp="1" noRot="1"/>
          </p:cNvSpPr>
          <p:nvPr>
            <p:ph type="body" idx="1"/>
          </p:nvPr>
        </p:nvSpPr>
        <p:spPr>
          <a:xfrm>
            <a:off x="1060450" y="1905000"/>
            <a:ext cx="7562850" cy="3810000"/>
          </a:xfrm>
        </p:spPr>
        <p:txBody>
          <a:bodyPr/>
          <a:p>
            <a:pPr>
              <a:lnSpc>
                <a:spcPct val="90000"/>
              </a:lnSpc>
            </a:pPr>
            <a:r>
              <a:rPr lang="zh-CN" altLang="en-US" sz="4000" b="1" dirty="0">
                <a:solidFill>
                  <a:srgbClr val="CC0000"/>
                </a:solidFill>
              </a:rPr>
              <a:t>横批：</a:t>
            </a:r>
            <a:r>
              <a:rPr lang="zh-CN" altLang="en-US" sz="4000" b="1" dirty="0"/>
              <a:t>静物无声</a:t>
            </a:r>
            <a:endParaRPr lang="zh-CN" altLang="en-US" sz="4000" b="1" dirty="0"/>
          </a:p>
          <a:p>
            <a:pPr>
              <a:lnSpc>
                <a:spcPct val="90000"/>
              </a:lnSpc>
            </a:pPr>
            <a:r>
              <a:rPr lang="zh-CN" altLang="en-US" sz="4000" b="1" dirty="0">
                <a:solidFill>
                  <a:srgbClr val="CC0000"/>
                </a:solidFill>
              </a:rPr>
              <a:t>上联：</a:t>
            </a:r>
            <a:r>
              <a:rPr lang="zh-CN" altLang="en-US" sz="4000" b="1" dirty="0"/>
              <a:t>三尺讲台迎冬夏，</a:t>
            </a:r>
            <a:endParaRPr lang="zh-CN" altLang="en-US" sz="4000" b="1" dirty="0"/>
          </a:p>
          <a:p>
            <a:pPr>
              <a:lnSpc>
                <a:spcPct val="90000"/>
              </a:lnSpc>
            </a:pPr>
            <a:r>
              <a:rPr lang="zh-CN" altLang="en-US" sz="4000" b="1" dirty="0">
                <a:solidFill>
                  <a:srgbClr val="CC0000"/>
                </a:solidFill>
              </a:rPr>
              <a:t>下联：</a:t>
            </a:r>
            <a:r>
              <a:rPr lang="zh-CN" altLang="en-US" sz="4000" b="1" u="sng" dirty="0"/>
              <a:t>                             </a:t>
            </a:r>
            <a:r>
              <a:rPr lang="zh-CN" altLang="en-US" sz="4000" b="1" dirty="0"/>
              <a:t>。</a:t>
            </a:r>
            <a:endParaRPr lang="zh-CN" altLang="en-US" sz="4000" b="1" dirty="0"/>
          </a:p>
          <a:p>
            <a:pPr>
              <a:lnSpc>
                <a:spcPct val="90000"/>
              </a:lnSpc>
            </a:pPr>
            <a:endParaRPr lang="zh-CN" altLang="en-US" sz="2800" b="1" dirty="0"/>
          </a:p>
          <a:p>
            <a:pPr>
              <a:lnSpc>
                <a:spcPct val="90000"/>
              </a:lnSpc>
            </a:pPr>
            <a:r>
              <a:rPr lang="zh-CN" altLang="en-US" sz="4000" b="1" dirty="0">
                <a:solidFill>
                  <a:schemeClr val="accent2"/>
                </a:solidFill>
              </a:rPr>
              <a:t>例：四行桌椅度春秋</a:t>
            </a:r>
            <a:endParaRPr lang="zh-CN" altLang="en-US" sz="4000" b="1" dirty="0">
              <a:solidFill>
                <a:schemeClr val="accent2"/>
              </a:solidFill>
            </a:endParaRPr>
          </a:p>
          <a:p>
            <a:pPr>
              <a:lnSpc>
                <a:spcPct val="90000"/>
              </a:lnSpc>
              <a:buNone/>
            </a:pPr>
            <a:r>
              <a:rPr lang="zh-CN" altLang="en-US" sz="4000" b="1" dirty="0">
                <a:solidFill>
                  <a:schemeClr val="accent2"/>
                </a:solidFill>
              </a:rPr>
              <a:t>           两袖清风育英才</a:t>
            </a:r>
            <a:endParaRPr lang="zh-CN" altLang="en-US" sz="4000" b="1" dirty="0">
              <a:solidFill>
                <a:schemeClr val="accent2"/>
              </a:solidFill>
            </a:endParaRPr>
          </a:p>
        </p:txBody>
      </p:sp>
      <p:pic>
        <p:nvPicPr>
          <p:cNvPr id="22532" name="图片 22531" descr="图片7"/>
          <p:cNvPicPr>
            <a:picLocks noChangeAspect="1"/>
          </p:cNvPicPr>
          <p:nvPr/>
        </p:nvPicPr>
        <p:blipFill>
          <a:blip r:embed="rId1"/>
          <a:stretch>
            <a:fillRect/>
          </a:stretch>
        </p:blipFill>
        <p:spPr>
          <a:xfrm>
            <a:off x="0" y="0"/>
            <a:ext cx="1547813" cy="1282700"/>
          </a:xfrm>
          <a:prstGeom prst="rect">
            <a:avLst/>
          </a:prstGeom>
          <a:noFill/>
          <a:ln w="9525">
            <a:noFill/>
          </a:ln>
        </p:spPr>
      </p:pic>
    </p:spTree>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31">
                                            <p:txEl>
                                              <p:charRg st="0" end="8"/>
                                            </p:txEl>
                                          </p:spTgt>
                                        </p:tgtEl>
                                        <p:attrNameLst>
                                          <p:attrName>style.visibility</p:attrName>
                                        </p:attrNameLst>
                                      </p:cBhvr>
                                      <p:to>
                                        <p:strVal val="visible"/>
                                      </p:to>
                                    </p:set>
                                    <p:anim calcmode="lin" valueType="num">
                                      <p:cBhvr additive="base">
                                        <p:cTn id="7" dur="500" fill="hold"/>
                                        <p:tgtEl>
                                          <p:spTgt spid="22531">
                                            <p:txEl>
                                              <p:charRg st="0" end="8"/>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2531">
                                            <p:txEl>
                                              <p:charRg st="0" end="8"/>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2531">
                                            <p:txEl>
                                              <p:charRg st="8" end="20"/>
                                            </p:txEl>
                                          </p:spTgt>
                                        </p:tgtEl>
                                        <p:attrNameLst>
                                          <p:attrName>style.visibility</p:attrName>
                                        </p:attrNameLst>
                                      </p:cBhvr>
                                      <p:to>
                                        <p:strVal val="visible"/>
                                      </p:to>
                                    </p:set>
                                    <p:anim calcmode="lin" valueType="num">
                                      <p:cBhvr additive="base">
                                        <p:cTn id="13" dur="500" fill="hold"/>
                                        <p:tgtEl>
                                          <p:spTgt spid="22531">
                                            <p:txEl>
                                              <p:charRg st="8" end="2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2531">
                                            <p:txEl>
                                              <p:charRg st="8" end="2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whoosh.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2531">
                                            <p:txEl>
                                              <p:charRg st="20" end="54"/>
                                            </p:txEl>
                                          </p:spTgt>
                                        </p:tgtEl>
                                        <p:attrNameLst>
                                          <p:attrName>style.visibility</p:attrName>
                                        </p:attrNameLst>
                                      </p:cBhvr>
                                      <p:to>
                                        <p:strVal val="visible"/>
                                      </p:to>
                                    </p:set>
                                    <p:anim calcmode="lin" valueType="num">
                                      <p:cBhvr additive="base">
                                        <p:cTn id="19" dur="500" fill="hold"/>
                                        <p:tgtEl>
                                          <p:spTgt spid="22531">
                                            <p:txEl>
                                              <p:charRg st="20" end="5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2531">
                                            <p:txEl>
                                              <p:charRg st="20" end="5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whoosh.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531">
                                            <p:txEl>
                                              <p:charRg st="55" end="65"/>
                                            </p:txEl>
                                          </p:spTgt>
                                        </p:tgtEl>
                                        <p:attrNameLst>
                                          <p:attrName>style.visibility</p:attrName>
                                        </p:attrNameLst>
                                      </p:cBhvr>
                                      <p:to>
                                        <p:strVal val="visible"/>
                                      </p:to>
                                    </p:set>
                                    <p:anim calcmode="lin" valueType="num">
                                      <p:cBhvr additive="base">
                                        <p:cTn id="25" dur="500" fill="hold"/>
                                        <p:tgtEl>
                                          <p:spTgt spid="22531">
                                            <p:txEl>
                                              <p:charRg st="55" end="6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2531">
                                            <p:txEl>
                                              <p:charRg st="55" end="65"/>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whoosh.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2531">
                                            <p:txEl>
                                              <p:charRg st="65" end="84"/>
                                            </p:txEl>
                                          </p:spTgt>
                                        </p:tgtEl>
                                        <p:attrNameLst>
                                          <p:attrName>style.visibility</p:attrName>
                                        </p:attrNameLst>
                                      </p:cBhvr>
                                      <p:to>
                                        <p:strVal val="visible"/>
                                      </p:to>
                                    </p:set>
                                    <p:anim calcmode="lin" valueType="num">
                                      <p:cBhvr additive="base">
                                        <p:cTn id="31" dur="500" fill="hold"/>
                                        <p:tgtEl>
                                          <p:spTgt spid="22531">
                                            <p:txEl>
                                              <p:charRg st="65" end="8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2531">
                                            <p:txEl>
                                              <p:charRg st="65" end="8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25601"/>
          <p:cNvSpPr>
            <a:spLocks noGrp="1" noRot="1"/>
          </p:cNvSpPr>
          <p:nvPr>
            <p:ph type="title"/>
          </p:nvPr>
        </p:nvSpPr>
        <p:spPr/>
        <p:txBody>
          <a:bodyPr anchor="ctr"/>
          <a:p>
            <a:endParaRPr dirty="0"/>
          </a:p>
        </p:txBody>
      </p:sp>
      <p:sp>
        <p:nvSpPr>
          <p:cNvPr id="25603" name="文本占位符 25602"/>
          <p:cNvSpPr>
            <a:spLocks noGrp="1" noRot="1"/>
          </p:cNvSpPr>
          <p:nvPr>
            <p:ph type="body" idx="1"/>
          </p:nvPr>
        </p:nvSpPr>
        <p:spPr/>
        <p:txBody>
          <a:bodyPr/>
          <a:p>
            <a:r>
              <a:rPr lang="zh-CN" altLang="en-US" dirty="0"/>
              <a:t>选取</a:t>
            </a:r>
            <a:r>
              <a:rPr lang="en-US" altLang="zh-CN" dirty="0"/>
              <a:t>《</a:t>
            </a:r>
            <a:r>
              <a:rPr lang="zh-CN" altLang="en-US" dirty="0"/>
              <a:t>西游记</a:t>
            </a:r>
            <a:r>
              <a:rPr lang="en-US" altLang="zh-CN" dirty="0"/>
              <a:t>》《</a:t>
            </a:r>
            <a:r>
              <a:rPr lang="zh-CN" altLang="en-US" dirty="0"/>
              <a:t>水浒</a:t>
            </a:r>
            <a:r>
              <a:rPr lang="en-US" altLang="zh-CN" dirty="0"/>
              <a:t>》《</a:t>
            </a:r>
            <a:r>
              <a:rPr lang="zh-CN" altLang="en-US" dirty="0"/>
              <a:t>童年</a:t>
            </a:r>
            <a:r>
              <a:rPr lang="en-US" altLang="zh-CN" dirty="0"/>
              <a:t>》《</a:t>
            </a:r>
            <a:r>
              <a:rPr lang="zh-CN" altLang="en-US" dirty="0"/>
              <a:t>鲁滨逊漂流记</a:t>
            </a:r>
            <a:r>
              <a:rPr lang="en-US" altLang="zh-CN" dirty="0"/>
              <a:t>》《</a:t>
            </a:r>
            <a:r>
              <a:rPr lang="zh-CN" altLang="en-US" dirty="0"/>
              <a:t>钢铁是怎样炼成的</a:t>
            </a:r>
            <a:r>
              <a:rPr lang="en-US" altLang="zh-CN" dirty="0"/>
              <a:t>》</a:t>
            </a:r>
            <a:r>
              <a:rPr lang="zh-CN" altLang="en-US" dirty="0"/>
              <a:t>这五部作品中的人物和相关内容，为给出的对联拟写下联。上联：</a:t>
            </a:r>
            <a:r>
              <a:rPr lang="zh-CN" altLang="en-US" dirty="0">
                <a:ea typeface="黑体" panose="02010609060101010101" pitchFamily="2" charset="-122"/>
              </a:rPr>
              <a:t>贝多芬呕心沥血谱名曲</a:t>
            </a:r>
            <a:endParaRPr lang="zh-CN" altLang="en-US" dirty="0">
              <a:ea typeface="黑体" panose="02010609060101010101" pitchFamily="2" charset="-122"/>
            </a:endParaRPr>
          </a:p>
          <a:p>
            <a:pPr>
              <a:buNone/>
            </a:pPr>
            <a:r>
              <a:rPr lang="zh-CN" altLang="en-US" dirty="0"/>
              <a:t>                     下联：</a:t>
            </a:r>
            <a:r>
              <a:rPr lang="zh-CN" altLang="en-US" dirty="0">
                <a:solidFill>
                  <a:srgbClr val="FF3300"/>
                </a:solidFill>
              </a:rPr>
              <a:t>鲁滨逊历尽艰辛闯天涯</a:t>
            </a:r>
            <a:endParaRPr lang="zh-CN" altLang="en-US" dirty="0">
              <a:solidFill>
                <a:srgbClr val="FF3300"/>
              </a:solidFill>
            </a:endParaRPr>
          </a:p>
          <a:p>
            <a:pPr>
              <a:buNone/>
            </a:pPr>
            <a:r>
              <a:rPr lang="zh-CN" altLang="en-US" dirty="0"/>
              <a:t>                                </a:t>
            </a:r>
            <a:r>
              <a:rPr lang="zh-CN" altLang="en-US" dirty="0">
                <a:solidFill>
                  <a:srgbClr val="FF3300"/>
                </a:solidFill>
              </a:rPr>
              <a:t>唐三藏千辛万苦取真经</a:t>
            </a:r>
            <a:endParaRPr lang="zh-CN" altLang="en-US" dirty="0">
              <a:solidFill>
                <a:srgbClr val="FF3300"/>
              </a:solidFill>
            </a:endParaRPr>
          </a:p>
          <a:p>
            <a:pPr>
              <a:buNone/>
            </a:pPr>
            <a:r>
              <a:rPr lang="zh-CN" altLang="en-US" dirty="0">
                <a:solidFill>
                  <a:srgbClr val="FF3300"/>
                </a:solidFill>
              </a:rPr>
              <a:t>                                孙悟空殚精竭虑降妖魔</a:t>
            </a:r>
            <a:endParaRPr lang="zh-CN" altLang="en-US" dirty="0">
              <a:solidFill>
                <a:srgbClr val="FF33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23553"/>
          <p:cNvSpPr>
            <a:spLocks noGrp="1" noRot="1"/>
          </p:cNvSpPr>
          <p:nvPr>
            <p:ph type="title"/>
          </p:nvPr>
        </p:nvSpPr>
        <p:spPr/>
        <p:txBody>
          <a:bodyPr anchor="ctr"/>
          <a:p>
            <a:r>
              <a:rPr lang="zh-CN" altLang="en-US" dirty="0"/>
              <a:t>四、拟写主题标语</a:t>
            </a:r>
            <a:endParaRPr lang="zh-CN" altLang="en-US" dirty="0"/>
          </a:p>
        </p:txBody>
      </p:sp>
      <p:sp>
        <p:nvSpPr>
          <p:cNvPr id="23555" name="文本占位符 23554"/>
          <p:cNvSpPr>
            <a:spLocks noGrp="1" noRot="1"/>
          </p:cNvSpPr>
          <p:nvPr>
            <p:ph type="body" idx="1"/>
          </p:nvPr>
        </p:nvSpPr>
        <p:spPr/>
        <p:txBody>
          <a:bodyPr/>
          <a:p>
            <a:r>
              <a:rPr lang="zh-CN" altLang="en-US" dirty="0"/>
              <a:t>（</a:t>
            </a:r>
            <a:r>
              <a:rPr lang="en-US" altLang="zh-CN" dirty="0"/>
              <a:t>2013</a:t>
            </a:r>
            <a:r>
              <a:rPr lang="zh-CN" altLang="en-US" dirty="0"/>
              <a:t>十堰）针对初三学生读书现状，学校准备开展“让读书成为一种习惯”的主题活动。</a:t>
            </a:r>
            <a:endParaRPr lang="zh-CN" altLang="en-US" dirty="0"/>
          </a:p>
          <a:p>
            <a:pPr>
              <a:buNone/>
            </a:pPr>
            <a:r>
              <a:rPr lang="zh-CN" altLang="en-US" dirty="0"/>
              <a:t>   请你为活动拟写一条宣传标语。</a:t>
            </a:r>
            <a:endParaRPr lang="zh-CN" altLang="en-US" dirty="0"/>
          </a:p>
          <a:p>
            <a:pPr>
              <a:buNone/>
            </a:pPr>
            <a:r>
              <a:rPr lang="zh-CN" altLang="en-US" dirty="0"/>
              <a:t>如：</a:t>
            </a:r>
            <a:r>
              <a:rPr lang="zh-CN" altLang="en-US" dirty="0">
                <a:latin typeface="黑体" panose="02010609060101010101" pitchFamily="2" charset="-122"/>
                <a:ea typeface="黑体" panose="02010609060101010101" pitchFamily="2" charset="-122"/>
              </a:rPr>
              <a:t>与圣贤为友，跟经典同行；</a:t>
            </a:r>
            <a:endParaRPr lang="zh-CN" altLang="en-US" dirty="0">
              <a:latin typeface="黑体" panose="02010609060101010101" pitchFamily="2" charset="-122"/>
              <a:ea typeface="黑体" panose="02010609060101010101" pitchFamily="2" charset="-122"/>
            </a:endParaRPr>
          </a:p>
          <a:p>
            <a:pPr>
              <a:buNone/>
            </a:pPr>
            <a:r>
              <a:rPr lang="zh-CN" altLang="en-US" dirty="0">
                <a:latin typeface="黑体" panose="02010609060101010101" pitchFamily="2" charset="-122"/>
                <a:ea typeface="黑体" panose="02010609060101010101" pitchFamily="2" charset="-122"/>
              </a:rPr>
              <a:t>    培养读书习惯，丰富美丽人生；</a:t>
            </a:r>
            <a:endParaRPr lang="zh-CN" altLang="en-US" dirty="0">
              <a:latin typeface="黑体" panose="02010609060101010101" pitchFamily="2" charset="-122"/>
              <a:ea typeface="黑体" panose="02010609060101010101" pitchFamily="2" charset="-122"/>
            </a:endParaRPr>
          </a:p>
          <a:p>
            <a:pPr>
              <a:buNone/>
            </a:pPr>
            <a:r>
              <a:rPr lang="zh-CN" altLang="en-US" dirty="0">
                <a:latin typeface="黑体" panose="02010609060101010101" pitchFamily="2" charset="-122"/>
                <a:ea typeface="黑体" panose="02010609060101010101" pitchFamily="2" charset="-122"/>
              </a:rPr>
              <a:t>    走进名著世界，提升精神境界</a:t>
            </a:r>
            <a:endParaRPr lang="zh-CN" altLang="en-US" dirty="0">
              <a:latin typeface="黑体" panose="02010609060101010101" pitchFamily="2" charset="-122"/>
              <a:ea typeface="黑体" panose="02010609060101010101" pitchFamily="2" charset="-122"/>
            </a:endParaRPr>
          </a:p>
          <a:p>
            <a:pPr>
              <a:buNone/>
            </a:pPr>
            <a:r>
              <a:rPr lang="zh-CN" altLang="en-US" dirty="0">
                <a:latin typeface="黑体" panose="02010609060101010101" pitchFamily="2" charset="-122"/>
                <a:ea typeface="黑体" panose="02010609060101010101" pitchFamily="2" charset="-122"/>
              </a:rPr>
              <a:t>（</a:t>
            </a:r>
            <a:r>
              <a:rPr lang="zh-CN" altLang="en-US" dirty="0">
                <a:solidFill>
                  <a:srgbClr val="FF3300"/>
                </a:solidFill>
                <a:latin typeface="黑体" panose="02010609060101010101" pitchFamily="2" charset="-122"/>
                <a:ea typeface="黑体" panose="02010609060101010101" pitchFamily="2" charset="-122"/>
              </a:rPr>
              <a:t>一般用对偶句式较好</a:t>
            </a:r>
            <a:r>
              <a:rPr lang="zh-CN" altLang="en-US" dirty="0">
                <a:latin typeface="黑体" panose="02010609060101010101" pitchFamily="2" charset="-122"/>
                <a:ea typeface="黑体" panose="02010609060101010101" pitchFamily="2" charset="-122"/>
              </a:rPr>
              <a:t>。）</a:t>
            </a:r>
            <a:endParaRPr lang="zh-CN" altLang="en-US" dirty="0">
              <a:latin typeface="黑体" panose="02010609060101010101" pitchFamily="2" charset="-122"/>
              <a:ea typeface="黑体" panose="0201060906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24577"/>
          <p:cNvSpPr>
            <a:spLocks noGrp="1" noRot="1"/>
          </p:cNvSpPr>
          <p:nvPr>
            <p:ph type="title"/>
          </p:nvPr>
        </p:nvSpPr>
        <p:spPr/>
        <p:txBody>
          <a:bodyPr anchor="ctr"/>
          <a:p>
            <a:endParaRPr dirty="0"/>
          </a:p>
        </p:txBody>
      </p:sp>
      <p:sp>
        <p:nvSpPr>
          <p:cNvPr id="24579" name="文本占位符 24578"/>
          <p:cNvSpPr>
            <a:spLocks noGrp="1" noRot="1"/>
          </p:cNvSpPr>
          <p:nvPr>
            <p:ph type="body" idx="1"/>
          </p:nvPr>
        </p:nvSpPr>
        <p:spPr/>
        <p:txBody>
          <a:bodyPr/>
          <a:p>
            <a:r>
              <a:rPr lang="en-US" altLang="zh-CN" dirty="0"/>
              <a:t>“</a:t>
            </a:r>
            <a:r>
              <a:rPr lang="zh-CN" altLang="en-US" dirty="0"/>
              <a:t>义务献血”宣传语：</a:t>
            </a:r>
            <a:r>
              <a:rPr lang="zh-CN" altLang="en-US" dirty="0">
                <a:solidFill>
                  <a:srgbClr val="FF3300"/>
                </a:solidFill>
              </a:rPr>
              <a:t>一滴血，一片心，一份爱。（</a:t>
            </a:r>
            <a:r>
              <a:rPr lang="zh-CN" altLang="en-US" dirty="0"/>
              <a:t>排比）</a:t>
            </a:r>
            <a:endParaRPr lang="zh-CN" altLang="en-US" dirty="0"/>
          </a:p>
          <a:p>
            <a:r>
              <a:rPr lang="zh-CN" altLang="en-US" dirty="0"/>
              <a:t>假如你应邀参与策划学校在下周开展的“爱心助残日”活动，请你（</a:t>
            </a:r>
            <a:r>
              <a:rPr lang="en-US" altLang="zh-CN" dirty="0"/>
              <a:t>1</a:t>
            </a:r>
            <a:r>
              <a:rPr lang="zh-CN" altLang="en-US" dirty="0"/>
              <a:t>）为活动设计一条宣传语。（以平等关爱为主题）答案示例：</a:t>
            </a:r>
            <a:endParaRPr lang="zh-CN" altLang="en-US" dirty="0"/>
          </a:p>
          <a:p>
            <a:pPr>
              <a:buNone/>
            </a:pPr>
            <a:r>
              <a:rPr lang="zh-CN" altLang="en-US" dirty="0"/>
              <a:t> </a:t>
            </a:r>
            <a:r>
              <a:rPr lang="zh-CN" altLang="en-US" dirty="0">
                <a:solidFill>
                  <a:srgbClr val="FF3300"/>
                </a:solidFill>
                <a:ea typeface="黑体" panose="02010609060101010101" pitchFamily="2" charset="-122"/>
              </a:rPr>
              <a:t>牵手残疾人，真爱暖其心</a:t>
            </a:r>
            <a:r>
              <a:rPr lang="zh-CN" altLang="en-US" dirty="0"/>
              <a:t>（对偶）</a:t>
            </a:r>
            <a:endParaRPr lang="zh-CN" altLang="en-US" dirty="0"/>
          </a:p>
          <a:p>
            <a:pPr>
              <a:buNone/>
            </a:pPr>
            <a:r>
              <a:rPr lang="zh-CN" altLang="en-US" dirty="0">
                <a:solidFill>
                  <a:srgbClr val="FF3300"/>
                </a:solidFill>
                <a:ea typeface="黑体" panose="02010609060101010101" pitchFamily="2" charset="-122"/>
              </a:rPr>
              <a:t>让关爱的阳光照进每一个残疾人的心灵</a:t>
            </a:r>
            <a:r>
              <a:rPr lang="zh-CN" altLang="en-US" dirty="0"/>
              <a:t>！（比喻）</a:t>
            </a:r>
            <a:endParaRPr lang="zh-CN" altLang="en-US" dirty="0"/>
          </a:p>
          <a:p>
            <a:pPr>
              <a:buNone/>
            </a:pP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26625"/>
          <p:cNvSpPr>
            <a:spLocks noGrp="1" noRot="1"/>
          </p:cNvSpPr>
          <p:nvPr>
            <p:ph type="title"/>
          </p:nvPr>
        </p:nvSpPr>
        <p:spPr/>
        <p:txBody>
          <a:bodyPr anchor="ctr"/>
          <a:p>
            <a:endParaRPr dirty="0"/>
          </a:p>
        </p:txBody>
      </p:sp>
      <p:sp>
        <p:nvSpPr>
          <p:cNvPr id="26627" name="文本占位符 26626"/>
          <p:cNvSpPr>
            <a:spLocks noGrp="1" noRot="1"/>
          </p:cNvSpPr>
          <p:nvPr>
            <p:ph type="body" idx="1"/>
          </p:nvPr>
        </p:nvSpPr>
        <p:spPr/>
        <p:txBody>
          <a:bodyPr/>
          <a:p>
            <a:r>
              <a:rPr lang="zh-CN" altLang="en-US" dirty="0"/>
              <a:t>（</a:t>
            </a:r>
            <a:r>
              <a:rPr lang="en-US" altLang="zh-CN" dirty="0"/>
              <a:t>2013</a:t>
            </a:r>
            <a:r>
              <a:rPr lang="zh-CN" altLang="en-US" dirty="0"/>
              <a:t>迪庆大理）学校开展“争做最美中学生”的活动，请你积极参加。</a:t>
            </a:r>
            <a:endParaRPr lang="zh-CN" altLang="en-US" dirty="0"/>
          </a:p>
          <a:p>
            <a:pPr>
              <a:buNone/>
            </a:pPr>
            <a:r>
              <a:rPr lang="zh-CN" altLang="en-US" dirty="0">
                <a:solidFill>
                  <a:srgbClr val="FF0000"/>
                </a:solidFill>
                <a:ea typeface="黑体" panose="02010609060101010101" pitchFamily="2" charset="-122"/>
              </a:rPr>
              <a:t>学习时代新楷模，争做最美中学生</a:t>
            </a:r>
            <a:r>
              <a:rPr lang="zh-CN" altLang="en-US" dirty="0"/>
              <a:t>。</a:t>
            </a:r>
            <a:endParaRPr lang="zh-CN" altLang="en-US" dirty="0"/>
          </a:p>
          <a:p>
            <a:r>
              <a:rPr lang="zh-CN" altLang="en-US" dirty="0"/>
              <a:t>（</a:t>
            </a:r>
            <a:r>
              <a:rPr lang="en-US" altLang="zh-CN" dirty="0"/>
              <a:t>2011</a:t>
            </a:r>
            <a:r>
              <a:rPr lang="zh-CN" altLang="en-US" dirty="0"/>
              <a:t>迪庆大理）阅读拓展了我们的视野，增长了我们的见识。学校开展“推广阅读”活动</a:t>
            </a:r>
            <a:r>
              <a:rPr lang="en-US" altLang="zh-CN" dirty="0"/>
              <a:t>,</a:t>
            </a:r>
            <a:r>
              <a:rPr lang="zh-CN" altLang="en-US" dirty="0"/>
              <a:t>请你参加。请你写一句激励大家读书的名言警句。</a:t>
            </a:r>
            <a:endParaRPr lang="zh-CN" altLang="en-US" dirty="0"/>
          </a:p>
          <a:p>
            <a:r>
              <a:rPr lang="zh-CN" altLang="en-US" dirty="0">
                <a:solidFill>
                  <a:srgbClr val="FF3300"/>
                </a:solidFill>
              </a:rPr>
              <a:t>让书香浸润校园，让阅读改变人生</a:t>
            </a:r>
            <a:endParaRPr lang="zh-CN" altLang="en-US" dirty="0">
              <a:solidFill>
                <a:srgbClr val="FF3300"/>
              </a:solidFill>
            </a:endParaRPr>
          </a:p>
          <a:p>
            <a:endParaRPr lang="zh-CN" altLang="en-US" dirty="0">
              <a:solidFill>
                <a:srgbClr val="FF3300"/>
              </a:solidFill>
            </a:endParaRPr>
          </a:p>
          <a:p>
            <a:endParaRPr lang="zh-CN" altLang="en-US" dirty="0">
              <a:solidFill>
                <a:srgbClr val="FF33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28673"/>
          <p:cNvSpPr>
            <a:spLocks noGrp="1" noRot="1"/>
          </p:cNvSpPr>
          <p:nvPr>
            <p:ph type="title"/>
          </p:nvPr>
        </p:nvSpPr>
        <p:spPr/>
        <p:txBody>
          <a:bodyPr anchor="ctr"/>
          <a:p>
            <a:endParaRPr dirty="0"/>
          </a:p>
        </p:txBody>
      </p:sp>
      <p:sp>
        <p:nvSpPr>
          <p:cNvPr id="28675" name="文本占位符 28674"/>
          <p:cNvSpPr>
            <a:spLocks noGrp="1" noRot="1"/>
          </p:cNvSpPr>
          <p:nvPr>
            <p:ph type="body" idx="1"/>
          </p:nvPr>
        </p:nvSpPr>
        <p:spPr>
          <a:xfrm>
            <a:off x="457200" y="1600200"/>
            <a:ext cx="8686800" cy="4924425"/>
          </a:xfrm>
        </p:spPr>
        <p:txBody>
          <a:bodyPr/>
          <a:p>
            <a:r>
              <a:rPr lang="zh-CN" altLang="en-US" dirty="0"/>
              <a:t>（</a:t>
            </a:r>
            <a:r>
              <a:rPr lang="en-US" altLang="zh-CN" dirty="0"/>
              <a:t>2004</a:t>
            </a:r>
            <a:r>
              <a:rPr lang="zh-CN" altLang="en-US" dirty="0"/>
              <a:t>云南）为加强道路交通安全管理，大量的交通宣传语纷纷涌现，比如“没有红灯停，哪有绿灯行”“退一步海阔天空，抢半秒飞来横祸”等，请你再写出一条充满关爱的警示宣传语。</a:t>
            </a:r>
            <a:r>
              <a:rPr lang="zh-CN" altLang="en-US" dirty="0">
                <a:solidFill>
                  <a:srgbClr val="FF3300"/>
                </a:solidFill>
                <a:ea typeface="黑体" panose="02010609060101010101" pitchFamily="2" charset="-122"/>
              </a:rPr>
              <a:t>小心开得万年车，平安二字值千金</a:t>
            </a:r>
            <a:r>
              <a:rPr lang="zh-CN" altLang="en-US" dirty="0"/>
              <a:t>；</a:t>
            </a:r>
            <a:endParaRPr lang="zh-CN" altLang="en-US" dirty="0"/>
          </a:p>
          <a:p>
            <a:pPr>
              <a:buNone/>
            </a:pPr>
            <a:r>
              <a:rPr lang="zh-CN" altLang="en-US" dirty="0">
                <a:solidFill>
                  <a:srgbClr val="FF3300"/>
                </a:solidFill>
                <a:ea typeface="黑体" panose="02010609060101010101" pitchFamily="2" charset="-122"/>
              </a:rPr>
              <a:t>高高兴兴出门，平平安安回家；</a:t>
            </a:r>
            <a:endParaRPr lang="zh-CN" altLang="en-US" dirty="0">
              <a:solidFill>
                <a:srgbClr val="FF3300"/>
              </a:solidFill>
              <a:ea typeface="黑体" panose="02010609060101010101" pitchFamily="2" charset="-122"/>
            </a:endParaRPr>
          </a:p>
          <a:p>
            <a:pPr>
              <a:buNone/>
            </a:pPr>
            <a:r>
              <a:rPr lang="zh-CN" altLang="en-US" dirty="0">
                <a:solidFill>
                  <a:srgbClr val="FF3300"/>
                </a:solidFill>
                <a:ea typeface="黑体" panose="02010609060101010101" pitchFamily="2" charset="-122"/>
              </a:rPr>
              <a:t>生命在手中，幸福在脚下；</a:t>
            </a:r>
            <a:endParaRPr lang="zh-CN" altLang="en-US" dirty="0">
              <a:solidFill>
                <a:srgbClr val="FF3300"/>
              </a:solidFill>
              <a:ea typeface="黑体" panose="02010609060101010101" pitchFamily="2" charset="-122"/>
            </a:endParaRPr>
          </a:p>
          <a:p>
            <a:pPr>
              <a:buNone/>
            </a:pPr>
            <a:r>
              <a:rPr lang="zh-CN" altLang="en-US" dirty="0">
                <a:solidFill>
                  <a:srgbClr val="FF3300"/>
                </a:solidFill>
                <a:ea typeface="黑体" panose="02010609060101010101" pitchFamily="2" charset="-122"/>
              </a:rPr>
              <a:t>生命无价，平安是福；宁停三分，不抢一秒；</a:t>
            </a:r>
            <a:endParaRPr lang="zh-CN" altLang="en-US" dirty="0">
              <a:solidFill>
                <a:srgbClr val="FF3300"/>
              </a:solidFill>
              <a:ea typeface="黑体" panose="02010609060101010101" pitchFamily="2" charset="-122"/>
            </a:endParaRPr>
          </a:p>
          <a:p>
            <a:pPr>
              <a:buNone/>
            </a:pPr>
            <a:r>
              <a:rPr lang="zh-CN" altLang="en-US" dirty="0">
                <a:solidFill>
                  <a:srgbClr val="FF3300"/>
                </a:solidFill>
                <a:ea typeface="黑体" panose="02010609060101010101" pitchFamily="2" charset="-122"/>
              </a:rPr>
              <a:t>出车莫忘小心行，亲人盼你平安归。</a:t>
            </a:r>
            <a:endParaRPr lang="zh-CN" altLang="en-US" dirty="0">
              <a:solidFill>
                <a:srgbClr val="FF3300"/>
              </a:solidFill>
              <a:ea typeface="黑体" panose="0201060906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标题 31745"/>
          <p:cNvSpPr>
            <a:spLocks noGrp="1" noRot="1"/>
          </p:cNvSpPr>
          <p:nvPr>
            <p:ph type="title"/>
          </p:nvPr>
        </p:nvSpPr>
        <p:spPr/>
        <p:txBody>
          <a:bodyPr anchor="ctr"/>
          <a:p>
            <a:r>
              <a:rPr lang="zh-CN" altLang="en-US" dirty="0"/>
              <a:t>口语交际题注意的问题</a:t>
            </a:r>
            <a:endParaRPr lang="zh-CN" altLang="en-US" dirty="0"/>
          </a:p>
        </p:txBody>
      </p:sp>
      <p:sp>
        <p:nvSpPr>
          <p:cNvPr id="31747" name="文本占位符 31746"/>
          <p:cNvSpPr>
            <a:spLocks noGrp="1" noRot="1"/>
          </p:cNvSpPr>
          <p:nvPr>
            <p:ph type="body" idx="1"/>
          </p:nvPr>
        </p:nvSpPr>
        <p:spPr/>
        <p:txBody>
          <a:bodyPr/>
          <a:p>
            <a:r>
              <a:rPr lang="zh-CN" altLang="en-US" dirty="0"/>
              <a:t>答题准则</a:t>
            </a:r>
            <a:r>
              <a:rPr lang="zh-CN" altLang="en-US" dirty="0">
                <a:sym typeface="Wingdings" panose="05000000000000000000" pitchFamily="2" charset="2"/>
              </a:rPr>
              <a:t>（</a:t>
            </a:r>
            <a:r>
              <a:rPr lang="en-US" altLang="zh-CN" dirty="0"/>
              <a:t>1</a:t>
            </a:r>
            <a:r>
              <a:rPr lang="zh-CN" altLang="en-US" dirty="0"/>
              <a:t>）言之有“礼”（文明得体）（</a:t>
            </a:r>
            <a:r>
              <a:rPr lang="en-US" altLang="zh-CN" dirty="0"/>
              <a:t>2</a:t>
            </a:r>
            <a:r>
              <a:rPr lang="zh-CN" altLang="en-US" dirty="0"/>
              <a:t>）言之有“物”（清楚、简洁、明白）</a:t>
            </a:r>
            <a:endParaRPr lang="zh-CN" altLang="en-US" dirty="0"/>
          </a:p>
          <a:p>
            <a:pPr>
              <a:buNone/>
            </a:pPr>
            <a:r>
              <a:rPr lang="zh-CN" altLang="en-US" dirty="0"/>
              <a:t>（</a:t>
            </a:r>
            <a:r>
              <a:rPr lang="en-US" altLang="zh-CN" dirty="0"/>
              <a:t>3</a:t>
            </a:r>
            <a:r>
              <a:rPr lang="zh-CN" altLang="en-US" dirty="0"/>
              <a:t>）言之有“序”（顺序合理）（</a:t>
            </a:r>
            <a:r>
              <a:rPr lang="en-US" altLang="zh-CN" dirty="0"/>
              <a:t>4</a:t>
            </a:r>
            <a:r>
              <a:rPr lang="zh-CN" altLang="en-US" dirty="0"/>
              <a:t>）言之有“节”（简明、字数适中、标点正确）</a:t>
            </a:r>
            <a:endParaRPr lang="zh-CN" altLang="en-US" dirty="0"/>
          </a:p>
          <a:p>
            <a:pPr>
              <a:buNone/>
            </a:pPr>
            <a:r>
              <a:rPr lang="zh-CN" altLang="en-US" dirty="0"/>
              <a:t>基本要求：（</a:t>
            </a:r>
            <a:r>
              <a:rPr lang="en-US" altLang="zh-CN" dirty="0"/>
              <a:t>1</a:t>
            </a:r>
            <a:r>
              <a:rPr lang="zh-CN" altLang="en-US" dirty="0"/>
              <a:t>）简明</a:t>
            </a:r>
            <a:endParaRPr lang="zh-CN" altLang="en-US" dirty="0"/>
          </a:p>
          <a:p>
            <a:pPr>
              <a:buNone/>
            </a:pPr>
            <a:r>
              <a:rPr lang="zh-CN" altLang="en-US" dirty="0"/>
              <a:t>                   （</a:t>
            </a:r>
            <a:r>
              <a:rPr lang="en-US" altLang="zh-CN" dirty="0"/>
              <a:t>2</a:t>
            </a:r>
            <a:r>
              <a:rPr lang="zh-CN" altLang="en-US" dirty="0"/>
              <a:t>）连贯</a:t>
            </a:r>
            <a:endParaRPr lang="zh-CN" altLang="en-US" dirty="0"/>
          </a:p>
          <a:p>
            <a:pPr>
              <a:buNone/>
            </a:pPr>
            <a:r>
              <a:rPr lang="zh-CN" altLang="en-US" dirty="0"/>
              <a:t>                   （</a:t>
            </a:r>
            <a:r>
              <a:rPr lang="en-US" altLang="zh-CN" dirty="0"/>
              <a:t>3</a:t>
            </a:r>
            <a:r>
              <a:rPr lang="zh-CN" altLang="en-US" dirty="0"/>
              <a:t>）得体</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6" name="标题 33795"/>
          <p:cNvSpPr>
            <a:spLocks noGrp="1"/>
          </p:cNvSpPr>
          <p:nvPr>
            <p:ph type="ctrTitle"/>
          </p:nvPr>
        </p:nvSpPr>
        <p:spPr>
          <a:xfrm>
            <a:off x="611188" y="549275"/>
            <a:ext cx="7847012" cy="1439863"/>
          </a:xfrm>
        </p:spPr>
        <p:txBody>
          <a:bodyPr anchor="t"/>
          <a:p>
            <a:pPr defTabSz="914400">
              <a:buNone/>
            </a:pPr>
            <a:endParaRPr kern="1200" baseline="0" dirty="0">
              <a:latin typeface="Arial Black" panose="020B0A04020102020204" pitchFamily="34" charset="0"/>
              <a:ea typeface="宋体" panose="02010600030101010101" pitchFamily="2" charset="-122"/>
            </a:endParaRPr>
          </a:p>
        </p:txBody>
      </p:sp>
      <p:sp>
        <p:nvSpPr>
          <p:cNvPr id="33795" name="副标题 33794"/>
          <p:cNvSpPr>
            <a:spLocks noGrp="1"/>
          </p:cNvSpPr>
          <p:nvPr>
            <p:ph type="subTitle" idx="1"/>
          </p:nvPr>
        </p:nvSpPr>
        <p:spPr>
          <a:xfrm>
            <a:off x="539750" y="1916113"/>
            <a:ext cx="8604250" cy="4941887"/>
          </a:xfrm>
        </p:spPr>
        <p:txBody>
          <a:bodyPr anchor="t"/>
          <a:p>
            <a:pPr defTabSz="914400">
              <a:buFont typeface="Wingdings" panose="05000000000000000000" pitchFamily="2" charset="2"/>
              <a:buNone/>
            </a:pPr>
            <a:r>
              <a:rPr lang="zh-CN" altLang="en-US" sz="4400" kern="1200" baseline="0" dirty="0">
                <a:latin typeface="Arial" panose="020B0604020202020204" pitchFamily="34" charset="0"/>
                <a:ea typeface="宋体" panose="02010600030101010101" pitchFamily="2" charset="-122"/>
              </a:rPr>
              <a:t>（</a:t>
            </a:r>
            <a:r>
              <a:rPr lang="en-US" altLang="zh-CN" sz="4400" kern="1200" baseline="0" dirty="0">
                <a:latin typeface="Arial" panose="020B0604020202020204" pitchFamily="34" charset="0"/>
                <a:ea typeface="宋体" panose="02010600030101010101" pitchFamily="2" charset="-122"/>
              </a:rPr>
              <a:t>2013</a:t>
            </a:r>
            <a:r>
              <a:rPr lang="zh-CN" altLang="en-US" sz="4400" kern="1200" baseline="0" dirty="0">
                <a:latin typeface="Arial" panose="020B0604020202020204" pitchFamily="34" charset="0"/>
                <a:ea typeface="宋体" panose="02010600030101010101" pitchFamily="2" charset="-122"/>
              </a:rPr>
              <a:t>昭通）首届“中国</a:t>
            </a:r>
            <a:r>
              <a:rPr lang="en-US" altLang="zh-CN" sz="4400" kern="1200" baseline="0" dirty="0">
                <a:latin typeface="Arial" panose="020B0604020202020204" pitchFamily="34" charset="0"/>
                <a:ea typeface="宋体" panose="02010600030101010101" pitchFamily="2" charset="-122"/>
              </a:rPr>
              <a:t>-</a:t>
            </a:r>
            <a:r>
              <a:rPr lang="zh-CN" altLang="en-US" sz="4400" kern="1200" baseline="0" dirty="0">
                <a:latin typeface="Arial" panose="020B0604020202020204" pitchFamily="34" charset="0"/>
                <a:ea typeface="宋体" panose="02010600030101010101" pitchFamily="2" charset="-122"/>
              </a:rPr>
              <a:t>东盟南亚博览会”开幕前，筹备组有几项工作要请你完成。（</a:t>
            </a:r>
            <a:r>
              <a:rPr lang="en-US" altLang="zh-CN" sz="4400" kern="1200" baseline="0" dirty="0">
                <a:latin typeface="Arial" panose="020B0604020202020204" pitchFamily="34" charset="0"/>
                <a:ea typeface="宋体" panose="02010600030101010101" pitchFamily="2" charset="-122"/>
              </a:rPr>
              <a:t>1</a:t>
            </a:r>
            <a:r>
              <a:rPr lang="zh-CN" altLang="en-US" sz="4400" kern="1200" baseline="0" dirty="0">
                <a:latin typeface="Arial" panose="020B0604020202020204" pitchFamily="34" charset="0"/>
                <a:ea typeface="宋体" panose="02010600030101010101" pitchFamily="2" charset="-122"/>
              </a:rPr>
              <a:t>）写一条宣传语，号召广大青年争当志愿者，为南亚博览会成功举办贡献一份力量。</a:t>
            </a:r>
            <a:endParaRPr lang="zh-CN" altLang="en-US" sz="4400" kern="1200" baseline="0" dirty="0">
              <a:latin typeface="Arial" panose="020B0604020202020204" pitchFamily="34" charset="0"/>
              <a:ea typeface="宋体" panose="02010600030101010101" pitchFamily="2" charset="-122"/>
            </a:endParaRPr>
          </a:p>
          <a:p>
            <a:pPr defTabSz="914400">
              <a:buFont typeface="Wingdings" panose="05000000000000000000" pitchFamily="2" charset="2"/>
              <a:buNone/>
            </a:pPr>
            <a:r>
              <a:rPr lang="zh-CN" altLang="en-US" sz="4400" kern="1200" baseline="0" dirty="0">
                <a:latin typeface="Arial" panose="020B0604020202020204" pitchFamily="34" charset="0"/>
                <a:ea typeface="宋体" panose="02010600030101010101" pitchFamily="2" charset="-122"/>
              </a:rPr>
              <a:t>示例：</a:t>
            </a:r>
            <a:r>
              <a:rPr lang="zh-CN" altLang="en-US" sz="4400" kern="1200" baseline="0" dirty="0">
                <a:solidFill>
                  <a:srgbClr val="FF0000"/>
                </a:solidFill>
                <a:latin typeface="黑体" panose="02010609060101010101" pitchFamily="2" charset="-122"/>
                <a:ea typeface="黑体" panose="02010609060101010101" pitchFamily="2" charset="-122"/>
              </a:rPr>
              <a:t>争当志愿者，服务南博会；</a:t>
            </a:r>
            <a:endParaRPr lang="zh-CN" altLang="en-US" sz="4400" kern="1200" baseline="0" dirty="0">
              <a:solidFill>
                <a:srgbClr val="FF0000"/>
              </a:solidFill>
              <a:latin typeface="黑体" panose="02010609060101010101" pitchFamily="2" charset="-122"/>
              <a:ea typeface="黑体" panose="02010609060101010101" pitchFamily="2" charset="-122"/>
            </a:endParaRPr>
          </a:p>
          <a:p>
            <a:pPr defTabSz="914400">
              <a:buFont typeface="Wingdings" panose="05000000000000000000" pitchFamily="2" charset="2"/>
              <a:buNone/>
            </a:pPr>
            <a:r>
              <a:rPr lang="zh-CN" altLang="en-US" sz="3600" kern="1200" baseline="0" dirty="0">
                <a:solidFill>
                  <a:srgbClr val="FF0000"/>
                </a:solidFill>
                <a:latin typeface="黑体" panose="02010609060101010101" pitchFamily="2" charset="-122"/>
                <a:ea typeface="黑体" panose="02010609060101010101" pitchFamily="2" charset="-122"/>
              </a:rPr>
              <a:t>参与让你收获快乐，服务让你感受成功</a:t>
            </a:r>
            <a:r>
              <a:rPr lang="zh-CN" altLang="en-US" sz="3600" kern="1200" baseline="0" dirty="0">
                <a:latin typeface="Arial" panose="020B0604020202020204" pitchFamily="34" charset="0"/>
                <a:ea typeface="宋体" panose="02010600030101010101" pitchFamily="2" charset="-122"/>
              </a:rPr>
              <a:t>。</a:t>
            </a:r>
            <a:endParaRPr lang="zh-CN" altLang="en-US" sz="3600" kern="1200" baseline="0" dirty="0">
              <a:latin typeface="Arial" panose="020B0604020202020204" pitchFamily="34" charset="0"/>
              <a:ea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29697"/>
          <p:cNvSpPr>
            <a:spLocks noGrp="1" noRot="1"/>
          </p:cNvSpPr>
          <p:nvPr>
            <p:ph type="title"/>
          </p:nvPr>
        </p:nvSpPr>
        <p:spPr/>
        <p:txBody>
          <a:bodyPr anchor="ctr"/>
          <a:p>
            <a:r>
              <a:rPr lang="zh-CN" altLang="en-US" dirty="0"/>
              <a:t>五、概括新闻信息、分析材料</a:t>
            </a:r>
            <a:endParaRPr lang="zh-CN" altLang="en-US" dirty="0"/>
          </a:p>
        </p:txBody>
      </p:sp>
      <p:sp>
        <p:nvSpPr>
          <p:cNvPr id="29699" name="文本占位符 29698"/>
          <p:cNvSpPr>
            <a:spLocks noGrp="1" noRot="1"/>
          </p:cNvSpPr>
          <p:nvPr>
            <p:ph type="body" idx="1"/>
          </p:nvPr>
        </p:nvSpPr>
        <p:spPr/>
        <p:txBody>
          <a:bodyPr/>
          <a:p>
            <a:r>
              <a:rPr lang="zh-CN" altLang="en-US" dirty="0"/>
              <a:t>（</a:t>
            </a:r>
            <a:r>
              <a:rPr lang="en-US" altLang="zh-CN" dirty="0"/>
              <a:t>2002</a:t>
            </a:r>
            <a:r>
              <a:rPr lang="zh-CN" altLang="en-US" dirty="0"/>
              <a:t>云南）请用一句话概括下面这段文字的要点，字数要求在</a:t>
            </a:r>
            <a:r>
              <a:rPr lang="en-US" altLang="zh-CN" dirty="0"/>
              <a:t>40</a:t>
            </a:r>
            <a:r>
              <a:rPr lang="zh-CN" altLang="en-US" dirty="0"/>
              <a:t>字以内。</a:t>
            </a:r>
            <a:endParaRPr lang="zh-CN" altLang="en-US" dirty="0"/>
          </a:p>
          <a:p>
            <a:pPr>
              <a:buNone/>
            </a:pPr>
            <a:r>
              <a:rPr lang="zh-CN" altLang="en-US" dirty="0"/>
              <a:t>      </a:t>
            </a:r>
            <a:r>
              <a:rPr lang="zh-CN" altLang="en-US" sz="2400" dirty="0"/>
              <a:t>在滇西北，</a:t>
            </a:r>
            <a:r>
              <a:rPr lang="zh-CN" altLang="en-US" sz="2400" dirty="0">
                <a:solidFill>
                  <a:srgbClr val="FF3300"/>
                </a:solidFill>
              </a:rPr>
              <a:t>怒江、金沙江、澜沧江</a:t>
            </a:r>
            <a:r>
              <a:rPr lang="zh-CN" altLang="en-US" sz="2400" dirty="0"/>
              <a:t>蜿蜒而去，</a:t>
            </a:r>
            <a:r>
              <a:rPr lang="zh-CN" altLang="en-US" sz="2400" dirty="0">
                <a:solidFill>
                  <a:srgbClr val="FF3300"/>
                </a:solidFill>
              </a:rPr>
              <a:t>形成</a:t>
            </a:r>
            <a:r>
              <a:rPr lang="zh-CN" altLang="en-US" sz="2400" dirty="0"/>
              <a:t>雄伟壮丽的</a:t>
            </a:r>
            <a:r>
              <a:rPr lang="zh-CN" altLang="en-US" sz="2400" dirty="0">
                <a:solidFill>
                  <a:srgbClr val="FF3300"/>
                </a:solidFill>
              </a:rPr>
              <a:t>三江并流</a:t>
            </a:r>
            <a:r>
              <a:rPr lang="zh-CN" altLang="en-US" sz="2400" dirty="0"/>
              <a:t>的世界</a:t>
            </a:r>
            <a:r>
              <a:rPr lang="zh-CN" altLang="en-US" sz="2400" dirty="0">
                <a:solidFill>
                  <a:srgbClr val="FF3300"/>
                </a:solidFill>
              </a:rPr>
              <a:t>奇观</a:t>
            </a:r>
            <a:r>
              <a:rPr lang="zh-CN" altLang="en-US" sz="2400" dirty="0"/>
              <a:t>。三江上游梅</a:t>
            </a:r>
            <a:r>
              <a:rPr lang="zh-CN" altLang="en-US" sz="2400" dirty="0">
                <a:solidFill>
                  <a:srgbClr val="FF3300"/>
                </a:solidFill>
              </a:rPr>
              <a:t>里雪山一带</a:t>
            </a:r>
            <a:r>
              <a:rPr lang="zh-CN" altLang="en-US" sz="2400" dirty="0"/>
              <a:t>，</a:t>
            </a:r>
            <a:r>
              <a:rPr lang="zh-CN" altLang="en-US" sz="2400" dirty="0">
                <a:solidFill>
                  <a:srgbClr val="FF3300"/>
                </a:solidFill>
              </a:rPr>
              <a:t>覆盖着</a:t>
            </a:r>
            <a:r>
              <a:rPr lang="zh-CN" altLang="en-US" sz="2400" dirty="0"/>
              <a:t>大片原始</a:t>
            </a:r>
            <a:r>
              <a:rPr lang="zh-CN" altLang="en-US" sz="2400" dirty="0">
                <a:solidFill>
                  <a:srgbClr val="FF3300"/>
                </a:solidFill>
              </a:rPr>
              <a:t>森林</a:t>
            </a:r>
            <a:r>
              <a:rPr lang="zh-CN" altLang="en-US" sz="2400" dirty="0"/>
              <a:t>。层层叠叠、密不透风的</a:t>
            </a:r>
            <a:r>
              <a:rPr lang="zh-CN" altLang="en-US" sz="2400" dirty="0">
                <a:solidFill>
                  <a:srgbClr val="FF3300"/>
                </a:solidFill>
              </a:rPr>
              <a:t>植被</a:t>
            </a:r>
            <a:r>
              <a:rPr lang="zh-CN" altLang="en-US" sz="2400" dirty="0"/>
              <a:t>，</a:t>
            </a:r>
            <a:r>
              <a:rPr lang="zh-CN" altLang="en-US" sz="2400" dirty="0">
                <a:solidFill>
                  <a:srgbClr val="FF3300"/>
                </a:solidFill>
              </a:rPr>
              <a:t>是</a:t>
            </a:r>
            <a:r>
              <a:rPr lang="zh-CN" altLang="en-US" sz="2400" dirty="0">
                <a:solidFill>
                  <a:srgbClr val="FF0000"/>
                </a:solidFill>
              </a:rPr>
              <a:t>调节</a:t>
            </a:r>
            <a:r>
              <a:rPr lang="zh-CN" altLang="en-US" sz="2400" dirty="0"/>
              <a:t>长江</a:t>
            </a:r>
            <a:r>
              <a:rPr lang="zh-CN" altLang="en-US" sz="2400" dirty="0">
                <a:solidFill>
                  <a:srgbClr val="FF0000"/>
                </a:solidFill>
              </a:rPr>
              <a:t>水量</a:t>
            </a:r>
            <a:r>
              <a:rPr lang="zh-CN" altLang="en-US" sz="2400" dirty="0"/>
              <a:t>，</a:t>
            </a:r>
            <a:r>
              <a:rPr lang="zh-CN" altLang="en-US" sz="2400" dirty="0">
                <a:solidFill>
                  <a:srgbClr val="FF0000"/>
                </a:solidFill>
              </a:rPr>
              <a:t>防止水土流失</a:t>
            </a:r>
            <a:r>
              <a:rPr lang="zh-CN" altLang="en-US" sz="2400" dirty="0"/>
              <a:t>的重要</a:t>
            </a:r>
            <a:r>
              <a:rPr lang="zh-CN" altLang="en-US" sz="2400" dirty="0">
                <a:solidFill>
                  <a:srgbClr val="FF3300"/>
                </a:solidFill>
              </a:rPr>
              <a:t>保障。</a:t>
            </a:r>
            <a:endParaRPr lang="zh-CN" altLang="en-US" sz="2400" dirty="0">
              <a:solidFill>
                <a:srgbClr val="FF3300"/>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35841"/>
          <p:cNvSpPr>
            <a:spLocks noGrp="1" noRot="1"/>
          </p:cNvSpPr>
          <p:nvPr>
            <p:ph type="title"/>
          </p:nvPr>
        </p:nvSpPr>
        <p:spPr/>
        <p:txBody>
          <a:bodyPr anchor="ctr"/>
          <a:p>
            <a:r>
              <a:rPr lang="zh-CN" altLang="en-US" dirty="0"/>
              <a:t>图表分析题</a:t>
            </a:r>
            <a:endParaRPr lang="zh-CN" altLang="en-US" dirty="0"/>
          </a:p>
        </p:txBody>
      </p:sp>
      <p:sp>
        <p:nvSpPr>
          <p:cNvPr id="35843" name="文本占位符 35842"/>
          <p:cNvSpPr>
            <a:spLocks noGrp="1" noRot="1"/>
          </p:cNvSpPr>
          <p:nvPr>
            <p:ph type="body" sz="half" idx="1"/>
          </p:nvPr>
        </p:nvSpPr>
        <p:spPr>
          <a:xfrm>
            <a:off x="395288" y="1268413"/>
            <a:ext cx="8291512" cy="2517775"/>
          </a:xfrm>
        </p:spPr>
        <p:txBody>
          <a:bodyPr/>
          <a:p>
            <a:r>
              <a:rPr lang="zh-CN" altLang="en-US" sz="2800" kern="1200" dirty="0"/>
              <a:t>（</a:t>
            </a:r>
            <a:r>
              <a:rPr lang="en-US" altLang="zh-CN" sz="2800" kern="1200" dirty="0"/>
              <a:t>2013</a:t>
            </a:r>
            <a:r>
              <a:rPr lang="zh-CN" altLang="en-US" sz="2800" kern="1200" dirty="0"/>
              <a:t>西宁）某城市就市民买到质量有问题的食品时所采取的应对办法的民意调查结果：</a:t>
            </a:r>
            <a:endParaRPr lang="zh-CN" altLang="en-US" sz="2800" kern="1200" dirty="0"/>
          </a:p>
        </p:txBody>
      </p:sp>
      <p:graphicFrame>
        <p:nvGraphicFramePr>
          <p:cNvPr id="35868" name="内容占位符 35867"/>
          <p:cNvGraphicFramePr/>
          <p:nvPr>
            <p:ph sz="half" idx="2"/>
          </p:nvPr>
        </p:nvGraphicFramePr>
        <p:xfrm>
          <a:off x="395288" y="2708275"/>
          <a:ext cx="8229600" cy="3319463"/>
        </p:xfrm>
        <a:graphic>
          <a:graphicData uri="http://schemas.openxmlformats.org/drawingml/2006/table">
            <a:tbl>
              <a:tblPr/>
              <a:tblGrid>
                <a:gridCol w="1646238"/>
                <a:gridCol w="1646237"/>
                <a:gridCol w="1644650"/>
                <a:gridCol w="1646238"/>
                <a:gridCol w="1646237"/>
              </a:tblGrid>
              <a:tr h="2225675">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buClr>
                          <a:schemeClr val="accent2"/>
                        </a:buClr>
                        <a:defRPr sz="2400" kern="1200">
                          <a:effectLst>
                            <a:outerShdw blurRad="38100" dist="38100" dir="2700000">
                              <a:srgbClr val="C0C0C0"/>
                            </a:outerShdw>
                          </a:effectLst>
                        </a:defRPr>
                      </a:lvl2pPr>
                      <a:lvl3pPr marL="1143000" lvl="2" indent="-228600">
                        <a:buClr>
                          <a:schemeClr val="hlink"/>
                        </a:buClr>
                        <a:defRPr sz="2000" kern="1200">
                          <a:effectLst>
                            <a:outerShdw blurRad="38100" dist="38100" dir="2700000">
                              <a:srgbClr val="C0C0C0"/>
                            </a:outerShdw>
                          </a:effectLst>
                        </a:defRPr>
                      </a:lvl3pPr>
                      <a:lvl4pPr marL="1600200" lvl="3" indent="-228600">
                        <a:buClr>
                          <a:schemeClr val="accent2"/>
                        </a:buClr>
                        <a:defRPr sz="1800" kern="1200">
                          <a:effectLst>
                            <a:outerShdw blurRad="38100" dist="38100" dir="2700000">
                              <a:srgbClr val="C0C0C0"/>
                            </a:outerShdw>
                          </a:effectLst>
                        </a:defRPr>
                      </a:lvl4pPr>
                      <a:lvl5pPr marL="2057400" lvl="4" indent="-228600">
                        <a:buClr>
                          <a:schemeClr val="hlink"/>
                        </a:buClr>
                        <a:defRPr sz="1800" kern="1200">
                          <a:effectLst>
                            <a:outerShdw blurRad="38100" dist="38100" dir="2700000">
                              <a:srgbClr val="C0C0C0"/>
                            </a:outerShdw>
                          </a:effectLst>
                        </a:defRPr>
                      </a:lvl5pPr>
                    </a:lstStyle>
                    <a:p>
                      <a:pPr marL="0" lvl="0" indent="0">
                        <a:buNone/>
                      </a:pPr>
                      <a:r>
                        <a:rPr lang="zh-CN" altLang="en-US" dirty="0"/>
                        <a:t>如果买到质量有问题的食品，您会怎么办</a:t>
                      </a:r>
                      <a:endParaRPr lang="zh-CN" altLang="en-US"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buClr>
                          <a:schemeClr val="accent2"/>
                        </a:buClr>
                        <a:defRPr sz="2400" kern="1200">
                          <a:effectLst>
                            <a:outerShdw blurRad="38100" dist="38100" dir="2700000">
                              <a:srgbClr val="C0C0C0"/>
                            </a:outerShdw>
                          </a:effectLst>
                        </a:defRPr>
                      </a:lvl2pPr>
                      <a:lvl3pPr marL="1143000" lvl="2" indent="-228600">
                        <a:buClr>
                          <a:schemeClr val="hlink"/>
                        </a:buClr>
                        <a:defRPr sz="2000" kern="1200">
                          <a:effectLst>
                            <a:outerShdw blurRad="38100" dist="38100" dir="2700000">
                              <a:srgbClr val="C0C0C0"/>
                            </a:outerShdw>
                          </a:effectLst>
                        </a:defRPr>
                      </a:lvl3pPr>
                      <a:lvl4pPr marL="1600200" lvl="3" indent="-228600">
                        <a:buClr>
                          <a:schemeClr val="accent2"/>
                        </a:buClr>
                        <a:defRPr sz="1800" kern="1200">
                          <a:effectLst>
                            <a:outerShdw blurRad="38100" dist="38100" dir="2700000">
                              <a:srgbClr val="C0C0C0"/>
                            </a:outerShdw>
                          </a:effectLst>
                        </a:defRPr>
                      </a:lvl4pPr>
                      <a:lvl5pPr marL="2057400" lvl="4" indent="-228600">
                        <a:buClr>
                          <a:schemeClr val="hlink"/>
                        </a:buClr>
                        <a:defRPr sz="1800" kern="1200">
                          <a:effectLst>
                            <a:outerShdw blurRad="38100" dist="38100" dir="2700000">
                              <a:srgbClr val="C0C0C0"/>
                            </a:outerShdw>
                          </a:effectLst>
                        </a:defRPr>
                      </a:lvl5pPr>
                    </a:lstStyle>
                    <a:p>
                      <a:pPr marL="0" lvl="0" indent="0">
                        <a:buNone/>
                      </a:pPr>
                      <a:r>
                        <a:rPr lang="zh-CN" altLang="en-US" dirty="0"/>
                        <a:t>自认倒霉</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buClr>
                          <a:schemeClr val="accent2"/>
                        </a:buClr>
                        <a:defRPr sz="2400" kern="1200">
                          <a:effectLst>
                            <a:outerShdw blurRad="38100" dist="38100" dir="2700000">
                              <a:srgbClr val="C0C0C0"/>
                            </a:outerShdw>
                          </a:effectLst>
                        </a:defRPr>
                      </a:lvl2pPr>
                      <a:lvl3pPr marL="1143000" lvl="2" indent="-228600">
                        <a:buClr>
                          <a:schemeClr val="hlink"/>
                        </a:buClr>
                        <a:defRPr sz="2000" kern="1200">
                          <a:effectLst>
                            <a:outerShdw blurRad="38100" dist="38100" dir="2700000">
                              <a:srgbClr val="C0C0C0"/>
                            </a:outerShdw>
                          </a:effectLst>
                        </a:defRPr>
                      </a:lvl3pPr>
                      <a:lvl4pPr marL="1600200" lvl="3" indent="-228600">
                        <a:buClr>
                          <a:schemeClr val="accent2"/>
                        </a:buClr>
                        <a:defRPr sz="1800" kern="1200">
                          <a:effectLst>
                            <a:outerShdw blurRad="38100" dist="38100" dir="2700000">
                              <a:srgbClr val="C0C0C0"/>
                            </a:outerShdw>
                          </a:effectLst>
                        </a:defRPr>
                      </a:lvl4pPr>
                      <a:lvl5pPr marL="2057400" lvl="4" indent="-228600">
                        <a:buClr>
                          <a:schemeClr val="hlink"/>
                        </a:buClr>
                        <a:defRPr sz="1800" kern="1200">
                          <a:effectLst>
                            <a:outerShdw blurRad="38100" dist="38100" dir="2700000">
                              <a:srgbClr val="C0C0C0"/>
                            </a:outerShdw>
                          </a:effectLst>
                        </a:defRPr>
                      </a:lvl5pPr>
                    </a:lstStyle>
                    <a:p>
                      <a:pPr marL="0" lvl="0" indent="0">
                        <a:buNone/>
                      </a:pPr>
                      <a:r>
                        <a:rPr lang="zh-CN" altLang="en-US" dirty="0"/>
                        <a:t>找相关部门投诉</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buClr>
                          <a:schemeClr val="accent2"/>
                        </a:buClr>
                        <a:defRPr sz="2400" kern="1200">
                          <a:effectLst>
                            <a:outerShdw blurRad="38100" dist="38100" dir="2700000">
                              <a:srgbClr val="C0C0C0"/>
                            </a:outerShdw>
                          </a:effectLst>
                        </a:defRPr>
                      </a:lvl2pPr>
                      <a:lvl3pPr marL="1143000" lvl="2" indent="-228600">
                        <a:buClr>
                          <a:schemeClr val="hlink"/>
                        </a:buClr>
                        <a:defRPr sz="2000" kern="1200">
                          <a:effectLst>
                            <a:outerShdw blurRad="38100" dist="38100" dir="2700000">
                              <a:srgbClr val="C0C0C0"/>
                            </a:outerShdw>
                          </a:effectLst>
                        </a:defRPr>
                      </a:lvl3pPr>
                      <a:lvl4pPr marL="1600200" lvl="3" indent="-228600">
                        <a:buClr>
                          <a:schemeClr val="accent2"/>
                        </a:buClr>
                        <a:defRPr sz="1800" kern="1200">
                          <a:effectLst>
                            <a:outerShdw blurRad="38100" dist="38100" dir="2700000">
                              <a:srgbClr val="C0C0C0"/>
                            </a:outerShdw>
                          </a:effectLst>
                        </a:defRPr>
                      </a:lvl4pPr>
                      <a:lvl5pPr marL="2057400" lvl="4" indent="-228600">
                        <a:buClr>
                          <a:schemeClr val="hlink"/>
                        </a:buClr>
                        <a:defRPr sz="1800" kern="1200">
                          <a:effectLst>
                            <a:outerShdw blurRad="38100" dist="38100" dir="2700000">
                              <a:srgbClr val="C0C0C0"/>
                            </a:outerShdw>
                          </a:effectLst>
                        </a:defRPr>
                      </a:lvl5pPr>
                    </a:lstStyle>
                    <a:p>
                      <a:pPr marL="0" lvl="0" indent="0">
                        <a:buNone/>
                      </a:pPr>
                      <a:r>
                        <a:rPr lang="zh-CN" altLang="en-US" dirty="0"/>
                        <a:t>找商家理论要求退款</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buClr>
                          <a:schemeClr val="accent2"/>
                        </a:buClr>
                        <a:defRPr sz="2400" kern="1200">
                          <a:effectLst>
                            <a:outerShdw blurRad="38100" dist="38100" dir="2700000">
                              <a:srgbClr val="C0C0C0"/>
                            </a:outerShdw>
                          </a:effectLst>
                        </a:defRPr>
                      </a:lvl2pPr>
                      <a:lvl3pPr marL="1143000" lvl="2" indent="-228600">
                        <a:buClr>
                          <a:schemeClr val="hlink"/>
                        </a:buClr>
                        <a:defRPr sz="2000" kern="1200">
                          <a:effectLst>
                            <a:outerShdw blurRad="38100" dist="38100" dir="2700000">
                              <a:srgbClr val="C0C0C0"/>
                            </a:outerShdw>
                          </a:effectLst>
                        </a:defRPr>
                      </a:lvl3pPr>
                      <a:lvl4pPr marL="1600200" lvl="3" indent="-228600">
                        <a:buClr>
                          <a:schemeClr val="accent2"/>
                        </a:buClr>
                        <a:defRPr sz="1800" kern="1200">
                          <a:effectLst>
                            <a:outerShdw blurRad="38100" dist="38100" dir="2700000">
                              <a:srgbClr val="C0C0C0"/>
                            </a:outerShdw>
                          </a:effectLst>
                        </a:defRPr>
                      </a:lvl4pPr>
                      <a:lvl5pPr marL="2057400" lvl="4" indent="-228600">
                        <a:buClr>
                          <a:schemeClr val="hlink"/>
                        </a:buClr>
                        <a:defRPr sz="1800" kern="1200">
                          <a:effectLst>
                            <a:outerShdw blurRad="38100" dist="38100" dir="2700000">
                              <a:srgbClr val="C0C0C0"/>
                            </a:outerShdw>
                          </a:effectLst>
                        </a:defRPr>
                      </a:lvl5pPr>
                    </a:lstStyle>
                    <a:p>
                      <a:pPr marL="0" lvl="0" indent="0">
                        <a:buNone/>
                      </a:pPr>
                      <a:r>
                        <a:rPr lang="zh-CN" altLang="en-US" dirty="0"/>
                        <a:t>提醒身边的人不要购买此商品</a:t>
                      </a: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93788">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buClr>
                          <a:schemeClr val="accent2"/>
                        </a:buClr>
                        <a:defRPr sz="2400" kern="1200">
                          <a:effectLst>
                            <a:outerShdw blurRad="38100" dist="38100" dir="2700000">
                              <a:srgbClr val="C0C0C0"/>
                            </a:outerShdw>
                          </a:effectLst>
                        </a:defRPr>
                      </a:lvl2pPr>
                      <a:lvl3pPr marL="1143000" lvl="2" indent="-228600">
                        <a:buClr>
                          <a:schemeClr val="hlink"/>
                        </a:buClr>
                        <a:defRPr sz="2000" kern="1200">
                          <a:effectLst>
                            <a:outerShdw blurRad="38100" dist="38100" dir="2700000">
                              <a:srgbClr val="C0C0C0"/>
                            </a:outerShdw>
                          </a:effectLst>
                        </a:defRPr>
                      </a:lvl3pPr>
                      <a:lvl4pPr marL="1600200" lvl="3" indent="-228600">
                        <a:buClr>
                          <a:schemeClr val="accent2"/>
                        </a:buClr>
                        <a:defRPr sz="1800" kern="1200">
                          <a:effectLst>
                            <a:outerShdw blurRad="38100" dist="38100" dir="2700000">
                              <a:srgbClr val="C0C0C0"/>
                            </a:outerShdw>
                          </a:effectLst>
                        </a:defRPr>
                      </a:lvl4pPr>
                      <a:lvl5pPr marL="2057400" lvl="4" indent="-228600">
                        <a:buClr>
                          <a:schemeClr val="hlink"/>
                        </a:buClr>
                        <a:defRPr sz="1800" kern="1200">
                          <a:effectLst>
                            <a:outerShdw blurRad="38100" dist="38100" dir="2700000">
                              <a:srgbClr val="C0C0C0"/>
                            </a:outerShdw>
                          </a:effectLst>
                        </a:defRPr>
                      </a:lvl5pPr>
                    </a:lstStyle>
                    <a:p>
                      <a:pPr marL="0" lvl="0" indent="0">
                        <a:buNone/>
                      </a:pPr>
                      <a:r>
                        <a:rPr lang="zh-CN" altLang="en-US" dirty="0"/>
                        <a:t>所占比例</a:t>
                      </a:r>
                      <a:endParaRPr lang="zh-CN" altLang="en-US"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buClr>
                          <a:schemeClr val="accent2"/>
                        </a:buClr>
                        <a:defRPr sz="2400" kern="1200">
                          <a:effectLst>
                            <a:outerShdw blurRad="38100" dist="38100" dir="2700000">
                              <a:srgbClr val="C0C0C0"/>
                            </a:outerShdw>
                          </a:effectLst>
                        </a:defRPr>
                      </a:lvl2pPr>
                      <a:lvl3pPr marL="1143000" lvl="2" indent="-228600">
                        <a:buClr>
                          <a:schemeClr val="hlink"/>
                        </a:buClr>
                        <a:defRPr sz="2000" kern="1200">
                          <a:effectLst>
                            <a:outerShdw blurRad="38100" dist="38100" dir="2700000">
                              <a:srgbClr val="C0C0C0"/>
                            </a:outerShdw>
                          </a:effectLst>
                        </a:defRPr>
                      </a:lvl3pPr>
                      <a:lvl4pPr marL="1600200" lvl="3" indent="-228600">
                        <a:buClr>
                          <a:schemeClr val="accent2"/>
                        </a:buClr>
                        <a:defRPr sz="1800" kern="1200">
                          <a:effectLst>
                            <a:outerShdw blurRad="38100" dist="38100" dir="2700000">
                              <a:srgbClr val="C0C0C0"/>
                            </a:outerShdw>
                          </a:effectLst>
                        </a:defRPr>
                      </a:lvl4pPr>
                      <a:lvl5pPr marL="2057400" lvl="4" indent="-228600">
                        <a:buClr>
                          <a:schemeClr val="hlink"/>
                        </a:buClr>
                        <a:defRPr sz="1800" kern="1200">
                          <a:effectLst>
                            <a:outerShdw blurRad="38100" dist="38100" dir="2700000">
                              <a:srgbClr val="C0C0C0"/>
                            </a:outerShdw>
                          </a:effectLst>
                        </a:defRPr>
                      </a:lvl5pPr>
                    </a:lstStyle>
                    <a:p>
                      <a:pPr marL="0" lvl="0" indent="0">
                        <a:buNone/>
                      </a:pPr>
                      <a:r>
                        <a:rPr lang="en-US" altLang="zh-CN"/>
                        <a:t>16%</a:t>
                      </a: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buClr>
                          <a:schemeClr val="accent2"/>
                        </a:buClr>
                        <a:defRPr sz="2400" kern="1200">
                          <a:effectLst>
                            <a:outerShdw blurRad="38100" dist="38100" dir="2700000">
                              <a:srgbClr val="C0C0C0"/>
                            </a:outerShdw>
                          </a:effectLst>
                        </a:defRPr>
                      </a:lvl2pPr>
                      <a:lvl3pPr marL="1143000" lvl="2" indent="-228600">
                        <a:buClr>
                          <a:schemeClr val="hlink"/>
                        </a:buClr>
                        <a:defRPr sz="2000" kern="1200">
                          <a:effectLst>
                            <a:outerShdw blurRad="38100" dist="38100" dir="2700000">
                              <a:srgbClr val="C0C0C0"/>
                            </a:outerShdw>
                          </a:effectLst>
                        </a:defRPr>
                      </a:lvl3pPr>
                      <a:lvl4pPr marL="1600200" lvl="3" indent="-228600">
                        <a:buClr>
                          <a:schemeClr val="accent2"/>
                        </a:buClr>
                        <a:defRPr sz="1800" kern="1200">
                          <a:effectLst>
                            <a:outerShdw blurRad="38100" dist="38100" dir="2700000">
                              <a:srgbClr val="C0C0C0"/>
                            </a:outerShdw>
                          </a:effectLst>
                        </a:defRPr>
                      </a:lvl4pPr>
                      <a:lvl5pPr marL="2057400" lvl="4" indent="-228600">
                        <a:buClr>
                          <a:schemeClr val="hlink"/>
                        </a:buClr>
                        <a:defRPr sz="1800" kern="1200">
                          <a:effectLst>
                            <a:outerShdw blurRad="38100" dist="38100" dir="2700000">
                              <a:srgbClr val="C0C0C0"/>
                            </a:outerShdw>
                          </a:effectLst>
                        </a:defRPr>
                      </a:lvl5pPr>
                    </a:lstStyle>
                    <a:p>
                      <a:pPr marL="0" lvl="0" indent="0">
                        <a:buNone/>
                      </a:pPr>
                      <a:r>
                        <a:rPr lang="en-US" altLang="zh-CN"/>
                        <a:t>3%</a:t>
                      </a: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buClr>
                          <a:schemeClr val="accent2"/>
                        </a:buClr>
                        <a:defRPr sz="2400" kern="1200">
                          <a:effectLst>
                            <a:outerShdw blurRad="38100" dist="38100" dir="2700000">
                              <a:srgbClr val="C0C0C0"/>
                            </a:outerShdw>
                          </a:effectLst>
                        </a:defRPr>
                      </a:lvl2pPr>
                      <a:lvl3pPr marL="1143000" lvl="2" indent="-228600">
                        <a:buClr>
                          <a:schemeClr val="hlink"/>
                        </a:buClr>
                        <a:defRPr sz="2000" kern="1200">
                          <a:effectLst>
                            <a:outerShdw blurRad="38100" dist="38100" dir="2700000">
                              <a:srgbClr val="C0C0C0"/>
                            </a:outerShdw>
                          </a:effectLst>
                        </a:defRPr>
                      </a:lvl3pPr>
                      <a:lvl4pPr marL="1600200" lvl="3" indent="-228600">
                        <a:buClr>
                          <a:schemeClr val="accent2"/>
                        </a:buClr>
                        <a:defRPr sz="1800" kern="1200">
                          <a:effectLst>
                            <a:outerShdw blurRad="38100" dist="38100" dir="2700000">
                              <a:srgbClr val="C0C0C0"/>
                            </a:outerShdw>
                          </a:effectLst>
                        </a:defRPr>
                      </a:lvl4pPr>
                      <a:lvl5pPr marL="2057400" lvl="4" indent="-228600">
                        <a:buClr>
                          <a:schemeClr val="hlink"/>
                        </a:buClr>
                        <a:defRPr sz="1800" kern="1200">
                          <a:effectLst>
                            <a:outerShdw blurRad="38100" dist="38100" dir="2700000">
                              <a:srgbClr val="C0C0C0"/>
                            </a:outerShdw>
                          </a:effectLst>
                        </a:defRPr>
                      </a:lvl5pPr>
                    </a:lstStyle>
                    <a:p>
                      <a:pPr marL="0" lvl="0" indent="0">
                        <a:buNone/>
                      </a:pPr>
                      <a:r>
                        <a:rPr lang="en-US" altLang="zh-CN"/>
                        <a:t>17%</a:t>
                      </a: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buClr>
                          <a:schemeClr val="accent2"/>
                        </a:buClr>
                        <a:defRPr sz="2400" kern="1200">
                          <a:effectLst>
                            <a:outerShdw blurRad="38100" dist="38100" dir="2700000">
                              <a:srgbClr val="C0C0C0"/>
                            </a:outerShdw>
                          </a:effectLst>
                        </a:defRPr>
                      </a:lvl2pPr>
                      <a:lvl3pPr marL="1143000" lvl="2" indent="-228600">
                        <a:buClr>
                          <a:schemeClr val="hlink"/>
                        </a:buClr>
                        <a:defRPr sz="2000" kern="1200">
                          <a:effectLst>
                            <a:outerShdw blurRad="38100" dist="38100" dir="2700000">
                              <a:srgbClr val="C0C0C0"/>
                            </a:outerShdw>
                          </a:effectLst>
                        </a:defRPr>
                      </a:lvl3pPr>
                      <a:lvl4pPr marL="1600200" lvl="3" indent="-228600">
                        <a:buClr>
                          <a:schemeClr val="accent2"/>
                        </a:buClr>
                        <a:defRPr sz="1800" kern="1200">
                          <a:effectLst>
                            <a:outerShdw blurRad="38100" dist="38100" dir="2700000">
                              <a:srgbClr val="C0C0C0"/>
                            </a:outerShdw>
                          </a:effectLst>
                        </a:defRPr>
                      </a:lvl4pPr>
                      <a:lvl5pPr marL="2057400" lvl="4" indent="-228600">
                        <a:buClr>
                          <a:schemeClr val="hlink"/>
                        </a:buClr>
                        <a:defRPr sz="1800" kern="1200">
                          <a:effectLst>
                            <a:outerShdw blurRad="38100" dist="38100" dir="2700000">
                              <a:srgbClr val="C0C0C0"/>
                            </a:outerShdw>
                          </a:effectLst>
                        </a:defRPr>
                      </a:lvl5pPr>
                    </a:lstStyle>
                    <a:p>
                      <a:pPr marL="0" lvl="0" indent="0">
                        <a:buNone/>
                      </a:pPr>
                      <a:r>
                        <a:rPr lang="en-US" altLang="zh-CN"/>
                        <a:t>64%</a:t>
                      </a:r>
                      <a:endParaRPr lang="zh-CN" altLang="en-US"/>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39937"/>
          <p:cNvSpPr>
            <a:spLocks noGrp="1" noRot="1"/>
          </p:cNvSpPr>
          <p:nvPr>
            <p:ph type="title"/>
          </p:nvPr>
        </p:nvSpPr>
        <p:spPr/>
        <p:txBody>
          <a:bodyPr anchor="ctr"/>
          <a:p>
            <a:endParaRPr dirty="0"/>
          </a:p>
        </p:txBody>
      </p:sp>
      <p:sp>
        <p:nvSpPr>
          <p:cNvPr id="39939" name="文本占位符 39938"/>
          <p:cNvSpPr>
            <a:spLocks noGrp="1" noRot="1"/>
          </p:cNvSpPr>
          <p:nvPr>
            <p:ph type="body" idx="1"/>
          </p:nvPr>
        </p:nvSpPr>
        <p:spPr>
          <a:xfrm>
            <a:off x="457200" y="1628775"/>
            <a:ext cx="8507413" cy="4497388"/>
          </a:xfrm>
        </p:spPr>
        <p:txBody>
          <a:bodyPr/>
          <a:p>
            <a:pPr>
              <a:lnSpc>
                <a:spcPct val="90000"/>
              </a:lnSpc>
            </a:pPr>
            <a:r>
              <a:rPr lang="zh-CN" altLang="en-US" dirty="0"/>
              <a:t>（</a:t>
            </a:r>
            <a:r>
              <a:rPr lang="en-US" altLang="zh-CN" dirty="0"/>
              <a:t>1</a:t>
            </a:r>
            <a:r>
              <a:rPr lang="zh-CN" altLang="en-US" dirty="0"/>
              <a:t>）请概括表中所反映出的主要问题。</a:t>
            </a:r>
            <a:endParaRPr lang="zh-CN" altLang="en-US" dirty="0"/>
          </a:p>
          <a:p>
            <a:pPr>
              <a:lnSpc>
                <a:spcPct val="90000"/>
              </a:lnSpc>
              <a:buNone/>
            </a:pPr>
            <a:r>
              <a:rPr lang="zh-CN" altLang="en-US" dirty="0"/>
              <a:t>（</a:t>
            </a:r>
            <a:r>
              <a:rPr lang="en-US" altLang="zh-CN" dirty="0"/>
              <a:t>2</a:t>
            </a:r>
            <a:r>
              <a:rPr lang="zh-CN" altLang="en-US" dirty="0"/>
              <a:t>）针对表中反映的主要问题发表你的评论。</a:t>
            </a:r>
            <a:endParaRPr lang="zh-CN" altLang="en-US" dirty="0"/>
          </a:p>
          <a:p>
            <a:pPr>
              <a:lnSpc>
                <a:spcPct val="90000"/>
              </a:lnSpc>
              <a:buNone/>
            </a:pPr>
            <a:r>
              <a:rPr lang="zh-CN" altLang="en-US" dirty="0"/>
              <a:t>答案示例：（</a:t>
            </a:r>
            <a:r>
              <a:rPr lang="en-US" altLang="zh-CN" dirty="0"/>
              <a:t>1</a:t>
            </a:r>
            <a:r>
              <a:rPr lang="zh-CN" altLang="en-US" dirty="0"/>
              <a:t>）</a:t>
            </a:r>
            <a:r>
              <a:rPr lang="zh-CN" altLang="en-US" dirty="0">
                <a:solidFill>
                  <a:srgbClr val="FF0066"/>
                </a:solidFill>
              </a:rPr>
              <a:t>买到质量有问题的食品，只有少数人会维护自己的权益，向有关部门投诉。</a:t>
            </a:r>
            <a:endParaRPr lang="zh-CN" altLang="en-US" dirty="0">
              <a:solidFill>
                <a:srgbClr val="FF0066"/>
              </a:solidFill>
            </a:endParaRPr>
          </a:p>
          <a:p>
            <a:pPr>
              <a:lnSpc>
                <a:spcPct val="90000"/>
              </a:lnSpc>
              <a:buNone/>
            </a:pPr>
            <a:r>
              <a:rPr lang="zh-CN" altLang="en-US" dirty="0"/>
              <a:t>（</a:t>
            </a:r>
            <a:r>
              <a:rPr lang="en-US" altLang="zh-CN" dirty="0"/>
              <a:t>2</a:t>
            </a:r>
            <a:r>
              <a:rPr lang="zh-CN" altLang="en-US" dirty="0"/>
              <a:t>）</a:t>
            </a:r>
            <a:r>
              <a:rPr lang="zh-CN" altLang="en-US" dirty="0">
                <a:solidFill>
                  <a:srgbClr val="FF0066"/>
                </a:solidFill>
              </a:rPr>
              <a:t>买到质量有问题的食品，找有关部门投诉的人非常少，这说明消费者依法维权的意识不强；同时也说明消费者对投诉解决问题信心不足，只能选择其他方式解决问题</a:t>
            </a:r>
            <a:r>
              <a:rPr lang="zh-CN" altLang="en-US" dirty="0"/>
              <a:t>。                                                                                                                                 </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7" name="标题 40986"/>
          <p:cNvSpPr>
            <a:spLocks noGrp="1" noRot="1"/>
          </p:cNvSpPr>
          <p:nvPr>
            <p:ph type="title"/>
          </p:nvPr>
        </p:nvSpPr>
        <p:spPr/>
        <p:txBody>
          <a:bodyPr anchor="ctr"/>
          <a:p>
            <a:endParaRPr dirty="0"/>
          </a:p>
        </p:txBody>
      </p:sp>
      <p:sp>
        <p:nvSpPr>
          <p:cNvPr id="40963" name="文本占位符 40962"/>
          <p:cNvSpPr>
            <a:spLocks noGrp="1" noRot="1"/>
          </p:cNvSpPr>
          <p:nvPr>
            <p:ph type="body" sz="half" idx="1"/>
          </p:nvPr>
        </p:nvSpPr>
        <p:spPr>
          <a:xfrm>
            <a:off x="838200" y="1905000"/>
            <a:ext cx="8007350" cy="2024063"/>
          </a:xfrm>
        </p:spPr>
        <p:txBody>
          <a:bodyPr/>
          <a:p>
            <a:r>
              <a:rPr lang="zh-CN" altLang="en-US" sz="2800" kern="1200" dirty="0"/>
              <a:t>（</a:t>
            </a:r>
            <a:r>
              <a:rPr lang="en-US" altLang="zh-CN" sz="2800" kern="1200" dirty="0"/>
              <a:t>2013</a:t>
            </a:r>
            <a:r>
              <a:rPr lang="zh-CN" altLang="en-US" sz="2800" kern="1200" dirty="0"/>
              <a:t>泉州）某中学校报在莫言获得诺贝尔奖后，对全校师生开展了“你是通过什么途径获知莫言获奖”的问卷调查，统计结果如下：</a:t>
            </a:r>
            <a:endParaRPr lang="zh-CN" altLang="en-US" sz="2800" kern="1200" dirty="0"/>
          </a:p>
        </p:txBody>
      </p:sp>
      <p:graphicFrame>
        <p:nvGraphicFramePr>
          <p:cNvPr id="40992" name="内容占位符 40991"/>
          <p:cNvGraphicFramePr/>
          <p:nvPr>
            <p:ph sz="half" idx="2"/>
          </p:nvPr>
        </p:nvGraphicFramePr>
        <p:xfrm>
          <a:off x="468313" y="3068638"/>
          <a:ext cx="8229600" cy="2187575"/>
        </p:xfrm>
        <a:graphic>
          <a:graphicData uri="http://schemas.openxmlformats.org/drawingml/2006/table">
            <a:tbl>
              <a:tblPr/>
              <a:tblGrid>
                <a:gridCol w="1646238"/>
                <a:gridCol w="1646237"/>
                <a:gridCol w="1644650"/>
                <a:gridCol w="1646238"/>
                <a:gridCol w="1646237"/>
              </a:tblGrid>
              <a:tr h="1093788">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buClr>
                          <a:schemeClr val="accent2"/>
                        </a:buClr>
                        <a:defRPr sz="2400" kern="1200">
                          <a:effectLst>
                            <a:outerShdw blurRad="38100" dist="38100" dir="2700000">
                              <a:srgbClr val="C0C0C0"/>
                            </a:outerShdw>
                          </a:effectLst>
                        </a:defRPr>
                      </a:lvl2pPr>
                      <a:lvl3pPr marL="1143000" lvl="2" indent="-228600">
                        <a:buClr>
                          <a:schemeClr val="hlink"/>
                        </a:buClr>
                        <a:defRPr sz="2000" kern="1200">
                          <a:effectLst>
                            <a:outerShdw blurRad="38100" dist="38100" dir="2700000">
                              <a:srgbClr val="C0C0C0"/>
                            </a:outerShdw>
                          </a:effectLst>
                        </a:defRPr>
                      </a:lvl3pPr>
                      <a:lvl4pPr marL="1600200" lvl="3" indent="-228600">
                        <a:buClr>
                          <a:schemeClr val="accent2"/>
                        </a:buClr>
                        <a:defRPr sz="1800" kern="1200">
                          <a:effectLst>
                            <a:outerShdw blurRad="38100" dist="38100" dir="2700000">
                              <a:srgbClr val="C0C0C0"/>
                            </a:outerShdw>
                          </a:effectLst>
                        </a:defRPr>
                      </a:lvl4pPr>
                      <a:lvl5pPr marL="2057400" lvl="4" indent="-228600">
                        <a:buClr>
                          <a:schemeClr val="hlink"/>
                        </a:buClr>
                        <a:defRPr sz="1800" kern="1200">
                          <a:effectLst>
                            <a:outerShdw blurRad="38100" dist="38100" dir="2700000">
                              <a:srgbClr val="C0C0C0"/>
                            </a:outerShdw>
                          </a:effectLst>
                        </a:defRPr>
                      </a:lvl5pPr>
                    </a:lstStyle>
                    <a:p>
                      <a:pPr marL="0" lvl="0" indent="0">
                        <a:buNone/>
                      </a:pPr>
                      <a:r>
                        <a:rPr lang="zh-CN" altLang="en-US" dirty="0"/>
                        <a:t>媒体</a:t>
                      </a:r>
                      <a:endParaRPr lang="zh-CN" altLang="en-US"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buClr>
                          <a:schemeClr val="accent2"/>
                        </a:buClr>
                        <a:defRPr sz="2400" kern="1200">
                          <a:effectLst>
                            <a:outerShdw blurRad="38100" dist="38100" dir="2700000">
                              <a:srgbClr val="C0C0C0"/>
                            </a:outerShdw>
                          </a:effectLst>
                        </a:defRPr>
                      </a:lvl2pPr>
                      <a:lvl3pPr marL="1143000" lvl="2" indent="-228600">
                        <a:buClr>
                          <a:schemeClr val="hlink"/>
                        </a:buClr>
                        <a:defRPr sz="2000" kern="1200">
                          <a:effectLst>
                            <a:outerShdw blurRad="38100" dist="38100" dir="2700000">
                              <a:srgbClr val="C0C0C0"/>
                            </a:outerShdw>
                          </a:effectLst>
                        </a:defRPr>
                      </a:lvl3pPr>
                      <a:lvl4pPr marL="1600200" lvl="3" indent="-228600">
                        <a:buClr>
                          <a:schemeClr val="accent2"/>
                        </a:buClr>
                        <a:defRPr sz="1800" kern="1200">
                          <a:effectLst>
                            <a:outerShdw blurRad="38100" dist="38100" dir="2700000">
                              <a:srgbClr val="C0C0C0"/>
                            </a:outerShdw>
                          </a:effectLst>
                        </a:defRPr>
                      </a:lvl4pPr>
                      <a:lvl5pPr marL="2057400" lvl="4" indent="-228600">
                        <a:buClr>
                          <a:schemeClr val="hlink"/>
                        </a:buClr>
                        <a:defRPr sz="1800" kern="1200">
                          <a:effectLst>
                            <a:outerShdw blurRad="38100" dist="38100" dir="2700000">
                              <a:srgbClr val="C0C0C0"/>
                            </a:outerShdw>
                          </a:effectLst>
                        </a:defRPr>
                      </a:lvl5pPr>
                    </a:lstStyle>
                    <a:p>
                      <a:pPr marL="0" lvl="0" indent="0">
                        <a:buNone/>
                      </a:pPr>
                      <a:r>
                        <a:rPr lang="zh-CN" altLang="en-US" dirty="0">
                          <a:solidFill>
                            <a:srgbClr val="FF0066"/>
                          </a:solidFill>
                        </a:rPr>
                        <a:t>传       统</a:t>
                      </a:r>
                      <a:endParaRPr lang="zh-CN" altLang="en-US" dirty="0">
                        <a:solidFill>
                          <a:srgbClr val="FF0066"/>
                        </a:solidFill>
                      </a:endParaRPr>
                    </a:p>
                    <a:p>
                      <a:pPr marL="0" lvl="0" indent="0">
                        <a:buNone/>
                      </a:pPr>
                      <a:r>
                        <a:rPr lang="zh-CN" altLang="en-US" dirty="0"/>
                        <a:t>报纸</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buClr>
                          <a:schemeClr val="accent2"/>
                        </a:buClr>
                        <a:defRPr sz="2400" kern="1200">
                          <a:effectLst>
                            <a:outerShdw blurRad="38100" dist="38100" dir="2700000">
                              <a:srgbClr val="C0C0C0"/>
                            </a:outerShdw>
                          </a:effectLst>
                        </a:defRPr>
                      </a:lvl2pPr>
                      <a:lvl3pPr marL="1143000" lvl="2" indent="-228600">
                        <a:buClr>
                          <a:schemeClr val="hlink"/>
                        </a:buClr>
                        <a:defRPr sz="2000" kern="1200">
                          <a:effectLst>
                            <a:outerShdw blurRad="38100" dist="38100" dir="2700000">
                              <a:srgbClr val="C0C0C0"/>
                            </a:outerShdw>
                          </a:effectLst>
                        </a:defRPr>
                      </a:lvl3pPr>
                      <a:lvl4pPr marL="1600200" lvl="3" indent="-228600">
                        <a:buClr>
                          <a:schemeClr val="accent2"/>
                        </a:buClr>
                        <a:defRPr sz="1800" kern="1200">
                          <a:effectLst>
                            <a:outerShdw blurRad="38100" dist="38100" dir="2700000">
                              <a:srgbClr val="C0C0C0"/>
                            </a:outerShdw>
                          </a:effectLst>
                        </a:defRPr>
                      </a:lvl4pPr>
                      <a:lvl5pPr marL="2057400" lvl="4" indent="-228600">
                        <a:buClr>
                          <a:schemeClr val="hlink"/>
                        </a:buClr>
                        <a:defRPr sz="1800" kern="1200">
                          <a:effectLst>
                            <a:outerShdw blurRad="38100" dist="38100" dir="2700000">
                              <a:srgbClr val="C0C0C0"/>
                            </a:outerShdw>
                          </a:effectLst>
                        </a:defRPr>
                      </a:lvl5pPr>
                    </a:lstStyle>
                    <a:p>
                      <a:pPr marL="0" lvl="0" indent="0">
                        <a:buNone/>
                      </a:pPr>
                      <a:r>
                        <a:rPr lang="zh-CN" altLang="en-US" dirty="0">
                          <a:solidFill>
                            <a:srgbClr val="FF0066"/>
                          </a:solidFill>
                        </a:rPr>
                        <a:t>媒</a:t>
                      </a:r>
                      <a:endParaRPr lang="zh-CN" altLang="en-US" dirty="0">
                        <a:solidFill>
                          <a:srgbClr val="FF0066"/>
                        </a:solidFill>
                      </a:endParaRPr>
                    </a:p>
                    <a:p>
                      <a:pPr marL="0" lvl="0" indent="0">
                        <a:buNone/>
                      </a:pPr>
                      <a:r>
                        <a:rPr lang="zh-CN" altLang="en-US" dirty="0"/>
                        <a:t>广播</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buClr>
                          <a:schemeClr val="accent2"/>
                        </a:buClr>
                        <a:defRPr sz="2400" kern="1200">
                          <a:effectLst>
                            <a:outerShdw blurRad="38100" dist="38100" dir="2700000">
                              <a:srgbClr val="C0C0C0"/>
                            </a:outerShdw>
                          </a:effectLst>
                        </a:defRPr>
                      </a:lvl2pPr>
                      <a:lvl3pPr marL="1143000" lvl="2" indent="-228600">
                        <a:buClr>
                          <a:schemeClr val="hlink"/>
                        </a:buClr>
                        <a:defRPr sz="2000" kern="1200">
                          <a:effectLst>
                            <a:outerShdw blurRad="38100" dist="38100" dir="2700000">
                              <a:srgbClr val="C0C0C0"/>
                            </a:outerShdw>
                          </a:effectLst>
                        </a:defRPr>
                      </a:lvl3pPr>
                      <a:lvl4pPr marL="1600200" lvl="3" indent="-228600">
                        <a:buClr>
                          <a:schemeClr val="accent2"/>
                        </a:buClr>
                        <a:defRPr sz="1800" kern="1200">
                          <a:effectLst>
                            <a:outerShdw blurRad="38100" dist="38100" dir="2700000">
                              <a:srgbClr val="C0C0C0"/>
                            </a:outerShdw>
                          </a:effectLst>
                        </a:defRPr>
                      </a:lvl4pPr>
                      <a:lvl5pPr marL="2057400" lvl="4" indent="-228600">
                        <a:buClr>
                          <a:schemeClr val="hlink"/>
                        </a:buClr>
                        <a:defRPr sz="1800" kern="1200">
                          <a:effectLst>
                            <a:outerShdw blurRad="38100" dist="38100" dir="2700000">
                              <a:srgbClr val="C0C0C0"/>
                            </a:outerShdw>
                          </a:effectLst>
                        </a:defRPr>
                      </a:lvl5pPr>
                    </a:lstStyle>
                    <a:p>
                      <a:pPr marL="0" lvl="0" indent="0">
                        <a:buNone/>
                      </a:pPr>
                      <a:r>
                        <a:rPr lang="zh-CN" altLang="en-US" dirty="0">
                          <a:solidFill>
                            <a:srgbClr val="FF0066"/>
                          </a:solidFill>
                        </a:rPr>
                        <a:t>体</a:t>
                      </a:r>
                      <a:endParaRPr lang="zh-CN" altLang="en-US" dirty="0">
                        <a:solidFill>
                          <a:srgbClr val="FF0066"/>
                        </a:solidFill>
                      </a:endParaRPr>
                    </a:p>
                    <a:p>
                      <a:pPr marL="0" lvl="0" indent="0">
                        <a:buNone/>
                      </a:pPr>
                      <a:r>
                        <a:rPr lang="zh-CN" altLang="en-US" dirty="0"/>
                        <a:t>电视</a:t>
                      </a:r>
                      <a:endParaRPr lang="zh-CN" altLang="en-US"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buClr>
                          <a:schemeClr val="accent2"/>
                        </a:buClr>
                        <a:defRPr sz="2400" kern="1200">
                          <a:effectLst>
                            <a:outerShdw blurRad="38100" dist="38100" dir="2700000">
                              <a:srgbClr val="C0C0C0"/>
                            </a:outerShdw>
                          </a:effectLst>
                        </a:defRPr>
                      </a:lvl2pPr>
                      <a:lvl3pPr marL="1143000" lvl="2" indent="-228600">
                        <a:buClr>
                          <a:schemeClr val="hlink"/>
                        </a:buClr>
                        <a:defRPr sz="2000" kern="1200">
                          <a:effectLst>
                            <a:outerShdw blurRad="38100" dist="38100" dir="2700000">
                              <a:srgbClr val="C0C0C0"/>
                            </a:outerShdw>
                          </a:effectLst>
                        </a:defRPr>
                      </a:lvl3pPr>
                      <a:lvl4pPr marL="1600200" lvl="3" indent="-228600">
                        <a:buClr>
                          <a:schemeClr val="accent2"/>
                        </a:buClr>
                        <a:defRPr sz="1800" kern="1200">
                          <a:effectLst>
                            <a:outerShdw blurRad="38100" dist="38100" dir="2700000">
                              <a:srgbClr val="C0C0C0"/>
                            </a:outerShdw>
                          </a:effectLst>
                        </a:defRPr>
                      </a:lvl4pPr>
                      <a:lvl5pPr marL="2057400" lvl="4" indent="-228600">
                        <a:buClr>
                          <a:schemeClr val="hlink"/>
                        </a:buClr>
                        <a:defRPr sz="1800" kern="1200">
                          <a:effectLst>
                            <a:outerShdw blurRad="38100" dist="38100" dir="2700000">
                              <a:srgbClr val="C0C0C0"/>
                            </a:outerShdw>
                          </a:effectLst>
                        </a:defRPr>
                      </a:lvl5pPr>
                    </a:lstStyle>
                    <a:p>
                      <a:pPr marL="0" lvl="0" indent="0">
                        <a:buNone/>
                      </a:pPr>
                      <a:r>
                        <a:rPr lang="zh-CN" altLang="en-US" dirty="0"/>
                        <a:t>新兴媒体互联网</a:t>
                      </a:r>
                      <a:endParaRPr lang="zh-CN" altLang="en-US"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93787">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buClr>
                          <a:schemeClr val="accent2"/>
                        </a:buClr>
                        <a:defRPr sz="2400" kern="1200">
                          <a:effectLst>
                            <a:outerShdw blurRad="38100" dist="38100" dir="2700000">
                              <a:srgbClr val="C0C0C0"/>
                            </a:outerShdw>
                          </a:effectLst>
                        </a:defRPr>
                      </a:lvl2pPr>
                      <a:lvl3pPr marL="1143000" lvl="2" indent="-228600">
                        <a:buClr>
                          <a:schemeClr val="hlink"/>
                        </a:buClr>
                        <a:defRPr sz="2000" kern="1200">
                          <a:effectLst>
                            <a:outerShdw blurRad="38100" dist="38100" dir="2700000">
                              <a:srgbClr val="C0C0C0"/>
                            </a:outerShdw>
                          </a:effectLst>
                        </a:defRPr>
                      </a:lvl3pPr>
                      <a:lvl4pPr marL="1600200" lvl="3" indent="-228600">
                        <a:buClr>
                          <a:schemeClr val="accent2"/>
                        </a:buClr>
                        <a:defRPr sz="1800" kern="1200">
                          <a:effectLst>
                            <a:outerShdw blurRad="38100" dist="38100" dir="2700000">
                              <a:srgbClr val="C0C0C0"/>
                            </a:outerShdw>
                          </a:effectLst>
                        </a:defRPr>
                      </a:lvl4pPr>
                      <a:lvl5pPr marL="2057400" lvl="4" indent="-228600">
                        <a:buClr>
                          <a:schemeClr val="hlink"/>
                        </a:buClr>
                        <a:defRPr sz="1800" kern="1200">
                          <a:effectLst>
                            <a:outerShdw blurRad="38100" dist="38100" dir="2700000">
                              <a:srgbClr val="C0C0C0"/>
                            </a:outerShdw>
                          </a:effectLst>
                        </a:defRPr>
                      </a:lvl5pPr>
                    </a:lstStyle>
                    <a:p>
                      <a:pPr marL="0" lvl="0" indent="0">
                        <a:buNone/>
                      </a:pPr>
                      <a:r>
                        <a:rPr lang="zh-CN" altLang="en-US" dirty="0"/>
                        <a:t>比例</a:t>
                      </a:r>
                      <a:endParaRPr lang="zh-CN" altLang="en-US"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buClr>
                          <a:schemeClr val="accent2"/>
                        </a:buClr>
                        <a:defRPr sz="2400" kern="1200">
                          <a:effectLst>
                            <a:outerShdw blurRad="38100" dist="38100" dir="2700000">
                              <a:srgbClr val="C0C0C0"/>
                            </a:outerShdw>
                          </a:effectLst>
                        </a:defRPr>
                      </a:lvl2pPr>
                      <a:lvl3pPr marL="1143000" lvl="2" indent="-228600">
                        <a:buClr>
                          <a:schemeClr val="hlink"/>
                        </a:buClr>
                        <a:defRPr sz="2000" kern="1200">
                          <a:effectLst>
                            <a:outerShdw blurRad="38100" dist="38100" dir="2700000">
                              <a:srgbClr val="C0C0C0"/>
                            </a:outerShdw>
                          </a:effectLst>
                        </a:defRPr>
                      </a:lvl3pPr>
                      <a:lvl4pPr marL="1600200" lvl="3" indent="-228600">
                        <a:buClr>
                          <a:schemeClr val="accent2"/>
                        </a:buClr>
                        <a:defRPr sz="1800" kern="1200">
                          <a:effectLst>
                            <a:outerShdw blurRad="38100" dist="38100" dir="2700000">
                              <a:srgbClr val="C0C0C0"/>
                            </a:outerShdw>
                          </a:effectLst>
                        </a:defRPr>
                      </a:lvl4pPr>
                      <a:lvl5pPr marL="2057400" lvl="4" indent="-228600">
                        <a:buClr>
                          <a:schemeClr val="hlink"/>
                        </a:buClr>
                        <a:defRPr sz="1800" kern="1200">
                          <a:effectLst>
                            <a:outerShdw blurRad="38100" dist="38100" dir="2700000">
                              <a:srgbClr val="C0C0C0"/>
                            </a:outerShdw>
                          </a:effectLst>
                        </a:defRPr>
                      </a:lvl5pPr>
                    </a:lstStyle>
                    <a:p>
                      <a:pPr marL="0" lvl="0" indent="0">
                        <a:buNone/>
                      </a:pPr>
                      <a:r>
                        <a:rPr lang="en-US" altLang="zh-CN"/>
                        <a:t>12.7%</a:t>
                      </a: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buClr>
                          <a:schemeClr val="accent2"/>
                        </a:buClr>
                        <a:defRPr sz="2400" kern="1200">
                          <a:effectLst>
                            <a:outerShdw blurRad="38100" dist="38100" dir="2700000">
                              <a:srgbClr val="C0C0C0"/>
                            </a:outerShdw>
                          </a:effectLst>
                        </a:defRPr>
                      </a:lvl2pPr>
                      <a:lvl3pPr marL="1143000" lvl="2" indent="-228600">
                        <a:buClr>
                          <a:schemeClr val="hlink"/>
                        </a:buClr>
                        <a:defRPr sz="2000" kern="1200">
                          <a:effectLst>
                            <a:outerShdw blurRad="38100" dist="38100" dir="2700000">
                              <a:srgbClr val="C0C0C0"/>
                            </a:outerShdw>
                          </a:effectLst>
                        </a:defRPr>
                      </a:lvl3pPr>
                      <a:lvl4pPr marL="1600200" lvl="3" indent="-228600">
                        <a:buClr>
                          <a:schemeClr val="accent2"/>
                        </a:buClr>
                        <a:defRPr sz="1800" kern="1200">
                          <a:effectLst>
                            <a:outerShdw blurRad="38100" dist="38100" dir="2700000">
                              <a:srgbClr val="C0C0C0"/>
                            </a:outerShdw>
                          </a:effectLst>
                        </a:defRPr>
                      </a:lvl4pPr>
                      <a:lvl5pPr marL="2057400" lvl="4" indent="-228600">
                        <a:buClr>
                          <a:schemeClr val="hlink"/>
                        </a:buClr>
                        <a:defRPr sz="1800" kern="1200">
                          <a:effectLst>
                            <a:outerShdw blurRad="38100" dist="38100" dir="2700000">
                              <a:srgbClr val="C0C0C0"/>
                            </a:outerShdw>
                          </a:effectLst>
                        </a:defRPr>
                      </a:lvl5pPr>
                    </a:lstStyle>
                    <a:p>
                      <a:pPr marL="0" lvl="0" indent="0">
                        <a:buNone/>
                      </a:pPr>
                      <a:r>
                        <a:rPr lang="en-US" altLang="zh-CN"/>
                        <a:t>1.6%</a:t>
                      </a: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buClr>
                          <a:schemeClr val="accent2"/>
                        </a:buClr>
                        <a:defRPr sz="2400" kern="1200">
                          <a:effectLst>
                            <a:outerShdw blurRad="38100" dist="38100" dir="2700000">
                              <a:srgbClr val="C0C0C0"/>
                            </a:outerShdw>
                          </a:effectLst>
                        </a:defRPr>
                      </a:lvl2pPr>
                      <a:lvl3pPr marL="1143000" lvl="2" indent="-228600">
                        <a:buClr>
                          <a:schemeClr val="hlink"/>
                        </a:buClr>
                        <a:defRPr sz="2000" kern="1200">
                          <a:effectLst>
                            <a:outerShdw blurRad="38100" dist="38100" dir="2700000">
                              <a:srgbClr val="C0C0C0"/>
                            </a:outerShdw>
                          </a:effectLst>
                        </a:defRPr>
                      </a:lvl3pPr>
                      <a:lvl4pPr marL="1600200" lvl="3" indent="-228600">
                        <a:buClr>
                          <a:schemeClr val="accent2"/>
                        </a:buClr>
                        <a:defRPr sz="1800" kern="1200">
                          <a:effectLst>
                            <a:outerShdw blurRad="38100" dist="38100" dir="2700000">
                              <a:srgbClr val="C0C0C0"/>
                            </a:outerShdw>
                          </a:effectLst>
                        </a:defRPr>
                      </a:lvl4pPr>
                      <a:lvl5pPr marL="2057400" lvl="4" indent="-228600">
                        <a:buClr>
                          <a:schemeClr val="hlink"/>
                        </a:buClr>
                        <a:defRPr sz="1800" kern="1200">
                          <a:effectLst>
                            <a:outerShdw blurRad="38100" dist="38100" dir="2700000">
                              <a:srgbClr val="C0C0C0"/>
                            </a:outerShdw>
                          </a:effectLst>
                        </a:defRPr>
                      </a:lvl5pPr>
                    </a:lstStyle>
                    <a:p>
                      <a:pPr marL="0" lvl="0" indent="0">
                        <a:buNone/>
                      </a:pPr>
                      <a:r>
                        <a:rPr lang="en-US" altLang="zh-CN"/>
                        <a:t>30.5%</a:t>
                      </a: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defRPr>
                      </a:lvl1pPr>
                      <a:lvl2pPr marL="742950" lvl="1" indent="-285750">
                        <a:buClr>
                          <a:schemeClr val="accent2"/>
                        </a:buClr>
                        <a:defRPr sz="2400" kern="1200">
                          <a:effectLst>
                            <a:outerShdw blurRad="38100" dist="38100" dir="2700000">
                              <a:srgbClr val="C0C0C0"/>
                            </a:outerShdw>
                          </a:effectLst>
                        </a:defRPr>
                      </a:lvl2pPr>
                      <a:lvl3pPr marL="1143000" lvl="2" indent="-228600">
                        <a:buClr>
                          <a:schemeClr val="hlink"/>
                        </a:buClr>
                        <a:defRPr sz="2000" kern="1200">
                          <a:effectLst>
                            <a:outerShdw blurRad="38100" dist="38100" dir="2700000">
                              <a:srgbClr val="C0C0C0"/>
                            </a:outerShdw>
                          </a:effectLst>
                        </a:defRPr>
                      </a:lvl3pPr>
                      <a:lvl4pPr marL="1600200" lvl="3" indent="-228600">
                        <a:buClr>
                          <a:schemeClr val="accent2"/>
                        </a:buClr>
                        <a:defRPr sz="1800" kern="1200">
                          <a:effectLst>
                            <a:outerShdw blurRad="38100" dist="38100" dir="2700000">
                              <a:srgbClr val="C0C0C0"/>
                            </a:outerShdw>
                          </a:effectLst>
                        </a:defRPr>
                      </a:lvl4pPr>
                      <a:lvl5pPr marL="2057400" lvl="4" indent="-228600">
                        <a:buClr>
                          <a:schemeClr val="hlink"/>
                        </a:buClr>
                        <a:defRPr sz="1800" kern="1200">
                          <a:effectLst>
                            <a:outerShdw blurRad="38100" dist="38100" dir="2700000">
                              <a:srgbClr val="C0C0C0"/>
                            </a:outerShdw>
                          </a:effectLst>
                        </a:defRPr>
                      </a:lvl5pPr>
                    </a:lstStyle>
                    <a:p>
                      <a:pPr marL="0" lvl="0" indent="0">
                        <a:buNone/>
                      </a:pPr>
                      <a:r>
                        <a:rPr lang="en-US" altLang="zh-CN"/>
                        <a:t>56.2%</a:t>
                      </a:r>
                      <a:endParaRPr lang="zh-CN" altLang="en-US"/>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40988" name="直接连接符 40987"/>
          <p:cNvSpPr/>
          <p:nvPr/>
        </p:nvSpPr>
        <p:spPr>
          <a:xfrm>
            <a:off x="2124075" y="3573463"/>
            <a:ext cx="4968875" cy="71437"/>
          </a:xfrm>
          <a:prstGeom prst="line">
            <a:avLst/>
          </a:prstGeom>
          <a:ln w="9525" cap="flat" cmpd="sng">
            <a:solidFill>
              <a:schemeClr val="tx1"/>
            </a:solidFill>
            <a:prstDash val="solid"/>
            <a:headEnd type="none" w="med" len="med"/>
            <a:tailEnd type="none" w="med" len="med"/>
          </a:ln>
        </p:spPr>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44033"/>
          <p:cNvSpPr>
            <a:spLocks noGrp="1" noRot="1"/>
          </p:cNvSpPr>
          <p:nvPr>
            <p:ph type="title"/>
          </p:nvPr>
        </p:nvSpPr>
        <p:spPr/>
        <p:txBody>
          <a:bodyPr anchor="ctr"/>
          <a:p>
            <a:endParaRPr dirty="0"/>
          </a:p>
        </p:txBody>
      </p:sp>
      <p:sp>
        <p:nvSpPr>
          <p:cNvPr id="44035" name="文本占位符 44034"/>
          <p:cNvSpPr>
            <a:spLocks noGrp="1" noRot="1"/>
          </p:cNvSpPr>
          <p:nvPr>
            <p:ph type="body" idx="1"/>
          </p:nvPr>
        </p:nvSpPr>
        <p:spPr/>
        <p:txBody>
          <a:bodyPr/>
          <a:p>
            <a:r>
              <a:rPr lang="zh-CN" altLang="en-US" dirty="0"/>
              <a:t>根据表格内容，请将该问卷调查的结论补充完整：从新闻的获知途径上来看，</a:t>
            </a:r>
            <a:r>
              <a:rPr lang="zh-CN" altLang="en-US" u="sng" dirty="0">
                <a:solidFill>
                  <a:srgbClr val="FF0066"/>
                </a:solidFill>
              </a:rPr>
              <a:t>新兴媒体是人们获取知识的主要途径。（互联网成为人们获知的主要途径）</a:t>
            </a:r>
            <a:endParaRPr lang="zh-CN" altLang="en-US" u="sng" dirty="0">
              <a:solidFill>
                <a:srgbClr val="FF0066"/>
              </a:solidFill>
            </a:endParaRPr>
          </a:p>
          <a:p>
            <a:pPr>
              <a:buNone/>
            </a:pPr>
            <a:endParaRPr lang="zh-CN" altLang="en-US" dirty="0">
              <a:solidFill>
                <a:srgbClr val="FF0066"/>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标题 45057"/>
          <p:cNvSpPr>
            <a:spLocks noGrp="1" noRot="1"/>
          </p:cNvSpPr>
          <p:nvPr>
            <p:ph type="title"/>
          </p:nvPr>
        </p:nvSpPr>
        <p:spPr/>
        <p:txBody>
          <a:bodyPr anchor="ctr"/>
          <a:p>
            <a:r>
              <a:rPr lang="zh-CN" altLang="en-US" dirty="0"/>
              <a:t>六、活动方案设计</a:t>
            </a:r>
            <a:endParaRPr lang="zh-CN" altLang="en-US" dirty="0"/>
          </a:p>
        </p:txBody>
      </p:sp>
      <p:sp>
        <p:nvSpPr>
          <p:cNvPr id="45059" name="文本占位符 45058"/>
          <p:cNvSpPr>
            <a:spLocks noGrp="1" noRot="1"/>
          </p:cNvSpPr>
          <p:nvPr>
            <p:ph type="body" idx="1"/>
          </p:nvPr>
        </p:nvSpPr>
        <p:spPr>
          <a:xfrm>
            <a:off x="457200" y="1600200"/>
            <a:ext cx="8362950" cy="5068888"/>
          </a:xfrm>
        </p:spPr>
        <p:txBody>
          <a:bodyPr/>
          <a:p>
            <a:pPr>
              <a:lnSpc>
                <a:spcPct val="80000"/>
              </a:lnSpc>
            </a:pPr>
            <a:r>
              <a:rPr lang="zh-CN" altLang="en-US" sz="2800" dirty="0"/>
              <a:t>栀子飘香，榴花明艳</a:t>
            </a:r>
            <a:r>
              <a:rPr lang="en-US" altLang="zh-CN" sz="2800" dirty="0"/>
              <a:t>……</a:t>
            </a:r>
            <a:r>
              <a:rPr lang="zh-CN" altLang="en-US" sz="2800" dirty="0"/>
              <a:t>在充满生机的盛夏时节，为了营造校园文化氛围，增添人文气氛，学校将开展“书香满校园”的主题活动。（</a:t>
            </a:r>
            <a:r>
              <a:rPr lang="en-US" altLang="zh-CN" sz="2800" dirty="0"/>
              <a:t>1</a:t>
            </a:r>
            <a:r>
              <a:rPr lang="zh-CN" altLang="en-US" sz="2800" dirty="0"/>
              <a:t>）请你为这一活动拟一条标语。（书籍是人类进步的阶梯。）</a:t>
            </a:r>
            <a:endParaRPr lang="zh-CN" altLang="en-US" sz="2800" dirty="0"/>
          </a:p>
          <a:p>
            <a:pPr>
              <a:lnSpc>
                <a:spcPct val="80000"/>
              </a:lnSpc>
            </a:pPr>
            <a:r>
              <a:rPr lang="zh-CN" altLang="en-US" sz="2800" dirty="0"/>
              <a:t>（</a:t>
            </a:r>
            <a:r>
              <a:rPr lang="en-US" altLang="zh-CN" sz="2800" dirty="0"/>
              <a:t>2</a:t>
            </a:r>
            <a:r>
              <a:rPr lang="zh-CN" altLang="en-US" sz="2800" dirty="0"/>
              <a:t>）按下面要求策划一个班级</a:t>
            </a:r>
            <a:r>
              <a:rPr lang="zh-CN" altLang="en-US" sz="2800" dirty="0">
                <a:ea typeface="黑体" panose="02010609060101010101" pitchFamily="2" charset="-122"/>
              </a:rPr>
              <a:t>活动方案</a:t>
            </a:r>
            <a:r>
              <a:rPr lang="zh-CN" altLang="en-US" sz="2800" dirty="0"/>
              <a:t>。</a:t>
            </a:r>
            <a:endParaRPr lang="zh-CN" altLang="en-US" sz="2800" dirty="0"/>
          </a:p>
          <a:p>
            <a:pPr>
              <a:lnSpc>
                <a:spcPct val="80000"/>
              </a:lnSpc>
              <a:buNone/>
            </a:pPr>
            <a:r>
              <a:rPr lang="zh-CN" altLang="en-US" sz="2800" i="1" dirty="0"/>
              <a:t>活动主题</a:t>
            </a:r>
            <a:r>
              <a:rPr lang="zh-CN" altLang="en-US" sz="2800" dirty="0"/>
              <a:t>：</a:t>
            </a:r>
            <a:r>
              <a:rPr lang="zh-CN" altLang="en-US" sz="2800" dirty="0">
                <a:solidFill>
                  <a:srgbClr val="FF0066"/>
                </a:solidFill>
              </a:rPr>
              <a:t>阅读名著，陶冶情操</a:t>
            </a:r>
            <a:endParaRPr lang="zh-CN" altLang="en-US" sz="2800" dirty="0">
              <a:solidFill>
                <a:srgbClr val="FF0066"/>
              </a:solidFill>
            </a:endParaRPr>
          </a:p>
          <a:p>
            <a:pPr>
              <a:lnSpc>
                <a:spcPct val="80000"/>
              </a:lnSpc>
              <a:buNone/>
            </a:pPr>
            <a:r>
              <a:rPr lang="zh-CN" altLang="en-US" sz="2800" i="1" dirty="0"/>
              <a:t>活动目的：</a:t>
            </a:r>
            <a:r>
              <a:rPr lang="zh-CN" altLang="en-US" sz="2800" dirty="0">
                <a:solidFill>
                  <a:srgbClr val="FF0066"/>
                </a:solidFill>
              </a:rPr>
              <a:t>开展“书香满校园”活动，使同学们增长知识，陶冶情操，提升自我素质</a:t>
            </a:r>
            <a:endParaRPr lang="zh-CN" altLang="en-US" sz="2800" dirty="0">
              <a:solidFill>
                <a:srgbClr val="FF0066"/>
              </a:solidFill>
            </a:endParaRPr>
          </a:p>
          <a:p>
            <a:pPr>
              <a:lnSpc>
                <a:spcPct val="80000"/>
              </a:lnSpc>
              <a:buNone/>
            </a:pPr>
            <a:r>
              <a:rPr lang="zh-CN" altLang="en-US" sz="2800" i="1" dirty="0"/>
              <a:t>活动方式</a:t>
            </a:r>
            <a:r>
              <a:rPr lang="zh-CN" altLang="en-US" sz="2800" dirty="0"/>
              <a:t>：（</a:t>
            </a:r>
            <a:r>
              <a:rPr lang="en-US" altLang="zh-CN" sz="2800" dirty="0"/>
              <a:t>1</a:t>
            </a:r>
            <a:r>
              <a:rPr lang="zh-CN" altLang="en-US" sz="2800" dirty="0"/>
              <a:t>）</a:t>
            </a:r>
            <a:r>
              <a:rPr lang="zh-CN" altLang="en-US" sz="2800" dirty="0">
                <a:solidFill>
                  <a:srgbClr val="FF0066"/>
                </a:solidFill>
              </a:rPr>
              <a:t>请作家到班上举办专题讲座</a:t>
            </a:r>
            <a:r>
              <a:rPr lang="zh-CN" altLang="en-US" sz="2800" dirty="0"/>
              <a:t>（</a:t>
            </a:r>
            <a:r>
              <a:rPr lang="en-US" altLang="zh-CN" sz="2800" dirty="0"/>
              <a:t>2</a:t>
            </a:r>
            <a:r>
              <a:rPr lang="zh-CN" altLang="en-US" sz="2800" dirty="0"/>
              <a:t>）</a:t>
            </a:r>
            <a:r>
              <a:rPr lang="zh-CN" altLang="en-US" sz="2800" dirty="0">
                <a:solidFill>
                  <a:srgbClr val="FF0066"/>
                </a:solidFill>
              </a:rPr>
              <a:t>举行“我爱文学”的主题班会</a:t>
            </a:r>
            <a:r>
              <a:rPr lang="zh-CN" altLang="en-US" sz="2800" dirty="0"/>
              <a:t>（</a:t>
            </a:r>
            <a:r>
              <a:rPr lang="en-US" altLang="zh-CN" sz="2800" dirty="0"/>
              <a:t>3</a:t>
            </a:r>
            <a:r>
              <a:rPr lang="zh-CN" altLang="en-US" sz="2800" dirty="0"/>
              <a:t>）</a:t>
            </a:r>
            <a:r>
              <a:rPr lang="zh-CN" altLang="en-US" sz="2800" dirty="0">
                <a:solidFill>
                  <a:srgbClr val="FF0066"/>
                </a:solidFill>
              </a:rPr>
              <a:t>举办“阅读名著”的手抄报比赛</a:t>
            </a:r>
            <a:endParaRPr lang="zh-CN" altLang="en-US" sz="2800" dirty="0">
              <a:solidFill>
                <a:srgbClr val="FF0066"/>
              </a:solidFill>
            </a:endParaRPr>
          </a:p>
          <a:p>
            <a:pPr>
              <a:lnSpc>
                <a:spcPct val="80000"/>
              </a:lnSpc>
              <a:buNone/>
            </a:pPr>
            <a:r>
              <a:rPr lang="zh-CN" altLang="en-US" sz="2800" dirty="0">
                <a:solidFill>
                  <a:srgbClr val="FF0066"/>
                </a:solidFill>
              </a:rPr>
              <a:t> </a:t>
            </a:r>
            <a:r>
              <a:rPr lang="zh-CN" altLang="en-US" sz="2800" i="1" dirty="0"/>
              <a:t>活动总结</a:t>
            </a:r>
            <a:endParaRPr lang="zh-CN" altLang="en-US" sz="2800" i="1"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46081"/>
          <p:cNvSpPr>
            <a:spLocks noGrp="1" noRot="1"/>
          </p:cNvSpPr>
          <p:nvPr>
            <p:ph type="title"/>
          </p:nvPr>
        </p:nvSpPr>
        <p:spPr/>
        <p:txBody>
          <a:bodyPr anchor="ctr"/>
          <a:p>
            <a:endParaRPr dirty="0"/>
          </a:p>
        </p:txBody>
      </p:sp>
      <p:sp>
        <p:nvSpPr>
          <p:cNvPr id="46083" name="文本占位符 46082"/>
          <p:cNvSpPr>
            <a:spLocks noGrp="1" noRot="1"/>
          </p:cNvSpPr>
          <p:nvPr>
            <p:ph type="body" idx="1"/>
          </p:nvPr>
        </p:nvSpPr>
        <p:spPr/>
        <p:txBody>
          <a:bodyPr/>
          <a:p>
            <a:r>
              <a:rPr lang="zh-CN" altLang="en-US" dirty="0"/>
              <a:t>学校举办“推广普通话活动周”，同学们都积极参与这项活动。</a:t>
            </a:r>
            <a:r>
              <a:rPr lang="en-US" altLang="zh-CN" dirty="0"/>
              <a:t>(1)</a:t>
            </a:r>
            <a:r>
              <a:rPr lang="zh-CN" altLang="en-US" dirty="0"/>
              <a:t>请你设计一条富有感染力的宣传语。如：普</a:t>
            </a:r>
            <a:r>
              <a:rPr lang="zh-CN" altLang="en-US" dirty="0">
                <a:solidFill>
                  <a:srgbClr val="FF0066"/>
                </a:solidFill>
              </a:rPr>
              <a:t>通话是我们沟通的桥梁。</a:t>
            </a:r>
            <a:r>
              <a:rPr lang="zh-CN" altLang="en-US" dirty="0"/>
              <a:t>或：</a:t>
            </a:r>
            <a:r>
              <a:rPr lang="zh-CN" altLang="en-US" dirty="0">
                <a:solidFill>
                  <a:srgbClr val="FF0066"/>
                </a:solidFill>
              </a:rPr>
              <a:t>学好普通话，走遍全天下</a:t>
            </a:r>
            <a:r>
              <a:rPr lang="zh-CN" altLang="en-US" dirty="0"/>
              <a:t>。</a:t>
            </a:r>
            <a:endParaRPr lang="zh-CN" altLang="en-US" dirty="0"/>
          </a:p>
          <a:p>
            <a:r>
              <a:rPr lang="en-US" altLang="zh-CN" dirty="0"/>
              <a:t>(2)</a:t>
            </a:r>
            <a:r>
              <a:rPr lang="zh-CN" altLang="en-US" dirty="0"/>
              <a:t>你认为在活动周中应开展哪些语文活动？请列三项。</a:t>
            </a:r>
            <a:r>
              <a:rPr lang="zh-CN" altLang="en-US" dirty="0">
                <a:solidFill>
                  <a:srgbClr val="FF0066"/>
                </a:solidFill>
              </a:rPr>
              <a:t>演讲比赛、辩论会、朗诵会、故事会、征文比赛、手抄报比赛等</a:t>
            </a:r>
            <a:endParaRPr lang="zh-CN" altLang="en-US" dirty="0">
              <a:solidFill>
                <a:srgbClr val="FF0066"/>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标题 50177"/>
          <p:cNvSpPr>
            <a:spLocks noGrp="1" noRot="1"/>
          </p:cNvSpPr>
          <p:nvPr>
            <p:ph type="title"/>
          </p:nvPr>
        </p:nvSpPr>
        <p:spPr/>
        <p:txBody>
          <a:bodyPr anchor="ctr"/>
          <a:p>
            <a:r>
              <a:rPr lang="zh-CN" altLang="en-US" dirty="0"/>
              <a:t>七、图案描述及分析</a:t>
            </a:r>
            <a:endParaRPr lang="zh-CN" altLang="en-US" dirty="0"/>
          </a:p>
        </p:txBody>
      </p:sp>
      <p:sp>
        <p:nvSpPr>
          <p:cNvPr id="50179" name="文本占位符 50178"/>
          <p:cNvSpPr>
            <a:spLocks noGrp="1" noRot="1"/>
          </p:cNvSpPr>
          <p:nvPr>
            <p:ph type="body" idx="1"/>
          </p:nvPr>
        </p:nvSpPr>
        <p:spPr>
          <a:xfrm>
            <a:off x="468313" y="1268413"/>
            <a:ext cx="8135937" cy="5040312"/>
          </a:xfrm>
        </p:spPr>
        <p:txBody>
          <a:bodyPr/>
          <a:p>
            <a:r>
              <a:rPr lang="zh-CN" altLang="en-US" dirty="0"/>
              <a:t>请你用简洁的语言将这幅图案的创意写出来。</a:t>
            </a:r>
            <a:endParaRPr lang="zh-CN" altLang="en-US" dirty="0"/>
          </a:p>
        </p:txBody>
      </p:sp>
      <p:pic>
        <p:nvPicPr>
          <p:cNvPr id="50180" name="图片 50179" descr="图片 102"/>
          <p:cNvPicPr>
            <a:picLocks noChangeAspect="1"/>
          </p:cNvPicPr>
          <p:nvPr/>
        </p:nvPicPr>
        <p:blipFill>
          <a:blip r:embed="rId1"/>
          <a:stretch>
            <a:fillRect/>
          </a:stretch>
        </p:blipFill>
        <p:spPr>
          <a:xfrm>
            <a:off x="1763713" y="1916113"/>
            <a:ext cx="6096000" cy="4572000"/>
          </a:xfrm>
          <a:prstGeom prst="rect">
            <a:avLst/>
          </a:prstGeom>
          <a:noFill/>
          <a:ln w="9525">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标题 51201"/>
          <p:cNvSpPr>
            <a:spLocks noGrp="1" noRot="1"/>
          </p:cNvSpPr>
          <p:nvPr>
            <p:ph type="title"/>
          </p:nvPr>
        </p:nvSpPr>
        <p:spPr/>
        <p:txBody>
          <a:bodyPr anchor="ctr"/>
          <a:p>
            <a:endParaRPr dirty="0"/>
          </a:p>
        </p:txBody>
      </p:sp>
      <p:sp>
        <p:nvSpPr>
          <p:cNvPr id="51203" name="文本占位符 51202"/>
          <p:cNvSpPr>
            <a:spLocks noGrp="1" noRot="1"/>
          </p:cNvSpPr>
          <p:nvPr>
            <p:ph type="body" idx="1"/>
          </p:nvPr>
        </p:nvSpPr>
        <p:spPr/>
        <p:txBody>
          <a:bodyPr/>
          <a:p>
            <a:r>
              <a:rPr lang="zh-CN" altLang="en-US" dirty="0"/>
              <a:t>答案示例：</a:t>
            </a:r>
            <a:r>
              <a:rPr lang="zh-CN" altLang="en-US" dirty="0">
                <a:ea typeface="黑体" panose="02010609060101010101" pitchFamily="2" charset="-122"/>
              </a:rPr>
              <a:t>这幅图案由三个代表绿色资源的箭头合成一个稳定的三角形，意为地球上的资源是有限的，我们要节约资源，合理利用资源，才能持续发展</a:t>
            </a:r>
            <a:r>
              <a:rPr lang="zh-CN" altLang="en-US" dirty="0"/>
              <a:t>。</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6145"/>
          <p:cNvSpPr>
            <a:spLocks noGrp="1" noRot="1"/>
          </p:cNvSpPr>
          <p:nvPr>
            <p:ph type="title"/>
          </p:nvPr>
        </p:nvSpPr>
        <p:spPr/>
        <p:txBody>
          <a:bodyPr anchor="ctr"/>
          <a:p>
            <a:r>
              <a:rPr lang="en-US" altLang="zh-CN" dirty="0"/>
              <a:t>1</a:t>
            </a:r>
            <a:r>
              <a:rPr lang="zh-CN" altLang="en-US" dirty="0"/>
              <a:t>、赞美祝福类</a:t>
            </a:r>
            <a:endParaRPr lang="zh-CN" altLang="en-US" dirty="0"/>
          </a:p>
        </p:txBody>
      </p:sp>
      <p:sp>
        <p:nvSpPr>
          <p:cNvPr id="6147" name="文本占位符 6146"/>
          <p:cNvSpPr>
            <a:spLocks noGrp="1" noRot="1"/>
          </p:cNvSpPr>
          <p:nvPr>
            <p:ph type="body" idx="1"/>
          </p:nvPr>
        </p:nvSpPr>
        <p:spPr/>
        <p:txBody>
          <a:bodyPr/>
          <a:p>
            <a:r>
              <a:rPr lang="zh-CN" altLang="en-US" sz="2800" dirty="0"/>
              <a:t>（</a:t>
            </a:r>
            <a:r>
              <a:rPr lang="en-US" altLang="zh-CN" sz="2800" dirty="0"/>
              <a:t>2013</a:t>
            </a:r>
            <a:r>
              <a:rPr lang="zh-CN" altLang="en-US" sz="2800" dirty="0"/>
              <a:t>迪庆大理）“最美消防员”李鹏，在救了</a:t>
            </a:r>
            <a:r>
              <a:rPr lang="en-US" altLang="zh-CN" sz="2800" dirty="0"/>
              <a:t>26</a:t>
            </a:r>
            <a:r>
              <a:rPr lang="zh-CN" altLang="en-US" sz="2800" dirty="0"/>
              <a:t>名被洪水围困的群众后，由于长时间在冰冷的水中浸泡，体力严重透支昏倒在现场，被送往医院。</a:t>
            </a:r>
            <a:endParaRPr lang="zh-CN" altLang="en-US" sz="2800" dirty="0"/>
          </a:p>
          <a:p>
            <a:r>
              <a:rPr lang="zh-CN" altLang="en-US" sz="2800" dirty="0"/>
              <a:t>       如果你作为学生代表到医院看望李鹏，你会对他说什么？（答题要点：一是表示敬佩，二是表达祝福。）如：</a:t>
            </a:r>
            <a:r>
              <a:rPr lang="zh-CN" altLang="en-US" sz="2800" dirty="0">
                <a:solidFill>
                  <a:srgbClr val="FF0066"/>
                </a:solidFill>
              </a:rPr>
              <a:t>叔叔，你好！我代表我们学校的全体同学来看望你。你的英雄事迹令我们非常感动。我们要以你为榜样，好好学习，争做“最美中学生”！祝你早日康复！</a:t>
            </a:r>
            <a:endParaRPr lang="zh-CN" altLang="en-US" sz="2800">
              <a:solidFill>
                <a:srgbClr val="FF0066"/>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7169"/>
          <p:cNvSpPr>
            <a:spLocks noGrp="1" noRot="1"/>
          </p:cNvSpPr>
          <p:nvPr>
            <p:ph type="title"/>
          </p:nvPr>
        </p:nvSpPr>
        <p:spPr/>
        <p:txBody>
          <a:bodyPr anchor="ctr"/>
          <a:p>
            <a:r>
              <a:rPr lang="en-US" altLang="zh-CN" dirty="0"/>
              <a:t>2</a:t>
            </a:r>
            <a:r>
              <a:rPr lang="zh-CN" altLang="en-US" dirty="0"/>
              <a:t>、耐心劝说类</a:t>
            </a:r>
            <a:endParaRPr lang="zh-CN" altLang="en-US" dirty="0"/>
          </a:p>
        </p:txBody>
      </p:sp>
      <p:sp>
        <p:nvSpPr>
          <p:cNvPr id="7171" name="文本占位符 7170"/>
          <p:cNvSpPr>
            <a:spLocks noGrp="1" noRot="1"/>
          </p:cNvSpPr>
          <p:nvPr>
            <p:ph type="body" idx="1"/>
          </p:nvPr>
        </p:nvSpPr>
        <p:spPr/>
        <p:txBody>
          <a:bodyPr/>
          <a:p>
            <a:r>
              <a:rPr lang="zh-CN" altLang="en-US" dirty="0"/>
              <a:t>（</a:t>
            </a:r>
            <a:r>
              <a:rPr lang="en-US" altLang="zh-CN" dirty="0"/>
              <a:t>2013</a:t>
            </a:r>
            <a:r>
              <a:rPr lang="zh-CN" altLang="en-US" dirty="0"/>
              <a:t>曲靖）作为“光盘行动”的响应者，若遇到一位就餐即将离去的中年“剩男”，你将如何劝说他把剩菜打包带走？</a:t>
            </a:r>
            <a:endParaRPr lang="zh-CN" altLang="en-US" dirty="0"/>
          </a:p>
          <a:p>
            <a:r>
              <a:rPr lang="zh-CN" altLang="en-US" dirty="0"/>
              <a:t>答案示例：</a:t>
            </a:r>
            <a:r>
              <a:rPr lang="zh-CN" altLang="en-US" dirty="0">
                <a:solidFill>
                  <a:srgbClr val="FF0066"/>
                </a:solidFill>
              </a:rPr>
              <a:t>叔叔，您看桌上剩下这么多饭菜，好可惜。如果您能打包带走，既节约又环保，那多好呀！（</a:t>
            </a:r>
            <a:r>
              <a:rPr lang="zh-CN" altLang="en-US" dirty="0"/>
              <a:t>表达得体、简明、连贯，委婉一些让人容易接受。）</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0241"/>
          <p:cNvSpPr>
            <a:spLocks noGrp="1" noRot="1"/>
          </p:cNvSpPr>
          <p:nvPr>
            <p:ph type="title"/>
          </p:nvPr>
        </p:nvSpPr>
        <p:spPr/>
        <p:txBody>
          <a:bodyPr anchor="ctr"/>
          <a:p>
            <a:endParaRPr dirty="0"/>
          </a:p>
        </p:txBody>
      </p:sp>
      <p:sp>
        <p:nvSpPr>
          <p:cNvPr id="10243" name="文本占位符 10242"/>
          <p:cNvSpPr>
            <a:spLocks noGrp="1" noRot="1"/>
          </p:cNvSpPr>
          <p:nvPr>
            <p:ph type="body" idx="1"/>
          </p:nvPr>
        </p:nvSpPr>
        <p:spPr/>
        <p:txBody>
          <a:bodyPr/>
          <a:p>
            <a:r>
              <a:rPr lang="zh-CN" altLang="en-US" sz="2800" dirty="0"/>
              <a:t>（</a:t>
            </a:r>
            <a:r>
              <a:rPr lang="en-US" altLang="zh-CN" sz="2800" dirty="0"/>
              <a:t>2012</a:t>
            </a:r>
            <a:r>
              <a:rPr lang="zh-CN" altLang="en-US" sz="2800" dirty="0"/>
              <a:t>昆明）小宁同学在论坛里发了一张帖子“我觉得名著都是长篇大论，读起来很费劲，还是看漫画比较轻松”。请你在“回复框”中劝她积极阅读名著。</a:t>
            </a:r>
            <a:endParaRPr lang="zh-CN" altLang="en-US" sz="2800" dirty="0"/>
          </a:p>
          <a:p>
            <a:r>
              <a:rPr lang="zh-CN" altLang="en-US" sz="2800" dirty="0"/>
              <a:t>答案示例：</a:t>
            </a:r>
            <a:r>
              <a:rPr lang="zh-CN" altLang="en-US" sz="2800" dirty="0">
                <a:solidFill>
                  <a:srgbClr val="FF0066"/>
                </a:solidFill>
              </a:rPr>
              <a:t>小宁，阅读名著不仅是享受故事带来的轻松愉快，我们还可以在书里体验不同的人生，提高自己的修养，丰富自己的情感。你和我们一起阅读名著好吗</a:t>
            </a:r>
            <a:r>
              <a:rPr lang="zh-CN" altLang="en-US" sz="2800" dirty="0"/>
              <a:t>？（劝说和自己差不多年龄的对象，可以直接把阅读的好处告诉她，并邀请他一起阅读。）</a:t>
            </a:r>
            <a:endParaRPr lang="zh-CN" alt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193"/>
          <p:cNvSpPr>
            <a:spLocks noGrp="1" noRot="1"/>
          </p:cNvSpPr>
          <p:nvPr>
            <p:ph type="title"/>
          </p:nvPr>
        </p:nvSpPr>
        <p:spPr/>
        <p:txBody>
          <a:bodyPr anchor="ctr"/>
          <a:p>
            <a:r>
              <a:rPr lang="zh-CN" altLang="en-US" dirty="0"/>
              <a:t>类似中考原题</a:t>
            </a:r>
            <a:endParaRPr lang="zh-CN" altLang="en-US" dirty="0"/>
          </a:p>
        </p:txBody>
      </p:sp>
      <p:sp>
        <p:nvSpPr>
          <p:cNvPr id="8195" name="文本占位符 8194"/>
          <p:cNvSpPr>
            <a:spLocks noGrp="1" noRot="1"/>
          </p:cNvSpPr>
          <p:nvPr>
            <p:ph type="body" idx="1"/>
          </p:nvPr>
        </p:nvSpPr>
        <p:spPr/>
        <p:txBody>
          <a:bodyPr/>
          <a:p>
            <a:r>
              <a:rPr lang="en-US" altLang="zh-CN" sz="2800" dirty="0"/>
              <a:t>(2011</a:t>
            </a:r>
            <a:r>
              <a:rPr lang="zh-CN" altLang="en-US" sz="2800" dirty="0"/>
              <a:t>长沙）（假如你是“禁烟劝导员”，你会用怎样得体是语言劝导在公共场所吸烟的人？）</a:t>
            </a:r>
            <a:endParaRPr lang="zh-CN" altLang="en-US" sz="2800" dirty="0"/>
          </a:p>
          <a:p>
            <a:r>
              <a:rPr lang="zh-CN" altLang="en-US" sz="2800" dirty="0"/>
              <a:t>（</a:t>
            </a:r>
            <a:r>
              <a:rPr lang="en-US" altLang="zh-CN" sz="2800" dirty="0"/>
              <a:t>2013</a:t>
            </a:r>
            <a:r>
              <a:rPr lang="zh-CN" altLang="en-US" sz="2800" dirty="0"/>
              <a:t>连云港）</a:t>
            </a:r>
            <a:r>
              <a:rPr lang="en-US" altLang="zh-CN" sz="2800" dirty="0"/>
              <a:t>5</a:t>
            </a:r>
            <a:r>
              <a:rPr lang="zh-CN" altLang="en-US" sz="2800" dirty="0"/>
              <a:t>月</a:t>
            </a:r>
            <a:r>
              <a:rPr lang="en-US" altLang="zh-CN" sz="2800" dirty="0"/>
              <a:t>24</a:t>
            </a:r>
            <a:r>
              <a:rPr lang="zh-CN" altLang="en-US" sz="2800" dirty="0"/>
              <a:t>日有网友在微博上称自己在埃及卢克索神庙的浮雕上看到有人用中文刻上“某某到此一游”，该事件迅速引起网友关注与热议。</a:t>
            </a:r>
            <a:r>
              <a:rPr lang="en-US" altLang="zh-CN" sz="2800" dirty="0"/>
              <a:t>25</a:t>
            </a:r>
            <a:r>
              <a:rPr lang="zh-CN" altLang="en-US" sz="2800" dirty="0"/>
              <a:t>日，被证实涂鸦文物的当事学生的家长向公众道歉，向埃及方面道歉。问：如果你在这位学生身旁，发现他将要在神庙上涂鸦，你如何劝阻他？</a:t>
            </a:r>
            <a:endParaRPr lang="zh-CN" altLang="en-US" sz="2800" dirty="0"/>
          </a:p>
          <a:p>
            <a:endParaRPr lang="zh-CN" alt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1265"/>
          <p:cNvSpPr>
            <a:spLocks noGrp="1" noRot="1"/>
          </p:cNvSpPr>
          <p:nvPr>
            <p:ph type="title"/>
          </p:nvPr>
        </p:nvSpPr>
        <p:spPr/>
        <p:txBody>
          <a:bodyPr anchor="ctr"/>
          <a:p>
            <a:r>
              <a:rPr lang="en-US" altLang="zh-CN" dirty="0"/>
              <a:t>3</a:t>
            </a:r>
            <a:r>
              <a:rPr lang="zh-CN" altLang="en-US" dirty="0"/>
              <a:t>、表明观点类</a:t>
            </a:r>
            <a:endParaRPr lang="zh-CN" altLang="en-US" dirty="0"/>
          </a:p>
        </p:txBody>
      </p:sp>
      <p:sp>
        <p:nvSpPr>
          <p:cNvPr id="11267" name="文本占位符 11266"/>
          <p:cNvSpPr>
            <a:spLocks noGrp="1" noRot="1"/>
          </p:cNvSpPr>
          <p:nvPr>
            <p:ph type="body" idx="1"/>
          </p:nvPr>
        </p:nvSpPr>
        <p:spPr/>
        <p:txBody>
          <a:bodyPr/>
          <a:p>
            <a:r>
              <a:rPr lang="zh-CN" altLang="en-US" sz="2800" dirty="0"/>
              <a:t>（</a:t>
            </a:r>
            <a:r>
              <a:rPr lang="en-US" altLang="zh-CN" sz="2800" dirty="0"/>
              <a:t>2012</a:t>
            </a:r>
            <a:r>
              <a:rPr lang="zh-CN" altLang="en-US" sz="2800" dirty="0"/>
              <a:t>大理迪庆）三月份，“诗圣”杜甫突然爆红网络，有人将人物画大师蒋兆和先生绘制的杜甫形象传到网络。神情肃穆的杜甫时而手提机枪，时而脚踏摩托，时而上</a:t>
            </a:r>
            <a:r>
              <a:rPr lang="en-US" altLang="zh-CN" sz="2800" dirty="0"/>
              <a:t>QQ</a:t>
            </a:r>
            <a:r>
              <a:rPr lang="zh-CN" altLang="en-US" sz="2800" dirty="0"/>
              <a:t>空间</a:t>
            </a:r>
            <a:r>
              <a:rPr lang="en-US" altLang="zh-CN" sz="2800" dirty="0"/>
              <a:t>……</a:t>
            </a:r>
            <a:r>
              <a:rPr lang="zh-CN" altLang="en-US" sz="2800" dirty="0"/>
              <a:t>对此恶搞行为社会上褒贬不一。</a:t>
            </a:r>
            <a:endParaRPr lang="zh-CN" altLang="en-US" sz="2800" dirty="0"/>
          </a:p>
          <a:p>
            <a:r>
              <a:rPr lang="zh-CN" altLang="en-US" sz="2800" dirty="0"/>
              <a:t>        你们班就此热点组织了辩论会。反方辩手说：“我认为这只是网友的一种娱乐方式，也是一种个性解读，杜甫的‘诗圣’地位不会因为恶搞而受损，不妨宽容处之。”如果你是正方辩手，请你发表你的看法。</a:t>
            </a:r>
            <a:endParaRPr lang="zh-CN" altLang="en-US"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2289"/>
          <p:cNvSpPr>
            <a:spLocks noGrp="1" noRot="1"/>
          </p:cNvSpPr>
          <p:nvPr>
            <p:ph type="title"/>
          </p:nvPr>
        </p:nvSpPr>
        <p:spPr/>
        <p:txBody>
          <a:bodyPr anchor="ctr"/>
          <a:p>
            <a:endParaRPr dirty="0"/>
          </a:p>
        </p:txBody>
      </p:sp>
      <p:sp>
        <p:nvSpPr>
          <p:cNvPr id="12291" name="文本占位符 12290"/>
          <p:cNvSpPr>
            <a:spLocks noGrp="1" noRot="1"/>
          </p:cNvSpPr>
          <p:nvPr>
            <p:ph type="body" idx="1"/>
          </p:nvPr>
        </p:nvSpPr>
        <p:spPr/>
        <p:txBody>
          <a:bodyPr/>
          <a:p>
            <a:r>
              <a:rPr lang="zh-CN" altLang="en-US" dirty="0"/>
              <a:t>答题要点：先反驳对方观点，“</a:t>
            </a:r>
            <a:r>
              <a:rPr lang="zh-CN" altLang="en-US" dirty="0">
                <a:solidFill>
                  <a:srgbClr val="FF3300"/>
                </a:solidFill>
              </a:rPr>
              <a:t>我反对对方观点</a:t>
            </a:r>
            <a:r>
              <a:rPr lang="zh-CN" altLang="en-US" dirty="0"/>
              <a:t>”，再表明自己的观点“</a:t>
            </a:r>
            <a:r>
              <a:rPr lang="zh-CN" altLang="en-US" dirty="0">
                <a:solidFill>
                  <a:srgbClr val="FF0066"/>
                </a:solidFill>
              </a:rPr>
              <a:t>我们借古圣人恶搞了，娱乐了，我们又获得哪些关于杜甫，关于古典文学的知识呢？我认为，这是一种不尊重祖先，不珍惜经典的恶劣行为。”</a:t>
            </a:r>
            <a:endParaRPr lang="zh-CN" altLang="en-US" dirty="0">
              <a:solidFill>
                <a:srgbClr val="FF0066"/>
              </a:solidFill>
            </a:endParaRPr>
          </a:p>
        </p:txBody>
      </p:sp>
    </p:spTree>
  </p:cSld>
  <p:clrMapOvr>
    <a:masterClrMapping/>
  </p:clrMapOvr>
</p:sld>
</file>

<file path=ppt/theme/theme1.xml><?xml version="1.0" encoding="utf-8"?>
<a:theme xmlns:a="http://schemas.openxmlformats.org/drawingml/2006/main" name="Glass Layers">
  <a:themeElements>
    <a:clrScheme name="">
      <a:dk1>
        <a:srgbClr val="FFFFFF"/>
      </a:dk1>
      <a:lt1>
        <a:srgbClr val="008000"/>
      </a:lt1>
      <a:dk2>
        <a:srgbClr val="FFFFB7"/>
      </a:dk2>
      <a:lt2>
        <a:srgbClr val="006600"/>
      </a:lt2>
      <a:accent1>
        <a:srgbClr val="99CC00"/>
      </a:accent1>
      <a:accent2>
        <a:srgbClr val="00CC00"/>
      </a:accent2>
      <a:accent3>
        <a:srgbClr val="AAC1AA"/>
      </a:accent3>
      <a:accent4>
        <a:srgbClr val="DCDCDC"/>
      </a:accent4>
      <a:accent5>
        <a:srgbClr val="CAE2AA"/>
      </a:accent5>
      <a:accent6>
        <a:srgbClr val="00B700"/>
      </a:accent6>
      <a:hlink>
        <a:srgbClr val="99FF66"/>
      </a:hlink>
      <a:folHlink>
        <a:srgbClr val="FFFF66"/>
      </a:folHlink>
    </a:clrScheme>
    <a:fontScheme name="">
      <a:majorFont>
        <a:latin typeface="Arial Black"/>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FFCC66"/>
        </a:lt1>
        <a:dk2>
          <a:srgbClr val="CC6600"/>
        </a:dk2>
        <a:lt2>
          <a:srgbClr val="FF9900"/>
        </a:lt2>
        <a:accent1>
          <a:srgbClr val="F05000"/>
        </a:accent1>
        <a:accent2>
          <a:srgbClr val="B28300"/>
        </a:accent2>
        <a:accent3>
          <a:srgbClr val="FFE2B9"/>
        </a:accent3>
        <a:accent4>
          <a:srgbClr val="DCDCDC"/>
        </a:accent4>
        <a:accent5>
          <a:srgbClr val="F6B3AA"/>
        </a:accent5>
        <a:accent6>
          <a:srgbClr val="9F7500"/>
        </a:accent6>
        <a:hlink>
          <a:srgbClr val="99CC00"/>
        </a:hlink>
        <a:folHlink>
          <a:srgbClr val="008000"/>
        </a:folHlink>
      </a:clrScheme>
      <a:clrMap bg1="lt1" tx1="dk1" bg2="lt2" tx2="dk2" accent1="accent1" accent2="accent2" accent3="accent3" accent4="accent4" accent5="accent5" accent6="accent6" hlink="hlink" folHlink="folHlink"/>
    </a:extraClrScheme>
    <a:extraClrScheme>
      <a:clrScheme name="">
        <a:dk1>
          <a:srgbClr val="FFFFFF"/>
        </a:dk1>
        <a:lt1>
          <a:srgbClr val="993300"/>
        </a:lt1>
        <a:dk2>
          <a:srgbClr val="FEEC94"/>
        </a:dk2>
        <a:lt2>
          <a:srgbClr val="BB5F03"/>
        </a:lt2>
        <a:accent1>
          <a:srgbClr val="FF9900"/>
        </a:accent1>
        <a:accent2>
          <a:srgbClr val="B76A03"/>
        </a:accent2>
        <a:accent3>
          <a:srgbClr val="CAADAA"/>
        </a:accent3>
        <a:accent4>
          <a:srgbClr val="DCDCDC"/>
        </a:accent4>
        <a:accent5>
          <a:srgbClr val="FFCAAA"/>
        </a:accent5>
        <a:accent6>
          <a:srgbClr val="A45E02"/>
        </a:accent6>
        <a:hlink>
          <a:srgbClr val="FFFF00"/>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6FB56D"/>
        </a:lt1>
        <a:dk2>
          <a:srgbClr val="FFFFCC"/>
        </a:dk2>
        <a:lt2>
          <a:srgbClr val="56925A"/>
        </a:lt2>
        <a:accent1>
          <a:srgbClr val="2B877C"/>
        </a:accent1>
        <a:accent2>
          <a:srgbClr val="5A9A5F"/>
        </a:accent2>
        <a:accent3>
          <a:srgbClr val="BBD6BB"/>
        </a:accent3>
        <a:accent4>
          <a:srgbClr val="DCDCDC"/>
        </a:accent4>
        <a:accent5>
          <a:srgbClr val="ACC3BF"/>
        </a:accent5>
        <a:accent6>
          <a:srgbClr val="508A55"/>
        </a:accent6>
        <a:hlink>
          <a:srgbClr val="99FF33"/>
        </a:hlink>
        <a:folHlink>
          <a:srgbClr val="DDFFBB"/>
        </a:folHlink>
      </a:clrScheme>
      <a:clrMap bg1="lt1" tx1="dk1" bg2="lt2" tx2="dk2" accent1="accent1" accent2="accent2" accent3="accent3" accent4="accent4" accent5="accent5" accent6="accent6" hlink="hlink" folHlink="folHlink"/>
    </a:extraClrScheme>
    <a:extraClrScheme>
      <a:clrScheme name="">
        <a:dk1>
          <a:srgbClr val="FFFFFF"/>
        </a:dk1>
        <a:lt1>
          <a:srgbClr val="008000"/>
        </a:lt1>
        <a:dk2>
          <a:srgbClr val="FFFFB7"/>
        </a:dk2>
        <a:lt2>
          <a:srgbClr val="006600"/>
        </a:lt2>
        <a:accent1>
          <a:srgbClr val="99CC00"/>
        </a:accent1>
        <a:accent2>
          <a:srgbClr val="00CC00"/>
        </a:accent2>
        <a:accent3>
          <a:srgbClr val="AAC1AA"/>
        </a:accent3>
        <a:accent4>
          <a:srgbClr val="DCDCDC"/>
        </a:accent4>
        <a:accent5>
          <a:srgbClr val="CAE2AA"/>
        </a:accent5>
        <a:accent6>
          <a:srgbClr val="00B700"/>
        </a:accent6>
        <a:hlink>
          <a:srgbClr val="99FF66"/>
        </a:hlink>
        <a:folHlink>
          <a:srgbClr val="FFFF66"/>
        </a:folHlink>
      </a:clrScheme>
      <a:clrMap bg1="lt1" tx1="dk1" bg2="lt2" tx2="dk2" accent1="accent1" accent2="accent2" accent3="accent3" accent4="accent4" accent5="accent5" accent6="accent6" hlink="hlink" folHlink="folHlink"/>
    </a:extraClrScheme>
    <a:extraClrScheme>
      <a:clrScheme name="">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1F6F8"/>
        </a:accent5>
        <a:accent6>
          <a:srgbClr val="7F98E0"/>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F8F8F8"/>
        </a:dk2>
        <a:lt2>
          <a:srgbClr val="48486A"/>
        </a:lt2>
        <a:accent1>
          <a:srgbClr val="6699FF"/>
        </a:accent1>
        <a:accent2>
          <a:srgbClr val="0000FF"/>
        </a:accent2>
        <a:accent3>
          <a:srgbClr val="AAAACA"/>
        </a:accent3>
        <a:accent4>
          <a:srgbClr val="DCDCDC"/>
        </a:accent4>
        <a:accent5>
          <a:srgbClr val="B9CAFF"/>
        </a:accent5>
        <a:accent6>
          <a:srgbClr val="0000E5"/>
        </a:accent6>
        <a:hlink>
          <a:srgbClr val="3DCCFF"/>
        </a:hlink>
        <a:folHlink>
          <a:srgbClr val="CCECFF"/>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D9D9FF"/>
        </a:dk2>
        <a:lt2>
          <a:srgbClr val="573F8B"/>
        </a:lt2>
        <a:accent1>
          <a:srgbClr val="CC99FF"/>
        </a:accent1>
        <a:accent2>
          <a:srgbClr val="9933FF"/>
        </a:accent2>
        <a:accent3>
          <a:srgbClr val="B9B9CA"/>
        </a:accent3>
        <a:accent4>
          <a:srgbClr val="DCDCDC"/>
        </a:accent4>
        <a:accent5>
          <a:srgbClr val="E2CAFF"/>
        </a:accent5>
        <a:accent6>
          <a:srgbClr val="892DE5"/>
        </a:accent6>
        <a:hlink>
          <a:srgbClr val="99F3FF"/>
        </a:hlink>
        <a:folHlink>
          <a:srgbClr val="CCCCFF"/>
        </a:folHlink>
      </a:clrScheme>
      <a:clrMap bg1="lt1" tx1="dk1" bg2="lt2" tx2="dk2" accent1="accent1" accent2="accent2" accent3="accent3" accent4="accent4" accent5="accent5" accent6="accent6" hlink="hlink" folHlink="folHlink"/>
    </a:extraClrScheme>
    <a:extraClrScheme>
      <a:clrScheme name="">
        <a:dk1>
          <a:srgbClr val="000000"/>
        </a:dk1>
        <a:lt1>
          <a:srgbClr val="EAEAEA"/>
        </a:lt1>
        <a:dk2>
          <a:srgbClr val="000000"/>
        </a:dk2>
        <a:lt2>
          <a:srgbClr val="C1C2CB"/>
        </a:lt2>
        <a:accent1>
          <a:srgbClr val="F1F1F7"/>
        </a:accent1>
        <a:accent2>
          <a:srgbClr val="8C8CB4"/>
        </a:accent2>
        <a:accent3>
          <a:srgbClr val="F2F2F2"/>
        </a:accent3>
        <a:accent4>
          <a:srgbClr val="000000"/>
        </a:accent4>
        <a:accent5>
          <a:srgbClr val="F7F7FA"/>
        </a:accent5>
        <a:accent6>
          <a:srgbClr val="7D7DA1"/>
        </a:accent6>
        <a:hlink>
          <a:srgbClr val="A3FFFF"/>
        </a:hlink>
        <a:folHlink>
          <a:srgbClr val="9E99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Glass Layers</Template>
  <TotalTime>0</TotalTime>
  <Words>5773</Words>
  <Application>WPS 演示</Application>
  <PresentationFormat/>
  <Paragraphs>268</Paragraphs>
  <Slides>39</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39</vt:i4>
      </vt:variant>
    </vt:vector>
  </HeadingPairs>
  <TitlesOfParts>
    <vt:vector size="51" baseType="lpstr">
      <vt:lpstr>Arial</vt:lpstr>
      <vt:lpstr>宋体</vt:lpstr>
      <vt:lpstr>Wingdings</vt:lpstr>
      <vt:lpstr>Arial Black</vt:lpstr>
      <vt:lpstr>黑体</vt:lpstr>
      <vt:lpstr>微软雅黑</vt:lpstr>
      <vt:lpstr>Arial Unicode MS</vt:lpstr>
      <vt:lpstr>Calibri</vt:lpstr>
      <vt:lpstr>楷体_GB2312</vt:lpstr>
      <vt:lpstr>Times New Roman</vt:lpstr>
      <vt:lpstr>新宋体</vt:lpstr>
      <vt:lpstr>Glass Layers</vt:lpstr>
      <vt:lpstr>口语交际与语文综合运用专题复习</vt:lpstr>
      <vt:lpstr>一、口语交际</vt:lpstr>
      <vt:lpstr>口语交际题注意的问题</vt:lpstr>
      <vt:lpstr>1、赞美祝福类</vt:lpstr>
      <vt:lpstr>2、耐心劝说类</vt:lpstr>
      <vt:lpstr>PowerPoint 演示文稿</vt:lpstr>
      <vt:lpstr>类似中考原题</vt:lpstr>
      <vt:lpstr>3、表明观点类</vt:lpstr>
      <vt:lpstr>PowerPoint 演示文稿</vt:lpstr>
      <vt:lpstr>4、开场白设计 </vt:lpstr>
      <vt:lpstr>5、问题设计</vt:lpstr>
      <vt:lpstr>6.建议提议类</vt:lpstr>
      <vt:lpstr>PowerPoint 演示文稿</vt:lpstr>
      <vt:lpstr>二、仿写句子</vt:lpstr>
      <vt:lpstr>PowerPoint 演示文稿</vt:lpstr>
      <vt:lpstr>PowerPoint 演示文稿</vt:lpstr>
      <vt:lpstr>PowerPoint 演示文稿</vt:lpstr>
      <vt:lpstr>三、对联创作题</vt:lpstr>
      <vt:lpstr>答题技巧</vt:lpstr>
      <vt:lpstr>PowerPoint 演示文稿</vt:lpstr>
      <vt:lpstr>PowerPoint 演示文稿</vt:lpstr>
      <vt:lpstr>PowerPoint 演示文稿</vt:lpstr>
      <vt:lpstr>结合课文补充完整对联</vt:lpstr>
      <vt:lpstr>    </vt:lpstr>
      <vt:lpstr>PowerPoint 演示文稿</vt:lpstr>
      <vt:lpstr>四、拟写主题标语</vt:lpstr>
      <vt:lpstr>PowerPoint 演示文稿</vt:lpstr>
      <vt:lpstr>PowerPoint 演示文稿</vt:lpstr>
      <vt:lpstr>PowerPoint 演示文稿</vt:lpstr>
      <vt:lpstr>PowerPoint 演示文稿</vt:lpstr>
      <vt:lpstr>五、概括新闻信息、分析材料</vt:lpstr>
      <vt:lpstr>图表分析题</vt:lpstr>
      <vt:lpstr>PowerPoint 演示文稿</vt:lpstr>
      <vt:lpstr>PowerPoint 演示文稿</vt:lpstr>
      <vt:lpstr>PowerPoint 演示文稿</vt:lpstr>
      <vt:lpstr>六、活动方案设计</vt:lpstr>
      <vt:lpstr>PowerPoint 演示文稿</vt:lpstr>
      <vt:lpstr>七、图案描述及分析</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口语交际与语文综合运用复习</dc:title>
  <dc:creator>USER</dc:creator>
  <cp:lastModifiedBy>4444</cp:lastModifiedBy>
  <cp:revision>11</cp:revision>
  <dcterms:created xsi:type="dcterms:W3CDTF">2013-12-26T09:26:00Z</dcterms:created>
  <dcterms:modified xsi:type="dcterms:W3CDTF">2018-05-10T03:39:37Z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2052-10.1.0.7245</vt:lpwstr>
  </property>
</Properties>
</file>