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9" r:id="rId4"/>
    <p:sldId id="260" r:id="rId5"/>
    <p:sldId id="261" r:id="rId6"/>
    <p:sldId id="301" r:id="rId7"/>
    <p:sldId id="262" r:id="rId8"/>
    <p:sldId id="263" r:id="rId9"/>
    <p:sldId id="265" r:id="rId10"/>
    <p:sldId id="267" r:id="rId11"/>
    <p:sldId id="266" r:id="rId12"/>
    <p:sldId id="269" r:id="rId13"/>
    <p:sldId id="268" r:id="rId14"/>
    <p:sldId id="264" r:id="rId15"/>
    <p:sldId id="271" r:id="rId16"/>
    <p:sldId id="284" r:id="rId17"/>
    <p:sldId id="272" r:id="rId18"/>
    <p:sldId id="285" r:id="rId19"/>
    <p:sldId id="273" r:id="rId20"/>
    <p:sldId id="274" r:id="rId21"/>
    <p:sldId id="286" r:id="rId22"/>
    <p:sldId id="275" r:id="rId23"/>
    <p:sldId id="276" r:id="rId24"/>
    <p:sldId id="287" r:id="rId25"/>
    <p:sldId id="277" r:id="rId26"/>
    <p:sldId id="278" r:id="rId27"/>
    <p:sldId id="280" r:id="rId28"/>
    <p:sldId id="279" r:id="rId29"/>
    <p:sldId id="282" r:id="rId30"/>
    <p:sldId id="283" r:id="rId31"/>
    <p:sldId id="281" r:id="rId32"/>
    <p:sldId id="270"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5">
          <p15:clr>
            <a:srgbClr val="A4A3A4"/>
          </p15:clr>
        </p15:guide>
        <p15:guide id="2" pos="383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51" d="100"/>
          <a:sy n="51" d="100"/>
        </p:scale>
        <p:origin x="90" y="666"/>
      </p:cViewPr>
      <p:guideLst>
        <p:guide orient="horz" pos="2195"/>
        <p:guide pos="383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tags" Target="tags/tag97.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2021/10/27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1.png" /><Relationship Id="rId5"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2.png" /><Relationship Id="rId5" Type="http://schemas.openxmlformats.org/officeDocument/2006/relationships/tags" Target="../tags/tag8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2.png" /><Relationship Id="rId5" Type="http://schemas.openxmlformats.org/officeDocument/2006/relationships/tags" Target="../tags/tag8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2.png" /><Relationship Id="rId5" Type="http://schemas.openxmlformats.org/officeDocument/2006/relationships/tags" Target="../tags/tag8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2.png" /><Relationship Id="rId5" Type="http://schemas.openxmlformats.org/officeDocument/2006/relationships/tags" Target="../tags/tag8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8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9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2.png" /><Relationship Id="rId4" Type="http://schemas.openxmlformats.org/officeDocument/2006/relationships/tags" Target="../tags/tag9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1050925" y="918845"/>
            <a:ext cx="10090150" cy="3063240"/>
          </a:xfrm>
        </p:spPr>
        <p:txBody>
          <a:bodyPr>
            <a:noAutofit/>
          </a:bodyPr>
          <a:lstStyle/>
          <a:p>
            <a:br>
              <a:rPr lang="zh-CN" altLang="zh-CN">
                <a:solidFill>
                  <a:srgbClr val="FFFF00"/>
                </a:solidFill>
                <a:effectLst>
                  <a:outerShdw blurRad="38100" dist="19050" dir="2700000" algn="tl" rotWithShape="0">
                    <a:schemeClr val="dk1">
                      <a:alpha val="40000"/>
                    </a:schemeClr>
                  </a:outerShdw>
                </a:effectLst>
              </a:rPr>
            </a:br>
            <a:br>
              <a:rPr lang="zh-CN" altLang="zh-CN">
                <a:solidFill>
                  <a:srgbClr val="FFFF00"/>
                </a:solidFill>
                <a:effectLst>
                  <a:outerShdw blurRad="38100" dist="19050" dir="2700000" algn="tl" rotWithShape="0">
                    <a:schemeClr val="dk1">
                      <a:alpha val="40000"/>
                    </a:schemeClr>
                  </a:outerShdw>
                </a:effectLst>
              </a:rPr>
            </a:br>
            <a:br>
              <a:rPr lang="zh-CN" altLang="zh-CN">
                <a:solidFill>
                  <a:srgbClr val="FFFF00"/>
                </a:solidFill>
                <a:effectLst>
                  <a:outerShdw blurRad="38100" dist="19050" dir="2700000" algn="tl" rotWithShape="0">
                    <a:schemeClr val="dk1">
                      <a:alpha val="40000"/>
                    </a:schemeClr>
                  </a:outerShdw>
                </a:effectLst>
              </a:rPr>
            </a:br>
            <a:br>
              <a:rPr lang="zh-CN" altLang="zh-CN">
                <a:solidFill>
                  <a:srgbClr val="FFFF00"/>
                </a:solidFill>
                <a:effectLst>
                  <a:outerShdw blurRad="38100" dist="19050" dir="2700000" algn="tl" rotWithShape="0">
                    <a:schemeClr val="dk1">
                      <a:alpha val="40000"/>
                    </a:schemeClr>
                  </a:outerShdw>
                </a:effectLst>
              </a:rPr>
            </a:br>
            <a:br>
              <a:rPr lang="zh-CN" altLang="zh-CN">
                <a:solidFill>
                  <a:srgbClr val="FFFF00"/>
                </a:solidFill>
                <a:effectLst>
                  <a:outerShdw blurRad="38100" dist="19050" dir="2700000" algn="tl" rotWithShape="0">
                    <a:schemeClr val="dk1">
                      <a:alpha val="40000"/>
                    </a:schemeClr>
                  </a:outerShdw>
                </a:effectLst>
              </a:rPr>
            </a:br>
            <a:r>
              <a:rPr lang="zh-CN" altLang="zh-CN" sz="5400">
                <a:solidFill>
                  <a:srgbClr val="FFFF00"/>
                </a:solidFill>
                <a:effectLst>
                  <a:outerShdw blurRad="38100" dist="19050" dir="2700000" algn="tl" rotWithShape="0">
                    <a:schemeClr val="dk1">
                      <a:alpha val="40000"/>
                    </a:schemeClr>
                  </a:outerShdw>
                </a:effectLst>
              </a:rPr>
              <a:t>失德艺人曝光事件</a:t>
            </a:r>
            <a:br>
              <a:rPr lang="zh-CN" altLang="zh-CN" sz="5400">
                <a:solidFill>
                  <a:srgbClr val="FFFF00"/>
                </a:solidFill>
                <a:effectLst>
                  <a:outerShdw blurRad="38100" dist="19050" dir="2700000" algn="tl" rotWithShape="0">
                    <a:schemeClr val="dk1">
                      <a:alpha val="40000"/>
                    </a:schemeClr>
                  </a:outerShdw>
                </a:effectLst>
              </a:rPr>
            </a:br>
            <a:r>
              <a:rPr lang="zh-CN" altLang="zh-CN" sz="5400">
                <a:solidFill>
                  <a:srgbClr val="FFFF00"/>
                </a:solidFill>
                <a:effectLst>
                  <a:outerShdw blurRad="38100" dist="19050" dir="2700000" algn="tl" rotWithShape="0">
                    <a:schemeClr val="dk1">
                      <a:alpha val="40000"/>
                    </a:schemeClr>
                  </a:outerShdw>
                </a:effectLst>
              </a:rPr>
              <a:t>VS</a:t>
            </a:r>
            <a:br>
              <a:rPr lang="zh-CN" altLang="zh-CN" sz="5400">
                <a:solidFill>
                  <a:srgbClr val="FFFF00"/>
                </a:solidFill>
                <a:effectLst>
                  <a:outerShdw blurRad="38100" dist="19050" dir="2700000" algn="tl" rotWithShape="0">
                    <a:schemeClr val="dk1">
                      <a:alpha val="40000"/>
                    </a:schemeClr>
                  </a:outerShdw>
                </a:effectLst>
              </a:rPr>
            </a:br>
            <a:r>
              <a:rPr lang="zh-CN" altLang="zh-CN" sz="5400">
                <a:solidFill>
                  <a:srgbClr val="FFFF00"/>
                </a:solidFill>
                <a:effectLst>
                  <a:outerShdw blurRad="38100" dist="19050" dir="2700000" algn="tl" rotWithShape="0">
                    <a:schemeClr val="dk1">
                      <a:alpha val="40000"/>
                    </a:schemeClr>
                  </a:outerShdw>
                </a:effectLst>
              </a:rPr>
              <a:t>“00后”少年励志故事</a:t>
            </a:r>
          </a:p>
        </p:txBody>
      </p:sp>
      <p:sp>
        <p:nvSpPr>
          <p:cNvPr id="3" name="副标题 2"/>
          <p:cNvSpPr>
            <a:spLocks noGrp="1"/>
          </p:cNvSpPr>
          <p:nvPr>
            <p:ph type="subTitle" idx="1"/>
            <p:custDataLst>
              <p:tags r:id="rId3"/>
            </p:custDataLst>
          </p:nvPr>
        </p:nvSpPr>
        <p:spPr>
          <a:xfrm>
            <a:off x="1050845" y="4112850"/>
            <a:ext cx="9799200" cy="1472400"/>
          </a:xfrm>
        </p:spPr>
        <p:txBody>
          <a:bodyPr>
            <a:scene3d>
              <a:camera prst="orthographicFront"/>
              <a:lightRig rig="threePt" dir="t"/>
            </a:scene3d>
          </a:bodyPr>
          <a:lstStyle/>
          <a:p>
            <a:r>
              <a:rPr lang="zh-CN" altLang="en-US" sz="80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热点事件作文素材</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a:solidFill>
                  <a:srgbClr val="FF0000"/>
                </a:solidFill>
                <a:sym typeface="+mn-ea"/>
              </a:rPr>
              <a:t>满分段落</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1183640"/>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lang="en-US" sz="3200">
                <a:solidFill>
                  <a:schemeClr val="tx1"/>
                </a:solidFill>
              </a:rPr>
              <a:t> </a:t>
            </a:r>
            <a:r>
              <a:rPr sz="3200">
                <a:solidFill>
                  <a:schemeClr val="tx1"/>
                </a:solidFill>
              </a:rPr>
              <a:t>黑白琴键，不容涉“黄”；人生正道，不容走歪。越是公众人物，越需爱惜羽毛，一旦倒在“荆棘”里想翻身都难；一旦毁掉人设，再高的技艺也弹不尽悲伤。崇德守法，才有未来。</a:t>
            </a:r>
          </a:p>
          <a:p>
            <a:pPr marL="0" indent="0" algn="r">
              <a:buNone/>
            </a:pPr>
            <a:r>
              <a:rPr sz="3200">
                <a:solidFill>
                  <a:schemeClr val="tx1"/>
                </a:solidFill>
              </a:rPr>
              <a:t>（来源：人民日报评论）</a:t>
            </a:r>
          </a:p>
          <a:p>
            <a:pPr marL="0" indent="0" algn="l">
              <a:buNone/>
            </a:pPr>
            <a:r>
              <a:rPr sz="3200">
                <a:solidFill>
                  <a:srgbClr val="FF0000"/>
                </a:solidFill>
              </a:rPr>
              <a:t>适用角度：遵守法纪，恪守道德</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a:solidFill>
                  <a:srgbClr val="FF0000"/>
                </a:solidFill>
                <a:sym typeface="+mn-ea"/>
              </a:rPr>
              <a:t>满分段落</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1183640"/>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sz="2800">
                <a:solidFill>
                  <a:schemeClr val="tx1"/>
                </a:solidFill>
              </a:rPr>
              <a:t>“学艺先学德，演戏先做人。”身为演艺人员，特别是那些知名度较高的艺人，更需严格自律，当好表率。一旦玩火，就会带来恶劣影响。端了演艺这碗饭，就要守住行业规范，在德艺上均有追求，演艺道路才能越走越宽敞。得意最易忘形。不论你是披荆斩棘的哥哥还是乘风破浪的姐姐，越顺风顺水的时候越要小心看路。歪路别走，捷径慎行，小心驶得万年船。</a:t>
            </a:r>
          </a:p>
          <a:p>
            <a:pPr marL="0" indent="0" algn="r">
              <a:buNone/>
            </a:pPr>
            <a:r>
              <a:rPr sz="2800">
                <a:solidFill>
                  <a:schemeClr val="tx1"/>
                </a:solidFill>
              </a:rPr>
              <a:t>（来源：央视新闻评论）</a:t>
            </a:r>
          </a:p>
          <a:p>
            <a:pPr marL="0" indent="0" algn="l">
              <a:buNone/>
            </a:pPr>
            <a:r>
              <a:rPr sz="2800">
                <a:solidFill>
                  <a:srgbClr val="FF0000"/>
                </a:solidFill>
              </a:rPr>
              <a:t>适用角度：严格自律，德艺双馨。</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a:solidFill>
                  <a:srgbClr val="FF0000"/>
                </a:solidFill>
                <a:sym typeface="+mn-ea"/>
              </a:rPr>
              <a:t>满分段落</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1183640"/>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sz="2800">
                <a:solidFill>
                  <a:schemeClr val="tx1"/>
                </a:solidFill>
              </a:rPr>
              <a:t>明星作为公众人物，靠知名度和美誉度吃饭，一言一行必须有法律和道德的双重约束，这是一个公众人物的自我修养。基于此，全面提升艺人道德修养很有必要。但愿失德艺人事件能警示娱乐从业者，让明星意识到自我约束的重要性，让自身的正能量配得上流量，给社会公众一个良好的示范。（来源：浙江在线）</a:t>
            </a:r>
          </a:p>
          <a:p>
            <a:pPr marL="0" indent="0" algn="l">
              <a:buNone/>
            </a:pPr>
            <a:r>
              <a:rPr sz="2800">
                <a:solidFill>
                  <a:srgbClr val="FF0000"/>
                </a:solidFill>
              </a:rPr>
              <a:t>适用角度：道德修养，人生自律。</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a:solidFill>
                  <a:srgbClr val="FF0000"/>
                </a:solidFill>
                <a:sym typeface="+mn-ea"/>
              </a:rPr>
              <a:t>满分段落</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984885"/>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sz="2800">
                <a:solidFill>
                  <a:schemeClr val="tx1"/>
                </a:solidFill>
              </a:rPr>
              <a:t>艺人失德事件频发，令人痛心。倘若不加以重视，行业的健康发展将难免遭遇持续冲击。面对如此局面，我们的娱乐产业亟待建立艺人的道德素养培养考核机制和筛选淘汰机制。首先，艺人应时刻诫勉“欲戴皇冠，必承其重”，身为公众人物，应成为普通人道德素养的表率和示范，而不是法律约束的“底线”。而在此之上，行业各方应提高艺人的准入门槛，通过常态化的培训与考核加强从业人员的思想行为管理。而对于启用、输送失德艺人的公司、平台，则需有处罚措施。通过行业自律与国家监管双管齐下、全流程监督，方能还大众一个清朗向上的娱乐环境。（来源：中国青年报 ）</a:t>
            </a:r>
          </a:p>
          <a:p>
            <a:pPr marL="0" indent="0" algn="l">
              <a:buNone/>
            </a:pPr>
            <a:r>
              <a:rPr sz="2800">
                <a:solidFill>
                  <a:srgbClr val="FF0000"/>
                </a:solidFill>
              </a:rPr>
              <a:t>适用角度：行业自律，制度监管。</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pPr algn="ctr"/>
            <a:br>
              <a:rPr lang="zh-CN" altLang="en-US">
                <a:sym typeface="+mn-ea"/>
              </a:rPr>
            </a:br>
            <a:br>
              <a:rPr lang="zh-CN" altLang="en-US">
                <a:sym typeface="+mn-ea"/>
              </a:rPr>
            </a:br>
            <a:r>
              <a:rPr lang="en-US">
                <a:solidFill>
                  <a:schemeClr val="tx1"/>
                </a:solidFill>
                <a:sym typeface="+mn-ea"/>
              </a:rPr>
              <a:t> </a:t>
            </a:r>
            <a:r>
              <a:rPr>
                <a:solidFill>
                  <a:srgbClr val="FF0000"/>
                </a:solidFill>
                <a:sym typeface="+mn-ea"/>
              </a:rPr>
              <a:t>二 同代青年正面励志典范</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1183640"/>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endParaRPr sz="2800">
              <a:solidFill>
                <a:schemeClr val="tx1"/>
              </a:solidFill>
            </a:endParaRPr>
          </a:p>
          <a:p>
            <a:pPr marL="0" indent="0" algn="l">
              <a:buNone/>
            </a:pPr>
            <a:r>
              <a:rPr lang="en-US" sz="2800">
                <a:solidFill>
                  <a:schemeClr val="tx1"/>
                </a:solidFill>
              </a:rPr>
              <a:t>      </a:t>
            </a:r>
            <a:r>
              <a:rPr sz="2800">
                <a:solidFill>
                  <a:schemeClr val="tx1"/>
                </a:solidFill>
              </a:rPr>
              <a:t>下面的这些00后是年轻人应该追的“星”。在机遇面前他们沉着冷静、</a:t>
            </a:r>
            <a:r>
              <a:rPr sz="2800" smtClean="0">
                <a:solidFill>
                  <a:schemeClr val="tx1"/>
                </a:solidFill>
              </a:rPr>
              <a:t>奋勇拼搏</a:t>
            </a:r>
            <a:r>
              <a:rPr lang="zh-CN" altLang="en-US" sz="2800" smtClean="0">
                <a:solidFill>
                  <a:schemeClr val="tx1"/>
                </a:solidFill>
              </a:rPr>
              <a:t>；</a:t>
            </a:r>
            <a:r>
              <a:rPr sz="2800" err="1" smtClean="0">
                <a:solidFill>
                  <a:schemeClr val="tx1"/>
                </a:solidFill>
              </a:rPr>
              <a:t>在灾难面前他们争分夺秒</a:t>
            </a:r>
            <a:r>
              <a:rPr sz="2800" err="1">
                <a:solidFill>
                  <a:schemeClr val="tx1"/>
                </a:solidFill>
              </a:rPr>
              <a:t>、与时间赛跑；在困难面前他们坚强勇敢，从不轻易认输。</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r>
              <a:rPr lang="en-US">
                <a:solidFill>
                  <a:srgbClr val="FF0000"/>
                </a:solidFill>
                <a:sym typeface="+mn-ea"/>
              </a:rPr>
              <a:t> </a:t>
            </a:r>
            <a:r>
              <a:rPr>
                <a:solidFill>
                  <a:srgbClr val="FF0000"/>
                </a:solidFill>
                <a:sym typeface="+mn-ea"/>
              </a:rPr>
              <a:t>1.沉着冷静、为国争光的奥运小将杨倩</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984885"/>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endParaRPr sz="2800">
              <a:solidFill>
                <a:schemeClr val="tx1"/>
              </a:solidFill>
            </a:endParaRPr>
          </a:p>
          <a:p>
            <a:pPr marL="0" indent="0" algn="l">
              <a:buNone/>
            </a:pPr>
            <a:r>
              <a:rPr sz="2800">
                <a:solidFill>
                  <a:schemeClr val="tx1"/>
                </a:solidFill>
              </a:rPr>
              <a:t>    </a:t>
            </a:r>
            <a:r>
              <a:rPr lang="en-US" sz="2800">
                <a:solidFill>
                  <a:schemeClr val="tx1"/>
                </a:solidFill>
              </a:rPr>
              <a:t>  </a:t>
            </a:r>
            <a:r>
              <a:rPr sz="2800">
                <a:solidFill>
                  <a:schemeClr val="tx1"/>
                </a:solidFill>
              </a:rPr>
              <a:t>“妈妈，我想吃油焖大虾”“油焖大虾管够”，这是杨倩在比赛后首次和妈妈隔空喊话。</a:t>
            </a:r>
          </a:p>
          <a:p>
            <a:pPr marL="0" indent="0" algn="l">
              <a:buNone/>
            </a:pPr>
            <a:r>
              <a:rPr lang="en-US" sz="2800">
                <a:solidFill>
                  <a:schemeClr val="tx1"/>
                </a:solidFill>
              </a:rPr>
              <a:t>     </a:t>
            </a:r>
            <a:r>
              <a:rPr sz="2800">
                <a:solidFill>
                  <a:schemeClr val="tx1"/>
                </a:solidFill>
              </a:rPr>
              <a:t>在东京奥运会为中国队强势夺得两金后，杨倩被网友们称为00后“双金王”、“清华学霸”，赛场上冷静沉稳的奥运冠军，赛场下和妈妈撒娇的软萌小女孩，这样极具反差的形象也收获了一众网友的喜爱。</a:t>
            </a:r>
          </a:p>
          <a:p>
            <a:pPr marL="0" indent="0" algn="l">
              <a:buNone/>
            </a:pPr>
            <a:r>
              <a:rPr lang="en-US" sz="2800">
                <a:solidFill>
                  <a:schemeClr val="tx1"/>
                </a:solidFill>
              </a:rPr>
              <a:t>     </a:t>
            </a:r>
            <a:r>
              <a:rPr sz="2800" err="1">
                <a:solidFill>
                  <a:srgbClr val="FF0000"/>
                </a:solidFill>
              </a:rPr>
              <a:t>沉着冷静、为国争光，</a:t>
            </a:r>
            <a:r>
              <a:rPr sz="2800" err="1" smtClean="0">
                <a:solidFill>
                  <a:srgbClr val="FF0000"/>
                </a:solidFill>
              </a:rPr>
              <a:t>杨倩让我们看到了</a:t>
            </a:r>
            <a:r>
              <a:rPr lang="zh-CN" altLang="en-US" sz="2800" smtClean="0">
                <a:solidFill>
                  <a:srgbClr val="FF0000"/>
                </a:solidFill>
              </a:rPr>
              <a:t>“</a:t>
            </a:r>
            <a:r>
              <a:rPr sz="2800" smtClean="0">
                <a:solidFill>
                  <a:srgbClr val="FF0000"/>
                </a:solidFill>
              </a:rPr>
              <a:t>00后</a:t>
            </a:r>
            <a:r>
              <a:rPr lang="zh-CN" altLang="en-US" sz="2800" smtClean="0">
                <a:solidFill>
                  <a:srgbClr val="FF0000"/>
                </a:solidFill>
              </a:rPr>
              <a:t>“</a:t>
            </a:r>
            <a:r>
              <a:rPr sz="2800" err="1" smtClean="0">
                <a:solidFill>
                  <a:srgbClr val="FF0000"/>
                </a:solidFill>
              </a:rPr>
              <a:t>身上</a:t>
            </a:r>
            <a:r>
              <a:rPr sz="2800" err="1">
                <a:solidFill>
                  <a:srgbClr val="FF0000"/>
                </a:solidFill>
              </a:rPr>
              <a:t>“处变不惊”的那股劲儿。</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760095" y="918210"/>
            <a:ext cx="4711700" cy="5772785"/>
          </a:xfrm>
          <a:prstGeom prst="rect">
            <a:avLst/>
          </a:prstGeom>
        </p:spPr>
      </p:pic>
      <p:pic>
        <p:nvPicPr>
          <p:cNvPr id="5" name="图片 4"/>
          <p:cNvPicPr>
            <a:picLocks noChangeAspect="1"/>
          </p:cNvPicPr>
          <p:nvPr/>
        </p:nvPicPr>
        <p:blipFill>
          <a:blip r:embed="rId3"/>
          <a:stretch>
            <a:fillRect/>
          </a:stretch>
        </p:blipFill>
        <p:spPr>
          <a:xfrm>
            <a:off x="5818505" y="918210"/>
            <a:ext cx="5028565" cy="5904865"/>
          </a:xfrm>
          <a:prstGeom prst="rect">
            <a:avLst/>
          </a:prstGeom>
        </p:spPr>
      </p:pic>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a:solidFill>
                  <a:srgbClr val="FF0000"/>
                </a:solidFill>
                <a:sym typeface="+mn-ea"/>
              </a:rPr>
              <a:t>2.河南抗洪抢险中勇就被困群众的21岁消防战士张信哲</a:t>
            </a:r>
            <a:br>
              <a:rPr>
                <a:solidFill>
                  <a:srgbClr val="FF0000"/>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984885"/>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sz="2800">
                <a:solidFill>
                  <a:schemeClr val="tx1"/>
                </a:solidFill>
              </a:rPr>
              <a:t>“队长，我是不是给你丢人了？”这一句话让无数网友心疼又感动。</a:t>
            </a:r>
          </a:p>
          <a:p>
            <a:pPr marL="0" indent="0" algn="l">
              <a:buNone/>
            </a:pPr>
            <a:r>
              <a:rPr sz="2800">
                <a:solidFill>
                  <a:schemeClr val="tx1"/>
                </a:solidFill>
              </a:rPr>
              <a:t>在天气极其闷热的情况下，连续救援被困群众10小时后，张信哲最终因体力不支倒地，醒来后的他却第一时间关心群众是否被救出。而歌手张信哲也为此举发微博点赞“致敬逆行者，为同名的你点个赞”。这一神仙联动也让无数网友感到暖心。</a:t>
            </a:r>
          </a:p>
          <a:p>
            <a:pPr marL="0" indent="0">
              <a:buNone/>
            </a:pPr>
            <a:r>
              <a:rPr sz="2800">
                <a:solidFill>
                  <a:schemeClr val="tx1"/>
                </a:solidFill>
              </a:rPr>
              <a:t>    </a:t>
            </a:r>
            <a:r>
              <a:rPr lang="en-US" sz="2800">
                <a:solidFill>
                  <a:schemeClr val="tx1"/>
                </a:solidFill>
              </a:rPr>
              <a:t>  </a:t>
            </a:r>
            <a:r>
              <a:rPr sz="2800" err="1">
                <a:solidFill>
                  <a:srgbClr val="FF0000"/>
                </a:solidFill>
              </a:rPr>
              <a:t>为他人着想、奋勇向前，</a:t>
            </a:r>
            <a:r>
              <a:rPr sz="2800" err="1" smtClean="0">
                <a:solidFill>
                  <a:srgbClr val="FF0000"/>
                </a:solidFill>
              </a:rPr>
              <a:t>张信哲让我们看到了</a:t>
            </a:r>
            <a:r>
              <a:rPr lang="zh-CN" altLang="en-US" sz="2800">
                <a:solidFill>
                  <a:srgbClr val="FF0000"/>
                </a:solidFill>
              </a:rPr>
              <a:t>“</a:t>
            </a:r>
            <a:r>
              <a:rPr lang="en-US" altLang="zh-CN" sz="2800">
                <a:solidFill>
                  <a:srgbClr val="FF0000"/>
                </a:solidFill>
              </a:rPr>
              <a:t>00</a:t>
            </a:r>
            <a:r>
              <a:rPr lang="zh-CN" altLang="en-US" sz="2800">
                <a:solidFill>
                  <a:srgbClr val="FF0000"/>
                </a:solidFill>
              </a:rPr>
              <a:t>后”</a:t>
            </a:r>
            <a:r>
              <a:rPr sz="2800" err="1" smtClean="0">
                <a:solidFill>
                  <a:srgbClr val="FF0000"/>
                </a:solidFill>
              </a:rPr>
              <a:t>身上</a:t>
            </a:r>
            <a:r>
              <a:rPr sz="2800" err="1">
                <a:solidFill>
                  <a:srgbClr val="FF0000"/>
                </a:solidFill>
              </a:rPr>
              <a:t>“不轻易服输”的那股劲儿。</a:t>
            </a: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607695" y="668655"/>
            <a:ext cx="4914900" cy="5631180"/>
          </a:xfrm>
          <a:prstGeom prst="rect">
            <a:avLst/>
          </a:prstGeom>
        </p:spPr>
      </p:pic>
      <p:pic>
        <p:nvPicPr>
          <p:cNvPr id="5" name="图片 4"/>
          <p:cNvPicPr>
            <a:picLocks noChangeAspect="1"/>
          </p:cNvPicPr>
          <p:nvPr/>
        </p:nvPicPr>
        <p:blipFill>
          <a:blip r:embed="rId3"/>
          <a:stretch>
            <a:fillRect/>
          </a:stretch>
        </p:blipFill>
        <p:spPr>
          <a:xfrm>
            <a:off x="5788025" y="668655"/>
            <a:ext cx="4958080" cy="5631180"/>
          </a:xfrm>
          <a:prstGeom prst="rect">
            <a:avLst/>
          </a:prstGeom>
        </p:spPr>
      </p:pic>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lang="en-US">
                <a:solidFill>
                  <a:srgbClr val="FF0000"/>
                </a:solidFill>
                <a:sym typeface="+mn-ea"/>
              </a:rPr>
              <a:t>  </a:t>
            </a:r>
            <a:r>
              <a:rPr lang="en-US">
                <a:solidFill>
                  <a:schemeClr val="tx1"/>
                </a:solidFill>
                <a:sym typeface="+mn-ea"/>
              </a:rPr>
              <a:t>   </a:t>
            </a:r>
            <a:r>
              <a:rPr>
                <a:solidFill>
                  <a:srgbClr val="FF0000"/>
                </a:solidFill>
                <a:sym typeface="+mn-ea"/>
              </a:rPr>
              <a:t>3.百折不挠、坚定不移的20岁戍边女兵郑仪潘</a:t>
            </a:r>
            <a:br>
              <a:rPr>
                <a:solidFill>
                  <a:srgbClr val="FF0000"/>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984885"/>
            <a:ext cx="11303000" cy="5873115"/>
          </a:xfrm>
        </p:spPr>
        <p:txBody>
          <a:bodyPr>
            <a:noAutofit/>
          </a:bodyPr>
          <a:lstStyle/>
          <a:p>
            <a:pPr marL="0" indent="0" algn="l">
              <a:buNone/>
            </a:pPr>
            <a:r>
              <a:rPr lang="en-US" sz="2800">
                <a:solidFill>
                  <a:srgbClr val="FF0000"/>
                </a:solidFill>
              </a:rPr>
              <a:t>       </a:t>
            </a:r>
            <a:r>
              <a:rPr sz="2800">
                <a:solidFill>
                  <a:schemeClr val="tx1"/>
                </a:solidFill>
              </a:rPr>
              <a:t>郑仪潘同一群刚刚20岁左右的姑娘志愿成为戍边女兵，她们告别家人，来到这片冰天雪地，守护祖国的西南边疆。恶劣的戍边环境、高强度的军事训练，不仅没有压垮她们，反而成为了滋养她们坚强意志与体魄的养料。</a:t>
            </a:r>
          </a:p>
          <a:p>
            <a:pPr marL="0" indent="0" algn="l">
              <a:buNone/>
            </a:pPr>
            <a:r>
              <a:rPr sz="2800">
                <a:solidFill>
                  <a:schemeClr val="tx1"/>
                </a:solidFill>
              </a:rPr>
              <a:t>    </a:t>
            </a:r>
            <a:r>
              <a:rPr lang="en-US" sz="2800">
                <a:solidFill>
                  <a:schemeClr val="tx1"/>
                </a:solidFill>
              </a:rPr>
              <a:t>  </a:t>
            </a:r>
            <a:r>
              <a:rPr sz="2800">
                <a:solidFill>
                  <a:schemeClr val="tx1"/>
                </a:solidFill>
              </a:rPr>
              <a:t>而面对可能的牺牲，郑仪潘则回答道：“我之前抱着最坏的打算，我家也不止我一个，我有哥哥，也有姐姐。所以就算我死了，也不用担心我，时间长了，把我忘了就行了”。这一句话让网友们纷纷破防......</a:t>
            </a:r>
          </a:p>
          <a:p>
            <a:pPr marL="0" indent="0">
              <a:buNone/>
            </a:pPr>
            <a:r>
              <a:rPr sz="2800">
                <a:solidFill>
                  <a:schemeClr val="tx1"/>
                </a:solidFill>
              </a:rPr>
              <a:t>    </a:t>
            </a:r>
            <a:r>
              <a:rPr lang="en-US" sz="2800">
                <a:solidFill>
                  <a:schemeClr val="tx1"/>
                </a:solidFill>
              </a:rPr>
              <a:t> </a:t>
            </a:r>
            <a:r>
              <a:rPr lang="en-US" sz="2800">
                <a:solidFill>
                  <a:srgbClr val="FF0000"/>
                </a:solidFill>
              </a:rPr>
              <a:t> </a:t>
            </a:r>
            <a:r>
              <a:rPr sz="2800" err="1">
                <a:solidFill>
                  <a:srgbClr val="FF0000"/>
                </a:solidFill>
              </a:rPr>
              <a:t>百折不挠、坚定不移，</a:t>
            </a:r>
            <a:r>
              <a:rPr sz="2800" err="1" smtClean="0">
                <a:solidFill>
                  <a:srgbClr val="FF0000"/>
                </a:solidFill>
              </a:rPr>
              <a:t>郑仪潘让我们看到了</a:t>
            </a:r>
            <a:r>
              <a:rPr lang="zh-CN" altLang="en-US" sz="2800">
                <a:solidFill>
                  <a:srgbClr val="FF0000"/>
                </a:solidFill>
              </a:rPr>
              <a:t>“</a:t>
            </a:r>
            <a:r>
              <a:rPr lang="en-US" altLang="zh-CN" sz="2800">
                <a:solidFill>
                  <a:srgbClr val="FF0000"/>
                </a:solidFill>
              </a:rPr>
              <a:t>00</a:t>
            </a:r>
            <a:r>
              <a:rPr lang="zh-CN" altLang="en-US" sz="2800">
                <a:solidFill>
                  <a:srgbClr val="FF0000"/>
                </a:solidFill>
              </a:rPr>
              <a:t>后“</a:t>
            </a:r>
            <a:r>
              <a:rPr sz="2800" err="1" smtClean="0">
                <a:solidFill>
                  <a:srgbClr val="FF0000"/>
                </a:solidFill>
              </a:rPr>
              <a:t>身上</a:t>
            </a:r>
            <a:r>
              <a:rPr sz="2800" err="1">
                <a:solidFill>
                  <a:srgbClr val="FF0000"/>
                </a:solidFill>
              </a:rPr>
              <a:t>“舍小家为大家”的那股劲儿。</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842715" y="1621860"/>
            <a:ext cx="10969200" cy="705600"/>
          </a:xfrm>
        </p:spPr>
        <p:txBody>
          <a:bodyPr>
            <a:noAutofit/>
          </a:bodyPr>
          <a:lstStyle/>
          <a:p>
            <a:pPr algn="ctr"/>
            <a:r>
              <a:rPr lang="zh-CN" altLang="en-US" sz="540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一、新闻</a:t>
            </a:r>
            <a:r>
              <a:rPr lang="zh-CN" altLang="en-US" sz="540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背景材料</a:t>
            </a: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a:solidFill>
                  <a:srgbClr val="FF0000"/>
                </a:solidFill>
                <a:sym typeface="+mn-ea"/>
              </a:rPr>
              <a:t>4.“有担当、有孝心”百善孝为先的“00后”少年马永恩</a:t>
            </a:r>
            <a:br>
              <a:rPr>
                <a:solidFill>
                  <a:schemeClr val="tx1"/>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984885"/>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sz="2800">
                <a:solidFill>
                  <a:schemeClr val="tx1"/>
                </a:solidFill>
              </a:rPr>
              <a:t>    父亲瘫痪、母亲不辞而别、爷爷车祸去世......一连串的打击落在这个本就不富裕的家庭。</a:t>
            </a:r>
          </a:p>
          <a:p>
            <a:pPr marL="0" indent="0" algn="l">
              <a:buNone/>
            </a:pPr>
            <a:r>
              <a:rPr sz="2800">
                <a:solidFill>
                  <a:schemeClr val="tx1"/>
                </a:solidFill>
              </a:rPr>
              <a:t>在同龄人还在父母的呵护下成长时，马永恩已经独自扛起了这个家，带着瘫痪的父亲上学，每天一起吃饭、遛弯，课余时间还在食堂和图书馆做兼职......他也曾因为生活太累而哭过，但擦干眼泪，父亲依旧是他前行的动力。他说：“父亲在，家就在”。</a:t>
            </a:r>
          </a:p>
          <a:p>
            <a:pPr marL="0" indent="0" algn="l">
              <a:buNone/>
            </a:pPr>
            <a:r>
              <a:rPr sz="2800">
                <a:solidFill>
                  <a:schemeClr val="tx1"/>
                </a:solidFill>
              </a:rPr>
              <a:t>   </a:t>
            </a:r>
            <a:r>
              <a:rPr sz="2800">
                <a:solidFill>
                  <a:srgbClr val="FF0000"/>
                </a:solidFill>
              </a:rPr>
              <a:t> </a:t>
            </a:r>
            <a:r>
              <a:rPr lang="en-US" sz="2800">
                <a:solidFill>
                  <a:srgbClr val="FF0000"/>
                </a:solidFill>
              </a:rPr>
              <a:t>  </a:t>
            </a:r>
            <a:r>
              <a:rPr sz="2800">
                <a:solidFill>
                  <a:srgbClr val="FF0000"/>
                </a:solidFill>
              </a:rPr>
              <a:t>百善孝为先，</a:t>
            </a:r>
            <a:r>
              <a:rPr sz="2800" smtClean="0">
                <a:solidFill>
                  <a:srgbClr val="FF0000"/>
                </a:solidFill>
              </a:rPr>
              <a:t>马永恩让我们看到了“00后”身上</a:t>
            </a:r>
            <a:r>
              <a:rPr sz="2800">
                <a:solidFill>
                  <a:srgbClr val="FF0000"/>
                </a:solidFill>
              </a:rPr>
              <a:t>“有担当、有孝心”的那股劲儿。</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628650" y="243205"/>
            <a:ext cx="4670425" cy="6513830"/>
          </a:xfrm>
          <a:prstGeom prst="rect">
            <a:avLst/>
          </a:prstGeom>
        </p:spPr>
      </p:pic>
      <p:pic>
        <p:nvPicPr>
          <p:cNvPr id="5" name="图片 4"/>
          <p:cNvPicPr>
            <a:picLocks noChangeAspect="1"/>
          </p:cNvPicPr>
          <p:nvPr/>
        </p:nvPicPr>
        <p:blipFill>
          <a:blip r:embed="rId3"/>
          <a:stretch>
            <a:fillRect/>
          </a:stretch>
        </p:blipFill>
        <p:spPr>
          <a:xfrm>
            <a:off x="5908675" y="142240"/>
            <a:ext cx="4876800" cy="6533515"/>
          </a:xfrm>
          <a:prstGeom prst="rect">
            <a:avLst/>
          </a:prstGeom>
        </p:spPr>
      </p:pic>
    </p:spTree>
    <p:custDataLst>
      <p:tags r:id="rId5"/>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lang="en-US">
                <a:solidFill>
                  <a:srgbClr val="FF0000"/>
                </a:solidFill>
                <a:sym typeface="+mn-ea"/>
              </a:rPr>
              <a:t> </a:t>
            </a:r>
            <a:r>
              <a:rPr>
                <a:solidFill>
                  <a:srgbClr val="FF0000"/>
                </a:solidFill>
                <a:sym typeface="+mn-ea"/>
              </a:rPr>
              <a:t>5.恪尽职守、坚韧不拔，武汉疫情时两次自愿在请战一线工作的“00后”陈玉婷</a:t>
            </a:r>
            <a:br>
              <a:rPr>
                <a:solidFill>
                  <a:schemeClr val="tx1"/>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35915" y="1096645"/>
            <a:ext cx="11343005" cy="5761355"/>
          </a:xfrm>
        </p:spPr>
        <p:txBody>
          <a:bodyPr>
            <a:noAutofit/>
          </a:bodyPr>
          <a:lstStyle/>
          <a:p>
            <a:pPr marL="0" indent="0" algn="l">
              <a:buNone/>
            </a:pPr>
            <a:r>
              <a:rPr lang="en-US" sz="2800">
                <a:solidFill>
                  <a:srgbClr val="FF0000"/>
                </a:solidFill>
              </a:rPr>
              <a:t>  </a:t>
            </a:r>
            <a:r>
              <a:rPr sz="2800">
                <a:solidFill>
                  <a:schemeClr val="tx1"/>
                </a:solidFill>
              </a:rPr>
              <a:t>    作为一个“00后”，陈玉婷在大家的眼里还是个孩子，但她却两次自愿在请战书上写下 “我请求，愿为战胜疫情，随时听候调令到湖北医院一线工作，为保卫人民群众生命健康，做出我应做的贡献。”</a:t>
            </a:r>
          </a:p>
          <a:p>
            <a:pPr marL="0" indent="0" algn="l">
              <a:buNone/>
            </a:pPr>
            <a:r>
              <a:rPr sz="2800">
                <a:solidFill>
                  <a:schemeClr val="tx1"/>
                </a:solidFill>
              </a:rPr>
              <a:t>    </a:t>
            </a:r>
            <a:r>
              <a:rPr lang="en-US" sz="2800">
                <a:solidFill>
                  <a:schemeClr val="tx1"/>
                </a:solidFill>
              </a:rPr>
              <a:t> </a:t>
            </a:r>
            <a:r>
              <a:rPr sz="2800">
                <a:solidFill>
                  <a:schemeClr val="tx1"/>
                </a:solidFill>
              </a:rPr>
              <a:t>父亲曾经的抗洪经历深深地影响了她，即使防护服给护理工作带来了许多困难，她也能很快地调节好，并说：“防护服就是战斗服，穿上防护服，才算是一名真正的战士。”</a:t>
            </a:r>
          </a:p>
          <a:p>
            <a:pPr marL="0" indent="0">
              <a:buNone/>
            </a:pPr>
            <a:r>
              <a:rPr sz="2800">
                <a:solidFill>
                  <a:schemeClr val="tx1"/>
                </a:solidFill>
              </a:rPr>
              <a:t>  </a:t>
            </a:r>
            <a:r>
              <a:rPr sz="2800">
                <a:solidFill>
                  <a:srgbClr val="FF0000"/>
                </a:solidFill>
              </a:rPr>
              <a:t>  恪尽职守、坚韧不拔，</a:t>
            </a:r>
            <a:r>
              <a:rPr sz="2800" err="1" smtClean="0">
                <a:solidFill>
                  <a:srgbClr val="FF0000"/>
                </a:solidFill>
              </a:rPr>
              <a:t>陈玉婷让我们看到了</a:t>
            </a:r>
            <a:r>
              <a:rPr lang="zh-CN" altLang="en-US" sz="2800">
                <a:solidFill>
                  <a:srgbClr val="FF0000"/>
                </a:solidFill>
              </a:rPr>
              <a:t>“</a:t>
            </a:r>
            <a:r>
              <a:rPr lang="en-US" altLang="zh-CN" sz="2800">
                <a:solidFill>
                  <a:srgbClr val="FF0000"/>
                </a:solidFill>
              </a:rPr>
              <a:t>00</a:t>
            </a:r>
            <a:r>
              <a:rPr lang="zh-CN" altLang="en-US" sz="2800">
                <a:solidFill>
                  <a:srgbClr val="FF0000"/>
                </a:solidFill>
              </a:rPr>
              <a:t>后“</a:t>
            </a:r>
            <a:r>
              <a:rPr sz="2800" err="1" smtClean="0">
                <a:solidFill>
                  <a:srgbClr val="FF0000"/>
                </a:solidFill>
              </a:rPr>
              <a:t>身上</a:t>
            </a:r>
            <a:r>
              <a:rPr sz="2800" err="1">
                <a:solidFill>
                  <a:srgbClr val="FF0000"/>
                </a:solidFill>
              </a:rPr>
              <a:t>“责无旁贷”的那股劲儿。</a:t>
            </a: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lang="en-US">
                <a:solidFill>
                  <a:srgbClr val="FF0000"/>
                </a:solidFill>
                <a:sym typeface="+mn-ea"/>
              </a:rPr>
              <a:t> </a:t>
            </a:r>
            <a:br>
              <a:rPr lang="en-US">
                <a:solidFill>
                  <a:srgbClr val="FF0000"/>
                </a:solidFill>
                <a:sym typeface="+mn-ea"/>
              </a:rPr>
            </a:br>
            <a:r>
              <a:rPr>
                <a:solidFill>
                  <a:srgbClr val="FF0000"/>
                </a:solidFill>
                <a:sym typeface="+mn-ea"/>
              </a:rPr>
              <a:t>6.临危不惧、智勇双全勇斗犯罪分子的公安大学大二学生的程昕</a:t>
            </a:r>
            <a:br>
              <a:rPr>
                <a:solidFill>
                  <a:srgbClr val="FF0000"/>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35915" y="1096645"/>
            <a:ext cx="11343005" cy="5761355"/>
          </a:xfrm>
        </p:spPr>
        <p:txBody>
          <a:bodyPr>
            <a:noAutofit/>
          </a:bodyPr>
          <a:lstStyle/>
          <a:p>
            <a:pPr marL="0" indent="0" algn="l">
              <a:buNone/>
            </a:pPr>
            <a:r>
              <a:rPr lang="en-US" sz="2800">
                <a:solidFill>
                  <a:srgbClr val="FF0000"/>
                </a:solidFill>
              </a:rPr>
              <a:t>  </a:t>
            </a:r>
            <a:r>
              <a:rPr sz="2800">
                <a:solidFill>
                  <a:schemeClr val="tx1"/>
                </a:solidFill>
              </a:rPr>
              <a:t>    </a:t>
            </a:r>
          </a:p>
          <a:p>
            <a:pPr marL="0" indent="0" algn="l">
              <a:buNone/>
            </a:pPr>
            <a:r>
              <a:rPr sz="2800">
                <a:solidFill>
                  <a:schemeClr val="tx1"/>
                </a:solidFill>
              </a:rPr>
              <a:t>     全网刷屏的抓小偷是什么样的？大概就是在徒手制服小偷的过程中大声表明身份：“警察，别动！”“我是中华人民共和国预备警官！”</a:t>
            </a:r>
          </a:p>
          <a:p>
            <a:pPr marL="0" indent="0" algn="l">
              <a:buNone/>
            </a:pPr>
            <a:r>
              <a:rPr sz="2800">
                <a:solidFill>
                  <a:schemeClr val="tx1"/>
                </a:solidFill>
              </a:rPr>
              <a:t>     当犯罪分子威胁道：“不怕警察，报复的就是警察。”“公安大学的，我记着你了。”作为中国人民公安大学大二学生的程昕，不光丝毫不惧，反而用更响亮的声音回应他：“没事，你记着我，我（是）警察不怕你记！”</a:t>
            </a:r>
          </a:p>
          <a:p>
            <a:pPr marL="0" indent="0">
              <a:buNone/>
            </a:pPr>
            <a:r>
              <a:rPr sz="2800">
                <a:solidFill>
                  <a:schemeClr val="tx1"/>
                </a:solidFill>
              </a:rPr>
              <a:t>     </a:t>
            </a:r>
            <a:r>
              <a:rPr sz="2800" err="1">
                <a:solidFill>
                  <a:srgbClr val="FF0000"/>
                </a:solidFill>
              </a:rPr>
              <a:t>临危不惧、智勇双全，</a:t>
            </a:r>
            <a:r>
              <a:rPr sz="2800" err="1" smtClean="0">
                <a:solidFill>
                  <a:srgbClr val="FF0000"/>
                </a:solidFill>
              </a:rPr>
              <a:t>程昕让我们看到了</a:t>
            </a:r>
            <a:r>
              <a:rPr lang="zh-CN" altLang="en-US" sz="2800">
                <a:solidFill>
                  <a:srgbClr val="FF0000"/>
                </a:solidFill>
              </a:rPr>
              <a:t>“</a:t>
            </a:r>
            <a:r>
              <a:rPr lang="en-US" altLang="zh-CN" sz="2800">
                <a:solidFill>
                  <a:srgbClr val="FF0000"/>
                </a:solidFill>
              </a:rPr>
              <a:t>00</a:t>
            </a:r>
            <a:r>
              <a:rPr lang="zh-CN" altLang="en-US" sz="2800">
                <a:solidFill>
                  <a:srgbClr val="FF0000"/>
                </a:solidFill>
              </a:rPr>
              <a:t>后”</a:t>
            </a:r>
            <a:r>
              <a:rPr sz="2800" err="1" smtClean="0">
                <a:solidFill>
                  <a:srgbClr val="FF0000"/>
                </a:solidFill>
              </a:rPr>
              <a:t>身上</a:t>
            </a:r>
            <a:r>
              <a:rPr sz="2800" err="1">
                <a:solidFill>
                  <a:srgbClr val="FF0000"/>
                </a:solidFill>
              </a:rPr>
              <a:t>“无所畏惧”的那股劲儿。</a:t>
            </a: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485775" y="193040"/>
            <a:ext cx="4661535" cy="6239510"/>
          </a:xfrm>
          <a:prstGeom prst="rect">
            <a:avLst/>
          </a:prstGeom>
        </p:spPr>
      </p:pic>
      <p:pic>
        <p:nvPicPr>
          <p:cNvPr id="5" name="图片 4"/>
          <p:cNvPicPr>
            <a:picLocks noChangeAspect="1"/>
          </p:cNvPicPr>
          <p:nvPr/>
        </p:nvPicPr>
        <p:blipFill>
          <a:blip r:embed="rId3"/>
          <a:stretch>
            <a:fillRect/>
          </a:stretch>
        </p:blipFill>
        <p:spPr>
          <a:xfrm>
            <a:off x="5716270" y="193040"/>
            <a:ext cx="4876800" cy="6239510"/>
          </a:xfrm>
          <a:prstGeom prst="rect">
            <a:avLst/>
          </a:prstGeom>
        </p:spPr>
      </p:pic>
    </p:spTree>
    <p:custDataLst>
      <p:tags r:id="rId5"/>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lang="en-US">
                <a:solidFill>
                  <a:srgbClr val="FF0000"/>
                </a:solidFill>
                <a:sym typeface="+mn-ea"/>
              </a:rPr>
              <a:t> </a:t>
            </a:r>
            <a:br>
              <a:rPr lang="en-US">
                <a:solidFill>
                  <a:srgbClr val="FF0000"/>
                </a:solidFill>
                <a:sym typeface="+mn-ea"/>
              </a:rPr>
            </a:br>
            <a:br>
              <a:rPr lang="en-US">
                <a:solidFill>
                  <a:srgbClr val="FF0000"/>
                </a:solidFill>
                <a:sym typeface="+mn-ea"/>
              </a:rPr>
            </a:br>
            <a:r>
              <a:rPr>
                <a:solidFill>
                  <a:srgbClr val="FF0000"/>
                </a:solidFill>
                <a:sym typeface="+mn-ea"/>
              </a:rPr>
              <a:t>7.英姿飒爽、巾帼不让须眉，摘取广东省汽车机电维修大赛一等奖的17岁女孩古慧晶</a:t>
            </a:r>
            <a:br>
              <a:rPr>
                <a:solidFill>
                  <a:srgbClr val="FF0000"/>
                </a:solidFill>
              </a:rPr>
            </a:br>
            <a:br>
              <a:rPr>
                <a:solidFill>
                  <a:schemeClr val="tx1"/>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35915" y="1096645"/>
            <a:ext cx="11343005" cy="5761355"/>
          </a:xfrm>
        </p:spPr>
        <p:txBody>
          <a:bodyPr>
            <a:noAutofit/>
          </a:bodyPr>
          <a:lstStyle/>
          <a:p>
            <a:pPr marL="0" indent="0" algn="l">
              <a:buNone/>
            </a:pPr>
            <a:r>
              <a:rPr lang="en-US" sz="2800">
                <a:solidFill>
                  <a:srgbClr val="FF0000"/>
                </a:solidFill>
              </a:rPr>
              <a:t>  </a:t>
            </a:r>
            <a:r>
              <a:rPr sz="2800">
                <a:solidFill>
                  <a:schemeClr val="tx1"/>
                </a:solidFill>
              </a:rPr>
              <a:t>    </a:t>
            </a:r>
          </a:p>
          <a:p>
            <a:pPr marL="0" indent="0">
              <a:buNone/>
            </a:pPr>
            <a:r>
              <a:rPr sz="2800">
                <a:solidFill>
                  <a:schemeClr val="tx1"/>
                </a:solidFill>
              </a:rPr>
              <a:t>    </a:t>
            </a:r>
            <a:r>
              <a:rPr lang="en-US" sz="2800">
                <a:solidFill>
                  <a:schemeClr val="tx1"/>
                </a:solidFill>
              </a:rPr>
              <a:t>  </a:t>
            </a:r>
            <a:r>
              <a:rPr sz="2800">
                <a:solidFill>
                  <a:schemeClr val="tx1"/>
                </a:solidFill>
              </a:rPr>
              <a:t>因为参加广东省职业院校学生专业技能大赛汽车机电维修赛项目夺得一等奖，17岁的古慧晶成为广东省第一个参加此类赛事并夺冠的女生。而她也因此“出圈”。但古慧晶在面对爆红时，依旧表现得非常淡定</a:t>
            </a:r>
            <a:r>
              <a:rPr sz="2800" smtClean="0">
                <a:solidFill>
                  <a:schemeClr val="tx1"/>
                </a:solidFill>
              </a:rPr>
              <a:t>：</a:t>
            </a:r>
            <a:r>
              <a:rPr lang="zh-CN" altLang="en-US" sz="2800" smtClean="0">
                <a:solidFill>
                  <a:schemeClr val="tx1"/>
                </a:solidFill>
              </a:rPr>
              <a:t>“</a:t>
            </a:r>
            <a:r>
              <a:rPr sz="2800" err="1" smtClean="0">
                <a:solidFill>
                  <a:schemeClr val="tx1"/>
                </a:solidFill>
              </a:rPr>
              <a:t>不要被外在的标签限制住</a:t>
            </a:r>
            <a:r>
              <a:rPr sz="2800" err="1">
                <a:solidFill>
                  <a:schemeClr val="tx1"/>
                </a:solidFill>
              </a:rPr>
              <a:t>，</a:t>
            </a:r>
            <a:r>
              <a:rPr sz="2800" err="1" smtClean="0">
                <a:solidFill>
                  <a:schemeClr val="tx1"/>
                </a:solidFill>
              </a:rPr>
              <a:t>选择适合自己的道路就好。</a:t>
            </a:r>
            <a:r>
              <a:rPr lang="zh-CN" altLang="en-US" sz="2800">
                <a:solidFill>
                  <a:schemeClr val="tx1"/>
                </a:solidFill>
              </a:rPr>
              <a:t>”</a:t>
            </a:r>
            <a:endParaRPr sz="2800">
              <a:solidFill>
                <a:schemeClr val="tx1"/>
              </a:solidFill>
            </a:endParaRPr>
          </a:p>
          <a:p>
            <a:pPr marL="0" indent="0">
              <a:buNone/>
            </a:pPr>
            <a:r>
              <a:rPr lang="en-US" sz="2800">
                <a:solidFill>
                  <a:schemeClr val="tx1"/>
                </a:solidFill>
              </a:rPr>
              <a:t>    </a:t>
            </a:r>
            <a:r>
              <a:rPr lang="en-US" sz="2800">
                <a:solidFill>
                  <a:srgbClr val="FF0000"/>
                </a:solidFill>
              </a:rPr>
              <a:t> </a:t>
            </a:r>
            <a:r>
              <a:rPr sz="2800" err="1">
                <a:solidFill>
                  <a:srgbClr val="FF0000"/>
                </a:solidFill>
              </a:rPr>
              <a:t>英姿飒爽、巾帼不让须眉，</a:t>
            </a:r>
            <a:r>
              <a:rPr sz="2800" err="1" smtClean="0">
                <a:solidFill>
                  <a:srgbClr val="FF0000"/>
                </a:solidFill>
              </a:rPr>
              <a:t>古慧晶让我们看到了</a:t>
            </a:r>
            <a:r>
              <a:rPr lang="zh-CN" altLang="en-US" sz="2800">
                <a:solidFill>
                  <a:srgbClr val="FF0000"/>
                </a:solidFill>
              </a:rPr>
              <a:t>“</a:t>
            </a:r>
            <a:r>
              <a:rPr lang="en-US" altLang="zh-CN" sz="2800">
                <a:solidFill>
                  <a:srgbClr val="FF0000"/>
                </a:solidFill>
              </a:rPr>
              <a:t>00</a:t>
            </a:r>
            <a:r>
              <a:rPr lang="zh-CN" altLang="en-US" sz="2800">
                <a:solidFill>
                  <a:srgbClr val="FF0000"/>
                </a:solidFill>
              </a:rPr>
              <a:t>后”</a:t>
            </a:r>
            <a:r>
              <a:rPr sz="2800" err="1" smtClean="0">
                <a:solidFill>
                  <a:srgbClr val="FF0000"/>
                </a:solidFill>
              </a:rPr>
              <a:t>身上</a:t>
            </a:r>
            <a:r>
              <a:rPr sz="2800" err="1">
                <a:solidFill>
                  <a:srgbClr val="FF0000"/>
                </a:solidFill>
              </a:rPr>
              <a:t>“敢于打破常规”的那股劲儿。</a:t>
            </a: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lang="en-US">
                <a:solidFill>
                  <a:srgbClr val="FF0000"/>
                </a:solidFill>
                <a:sym typeface="+mn-ea"/>
              </a:rPr>
              <a:t> </a:t>
            </a:r>
            <a:br>
              <a:rPr lang="en-US">
                <a:solidFill>
                  <a:srgbClr val="FF0000"/>
                </a:solidFill>
                <a:sym typeface="+mn-ea"/>
              </a:rPr>
            </a:br>
            <a:r>
              <a:rPr>
                <a:solidFill>
                  <a:srgbClr val="FF0000"/>
                </a:solidFill>
                <a:sym typeface="+mn-ea"/>
              </a:rPr>
              <a:t>8.视死如归、舍身为国，中印爆发的加勒万河谷冲突中英勇牺牲的18岁战士陈祥榕</a:t>
            </a:r>
            <a:br>
              <a:rPr>
                <a:solidFill>
                  <a:srgbClr val="FF0000"/>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55600" y="1096645"/>
            <a:ext cx="11343005" cy="5761355"/>
          </a:xfrm>
        </p:spPr>
        <p:txBody>
          <a:bodyPr>
            <a:noAutofit/>
          </a:bodyPr>
          <a:lstStyle/>
          <a:p>
            <a:pPr marL="0" indent="0" algn="l">
              <a:buNone/>
            </a:pPr>
            <a:r>
              <a:rPr lang="en-US" sz="2800">
                <a:solidFill>
                  <a:srgbClr val="FF0000"/>
                </a:solidFill>
              </a:rPr>
              <a:t>  </a:t>
            </a:r>
            <a:r>
              <a:rPr sz="2800">
                <a:solidFill>
                  <a:schemeClr val="tx1"/>
                </a:solidFill>
              </a:rPr>
              <a:t>    </a:t>
            </a:r>
          </a:p>
          <a:p>
            <a:pPr marL="0" indent="0" algn="l">
              <a:buNone/>
            </a:pPr>
            <a:r>
              <a:rPr sz="2800">
                <a:solidFill>
                  <a:schemeClr val="tx1"/>
                </a:solidFill>
              </a:rPr>
              <a:t>  </a:t>
            </a:r>
            <a:r>
              <a:rPr lang="en-US" sz="2800">
                <a:solidFill>
                  <a:schemeClr val="tx1"/>
                </a:solidFill>
              </a:rPr>
              <a:t>  </a:t>
            </a:r>
            <a:r>
              <a:rPr sz="2800">
                <a:solidFill>
                  <a:schemeClr val="tx1"/>
                </a:solidFill>
              </a:rPr>
              <a:t> “清澈的爱，只为中国。”这是18岁的陈祥榕写下的战斗口号。</a:t>
            </a:r>
          </a:p>
          <a:p>
            <a:pPr marL="0" indent="0" algn="l">
              <a:buNone/>
            </a:pPr>
            <a:r>
              <a:rPr sz="2800">
                <a:solidFill>
                  <a:schemeClr val="tx1"/>
                </a:solidFill>
              </a:rPr>
              <a:t>班长孙涛问他：“你一个‘00后’的新兵，口号这么‘大’？”“班长，这跟年龄没关系，我就是这么想的，也会这么做的。”他坚定地说。而他也的确做到了。</a:t>
            </a:r>
          </a:p>
          <a:p>
            <a:pPr marL="0" indent="0" algn="l">
              <a:buNone/>
            </a:pPr>
            <a:r>
              <a:rPr lang="en-US" sz="2800">
                <a:solidFill>
                  <a:schemeClr val="tx1"/>
                </a:solidFill>
              </a:rPr>
              <a:t>     </a:t>
            </a:r>
            <a:r>
              <a:rPr sz="2800" err="1">
                <a:solidFill>
                  <a:schemeClr val="tx1"/>
                </a:solidFill>
              </a:rPr>
              <a:t>在中印爆发的加勒万河谷冲突中，陈祥榕为了保卫祖国，作为盾牌手，毫不畏惧地战斗在最前面，直至英勇牺牲。</a:t>
            </a:r>
          </a:p>
          <a:p>
            <a:pPr marL="0" indent="0">
              <a:buNone/>
            </a:pPr>
            <a:r>
              <a:rPr sz="2800">
                <a:solidFill>
                  <a:schemeClr val="tx1"/>
                </a:solidFill>
              </a:rPr>
              <a:t>    </a:t>
            </a:r>
            <a:r>
              <a:rPr lang="en-US" sz="2800">
                <a:solidFill>
                  <a:srgbClr val="FF0000"/>
                </a:solidFill>
              </a:rPr>
              <a:t> </a:t>
            </a:r>
            <a:r>
              <a:rPr sz="2800" err="1">
                <a:solidFill>
                  <a:srgbClr val="FF0000"/>
                </a:solidFill>
              </a:rPr>
              <a:t>视死如归、舍身为国，</a:t>
            </a:r>
            <a:r>
              <a:rPr sz="2800" err="1" smtClean="0">
                <a:solidFill>
                  <a:srgbClr val="FF0000"/>
                </a:solidFill>
              </a:rPr>
              <a:t>陈祥榕让我们看到了</a:t>
            </a:r>
            <a:r>
              <a:rPr lang="zh-CN" altLang="en-US" sz="2800">
                <a:solidFill>
                  <a:srgbClr val="FF0000"/>
                </a:solidFill>
              </a:rPr>
              <a:t>“</a:t>
            </a:r>
            <a:r>
              <a:rPr lang="en-US" altLang="zh-CN" sz="2800">
                <a:solidFill>
                  <a:srgbClr val="FF0000"/>
                </a:solidFill>
              </a:rPr>
              <a:t>00</a:t>
            </a:r>
            <a:r>
              <a:rPr lang="zh-CN" altLang="en-US" sz="2800">
                <a:solidFill>
                  <a:srgbClr val="FF0000"/>
                </a:solidFill>
              </a:rPr>
              <a:t>后”</a:t>
            </a:r>
            <a:r>
              <a:rPr sz="2800" err="1" smtClean="0">
                <a:solidFill>
                  <a:srgbClr val="FF0000"/>
                </a:solidFill>
              </a:rPr>
              <a:t>身上</a:t>
            </a:r>
            <a:r>
              <a:rPr sz="2800" err="1">
                <a:solidFill>
                  <a:srgbClr val="FF0000"/>
                </a:solidFill>
              </a:rPr>
              <a:t>“宁死不屈”的那股劲儿。</a:t>
            </a: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lang="en-US">
                <a:solidFill>
                  <a:srgbClr val="FF0000"/>
                </a:solidFill>
                <a:sym typeface="+mn-ea"/>
              </a:rPr>
              <a:t> </a:t>
            </a:r>
            <a:br>
              <a:rPr lang="en-US">
                <a:solidFill>
                  <a:srgbClr val="FF0000"/>
                </a:solidFill>
                <a:sym typeface="+mn-ea"/>
              </a:rPr>
            </a:br>
            <a:r>
              <a:rPr>
                <a:solidFill>
                  <a:schemeClr val="tx1"/>
                </a:solidFill>
                <a:sym typeface="+mn-ea"/>
              </a:rPr>
              <a:t>  </a:t>
            </a:r>
            <a:r>
              <a:rPr lang="en-US">
                <a:solidFill>
                  <a:schemeClr val="tx1"/>
                </a:solidFill>
                <a:sym typeface="+mn-ea"/>
              </a:rPr>
              <a:t>  </a:t>
            </a:r>
            <a:r>
              <a:rPr>
                <a:solidFill>
                  <a:schemeClr val="tx1"/>
                </a:solidFill>
                <a:sym typeface="+mn-ea"/>
              </a:rPr>
              <a:t> </a:t>
            </a:r>
            <a:r>
              <a:rPr>
                <a:solidFill>
                  <a:srgbClr val="FF0000"/>
                </a:solidFill>
                <a:sym typeface="+mn-ea"/>
              </a:rPr>
              <a:t>三 经典习题与范文</a:t>
            </a:r>
            <a:br>
              <a:rPr>
                <a:solidFill>
                  <a:srgbClr val="FF0000"/>
                </a:solidFill>
              </a:rPr>
            </a:br>
            <a:br>
              <a:rPr>
                <a:solidFill>
                  <a:srgbClr val="FF0000"/>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55600" y="1096645"/>
            <a:ext cx="11343005" cy="5761355"/>
          </a:xfrm>
        </p:spPr>
        <p:txBody>
          <a:bodyPr>
            <a:noAutofit/>
          </a:bodyPr>
          <a:lstStyle/>
          <a:p>
            <a:pPr marL="0" indent="0" algn="l">
              <a:buNone/>
            </a:pPr>
            <a:r>
              <a:rPr lang="en-US" sz="2800">
                <a:solidFill>
                  <a:srgbClr val="FF0000"/>
                </a:solidFill>
              </a:rPr>
              <a:t>  </a:t>
            </a:r>
            <a:r>
              <a:rPr sz="2800">
                <a:solidFill>
                  <a:schemeClr val="tx1"/>
                </a:solidFill>
              </a:rPr>
              <a:t>    阅读下面的材料，根据要求写作。</a:t>
            </a:r>
          </a:p>
          <a:p>
            <a:pPr marL="0" indent="0" algn="l">
              <a:buNone/>
            </a:pPr>
            <a:r>
              <a:rPr lang="en-US" sz="2800">
                <a:solidFill>
                  <a:schemeClr val="tx1"/>
                </a:solidFill>
              </a:rPr>
              <a:t>        </a:t>
            </a:r>
            <a:r>
              <a:rPr sz="2800" err="1">
                <a:solidFill>
                  <a:schemeClr val="tx1"/>
                </a:solidFill>
              </a:rPr>
              <a:t>近阶段明星文凭作弊，偷税漏税，猥亵异性，低俗聊天……一个又一个年轻人“翻车”了。这些“青春翻车”的现象，已引起人们广泛关注和深刻反思。其实，在我们的身边也不乏这样的人，而有时候我们自己也不无翻车的危险。</a:t>
            </a:r>
          </a:p>
          <a:p>
            <a:pPr marL="0" indent="0" algn="l">
              <a:buNone/>
            </a:pPr>
            <a:r>
              <a:rPr lang="en-US" sz="2800">
                <a:solidFill>
                  <a:schemeClr val="tx1"/>
                </a:solidFill>
              </a:rPr>
              <a:t>       </a:t>
            </a:r>
            <a:r>
              <a:rPr sz="2800" err="1">
                <a:solidFill>
                  <a:schemeClr val="tx1"/>
                </a:solidFill>
              </a:rPr>
              <a:t>请以"不该翻车的青春"为主题，为报社"青年话题"栏目，写一篇文章。</a:t>
            </a:r>
          </a:p>
          <a:p>
            <a:pPr marL="0" indent="0" algn="l">
              <a:buNone/>
            </a:pPr>
            <a:r>
              <a:rPr lang="en-US" sz="2800" smtClean="0">
                <a:solidFill>
                  <a:schemeClr val="tx1"/>
                </a:solidFill>
              </a:rPr>
              <a:t>       </a:t>
            </a:r>
            <a:r>
              <a:rPr sz="2800" smtClean="0">
                <a:solidFill>
                  <a:schemeClr val="tx1"/>
                </a:solidFill>
              </a:rPr>
              <a:t>要求</a:t>
            </a:r>
            <a:r>
              <a:rPr sz="2800">
                <a:solidFill>
                  <a:schemeClr val="tx1"/>
                </a:solidFill>
              </a:rPr>
              <a:t>：选准角度，明确立意，明确文体，自拟标题；不要套作，不得抄袭；不得泄露个人信息；不少于800字。</a:t>
            </a: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lang="en-US">
                <a:solidFill>
                  <a:schemeClr val="tx1"/>
                </a:solidFill>
                <a:sym typeface="+mn-ea"/>
              </a:rPr>
              <a:t> </a:t>
            </a:r>
            <a:br>
              <a:rPr lang="en-US">
                <a:solidFill>
                  <a:schemeClr val="tx1"/>
                </a:solidFill>
                <a:sym typeface="+mn-ea"/>
              </a:rPr>
            </a:br>
            <a:r>
              <a:rPr>
                <a:solidFill>
                  <a:schemeClr val="tx1"/>
                </a:solidFill>
                <a:sym typeface="+mn-ea"/>
              </a:rPr>
              <a:t> </a:t>
            </a:r>
            <a:r>
              <a:rPr lang="en-US">
                <a:solidFill>
                  <a:schemeClr val="tx1"/>
                </a:solidFill>
                <a:sym typeface="+mn-ea"/>
              </a:rPr>
              <a:t> </a:t>
            </a:r>
            <a:r>
              <a:rPr lang="en-US">
                <a:solidFill>
                  <a:srgbClr val="FF0000"/>
                </a:solidFill>
                <a:sym typeface="+mn-ea"/>
              </a:rPr>
              <a:t> </a:t>
            </a:r>
            <a:r>
              <a:rPr>
                <a:solidFill>
                  <a:srgbClr val="FF0000"/>
                </a:solidFill>
                <a:sym typeface="+mn-ea"/>
              </a:rPr>
              <a:t>【佳作赏析】</a:t>
            </a:r>
            <a:br>
              <a:rPr>
                <a:solidFill>
                  <a:srgbClr val="FF0000"/>
                </a:solidFill>
              </a:rPr>
            </a:b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55600" y="1096645"/>
            <a:ext cx="11343005" cy="5761355"/>
          </a:xfrm>
        </p:spPr>
        <p:txBody>
          <a:bodyPr>
            <a:noAutofit/>
          </a:bodyPr>
          <a:lstStyle/>
          <a:p>
            <a:pPr marL="0" indent="0" algn="ctr">
              <a:buNone/>
            </a:pPr>
            <a:r>
              <a:rPr sz="2800" err="1" smtClean="0">
                <a:solidFill>
                  <a:schemeClr val="tx1"/>
                </a:solidFill>
              </a:rPr>
              <a:t>青春大道上</a:t>
            </a:r>
            <a:r>
              <a:rPr sz="2800" err="1">
                <a:solidFill>
                  <a:schemeClr val="tx1"/>
                </a:solidFill>
              </a:rPr>
              <a:t>，</a:t>
            </a:r>
            <a:r>
              <a:rPr sz="2800" err="1" smtClean="0">
                <a:solidFill>
                  <a:schemeClr val="tx1"/>
                </a:solidFill>
              </a:rPr>
              <a:t>如何不翻车</a:t>
            </a:r>
            <a:r>
              <a:rPr lang="zh-CN" altLang="en-US" sz="2800" smtClean="0">
                <a:solidFill>
                  <a:schemeClr val="tx1"/>
                </a:solidFill>
              </a:rPr>
              <a:t>？</a:t>
            </a:r>
            <a:endParaRPr sz="2800">
              <a:solidFill>
                <a:schemeClr val="tx1"/>
              </a:solidFill>
            </a:endParaRPr>
          </a:p>
          <a:p>
            <a:pPr marL="0" indent="0" algn="l">
              <a:buNone/>
            </a:pPr>
            <a:r>
              <a:rPr lang="en-US" sz="2400">
                <a:solidFill>
                  <a:schemeClr val="tx1"/>
                </a:solidFill>
              </a:rPr>
              <a:t>       </a:t>
            </a:r>
            <a:r>
              <a:rPr sz="2400">
                <a:solidFill>
                  <a:schemeClr val="tx1"/>
                </a:solidFill>
              </a:rPr>
              <a:t>古人云：“人不轻狂枉少年。”何为少年？少年应该有着一腔热血，敢于仗剑走天涯。他们“仗”着年轻，敢于挑战权威，举手投足之间都应该有着一股自信之风，尽显少年的张扬与坚定。这便大致是古人对“轻狂”的理解。可时至今日，少年“轻狂”似乎变了味，从年初</a:t>
            </a:r>
            <a:r>
              <a:rPr lang="zh-CN" sz="2400">
                <a:solidFill>
                  <a:schemeClr val="tx1"/>
                </a:solidFill>
              </a:rPr>
              <a:t>爆料的艺人</a:t>
            </a:r>
            <a:r>
              <a:rPr sz="2400" err="1">
                <a:solidFill>
                  <a:schemeClr val="tx1"/>
                </a:solidFill>
              </a:rPr>
              <a:t>偷税漏税，到</a:t>
            </a:r>
            <a:r>
              <a:rPr lang="zh-CN" sz="2400">
                <a:solidFill>
                  <a:schemeClr val="tx1"/>
                </a:solidFill>
              </a:rPr>
              <a:t>某艺人的低俗聊天</a:t>
            </a:r>
            <a:r>
              <a:rPr sz="2400">
                <a:solidFill>
                  <a:schemeClr val="tx1"/>
                </a:solidFill>
              </a:rPr>
              <a:t>，再到</a:t>
            </a:r>
            <a:r>
              <a:rPr lang="zh-CN" sz="2400">
                <a:solidFill>
                  <a:schemeClr val="tx1"/>
                </a:solidFill>
              </a:rPr>
              <a:t>后续的</a:t>
            </a:r>
            <a:r>
              <a:rPr sz="2400">
                <a:solidFill>
                  <a:schemeClr val="tx1"/>
                </a:solidFill>
              </a:rPr>
              <a:t>吴</a:t>
            </a:r>
            <a:r>
              <a:rPr lang="zh-CN" sz="2400">
                <a:solidFill>
                  <a:schemeClr val="tx1"/>
                </a:solidFill>
              </a:rPr>
              <a:t>某</a:t>
            </a:r>
            <a:r>
              <a:rPr sz="2400">
                <a:solidFill>
                  <a:schemeClr val="tx1"/>
                </a:solidFill>
              </a:rPr>
              <a:t>、霍</a:t>
            </a:r>
            <a:r>
              <a:rPr lang="zh-CN" sz="2400">
                <a:solidFill>
                  <a:schemeClr val="tx1"/>
                </a:solidFill>
              </a:rPr>
              <a:t>某</a:t>
            </a:r>
            <a:r>
              <a:rPr sz="2400">
                <a:solidFill>
                  <a:schemeClr val="tx1"/>
                </a:solidFill>
              </a:rPr>
              <a:t>、钱</a:t>
            </a:r>
            <a:r>
              <a:rPr lang="zh-CN" sz="2400">
                <a:solidFill>
                  <a:schemeClr val="tx1"/>
                </a:solidFill>
              </a:rPr>
              <a:t>某</a:t>
            </a:r>
            <a:r>
              <a:rPr sz="2400" err="1">
                <a:solidFill>
                  <a:schemeClr val="tx1"/>
                </a:solidFill>
              </a:rPr>
              <a:t>等接二连三地被曝黑料，这样一些正值青春的少年，似乎误解了“轻狂”二字。</a:t>
            </a:r>
          </a:p>
          <a:p>
            <a:pPr marL="0" indent="0" algn="l">
              <a:buNone/>
            </a:pPr>
            <a:r>
              <a:rPr lang="en-US" sz="2400">
                <a:solidFill>
                  <a:schemeClr val="tx1"/>
                </a:solidFill>
              </a:rPr>
              <a:t>       </a:t>
            </a:r>
            <a:r>
              <a:rPr sz="2400">
                <a:solidFill>
                  <a:schemeClr val="tx1"/>
                </a:solidFill>
              </a:rPr>
              <a:t>有人说，青春是一颗划破天宇的流星，虽然绚丽却很短暂。也有人说，青春是一颗常青树，永不凋谢。而在这个物质横流的时代，青少年们更应该做好自己，端正品行，把握方向，用青春谱写人生，防止在青春大道上翻车。</a:t>
            </a: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153670" y="62230"/>
            <a:ext cx="12038330" cy="6795770"/>
          </a:xfrm>
        </p:spPr>
        <p:txBody>
          <a:bodyPr>
            <a:noAutofit/>
          </a:bodyPr>
          <a:lstStyle/>
          <a:p>
            <a:pPr marL="0" indent="0" algn="l">
              <a:buNone/>
            </a:pPr>
            <a:r>
              <a:rPr lang="en-US" sz="2800">
                <a:solidFill>
                  <a:srgbClr val="FF0000"/>
                </a:solidFill>
              </a:rPr>
              <a:t>  </a:t>
            </a:r>
            <a:r>
              <a:rPr sz="2800">
                <a:solidFill>
                  <a:schemeClr val="tx1"/>
                </a:solidFill>
              </a:rPr>
              <a:t>    </a:t>
            </a:r>
          </a:p>
          <a:p>
            <a:pPr marL="0" indent="0" algn="l">
              <a:buNone/>
            </a:pPr>
            <a:r>
              <a:rPr sz="2800">
                <a:solidFill>
                  <a:schemeClr val="tx1"/>
                </a:solidFill>
              </a:rPr>
              <a:t>  </a:t>
            </a:r>
            <a:r>
              <a:rPr lang="en-US" sz="2800">
                <a:solidFill>
                  <a:schemeClr val="tx1"/>
                </a:solidFill>
              </a:rPr>
              <a:t>  </a:t>
            </a:r>
            <a:r>
              <a:rPr sz="2800">
                <a:solidFill>
                  <a:srgbClr val="FF0000"/>
                </a:solidFill>
              </a:rPr>
              <a:t> 明辨善思，可以帮助我们绕过海底的暗礁。</a:t>
            </a:r>
          </a:p>
          <a:p>
            <a:pPr marL="0" indent="0" algn="l">
              <a:buNone/>
            </a:pPr>
            <a:r>
              <a:rPr lang="en-US" sz="2800">
                <a:solidFill>
                  <a:schemeClr val="tx1"/>
                </a:solidFill>
              </a:rPr>
              <a:t>      </a:t>
            </a:r>
            <a:r>
              <a:rPr sz="2800">
                <a:solidFill>
                  <a:schemeClr val="tx1"/>
                </a:solidFill>
              </a:rPr>
              <a:t>在这个流量为王的时代，不少网红公司将一个又一个普通人打造成流量明星，他们费尽心思地造人设，化妆打扮，打卡综艺，误导人们获取成功是多么容易的事儿。有的青少年无法分辨事实，盲目跟风，最后酿成大错。谎言终究会被戳破，所谓“明星”的本性也会暴露无遗。所以我们在面对形形色色、花里胡哨的网红明星时，更应该擦亮眼睛，做到明辨。好的偶像不是一天练成的，我们不仅要注意他们的言行举止，也要留心他们的品性，做到善思。</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r>
              <a:rPr lang="zh-CN" altLang="en-US">
                <a:solidFill>
                  <a:srgbClr val="FFC000"/>
                </a:solidFill>
                <a:sym typeface="+mn-ea"/>
              </a:rPr>
              <a:t>新闻事件</a:t>
            </a:r>
            <a:br>
              <a:rPr lang="zh-CN" altLang="en-US"/>
            </a:br>
            <a:endParaRPr lang="zh-CN" altLang="en-US"/>
          </a:p>
        </p:txBody>
      </p:sp>
      <p:sp>
        <p:nvSpPr>
          <p:cNvPr id="3" name="内容占位符 2"/>
          <p:cNvSpPr>
            <a:spLocks noGrp="1"/>
          </p:cNvSpPr>
          <p:nvPr>
            <p:ph idx="1"/>
          </p:nvPr>
        </p:nvSpPr>
        <p:spPr>
          <a:xfrm>
            <a:off x="112395" y="1078230"/>
            <a:ext cx="11967845" cy="5398135"/>
          </a:xfrm>
        </p:spPr>
        <p:txBody>
          <a:bodyPr>
            <a:noAutofit/>
          </a:bodyPr>
          <a:lstStyle/>
          <a:p>
            <a:pPr marL="0" indent="0">
              <a:buNone/>
            </a:pPr>
            <a:r>
              <a:rPr lang="en-US" altLang="zh-CN" sz="3200"/>
              <a:t>    </a:t>
            </a:r>
            <a:r>
              <a:rPr lang="zh-CN" altLang="en-US" sz="2400" b="1"/>
              <a:t>1.近阶段演艺圈里艺人失德事件频发，少数年轻艺人缺失老一辈艺术家们德艺双馨的修炼，有的明星无视历史伤痕，伤害民族感情，有的文凭作弊，有的偷税漏税，有的猥亵异性，有的低俗聊天……他们无视自己作为公众人物的社会责任和社会影响，浮躁攀比、热衷于炒作绯闻甚至身涉违法犯罪行为，在社会上产生了不良影响。</a:t>
            </a:r>
          </a:p>
          <a:p>
            <a:pPr marL="0" indent="0">
              <a:buNone/>
            </a:pPr>
            <a:r>
              <a:rPr lang="en-US" altLang="zh-CN" sz="2400" b="1"/>
              <a:t>        </a:t>
            </a:r>
            <a:r>
              <a:rPr lang="zh-CN" altLang="en-US" sz="2400" b="1"/>
              <a:t>2.近年来在疫情、洪灾等重大自然灾害中，也是年轻的一代，一大批“90后”“00后”们茁壮成长，灾难中用他们稚嫩的肩膀扛起了社会的责任，面对机遇沉着冷静、奋勇拼搏，面对灾难坚强勇敢，不轻易认输。</a:t>
            </a:r>
          </a:p>
          <a:p>
            <a:pPr marL="0" indent="0">
              <a:buNone/>
            </a:pPr>
            <a:r>
              <a:rPr lang="en-US" altLang="zh-CN" sz="2400" b="1"/>
              <a:t>     </a:t>
            </a:r>
            <a:r>
              <a:rPr lang="en-US" altLang="zh-CN" sz="2400" b="1">
                <a:solidFill>
                  <a:srgbClr val="FF0000"/>
                </a:solidFill>
              </a:rPr>
              <a:t> </a:t>
            </a:r>
            <a:r>
              <a:rPr lang="zh-CN" altLang="en-US" sz="2400" b="1">
                <a:solidFill>
                  <a:srgbClr val="FF0000"/>
                </a:solidFill>
              </a:rPr>
              <a:t>一个个鲜活的示例，引起我们的思考，吸取做人的正能量，也能从中提炼出作文的鲜素材。</a:t>
            </a:r>
          </a:p>
        </p:txBody>
      </p:sp>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153670" y="62230"/>
            <a:ext cx="12038330" cy="6795770"/>
          </a:xfrm>
        </p:spPr>
        <p:txBody>
          <a:bodyPr>
            <a:noAutofit/>
          </a:bodyPr>
          <a:lstStyle/>
          <a:p>
            <a:pPr marL="0" indent="0" algn="l">
              <a:buNone/>
            </a:pPr>
            <a:r>
              <a:rPr lang="en-US" sz="2800">
                <a:solidFill>
                  <a:srgbClr val="FF0000"/>
                </a:solidFill>
              </a:rPr>
              <a:t>  </a:t>
            </a:r>
            <a:r>
              <a:rPr sz="2800">
                <a:solidFill>
                  <a:schemeClr val="tx1"/>
                </a:solidFill>
              </a:rPr>
              <a:t>    </a:t>
            </a:r>
          </a:p>
          <a:p>
            <a:pPr marL="0" indent="0" algn="l">
              <a:buNone/>
            </a:pPr>
            <a:r>
              <a:rPr sz="2800">
                <a:solidFill>
                  <a:schemeClr val="tx1"/>
                </a:solidFill>
              </a:rPr>
              <a:t>  </a:t>
            </a:r>
            <a:r>
              <a:rPr lang="en-US" sz="2800">
                <a:solidFill>
                  <a:schemeClr val="tx1"/>
                </a:solidFill>
              </a:rPr>
              <a:t>  </a:t>
            </a:r>
            <a:r>
              <a:rPr sz="2800">
                <a:solidFill>
                  <a:srgbClr val="FF0000"/>
                </a:solidFill>
              </a:rPr>
              <a:t> 提高素质，可以让我们看到潜藏的阴沟。</a:t>
            </a:r>
          </a:p>
          <a:p>
            <a:pPr marL="0" indent="0" algn="l">
              <a:buNone/>
            </a:pPr>
            <a:r>
              <a:rPr lang="en-US" sz="2800">
                <a:solidFill>
                  <a:schemeClr val="tx1"/>
                </a:solidFill>
              </a:rPr>
              <a:t>      </a:t>
            </a:r>
            <a:r>
              <a:rPr sz="2800">
                <a:solidFill>
                  <a:schemeClr val="tx1"/>
                </a:solidFill>
              </a:rPr>
              <a:t>这么多在阴沟里翻车的明星，让我们引发深思：一个毫无心灵底蕴的人就可以充当公众人物来误导观众吗？当然不可以，我们无法改变这样的时代，但我们可以提升自身的素质。“人不轻狂枉少年”本没错，可是我们总得有轻狂的资本才可以做一回真正的少年。北大的韦东奕在数学方面登峰造极，却总是以一瓶水、几个馒头的朴素形象出现在人们的视野中；天才少年曹原在石墨烯的研究中取得巨大进展，却毅然回国发展。这些例子，无一不证明了本身作为学生的我们在仰望真正的大师的同时，应该丰富自身的底蕴，在默默的努力与仰望中离大师更近一步。</a:t>
            </a:r>
          </a:p>
        </p:txBody>
      </p:sp>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153670" y="62230"/>
            <a:ext cx="12038330" cy="6795770"/>
          </a:xfrm>
        </p:spPr>
        <p:txBody>
          <a:bodyPr>
            <a:noAutofit/>
          </a:bodyPr>
          <a:lstStyle/>
          <a:p>
            <a:pPr marL="0" indent="0" algn="l">
              <a:buNone/>
            </a:pPr>
            <a:r>
              <a:rPr lang="en-US" sz="2800">
                <a:solidFill>
                  <a:srgbClr val="FF0000"/>
                </a:solidFill>
              </a:rPr>
              <a:t>  </a:t>
            </a:r>
            <a:r>
              <a:rPr sz="2800">
                <a:solidFill>
                  <a:schemeClr val="tx1"/>
                </a:solidFill>
              </a:rPr>
              <a:t>    </a:t>
            </a:r>
          </a:p>
          <a:p>
            <a:pPr marL="0" indent="0" algn="l">
              <a:buNone/>
            </a:pPr>
            <a:r>
              <a:rPr sz="2800">
                <a:solidFill>
                  <a:schemeClr val="tx1"/>
                </a:solidFill>
              </a:rPr>
              <a:t>  </a:t>
            </a:r>
            <a:r>
              <a:rPr lang="en-US" sz="2800">
                <a:solidFill>
                  <a:schemeClr val="tx1"/>
                </a:solidFill>
              </a:rPr>
              <a:t>  </a:t>
            </a:r>
            <a:r>
              <a:rPr sz="2800">
                <a:solidFill>
                  <a:srgbClr val="FF0000"/>
                </a:solidFill>
              </a:rPr>
              <a:t> 自我慎独，可以助我们越过未知的陷阱。</a:t>
            </a:r>
          </a:p>
          <a:p>
            <a:pPr marL="0" indent="0" algn="l">
              <a:buNone/>
            </a:pPr>
            <a:r>
              <a:rPr lang="en-US" sz="2800">
                <a:solidFill>
                  <a:schemeClr val="tx1"/>
                </a:solidFill>
              </a:rPr>
              <a:t>     </a:t>
            </a:r>
            <a:r>
              <a:rPr sz="2800">
                <a:solidFill>
                  <a:schemeClr val="tx1"/>
                </a:solidFill>
              </a:rPr>
              <a:t>何为慎独？即独处无人监督时，更须谨慎从事，严于自律，这是一种道德修养。善于独处，有众多好处，我们可以思考、可以自省、可以阅读，可以在心灵上与鲁迅、华罗庚、霍金等偶像去交流，他们是真正的偶像，是经过时间和一代代“观众”所检验留下的巨星。在与他们一次次“交流”中，我们可以完善自我，充实心灵。相比于在网络上当某明星的爱豆，与这些大师们一次次心灵的碰撞可以说是百利而无一弊了。</a:t>
            </a:r>
          </a:p>
        </p:txBody>
      </p:sp>
    </p:spTree>
    <p:custDataLst>
      <p:tags r:id="rId3"/>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153670" y="62230"/>
            <a:ext cx="12038330" cy="6795770"/>
          </a:xfrm>
        </p:spPr>
        <p:txBody>
          <a:bodyPr>
            <a:noAutofit/>
          </a:bodyPr>
          <a:lstStyle/>
          <a:p>
            <a:pPr marL="0" indent="0" algn="l">
              <a:buNone/>
            </a:pPr>
            <a:r>
              <a:rPr lang="en-US" sz="2800">
                <a:solidFill>
                  <a:srgbClr val="FF0000"/>
                </a:solidFill>
              </a:rPr>
              <a:t>  </a:t>
            </a:r>
            <a:r>
              <a:rPr sz="2800">
                <a:solidFill>
                  <a:schemeClr val="tx1"/>
                </a:solidFill>
              </a:rPr>
              <a:t>    </a:t>
            </a:r>
          </a:p>
          <a:p>
            <a:pPr marL="0" indent="0" algn="l">
              <a:buNone/>
            </a:pPr>
            <a:r>
              <a:rPr sz="2800">
                <a:solidFill>
                  <a:schemeClr val="tx1"/>
                </a:solidFill>
              </a:rPr>
              <a:t>  </a:t>
            </a:r>
            <a:r>
              <a:rPr lang="en-US" sz="2800">
                <a:solidFill>
                  <a:schemeClr val="tx1"/>
                </a:solidFill>
              </a:rPr>
              <a:t>     </a:t>
            </a:r>
            <a:r>
              <a:rPr sz="2800">
                <a:solidFill>
                  <a:schemeClr val="tx1"/>
                </a:solidFill>
              </a:rPr>
              <a:t>明辨善思，提高素质，自我慎独，犹如三本宝典。只要修炼好这些功法，我们的青春便可在大道上披荆斩棘、畅通无阻，不会在某个不知名的阴沟里翻车了。做到这些之后，也千万别忘了“人不轻狂枉少年。” </a:t>
            </a:r>
            <a:r>
              <a:rPr sz="2800">
                <a:solidFill>
                  <a:srgbClr val="FF0000"/>
                </a:solidFill>
              </a:rPr>
              <a:t> </a:t>
            </a:r>
          </a:p>
        </p:txBody>
      </p:sp>
      <p:pic>
        <p:nvPicPr>
          <p:cNvPr id="4" name="New picture"/>
          <p:cNvPicPr/>
          <p:nvPr/>
        </p:nvPicPr>
        <p:blipFill>
          <a:blip r:embed="rId2"/>
          <a:stretch>
            <a:fillRect/>
          </a:stretch>
        </p:blipFill>
        <p:spPr>
          <a:xfrm>
            <a:off x="11760200" y="11557000"/>
            <a:ext cx="355600" cy="2540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r>
              <a:rPr>
                <a:sym typeface="+mn-ea"/>
              </a:rPr>
              <a:t>写作素材</a:t>
            </a:r>
            <a:br>
              <a:rPr>
                <a:sym typeface="+mn-ea"/>
              </a:rPr>
            </a:br>
            <a:br>
              <a:rPr lang="zh-CN" altLang="en-US"/>
            </a:br>
            <a:endParaRPr lang="zh-CN" altLang="en-US"/>
          </a:p>
        </p:txBody>
      </p:sp>
      <p:sp>
        <p:nvSpPr>
          <p:cNvPr id="3" name="内容占位符 2"/>
          <p:cNvSpPr>
            <a:spLocks noGrp="1"/>
          </p:cNvSpPr>
          <p:nvPr>
            <p:ph idx="1"/>
          </p:nvPr>
        </p:nvSpPr>
        <p:spPr>
          <a:xfrm>
            <a:off x="477520" y="757555"/>
            <a:ext cx="11715115" cy="5873115"/>
          </a:xfrm>
        </p:spPr>
        <p:txBody>
          <a:bodyPr>
            <a:noAutofit/>
          </a:bodyPr>
          <a:lstStyle/>
          <a:p>
            <a:pPr marL="0" indent="0" algn="ctr">
              <a:buNone/>
            </a:pPr>
            <a:r>
              <a:rPr sz="2800" err="1" smtClean="0">
                <a:solidFill>
                  <a:srgbClr val="FF0000"/>
                </a:solidFill>
              </a:rPr>
              <a:t>艺人艺德的经典句子</a:t>
            </a:r>
            <a:endParaRPr sz="2800">
              <a:solidFill>
                <a:srgbClr val="FF0000"/>
              </a:solidFill>
            </a:endParaRPr>
          </a:p>
          <a:p>
            <a:pPr marL="0" indent="0">
              <a:buNone/>
            </a:pPr>
            <a:r>
              <a:rPr sz="2000" b="1">
                <a:solidFill>
                  <a:schemeClr val="tx1"/>
                </a:solidFill>
              </a:rPr>
              <a:t>1.德不配位，必有灾殃。（《易经》）</a:t>
            </a:r>
          </a:p>
          <a:p>
            <a:pPr marL="0" indent="0">
              <a:buNone/>
            </a:pPr>
            <a:r>
              <a:rPr sz="2000" b="1">
                <a:solidFill>
                  <a:schemeClr val="tx1"/>
                </a:solidFill>
              </a:rPr>
              <a:t>2.学艺先学德，演戏先做人。（梨园古训）</a:t>
            </a:r>
          </a:p>
          <a:p>
            <a:pPr marL="0" indent="0">
              <a:buNone/>
            </a:pPr>
            <a:r>
              <a:rPr sz="2000" b="1">
                <a:solidFill>
                  <a:schemeClr val="tx1"/>
                </a:solidFill>
              </a:rPr>
              <a:t>3.艺有术，道有德，请努力做个德艺双馨的艺人吧！（人民网）</a:t>
            </a:r>
          </a:p>
          <a:p>
            <a:pPr marL="0" indent="0">
              <a:buNone/>
            </a:pPr>
            <a:r>
              <a:rPr sz="2000" b="1">
                <a:solidFill>
                  <a:schemeClr val="tx1"/>
                </a:solidFill>
              </a:rPr>
              <a:t>4.私德不修，人生必难行稳致远，这是铁律。（《中国妇女报》）</a:t>
            </a:r>
          </a:p>
          <a:p>
            <a:pPr marL="0" indent="0">
              <a:buNone/>
            </a:pPr>
            <a:r>
              <a:rPr sz="2000" b="1">
                <a:solidFill>
                  <a:schemeClr val="tx1"/>
                </a:solidFill>
              </a:rPr>
              <a:t>5.颜值不是挡箭牌，才艺也不是护身符。</a:t>
            </a:r>
          </a:p>
          <a:p>
            <a:pPr marL="0" indent="0">
              <a:buNone/>
            </a:pPr>
            <a:r>
              <a:rPr sz="2000" b="1">
                <a:solidFill>
                  <a:schemeClr val="tx1"/>
                </a:solidFill>
              </a:rPr>
              <a:t>6.勤修为，知行止，越是名气大越要爱惜羽毛，才能拥有更为丰饶而灿烂的艺术人生。（人民网）</a:t>
            </a:r>
          </a:p>
          <a:p>
            <a:pPr marL="0" indent="0">
              <a:buNone/>
            </a:pPr>
            <a:r>
              <a:rPr sz="2000" b="1">
                <a:solidFill>
                  <a:schemeClr val="tx1"/>
                </a:solidFill>
              </a:rPr>
              <a:t>7.一个时代有一个时代的偶像，一个群体有一个群体的向往，向美好看齐，夯实审美坐标，岁月就无法带走我们的乡愁和坚守。（人民网）</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r>
              <a:rPr lang="en-US" altLang="zh-CN">
                <a:sym typeface="+mn-ea"/>
              </a:rPr>
              <a:t>  </a:t>
            </a:r>
            <a:r>
              <a:rPr lang="en-US" altLang="zh-CN">
                <a:solidFill>
                  <a:srgbClr val="FF0000"/>
                </a:solidFill>
                <a:sym typeface="+mn-ea"/>
              </a:rPr>
              <a:t> </a:t>
            </a:r>
            <a:r>
              <a:rPr>
                <a:solidFill>
                  <a:srgbClr val="FF0000"/>
                </a:solidFill>
                <a:sym typeface="+mn-ea"/>
              </a:rPr>
              <a:t>写作热点角度</a:t>
            </a:r>
            <a:br>
              <a:rPr>
                <a:sym typeface="+mn-ea"/>
              </a:rPr>
            </a:br>
            <a:br>
              <a:rPr lang="zh-CN" altLang="en-US"/>
            </a:br>
            <a:endParaRPr lang="zh-CN" altLang="en-US"/>
          </a:p>
        </p:txBody>
      </p:sp>
      <p:sp>
        <p:nvSpPr>
          <p:cNvPr id="3" name="内容占位符 2"/>
          <p:cNvSpPr>
            <a:spLocks noGrp="1"/>
          </p:cNvSpPr>
          <p:nvPr>
            <p:ph idx="1"/>
          </p:nvPr>
        </p:nvSpPr>
        <p:spPr>
          <a:xfrm>
            <a:off x="223520" y="757555"/>
            <a:ext cx="11880850" cy="5873115"/>
          </a:xfrm>
        </p:spPr>
        <p:txBody>
          <a:bodyPr>
            <a:noAutofit/>
          </a:bodyPr>
          <a:lstStyle/>
          <a:p>
            <a:pPr marL="0" indent="0" algn="l">
              <a:buNone/>
            </a:pPr>
            <a:r>
              <a:rPr sz="2800" smtClean="0">
                <a:solidFill>
                  <a:srgbClr val="FF0000"/>
                </a:solidFill>
              </a:rPr>
              <a:t>1</a:t>
            </a:r>
            <a:r>
              <a:rPr lang="en-US" sz="2800" smtClean="0">
                <a:solidFill>
                  <a:srgbClr val="FF0000"/>
                </a:solidFill>
              </a:rPr>
              <a:t>.</a:t>
            </a:r>
            <a:r>
              <a:rPr sz="2800" smtClean="0">
                <a:solidFill>
                  <a:srgbClr val="FF0000"/>
                </a:solidFill>
              </a:rPr>
              <a:t>写作角度</a:t>
            </a:r>
            <a:r>
              <a:rPr sz="2800">
                <a:solidFill>
                  <a:srgbClr val="FF0000"/>
                </a:solidFill>
              </a:rPr>
              <a:t>：不忘初心</a:t>
            </a:r>
          </a:p>
          <a:p>
            <a:pPr marL="0" indent="0" algn="l">
              <a:buNone/>
            </a:pPr>
            <a:r>
              <a:rPr lang="en-US" sz="2800">
                <a:solidFill>
                  <a:srgbClr val="FF0000"/>
                </a:solidFill>
              </a:rPr>
              <a:t>     </a:t>
            </a:r>
            <a:r>
              <a:rPr lang="en-US" sz="2800">
                <a:solidFill>
                  <a:schemeClr val="tx1"/>
                </a:solidFill>
              </a:rPr>
              <a:t>  </a:t>
            </a:r>
            <a:r>
              <a:rPr sz="2800" err="1">
                <a:solidFill>
                  <a:schemeClr val="tx1"/>
                </a:solidFill>
              </a:rPr>
              <a:t>失德艺人们初出茅庐的时候一定有自己的热爱与梦想，但是后来在名利的路上越走越远。渐渐的迷失自我，忘了初心。</a:t>
            </a:r>
          </a:p>
          <a:p>
            <a:pPr marL="0" indent="0" algn="l">
              <a:buNone/>
            </a:pPr>
            <a:r>
              <a:rPr sz="2800">
                <a:solidFill>
                  <a:schemeClr val="tx1"/>
                </a:solidFill>
              </a:rPr>
              <a:t> </a:t>
            </a:r>
            <a:r>
              <a:rPr lang="en-US" sz="2800">
                <a:solidFill>
                  <a:schemeClr val="tx1"/>
                </a:solidFill>
              </a:rPr>
              <a:t>    </a:t>
            </a:r>
            <a:r>
              <a:rPr sz="2800">
                <a:solidFill>
                  <a:schemeClr val="tx1"/>
                </a:solidFill>
              </a:rPr>
              <a:t>光环越大，责任越重。作为面向大众、影响广泛的特殊行业，演艺人员应该不忘初心，坚持梦想，有志于彰显主流价值，弘扬社会正气，树立正能量标杆。</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530860"/>
          </a:xfrm>
        </p:spPr>
        <p:txBody>
          <a:bodyPr>
            <a:normAutofit fontScale="90000"/>
          </a:bodyPr>
          <a:lstStyle/>
          <a:p>
            <a:br>
              <a:rPr lang="zh-CN" altLang="en-US">
                <a:sym typeface="+mn-ea"/>
              </a:rPr>
            </a:br>
            <a:r>
              <a:rPr lang="en-US" altLang="zh-CN">
                <a:solidFill>
                  <a:srgbClr val="FF0000"/>
                </a:solidFill>
                <a:sym typeface="+mn-ea"/>
              </a:rPr>
              <a:t> </a:t>
            </a:r>
            <a:br>
              <a:rPr lang="en-US" altLang="zh-CN">
                <a:solidFill>
                  <a:srgbClr val="FF0000"/>
                </a:solidFill>
                <a:sym typeface="+mn-ea"/>
              </a:rPr>
            </a:br>
            <a:br>
              <a:rPr lang="en-US" altLang="zh-CN">
                <a:solidFill>
                  <a:srgbClr val="FF0000"/>
                </a:solidFill>
                <a:sym typeface="+mn-ea"/>
              </a:rPr>
            </a:br>
            <a:r>
              <a:rPr>
                <a:solidFill>
                  <a:srgbClr val="FF0000"/>
                </a:solidFill>
                <a:sym typeface="+mn-ea"/>
              </a:rPr>
              <a:t>写作热点角度</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6555" y="950595"/>
            <a:ext cx="11313160" cy="5680075"/>
          </a:xfrm>
        </p:spPr>
        <p:txBody>
          <a:bodyPr>
            <a:noAutofit/>
          </a:bodyPr>
          <a:lstStyle/>
          <a:p>
            <a:pPr marL="0" indent="0" algn="l">
              <a:buNone/>
            </a:pPr>
            <a:r>
              <a:rPr sz="3200" smtClean="0">
                <a:solidFill>
                  <a:srgbClr val="FF0000"/>
                </a:solidFill>
              </a:rPr>
              <a:t>2</a:t>
            </a:r>
            <a:r>
              <a:rPr lang="en-US" sz="3200" smtClean="0">
                <a:solidFill>
                  <a:srgbClr val="FF0000"/>
                </a:solidFill>
              </a:rPr>
              <a:t>.</a:t>
            </a:r>
            <a:r>
              <a:rPr sz="3200" smtClean="0">
                <a:solidFill>
                  <a:srgbClr val="FF0000"/>
                </a:solidFill>
              </a:rPr>
              <a:t>写作角度</a:t>
            </a:r>
            <a:r>
              <a:rPr sz="3200">
                <a:solidFill>
                  <a:srgbClr val="FF0000"/>
                </a:solidFill>
              </a:rPr>
              <a:t>：自律，慎独</a:t>
            </a:r>
          </a:p>
          <a:p>
            <a:pPr marL="0" indent="0" algn="l">
              <a:buNone/>
            </a:pPr>
            <a:r>
              <a:rPr lang="en-US" sz="2800">
                <a:solidFill>
                  <a:srgbClr val="FF0000"/>
                </a:solidFill>
              </a:rPr>
              <a:t>      </a:t>
            </a:r>
            <a:r>
              <a:rPr sz="2800" b="1" err="1">
                <a:solidFill>
                  <a:schemeClr val="tx1"/>
                </a:solidFill>
              </a:rPr>
              <a:t>人前一副面孔，</a:t>
            </a:r>
            <a:r>
              <a:rPr sz="2800" b="1" err="1" smtClean="0">
                <a:solidFill>
                  <a:schemeClr val="tx1"/>
                </a:solidFill>
              </a:rPr>
              <a:t>人后就一</a:t>
            </a:r>
            <a:r>
              <a:rPr lang="zh-CN" altLang="en-US" sz="2800" b="1" smtClean="0">
                <a:solidFill>
                  <a:schemeClr val="tx1"/>
                </a:solidFill>
              </a:rPr>
              <a:t>反</a:t>
            </a:r>
            <a:r>
              <a:rPr sz="2800" b="1" smtClean="0">
                <a:solidFill>
                  <a:schemeClr val="tx1"/>
                </a:solidFill>
              </a:rPr>
              <a:t>常态</a:t>
            </a:r>
            <a:r>
              <a:rPr sz="2800" b="1">
                <a:solidFill>
                  <a:schemeClr val="tx1"/>
                </a:solidFill>
              </a:rPr>
              <a:t>，失德艺人忽略了对自己的要求，导致失去道德标准，忽视自身思想道德建设，品位低下、格调低俗、责任缺失，缺乏必要的法律、道德修养和深厚的文化涵养。既无自觉担当，更无严于律己，在放纵的道路上越走越远。</a:t>
            </a: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530860"/>
          </a:xfrm>
        </p:spPr>
        <p:txBody>
          <a:bodyPr>
            <a:normAutofit fontScale="90000"/>
          </a:bodyPr>
          <a:lstStyle/>
          <a:p>
            <a:br>
              <a:rPr lang="zh-CN" altLang="en-US">
                <a:sym typeface="+mn-ea"/>
              </a:rPr>
            </a:br>
            <a:r>
              <a:rPr lang="en-US" altLang="zh-CN">
                <a:solidFill>
                  <a:srgbClr val="FF0000"/>
                </a:solidFill>
                <a:sym typeface="+mn-ea"/>
              </a:rPr>
              <a:t> </a:t>
            </a:r>
            <a:br>
              <a:rPr lang="en-US" altLang="zh-CN">
                <a:solidFill>
                  <a:srgbClr val="FF0000"/>
                </a:solidFill>
                <a:sym typeface="+mn-ea"/>
              </a:rPr>
            </a:br>
            <a:br>
              <a:rPr lang="en-US" altLang="zh-CN">
                <a:solidFill>
                  <a:srgbClr val="FF0000"/>
                </a:solidFill>
                <a:sym typeface="+mn-ea"/>
              </a:rPr>
            </a:br>
            <a:r>
              <a:rPr>
                <a:solidFill>
                  <a:srgbClr val="FF0000"/>
                </a:solidFill>
                <a:sym typeface="+mn-ea"/>
              </a:rPr>
              <a:t>写作热点角度</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65125" y="920115"/>
            <a:ext cx="11212195" cy="5873115"/>
          </a:xfrm>
        </p:spPr>
        <p:txBody>
          <a:bodyPr>
            <a:noAutofit/>
          </a:bodyPr>
          <a:lstStyle/>
          <a:p>
            <a:pPr marL="0" indent="0" algn="l">
              <a:buNone/>
            </a:pPr>
            <a:r>
              <a:rPr sz="2800" smtClean="0">
                <a:solidFill>
                  <a:srgbClr val="FF0000"/>
                </a:solidFill>
              </a:rPr>
              <a:t>3</a:t>
            </a:r>
            <a:r>
              <a:rPr lang="en-US" sz="2800" smtClean="0">
                <a:solidFill>
                  <a:srgbClr val="FF0000"/>
                </a:solidFill>
              </a:rPr>
              <a:t>.</a:t>
            </a:r>
            <a:r>
              <a:rPr sz="2800" smtClean="0">
                <a:solidFill>
                  <a:srgbClr val="FF0000"/>
                </a:solidFill>
              </a:rPr>
              <a:t>写作角度</a:t>
            </a:r>
            <a:r>
              <a:rPr sz="2800">
                <a:solidFill>
                  <a:srgbClr val="FF0000"/>
                </a:solidFill>
              </a:rPr>
              <a:t>：修身立德</a:t>
            </a:r>
          </a:p>
          <a:p>
            <a:pPr marL="0" indent="0" algn="l">
              <a:buNone/>
            </a:pPr>
            <a:r>
              <a:rPr lang="en-US" sz="2400">
                <a:solidFill>
                  <a:srgbClr val="FF0000"/>
                </a:solidFill>
              </a:rPr>
              <a:t>       </a:t>
            </a:r>
            <a:r>
              <a:rPr sz="2400" b="1">
                <a:solidFill>
                  <a:schemeClr val="tx1"/>
                </a:solidFill>
              </a:rPr>
              <a:t>一个人不注意修养身心，就会陷入误区，甚至迷失自我，更何况是公众人物，忽略了德行的修炼，甚至走上违背法律的道路，做了错误的示范，就要受到应有的惩罚。</a:t>
            </a:r>
          </a:p>
          <a:p>
            <a:pPr marL="0" indent="0" algn="l">
              <a:buNone/>
            </a:pPr>
            <a:r>
              <a:rPr lang="en-US" sz="2400" b="1">
                <a:solidFill>
                  <a:schemeClr val="tx1"/>
                </a:solidFill>
              </a:rPr>
              <a:t>      </a:t>
            </a:r>
            <a:r>
              <a:rPr sz="2400" b="1" err="1" smtClean="0">
                <a:solidFill>
                  <a:schemeClr val="tx1"/>
                </a:solidFill>
              </a:rPr>
              <a:t>中国有句古话</a:t>
            </a:r>
            <a:r>
              <a:rPr lang="zh-CN" altLang="en-US" sz="2400" b="1" smtClean="0">
                <a:solidFill>
                  <a:schemeClr val="tx1"/>
                </a:solidFill>
              </a:rPr>
              <a:t>：</a:t>
            </a:r>
            <a:r>
              <a:rPr sz="2400" b="1" smtClean="0">
                <a:solidFill>
                  <a:schemeClr val="tx1"/>
                </a:solidFill>
              </a:rPr>
              <a:t>“</a:t>
            </a:r>
            <a:r>
              <a:rPr sz="2400" b="1">
                <a:solidFill>
                  <a:schemeClr val="tx1"/>
                </a:solidFill>
              </a:rPr>
              <a:t>立业先立德，</a:t>
            </a:r>
            <a:r>
              <a:rPr sz="2400" b="1" smtClean="0">
                <a:solidFill>
                  <a:schemeClr val="tx1"/>
                </a:solidFill>
              </a:rPr>
              <a:t>做事先做人。”可见</a:t>
            </a:r>
            <a:r>
              <a:rPr sz="2400" b="1">
                <a:solidFill>
                  <a:schemeClr val="tx1"/>
                </a:solidFill>
              </a:rPr>
              <a:t>，品德修养是一个人立身处世的根基。一个在品德上有欠缺的人，很难取得成功，纵使侥幸成功，也很难保持长久，反而极有可能从高处重重摔下，摔得头破血流。</a:t>
            </a: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r>
              <a:rPr lang="en-US" altLang="zh-CN">
                <a:sym typeface="+mn-ea"/>
              </a:rPr>
              <a:t>  </a:t>
            </a:r>
            <a:br>
              <a:rPr lang="en-US" altLang="zh-CN">
                <a:sym typeface="+mn-ea"/>
              </a:rPr>
            </a:br>
            <a:r>
              <a:rPr>
                <a:solidFill>
                  <a:srgbClr val="FF0000"/>
                </a:solidFill>
                <a:sym typeface="+mn-ea"/>
              </a:rPr>
              <a:t>满分题目</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1582420" y="984885"/>
            <a:ext cx="8890000" cy="4555490"/>
          </a:xfrm>
        </p:spPr>
        <p:txBody>
          <a:bodyPr>
            <a:noAutofit/>
          </a:bodyPr>
          <a:lstStyle/>
          <a:p>
            <a:pPr marL="0" indent="0" algn="ctr">
              <a:buNone/>
            </a:pPr>
            <a:r>
              <a:rPr sz="3200" b="1">
                <a:solidFill>
                  <a:schemeClr val="tx1"/>
                </a:solidFill>
                <a:sym typeface="+mn-ea"/>
              </a:rPr>
              <a:t>《自律，决定人生高度》</a:t>
            </a:r>
            <a:endParaRPr sz="3200" b="1">
              <a:solidFill>
                <a:schemeClr val="tx1"/>
              </a:solidFill>
            </a:endParaRPr>
          </a:p>
          <a:p>
            <a:pPr marL="0" indent="0" algn="ctr">
              <a:buNone/>
            </a:pPr>
            <a:r>
              <a:rPr sz="3200" b="1">
                <a:solidFill>
                  <a:schemeClr val="tx1"/>
                </a:solidFill>
              </a:rPr>
              <a:t>《德艺双修，方能行稳致远》</a:t>
            </a:r>
          </a:p>
          <a:p>
            <a:pPr marL="0" indent="0" algn="ctr">
              <a:buNone/>
            </a:pPr>
            <a:r>
              <a:rPr sz="3200" b="1">
                <a:solidFill>
                  <a:schemeClr val="tx1"/>
                </a:solidFill>
              </a:rPr>
              <a:t>《令不可破，法不可违，人要做好》</a:t>
            </a:r>
          </a:p>
          <a:p>
            <a:pPr marL="0" indent="0" algn="ctr">
              <a:buNone/>
            </a:pPr>
            <a:r>
              <a:rPr sz="3200" b="1">
                <a:solidFill>
                  <a:schemeClr val="tx1"/>
                </a:solidFill>
              </a:rPr>
              <a:t>《人生如琴谱，跟着谱子走，分清黑白键》</a:t>
            </a:r>
          </a:p>
          <a:p>
            <a:pPr marL="0" indent="0" algn="ctr">
              <a:buNone/>
            </a:pPr>
            <a:endParaRPr sz="3200" b="1">
              <a:solidFill>
                <a:schemeClr val="tx1"/>
              </a:solidFill>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477520" y="226695"/>
            <a:ext cx="11099800" cy="1087120"/>
          </a:xfrm>
        </p:spPr>
        <p:txBody>
          <a:bodyPr>
            <a:normAutofit fontScale="90000"/>
          </a:bodyPr>
          <a:lstStyle/>
          <a:p>
            <a:br>
              <a:rPr lang="zh-CN" altLang="en-US">
                <a:sym typeface="+mn-ea"/>
              </a:rPr>
            </a:br>
            <a:br>
              <a:rPr lang="zh-CN" altLang="en-US">
                <a:sym typeface="+mn-ea"/>
              </a:rPr>
            </a:br>
            <a:r>
              <a:rPr>
                <a:solidFill>
                  <a:srgbClr val="FF0000"/>
                </a:solidFill>
                <a:sym typeface="+mn-ea"/>
              </a:rPr>
              <a:t>满分段落</a:t>
            </a:r>
            <a:br>
              <a:rPr>
                <a:solidFill>
                  <a:srgbClr val="FF0000"/>
                </a:solidFill>
              </a:rPr>
            </a:br>
            <a:br>
              <a:rPr>
                <a:sym typeface="+mn-ea"/>
              </a:rPr>
            </a:br>
            <a:br>
              <a:rPr lang="zh-CN" altLang="en-US"/>
            </a:br>
            <a:endParaRPr lang="zh-CN" altLang="en-US"/>
          </a:p>
        </p:txBody>
      </p:sp>
      <p:sp>
        <p:nvSpPr>
          <p:cNvPr id="3" name="内容占位符 2"/>
          <p:cNvSpPr>
            <a:spLocks noGrp="1"/>
          </p:cNvSpPr>
          <p:nvPr>
            <p:ph idx="1"/>
          </p:nvPr>
        </p:nvSpPr>
        <p:spPr>
          <a:xfrm>
            <a:off x="375920" y="1183640"/>
            <a:ext cx="11303000" cy="5873115"/>
          </a:xfrm>
        </p:spPr>
        <p:txBody>
          <a:bodyPr>
            <a:noAutofit/>
          </a:bodyPr>
          <a:lstStyle/>
          <a:p>
            <a:pPr marL="0" indent="0" algn="l">
              <a:buNone/>
            </a:pPr>
            <a:r>
              <a:rPr lang="en-US" sz="2800">
                <a:solidFill>
                  <a:srgbClr val="FF0000"/>
                </a:solidFill>
              </a:rPr>
              <a:t>   </a:t>
            </a:r>
            <a:r>
              <a:rPr lang="en-US" sz="2800">
                <a:solidFill>
                  <a:schemeClr val="tx1"/>
                </a:solidFill>
              </a:rPr>
              <a:t>   </a:t>
            </a:r>
            <a:r>
              <a:rPr sz="2800">
                <a:solidFill>
                  <a:schemeClr val="tx1"/>
                </a:solidFill>
              </a:rPr>
              <a:t>艺人是公众人物，承担传递正确价值观的责任，应该有公众人物的样子。公众人物行为合不合理、正不正当，对社会价值有着潜在影响。换言之，公众人物的言行举止，也是一种价值输出，应该起到表率、带头作用。公共价值引领从来不是小事，污染社会风气、扭曲价值取向，只会自毁前程，这样的的艺人终究会被淘汰，悔之晚矣！（来源：人民日报《令不可破，法不可违，人要做好》）</a:t>
            </a:r>
          </a:p>
          <a:p>
            <a:pPr marL="0" indent="0" algn="l">
              <a:buNone/>
            </a:pPr>
            <a:r>
              <a:rPr sz="2800">
                <a:solidFill>
                  <a:srgbClr val="FF0000"/>
                </a:solidFill>
              </a:rPr>
              <a:t>适用角度：公共价值。</a:t>
            </a:r>
          </a:p>
          <a:p>
            <a:pPr marL="0" indent="0" algn="ctr">
              <a:buNone/>
            </a:pPr>
            <a:endParaRPr sz="2800">
              <a:solidFill>
                <a:srgbClr val="FF0000"/>
              </a:solidFill>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TEMPLATE_CATEGORY" val="custom"/>
  <p:tag name="KSO_WM_TEMPLATE_INDEX" val="20205176"/>
</p:tagLst>
</file>

<file path=ppt/tags/tag95.xml><?xml version="1.0" encoding="utf-8"?>
<p:tagLst xmlns:p="http://schemas.openxmlformats.org/presentationml/2006/main">
  <p:tag name="KSO_WM_BEAUTIFY_FLAG" val="#wm#"/>
  <p:tag name="KSO_WM_TEMPLATE_CATEGORY" val="custom"/>
  <p:tag name="KSO_WM_TEMPLATE_INDEX" val="20205176"/>
</p:tagLst>
</file>

<file path=ppt/tags/tag96.xml><?xml version="1.0" encoding="utf-8"?>
<p:tagLst xmlns:p="http://schemas.openxmlformats.org/presentationml/2006/main">
  <p:tag name="KSO_WM_BEAUTIFY_FLAG" val="#wm#"/>
  <p:tag name="KSO_WM_TEMPLATE_CATEGORY" val="custom"/>
  <p:tag name="KSO_WM_TEMPLATE_INDEX" val="20205176"/>
</p:tagLst>
</file>

<file path=ppt/tags/tag97.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108</Paragraphs>
  <Slides>32</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32</vt:i4>
      </vt:variant>
    </vt:vector>
  </HeadingPairs>
  <TitlesOfParts>
    <vt:vector baseType="lpstr" size="37">
      <vt:lpstr>Arial</vt:lpstr>
      <vt:lpstr>微软雅黑</vt:lpstr>
      <vt:lpstr>Wingdings</vt:lpstr>
      <vt:lpstr>楷体</vt:lpstr>
      <vt:lpstr>Office 主题​​</vt:lpstr>
      <vt:lpstr>失德艺人曝光事件VS“00后”少年励志故事</vt:lpstr>
      <vt:lpstr>一、新闻背景材料</vt:lpstr>
      <vt:lpstr>新闻事件</vt:lpstr>
      <vt:lpstr>写作素材</vt:lpstr>
      <vt:lpstr>   写作热点角度</vt:lpstr>
      <vt:lpstr> 写作热点角度</vt:lpstr>
      <vt:lpstr> 写作热点角度</vt:lpstr>
      <vt:lpstr>  满分题目</vt:lpstr>
      <vt:lpstr>满分段落</vt:lpstr>
      <vt:lpstr>满分段落</vt:lpstr>
      <vt:lpstr>满分段落</vt:lpstr>
      <vt:lpstr>满分段落</vt:lpstr>
      <vt:lpstr>满分段落</vt:lpstr>
      <vt:lpstr> 二 同代青年正面励志典范</vt:lpstr>
      <vt:lpstr>  1.沉着冷静、为国争光的奥运小将杨倩</vt:lpstr>
      <vt:lpstr>PowerPoint Presentation</vt:lpstr>
      <vt:lpstr> 2.河南抗洪抢险中勇就被困群众的21岁消防战士张信哲</vt:lpstr>
      <vt:lpstr>PowerPoint Presentation</vt:lpstr>
      <vt:lpstr>      3.百折不挠、坚定不移的20岁戍边女兵郑仪潘</vt:lpstr>
      <vt:lpstr> 4.“有担当、有孝心”百善孝为先的“00后”少年马永恩</vt:lpstr>
      <vt:lpstr>PowerPoint Presentation</vt:lpstr>
      <vt:lpstr>  5.恪尽职守、坚韧不拔，武汉疫情时两次自愿在请战一线工作的“00后”陈玉婷</vt:lpstr>
      <vt:lpstr>  6.临危不惧、智勇双全勇斗犯罪分子的公安大学大二学生的程昕</vt:lpstr>
      <vt:lpstr>PowerPoint Presentation</vt:lpstr>
      <vt:lpstr>  7.英姿飒爽、巾帼不让须眉，摘取广东省汽车机电维修大赛一等奖的17岁女孩古慧晶</vt:lpstr>
      <vt:lpstr>  8.视死如归、舍身为国，中印爆发的加勒万河谷冲突中英勇牺牲的18岁战士陈祥榕</vt:lpstr>
      <vt:lpstr>       三 经典习题与范文</vt:lpstr>
      <vt:lpstr>    【佳作赏析】</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2021-10-27T08:42:26.877</cp:lastPrinted>
  <dcterms:created xsi:type="dcterms:W3CDTF">2021-10-27T08:42:26Z</dcterms:created>
  <dcterms:modified xsi:type="dcterms:W3CDTF">2021-10-27T00:42:27Z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