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59" r:id="rId3"/>
    <p:sldId id="258" r:id="rId4"/>
    <p:sldId id="260" r:id="rId5"/>
    <p:sldId id="263" r:id="rId6"/>
    <p:sldId id="264" r:id="rId7"/>
    <p:sldId id="261" r:id="rId8"/>
    <p:sldId id="262" r:id="rId9"/>
    <p:sldId id="273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92" r:id="rId19"/>
    <p:sldId id="282" r:id="rId20"/>
    <p:sldId id="283" r:id="rId21"/>
    <p:sldId id="285" r:id="rId22"/>
    <p:sldId id="286" r:id="rId23"/>
    <p:sldId id="287" r:id="rId24"/>
    <p:sldId id="288" r:id="rId25"/>
    <p:sldId id="271" r:id="rId26"/>
    <p:sldId id="289" r:id="rId27"/>
    <p:sldId id="290" r:id="rId28"/>
    <p:sldId id="29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2FE633-F158-47BE-BDB0-F4CCBFE89FF4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62DC0-2C9E-4919-B2B2-4E3DCA9D266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B523F13-5FD3-4FA0-B0A3-D0BEA16B8FA0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1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03218-969B-4966-AFAC-4E9C766C357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A96C83-A51B-41B5-BDDF-F9C97A9140A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WINDOWS\TEMP\PNGTEMP\XXYY1.WAV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audio" Target="../media/audio6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XXYY1.WAV">
            <a:hlinkClick r:id="" action="ppaction://ole?verb=0"/>
            <a:hlinkHover r:id="" action="ppaction://ole?verb=0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9600" y="6096000"/>
            <a:ext cx="304800" cy="304800"/>
          </a:xfrm>
          <a:prstGeom prst="rect">
            <a:avLst/>
          </a:prstGeom>
          <a:noFill/>
        </p:spPr>
      </p:pic>
      <p:pic>
        <p:nvPicPr>
          <p:cNvPr id="6147" name="Picture 3" descr="wx1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968375"/>
            <a:ext cx="9372600" cy="7826375"/>
          </a:xfrm>
          <a:prstGeom prst="rect">
            <a:avLst/>
          </a:prstGeom>
          <a:noFill/>
        </p:spPr>
      </p:pic>
      <p:sp>
        <p:nvSpPr>
          <p:cNvPr id="6148" name="WordArt 4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848600" cy="381635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愚公移山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877050" y="3716338"/>
            <a:ext cx="2700338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800" b="1">
                <a:solidFill>
                  <a:srgbClr val="0000FF"/>
                </a:solidFill>
                <a:latin typeface="Times New Roman" pitchFamily="18" charset="0"/>
              </a:rPr>
              <a:t>《</a:t>
            </a:r>
            <a:r>
              <a:rPr kumimoji="1" lang="zh-CN" altLang="en-US" sz="4800" b="1">
                <a:solidFill>
                  <a:srgbClr val="0000FF"/>
                </a:solidFill>
                <a:latin typeface="Times New Roman" pitchFamily="18" charset="0"/>
              </a:rPr>
              <a:t>列子</a:t>
            </a:r>
            <a:r>
              <a:rPr kumimoji="1" lang="en-US" altLang="zh-CN" sz="4800" b="1">
                <a:solidFill>
                  <a:srgbClr val="0000FF"/>
                </a:solidFill>
                <a:latin typeface="Times New Roman" pitchFamily="18" charset="0"/>
              </a:rPr>
              <a:t>》</a:t>
            </a:r>
          </a:p>
        </p:txBody>
      </p:sp>
    </p:spTree>
  </p:cSld>
  <p:clrMapOvr>
    <a:masterClrMapping/>
  </p:clrMapOvr>
  <p:transition advClick="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XXYY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audio>
          </p:childTnLst>
        </p:cTn>
      </p:par>
    </p:tnLst>
    <p:bldLst>
      <p:bldP spid="614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 txBox="1">
            <a:spLocks noChangeArrowheads="1"/>
          </p:cNvSpPr>
          <p:nvPr/>
        </p:nvSpPr>
        <p:spPr bwMode="auto">
          <a:xfrm>
            <a:off x="0" y="0"/>
            <a:ext cx="5868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zh-CN" sz="3200" b="1">
                <a:latin typeface="Arial" pitchFamily="34" charset="0"/>
              </a:rPr>
              <a:t>3.</a:t>
            </a:r>
            <a:r>
              <a:rPr kumimoji="0" lang="zh-CN" altLang="en-US" sz="3200" b="1">
                <a:latin typeface="Arial" pitchFamily="34" charset="0"/>
              </a:rPr>
              <a:t>愚公要把山移成何种程度？    </a:t>
            </a: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0" y="1295400"/>
            <a:ext cx="3448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3200" b="1">
                <a:latin typeface="Arial" pitchFamily="34" charset="0"/>
              </a:rPr>
              <a:t>移山有什么困难？</a:t>
            </a:r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136525" y="20796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0" y="1981200"/>
            <a:ext cx="891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3600" b="1">
                <a:solidFill>
                  <a:srgbClr val="0033CC"/>
                </a:solidFill>
                <a:ea typeface="隶书" pitchFamily="49" charset="-122"/>
              </a:rPr>
              <a:t>困难</a:t>
            </a:r>
            <a:r>
              <a:rPr kumimoji="0" lang="en-US" altLang="zh-CN" sz="3600" b="1">
                <a:solidFill>
                  <a:srgbClr val="0033CC"/>
                </a:solidFill>
                <a:ea typeface="隶书" pitchFamily="49" charset="-122"/>
              </a:rPr>
              <a:t>:</a:t>
            </a:r>
            <a:r>
              <a:rPr kumimoji="0" lang="zh-CN" altLang="en-US" sz="2800" b="1">
                <a:solidFill>
                  <a:srgbClr val="FF0000"/>
                </a:solidFill>
                <a:ea typeface="黑体" pitchFamily="49" charset="-122"/>
              </a:rPr>
              <a:t>山高、工具简陋、劳力少、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年老体衰、</a:t>
            </a:r>
            <a:r>
              <a:rPr kumimoji="0" lang="zh-CN" altLang="en-US" sz="2800" b="1">
                <a:solidFill>
                  <a:srgbClr val="FF0000"/>
                </a:solidFill>
                <a:ea typeface="黑体" pitchFamily="49" charset="-122"/>
              </a:rPr>
              <a:t>路途远</a:t>
            </a:r>
          </a:p>
        </p:txBody>
      </p:sp>
      <p:sp>
        <p:nvSpPr>
          <p:cNvPr id="72710" name="Text Box 6"/>
          <p:cNvSpPr txBox="1">
            <a:spLocks noChangeArrowheads="1"/>
          </p:cNvSpPr>
          <p:nvPr/>
        </p:nvSpPr>
        <p:spPr bwMode="auto">
          <a:xfrm>
            <a:off x="152400" y="609600"/>
            <a:ext cx="4264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3200" b="1">
                <a:solidFill>
                  <a:srgbClr val="2E46F4"/>
                </a:solidFill>
                <a:latin typeface="Arial" pitchFamily="34" charset="0"/>
              </a:rPr>
              <a:t>指通豫南，达于汉阴。</a:t>
            </a:r>
            <a:endParaRPr kumimoji="0" lang="zh-CN" altLang="en-US" sz="3200" b="1">
              <a:latin typeface="Arial" pitchFamily="34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0" y="2743200"/>
            <a:ext cx="8991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en-US" altLang="zh-CN" sz="3200" b="1">
                <a:latin typeface="Arial" pitchFamily="34" charset="0"/>
              </a:rPr>
              <a:t>4.</a:t>
            </a:r>
            <a:r>
              <a:rPr kumimoji="0" lang="zh-CN" altLang="en-US" sz="3200" b="1">
                <a:latin typeface="Arial" pitchFamily="34" charset="0"/>
              </a:rPr>
              <a:t>愚公这一壮举是否得到家人或邻里的赞同，从哪里看出来？</a:t>
            </a: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0" y="3733800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b="1">
                <a:solidFill>
                  <a:srgbClr val="2E46F4"/>
                </a:solidFill>
                <a:latin typeface="Arial" pitchFamily="34" charset="0"/>
              </a:rPr>
              <a:t> </a:t>
            </a:r>
            <a:r>
              <a:rPr kumimoji="0" lang="en-US" altLang="zh-CN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a.</a:t>
            </a:r>
            <a:r>
              <a:rPr kumimoji="0" lang="zh-CN" altLang="en-US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杂然相许   </a:t>
            </a:r>
            <a:r>
              <a:rPr kumimoji="0" lang="en-US" altLang="zh-CN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b.</a:t>
            </a:r>
            <a:r>
              <a:rPr kumimoji="0" lang="zh-CN" altLang="en-US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杂曰。</a:t>
            </a:r>
            <a:r>
              <a:rPr kumimoji="0" lang="en-US" altLang="zh-CN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c.</a:t>
            </a:r>
            <a:r>
              <a:rPr kumimoji="0" lang="en-US" altLang="zh-CN" sz="3600" b="1">
                <a:solidFill>
                  <a:srgbClr val="2E46F4"/>
                </a:solidFill>
                <a:latin typeface="Arial" pitchFamily="34" charset="0"/>
                <a:ea typeface="隶书" pitchFamily="49" charset="-122"/>
              </a:rPr>
              <a:t>“</a:t>
            </a:r>
            <a:r>
              <a:rPr kumimoji="0" lang="zh-CN" altLang="en-US" sz="3600" b="1">
                <a:solidFill>
                  <a:srgbClr val="2E46F4"/>
                </a:solidFill>
                <a:latin typeface="隶书" pitchFamily="49" charset="-122"/>
                <a:ea typeface="隶书" pitchFamily="49" charset="-122"/>
              </a:rPr>
              <a:t>邻人京城氏之孀妻有遗男，始龀，跳往助之。</a:t>
            </a:r>
            <a:r>
              <a:rPr kumimoji="0" lang="zh-CN" altLang="en-US" sz="3600" b="1">
                <a:solidFill>
                  <a:srgbClr val="2E46F4"/>
                </a:solidFill>
                <a:latin typeface="Arial" pitchFamily="34" charset="0"/>
                <a:ea typeface="隶书" pitchFamily="49" charset="-122"/>
              </a:rPr>
              <a:t>”</a:t>
            </a:r>
            <a:endParaRPr kumimoji="0" lang="zh-CN" altLang="en-US" sz="360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0" y="4953000"/>
            <a:ext cx="2562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en-US" altLang="zh-CN" sz="3200" b="1">
                <a:latin typeface="Arial" pitchFamily="34" charset="0"/>
              </a:rPr>
              <a:t>5.</a:t>
            </a:r>
            <a:r>
              <a:rPr kumimoji="0" lang="zh-CN" altLang="en-US" sz="3200" b="1">
                <a:latin typeface="Arial" pitchFamily="34" charset="0"/>
              </a:rPr>
              <a:t>结果怎样？</a:t>
            </a:r>
          </a:p>
        </p:txBody>
      </p:sp>
      <p:sp>
        <p:nvSpPr>
          <p:cNvPr id="72714" name="Text Box 10"/>
          <p:cNvSpPr txBox="1">
            <a:spLocks noChangeArrowheads="1"/>
          </p:cNvSpPr>
          <p:nvPr/>
        </p:nvSpPr>
        <p:spPr bwMode="auto">
          <a:xfrm>
            <a:off x="0" y="5562600"/>
            <a:ext cx="9144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zh-CN" altLang="en-US" sz="3200" b="1">
                <a:solidFill>
                  <a:srgbClr val="A50021"/>
                </a:solidFill>
                <a:ea typeface="隶书" pitchFamily="49" charset="-122"/>
              </a:rPr>
              <a:t>        </a:t>
            </a:r>
            <a:r>
              <a:rPr kumimoji="0" lang="zh-CN" altLang="en-US" sz="3200" b="1">
                <a:solidFill>
                  <a:srgbClr val="0033CC"/>
                </a:solidFill>
                <a:ea typeface="隶书" pitchFamily="49" charset="-122"/>
              </a:rPr>
              <a:t>帝感其诚，命夸娥氏二子负二山，一厝朔东，一厝雍南。</a:t>
            </a: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6011863" y="476250"/>
            <a:ext cx="2232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pic>
        <p:nvPicPr>
          <p:cNvPr id="35852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7050" y="333375"/>
            <a:ext cx="1905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7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72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7" grpId="0"/>
      <p:bldP spid="72709" grpId="0"/>
      <p:bldP spid="72710" grpId="0"/>
      <p:bldP spid="72711" grpId="0"/>
      <p:bldP spid="72712" grpId="0"/>
      <p:bldP spid="72713" grpId="0"/>
      <p:bldP spid="727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ChangeArrowheads="1"/>
          </p:cNvSpPr>
          <p:nvPr/>
        </p:nvSpPr>
        <p:spPr bwMode="auto">
          <a:xfrm>
            <a:off x="457200" y="95250"/>
            <a:ext cx="51165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方正舒体" pitchFamily="2" charset="-122"/>
              </a:rPr>
              <a:t>文中写到了哪些人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？</a:t>
            </a:r>
          </a:p>
        </p:txBody>
      </p:sp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533400" y="838200"/>
            <a:ext cx="8001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愚公、其妻、子孙荷担者三夫、邻人京城氏之遗男和智叟。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4371975" y="4552950"/>
            <a:ext cx="4776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方正舒体" pitchFamily="2" charset="-122"/>
              </a:rPr>
              <a:t>参加移山的有哪些人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？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457200" y="5562600"/>
            <a:ext cx="82105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愚公、荷担者三夫、京城氏之遗男。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1000" y="2362200"/>
            <a:ext cx="3810000" cy="3573463"/>
            <a:chOff x="144" y="144"/>
            <a:chExt cx="2208" cy="2379"/>
          </a:xfrm>
        </p:grpSpPr>
        <p:sp>
          <p:nvSpPr>
            <p:cNvPr id="50183" name="Text Box 7"/>
            <p:cNvSpPr txBox="1">
              <a:spLocks noChangeArrowheads="1"/>
            </p:cNvSpPr>
            <p:nvPr/>
          </p:nvSpPr>
          <p:spPr bwMode="auto">
            <a:xfrm>
              <a:off x="456" y="2016"/>
              <a:ext cx="1584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endParaRPr kumimoji="0" lang="zh-CN" altLang="zh-CN"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行楷" pitchFamily="2" charset="-122"/>
              </a:endParaRPr>
            </a:p>
          </p:txBody>
        </p:sp>
        <p:pic>
          <p:nvPicPr>
            <p:cNvPr id="36876" name="Picture 8" descr="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" y="144"/>
              <a:ext cx="2208" cy="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6172200" y="1981200"/>
            <a:ext cx="2438400" cy="2797175"/>
            <a:chOff x="144" y="1392"/>
            <a:chExt cx="1104" cy="1029"/>
          </a:xfrm>
        </p:grpSpPr>
        <p:sp>
          <p:nvSpPr>
            <p:cNvPr id="50186" name="Text Box 10"/>
            <p:cNvSpPr txBox="1">
              <a:spLocks noChangeArrowheads="1"/>
            </p:cNvSpPr>
            <p:nvPr/>
          </p:nvSpPr>
          <p:spPr bwMode="auto">
            <a:xfrm>
              <a:off x="360" y="2208"/>
              <a:ext cx="671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endParaRPr kumimoji="0" lang="zh-CN" altLang="zh-CN" sz="32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endParaRPr>
            </a:p>
          </p:txBody>
        </p:sp>
        <p:pic>
          <p:nvPicPr>
            <p:cNvPr id="36874" name="Picture 11" descr="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1392"/>
              <a:ext cx="1104" cy="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72" name="Text Box 12"/>
          <p:cNvSpPr txBox="1">
            <a:spLocks noChangeArrowheads="1"/>
          </p:cNvSpPr>
          <p:nvPr/>
        </p:nvSpPr>
        <p:spPr bwMode="auto">
          <a:xfrm>
            <a:off x="304800" y="57150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zh-CN" sz="4000" b="1">
              <a:solidFill>
                <a:srgbClr val="FFFF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autoUpdateAnimBg="0"/>
      <p:bldP spid="50179" grpId="0" autoUpdateAnimBg="0"/>
      <p:bldP spid="50180" grpId="0" autoUpdateAnimBg="0"/>
      <p:bldP spid="5018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0" y="836613"/>
            <a:ext cx="9236075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4000" b="1" dirty="0">
                <a:solidFill>
                  <a:srgbClr val="FF0000"/>
                </a:solidFill>
                <a:latin typeface="Arial" pitchFamily="34" charset="0"/>
                <a:ea typeface="文鼎大颜楷" pitchFamily="49" charset="-122"/>
              </a:rPr>
              <a:t>小结：</a:t>
            </a:r>
          </a:p>
          <a:p>
            <a:pPr>
              <a:spcBef>
                <a:spcPct val="20000"/>
              </a:spcBef>
            </a:pPr>
            <a:r>
              <a:rPr kumimoji="0" lang="zh-CN" altLang="en-US" sz="4000" b="1" dirty="0">
                <a:solidFill>
                  <a:srgbClr val="FF0000"/>
                </a:solidFill>
                <a:latin typeface="Arial" pitchFamily="34" charset="0"/>
                <a:ea typeface="文鼎大颜楷" pitchFamily="49" charset="-122"/>
              </a:rPr>
              <a:t>        这一节突出了愚公的“毕力平险”</a:t>
            </a:r>
            <a:r>
              <a:rPr kumimoji="0" lang="zh-CN" altLang="en-US" sz="4000" b="1" dirty="0" smtClean="0">
                <a:solidFill>
                  <a:srgbClr val="FF0000"/>
                </a:solidFill>
                <a:latin typeface="Arial" pitchFamily="34" charset="0"/>
                <a:ea typeface="文鼎大颜楷" pitchFamily="49" charset="-122"/>
              </a:rPr>
              <a:t>的</a:t>
            </a:r>
            <a:r>
              <a:rPr lang="zh-CN" altLang="en-US" sz="4000" b="1" dirty="0" smtClean="0">
                <a:solidFill>
                  <a:srgbClr val="FF0000"/>
                </a:solidFill>
                <a:latin typeface="Arial" pitchFamily="34" charset="0"/>
                <a:ea typeface="文鼎大颜楷" pitchFamily="49" charset="-122"/>
              </a:rPr>
              <a:t>大无畏精神和广泛的群众基础</a:t>
            </a:r>
            <a:endParaRPr lang="zh-CN" altLang="en-US" dirty="0" smtClean="0">
              <a:solidFill>
                <a:srgbClr val="FF0000"/>
              </a:solidFill>
              <a:latin typeface="Arial" pitchFamily="34" charset="0"/>
            </a:endParaRPr>
          </a:p>
          <a:p>
            <a:pPr>
              <a:spcBef>
                <a:spcPct val="20000"/>
              </a:spcBef>
            </a:pPr>
            <a:endParaRPr kumimoji="0" lang="zh-CN" altLang="en-US" sz="4000" b="1" dirty="0">
              <a:solidFill>
                <a:srgbClr val="FF0000"/>
              </a:solidFill>
              <a:latin typeface="Arial" pitchFamily="34" charset="0"/>
              <a:ea typeface="文鼎大颜楷" pitchFamily="49" charset="-122"/>
            </a:endParaRP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0" y="3860800"/>
            <a:ext cx="5543550" cy="3573463"/>
            <a:chOff x="144" y="144"/>
            <a:chExt cx="2208" cy="2379"/>
          </a:xfrm>
        </p:grpSpPr>
        <p:sp>
          <p:nvSpPr>
            <p:cNvPr id="50183" name="Text Box 7"/>
            <p:cNvSpPr txBox="1">
              <a:spLocks noChangeArrowheads="1"/>
            </p:cNvSpPr>
            <p:nvPr/>
          </p:nvSpPr>
          <p:spPr bwMode="auto">
            <a:xfrm>
              <a:off x="456" y="2016"/>
              <a:ext cx="1585" cy="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endParaRPr kumimoji="0" lang="zh-CN" altLang="zh-CN" sz="44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行楷" pitchFamily="2" charset="-122"/>
              </a:endParaRPr>
            </a:p>
          </p:txBody>
        </p:sp>
        <p:pic>
          <p:nvPicPr>
            <p:cNvPr id="37893" name="Picture 8" descr="0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" y="144"/>
              <a:ext cx="2208" cy="1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split orient="vert" dir="in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685800" y="914400"/>
            <a:ext cx="54864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4000" b="1">
              <a:ea typeface="华文中宋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ea typeface="楷体_GB2312" pitchFamily="49" charset="-122"/>
              </a:rPr>
              <a:t>        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甚矣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，汝之不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惠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以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残年余力，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曾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不能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毁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山之一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毛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其如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土石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何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？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6096000" y="914400"/>
            <a:ext cx="2667000" cy="3516313"/>
            <a:chOff x="144" y="1392"/>
            <a:chExt cx="1104" cy="977"/>
          </a:xfrm>
        </p:grpSpPr>
        <p:sp>
          <p:nvSpPr>
            <p:cNvPr id="51204" name="Text Box 4"/>
            <p:cNvSpPr txBox="1">
              <a:spLocks noChangeArrowheads="1"/>
            </p:cNvSpPr>
            <p:nvPr/>
          </p:nvSpPr>
          <p:spPr bwMode="auto">
            <a:xfrm>
              <a:off x="360" y="2208"/>
              <a:ext cx="672" cy="1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endParaRPr kumimoji="0" lang="zh-CN" altLang="zh-CN" sz="3200" b="1"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黑体" pitchFamily="2" charset="-122"/>
              </a:endParaRPr>
            </a:p>
          </p:txBody>
        </p:sp>
        <p:pic>
          <p:nvPicPr>
            <p:cNvPr id="38922" name="Picture 5" descr="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1392"/>
              <a:ext cx="1104" cy="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357158" y="2362200"/>
            <a:ext cx="671517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9900"/>
                </a:solidFill>
                <a:ea typeface="楷体_GB2312" pitchFamily="49" charset="-122"/>
              </a:rPr>
              <a:t>太厉害了     同“慧”，聪明</a:t>
            </a:r>
            <a:r>
              <a:rPr lang="zh-CN" altLang="en-US" sz="3600" b="1" dirty="0">
                <a:solidFill>
                  <a:srgbClr val="009900"/>
                </a:solidFill>
                <a:ea typeface="楷体_GB2312" pitchFamily="49" charset="-122"/>
              </a:rPr>
              <a:t>        </a:t>
            </a:r>
          </a:p>
        </p:txBody>
      </p:sp>
      <p:sp>
        <p:nvSpPr>
          <p:cNvPr id="51207" name="Rectangle 7"/>
          <p:cNvSpPr>
            <a:spLocks noChangeArrowheads="1"/>
          </p:cNvSpPr>
          <p:nvPr/>
        </p:nvSpPr>
        <p:spPr bwMode="auto">
          <a:xfrm>
            <a:off x="762000" y="3352800"/>
            <a:ext cx="3641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ea typeface="楷体_GB2312" pitchFamily="49" charset="-122"/>
              </a:rPr>
              <a:t>凭                          并</a:t>
            </a:r>
          </a:p>
        </p:txBody>
      </p:sp>
      <p:sp>
        <p:nvSpPr>
          <p:cNvPr id="51208" name="Rectangle 8"/>
          <p:cNvSpPr>
            <a:spLocks noChangeArrowheads="1"/>
          </p:cNvSpPr>
          <p:nvPr/>
        </p:nvSpPr>
        <p:spPr bwMode="auto">
          <a:xfrm>
            <a:off x="762000" y="4267200"/>
            <a:ext cx="5562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ea typeface="楷体_GB2312" pitchFamily="49" charset="-122"/>
              </a:rPr>
              <a:t>损坏            草   加强反问语气</a:t>
            </a:r>
          </a:p>
        </p:txBody>
      </p:sp>
      <p:sp>
        <p:nvSpPr>
          <p:cNvPr id="51209" name="Text Box 9"/>
          <p:cNvSpPr txBox="1">
            <a:spLocks noChangeArrowheads="1"/>
          </p:cNvSpPr>
          <p:nvPr/>
        </p:nvSpPr>
        <p:spPr bwMode="auto">
          <a:xfrm>
            <a:off x="746125" y="5097463"/>
            <a:ext cx="26320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9900"/>
                </a:solidFill>
                <a:ea typeface="楷体_GB2312" pitchFamily="49" charset="-122"/>
              </a:rPr>
              <a:t>把什么怎么样</a:t>
            </a:r>
          </a:p>
        </p:txBody>
      </p:sp>
      <p:sp>
        <p:nvSpPr>
          <p:cNvPr id="51210" name="Rectangle 10"/>
          <p:cNvSpPr>
            <a:spLocks noChangeArrowheads="1"/>
          </p:cNvSpPr>
          <p:nvPr/>
        </p:nvSpPr>
        <p:spPr bwMode="auto">
          <a:xfrm>
            <a:off x="838200" y="457200"/>
            <a:ext cx="4097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chemeClr val="accent2"/>
                </a:solidFill>
                <a:ea typeface="华文新魏" pitchFamily="2" charset="-122"/>
              </a:rPr>
              <a:t>阻力：</a:t>
            </a:r>
            <a:r>
              <a:rPr lang="zh-CN" altLang="en-US" sz="4000" b="1">
                <a:ea typeface="华文中宋" pitchFamily="2" charset="-122"/>
              </a:rPr>
              <a:t>智叟的讥讽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51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" fill="hold"/>
                                        <p:tgtEl>
                                          <p:spTgt spid="51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51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51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utoUpdateAnimBg="0"/>
      <p:bldP spid="51206" grpId="0" build="p" autoUpdateAnimBg="0"/>
      <p:bldP spid="51207" grpId="0" build="p" autoUpdateAnimBg="0"/>
      <p:bldP spid="51208" grpId="0" build="p" autoUpdateAnimBg="0"/>
      <p:bldP spid="51209" grpId="0" build="p" autoUpdateAnimBg="0"/>
      <p:bldP spid="5121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124200" y="533400"/>
            <a:ext cx="52276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ea typeface="方正舒体" pitchFamily="2" charset="-122"/>
              </a:rPr>
              <a:t>其妻献疑是阻力吗？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914400" y="2590800"/>
            <a:ext cx="7827963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以君之力，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曾不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能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损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魁父之丘，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如</a:t>
            </a:r>
          </a:p>
          <a:p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               </a:t>
            </a:r>
          </a:p>
          <a:p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太行、王屋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何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？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且焉置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土石？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04800" y="304800"/>
            <a:ext cx="3276600" cy="2243138"/>
            <a:chOff x="4176" y="0"/>
            <a:chExt cx="1152" cy="1100"/>
          </a:xfrm>
        </p:grpSpPr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4176" y="816"/>
              <a:ext cx="1152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en-US" altLang="zh-CN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       </a:t>
              </a:r>
            </a:p>
          </p:txBody>
        </p:sp>
        <p:pic>
          <p:nvPicPr>
            <p:cNvPr id="39944" name="Picture 6" descr="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5" y="0"/>
              <a:ext cx="634" cy="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231" name="Rectangle 7"/>
          <p:cNvSpPr>
            <a:spLocks noChangeArrowheads="1"/>
          </p:cNvSpPr>
          <p:nvPr/>
        </p:nvSpPr>
        <p:spPr bwMode="auto">
          <a:xfrm>
            <a:off x="2743200" y="3200400"/>
            <a:ext cx="373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连</a:t>
            </a:r>
            <a:r>
              <a:rPr lang="en-US" altLang="zh-CN" sz="3600" b="1">
                <a:solidFill>
                  <a:srgbClr val="009900"/>
                </a:solidFill>
                <a:ea typeface="楷体_GB2312" pitchFamily="49" charset="-122"/>
              </a:rPr>
              <a:t>—</a:t>
            </a:r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都</a:t>
            </a:r>
            <a:r>
              <a:rPr lang="en-US" altLang="zh-CN" sz="3600" b="1">
                <a:solidFill>
                  <a:srgbClr val="009900"/>
                </a:solidFill>
                <a:ea typeface="楷体_GB2312" pitchFamily="49" charset="-122"/>
              </a:rPr>
              <a:t>—       </a:t>
            </a:r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削减</a:t>
            </a:r>
          </a:p>
        </p:txBody>
      </p:sp>
      <p:sp>
        <p:nvSpPr>
          <p:cNvPr id="52232" name="Rectangle 8"/>
          <p:cNvSpPr>
            <a:spLocks noChangeArrowheads="1"/>
          </p:cNvSpPr>
          <p:nvPr/>
        </p:nvSpPr>
        <p:spPr bwMode="auto">
          <a:xfrm>
            <a:off x="990600" y="4495800"/>
            <a:ext cx="5684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把</a:t>
            </a:r>
            <a:r>
              <a:rPr lang="en-US" altLang="zh-CN" sz="3600" b="1">
                <a:solidFill>
                  <a:srgbClr val="009900"/>
                </a:solidFill>
                <a:ea typeface="楷体_GB2312" pitchFamily="49" charset="-122"/>
              </a:rPr>
              <a:t>—</a:t>
            </a:r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怎么样      况且 哪里 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52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52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7" grpId="0" autoUpdateAnimBg="0"/>
      <p:bldP spid="52231" grpId="0" build="p" autoUpdateAnimBg="0"/>
      <p:bldP spid="52232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838200" y="304800"/>
            <a:ext cx="7827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方正舒体" pitchFamily="2" charset="-122"/>
              </a:rPr>
              <a:t>愚公及其家人如何回答其妻献疑？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295400"/>
            <a:ext cx="1828800" cy="1874838"/>
            <a:chOff x="4176" y="0"/>
            <a:chExt cx="1152" cy="1181"/>
          </a:xfrm>
        </p:grpSpPr>
        <p:sp>
          <p:nvSpPr>
            <p:cNvPr id="31748" name="Text Box 4"/>
            <p:cNvSpPr txBox="1">
              <a:spLocks noChangeArrowheads="1"/>
            </p:cNvSpPr>
            <p:nvPr/>
          </p:nvSpPr>
          <p:spPr bwMode="auto">
            <a:xfrm>
              <a:off x="4176" y="816"/>
              <a:ext cx="115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en-US" altLang="zh-CN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  </a:t>
              </a:r>
              <a:r>
                <a:rPr kumimoji="0" lang="zh-CN" altLang="en-US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愚公妻</a:t>
              </a:r>
            </a:p>
          </p:txBody>
        </p:sp>
        <p:pic>
          <p:nvPicPr>
            <p:cNvPr id="40972" name="Picture 5" descr="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5" y="0"/>
              <a:ext cx="634" cy="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304800" y="3505200"/>
            <a:ext cx="1096963" cy="2027238"/>
            <a:chOff x="4195" y="2640"/>
            <a:chExt cx="691" cy="1277"/>
          </a:xfrm>
        </p:grpSpPr>
        <p:sp>
          <p:nvSpPr>
            <p:cNvPr id="31751" name="Text Box 7"/>
            <p:cNvSpPr txBox="1">
              <a:spLocks noChangeArrowheads="1"/>
            </p:cNvSpPr>
            <p:nvPr/>
          </p:nvSpPr>
          <p:spPr bwMode="auto">
            <a:xfrm>
              <a:off x="4204" y="3552"/>
              <a:ext cx="6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愚公</a:t>
              </a:r>
            </a:p>
          </p:txBody>
        </p:sp>
        <p:pic>
          <p:nvPicPr>
            <p:cNvPr id="40970" name="Picture 8" descr="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5" y="2640"/>
              <a:ext cx="691" cy="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1753" name="Rectangle 9"/>
          <p:cNvSpPr>
            <a:spLocks noChangeArrowheads="1"/>
          </p:cNvSpPr>
          <p:nvPr/>
        </p:nvSpPr>
        <p:spPr bwMode="auto">
          <a:xfrm>
            <a:off x="2819400" y="1295400"/>
            <a:ext cx="4572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且  焉   置  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土  石？</a:t>
            </a: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676400" y="3200400"/>
            <a:ext cx="671195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zh-CN" sz="4000" b="1">
              <a:solidFill>
                <a:schemeClr val="accent2"/>
              </a:solidFill>
              <a:ea typeface="黑体" pitchFamily="49" charset="-122"/>
            </a:endParaRPr>
          </a:p>
          <a:p>
            <a:r>
              <a:rPr lang="en-US" altLang="zh-CN" sz="3600" b="1">
                <a:ea typeface="楷体_GB2312" pitchFamily="49" charset="-122"/>
              </a:rPr>
              <a:t>   </a:t>
            </a:r>
            <a:r>
              <a:rPr lang="en-US" altLang="zh-CN" sz="3600" b="1">
                <a:solidFill>
                  <a:srgbClr val="009900"/>
                </a:solidFill>
                <a:ea typeface="楷体_GB2312" pitchFamily="49" charset="-122"/>
              </a:rPr>
              <a:t>“</a:t>
            </a:r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之于”，它到</a:t>
            </a:r>
          </a:p>
          <a:p>
            <a:r>
              <a:rPr lang="zh-CN" altLang="en-US" sz="3200" b="1">
                <a:ea typeface="幼圆" pitchFamily="49" charset="-122"/>
              </a:rPr>
              <a:t>把它扔到渤海的边上，隐土的北面。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2286000" y="1981200"/>
            <a:ext cx="4787900" cy="112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9900"/>
                </a:solidFill>
                <a:ea typeface="楷体_GB2312" pitchFamily="49" charset="-122"/>
              </a:rPr>
              <a:t> </a:t>
            </a:r>
            <a:r>
              <a:rPr lang="zh-CN" altLang="en-US" sz="3600" b="1">
                <a:solidFill>
                  <a:srgbClr val="009900"/>
                </a:solidFill>
                <a:ea typeface="楷体_GB2312" pitchFamily="49" charset="-122"/>
              </a:rPr>
              <a:t>况且  哪里 放</a:t>
            </a:r>
          </a:p>
          <a:p>
            <a:r>
              <a:rPr lang="zh-CN" altLang="en-US" sz="3200" b="1">
                <a:ea typeface="幼圆" pitchFamily="49" charset="-122"/>
              </a:rPr>
              <a:t>     况且把土石放在哪里？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1828800" y="3048000"/>
            <a:ext cx="7315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投 </a:t>
            </a:r>
            <a:r>
              <a:rPr lang="zh-CN" altLang="en-US" sz="4000" b="1">
                <a:solidFill>
                  <a:srgbClr val="FF0000"/>
                </a:solidFill>
                <a:ea typeface="黑体" pitchFamily="49" charset="-122"/>
              </a:rPr>
              <a:t>诸 </a:t>
            </a:r>
            <a:r>
              <a:rPr lang="zh-CN" altLang="en-US" sz="4000" b="1">
                <a:solidFill>
                  <a:schemeClr val="accent2"/>
                </a:solidFill>
                <a:ea typeface="黑体" pitchFamily="49" charset="-122"/>
              </a:rPr>
              <a:t>渤 海 之 尾，隐 土 之 北。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7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1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00" fill="hold"/>
                                        <p:tgtEl>
                                          <p:spTgt spid="317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00" fill="hold"/>
                                        <p:tgtEl>
                                          <p:spTgt spid="3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00" fill="hold"/>
                                        <p:tgtEl>
                                          <p:spTgt spid="31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1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53" grpId="0" build="p" autoUpdateAnimBg="0" advAuto="0"/>
      <p:bldP spid="31755" grpId="0" build="p" autoUpdateAnimBg="0"/>
      <p:bldP spid="31756" grpId="0" build="p" autoUpdateAnimBg="0"/>
      <p:bldP spid="3175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381000" y="381000"/>
            <a:ext cx="48768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zh-CN" sz="4000" b="1">
                <a:solidFill>
                  <a:srgbClr val="FF0000"/>
                </a:solidFill>
                <a:ea typeface="华文行楷" pitchFamily="2" charset="-122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ea typeface="方正舒体" pitchFamily="2" charset="-122"/>
              </a:rPr>
              <a:t>移山是怎样的艰难</a:t>
            </a:r>
            <a:r>
              <a:rPr lang="zh-CN" altLang="en-US" sz="4000" b="1">
                <a:solidFill>
                  <a:srgbClr val="FF0000"/>
                </a:solidFill>
                <a:ea typeface="华文行楷" pitchFamily="2" charset="-122"/>
              </a:rPr>
              <a:t>？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609600" y="1447800"/>
            <a:ext cx="780415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叩石垦壤，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箕畚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运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于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渤海之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尾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。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                  用土筐   到          边上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砸石头，挖土块，用竹筐运到渤海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的边上。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寒暑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易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节，始一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反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焉。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        换             同“返”，返回</a:t>
            </a:r>
          </a:p>
          <a:p>
            <a:pPr>
              <a:defRPr/>
            </a:pP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>冬夏换季，才往返一次</a:t>
            </a:r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。</a:t>
            </a:r>
          </a:p>
          <a:p>
            <a:pPr>
              <a:defRPr/>
            </a:pPr>
            <a:endParaRPr lang="en-US" altLang="zh-CN" sz="4000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nimBg="1" autoUpdateAnimBg="0"/>
      <p:bldP spid="4107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219200" y="228600"/>
            <a:ext cx="736282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方正舒体" pitchFamily="2" charset="-122"/>
              </a:rPr>
              <a:t>对愚公移山，其妻和智叟的态度</a:t>
            </a:r>
          </a:p>
          <a:p>
            <a:r>
              <a:rPr lang="zh-CN" altLang="en-US" sz="4400" b="1">
                <a:solidFill>
                  <a:srgbClr val="FF0000"/>
                </a:solidFill>
                <a:ea typeface="方正舒体" pitchFamily="2" charset="-122"/>
              </a:rPr>
              <a:t>             </a:t>
            </a:r>
            <a:r>
              <a:rPr lang="zh-CN" altLang="en-US" sz="4000" b="1">
                <a:solidFill>
                  <a:srgbClr val="FF0000"/>
                </a:solidFill>
                <a:ea typeface="方正舒体" pitchFamily="2" charset="-122"/>
              </a:rPr>
              <a:t>有什么不同？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1295400"/>
            <a:ext cx="3276600" cy="2243138"/>
            <a:chOff x="4176" y="0"/>
            <a:chExt cx="1152" cy="1100"/>
          </a:xfrm>
        </p:grpSpPr>
        <p:sp>
          <p:nvSpPr>
            <p:cNvPr id="29700" name="Text Box 4"/>
            <p:cNvSpPr txBox="1">
              <a:spLocks noChangeArrowheads="1"/>
            </p:cNvSpPr>
            <p:nvPr/>
          </p:nvSpPr>
          <p:spPr bwMode="auto">
            <a:xfrm>
              <a:off x="4176" y="816"/>
              <a:ext cx="1152" cy="2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en-US" altLang="zh-CN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       </a:t>
              </a:r>
              <a:r>
                <a:rPr kumimoji="0" lang="zh-CN" altLang="en-US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愚公妻</a:t>
              </a:r>
            </a:p>
          </p:txBody>
        </p:sp>
        <p:pic>
          <p:nvPicPr>
            <p:cNvPr id="43020" name="Picture 5" descr="2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35" y="0"/>
              <a:ext cx="634" cy="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685800" y="4267200"/>
            <a:ext cx="1752600" cy="1874838"/>
            <a:chOff x="144" y="1392"/>
            <a:chExt cx="1104" cy="1181"/>
          </a:xfrm>
        </p:grpSpPr>
        <p:sp>
          <p:nvSpPr>
            <p:cNvPr id="29703" name="Text Box 7"/>
            <p:cNvSpPr txBox="1">
              <a:spLocks noChangeArrowheads="1"/>
            </p:cNvSpPr>
            <p:nvPr/>
          </p:nvSpPr>
          <p:spPr bwMode="auto">
            <a:xfrm>
              <a:off x="360" y="2208"/>
              <a:ext cx="6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智叟</a:t>
              </a:r>
            </a:p>
          </p:txBody>
        </p:sp>
        <p:pic>
          <p:nvPicPr>
            <p:cNvPr id="43018" name="Picture 8" descr="1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4" y="1392"/>
              <a:ext cx="1104" cy="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2514600" y="1447800"/>
            <a:ext cx="63373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以君之力，曾不能损魁父之</a:t>
            </a:r>
          </a:p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丘，如太行、王屋何？且焉</a:t>
            </a:r>
          </a:p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置土石？</a:t>
            </a:r>
            <a:endParaRPr lang="zh-CN" altLang="en-US" sz="4000" b="1">
              <a:ea typeface="幼圆" pitchFamily="49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2438400" y="4038600"/>
            <a:ext cx="64008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甚矣，汝之不惠。以残年余</a:t>
            </a:r>
          </a:p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力，曾不能毁山之一毛，其</a:t>
            </a:r>
          </a:p>
          <a:p>
            <a:r>
              <a:rPr lang="zh-CN" altLang="en-US" sz="4000" b="1">
                <a:solidFill>
                  <a:schemeClr val="accent2"/>
                </a:solidFill>
                <a:ea typeface="楷体_GB2312" pitchFamily="49" charset="-122"/>
              </a:rPr>
              <a:t>如土石何？</a:t>
            </a:r>
            <a:endParaRPr lang="zh-CN" altLang="en-US" sz="4000" b="1">
              <a:ea typeface="幼圆" pitchFamily="49" charset="-122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3581400" y="3276600"/>
            <a:ext cx="3260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幼圆" pitchFamily="49" charset="-122"/>
              </a:rPr>
              <a:t>担心、想办法</a:t>
            </a: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3124200" y="5715000"/>
            <a:ext cx="40782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ea typeface="幼圆" pitchFamily="49" charset="-122"/>
              </a:rPr>
              <a:t>讥讽</a:t>
            </a:r>
            <a:r>
              <a:rPr lang="zh-CN" altLang="en-US"/>
              <a:t>、</a:t>
            </a:r>
            <a:r>
              <a:rPr lang="zh-CN" altLang="en-US" sz="4000" b="1">
                <a:ea typeface="幼圆" pitchFamily="49" charset="-122"/>
              </a:rPr>
              <a:t>嘲笑、阻止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29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00" fill="hold"/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705" grpId="0" autoUpdateAnimBg="0"/>
      <p:bldP spid="29706" grpId="0" autoUpdateAnimBg="0"/>
      <p:bldP spid="29707" grpId="0" build="p" autoUpdateAnimBg="0"/>
      <p:bldP spid="29708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ChangeArrowheads="1"/>
          </p:cNvSpPr>
          <p:nvPr>
            <p:ph type="title"/>
          </p:nvPr>
        </p:nvSpPr>
        <p:spPr>
          <a:xfrm>
            <a:off x="0" y="260350"/>
            <a:ext cx="9144000" cy="914400"/>
          </a:xfrm>
        </p:spPr>
        <p:txBody>
          <a:bodyPr/>
          <a:lstStyle/>
          <a:p>
            <a:pPr algn="l"/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、比较愚公妻子和智叟的言行，其态度是否相同？（注意读法）</a:t>
            </a:r>
            <a:endParaRPr lang="zh-CN" altLang="en-US" sz="2400" smtClean="0"/>
          </a:p>
        </p:txBody>
      </p:sp>
      <p:sp>
        <p:nvSpPr>
          <p:cNvPr id="81923" name="AutoShape 3"/>
          <p:cNvSpPr>
            <a:spLocks/>
          </p:cNvSpPr>
          <p:nvPr/>
        </p:nvSpPr>
        <p:spPr bwMode="auto">
          <a:xfrm>
            <a:off x="0" y="29718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4" name="AutoShape 4"/>
          <p:cNvSpPr>
            <a:spLocks/>
          </p:cNvSpPr>
          <p:nvPr/>
        </p:nvSpPr>
        <p:spPr bwMode="auto">
          <a:xfrm>
            <a:off x="4876800" y="4876800"/>
            <a:ext cx="228600" cy="914400"/>
          </a:xfrm>
          <a:prstGeom prst="leftBrace">
            <a:avLst>
              <a:gd name="adj1" fmla="val 3333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5" name="AutoShape 5"/>
          <p:cNvSpPr>
            <a:spLocks/>
          </p:cNvSpPr>
          <p:nvPr/>
        </p:nvSpPr>
        <p:spPr bwMode="auto">
          <a:xfrm>
            <a:off x="152400" y="48768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6" name="AutoShape 6"/>
          <p:cNvSpPr>
            <a:spLocks/>
          </p:cNvSpPr>
          <p:nvPr/>
        </p:nvSpPr>
        <p:spPr bwMode="auto">
          <a:xfrm>
            <a:off x="4724400" y="3276600"/>
            <a:ext cx="228600" cy="1295400"/>
          </a:xfrm>
          <a:prstGeom prst="leftBrace">
            <a:avLst>
              <a:gd name="adj1" fmla="val 47222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927" name="Text Box 7"/>
          <p:cNvSpPr txBox="1">
            <a:spLocks noChangeArrowheads="1"/>
          </p:cNvSpPr>
          <p:nvPr/>
        </p:nvSpPr>
        <p:spPr bwMode="auto">
          <a:xfrm>
            <a:off x="304800" y="2895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33CC"/>
                </a:solidFill>
              </a:rPr>
              <a:t>其妻献疑曰</a:t>
            </a:r>
            <a:endParaRPr kumimoji="0" lang="zh-CN" altLang="en-US">
              <a:solidFill>
                <a:srgbClr val="0033CC"/>
              </a:solidFill>
            </a:endParaRPr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685800" y="3581400"/>
            <a:ext cx="190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0066"/>
                </a:solidFill>
              </a:rPr>
              <a:t>河曲智叟笑而止之曰</a:t>
            </a:r>
            <a:endParaRPr kumimoji="0" lang="zh-CN" altLang="en-US">
              <a:solidFill>
                <a:srgbClr val="000066"/>
              </a:solidFill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5029200" y="304800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33CC"/>
                </a:solidFill>
              </a:rPr>
              <a:t>以君之力</a:t>
            </a:r>
            <a:endParaRPr kumimoji="0" lang="zh-CN" altLang="en-US">
              <a:solidFill>
                <a:srgbClr val="0033CC"/>
              </a:solidFill>
            </a:endParaRPr>
          </a:p>
        </p:txBody>
      </p:sp>
      <p:sp>
        <p:nvSpPr>
          <p:cNvPr id="81930" name="Text Box 10"/>
          <p:cNvSpPr txBox="1">
            <a:spLocks noChangeArrowheads="1"/>
          </p:cNvSpPr>
          <p:nvPr/>
        </p:nvSpPr>
        <p:spPr bwMode="auto">
          <a:xfrm>
            <a:off x="5105400" y="41910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0066"/>
                </a:solidFill>
              </a:rPr>
              <a:t>以残年余力</a:t>
            </a:r>
            <a:endParaRPr kumimoji="0" lang="zh-CN" altLang="en-US"/>
          </a:p>
        </p:txBody>
      </p:sp>
      <p:sp>
        <p:nvSpPr>
          <p:cNvPr id="81931" name="Text Box 11"/>
          <p:cNvSpPr txBox="1">
            <a:spLocks noChangeArrowheads="1"/>
          </p:cNvSpPr>
          <p:nvPr/>
        </p:nvSpPr>
        <p:spPr bwMode="auto">
          <a:xfrm>
            <a:off x="533400" y="4495800"/>
            <a:ext cx="1600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3300"/>
                </a:solidFill>
              </a:rPr>
              <a:t>曾不能损魁父之丘</a:t>
            </a:r>
            <a:endParaRPr kumimoji="0" lang="zh-CN" altLang="en-US">
              <a:solidFill>
                <a:srgbClr val="003300"/>
              </a:solidFill>
            </a:endParaRPr>
          </a:p>
        </p:txBody>
      </p:sp>
      <p:sp>
        <p:nvSpPr>
          <p:cNvPr id="81932" name="Text Box 12"/>
          <p:cNvSpPr txBox="1">
            <a:spLocks noChangeArrowheads="1"/>
          </p:cNvSpPr>
          <p:nvPr/>
        </p:nvSpPr>
        <p:spPr bwMode="auto">
          <a:xfrm>
            <a:off x="533400" y="5410200"/>
            <a:ext cx="1447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0066"/>
                </a:solidFill>
              </a:rPr>
              <a:t>曾不能毁山之一毛</a:t>
            </a:r>
            <a:endParaRPr kumimoji="0" lang="zh-CN" altLang="en-US"/>
          </a:p>
        </p:txBody>
      </p:sp>
      <p:sp>
        <p:nvSpPr>
          <p:cNvPr id="81933" name="Text Box 13"/>
          <p:cNvSpPr txBox="1">
            <a:spLocks noChangeArrowheads="1"/>
          </p:cNvSpPr>
          <p:nvPr/>
        </p:nvSpPr>
        <p:spPr bwMode="auto">
          <a:xfrm>
            <a:off x="5105400" y="4724400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33CC"/>
                </a:solidFill>
              </a:rPr>
              <a:t>如太行王屋何</a:t>
            </a:r>
            <a:endParaRPr kumimoji="0" lang="zh-CN" altLang="en-US">
              <a:solidFill>
                <a:srgbClr val="0033CC"/>
              </a:solidFill>
            </a:endParaRPr>
          </a:p>
        </p:txBody>
      </p:sp>
      <p:sp>
        <p:nvSpPr>
          <p:cNvPr id="81934" name="Text Box 14"/>
          <p:cNvSpPr txBox="1">
            <a:spLocks noChangeArrowheads="1"/>
          </p:cNvSpPr>
          <p:nvPr/>
        </p:nvSpPr>
        <p:spPr bwMode="auto">
          <a:xfrm>
            <a:off x="5257800" y="5486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000066"/>
                </a:solidFill>
              </a:rPr>
              <a:t>其如土石何</a:t>
            </a:r>
            <a:endParaRPr kumimoji="0" lang="zh-CN" altLang="en-US"/>
          </a:p>
        </p:txBody>
      </p:sp>
      <p:sp>
        <p:nvSpPr>
          <p:cNvPr id="81935" name="Text Box 15"/>
          <p:cNvSpPr txBox="1">
            <a:spLocks noChangeArrowheads="1"/>
          </p:cNvSpPr>
          <p:nvPr/>
        </p:nvSpPr>
        <p:spPr bwMode="auto">
          <a:xfrm>
            <a:off x="2057400" y="2895600"/>
            <a:ext cx="2133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献：提出疑问，</a:t>
            </a:r>
          </a:p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但不反对</a:t>
            </a:r>
          </a:p>
        </p:txBody>
      </p:sp>
      <p:sp>
        <p:nvSpPr>
          <p:cNvPr id="81936" name="Text Box 16"/>
          <p:cNvSpPr txBox="1">
            <a:spLocks noChangeArrowheads="1"/>
          </p:cNvSpPr>
          <p:nvPr/>
        </p:nvSpPr>
        <p:spPr bwMode="auto">
          <a:xfrm>
            <a:off x="2438400" y="3657600"/>
            <a:ext cx="1905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笑：讥笑</a:t>
            </a:r>
          </a:p>
        </p:txBody>
      </p:sp>
      <p:sp>
        <p:nvSpPr>
          <p:cNvPr id="81937" name="Text Box 17"/>
          <p:cNvSpPr txBox="1">
            <a:spLocks noChangeArrowheads="1"/>
          </p:cNvSpPr>
          <p:nvPr/>
        </p:nvSpPr>
        <p:spPr bwMode="auto">
          <a:xfrm>
            <a:off x="6553200" y="30480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/>
              <a:t>君：是</a:t>
            </a:r>
            <a:r>
              <a:rPr kumimoji="0" lang="zh-CN" altLang="en-US" b="1">
                <a:solidFill>
                  <a:srgbClr val="FF0000"/>
                </a:solidFill>
              </a:rPr>
              <a:t>尊称忧虑</a:t>
            </a:r>
          </a:p>
        </p:txBody>
      </p:sp>
      <p:sp>
        <p:nvSpPr>
          <p:cNvPr id="81938" name="Text Box 18"/>
          <p:cNvSpPr txBox="1">
            <a:spLocks noChangeArrowheads="1"/>
          </p:cNvSpPr>
          <p:nvPr/>
        </p:nvSpPr>
        <p:spPr bwMode="auto">
          <a:xfrm>
            <a:off x="6781800" y="41910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FF0000"/>
                </a:solidFill>
              </a:rPr>
              <a:t>残年：极端鄙视</a:t>
            </a:r>
          </a:p>
        </p:txBody>
      </p:sp>
      <p:sp>
        <p:nvSpPr>
          <p:cNvPr id="81939" name="Text Box 19"/>
          <p:cNvSpPr txBox="1">
            <a:spLocks noChangeArrowheads="1"/>
          </p:cNvSpPr>
          <p:nvPr/>
        </p:nvSpPr>
        <p:spPr bwMode="auto">
          <a:xfrm>
            <a:off x="2209800" y="4419600"/>
            <a:ext cx="20574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损：减少山之土</a:t>
            </a:r>
          </a:p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关切之情</a:t>
            </a:r>
          </a:p>
        </p:txBody>
      </p:sp>
      <p:sp>
        <p:nvSpPr>
          <p:cNvPr id="81940" name="Text Box 20"/>
          <p:cNvSpPr txBox="1">
            <a:spLocks noChangeArrowheads="1"/>
          </p:cNvSpPr>
          <p:nvPr/>
        </p:nvSpPr>
        <p:spPr bwMode="auto">
          <a:xfrm>
            <a:off x="2133600" y="5410200"/>
            <a:ext cx="1981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2000" b="1">
                <a:solidFill>
                  <a:srgbClr val="FF0000"/>
                </a:solidFill>
              </a:rPr>
              <a:t>“毁”“一毛”：拔根小草的力量也没有</a:t>
            </a:r>
          </a:p>
        </p:txBody>
      </p:sp>
      <p:sp>
        <p:nvSpPr>
          <p:cNvPr id="81941" name="Text Box 21"/>
          <p:cNvSpPr txBox="1">
            <a:spLocks noChangeArrowheads="1"/>
          </p:cNvSpPr>
          <p:nvPr/>
        </p:nvSpPr>
        <p:spPr bwMode="auto">
          <a:xfrm>
            <a:off x="7086600" y="5562600"/>
            <a:ext cx="2057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>
                <a:solidFill>
                  <a:srgbClr val="FF0000"/>
                </a:solidFill>
              </a:rPr>
              <a:t>“其”字加强了反问语气</a:t>
            </a:r>
          </a:p>
        </p:txBody>
      </p:sp>
      <p:sp>
        <p:nvSpPr>
          <p:cNvPr id="81942" name="Text Box 22"/>
          <p:cNvSpPr txBox="1">
            <a:spLocks noChangeArrowheads="1"/>
          </p:cNvSpPr>
          <p:nvPr/>
        </p:nvSpPr>
        <p:spPr bwMode="auto">
          <a:xfrm>
            <a:off x="0" y="6338888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/>
              <a:t>妻子的态度：</a:t>
            </a:r>
            <a:r>
              <a:rPr kumimoji="0" lang="zh-CN" altLang="en-US" sz="2800" b="1">
                <a:solidFill>
                  <a:srgbClr val="FF0000"/>
                </a:solidFill>
              </a:rPr>
              <a:t>关心</a:t>
            </a:r>
          </a:p>
        </p:txBody>
      </p:sp>
      <p:sp>
        <p:nvSpPr>
          <p:cNvPr id="81943" name="Text Box 23"/>
          <p:cNvSpPr txBox="1">
            <a:spLocks noChangeArrowheads="1"/>
          </p:cNvSpPr>
          <p:nvPr/>
        </p:nvSpPr>
        <p:spPr bwMode="auto">
          <a:xfrm>
            <a:off x="4800600" y="6338888"/>
            <a:ext cx="2895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b="1"/>
              <a:t>智叟的态度：</a:t>
            </a:r>
            <a:r>
              <a:rPr kumimoji="0" lang="zh-CN" altLang="en-US" sz="2800" b="1">
                <a:solidFill>
                  <a:srgbClr val="660066"/>
                </a:solidFill>
              </a:rPr>
              <a:t>嘲讽</a:t>
            </a:r>
            <a:endParaRPr kumimoji="0" lang="zh-CN" altLang="en-US"/>
          </a:p>
        </p:txBody>
      </p:sp>
      <p:sp>
        <p:nvSpPr>
          <p:cNvPr id="46104" name="Text Box 24"/>
          <p:cNvSpPr txBox="1">
            <a:spLocks noChangeArrowheads="1"/>
          </p:cNvSpPr>
          <p:nvPr/>
        </p:nvSpPr>
        <p:spPr bwMode="auto">
          <a:xfrm>
            <a:off x="441325" y="1622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zh-CN" altLang="en-US" sz="1800">
              <a:latin typeface="Arial" pitchFamily="34" charset="0"/>
            </a:endParaRPr>
          </a:p>
        </p:txBody>
      </p:sp>
      <p:grpSp>
        <p:nvGrpSpPr>
          <p:cNvPr id="2" name="Group 25"/>
          <p:cNvGrpSpPr>
            <a:grpSpLocks/>
          </p:cNvGrpSpPr>
          <p:nvPr/>
        </p:nvGrpSpPr>
        <p:grpSpPr bwMode="auto">
          <a:xfrm>
            <a:off x="755650" y="981075"/>
            <a:ext cx="2438400" cy="1866900"/>
            <a:chOff x="4176" y="0"/>
            <a:chExt cx="1152" cy="1184"/>
          </a:xfrm>
        </p:grpSpPr>
        <p:sp>
          <p:nvSpPr>
            <p:cNvPr id="81946" name="Text Box 26"/>
            <p:cNvSpPr txBox="1">
              <a:spLocks noChangeArrowheads="1"/>
            </p:cNvSpPr>
            <p:nvPr/>
          </p:nvSpPr>
          <p:spPr bwMode="auto">
            <a:xfrm>
              <a:off x="4176" y="816"/>
              <a:ext cx="1152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>
                  <a:solidFill>
                    <a:srgbClr val="2E46F4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49" charset="-122"/>
                </a:rPr>
                <a:t>愚公之妻</a:t>
              </a:r>
            </a:p>
          </p:txBody>
        </p:sp>
        <p:pic>
          <p:nvPicPr>
            <p:cNvPr id="46115" name="Picture 27" descr="2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35" y="0"/>
              <a:ext cx="634" cy="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106" name="Text Box 28"/>
          <p:cNvSpPr txBox="1">
            <a:spLocks noChangeArrowheads="1"/>
          </p:cNvSpPr>
          <p:nvPr/>
        </p:nvSpPr>
        <p:spPr bwMode="auto">
          <a:xfrm>
            <a:off x="6003925" y="12414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zh-CN" altLang="en-US" sz="1800">
              <a:latin typeface="Arial" pitchFamily="34" charset="0"/>
            </a:endParaRPr>
          </a:p>
        </p:txBody>
      </p: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6732588" y="1125538"/>
            <a:ext cx="1752600" cy="2054225"/>
            <a:chOff x="144" y="1392"/>
            <a:chExt cx="1104" cy="1137"/>
          </a:xfrm>
        </p:grpSpPr>
        <p:sp>
          <p:nvSpPr>
            <p:cNvPr id="81950" name="Text Box 30"/>
            <p:cNvSpPr txBox="1">
              <a:spLocks noChangeArrowheads="1"/>
            </p:cNvSpPr>
            <p:nvPr/>
          </p:nvSpPr>
          <p:spPr bwMode="auto">
            <a:xfrm>
              <a:off x="360" y="2208"/>
              <a:ext cx="672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zh-CN" altLang="en-US" sz="3200" b="1">
                  <a:solidFill>
                    <a:schemeClr val="bg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黑体" pitchFamily="49" charset="-122"/>
                </a:rPr>
                <a:t>智叟</a:t>
              </a:r>
            </a:p>
          </p:txBody>
        </p:sp>
        <p:pic>
          <p:nvPicPr>
            <p:cNvPr id="46113" name="Picture 31" descr="1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4" y="1392"/>
              <a:ext cx="1104" cy="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6108" name="Text Box 32"/>
          <p:cNvSpPr txBox="1">
            <a:spLocks noChangeArrowheads="1"/>
          </p:cNvSpPr>
          <p:nvPr/>
        </p:nvSpPr>
        <p:spPr bwMode="auto">
          <a:xfrm>
            <a:off x="4251325" y="1393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0" lang="zh-CN" altLang="en-US" sz="1800">
              <a:latin typeface="Arial" pitchFamily="34" charset="0"/>
            </a:endParaRPr>
          </a:p>
        </p:txBody>
      </p: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3352800" y="685800"/>
            <a:ext cx="2233613" cy="2016125"/>
            <a:chOff x="2200" y="1706"/>
            <a:chExt cx="1407" cy="1007"/>
          </a:xfrm>
        </p:grpSpPr>
        <p:pic>
          <p:nvPicPr>
            <p:cNvPr id="46110" name="Picture 34" descr="DIY0009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200" y="1797"/>
              <a:ext cx="1407" cy="9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111" name="Picture 35" descr="000788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880" y="1706"/>
              <a:ext cx="294" cy="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1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19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1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19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1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1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1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1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81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81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1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819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81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0" dur="500"/>
                                        <p:tgtEl>
                                          <p:spTgt spid="81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5" dur="500"/>
                                        <p:tgtEl>
                                          <p:spTgt spid="81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animBg="1"/>
      <p:bldP spid="81924" grpId="0" animBg="1"/>
      <p:bldP spid="81925" grpId="0" animBg="1"/>
      <p:bldP spid="81926" grpId="0" animBg="1"/>
      <p:bldP spid="81927" grpId="0" autoUpdateAnimBg="0"/>
      <p:bldP spid="81928" grpId="0" autoUpdateAnimBg="0"/>
      <p:bldP spid="81929" grpId="0" autoUpdateAnimBg="0"/>
      <p:bldP spid="81930" grpId="0" autoUpdateAnimBg="0"/>
      <p:bldP spid="81931" grpId="0" autoUpdateAnimBg="0"/>
      <p:bldP spid="81932" grpId="0" autoUpdateAnimBg="0"/>
      <p:bldP spid="81933" grpId="0" autoUpdateAnimBg="0"/>
      <p:bldP spid="81934" grpId="0" autoUpdateAnimBg="0"/>
      <p:bldP spid="81935" grpId="0" autoUpdateAnimBg="0"/>
      <p:bldP spid="81936" grpId="0" autoUpdateAnimBg="0"/>
      <p:bldP spid="81937" grpId="0" autoUpdateAnimBg="0"/>
      <p:bldP spid="81938" grpId="0" autoUpdateAnimBg="0"/>
      <p:bldP spid="81939" grpId="0" autoUpdateAnimBg="0"/>
      <p:bldP spid="81940" grpId="0" autoUpdateAnimBg="0"/>
      <p:bldP spid="81941" grpId="0" autoUpdateAnimBg="0"/>
      <p:bldP spid="81942" grpId="0" autoUpdateAnimBg="0"/>
      <p:bldP spid="81943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800" b="1" smtClean="0">
                <a:ea typeface="隶书" pitchFamily="49" charset="-122"/>
              </a:rPr>
              <a:t>讨论愚公与智叟的观点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r>
              <a:rPr lang="en-US" altLang="zh-CN" b="1" smtClean="0"/>
              <a:t>1.</a:t>
            </a:r>
            <a:r>
              <a:rPr lang="zh-CN" altLang="en-US" b="1" smtClean="0"/>
              <a:t>智叟与愚公在移山问题上的分歧在哪里？</a:t>
            </a:r>
          </a:p>
          <a:p>
            <a:pPr>
              <a:buFontTx/>
              <a:buNone/>
            </a:pPr>
            <a:r>
              <a:rPr lang="zh-CN" altLang="en-US" b="1" smtClean="0"/>
              <a:t>      </a:t>
            </a:r>
            <a:r>
              <a:rPr lang="zh-CN" altLang="en-US" b="1" smtClean="0">
                <a:solidFill>
                  <a:srgbClr val="2E46F4"/>
                </a:solidFill>
              </a:rPr>
              <a:t>智叟：</a:t>
            </a:r>
            <a:r>
              <a:rPr lang="zh-CN" altLang="en-US" b="1" smtClean="0">
                <a:solidFill>
                  <a:srgbClr val="FF0000"/>
                </a:solidFill>
              </a:rPr>
              <a:t>“以残年余力，曾不能毁山之一毛，其如土石何？”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2E46F4"/>
                </a:solidFill>
              </a:rPr>
              <a:t>     愚公：</a:t>
            </a:r>
            <a:r>
              <a:rPr lang="zh-CN" altLang="en-US" b="1" smtClean="0">
                <a:solidFill>
                  <a:srgbClr val="FF0000"/>
                </a:solidFill>
              </a:rPr>
              <a:t>“子子孙孙无穷匮也，而山不加增，何苦而不平？”</a:t>
            </a:r>
          </a:p>
          <a:p>
            <a:r>
              <a:rPr lang="en-US" altLang="zh-CN" b="1" smtClean="0"/>
              <a:t>2.</a:t>
            </a:r>
            <a:r>
              <a:rPr lang="zh-CN" altLang="en-US" b="1" smtClean="0"/>
              <a:t>那你认为谁的观点正确？</a:t>
            </a:r>
          </a:p>
          <a:p>
            <a:pPr>
              <a:buFontTx/>
              <a:buNone/>
            </a:pPr>
            <a:r>
              <a:rPr lang="zh-CN" altLang="en-US" b="1" smtClean="0"/>
              <a:t>      </a:t>
            </a:r>
            <a:r>
              <a:rPr lang="zh-CN" altLang="en-US" b="1" smtClean="0">
                <a:solidFill>
                  <a:srgbClr val="2E46F4"/>
                </a:solidFill>
              </a:rPr>
              <a:t>智叟：</a:t>
            </a:r>
            <a:r>
              <a:rPr lang="zh-CN" altLang="en-US" b="1" smtClean="0">
                <a:solidFill>
                  <a:srgbClr val="FF0000"/>
                </a:solidFill>
              </a:rPr>
              <a:t>眼前的停滞的观点</a:t>
            </a:r>
            <a:r>
              <a:rPr lang="zh-CN" altLang="en-US" b="1" smtClean="0">
                <a:solidFill>
                  <a:srgbClr val="2E46F4"/>
                </a:solidFill>
              </a:rPr>
              <a:t>。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2E46F4"/>
                </a:solidFill>
              </a:rPr>
              <a:t>      愚公：</a:t>
            </a:r>
            <a:r>
              <a:rPr lang="zh-CN" altLang="en-US" b="1" smtClean="0">
                <a:solidFill>
                  <a:srgbClr val="FF0000"/>
                </a:solidFill>
              </a:rPr>
              <a:t>长远的，发展的观点。</a:t>
            </a:r>
          </a:p>
        </p:txBody>
      </p:sp>
    </p:spTree>
  </p:cSld>
  <p:clrMapOvr>
    <a:masterClrMapping/>
  </p:clrMapOvr>
  <p:transition spd="slow">
    <p:zoom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山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</p:spPr>
      </p:pic>
      <p:sp>
        <p:nvSpPr>
          <p:cNvPr id="10243" name="AutoShape 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48600" y="5867400"/>
            <a:ext cx="762000" cy="304800"/>
          </a:xfrm>
          <a:prstGeom prst="actionButtonBackPrevious">
            <a:avLst/>
          </a:prstGeom>
          <a:solidFill>
            <a:srgbClr val="FF99CC"/>
          </a:solidFill>
          <a:ln w="9525" cap="rnd">
            <a:solidFill>
              <a:srgbClr val="FF99CC"/>
            </a:solidFill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1600">
                <a:latin typeface="Times New Roman" pitchFamily="18" charset="0"/>
              </a:rPr>
              <a:t>返   回</a:t>
            </a:r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609600" y="533400"/>
            <a:ext cx="403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>
                <a:solidFill>
                  <a:srgbClr val="0066CC"/>
                </a:solidFill>
                <a:latin typeface="Times New Roman" pitchFamily="18" charset="0"/>
              </a:rPr>
              <a:t>作者作品介绍</a:t>
            </a:r>
            <a:r>
              <a:rPr kumimoji="1" lang="zh-CN" altLang="en-US" sz="4000">
                <a:latin typeface="Times New Roman" pitchFamily="18" charset="0"/>
              </a:rPr>
              <a:t>：</a:t>
            </a: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10245" name="AutoShape 5"/>
          <p:cNvSpPr>
            <a:spLocks noChangeArrowheads="1"/>
          </p:cNvSpPr>
          <p:nvPr/>
        </p:nvSpPr>
        <p:spPr bwMode="auto">
          <a:xfrm>
            <a:off x="381000" y="1371600"/>
            <a:ext cx="7924800" cy="49530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kumimoji="1" lang="zh-CN" altLang="en-US" sz="3600" b="1" dirty="0" smtClean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列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御寇，相传战国时道家，郑国人。主张</a:t>
            </a:r>
          </a:p>
          <a:p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虚静、无为，被道家尊为前辈。</a:t>
            </a:r>
          </a:p>
          <a:p>
            <a:r>
              <a:rPr kumimoji="1" lang="zh-CN" altLang="en-US" sz="3600" b="1" dirty="0" smtClean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本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文选自</a:t>
            </a:r>
            <a:r>
              <a:rPr kumimoji="1" lang="en-US" altLang="zh-CN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《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列子</a:t>
            </a:r>
            <a:r>
              <a:rPr kumimoji="1" lang="en-US" altLang="zh-CN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-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汤问</a:t>
            </a:r>
            <a:r>
              <a:rPr kumimoji="1" lang="en-US" altLang="zh-CN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》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。书中保存了不少</a:t>
            </a:r>
          </a:p>
          <a:p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民间故事、寓言和神话传说。</a:t>
            </a:r>
            <a:r>
              <a:rPr kumimoji="1" lang="en-US" altLang="zh-CN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《</a:t>
            </a:r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愚公移山</a:t>
            </a:r>
            <a:r>
              <a:rPr kumimoji="1" lang="en-US" altLang="zh-CN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》</a:t>
            </a:r>
          </a:p>
          <a:p>
            <a:r>
              <a:rPr kumimoji="1" lang="zh-CN" altLang="en-US" sz="3600" b="1" dirty="0">
                <a:solidFill>
                  <a:srgbClr val="FF6699"/>
                </a:solidFill>
                <a:latin typeface="Times New Roman" pitchFamily="18" charset="0"/>
                <a:ea typeface="隶书" pitchFamily="49" charset="-122"/>
              </a:rPr>
              <a:t>是古代寓言中的名篇。</a:t>
            </a:r>
          </a:p>
          <a:p>
            <a:r>
              <a:rPr kumimoji="1" lang="zh-CN" altLang="en-US" sz="2400" dirty="0">
                <a:latin typeface="Times New Roman" pitchFamily="18" charset="0"/>
              </a:rPr>
              <a:t>       </a:t>
            </a:r>
          </a:p>
        </p:txBody>
      </p:sp>
    </p:spTree>
  </p:cSld>
  <p:clrMapOvr>
    <a:masterClrMapping/>
  </p:clrMapOvr>
  <p:transition advClick="0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s21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85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15" name="Rectangle 3"/>
          <p:cNvSpPr>
            <a:spLocks noGrp="1" noChangeArrowheads="1"/>
          </p:cNvSpPr>
          <p:nvPr>
            <p:ph type="title"/>
          </p:nvPr>
        </p:nvSpPr>
        <p:spPr>
          <a:xfrm>
            <a:off x="1143000" y="0"/>
            <a:ext cx="8001000" cy="1371600"/>
          </a:xfr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</p:spPr>
        <p:txBody>
          <a:bodyPr/>
          <a:lstStyle/>
          <a:p>
            <a:r>
              <a:rPr lang="zh-CN" altLang="en-US" sz="5400" smtClean="0">
                <a:solidFill>
                  <a:schemeClr val="bg1"/>
                </a:solidFill>
                <a:ea typeface="华文新魏" pitchFamily="2" charset="-122"/>
              </a:rPr>
              <a:t>愚公与智叟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1258888" y="1447800"/>
            <a:ext cx="7885112" cy="2103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 b="1">
                <a:solidFill>
                  <a:srgbClr val="003300"/>
                </a:solidFill>
                <a:latin typeface="宋体" pitchFamily="2" charset="-122"/>
              </a:rPr>
              <a:t>目光长远  积极奋斗  全面  发展</a:t>
            </a:r>
          </a:p>
          <a:p>
            <a:pPr>
              <a:defRPr/>
            </a:pPr>
            <a:r>
              <a:rPr kumimoji="0" lang="zh-CN" altLang="en-US" sz="48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</a:rPr>
              <a:t>  </a:t>
            </a:r>
            <a:r>
              <a:rPr kumimoji="0"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</a:rPr>
              <a:t>持之以恒 </a:t>
            </a:r>
            <a:r>
              <a:rPr kumimoji="0" lang="zh-CN" altLang="en-US" sz="4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</a:rPr>
              <a:t> </a:t>
            </a:r>
            <a:r>
              <a:rPr kumimoji="0" lang="zh-CN" altLang="en-US" sz="4800">
                <a:solidFill>
                  <a:srgbClr val="00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</a:rPr>
              <a:t>       </a:t>
            </a:r>
            <a:r>
              <a:rPr kumimoji="0"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新魏" pitchFamily="2" charset="-122"/>
              </a:rPr>
              <a:t>雄心壮志</a:t>
            </a:r>
          </a:p>
          <a:p>
            <a:pPr>
              <a:defRPr/>
            </a:pPr>
            <a:r>
              <a:rPr kumimoji="0" lang="zh-CN" altLang="en-US" b="1">
                <a:solidFill>
                  <a:srgbClr val="660066"/>
                </a:solidFill>
                <a:latin typeface="Arial" pitchFamily="34" charset="0"/>
              </a:rPr>
              <a:t>       他不怕困难，有坚强的毅力，他的伟大信心和伟大实践取得了胜利</a:t>
            </a:r>
          </a:p>
        </p:txBody>
      </p:sp>
      <p:sp>
        <p:nvSpPr>
          <p:cNvPr id="90117" name="Text Box 5"/>
          <p:cNvSpPr txBox="1">
            <a:spLocks noChangeArrowheads="1"/>
          </p:cNvSpPr>
          <p:nvPr/>
        </p:nvSpPr>
        <p:spPr bwMode="auto">
          <a:xfrm>
            <a:off x="3124200" y="3352800"/>
            <a:ext cx="2667000" cy="10985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6600" b="1">
                <a:solidFill>
                  <a:srgbClr val="0033CC"/>
                </a:solidFill>
                <a:ea typeface="华文新魏" pitchFamily="2" charset="-122"/>
              </a:rPr>
              <a:t>对比</a:t>
            </a:r>
          </a:p>
        </p:txBody>
      </p:sp>
      <p:sp>
        <p:nvSpPr>
          <p:cNvPr id="90118" name="Text Box 6"/>
          <p:cNvSpPr txBox="1">
            <a:spLocks noChangeArrowheads="1"/>
          </p:cNvSpPr>
          <p:nvPr/>
        </p:nvSpPr>
        <p:spPr bwMode="auto">
          <a:xfrm>
            <a:off x="750888" y="4572000"/>
            <a:ext cx="8432800" cy="18700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目光短浅  冷漠逃避  片面  静止</a:t>
            </a:r>
          </a:p>
          <a:p>
            <a:pPr>
              <a:spcBef>
                <a:spcPct val="60000"/>
              </a:spcBef>
            </a:pPr>
            <a:r>
              <a:rPr kumimoji="0" lang="zh-CN" altLang="en-US">
                <a:solidFill>
                  <a:srgbClr val="660066"/>
                </a:solidFill>
                <a:latin typeface="Arial" pitchFamily="34" charset="0"/>
              </a:rPr>
              <a:t>       </a:t>
            </a:r>
            <a:r>
              <a:rPr kumimoji="0" lang="zh-CN" altLang="en-US" b="1">
                <a:solidFill>
                  <a:srgbClr val="660066"/>
                </a:solidFill>
                <a:latin typeface="Arial" pitchFamily="34" charset="0"/>
                <a:ea typeface="黑体" pitchFamily="49" charset="-122"/>
              </a:rPr>
              <a:t>是个懒汉懦夫，把困难看得太重，把人的力量估计过低，</a:t>
            </a:r>
          </a:p>
          <a:p>
            <a:pPr>
              <a:spcBef>
                <a:spcPct val="60000"/>
              </a:spcBef>
            </a:pPr>
            <a:r>
              <a:rPr kumimoji="0" lang="zh-CN" altLang="en-US" b="1">
                <a:solidFill>
                  <a:srgbClr val="660066"/>
                </a:solidFill>
                <a:latin typeface="Arial" pitchFamily="34" charset="0"/>
                <a:ea typeface="黑体" pitchFamily="49" charset="-122"/>
              </a:rPr>
              <a:t>是这一类典型人物的代表</a:t>
            </a:r>
            <a:endParaRPr kumimoji="0" lang="zh-CN" altLang="en-US" b="1">
              <a:solidFill>
                <a:srgbClr val="003300"/>
              </a:solidFill>
              <a:latin typeface="隶书" pitchFamily="49" charset="-122"/>
              <a:ea typeface="黑体" pitchFamily="49" charset="-122"/>
            </a:endParaRPr>
          </a:p>
        </p:txBody>
      </p:sp>
      <p:sp>
        <p:nvSpPr>
          <p:cNvPr id="90119" name="Text Box 7"/>
          <p:cNvSpPr txBox="1">
            <a:spLocks noChangeArrowheads="1"/>
          </p:cNvSpPr>
          <p:nvPr/>
        </p:nvSpPr>
        <p:spPr bwMode="auto">
          <a:xfrm>
            <a:off x="0" y="4365625"/>
            <a:ext cx="609600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智</a:t>
            </a:r>
          </a:p>
          <a:p>
            <a:r>
              <a:rPr lang="zh-CN" altLang="en-US" sz="40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叟</a:t>
            </a:r>
            <a:r>
              <a:rPr lang="zh-CN" altLang="en-US" sz="4000" b="1">
                <a:solidFill>
                  <a:srgbClr val="FFFF00"/>
                </a:solidFill>
                <a:latin typeface="隶书" pitchFamily="49" charset="-122"/>
                <a:ea typeface="隶书" pitchFamily="49" charset="-122"/>
              </a:rPr>
              <a:t>：</a:t>
            </a:r>
          </a:p>
        </p:txBody>
      </p:sp>
      <p:sp>
        <p:nvSpPr>
          <p:cNvPr id="90120" name="Text Box 8"/>
          <p:cNvSpPr txBox="1">
            <a:spLocks noChangeArrowheads="1"/>
          </p:cNvSpPr>
          <p:nvPr/>
        </p:nvSpPr>
        <p:spPr bwMode="auto">
          <a:xfrm>
            <a:off x="0" y="1773238"/>
            <a:ext cx="170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愚公：</a:t>
            </a: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228600" y="3684588"/>
            <a:ext cx="2636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3600" b="1">
                <a:latin typeface="Arial" pitchFamily="34" charset="0"/>
                <a:ea typeface="隶书" pitchFamily="49" charset="-122"/>
              </a:rPr>
              <a:t>愚公不“愚”</a:t>
            </a:r>
            <a:endParaRPr kumimoji="0" lang="zh-CN" altLang="en-US" sz="3600">
              <a:latin typeface="Arial" pitchFamily="34" charset="0"/>
            </a:endParaRPr>
          </a:p>
        </p:txBody>
      </p:sp>
      <p:sp>
        <p:nvSpPr>
          <p:cNvPr id="90122" name="Text Box 10"/>
          <p:cNvSpPr txBox="1">
            <a:spLocks noChangeArrowheads="1"/>
          </p:cNvSpPr>
          <p:nvPr/>
        </p:nvSpPr>
        <p:spPr bwMode="auto">
          <a:xfrm>
            <a:off x="5334000" y="3657600"/>
            <a:ext cx="26368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3600" b="1">
                <a:latin typeface="Arial" pitchFamily="34" charset="0"/>
                <a:ea typeface="隶书" pitchFamily="49" charset="-122"/>
              </a:rPr>
              <a:t>智叟不“智”</a:t>
            </a:r>
            <a:endParaRPr kumimoji="0" lang="zh-CN" altLang="en-US" sz="3600">
              <a:latin typeface="Arial" pitchFamily="34" charset="0"/>
            </a:endParaRPr>
          </a:p>
        </p:txBody>
      </p:sp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0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0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5" grpId="0" animBg="1"/>
      <p:bldP spid="90116" grpId="0" autoUpdateAnimBg="0"/>
      <p:bldP spid="90117" grpId="0" autoUpdateAnimBg="0"/>
      <p:bldP spid="90118" grpId="0" autoUpdateAnimBg="0"/>
      <p:bldP spid="90120" grpId="0"/>
      <p:bldP spid="90121" grpId="0"/>
      <p:bldP spid="901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q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9850" y="-142875"/>
            <a:ext cx="1990725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1139" name="Group 3"/>
          <p:cNvGraphicFramePr>
            <a:graphicFrameLocks noGrp="1"/>
          </p:cNvGraphicFramePr>
          <p:nvPr/>
        </p:nvGraphicFramePr>
        <p:xfrm>
          <a:off x="1441450" y="1971675"/>
          <a:ext cx="5591175" cy="4770438"/>
        </p:xfrm>
        <a:graphic>
          <a:graphicData uri="http://schemas.openxmlformats.org/drawingml/2006/table">
            <a:tbl>
              <a:tblPr/>
              <a:tblGrid>
                <a:gridCol w="1808163"/>
                <a:gridCol w="1892300"/>
                <a:gridCol w="1890712"/>
              </a:tblGrid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人物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表现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态度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572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240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890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1173" name="Text Box 37"/>
          <p:cNvSpPr txBox="1">
            <a:spLocks noChangeArrowheads="1"/>
          </p:cNvSpPr>
          <p:nvPr/>
        </p:nvSpPr>
        <p:spPr bwMode="auto">
          <a:xfrm>
            <a:off x="1698625" y="781050"/>
            <a:ext cx="57277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b="1">
                <a:latin typeface="Arial" pitchFamily="34" charset="0"/>
              </a:rPr>
              <a:t>比一比： “人物表”里的这些人，在“移山”这个巨大的困难面前各自表现了怎样的精神面貌？</a:t>
            </a:r>
          </a:p>
        </p:txBody>
      </p:sp>
      <p:sp>
        <p:nvSpPr>
          <p:cNvPr id="91174" name="Text Box 38"/>
          <p:cNvSpPr txBox="1">
            <a:spLocks noChangeArrowheads="1"/>
          </p:cNvSpPr>
          <p:nvPr/>
        </p:nvSpPr>
        <p:spPr bwMode="auto">
          <a:xfrm>
            <a:off x="1655763" y="2336800"/>
            <a:ext cx="971550" cy="39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2000">
                <a:solidFill>
                  <a:srgbClr val="000000"/>
                </a:solidFill>
                <a:latin typeface="Calibri" pitchFamily="34" charset="0"/>
              </a:rPr>
              <a:t>众子孙</a:t>
            </a:r>
          </a:p>
        </p:txBody>
      </p:sp>
      <p:sp>
        <p:nvSpPr>
          <p:cNvPr id="91175" name="Text Box 39"/>
          <p:cNvSpPr txBox="1">
            <a:spLocks noChangeArrowheads="1"/>
          </p:cNvSpPr>
          <p:nvPr/>
        </p:nvSpPr>
        <p:spPr bwMode="auto">
          <a:xfrm>
            <a:off x="1698625" y="2860675"/>
            <a:ext cx="10985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遗男</a:t>
            </a:r>
          </a:p>
        </p:txBody>
      </p:sp>
      <p:sp>
        <p:nvSpPr>
          <p:cNvPr id="91176" name="Text Box 40"/>
          <p:cNvSpPr txBox="1">
            <a:spLocks noChangeArrowheads="1"/>
          </p:cNvSpPr>
          <p:nvPr/>
        </p:nvSpPr>
        <p:spPr bwMode="auto">
          <a:xfrm>
            <a:off x="1685925" y="4254500"/>
            <a:ext cx="10366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妻子</a:t>
            </a:r>
          </a:p>
        </p:txBody>
      </p:sp>
      <p:sp>
        <p:nvSpPr>
          <p:cNvPr id="91177" name="Text Box 41"/>
          <p:cNvSpPr txBox="1">
            <a:spLocks noChangeArrowheads="1"/>
          </p:cNvSpPr>
          <p:nvPr/>
        </p:nvSpPr>
        <p:spPr bwMode="auto">
          <a:xfrm>
            <a:off x="1655763" y="5921375"/>
            <a:ext cx="10668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智叟</a:t>
            </a:r>
          </a:p>
        </p:txBody>
      </p:sp>
      <p:sp>
        <p:nvSpPr>
          <p:cNvPr id="91178" name="Text Box 42"/>
          <p:cNvSpPr txBox="1">
            <a:spLocks noChangeArrowheads="1"/>
          </p:cNvSpPr>
          <p:nvPr/>
        </p:nvSpPr>
        <p:spPr bwMode="auto">
          <a:xfrm>
            <a:off x="3411538" y="2336800"/>
            <a:ext cx="12334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杂然相许</a:t>
            </a:r>
          </a:p>
        </p:txBody>
      </p:sp>
      <p:sp>
        <p:nvSpPr>
          <p:cNvPr id="91179" name="Text Box 43"/>
          <p:cNvSpPr txBox="1">
            <a:spLocks noChangeArrowheads="1"/>
          </p:cNvSpPr>
          <p:nvPr/>
        </p:nvSpPr>
        <p:spPr bwMode="auto">
          <a:xfrm>
            <a:off x="5272088" y="2366963"/>
            <a:ext cx="889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赞同</a:t>
            </a:r>
          </a:p>
        </p:txBody>
      </p:sp>
      <p:sp>
        <p:nvSpPr>
          <p:cNvPr id="91180" name="Text Box 44"/>
          <p:cNvSpPr txBox="1">
            <a:spLocks noChangeArrowheads="1"/>
          </p:cNvSpPr>
          <p:nvPr/>
        </p:nvSpPr>
        <p:spPr bwMode="auto">
          <a:xfrm>
            <a:off x="3411538" y="3043238"/>
            <a:ext cx="1651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2000">
                <a:solidFill>
                  <a:srgbClr val="000000"/>
                </a:solidFill>
                <a:latin typeface="Calibri" pitchFamily="34" charset="0"/>
              </a:rPr>
              <a:t>跳往助之</a:t>
            </a:r>
          </a:p>
        </p:txBody>
      </p:sp>
      <p:sp>
        <p:nvSpPr>
          <p:cNvPr id="91181" name="Text Box 45"/>
          <p:cNvSpPr txBox="1">
            <a:spLocks noChangeArrowheads="1"/>
          </p:cNvSpPr>
          <p:nvPr/>
        </p:nvSpPr>
        <p:spPr bwMode="auto">
          <a:xfrm>
            <a:off x="5314950" y="3043238"/>
            <a:ext cx="804863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赞同</a:t>
            </a:r>
          </a:p>
        </p:txBody>
      </p:sp>
      <p:sp>
        <p:nvSpPr>
          <p:cNvPr id="91182" name="Text Box 46"/>
          <p:cNvSpPr txBox="1">
            <a:spLocks noChangeArrowheads="1"/>
          </p:cNvSpPr>
          <p:nvPr/>
        </p:nvSpPr>
        <p:spPr bwMode="auto">
          <a:xfrm>
            <a:off x="3411538" y="3606800"/>
            <a:ext cx="18605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2000">
                <a:solidFill>
                  <a:srgbClr val="000000"/>
                </a:solidFill>
                <a:latin typeface="Calibri" pitchFamily="34" charset="0"/>
                <a:sym typeface="Arial" pitchFamily="34" charset="0"/>
              </a:rPr>
              <a:t>以君</a:t>
            </a:r>
            <a:r>
              <a:rPr kumimoji="0" lang="zh-CN" altLang="en-US" sz="2000">
                <a:solidFill>
                  <a:srgbClr val="000000"/>
                </a:solidFill>
                <a:latin typeface="Calibri" pitchFamily="34" charset="0"/>
              </a:rPr>
              <a:t>之力，曾不能损魁父之丘，如太行、王屋何？且焉置</a:t>
            </a: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土石？</a:t>
            </a:r>
          </a:p>
          <a:p>
            <a:pPr>
              <a:buFont typeface="Arial" pitchFamily="34" charset="0"/>
              <a:buNone/>
            </a:pPr>
            <a:endParaRPr kumimoji="0"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1183" name="Text Box 47"/>
          <p:cNvSpPr txBox="1">
            <a:spLocks noChangeArrowheads="1"/>
          </p:cNvSpPr>
          <p:nvPr/>
        </p:nvSpPr>
        <p:spPr bwMode="auto">
          <a:xfrm>
            <a:off x="5334000" y="4254500"/>
            <a:ext cx="1371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关切、忧虑</a:t>
            </a:r>
          </a:p>
        </p:txBody>
      </p:sp>
      <p:sp>
        <p:nvSpPr>
          <p:cNvPr id="91184" name="Text Box 48"/>
          <p:cNvSpPr txBox="1">
            <a:spLocks noChangeArrowheads="1"/>
          </p:cNvSpPr>
          <p:nvPr/>
        </p:nvSpPr>
        <p:spPr bwMode="auto">
          <a:xfrm>
            <a:off x="3205163" y="5278438"/>
            <a:ext cx="2066925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甚矣，汝之不惠！以残年余力，曾不能毁山之一毛，其如土石何？</a:t>
            </a:r>
          </a:p>
          <a:p>
            <a:pPr>
              <a:buFont typeface="Arial" pitchFamily="34" charset="0"/>
              <a:buNone/>
            </a:pPr>
            <a:endParaRPr kumimoji="0"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1185" name="Text Box 49"/>
          <p:cNvSpPr txBox="1">
            <a:spLocks noChangeArrowheads="1"/>
          </p:cNvSpPr>
          <p:nvPr/>
        </p:nvSpPr>
        <p:spPr bwMode="auto">
          <a:xfrm>
            <a:off x="5314950" y="5921375"/>
            <a:ext cx="139065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1800">
                <a:solidFill>
                  <a:srgbClr val="000000"/>
                </a:solidFill>
                <a:latin typeface="Calibri" pitchFamily="34" charset="0"/>
              </a:rPr>
              <a:t>嘲笑、讥讽</a:t>
            </a:r>
          </a:p>
          <a:p>
            <a:pPr>
              <a:buFont typeface="Arial" pitchFamily="34" charset="0"/>
              <a:buNone/>
            </a:pPr>
            <a:endParaRPr kumimoji="0" lang="zh-CN" altLang="en-US" sz="18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1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1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1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1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1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1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1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1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1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91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91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73" grpId="0" bldLvl="0" autoUpdateAnimBg="0"/>
      <p:bldP spid="91174" grpId="0" bldLvl="0" autoUpdateAnimBg="0"/>
      <p:bldP spid="91175" grpId="0" bldLvl="0" autoUpdateAnimBg="0"/>
      <p:bldP spid="91176" grpId="0" bldLvl="0" autoUpdateAnimBg="0"/>
      <p:bldP spid="91177" grpId="0" bldLvl="0" autoUpdateAnimBg="0"/>
      <p:bldP spid="91178" grpId="0" bldLvl="0" autoUpdateAnimBg="0"/>
      <p:bldP spid="91179" grpId="0" bldLvl="0" autoUpdateAnimBg="0"/>
      <p:bldP spid="91180" grpId="0" bldLvl="0" autoUpdateAnimBg="0"/>
      <p:bldP spid="91181" grpId="0" bldLvl="0" autoUpdateAnimBg="0"/>
      <p:bldP spid="91182" grpId="0" bldLvl="0" autoUpdateAnimBg="0"/>
      <p:bldP spid="91183" grpId="0" bldLvl="0" autoUpdateAnimBg="0"/>
      <p:bldP spid="91184" grpId="0" bldLvl="0" autoUpdateAnimBg="0"/>
      <p:bldP spid="91185" grpId="0" bldLvl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23850" y="0"/>
            <a:ext cx="614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ea typeface="方正舒体" pitchFamily="2" charset="-122"/>
              </a:rPr>
              <a:t>文章是如何运用对比手法的</a:t>
            </a:r>
            <a:r>
              <a:rPr lang="zh-CN" altLang="en-US" sz="3600" b="1">
                <a:solidFill>
                  <a:srgbClr val="FF0000"/>
                </a:solidFill>
                <a:ea typeface="华文行楷" pitchFamily="2" charset="-122"/>
              </a:rPr>
              <a:t>？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28600" y="2727325"/>
            <a:ext cx="1752600" cy="1874838"/>
            <a:chOff x="144" y="1392"/>
            <a:chExt cx="1104" cy="1181"/>
          </a:xfrm>
        </p:grpSpPr>
        <p:sp>
          <p:nvSpPr>
            <p:cNvPr id="39940" name="Text Box 4"/>
            <p:cNvSpPr txBox="1">
              <a:spLocks noChangeArrowheads="1"/>
            </p:cNvSpPr>
            <p:nvPr/>
          </p:nvSpPr>
          <p:spPr bwMode="auto">
            <a:xfrm>
              <a:off x="360" y="2208"/>
              <a:ext cx="6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智叟</a:t>
              </a:r>
            </a:p>
          </p:txBody>
        </p:sp>
        <p:pic>
          <p:nvPicPr>
            <p:cNvPr id="48154" name="Picture 5" descr="1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4" y="1392"/>
              <a:ext cx="1104" cy="9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7223125" y="2651125"/>
            <a:ext cx="1096963" cy="2027238"/>
            <a:chOff x="4195" y="2640"/>
            <a:chExt cx="691" cy="1277"/>
          </a:xfrm>
        </p:grpSpPr>
        <p:sp>
          <p:nvSpPr>
            <p:cNvPr id="39943" name="Text Box 7"/>
            <p:cNvSpPr txBox="1">
              <a:spLocks noChangeArrowheads="1"/>
            </p:cNvSpPr>
            <p:nvPr/>
          </p:nvSpPr>
          <p:spPr bwMode="auto">
            <a:xfrm>
              <a:off x="4204" y="3552"/>
              <a:ext cx="67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rgbClr val="FF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愚公</a:t>
              </a:r>
            </a:p>
          </p:txBody>
        </p:sp>
        <p:pic>
          <p:nvPicPr>
            <p:cNvPr id="48152" name="Picture 8" descr="2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195" y="2640"/>
              <a:ext cx="691" cy="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6858000" y="411163"/>
            <a:ext cx="1828800" cy="1874837"/>
            <a:chOff x="4176" y="0"/>
            <a:chExt cx="1152" cy="1181"/>
          </a:xfrm>
        </p:grpSpPr>
        <p:sp>
          <p:nvSpPr>
            <p:cNvPr id="39946" name="Text Box 10"/>
            <p:cNvSpPr txBox="1">
              <a:spLocks noChangeArrowheads="1"/>
            </p:cNvSpPr>
            <p:nvPr/>
          </p:nvSpPr>
          <p:spPr bwMode="auto">
            <a:xfrm>
              <a:off x="4176" y="816"/>
              <a:ext cx="1152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rgbClr val="FF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愚公之妻</a:t>
              </a:r>
            </a:p>
          </p:txBody>
        </p:sp>
        <p:pic>
          <p:nvPicPr>
            <p:cNvPr id="48150" name="Picture 11" descr="2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35" y="0"/>
              <a:ext cx="634" cy="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6629400" y="5516563"/>
            <a:ext cx="2286000" cy="1341437"/>
            <a:chOff x="4080" y="1824"/>
            <a:chExt cx="1440" cy="845"/>
          </a:xfrm>
        </p:grpSpPr>
        <p:sp>
          <p:nvSpPr>
            <p:cNvPr id="39949" name="Text Box 13"/>
            <p:cNvSpPr txBox="1">
              <a:spLocks noChangeArrowheads="1"/>
            </p:cNvSpPr>
            <p:nvPr/>
          </p:nvSpPr>
          <p:spPr bwMode="auto">
            <a:xfrm>
              <a:off x="4080" y="2304"/>
              <a:ext cx="144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kumimoji="0" lang="zh-CN" altLang="en-US" sz="3200" b="1">
                  <a:solidFill>
                    <a:srgbClr val="FF33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邻居小孩</a:t>
              </a:r>
            </a:p>
          </p:txBody>
        </p:sp>
        <p:pic>
          <p:nvPicPr>
            <p:cNvPr id="48148" name="Picture 14" descr="2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569" y="1824"/>
              <a:ext cx="461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1981200" y="2849563"/>
            <a:ext cx="5241925" cy="1265237"/>
            <a:chOff x="1248" y="1699"/>
            <a:chExt cx="3302" cy="797"/>
          </a:xfrm>
        </p:grpSpPr>
        <p:sp>
          <p:nvSpPr>
            <p:cNvPr id="39952" name="Text Box 16"/>
            <p:cNvSpPr txBox="1">
              <a:spLocks noChangeArrowheads="1"/>
            </p:cNvSpPr>
            <p:nvPr/>
          </p:nvSpPr>
          <p:spPr bwMode="auto">
            <a:xfrm>
              <a:off x="1392" y="1699"/>
              <a:ext cx="192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不智：目光短浅</a:t>
              </a:r>
            </a:p>
          </p:txBody>
        </p:sp>
        <p:sp>
          <p:nvSpPr>
            <p:cNvPr id="39953" name="Text Box 17"/>
            <p:cNvSpPr txBox="1">
              <a:spLocks noChangeArrowheads="1"/>
            </p:cNvSpPr>
            <p:nvPr/>
          </p:nvSpPr>
          <p:spPr bwMode="auto">
            <a:xfrm>
              <a:off x="2352" y="2131"/>
              <a:ext cx="196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defRPr/>
              </a:pPr>
              <a:r>
                <a:rPr kumimoji="0" lang="zh-CN" altLang="en-US" sz="3200" b="1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不愚：高瞻远瞩</a:t>
              </a:r>
            </a:p>
          </p:txBody>
        </p:sp>
        <p:cxnSp>
          <p:nvCxnSpPr>
            <p:cNvPr id="48146" name="AutoShape 18"/>
            <p:cNvCxnSpPr>
              <a:cxnSpLocks noChangeShapeType="1"/>
            </p:cNvCxnSpPr>
            <p:nvPr/>
          </p:nvCxnSpPr>
          <p:spPr bwMode="auto">
            <a:xfrm>
              <a:off x="1248" y="2074"/>
              <a:ext cx="3302" cy="1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folHlink"/>
              </a:solidFill>
              <a:miter lim="800000"/>
              <a:headEnd type="triangle" w="med" len="med"/>
              <a:tailEnd type="triangle" w="med" len="med"/>
            </a:ln>
          </p:spPr>
        </p:cxn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104900" y="487363"/>
            <a:ext cx="6164263" cy="2239962"/>
            <a:chOff x="696" y="211"/>
            <a:chExt cx="3883" cy="1411"/>
          </a:xfrm>
        </p:grpSpPr>
        <p:sp>
          <p:nvSpPr>
            <p:cNvPr id="39956" name="Text Box 20"/>
            <p:cNvSpPr txBox="1">
              <a:spLocks noChangeArrowheads="1"/>
            </p:cNvSpPr>
            <p:nvPr/>
          </p:nvSpPr>
          <p:spPr bwMode="auto">
            <a:xfrm>
              <a:off x="720" y="211"/>
              <a:ext cx="196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自作聪明，嘲讽</a:t>
              </a:r>
            </a:p>
          </p:txBody>
        </p:sp>
        <p:sp>
          <p:nvSpPr>
            <p:cNvPr id="39957" name="Text Box 21"/>
            <p:cNvSpPr txBox="1">
              <a:spLocks noChangeArrowheads="1"/>
            </p:cNvSpPr>
            <p:nvPr/>
          </p:nvSpPr>
          <p:spPr bwMode="auto">
            <a:xfrm>
              <a:off x="1584" y="595"/>
              <a:ext cx="2736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defRPr/>
              </a:pPr>
              <a:r>
                <a:rPr kumimoji="0" lang="zh-CN" altLang="en-US" sz="3200" b="1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关心：讲真话，提问题</a:t>
              </a:r>
            </a:p>
          </p:txBody>
        </p:sp>
        <p:cxnSp>
          <p:nvCxnSpPr>
            <p:cNvPr id="48143" name="AutoShape 22"/>
            <p:cNvCxnSpPr>
              <a:cxnSpLocks noChangeShapeType="1"/>
            </p:cNvCxnSpPr>
            <p:nvPr/>
          </p:nvCxnSpPr>
          <p:spPr bwMode="auto">
            <a:xfrm rot="-5400000">
              <a:off x="2121" y="-837"/>
              <a:ext cx="1034" cy="3883"/>
            </a:xfrm>
            <a:prstGeom prst="bentConnector2">
              <a:avLst/>
            </a:prstGeom>
            <a:noFill/>
            <a:ln w="31750">
              <a:solidFill>
                <a:schemeClr val="folHlink"/>
              </a:solidFill>
              <a:miter lim="800000"/>
              <a:headEnd type="triangle" w="med" len="med"/>
              <a:tailEnd type="triangle" w="med" len="med"/>
            </a:ln>
          </p:spPr>
        </p:cxn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104900" y="4602163"/>
            <a:ext cx="6300788" cy="1951037"/>
            <a:chOff x="696" y="2803"/>
            <a:chExt cx="3969" cy="1229"/>
          </a:xfrm>
        </p:grpSpPr>
        <p:sp>
          <p:nvSpPr>
            <p:cNvPr id="39960" name="Text Box 24"/>
            <p:cNvSpPr txBox="1">
              <a:spLocks noChangeArrowheads="1"/>
            </p:cNvSpPr>
            <p:nvPr/>
          </p:nvSpPr>
          <p:spPr bwMode="auto">
            <a:xfrm>
              <a:off x="3120" y="3667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r" eaLnBrk="0" hangingPunct="0">
                <a:defRPr/>
              </a:pPr>
              <a:r>
                <a:rPr kumimoji="0" lang="zh-CN" altLang="en-US" sz="3200" b="1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愉快助之</a:t>
              </a:r>
            </a:p>
          </p:txBody>
        </p:sp>
        <p:sp>
          <p:nvSpPr>
            <p:cNvPr id="39961" name="Text Box 25"/>
            <p:cNvSpPr txBox="1">
              <a:spLocks noChangeArrowheads="1"/>
            </p:cNvSpPr>
            <p:nvPr/>
          </p:nvSpPr>
          <p:spPr bwMode="auto">
            <a:xfrm>
              <a:off x="720" y="3283"/>
              <a:ext cx="1680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zh-CN" altLang="en-US" sz="3200" b="1">
                  <a:solidFill>
                    <a:schemeClr val="tx2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嘲讽阻之</a:t>
              </a:r>
            </a:p>
          </p:txBody>
        </p:sp>
        <p:cxnSp>
          <p:nvCxnSpPr>
            <p:cNvPr id="48140" name="AutoShape 26"/>
            <p:cNvCxnSpPr>
              <a:cxnSpLocks noChangeShapeType="1"/>
              <a:stCxn id="39940" idx="2"/>
            </p:cNvCxnSpPr>
            <p:nvPr/>
          </p:nvCxnSpPr>
          <p:spPr bwMode="auto">
            <a:xfrm rot="16200000" flipH="1">
              <a:off x="2256" y="1243"/>
              <a:ext cx="850" cy="3969"/>
            </a:xfrm>
            <a:prstGeom prst="bentConnector2">
              <a:avLst/>
            </a:prstGeom>
            <a:noFill/>
            <a:ln w="31750">
              <a:solidFill>
                <a:schemeClr val="folHlink"/>
              </a:solidFill>
              <a:miter lim="800000"/>
              <a:headEnd type="triangle" w="med" len="med"/>
              <a:tailEnd type="triangl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3048000" y="304800"/>
            <a:ext cx="350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</a:rPr>
              <a:t>对比和衬托手法</a:t>
            </a:r>
            <a:endParaRPr lang="zh-CN" altLang="en-US" sz="3600" b="1"/>
          </a:p>
        </p:txBody>
      </p:sp>
      <p:sp>
        <p:nvSpPr>
          <p:cNvPr id="41987" name="Text Box 3"/>
          <p:cNvSpPr txBox="1">
            <a:spLocks noChangeArrowheads="1"/>
          </p:cNvSpPr>
          <p:nvPr/>
        </p:nvSpPr>
        <p:spPr bwMode="auto">
          <a:xfrm>
            <a:off x="533400" y="1143000"/>
            <a:ext cx="213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二山高峻</a:t>
            </a:r>
            <a:endParaRPr lang="zh-CN" altLang="en-US" sz="2800" b="1"/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5181600" y="1219200"/>
            <a:ext cx="320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人少力微 工具简陋</a:t>
            </a:r>
            <a:endParaRPr lang="zh-CN" altLang="en-US" sz="2800"/>
          </a:p>
        </p:txBody>
      </p:sp>
      <p:sp>
        <p:nvSpPr>
          <p:cNvPr id="41989" name="Line 5"/>
          <p:cNvSpPr>
            <a:spLocks noChangeShapeType="1"/>
          </p:cNvSpPr>
          <p:nvPr/>
        </p:nvSpPr>
        <p:spPr bwMode="auto">
          <a:xfrm>
            <a:off x="3352800" y="1447800"/>
            <a:ext cx="16764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0" name="Text Box 6"/>
          <p:cNvSpPr txBox="1">
            <a:spLocks noChangeArrowheads="1"/>
          </p:cNvSpPr>
          <p:nvPr/>
        </p:nvSpPr>
        <p:spPr bwMode="auto">
          <a:xfrm>
            <a:off x="3581400" y="8382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对比</a:t>
            </a:r>
          </a:p>
        </p:txBody>
      </p:sp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81000" y="1981200"/>
            <a:ext cx="3276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智叟目光短浅</a:t>
            </a:r>
            <a:r>
              <a:rPr lang="zh-CN" altLang="en-US" sz="2800"/>
              <a:t> </a:t>
            </a:r>
            <a:r>
              <a:rPr lang="zh-CN" altLang="en-US" sz="2800" b="1">
                <a:ea typeface="黑体" pitchFamily="49" charset="-122"/>
              </a:rPr>
              <a:t>安于现状 自作聪明</a:t>
            </a:r>
            <a:endParaRPr lang="zh-CN" altLang="en-US" sz="2800"/>
          </a:p>
        </p:txBody>
      </p:sp>
      <p:sp>
        <p:nvSpPr>
          <p:cNvPr id="41992" name="Text Box 8"/>
          <p:cNvSpPr txBox="1">
            <a:spLocks noChangeArrowheads="1"/>
          </p:cNvSpPr>
          <p:nvPr/>
        </p:nvSpPr>
        <p:spPr bwMode="auto">
          <a:xfrm>
            <a:off x="5181600" y="1905000"/>
            <a:ext cx="3352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愚公胸怀大志 远见卓识 敢于斗争</a:t>
            </a:r>
            <a:endParaRPr lang="zh-CN" altLang="en-US" sz="2800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>
            <a:off x="3352800" y="2286000"/>
            <a:ext cx="16764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4" name="Text Box 10"/>
          <p:cNvSpPr txBox="1">
            <a:spLocks noChangeArrowheads="1"/>
          </p:cNvSpPr>
          <p:nvPr/>
        </p:nvSpPr>
        <p:spPr bwMode="auto">
          <a:xfrm>
            <a:off x="3657600" y="16764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对比</a:t>
            </a:r>
          </a:p>
        </p:txBody>
      </p:sp>
      <p:sp>
        <p:nvSpPr>
          <p:cNvPr id="41995" name="Text Box 11"/>
          <p:cNvSpPr txBox="1">
            <a:spLocks noChangeArrowheads="1"/>
          </p:cNvSpPr>
          <p:nvPr/>
        </p:nvSpPr>
        <p:spPr bwMode="auto">
          <a:xfrm>
            <a:off x="457200" y="3352800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遗男热情帮助</a:t>
            </a:r>
            <a:endParaRPr lang="zh-CN" altLang="en-US" sz="2800"/>
          </a:p>
        </p:txBody>
      </p:sp>
      <p:sp>
        <p:nvSpPr>
          <p:cNvPr id="41996" name="Text Box 12"/>
          <p:cNvSpPr txBox="1">
            <a:spLocks noChangeArrowheads="1"/>
          </p:cNvSpPr>
          <p:nvPr/>
        </p:nvSpPr>
        <p:spPr bwMode="auto">
          <a:xfrm>
            <a:off x="5257800" y="32004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智叟顽固不化</a:t>
            </a:r>
            <a:endParaRPr lang="zh-CN" altLang="en-US" sz="2800"/>
          </a:p>
        </p:txBody>
      </p:sp>
      <p:sp>
        <p:nvSpPr>
          <p:cNvPr id="41997" name="Line 13"/>
          <p:cNvSpPr>
            <a:spLocks noChangeShapeType="1"/>
          </p:cNvSpPr>
          <p:nvPr/>
        </p:nvSpPr>
        <p:spPr bwMode="auto">
          <a:xfrm>
            <a:off x="3352800" y="3505200"/>
            <a:ext cx="16764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3581400" y="2819400"/>
            <a:ext cx="91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对比</a:t>
            </a: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2514600" y="43434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山神惊惧</a:t>
            </a:r>
            <a:r>
              <a:rPr lang="zh-CN" altLang="en-US" sz="2800"/>
              <a:t> </a:t>
            </a:r>
            <a:r>
              <a:rPr lang="zh-CN" altLang="en-US" sz="2800" b="1">
                <a:ea typeface="黑体" pitchFamily="49" charset="-122"/>
              </a:rPr>
              <a:t>天帝感动</a:t>
            </a:r>
            <a:endParaRPr lang="zh-CN" altLang="en-US" sz="2800"/>
          </a:p>
        </p:txBody>
      </p:sp>
      <p:sp>
        <p:nvSpPr>
          <p:cNvPr id="42000" name="Line 16"/>
          <p:cNvSpPr>
            <a:spLocks noChangeShapeType="1"/>
          </p:cNvSpPr>
          <p:nvPr/>
        </p:nvSpPr>
        <p:spPr bwMode="auto">
          <a:xfrm>
            <a:off x="3962400" y="4800600"/>
            <a:ext cx="0" cy="9144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001" name="Text Box 17"/>
          <p:cNvSpPr txBox="1">
            <a:spLocks noChangeArrowheads="1"/>
          </p:cNvSpPr>
          <p:nvPr/>
        </p:nvSpPr>
        <p:spPr bwMode="auto">
          <a:xfrm>
            <a:off x="3124200" y="502920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衬</a:t>
            </a:r>
          </a:p>
        </p:txBody>
      </p:sp>
      <p:sp>
        <p:nvSpPr>
          <p:cNvPr id="42002" name="Text Box 18"/>
          <p:cNvSpPr txBox="1">
            <a:spLocks noChangeArrowheads="1"/>
          </p:cNvSpPr>
          <p:nvPr/>
        </p:nvSpPr>
        <p:spPr bwMode="auto">
          <a:xfrm>
            <a:off x="4343400" y="50292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66"/>
                </a:solidFill>
              </a:rPr>
              <a:t>托</a:t>
            </a:r>
          </a:p>
        </p:txBody>
      </p:sp>
      <p:sp>
        <p:nvSpPr>
          <p:cNvPr id="42003" name="Text Box 19"/>
          <p:cNvSpPr txBox="1">
            <a:spLocks noChangeArrowheads="1"/>
          </p:cNvSpPr>
          <p:nvPr/>
        </p:nvSpPr>
        <p:spPr bwMode="auto">
          <a:xfrm>
            <a:off x="2133600" y="5867400"/>
            <a:ext cx="449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黑体" pitchFamily="49" charset="-122"/>
              </a:rPr>
              <a:t>愚公的坚强意志和必胜信念</a:t>
            </a:r>
            <a:endParaRPr lang="zh-CN" altLang="en-US" sz="2800"/>
          </a:p>
        </p:txBody>
      </p:sp>
      <p:graphicFrame>
        <p:nvGraphicFramePr>
          <p:cNvPr id="5122" name="Object 20"/>
          <p:cNvGraphicFramePr>
            <a:graphicFrameLocks noChangeAspect="1"/>
          </p:cNvGraphicFramePr>
          <p:nvPr/>
        </p:nvGraphicFramePr>
        <p:xfrm>
          <a:off x="6934200" y="4495800"/>
          <a:ext cx="1371600" cy="1752600"/>
        </p:xfrm>
        <a:graphic>
          <a:graphicData uri="http://schemas.openxmlformats.org/presentationml/2006/ole">
            <p:oleObj spid="_x0000_s1026" name="剪辑" r:id="rId5" imgW="1154520" imgH="406440" progId="MS_ClipArt_Gallery.2">
              <p:embed/>
            </p:oleObj>
          </a:graphicData>
        </a:graphic>
      </p:graphicFrame>
      <p:graphicFrame>
        <p:nvGraphicFramePr>
          <p:cNvPr id="5123" name="Object 21"/>
          <p:cNvGraphicFramePr>
            <a:graphicFrameLocks noChangeAspect="1"/>
          </p:cNvGraphicFramePr>
          <p:nvPr/>
        </p:nvGraphicFramePr>
        <p:xfrm>
          <a:off x="304800" y="228600"/>
          <a:ext cx="1905000" cy="990600"/>
        </p:xfrm>
        <a:graphic>
          <a:graphicData uri="http://schemas.openxmlformats.org/presentationml/2006/ole">
            <p:oleObj spid="_x0000_s1027" name="剪辑" r:id="rId6" imgW="702000" imgH="738360" progId="MS_ClipArt_Gallery.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9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9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1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1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8" dur="5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89" dur="500"/>
                                        <p:tgtEl>
                                          <p:spTgt spid="420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42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9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utoUpdateAnimBg="0"/>
      <p:bldP spid="41987" grpId="0" autoUpdateAnimBg="0"/>
      <p:bldP spid="41988" grpId="0" autoUpdateAnimBg="0"/>
      <p:bldP spid="41989" grpId="0" animBg="1"/>
      <p:bldP spid="41990" grpId="0" autoUpdateAnimBg="0"/>
      <p:bldP spid="41991" grpId="0" autoUpdateAnimBg="0"/>
      <p:bldP spid="41992" grpId="0" autoUpdateAnimBg="0"/>
      <p:bldP spid="41993" grpId="0" animBg="1"/>
      <p:bldP spid="41994" grpId="0" autoUpdateAnimBg="0"/>
      <p:bldP spid="41995" grpId="0" autoUpdateAnimBg="0"/>
      <p:bldP spid="41996" grpId="0" autoUpdateAnimBg="0"/>
      <p:bldP spid="41997" grpId="0" animBg="1"/>
      <p:bldP spid="41998" grpId="0" autoUpdateAnimBg="0"/>
      <p:bldP spid="41999" grpId="0" autoUpdateAnimBg="0"/>
      <p:bldP spid="42000" grpId="0" animBg="1"/>
      <p:bldP spid="42001" grpId="0" autoUpdateAnimBg="0"/>
      <p:bldP spid="42002" grpId="0" autoUpdateAnimBg="0"/>
      <p:bldP spid="42003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398463" y="2238375"/>
            <a:ext cx="87137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kumimoji="0" lang="zh-CN" altLang="en-US" sz="3200" b="1">
                <a:solidFill>
                  <a:schemeClr val="tx2"/>
                </a:solidFill>
                <a:latin typeface="Arial" pitchFamily="34" charset="0"/>
              </a:rPr>
              <a:t>我们从愚公的身上能学到哪些积极的品质？</a:t>
            </a:r>
            <a:br>
              <a:rPr kumimoji="0" lang="zh-CN" altLang="en-US" sz="3200" b="1">
                <a:solidFill>
                  <a:schemeClr val="tx2"/>
                </a:solidFill>
                <a:latin typeface="Arial" pitchFamily="34" charset="0"/>
              </a:rPr>
            </a:br>
            <a:endParaRPr kumimoji="0" lang="zh-CN" altLang="en-US" sz="3200" b="1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846138" y="2992438"/>
            <a:ext cx="6884987" cy="374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endParaRPr kumimoji="0" lang="zh-CN" altLang="en-US" sz="3200" b="1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200" b="1">
                <a:latin typeface="Arial" pitchFamily="34" charset="0"/>
              </a:rPr>
              <a:t>1、做事不畏艰险。</a:t>
            </a:r>
          </a:p>
          <a:p>
            <a:pPr>
              <a:buFont typeface="Arial" pitchFamily="34" charset="0"/>
              <a:buNone/>
            </a:pPr>
            <a:r>
              <a:rPr kumimoji="0" lang="zh-CN" altLang="en-US" sz="3200" b="1">
                <a:latin typeface="Arial" pitchFamily="34" charset="0"/>
              </a:rPr>
              <a:t>2、有坚忍不拔的毅力</a:t>
            </a:r>
          </a:p>
          <a:p>
            <a:pPr>
              <a:buFont typeface="Arial" pitchFamily="34" charset="0"/>
              <a:buNone/>
            </a:pPr>
            <a:r>
              <a:rPr kumimoji="0" lang="zh-CN" altLang="en-US" sz="3200" b="1">
                <a:latin typeface="Arial" pitchFamily="34" charset="0"/>
              </a:rPr>
              <a:t>3、脚踏实地的实干精神</a:t>
            </a:r>
          </a:p>
          <a:p>
            <a:pPr>
              <a:buFont typeface="Arial" pitchFamily="34" charset="0"/>
              <a:buNone/>
            </a:pPr>
            <a:endParaRPr kumimoji="0" lang="zh-CN" altLang="en-US" sz="3200" b="1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</a:rPr>
              <a:t> </a:t>
            </a:r>
          </a:p>
          <a:p>
            <a:pPr>
              <a:spcBef>
                <a:spcPct val="50000"/>
              </a:spcBef>
              <a:buFont typeface="Arial" pitchFamily="34" charset="0"/>
              <a:buNone/>
            </a:pPr>
            <a:endParaRPr kumimoji="0" lang="zh-CN" altLang="en-US" sz="3200">
              <a:latin typeface="Arial" pitchFamily="34" charset="0"/>
            </a:endParaRPr>
          </a:p>
        </p:txBody>
      </p:sp>
      <p:sp>
        <p:nvSpPr>
          <p:cNvPr id="84996" name="Text Box 4"/>
          <p:cNvSpPr txBox="1">
            <a:spLocks noChangeArrowheads="1"/>
          </p:cNvSpPr>
          <p:nvPr/>
        </p:nvSpPr>
        <p:spPr bwMode="auto">
          <a:xfrm>
            <a:off x="846138" y="5387975"/>
            <a:ext cx="688498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</a:rPr>
              <a:t>愚公的精神：</a:t>
            </a: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  <a:sym typeface="Arial" pitchFamily="34" charset="0"/>
              </a:rPr>
              <a:t>迎难而上，</a:t>
            </a:r>
            <a:r>
              <a:rPr kumimoji="0" lang="zh-CN" altLang="en-US" sz="3200" b="1">
                <a:solidFill>
                  <a:srgbClr val="FF0000"/>
                </a:solidFill>
                <a:latin typeface="Arial" pitchFamily="34" charset="0"/>
              </a:rPr>
              <a:t>排除一切艰难险阻，不达目的势不罢休的精神。</a:t>
            </a:r>
          </a:p>
        </p:txBody>
      </p:sp>
      <p:pic>
        <p:nvPicPr>
          <p:cNvPr id="49157" name="Picture 5" descr="q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88" y="-506413"/>
            <a:ext cx="2814637" cy="3498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49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 autoUpdateAnimBg="0"/>
      <p:bldP spid="84995" grpId="0" autoUpdateAnimBg="0"/>
      <p:bldP spid="84996" grpId="0" bldLvl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04813"/>
            <a:ext cx="7604125" cy="719137"/>
          </a:xfrm>
          <a:ln>
            <a:solidFill>
              <a:srgbClr val="3399FF"/>
            </a:solidFill>
          </a:ln>
        </p:spPr>
        <p:txBody>
          <a:bodyPr>
            <a:normAutofit fontScale="90000"/>
          </a:bodyPr>
          <a:lstStyle/>
          <a:p>
            <a:r>
              <a:rPr lang="en-US" altLang="zh-CN">
                <a:solidFill>
                  <a:srgbClr val="FF0000"/>
                </a:solidFill>
              </a:rPr>
              <a:t>“</a:t>
            </a:r>
            <a:r>
              <a:rPr lang="zh-CN" altLang="en-US">
                <a:solidFill>
                  <a:srgbClr val="FF0000"/>
                </a:solidFill>
              </a:rPr>
              <a:t>愚公精神”给我的启示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3250" y="1524000"/>
            <a:ext cx="8540750" cy="4953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4000"/>
              <a:t>要克服困难，就必须下定决心，只要坚持不懈，成功终会属于我们。 </a:t>
            </a:r>
          </a:p>
          <a:p>
            <a:pPr>
              <a:lnSpc>
                <a:spcPct val="90000"/>
              </a:lnSpc>
            </a:pPr>
            <a:r>
              <a:rPr lang="zh-CN" altLang="en-US" sz="4000"/>
              <a:t>做任何事。都要有坚定的信念，要有恒心和毅力。 </a:t>
            </a:r>
          </a:p>
          <a:p>
            <a:pPr>
              <a:lnSpc>
                <a:spcPct val="90000"/>
              </a:lnSpc>
            </a:pPr>
            <a:r>
              <a:rPr lang="zh-CN" altLang="en-US" sz="4000"/>
              <a:t>凡事预则立，不预则废。 </a:t>
            </a:r>
          </a:p>
          <a:p>
            <a:pPr>
              <a:lnSpc>
                <a:spcPct val="90000"/>
              </a:lnSpc>
            </a:pPr>
            <a:r>
              <a:rPr lang="zh-CN" altLang="en-US" sz="4000"/>
              <a:t>大小、多少是相对的，都可以向自己的对立面转化，成功、失败亦如此。</a:t>
            </a:r>
            <a:r>
              <a:rPr lang="zh-CN" altLang="en-US" sz="3600"/>
              <a:t> </a:t>
            </a:r>
          </a:p>
        </p:txBody>
      </p:sp>
      <p:sp>
        <p:nvSpPr>
          <p:cNvPr id="55300" name="Rectangle 4">
            <a:hlinkClick r:id="rId2" action="ppaction://hlinksldjump"/>
            <a:hlinkHover r:id="" action="ppaction://noaction">
              <a:snd r:embed="rId3" name="applause.wav"/>
            </a:hlinkHover>
          </p:cNvPr>
          <p:cNvSpPr>
            <a:spLocks noChangeArrowheads="1"/>
          </p:cNvSpPr>
          <p:nvPr/>
        </p:nvSpPr>
        <p:spPr bwMode="auto">
          <a:xfrm>
            <a:off x="7924800" y="6248400"/>
            <a:ext cx="1219200" cy="609600"/>
          </a:xfrm>
          <a:prstGeom prst="rect">
            <a:avLst/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kumimoji="1" lang="zh-CN" altLang="en-US" sz="2400">
                <a:latin typeface="Times New Roman" pitchFamily="18" charset="0"/>
              </a:rPr>
              <a:t>返回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20091023688628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2971800" y="381000"/>
            <a:ext cx="5181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chemeClr val="accent1"/>
                </a:solidFill>
                <a:latin typeface="Tahoma" pitchFamily="34" charset="0"/>
                <a:ea typeface="隶书" pitchFamily="49" charset="-122"/>
              </a:rPr>
              <a:t>    </a:t>
            </a:r>
            <a:r>
              <a:rPr lang="en-US" altLang="zh-CN" sz="4000">
                <a:latin typeface="Tahoma" pitchFamily="34" charset="0"/>
                <a:ea typeface="华文新魏" pitchFamily="2" charset="-122"/>
              </a:rPr>
              <a:t>《</a:t>
            </a:r>
            <a:r>
              <a:rPr lang="zh-CN" altLang="en-US" sz="4000">
                <a:latin typeface="Tahoma" pitchFamily="34" charset="0"/>
                <a:ea typeface="华文新魏" pitchFamily="2" charset="-122"/>
              </a:rPr>
              <a:t>愚公移山</a:t>
            </a:r>
            <a:r>
              <a:rPr lang="en-US" altLang="zh-CN" sz="4000">
                <a:latin typeface="Tahoma" pitchFamily="34" charset="0"/>
                <a:ea typeface="华文新魏" pitchFamily="2" charset="-122"/>
              </a:rPr>
              <a:t>》</a:t>
            </a:r>
            <a:r>
              <a:rPr lang="zh-CN" altLang="en-US" sz="4000">
                <a:latin typeface="Tahoma" pitchFamily="34" charset="0"/>
                <a:ea typeface="华文新魏" pitchFamily="2" charset="-122"/>
              </a:rPr>
              <a:t>是一则寓言，愚公移山的成功反映了</a:t>
            </a:r>
            <a:r>
              <a:rPr lang="zh-CN" altLang="en-US" sz="400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我国古代劳动人民改造自然的伟大气魄和坚强毅力</a:t>
            </a:r>
            <a:r>
              <a:rPr lang="zh-CN" altLang="en-US" sz="4000">
                <a:latin typeface="Tahoma" pitchFamily="34" charset="0"/>
                <a:ea typeface="华文新魏" pitchFamily="2" charset="-122"/>
              </a:rPr>
              <a:t>，说明了</a:t>
            </a:r>
            <a:r>
              <a:rPr lang="zh-CN" altLang="en-US" sz="4000">
                <a:solidFill>
                  <a:srgbClr val="FF0000"/>
                </a:solidFill>
                <a:latin typeface="Tahoma" pitchFamily="34" charset="0"/>
                <a:ea typeface="华文新魏" pitchFamily="2" charset="-122"/>
              </a:rPr>
              <a:t>要克服困难就必须下定决心，坚持不懈地奋斗。</a:t>
            </a:r>
            <a:endParaRPr kumimoji="0" lang="zh-CN" altLang="en-US" sz="1800">
              <a:solidFill>
                <a:srgbClr val="FF0000"/>
              </a:solidFill>
              <a:latin typeface="Arial" pitchFamily="34" charset="0"/>
            </a:endParaRP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754063" y="411163"/>
            <a:ext cx="671512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2E46F4"/>
                </a:solidFill>
                <a:latin typeface="Arial" pitchFamily="34" charset="0"/>
              </a:rPr>
              <a:t>归纳总结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3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/>
          <p:cNvSpPr txBox="1">
            <a:spLocks noChangeArrowheads="1"/>
          </p:cNvSpPr>
          <p:nvPr/>
        </p:nvSpPr>
        <p:spPr bwMode="auto">
          <a:xfrm>
            <a:off x="1066800" y="3124200"/>
            <a:ext cx="7315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952500">
              <a:spcBef>
                <a:spcPct val="50000"/>
              </a:spcBef>
            </a:pPr>
            <a:r>
              <a:rPr lang="zh-CN" altLang="en-US" sz="3600" b="1">
                <a:solidFill>
                  <a:srgbClr val="6600FF"/>
                </a:solidFill>
                <a:latin typeface="Tahoma" pitchFamily="34" charset="0"/>
                <a:ea typeface="隶书" pitchFamily="49" charset="-122"/>
              </a:rPr>
              <a:t>本文采用神话结尾，</a:t>
            </a:r>
            <a:r>
              <a:rPr lang="zh-CN" altLang="en-US" sz="3600" b="1">
                <a:solidFill>
                  <a:srgbClr val="FF0000"/>
                </a:solidFill>
                <a:latin typeface="Tahoma" pitchFamily="34" charset="0"/>
                <a:ea typeface="隶书" pitchFamily="49" charset="-122"/>
              </a:rPr>
              <a:t>借助神的力量来实现愚公的宏伟抱负，是在生产极不发达的条件下解决人和自然矛盾的方式</a:t>
            </a:r>
            <a:r>
              <a:rPr lang="zh-CN" altLang="en-US" sz="3600" b="1">
                <a:solidFill>
                  <a:srgbClr val="6600FF"/>
                </a:solidFill>
                <a:latin typeface="Tahoma" pitchFamily="34" charset="0"/>
                <a:ea typeface="隶书" pitchFamily="49" charset="-122"/>
              </a:rPr>
              <a:t>，反映了古代劳动人民的美好愿望。</a:t>
            </a:r>
          </a:p>
        </p:txBody>
      </p:sp>
      <p:pic>
        <p:nvPicPr>
          <p:cNvPr id="82947" name="Picture 3" descr="qn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8194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2411413" y="260350"/>
            <a:ext cx="5791200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latin typeface="宋体" pitchFamily="2" charset="-122"/>
              </a:rPr>
              <a:t>本文以神话结尾，有什么作用？</a:t>
            </a:r>
            <a:endParaRPr lang="zh-CN" altLang="en-US">
              <a:solidFill>
                <a:srgbClr val="FF3300"/>
              </a:solidFill>
              <a:latin typeface="汉仪楷体简" pitchFamily="2" charset="-122"/>
              <a:ea typeface="汉仪楷体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8294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q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1113"/>
            <a:ext cx="2819400" cy="350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2819400" y="454025"/>
            <a:ext cx="2162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3200" b="1">
                <a:latin typeface="Arial" pitchFamily="34" charset="0"/>
              </a:rPr>
              <a:t>联想迁移</a:t>
            </a: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2820988" y="4156075"/>
            <a:ext cx="43322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2565400" y="1746250"/>
            <a:ext cx="56102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86022" name="Text Box 6"/>
          <p:cNvSpPr txBox="1">
            <a:spLocks noChangeArrowheads="1"/>
          </p:cNvSpPr>
          <p:nvPr/>
        </p:nvSpPr>
        <p:spPr bwMode="auto">
          <a:xfrm>
            <a:off x="2586038" y="2111375"/>
            <a:ext cx="4792662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b="1">
                <a:solidFill>
                  <a:srgbClr val="FF0000"/>
                </a:solidFill>
                <a:latin typeface="Arial" pitchFamily="34" charset="0"/>
              </a:rPr>
              <a:t>“</a:t>
            </a:r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</a:rPr>
              <a:t>精卫填海</a:t>
            </a:r>
            <a:r>
              <a:rPr kumimoji="0" lang="zh-CN" altLang="en-US" b="1">
                <a:solidFill>
                  <a:srgbClr val="FF0000"/>
                </a:solidFill>
                <a:latin typeface="Arial" pitchFamily="34" charset="0"/>
              </a:rPr>
              <a:t>”</a:t>
            </a:r>
            <a:r>
              <a:rPr kumimoji="0" lang="zh-CN" altLang="en-US" sz="1800" b="1">
                <a:latin typeface="Arial" pitchFamily="34" charset="0"/>
              </a:rPr>
              <a:t>，</a:t>
            </a:r>
            <a:r>
              <a:rPr kumimoji="0" lang="zh-CN" altLang="en-US" sz="2000" b="1">
                <a:latin typeface="Arial" pitchFamily="34" charset="0"/>
              </a:rPr>
              <a:t>讲的是上古炎帝的女儿在东海淹死，变为精卫鸟，每天衔西山的木石来填东海，想把东海填平。旧时用以比喻有深仇大恨，积极设法报复。后也比喻不畏艰难，不达目的，誓不罢休。</a:t>
            </a:r>
          </a:p>
          <a:p>
            <a:pPr>
              <a:buFont typeface="Arial" pitchFamily="34" charset="0"/>
              <a:buNone/>
            </a:pPr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</a:rPr>
              <a:t>“滴水穿石”</a:t>
            </a:r>
            <a:r>
              <a:rPr kumimoji="0" lang="zh-CN" altLang="en-US" sz="1800">
                <a:solidFill>
                  <a:srgbClr val="FF0000"/>
                </a:solidFill>
                <a:latin typeface="Arial" pitchFamily="34" charset="0"/>
              </a:rPr>
              <a:t>，</a:t>
            </a:r>
            <a:r>
              <a:rPr kumimoji="0" lang="zh-CN" altLang="en-US" sz="2000" b="1">
                <a:latin typeface="Arial" pitchFamily="34" charset="0"/>
              </a:rPr>
              <a:t>也作“水滴石穿”。滴水日久可以把石头穿透。比喻坚持不懈地努力，克服困难，终会成功。</a:t>
            </a:r>
          </a:p>
          <a:p>
            <a:pPr>
              <a:buFont typeface="Arial" pitchFamily="34" charset="0"/>
              <a:buNone/>
            </a:pPr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</a:rPr>
              <a:t>“绳锯木断”</a:t>
            </a:r>
            <a:r>
              <a:rPr kumimoji="0" lang="zh-CN" altLang="en-US" sz="1800">
                <a:latin typeface="Arial" pitchFamily="34" charset="0"/>
              </a:rPr>
              <a:t>，</a:t>
            </a:r>
            <a:r>
              <a:rPr kumimoji="0" lang="zh-CN" altLang="en-US" sz="2000" b="1">
                <a:latin typeface="Arial" pitchFamily="34" charset="0"/>
              </a:rPr>
              <a:t>这个成语的意思与“滴水穿石”相似。</a:t>
            </a:r>
          </a:p>
          <a:p>
            <a:pPr>
              <a:buFont typeface="Arial" pitchFamily="34" charset="0"/>
              <a:buNone/>
            </a:pPr>
            <a:endParaRPr kumimoji="0" lang="zh-CN" altLang="en-US" sz="2000" b="1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</a:rPr>
              <a:t>铁杵磨针”</a:t>
            </a:r>
            <a:r>
              <a:rPr kumimoji="0" lang="zh-CN" altLang="en-US" sz="1800">
                <a:latin typeface="Arial" pitchFamily="34" charset="0"/>
              </a:rPr>
              <a:t>，</a:t>
            </a:r>
            <a:r>
              <a:rPr kumimoji="0" lang="zh-CN" altLang="en-US" sz="2000" b="1">
                <a:latin typeface="Arial" pitchFamily="34" charset="0"/>
              </a:rPr>
              <a:t>讲的是李白小时侯的故事</a:t>
            </a:r>
            <a:r>
              <a:rPr kumimoji="0" lang="zh-CN" altLang="en-US" sz="1800">
                <a:latin typeface="Arial" pitchFamily="34" charset="0"/>
              </a:rPr>
              <a:t>。</a:t>
            </a: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4838700" y="850900"/>
            <a:ext cx="30130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2819400" y="1216025"/>
            <a:ext cx="43338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kumimoji="0" lang="zh-CN" altLang="en-US" sz="2800" b="1">
                <a:solidFill>
                  <a:srgbClr val="FF0000"/>
                </a:solidFill>
                <a:latin typeface="Arial" pitchFamily="34" charset="0"/>
              </a:rPr>
              <a:t>你能想到哪些和愚公精神内涵相同的成语或典故？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6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60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60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60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ldLvl="0" autoUpdateAnimBg="0"/>
      <p:bldP spid="86024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/>
          <p:cNvSpPr txBox="1">
            <a:spLocks noChangeArrowheads="1"/>
          </p:cNvSpPr>
          <p:nvPr/>
        </p:nvSpPr>
        <p:spPr bwMode="auto">
          <a:xfrm>
            <a:off x="1371600" y="990600"/>
            <a:ext cx="7391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万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仞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 ）</a:t>
            </a:r>
            <a:r>
              <a:rPr lang="zh-CN" altLang="en-US" sz="2800" b="1"/>
              <a:t>冀</a:t>
            </a:r>
            <a:r>
              <a:rPr lang="zh-CN" altLang="en-US" sz="2800" b="1">
                <a:solidFill>
                  <a:srgbClr val="FFFF00"/>
                </a:solidFill>
              </a:rPr>
              <a:t> </a:t>
            </a:r>
            <a:r>
              <a:rPr lang="en-US" altLang="zh-CN" sz="2800" b="1">
                <a:solidFill>
                  <a:srgbClr val="FF0000"/>
                </a:solidFill>
              </a:rPr>
              <a:t>jì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魁父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  ）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荷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担（       ）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孀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妻（         ）  始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龀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）  智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叟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）  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穷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匮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 ） 一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厝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）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陇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断（       ）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箕畚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）    ）       </a:t>
            </a:r>
            <a:r>
              <a:rPr lang="zh-CN" altLang="en-US" sz="3200" b="1" u="sng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汝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 ）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曾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不若（        ）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诸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）  曾不能  （        ） 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惩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 ） 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塞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 ） 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雍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（      ）</a:t>
            </a:r>
            <a:r>
              <a:rPr lang="zh-CN" altLang="en-US" sz="3200" b="1"/>
              <a:t>叩 </a:t>
            </a:r>
            <a:r>
              <a:rPr lang="en-US" altLang="zh-CN" sz="3200" b="1">
                <a:solidFill>
                  <a:srgbClr val="FF0000"/>
                </a:solidFill>
              </a:rPr>
              <a:t>kòu</a:t>
            </a:r>
            <a:r>
              <a:rPr lang="zh-CN" altLang="en-US" sz="3600" b="1"/>
              <a:t>亡 </a:t>
            </a:r>
            <a:r>
              <a:rPr lang="en-US" altLang="zh-CN" sz="3600" b="1">
                <a:solidFill>
                  <a:srgbClr val="FF0000"/>
                </a:solidFill>
              </a:rPr>
              <a:t>wú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819400" y="15240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h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è</a:t>
            </a:r>
            <a:endParaRPr lang="en-US" altLang="zh-CN" sz="36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2667000" y="9906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r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è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n</a:t>
            </a:r>
          </a:p>
        </p:txBody>
      </p:sp>
      <p:sp>
        <p:nvSpPr>
          <p:cNvPr id="47109" name="Text Box 5"/>
          <p:cNvSpPr txBox="1">
            <a:spLocks noChangeArrowheads="1"/>
          </p:cNvSpPr>
          <p:nvPr/>
        </p:nvSpPr>
        <p:spPr bwMode="auto">
          <a:xfrm>
            <a:off x="6705600" y="981075"/>
            <a:ext cx="2438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Ku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í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f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ù</a:t>
            </a:r>
            <a:endParaRPr lang="en-US" altLang="zh-CN" sz="36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743200" y="19812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ch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è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n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6400800" y="1981200"/>
            <a:ext cx="1828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sǒu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2743200" y="2590800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ku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ì</a:t>
            </a:r>
            <a:endParaRPr lang="en-US" altLang="zh-CN" sz="36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248400" y="25146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cuò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2743200" y="31242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lǒng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5867400" y="3124200"/>
            <a:ext cx="914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jī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6934200" y="30480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běn</a:t>
            </a:r>
          </a:p>
        </p:txBody>
      </p:sp>
      <p:sp>
        <p:nvSpPr>
          <p:cNvPr id="47117" name="Text Box 13"/>
          <p:cNvSpPr txBox="1">
            <a:spLocks noChangeArrowheads="1"/>
          </p:cNvSpPr>
          <p:nvPr/>
        </p:nvSpPr>
        <p:spPr bwMode="auto">
          <a:xfrm>
            <a:off x="2286000" y="3657600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rǔ</a:t>
            </a:r>
          </a:p>
        </p:txBody>
      </p:sp>
      <p:sp>
        <p:nvSpPr>
          <p:cNvPr id="47118" name="Text Box 14"/>
          <p:cNvSpPr txBox="1">
            <a:spLocks noChangeArrowheads="1"/>
          </p:cNvSpPr>
          <p:nvPr/>
        </p:nvSpPr>
        <p:spPr bwMode="auto">
          <a:xfrm>
            <a:off x="6172200" y="36576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C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é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ng</a:t>
            </a:r>
          </a:p>
        </p:txBody>
      </p:sp>
      <p:sp>
        <p:nvSpPr>
          <p:cNvPr id="47119" name="Text Box 15"/>
          <p:cNvSpPr txBox="1">
            <a:spLocks noChangeArrowheads="1"/>
          </p:cNvSpPr>
          <p:nvPr/>
        </p:nvSpPr>
        <p:spPr bwMode="auto">
          <a:xfrm>
            <a:off x="2209800" y="54102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yōng</a:t>
            </a:r>
            <a:r>
              <a:rPr lang="en-US" altLang="zh-CN" sz="2800">
                <a:latin typeface="Tahoma" pitchFamily="34" charset="0"/>
              </a:rPr>
              <a:t> </a:t>
            </a:r>
          </a:p>
        </p:txBody>
      </p:sp>
      <p:sp>
        <p:nvSpPr>
          <p:cNvPr id="47120" name="Text Box 16"/>
          <p:cNvSpPr txBox="1">
            <a:spLocks noChangeArrowheads="1"/>
          </p:cNvSpPr>
          <p:nvPr/>
        </p:nvSpPr>
        <p:spPr bwMode="auto">
          <a:xfrm>
            <a:off x="914400" y="0"/>
            <a:ext cx="7924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zh-CN" altLang="en-US" sz="4400">
                <a:solidFill>
                  <a:schemeClr val="tx2"/>
                </a:solidFill>
                <a:latin typeface="Arial" pitchFamily="34" charset="0"/>
              </a:rPr>
              <a:t>预习检测</a:t>
            </a:r>
            <a:r>
              <a:rPr kumimoji="0" lang="en-US" altLang="zh-CN" sz="4400">
                <a:solidFill>
                  <a:schemeClr val="tx2"/>
                </a:solidFill>
                <a:latin typeface="Arial" pitchFamily="34" charset="0"/>
              </a:rPr>
              <a:t>--</a:t>
            </a:r>
            <a:r>
              <a:rPr lang="zh-CN" altLang="en-US" sz="3200" b="1">
                <a:solidFill>
                  <a:srgbClr val="FF3300"/>
                </a:solidFill>
                <a:latin typeface="Tahoma" pitchFamily="34" charset="0"/>
                <a:ea typeface="黑体" pitchFamily="49" charset="-122"/>
              </a:rPr>
              <a:t>读准下列字音</a:t>
            </a:r>
          </a:p>
        </p:txBody>
      </p:sp>
      <p:sp>
        <p:nvSpPr>
          <p:cNvPr id="47121" name="Text Box 17"/>
          <p:cNvSpPr txBox="1">
            <a:spLocks noChangeArrowheads="1"/>
          </p:cNvSpPr>
          <p:nvPr/>
        </p:nvSpPr>
        <p:spPr bwMode="auto">
          <a:xfrm>
            <a:off x="2514600" y="4114800"/>
            <a:ext cx="106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zhū</a:t>
            </a:r>
          </a:p>
        </p:txBody>
      </p:sp>
      <p:sp>
        <p:nvSpPr>
          <p:cNvPr id="47122" name="Text Box 18"/>
          <p:cNvSpPr txBox="1">
            <a:spLocks noChangeArrowheads="1"/>
          </p:cNvSpPr>
          <p:nvPr/>
        </p:nvSpPr>
        <p:spPr bwMode="auto">
          <a:xfrm>
            <a:off x="6477000" y="4800600"/>
            <a:ext cx="685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0000"/>
                </a:solidFill>
              </a:rPr>
              <a:t>sè</a:t>
            </a:r>
          </a:p>
        </p:txBody>
      </p:sp>
      <p:sp>
        <p:nvSpPr>
          <p:cNvPr id="47123" name="Rectangle 19"/>
          <p:cNvSpPr>
            <a:spLocks noChangeArrowheads="1"/>
          </p:cNvSpPr>
          <p:nvPr/>
        </p:nvSpPr>
        <p:spPr bwMode="auto">
          <a:xfrm>
            <a:off x="2362200" y="4724400"/>
            <a:ext cx="130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ch</a:t>
            </a:r>
            <a:r>
              <a:rPr lang="en-US" altLang="zh-CN" sz="3600" b="1">
                <a:solidFill>
                  <a:srgbClr val="FF0000"/>
                </a:solidFill>
                <a:latin typeface="Times New Roman"/>
              </a:rPr>
              <a:t>é</a:t>
            </a:r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ng</a:t>
            </a:r>
          </a:p>
        </p:txBody>
      </p:sp>
      <p:sp>
        <p:nvSpPr>
          <p:cNvPr id="47124" name="Rectangle 20"/>
          <p:cNvSpPr>
            <a:spLocks noChangeArrowheads="1"/>
          </p:cNvSpPr>
          <p:nvPr/>
        </p:nvSpPr>
        <p:spPr bwMode="auto">
          <a:xfrm>
            <a:off x="6248400" y="1371600"/>
            <a:ext cx="1555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宋体" pitchFamily="2" charset="-122"/>
              </a:rPr>
              <a:t>shuāng</a:t>
            </a:r>
          </a:p>
        </p:txBody>
      </p:sp>
      <p:sp>
        <p:nvSpPr>
          <p:cNvPr id="47125" name="Text Box 21"/>
          <p:cNvSpPr txBox="1">
            <a:spLocks noChangeArrowheads="1"/>
          </p:cNvSpPr>
          <p:nvPr/>
        </p:nvSpPr>
        <p:spPr bwMode="auto">
          <a:xfrm>
            <a:off x="6689725" y="4230688"/>
            <a:ext cx="895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en-US" altLang="zh-CN" b="1">
                <a:latin typeface="Arial" pitchFamily="34" charset="0"/>
              </a:rPr>
              <a:t>céng</a:t>
            </a:r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7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autoUpdateAnimBg="0"/>
      <p:bldP spid="47108" grpId="0" autoUpdateAnimBg="0"/>
      <p:bldP spid="47109" grpId="0" autoUpdateAnimBg="0"/>
      <p:bldP spid="47110" grpId="0" autoUpdateAnimBg="0"/>
      <p:bldP spid="47111" grpId="0" autoUpdateAnimBg="0"/>
      <p:bldP spid="47112" grpId="0" autoUpdateAnimBg="0"/>
      <p:bldP spid="47113" grpId="0" autoUpdateAnimBg="0"/>
      <p:bldP spid="47114" grpId="0" autoUpdateAnimBg="0"/>
      <p:bldP spid="47115" grpId="0" autoUpdateAnimBg="0"/>
      <p:bldP spid="47116" grpId="0" autoUpdateAnimBg="0"/>
      <p:bldP spid="47117" grpId="0" autoUpdateAnimBg="0"/>
      <p:bldP spid="47118" grpId="0" autoUpdateAnimBg="0"/>
      <p:bldP spid="47119" grpId="0" autoUpdateAnimBg="0"/>
      <p:bldP spid="47121" grpId="0" autoUpdateAnimBg="0"/>
      <p:bldP spid="47122" grpId="0" autoUpdateAnimBg="0"/>
      <p:bldP spid="47123" grpId="0" autoUpdateAnimBg="0"/>
      <p:bldP spid="47124" grpId="0" autoUpdateAnimBg="0"/>
      <p:bldP spid="471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250825" y="357166"/>
            <a:ext cx="8135938" cy="580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4000" b="1" dirty="0">
                <a:solidFill>
                  <a:srgbClr val="0000FF"/>
                </a:solidFill>
                <a:latin typeface="Arial" pitchFamily="34" charset="0"/>
              </a:rPr>
              <a:t>        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太行、王屋两座山，方圆七百里，高七八千丈。（这两座山）本来在冀州的南面，黄河北岸的北边。</a:t>
            </a:r>
          </a:p>
          <a:p>
            <a:pPr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buNone/>
            </a:pP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北山愚公年纪将近九十岁了，面对大山居住。（ 他）苦于山北的交通阻塞，进出要绕远，就集合全家来商量说：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我要和你们尽全力铲平险峻的大山，一直通向豫州的南部，到达汉水的南岸，可以吗？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（大家）纷纷赞成他（的意见）</a:t>
            </a:r>
            <a:r>
              <a:rPr kumimoji="0"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kumimoji="0"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kumimoji="0"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他的妻子提出疑问说：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凭你的力气，连魁父这座小山都不能削平，能把太行、王屋两座山怎么样呢？况且把土石放到哪里呢？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大家纷纷说道： 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kumimoji="0" lang="zh-CN" altLang="en-US" sz="4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把它扔到渤海边上，隐土的北面。</a:t>
            </a:r>
            <a:r>
              <a:rPr kumimoji="0" lang="zh-CN" altLang="en-US" sz="4000" b="1" dirty="0" smtClean="0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Autofit/>
          </a:bodyPr>
          <a:lstStyle/>
          <a:p>
            <a:r>
              <a:rPr kumimoji="0" lang="zh-CN" altLang="en-US" sz="48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于是率领儿孙中能挑担子的三个（上了山），凿石挖土，用箕畚搬运到渤海的边上。邻居京城氏的寡妇有个孤儿，刚七八岁，也蹦蹦跳跳地去帮助他们。冬夏换季，才往返一次。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2"/>
          <p:cNvSpPr txBox="1">
            <a:spLocks noChangeArrowheads="1"/>
          </p:cNvSpPr>
          <p:nvPr/>
        </p:nvSpPr>
        <p:spPr bwMode="auto">
          <a:xfrm>
            <a:off x="323850" y="142852"/>
            <a:ext cx="8820150" cy="629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kumimoji="0" lang="zh-CN" altLang="en-US" sz="3600" b="1" dirty="0">
                <a:solidFill>
                  <a:srgbClr val="0000FF"/>
                </a:solidFill>
                <a:latin typeface="Arial" pitchFamily="34" charset="0"/>
              </a:rPr>
              <a:t>     </a:t>
            </a:r>
            <a:r>
              <a:rPr kumimoji="0" lang="zh-CN" altLang="en-US" sz="36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河曲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智叟笑着劝阻愚公说：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你太不聪明了。凭你残余岁月剩下的力气，连山上的 一棵草都铲除不了，又能把土石怎么样呢？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北山愚公长叹说：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“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你思想顽固，顽固到了不可改变的地步，连孤儿寡妇都不如。即使我死了，还有儿子在呀，儿子又生孙子，孙子又生儿子；儿子又有儿子，儿子又有孙子；子子孙孙是没有穷尽的啊，可是山却不会再加大增高，还愁什么挖不平呢？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/>
                <a:ea typeface="黑体" pitchFamily="49" charset="-122"/>
              </a:rPr>
              <a:t>”</a:t>
            </a:r>
            <a:r>
              <a:rPr kumimoji="0" lang="zh-CN" altLang="en-US" sz="36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河曲智叟没有话来回答。</a:t>
            </a:r>
            <a:endParaRPr kumimoji="0" lang="zh-CN" altLang="en-US" sz="2800" b="1" dirty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20000"/>
              </a:spcBef>
              <a:buFontTx/>
              <a:buChar char="•"/>
            </a:pPr>
            <a:endParaRPr kumimoji="0" lang="zh-CN" altLang="en-US" sz="36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 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428604"/>
            <a:ext cx="8291512" cy="6143668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sz="4000" b="1" dirty="0" smtClean="0">
                <a:solidFill>
                  <a:srgbClr val="0000FF"/>
                </a:solidFill>
              </a:rPr>
              <a:t>       </a:t>
            </a:r>
            <a:r>
              <a:rPr lang="zh-CN" altLang="en-US" sz="5600" b="1" dirty="0" smtClean="0">
                <a:solidFill>
                  <a:srgbClr val="0000FF"/>
                </a:solidFill>
                <a:ea typeface="黑体" pitchFamily="49" charset="-122"/>
              </a:rPr>
              <a:t>山神听说愚公移山这件事，怕他不停地干下去，就向天帝报告了这件事，天帝被他的诚心所感动，便命令大力神夸娥氏的两个儿子背走了两座大山，一座放在朔东，一座放在雍南。从此，冀州的南部，汉水的南边，再也没有高山阻隔了</a:t>
            </a:r>
            <a:r>
              <a:rPr lang="zh-CN" altLang="en-US" sz="4000" b="1" dirty="0" smtClean="0">
                <a:solidFill>
                  <a:srgbClr val="0000FF"/>
                </a:solidFill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8305800" cy="5334000"/>
          </a:xfrm>
        </p:spPr>
        <p:txBody>
          <a:bodyPr/>
          <a:lstStyle/>
          <a:p>
            <a:r>
              <a:rPr lang="en-US" altLang="zh-CN" b="1" smtClean="0"/>
              <a:t>1.</a:t>
            </a:r>
            <a:r>
              <a:rPr lang="zh-CN" altLang="en-US" b="1" smtClean="0"/>
              <a:t>愚公家周围的环境如何？</a:t>
            </a:r>
          </a:p>
          <a:p>
            <a:pPr>
              <a:buFontTx/>
              <a:buNone/>
            </a:pPr>
            <a:r>
              <a:rPr lang="zh-CN" altLang="en-US" b="1" smtClean="0"/>
              <a:t>       </a:t>
            </a:r>
            <a:endParaRPr lang="zh-CN" altLang="en-US" b="1" smtClean="0">
              <a:solidFill>
                <a:srgbClr val="2E46F4"/>
              </a:solidFill>
            </a:endParaRPr>
          </a:p>
          <a:p>
            <a:endParaRPr lang="zh-CN" altLang="en-US" b="1" smtClean="0"/>
          </a:p>
          <a:p>
            <a:endParaRPr lang="zh-CN" altLang="en-US" b="1" smtClean="0"/>
          </a:p>
          <a:p>
            <a:pPr>
              <a:buFontTx/>
              <a:buNone/>
            </a:pPr>
            <a:endParaRPr lang="zh-CN" altLang="en-US" b="1" smtClean="0"/>
          </a:p>
          <a:p>
            <a:pPr>
              <a:buFontTx/>
              <a:buNone/>
            </a:pPr>
            <a:endParaRPr lang="zh-CN" altLang="en-US" b="1" smtClean="0"/>
          </a:p>
          <a:p>
            <a:pPr>
              <a:buFontTx/>
              <a:buNone/>
            </a:pPr>
            <a:r>
              <a:rPr lang="en-US" altLang="zh-CN" b="1" smtClean="0"/>
              <a:t>2.</a:t>
            </a:r>
            <a:r>
              <a:rPr lang="zh-CN" altLang="en-US" b="1" smtClean="0"/>
              <a:t>愚公为什么要移去这两座山？    </a:t>
            </a:r>
            <a:endParaRPr lang="zh-CN" altLang="en-US" b="1" smtClean="0">
              <a:solidFill>
                <a:srgbClr val="2E46F4"/>
              </a:solidFill>
            </a:endParaRPr>
          </a:p>
        </p:txBody>
      </p:sp>
      <p:pic>
        <p:nvPicPr>
          <p:cNvPr id="71683" name="Picture 3" descr="未命名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66800" y="19812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66135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kumimoji="0" lang="zh-CN" altLang="en-US" sz="2800" b="1">
                <a:solidFill>
                  <a:srgbClr val="2E46F4"/>
                </a:solidFill>
                <a:latin typeface="Arial" pitchFamily="34" charset="0"/>
              </a:rPr>
              <a:t>有太行、王屋二山，方七百里，高万仞。</a:t>
            </a: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71685" name="Text Box 5"/>
          <p:cNvSpPr txBox="1">
            <a:spLocks noChangeArrowheads="1"/>
          </p:cNvSpPr>
          <p:nvPr/>
        </p:nvSpPr>
        <p:spPr bwMode="auto">
          <a:xfrm>
            <a:off x="381000" y="5562600"/>
            <a:ext cx="5080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3200" b="1">
                <a:solidFill>
                  <a:srgbClr val="2E46F4"/>
                </a:solidFill>
                <a:latin typeface="Arial" pitchFamily="34" charset="0"/>
              </a:rPr>
              <a:t>惩山北之塞，出入之迂也。</a:t>
            </a:r>
            <a:endParaRPr kumimoji="0" lang="zh-CN" altLang="en-US" sz="1800">
              <a:latin typeface="Arial" pitchFamily="34" charset="0"/>
            </a:endParaRPr>
          </a:p>
        </p:txBody>
      </p:sp>
      <p:sp>
        <p:nvSpPr>
          <p:cNvPr id="71686" name="Text Box 6"/>
          <p:cNvSpPr txBox="1">
            <a:spLocks noChangeArrowheads="1"/>
          </p:cNvSpPr>
          <p:nvPr/>
        </p:nvSpPr>
        <p:spPr bwMode="auto">
          <a:xfrm>
            <a:off x="457200" y="228600"/>
            <a:ext cx="52800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0" lang="zh-CN" altLang="en-US" sz="4000" b="1">
                <a:solidFill>
                  <a:schemeClr val="tx2"/>
                </a:solidFill>
                <a:latin typeface="Arial" pitchFamily="34" charset="0"/>
                <a:ea typeface="黑体" pitchFamily="49" charset="-122"/>
              </a:rPr>
              <a:t>请思讨论考以下问题：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011863" y="4149725"/>
            <a:ext cx="1630362" cy="2913063"/>
            <a:chOff x="4195" y="2640"/>
            <a:chExt cx="691" cy="1139"/>
          </a:xfrm>
        </p:grpSpPr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4204" y="3552"/>
              <a:ext cx="672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kumimoji="0" lang="en-US" altLang="zh-CN" sz="3200" b="1">
                  <a:effectLst>
                    <a:outerShdw blurRad="38100" dist="38100" dir="2700000" algn="tl">
                      <a:srgbClr val="FFFFFF"/>
                    </a:outerShdw>
                  </a:effectLst>
                  <a:ea typeface="黑体" pitchFamily="2" charset="-122"/>
                </a:rPr>
                <a:t>   </a:t>
              </a:r>
            </a:p>
          </p:txBody>
        </p:sp>
        <p:pic>
          <p:nvPicPr>
            <p:cNvPr id="34825" name="Picture 6" descr="2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195" y="2640"/>
              <a:ext cx="691" cy="10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16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16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7168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 build="p"/>
      <p:bldP spid="71684" grpId="0"/>
      <p:bldP spid="71685" grpId="0"/>
      <p:bldP spid="7168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1975</Words>
  <Application>Microsoft Office PowerPoint</Application>
  <PresentationFormat>全屏显示(4:3)</PresentationFormat>
  <Paragraphs>223</Paragraphs>
  <Slides>28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Office 主题</vt:lpstr>
      <vt:lpstr>Microsoft Clip Gallery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 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3、比较愚公妻子和智叟的言行，其态度是否相同？（注意读法）</vt:lpstr>
      <vt:lpstr>讨论愚公与智叟的观点</vt:lpstr>
      <vt:lpstr>愚公与智叟</vt:lpstr>
      <vt:lpstr>幻灯片 21</vt:lpstr>
      <vt:lpstr>幻灯片 22</vt:lpstr>
      <vt:lpstr>幻灯片 23</vt:lpstr>
      <vt:lpstr>幻灯片 24</vt:lpstr>
      <vt:lpstr>“愚公精神”给我的启示</vt:lpstr>
      <vt:lpstr>幻灯片 26</vt:lpstr>
      <vt:lpstr>幻灯片 27</vt:lpstr>
      <vt:lpstr>幻灯片 28</vt:lpstr>
    </vt:vector>
  </TitlesOfParts>
  <Company>Chinese 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Chinese User</dc:creator>
  <cp:lastModifiedBy>Chinese User</cp:lastModifiedBy>
  <cp:revision>3</cp:revision>
  <dcterms:created xsi:type="dcterms:W3CDTF">2016-11-16T07:04:11Z</dcterms:created>
  <dcterms:modified xsi:type="dcterms:W3CDTF">2016-11-18T00:29:42Z</dcterms:modified>
</cp:coreProperties>
</file>