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wav"/>
  <Default Extension="gif" ContentType="image/gif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67" r:id="rId3"/>
    <p:sldId id="264" r:id="rId4"/>
    <p:sldId id="261" r:id="rId5"/>
    <p:sldId id="271" r:id="rId6"/>
    <p:sldId id="258" r:id="rId7"/>
    <p:sldId id="259" r:id="rId8"/>
    <p:sldId id="260" r:id="rId9"/>
    <p:sldId id="263" r:id="rId10"/>
    <p:sldId id="266" r:id="rId11"/>
    <p:sldId id="278" r:id="rId12"/>
    <p:sldId id="268" r:id="rId13"/>
    <p:sldId id="275" r:id="rId14"/>
    <p:sldId id="269" r:id="rId15"/>
    <p:sldId id="274" r:id="rId16"/>
    <p:sldId id="265" r:id="rId17"/>
    <p:sldId id="273" r:id="rId18"/>
    <p:sldId id="272" r:id="rId19"/>
    <p:sldId id="279" r:id="rId20"/>
    <p:sldId id="276" r:id="rId21"/>
    <p:sldId id="281" r:id="rId22"/>
    <p:sldId id="280" r:id="rId23"/>
    <p:sldId id="277" r:id="rId24"/>
    <p:sldId id="257" r:id="rId2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EEEE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63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D79A40-7992-4041-83F4-1B91A321FA74}" type="datetimeFigureOut">
              <a:rPr lang="zh-CN" altLang="en-US" smtClean="0"/>
              <a:pPr/>
              <a:t>2012/5/14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3748CE-00B8-46CE-9C75-75594257901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869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3748CE-00B8-46CE-9C75-755942579016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2012/5/14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2012/5/14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2012/5/14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2012/5/14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2012/5/14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2012/5/14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2012/5/14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2012/5/14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2012/5/14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2012/5/14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2012/5/14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2012/5/14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fade thruBlk="1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13" Type="http://schemas.openxmlformats.org/officeDocument/2006/relationships/image" Target="../media/image32.jpeg"/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12" Type="http://schemas.openxmlformats.org/officeDocument/2006/relationships/image" Target="../media/image31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11" Type="http://schemas.openxmlformats.org/officeDocument/2006/relationships/image" Target="../media/image30.jpeg"/><Relationship Id="rId5" Type="http://schemas.openxmlformats.org/officeDocument/2006/relationships/image" Target="../media/image24.jpeg"/><Relationship Id="rId10" Type="http://schemas.openxmlformats.org/officeDocument/2006/relationships/image" Target="../media/image29.jpeg"/><Relationship Id="rId4" Type="http://schemas.openxmlformats.org/officeDocument/2006/relationships/image" Target="../media/image23.jpeg"/><Relationship Id="rId9" Type="http://schemas.openxmlformats.org/officeDocument/2006/relationships/image" Target="../media/image28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5" Type="http://schemas.openxmlformats.org/officeDocument/2006/relationships/image" Target="../media/image37.png"/><Relationship Id="rId4" Type="http://schemas.openxmlformats.org/officeDocument/2006/relationships/notesSlide" Target="../notesSlides/notesSlide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baike.baidu.com/albums/6087588/6166018/0/0.html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 descr="0f3cecfc1e178a82a2837213f603738da877e8e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0"/>
            <a:ext cx="9224691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-2196752" y="1030084"/>
            <a:ext cx="11259086" cy="3046988"/>
          </a:xfrm>
          <a:prstGeom prst="rect">
            <a:avLst/>
          </a:prstGeom>
          <a:noFill/>
        </p:spPr>
        <p:txBody>
          <a:bodyPr wrap="square" lIns="91440" tIns="45720" rIns="91440" bIns="45720" numCol="1">
            <a:spAutoFit/>
          </a:bodyPr>
          <a:lstStyle/>
          <a:p>
            <a:pPr algn="ctr"/>
            <a:r>
              <a:rPr lang="zh-CN" altLang="en-US" sz="9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flip="none" rotWithShape="1">
                  <a:gsLst>
                    <a:gs pos="0">
                      <a:srgbClr val="000082"/>
                    </a:gs>
                    <a:gs pos="26000">
                      <a:srgbClr val="000082"/>
                    </a:gs>
                    <a:gs pos="13000">
                      <a:srgbClr val="0047FF"/>
                    </a:gs>
                    <a:gs pos="28000">
                      <a:srgbClr val="000082"/>
                    </a:gs>
                    <a:gs pos="42999">
                      <a:srgbClr val="0047FF"/>
                    </a:gs>
                    <a:gs pos="58000">
                      <a:srgbClr val="000082"/>
                    </a:gs>
                    <a:gs pos="72000">
                      <a:srgbClr val="0047FF"/>
                    </a:gs>
                    <a:gs pos="87000">
                      <a:srgbClr val="000082"/>
                    </a:gs>
                    <a:gs pos="100000">
                      <a:srgbClr val="0047FF"/>
                    </a:gs>
                    <a:gs pos="100000">
                      <a:srgbClr val="0047FF"/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50800" algn="tl" rotWithShape="0">
                    <a:srgbClr val="000000"/>
                  </a:outerShdw>
                </a:effectLst>
                <a:latin typeface="华文琥珀" pitchFamily="2" charset="-122"/>
                <a:ea typeface="华文琥珀" pitchFamily="2" charset="-122"/>
              </a:rPr>
              <a:t>天赋潜能</a:t>
            </a:r>
          </a:p>
          <a:p>
            <a:pPr algn="ctr"/>
            <a:r>
              <a:rPr lang="zh-CN" altLang="en-US" sz="9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flip="none" rotWithShape="1">
                  <a:gsLst>
                    <a:gs pos="0">
                      <a:srgbClr val="000082"/>
                    </a:gs>
                    <a:gs pos="26000">
                      <a:srgbClr val="000082"/>
                    </a:gs>
                    <a:gs pos="13000">
                      <a:srgbClr val="0047FF"/>
                    </a:gs>
                    <a:gs pos="28000">
                      <a:srgbClr val="000082"/>
                    </a:gs>
                    <a:gs pos="42999">
                      <a:srgbClr val="0047FF"/>
                    </a:gs>
                    <a:gs pos="58000">
                      <a:srgbClr val="000082"/>
                    </a:gs>
                    <a:gs pos="72000">
                      <a:srgbClr val="0047FF"/>
                    </a:gs>
                    <a:gs pos="87000">
                      <a:srgbClr val="000082"/>
                    </a:gs>
                    <a:gs pos="100000">
                      <a:srgbClr val="0047FF"/>
                    </a:gs>
                    <a:gs pos="100000">
                      <a:srgbClr val="0047FF"/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50800" algn="tl" rotWithShape="0">
                    <a:srgbClr val="000000"/>
                  </a:outerShdw>
                </a:effectLst>
                <a:latin typeface="华文琥珀" pitchFamily="2" charset="-122"/>
                <a:ea typeface="华文琥珀" pitchFamily="2" charset="-122"/>
              </a:rPr>
              <a:t>               自信人生</a:t>
            </a:r>
            <a:endParaRPr lang="zh-CN" altLang="en-US" sz="9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flip="none" rotWithShape="1">
                <a:gsLst>
                  <a:gs pos="0">
                    <a:srgbClr val="000082"/>
                  </a:gs>
                  <a:gs pos="26000">
                    <a:srgbClr val="000082"/>
                  </a:gs>
                  <a:gs pos="13000">
                    <a:srgbClr val="0047FF"/>
                  </a:gs>
                  <a:gs pos="28000">
                    <a:srgbClr val="000082"/>
                  </a:gs>
                  <a:gs pos="42999">
                    <a:srgbClr val="0047FF"/>
                  </a:gs>
                  <a:gs pos="58000">
                    <a:srgbClr val="000082"/>
                  </a:gs>
                  <a:gs pos="72000">
                    <a:srgbClr val="0047FF"/>
                  </a:gs>
                  <a:gs pos="87000">
                    <a:srgbClr val="000082"/>
                  </a:gs>
                  <a:gs pos="100000">
                    <a:srgbClr val="0047FF"/>
                  </a:gs>
                  <a:gs pos="100000">
                    <a:srgbClr val="0047FF"/>
                  </a:gs>
                </a:gsLst>
                <a:path path="circle">
                  <a:fillToRect t="100000" r="100000"/>
                </a:path>
                <a:tileRect l="-100000" b="-100000"/>
              </a:gra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outerShdw blurRad="50800" algn="tl" rotWithShape="0">
                  <a:srgbClr val="000000"/>
                </a:outerShdw>
              </a:effectLst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86050" y="5429264"/>
            <a:ext cx="6500858" cy="707886"/>
          </a:xfrm>
          <a:prstGeom prst="rect">
            <a:avLst/>
          </a:prstGeom>
          <a:solidFill>
            <a:schemeClr val="tx2">
              <a:lumMod val="40000"/>
              <a:lumOff val="60000"/>
              <a:alpha val="3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rgbClr val="00206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华文新魏" pitchFamily="2" charset="-122"/>
                <a:ea typeface="华文新魏" pitchFamily="2" charset="-122"/>
              </a:rPr>
              <a:t>——</a:t>
            </a:r>
            <a:r>
              <a:rPr lang="zh-CN" altLang="en-US" sz="4000" b="1" dirty="0" smtClean="0">
                <a:solidFill>
                  <a:srgbClr val="00206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华文新魏" pitchFamily="2" charset="-122"/>
                <a:ea typeface="华文新魏" pitchFamily="2" charset="-122"/>
              </a:rPr>
              <a:t>初</a:t>
            </a:r>
            <a:r>
              <a:rPr lang="en-US" altLang="zh-CN" sz="4000" b="1" dirty="0" smtClean="0">
                <a:solidFill>
                  <a:srgbClr val="00206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华文新魏" pitchFamily="2" charset="-122"/>
                <a:ea typeface="华文新魏" pitchFamily="2" charset="-122"/>
              </a:rPr>
              <a:t>2013</a:t>
            </a:r>
            <a:r>
              <a:rPr lang="zh-CN" altLang="en-US" sz="4000" b="1" dirty="0" smtClean="0">
                <a:solidFill>
                  <a:srgbClr val="00206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华文新魏" pitchFamily="2" charset="-122"/>
                <a:ea typeface="华文新魏" pitchFamily="2" charset="-122"/>
              </a:rPr>
              <a:t>级</a:t>
            </a:r>
            <a:r>
              <a:rPr lang="en-US" altLang="zh-CN" sz="4000" b="1" dirty="0" smtClean="0">
                <a:solidFill>
                  <a:srgbClr val="00206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华文新魏" pitchFamily="2" charset="-122"/>
                <a:ea typeface="华文新魏" pitchFamily="2" charset="-122"/>
              </a:rPr>
              <a:t>4</a:t>
            </a:r>
            <a:r>
              <a:rPr lang="zh-CN" altLang="en-US" sz="4000" b="1" dirty="0" smtClean="0">
                <a:solidFill>
                  <a:srgbClr val="00206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华文新魏" pitchFamily="2" charset="-122"/>
                <a:ea typeface="华文新魏" pitchFamily="2" charset="-122"/>
              </a:rPr>
              <a:t>班主题班会 </a:t>
            </a:r>
            <a:endParaRPr lang="zh-CN" altLang="en-US" sz="4000" b="1" dirty="0">
              <a:solidFill>
                <a:srgbClr val="002060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87cb41d9f2d3572c517d916f8a13632763d0c38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矩形 4"/>
          <p:cNvSpPr/>
          <p:nvPr/>
        </p:nvSpPr>
        <p:spPr>
          <a:xfrm>
            <a:off x="1643042" y="2017463"/>
            <a:ext cx="5786478" cy="2554545"/>
          </a:xfrm>
          <a:prstGeom prst="rect">
            <a:avLst/>
          </a:prstGeom>
          <a:solidFill>
            <a:schemeClr val="accent2">
              <a:lumMod val="75000"/>
              <a:alpha val="83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solidFill>
                  <a:schemeClr val="accent6">
                    <a:lumMod val="75000"/>
                  </a:schemeClr>
                </a:solidFill>
                <a:latin typeface="黑体" pitchFamily="49" charset="-122"/>
                <a:ea typeface="黑体" pitchFamily="49" charset="-122"/>
              </a:rPr>
              <a:t>研究表明，就算是爱因斯坦和爱迪生这类的超级天才，他们一生所使用的潜能也不到</a:t>
            </a:r>
            <a:r>
              <a:rPr lang="en-US" altLang="zh-CN" sz="40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4%</a:t>
            </a:r>
            <a:r>
              <a:rPr lang="zh-CN" altLang="en-US" sz="4000" b="1" dirty="0" smtClean="0">
                <a:solidFill>
                  <a:schemeClr val="accent6">
                    <a:lumMod val="75000"/>
                  </a:schemeClr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lang="zh-CN" altLang="en-US" sz="4000" b="1" dirty="0">
              <a:solidFill>
                <a:schemeClr val="accent6">
                  <a:lumMod val="75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5842" name="Picture 2" descr="http://hiphotos.baidu.com/%B0%AE%C0%B3%CE%DE%CF%DE/pic/item/dabfcdc267515c23b219a80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3" y="0"/>
            <a:ext cx="9144023" cy="6857999"/>
          </a:xfrm>
          <a:prstGeom prst="rect">
            <a:avLst/>
          </a:prstGeom>
          <a:noFill/>
        </p:spPr>
      </p:pic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571472" y="714356"/>
            <a:ext cx="8062943" cy="4185761"/>
          </a:xfrm>
          <a:prstGeom prst="rect">
            <a:avLst/>
          </a:prstGeom>
          <a:solidFill>
            <a:schemeClr val="accent6">
              <a:alpha val="54000"/>
            </a:schemeClr>
          </a:solidFill>
          <a:ln w="76200" cap="rnd" cmpd="tri">
            <a:solidFill>
              <a:srgbClr val="FF6600"/>
            </a:solidFill>
            <a:prstDash val="sysDot"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3800" b="1" dirty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苏联学者做了一个形象的比喻：</a:t>
            </a:r>
          </a:p>
          <a:p>
            <a:endParaRPr lang="zh-CN" altLang="en-US" sz="3800" b="1" dirty="0">
              <a:ln w="12700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华文琥珀" pitchFamily="2" charset="-122"/>
              <a:ea typeface="华文琥珀" pitchFamily="2" charset="-122"/>
            </a:endParaRPr>
          </a:p>
          <a:p>
            <a:r>
              <a:rPr lang="zh-CN" altLang="en-US" sz="3800" b="1" dirty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         一个正常人如果发挥了自身的潜</a:t>
            </a:r>
          </a:p>
          <a:p>
            <a:r>
              <a:rPr lang="zh-CN" altLang="en-US" sz="3800" b="1" dirty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能的一半，那么他将掌握</a:t>
            </a:r>
            <a:r>
              <a:rPr lang="en-US" altLang="zh-CN" sz="3800" b="1" dirty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40</a:t>
            </a:r>
            <a:r>
              <a:rPr lang="zh-CN" altLang="en-US" sz="3800" b="1" dirty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多种外语，</a:t>
            </a:r>
          </a:p>
          <a:p>
            <a:r>
              <a:rPr lang="zh-CN" altLang="en-US" sz="3800" b="1" dirty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学完几十门大学的课程，可以将叠起</a:t>
            </a:r>
          </a:p>
          <a:p>
            <a:r>
              <a:rPr lang="zh-CN" altLang="en-US" sz="3800" b="1" dirty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来几人厚的全苏百科全书，背得滚瓜</a:t>
            </a:r>
          </a:p>
          <a:p>
            <a:r>
              <a:rPr lang="zh-CN" altLang="en-US" sz="3800" b="1" dirty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烂熟。</a:t>
            </a: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224bd0deb48f8c54384cc89c3a292df5e1fe7f8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0" y="285728"/>
            <a:ext cx="9572692" cy="4031873"/>
          </a:xfrm>
          <a:prstGeom prst="rect">
            <a:avLst/>
          </a:prstGeom>
          <a:solidFill>
            <a:schemeClr val="accent6">
              <a:lumMod val="40000"/>
              <a:lumOff val="60000"/>
              <a:alpha val="67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altLang="zh-CN" sz="3200" dirty="0">
                <a:ea typeface="华文新魏" pitchFamily="2" charset="-122"/>
              </a:rPr>
              <a:t>       </a:t>
            </a:r>
            <a:r>
              <a:rPr lang="zh-CN" altLang="en-US" sz="3200" dirty="0">
                <a:solidFill>
                  <a:srgbClr val="CC3300"/>
                </a:solidFill>
                <a:latin typeface="华文琥珀" pitchFamily="2" charset="-122"/>
                <a:ea typeface="华文琥珀" pitchFamily="2" charset="-122"/>
              </a:rPr>
              <a:t>在大西北山区，有一个终身贫困的老山农。一</a:t>
            </a:r>
          </a:p>
          <a:p>
            <a:r>
              <a:rPr lang="zh-CN" altLang="en-US" sz="3200" dirty="0">
                <a:solidFill>
                  <a:srgbClr val="CC3300"/>
                </a:solidFill>
                <a:latin typeface="华文琥珀" pitchFamily="2" charset="-122"/>
                <a:ea typeface="华文琥珀" pitchFamily="2" charset="-122"/>
              </a:rPr>
              <a:t>次偶然的机会，发现了一个金矿，这个金矿作为国</a:t>
            </a:r>
          </a:p>
          <a:p>
            <a:r>
              <a:rPr lang="zh-CN" altLang="en-US" sz="3200" dirty="0">
                <a:solidFill>
                  <a:srgbClr val="CC3300"/>
                </a:solidFill>
                <a:latin typeface="华文琥珀" pitchFamily="2" charset="-122"/>
                <a:ea typeface="华文琥珀" pitchFamily="2" charset="-122"/>
              </a:rPr>
              <a:t>家开采价值不大，但他个人却发了大财。为了表明</a:t>
            </a:r>
          </a:p>
          <a:p>
            <a:r>
              <a:rPr lang="zh-CN" altLang="en-US" sz="3200" dirty="0">
                <a:solidFill>
                  <a:srgbClr val="CC3300"/>
                </a:solidFill>
                <a:latin typeface="华文琥珀" pitchFamily="2" charset="-122"/>
                <a:ea typeface="华文琥珀" pitchFamily="2" charset="-122"/>
              </a:rPr>
              <a:t>自己有钱，老山农买了一部汽车，每到节假日他就</a:t>
            </a:r>
          </a:p>
          <a:p>
            <a:r>
              <a:rPr lang="zh-CN" altLang="en-US" sz="3200" dirty="0">
                <a:solidFill>
                  <a:srgbClr val="CC3300"/>
                </a:solidFill>
                <a:latin typeface="华文琥珀" pitchFamily="2" charset="-122"/>
                <a:ea typeface="华文琥珀" pitchFamily="2" charset="-122"/>
              </a:rPr>
              <a:t>将车开到附近的城镇，看到左边有熟人，就将车开</a:t>
            </a:r>
          </a:p>
          <a:p>
            <a:r>
              <a:rPr lang="zh-CN" altLang="en-US" sz="3200" dirty="0">
                <a:solidFill>
                  <a:srgbClr val="CC3300"/>
                </a:solidFill>
                <a:latin typeface="华文琥珀" pitchFamily="2" charset="-122"/>
                <a:ea typeface="华文琥珀" pitchFamily="2" charset="-122"/>
              </a:rPr>
              <a:t>到左边和熟人打招呼，看到右边有熟人，就将车开</a:t>
            </a:r>
          </a:p>
          <a:p>
            <a:r>
              <a:rPr lang="zh-CN" altLang="en-US" sz="3200" dirty="0">
                <a:solidFill>
                  <a:srgbClr val="CC3300"/>
                </a:solidFill>
                <a:latin typeface="华文琥珀" pitchFamily="2" charset="-122"/>
                <a:ea typeface="华文琥珀" pitchFamily="2" charset="-122"/>
              </a:rPr>
              <a:t>到右边和熟人打招呼。</a:t>
            </a:r>
          </a:p>
          <a:p>
            <a:r>
              <a:rPr lang="zh-CN" altLang="en-US" sz="3200" dirty="0">
                <a:solidFill>
                  <a:srgbClr val="CC3300"/>
                </a:solidFill>
                <a:latin typeface="华文琥珀" pitchFamily="2" charset="-122"/>
                <a:ea typeface="华文琥珀" pitchFamily="2" charset="-122"/>
              </a:rPr>
              <a:t>       他的车忽左忽右，但从没撞到一个人</a:t>
            </a:r>
            <a:r>
              <a:rPr lang="zh-CN" altLang="en-US" sz="3200" dirty="0" smtClean="0">
                <a:solidFill>
                  <a:srgbClr val="CC3300"/>
                </a:solidFill>
                <a:latin typeface="华文琥珀" pitchFamily="2" charset="-122"/>
                <a:ea typeface="华文琥珀" pitchFamily="2" charset="-122"/>
              </a:rPr>
              <a:t>。  </a:t>
            </a:r>
            <a:endParaRPr lang="zh-CN" altLang="en-US" sz="8000" dirty="0">
              <a:solidFill>
                <a:srgbClr val="FF0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auto">
          <a:xfrm rot="21141429">
            <a:off x="1170817" y="4264232"/>
            <a:ext cx="7055136" cy="186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8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101600">
                    <a:schemeClr val="bg1">
                      <a:alpha val="60000"/>
                    </a:schemeClr>
                  </a:glow>
                  <a:outerShdw blurRad="50800" algn="tl" rotWithShape="0">
                    <a:srgbClr val="000000"/>
                  </a:outerShdw>
                </a:effectLst>
                <a:latin typeface="华文琥珀" pitchFamily="2" charset="-122"/>
                <a:ea typeface="华文琥珀" pitchFamily="2" charset="-122"/>
              </a:rPr>
              <a:t>为什么？</a:t>
            </a:r>
            <a:r>
              <a:rPr lang="zh-CN" altLang="en-US" sz="10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101600">
                    <a:schemeClr val="bg1">
                      <a:alpha val="60000"/>
                    </a:schemeClr>
                  </a:glow>
                  <a:outerShdw blurRad="50800" algn="tl" rotWithShape="0">
                    <a:srgbClr val="000000"/>
                  </a:outerShdw>
                </a:effectLst>
                <a:latin typeface="华文琥珀" pitchFamily="2" charset="-122"/>
                <a:ea typeface="华文琥珀" pitchFamily="2" charset="-122"/>
              </a:rPr>
              <a:t>？</a:t>
            </a:r>
            <a:r>
              <a:rPr lang="zh-CN" altLang="en-US" sz="115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101600">
                    <a:schemeClr val="bg1">
                      <a:alpha val="60000"/>
                    </a:schemeClr>
                  </a:glow>
                  <a:outerShdw blurRad="50800" algn="tl" rotWithShape="0">
                    <a:srgbClr val="000000"/>
                  </a:outerShdw>
                </a:effectLst>
                <a:latin typeface="华文琥珀" pitchFamily="2" charset="-122"/>
                <a:ea typeface="华文琥珀" pitchFamily="2" charset="-122"/>
              </a:rPr>
              <a:t>？</a:t>
            </a: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20100530151127-1831925019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53582" cy="6858000"/>
          </a:xfrm>
        </p:spPr>
      </p:pic>
      <p:sp>
        <p:nvSpPr>
          <p:cNvPr id="5" name="矩形 4"/>
          <p:cNvSpPr/>
          <p:nvPr/>
        </p:nvSpPr>
        <p:spPr>
          <a:xfrm>
            <a:off x="2143108" y="1357298"/>
            <a:ext cx="4035079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15000" b="1" cap="none" spc="0" dirty="0" smtClean="0">
                <a:ln w="17780" cmpd="sng">
                  <a:solidFill>
                    <a:schemeClr val="tx2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40000"/>
                    <a:lumOff val="60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50800" algn="tl" rotWithShape="0">
                    <a:srgbClr val="000000"/>
                  </a:outerShdw>
                </a:effectLst>
                <a:latin typeface="华文琥珀" pitchFamily="2" charset="-122"/>
                <a:ea typeface="华文琥珀" pitchFamily="2" charset="-122"/>
              </a:rPr>
              <a:t>自信</a:t>
            </a:r>
            <a:endParaRPr lang="zh-CN" altLang="en-US" sz="15000" b="1" cap="none" spc="0" dirty="0">
              <a:ln w="17780" cmpd="sng">
                <a:solidFill>
                  <a:schemeClr val="tx2">
                    <a:lumMod val="50000"/>
                  </a:schemeClr>
                </a:solidFill>
                <a:prstDash val="solid"/>
                <a:miter lim="800000"/>
              </a:ln>
              <a:solidFill>
                <a:schemeClr val="tx2">
                  <a:lumMod val="40000"/>
                  <a:lumOff val="60000"/>
                </a:schemeClr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outerShdw blurRad="50800" algn="tl" rotWithShape="0">
                  <a:srgbClr val="000000"/>
                </a:outerShdw>
              </a:effectLst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6" name="WordArt 7"/>
          <p:cNvSpPr>
            <a:spLocks noChangeArrowheads="1" noChangeShapeType="1" noTextEdit="1"/>
          </p:cNvSpPr>
          <p:nvPr/>
        </p:nvSpPr>
        <p:spPr bwMode="auto">
          <a:xfrm>
            <a:off x="714348" y="1785926"/>
            <a:ext cx="7667625" cy="15128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551"/>
              </a:avLst>
            </a:prstTxWarp>
          </a:bodyPr>
          <a:lstStyle/>
          <a:p>
            <a:pPr algn="ctr"/>
            <a:r>
              <a:rPr lang="zh-CN" altLang="en-US" sz="3600" kern="1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华文新魏"/>
                <a:ea typeface="华文新魏"/>
              </a:rPr>
              <a:t>走向生活成功的金钥匙</a:t>
            </a: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xit" presetSubtype="0" fill="hold" grpId="1" nodeType="after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500"/>
                            </p:stCondLst>
                            <p:childTnLst>
                              <p:par>
                                <p:cTn id="1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1"/>
      <p:bldP spid="6" grpId="2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7" name="图片 6" descr="1453533H0-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4" name="WordArt 7"/>
          <p:cNvSpPr>
            <a:spLocks noChangeArrowheads="1" noChangeShapeType="1" noTextEdit="1"/>
          </p:cNvSpPr>
          <p:nvPr/>
        </p:nvSpPr>
        <p:spPr bwMode="auto">
          <a:xfrm>
            <a:off x="684213" y="836613"/>
            <a:ext cx="7667625" cy="15128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551"/>
              </a:avLst>
            </a:prstTxWarp>
          </a:bodyPr>
          <a:lstStyle/>
          <a:p>
            <a:pPr algn="ctr"/>
            <a:r>
              <a:rPr lang="zh-CN" altLang="en-US" sz="3600" kern="1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华文新魏"/>
                <a:ea typeface="华文新魏"/>
              </a:rPr>
              <a:t>走向生活成功的金钥匙</a:t>
            </a:r>
          </a:p>
        </p:txBody>
      </p:sp>
      <p:sp>
        <p:nvSpPr>
          <p:cNvPr id="5" name="WordArt 8"/>
          <p:cNvSpPr>
            <a:spLocks noChangeArrowheads="1" noChangeShapeType="1" noTextEdit="1"/>
          </p:cNvSpPr>
          <p:nvPr/>
        </p:nvSpPr>
        <p:spPr bwMode="auto">
          <a:xfrm>
            <a:off x="2843213" y="2924175"/>
            <a:ext cx="2736850" cy="11509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zh-CN" altLang="en-US" sz="3600" b="1" kern="1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华文新魏"/>
                <a:ea typeface="华文新魏"/>
              </a:rPr>
              <a:t>自信</a:t>
            </a: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m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" y="0"/>
            <a:ext cx="9173329" cy="51435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WordArt 5"/>
          <p:cNvSpPr>
            <a:spLocks noChangeArrowheads="1" noChangeShapeType="1" noTextEdit="1"/>
          </p:cNvSpPr>
          <p:nvPr/>
        </p:nvSpPr>
        <p:spPr bwMode="auto">
          <a:xfrm>
            <a:off x="41270" y="5357826"/>
            <a:ext cx="8888448" cy="135729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华文新魏"/>
                <a:ea typeface="华文新魏"/>
              </a:rPr>
              <a:t>自信是激发</a:t>
            </a:r>
            <a:r>
              <a:rPr lang="zh-CN" altLang="en-US" sz="3600" b="1" kern="10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华文新魏"/>
                <a:ea typeface="华文新魏"/>
              </a:rPr>
              <a:t>潜能的最佳法宝</a:t>
            </a: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3e06a401a18b87d609f8a6ac070828381e30fde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68450" cy="6858000"/>
          </a:xfrm>
        </p:spPr>
      </p:pic>
      <p:sp>
        <p:nvSpPr>
          <p:cNvPr id="6" name="燕尾形 5"/>
          <p:cNvSpPr/>
          <p:nvPr/>
        </p:nvSpPr>
        <p:spPr>
          <a:xfrm>
            <a:off x="1000100" y="1643050"/>
            <a:ext cx="6572264" cy="2928958"/>
          </a:xfrm>
          <a:prstGeom prst="chevron">
            <a:avLst/>
          </a:prstGeom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428860" y="2000240"/>
            <a:ext cx="3857652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7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  <a:reflection blurRad="6350" stA="55000" endA="300" endPos="45500" dir="5400000" sy="-100000" algn="bl" rotWithShape="0"/>
                </a:effectLst>
                <a:latin typeface="华文琥珀" pitchFamily="2" charset="-122"/>
                <a:ea typeface="华文琥珀" pitchFamily="2" charset="-122"/>
              </a:rPr>
              <a:t>你的优点</a:t>
            </a:r>
            <a:endParaRPr lang="en-US" altLang="zh-CN" sz="7200" b="1" cap="none" spc="0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  <a:reflection blurRad="6350" stA="55000" endA="300" endPos="45500" dir="5400000" sy="-100000" algn="bl" rotWithShape="0"/>
              </a:effectLst>
              <a:latin typeface="华文琥珀" pitchFamily="2" charset="-122"/>
              <a:ea typeface="华文琥珀" pitchFamily="2" charset="-122"/>
            </a:endParaRPr>
          </a:p>
          <a:p>
            <a:pPr algn="ctr"/>
            <a:r>
              <a:rPr lang="zh-CN" altLang="en-US" sz="7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  <a:reflection blurRad="6350" stA="55000" endA="300" endPos="45500" dir="5400000" sy="-100000" algn="bl" rotWithShape="0"/>
                </a:effectLst>
                <a:latin typeface="华文琥珀" pitchFamily="2" charset="-122"/>
                <a:ea typeface="华文琥珀" pitchFamily="2" charset="-122"/>
              </a:rPr>
              <a:t>是什么？</a:t>
            </a:r>
            <a:endParaRPr lang="zh-CN" altLang="en-US" sz="72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  <a:reflection blurRad="6350" stA="55000" endA="300" endPos="45500" dir="5400000" sy="-100000" algn="bl" rotWithShape="0"/>
              </a:effectLst>
              <a:latin typeface="华文琥珀" pitchFamily="2" charset="-122"/>
              <a:ea typeface="华文琥珀" pitchFamily="2" charset="-122"/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u=139695694,2567784147&amp;fm=52&amp;gp=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05250" y="3196431"/>
            <a:ext cx="1333500" cy="1333500"/>
          </a:xfrm>
        </p:spPr>
      </p:pic>
      <p:pic>
        <p:nvPicPr>
          <p:cNvPr id="5" name="图片 4" descr="2c99f70eb3ac8a1af0724a0a409b8e7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9500" y="2626500"/>
            <a:ext cx="1905000" cy="1905000"/>
          </a:xfrm>
          <a:prstGeom prst="rect">
            <a:avLst/>
          </a:prstGeom>
        </p:spPr>
      </p:pic>
      <p:pic>
        <p:nvPicPr>
          <p:cNvPr id="6" name="图片 5" descr="586d330bd0f431b48cb10df4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19500" y="2776500"/>
            <a:ext cx="1905000" cy="1905000"/>
          </a:xfrm>
          <a:prstGeom prst="rect">
            <a:avLst/>
          </a:prstGeom>
        </p:spPr>
      </p:pic>
      <p:pic>
        <p:nvPicPr>
          <p:cNvPr id="10" name="图片 9" descr="83686063b9aa24dd3e3074e9a53a3128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0" y="2143116"/>
            <a:ext cx="2540000" cy="2540000"/>
          </a:xfrm>
          <a:prstGeom prst="rect">
            <a:avLst/>
          </a:prstGeom>
        </p:spPr>
      </p:pic>
      <p:pic>
        <p:nvPicPr>
          <p:cNvPr id="12" name="图片 11" descr="b1ed2864dec3e2b514cecbcf.jpg"/>
          <p:cNvPicPr>
            <a:picLocks noChangeAspect="1"/>
          </p:cNvPicPr>
          <p:nvPr/>
        </p:nvPicPr>
        <p:blipFill>
          <a:blip r:embed="rId6"/>
          <a:srcRect l="27663" r="9635"/>
          <a:stretch>
            <a:fillRect/>
          </a:stretch>
        </p:blipFill>
        <p:spPr>
          <a:xfrm>
            <a:off x="6500826" y="0"/>
            <a:ext cx="2025755" cy="2160000"/>
          </a:xfrm>
          <a:prstGeom prst="rect">
            <a:avLst/>
          </a:prstGeom>
        </p:spPr>
      </p:pic>
      <p:pic>
        <p:nvPicPr>
          <p:cNvPr id="13" name="图片 12" descr="d1b4114558f75a478418bf6f.jpg"/>
          <p:cNvPicPr>
            <a:picLocks/>
          </p:cNvPicPr>
          <p:nvPr/>
        </p:nvPicPr>
        <p:blipFill>
          <a:blip r:embed="rId7"/>
          <a:stretch>
            <a:fillRect/>
          </a:stretch>
        </p:blipFill>
        <p:spPr>
          <a:xfrm>
            <a:off x="4357686" y="0"/>
            <a:ext cx="2160000" cy="2160000"/>
          </a:xfrm>
          <a:prstGeom prst="rect">
            <a:avLst/>
          </a:prstGeom>
        </p:spPr>
      </p:pic>
      <p:pic>
        <p:nvPicPr>
          <p:cNvPr id="14" name="图片 13" descr="d3ba5955a2c0eb4094ca6bb8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143108" y="0"/>
            <a:ext cx="2160000" cy="2160000"/>
          </a:xfrm>
          <a:prstGeom prst="rect">
            <a:avLst/>
          </a:prstGeom>
        </p:spPr>
      </p:pic>
      <p:pic>
        <p:nvPicPr>
          <p:cNvPr id="15" name="图片 14" descr="db37fbb0c0cdf7a5b3fb959b.jp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0" y="-1"/>
            <a:ext cx="2192893" cy="2160000"/>
          </a:xfrm>
          <a:prstGeom prst="rect">
            <a:avLst/>
          </a:prstGeom>
        </p:spPr>
      </p:pic>
      <p:pic>
        <p:nvPicPr>
          <p:cNvPr id="9" name="图片 8" descr="16252413a-30.jp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214546" y="2143116"/>
            <a:ext cx="2540000" cy="2540000"/>
          </a:xfrm>
          <a:prstGeom prst="rect">
            <a:avLst/>
          </a:prstGeom>
        </p:spPr>
      </p:pic>
      <p:pic>
        <p:nvPicPr>
          <p:cNvPr id="8" name="图片 7" descr="542672cc0e927e5d7e3e6f34.jp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357687" y="2143116"/>
            <a:ext cx="2610000" cy="2555851"/>
          </a:xfrm>
          <a:prstGeom prst="rect">
            <a:avLst/>
          </a:prstGeom>
        </p:spPr>
      </p:pic>
      <p:pic>
        <p:nvPicPr>
          <p:cNvPr id="7" name="图片 6" descr="022260f984f66802d4887d4a.jp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500826" y="2143116"/>
            <a:ext cx="2357454" cy="2571768"/>
          </a:xfrm>
          <a:prstGeom prst="rect">
            <a:avLst/>
          </a:prstGeom>
        </p:spPr>
      </p:pic>
      <p:pic>
        <p:nvPicPr>
          <p:cNvPr id="18" name="图片 17" descr="586d330bd0f431b48cb10df4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643446"/>
            <a:ext cx="2143116" cy="2214554"/>
          </a:xfrm>
          <a:prstGeom prst="rect">
            <a:avLst/>
          </a:prstGeom>
        </p:spPr>
      </p:pic>
      <p:pic>
        <p:nvPicPr>
          <p:cNvPr id="21" name="图片 20" descr="6304b888971f2382a044df53.jpg"/>
          <p:cNvPicPr>
            <a:picLocks noChangeAspect="1"/>
          </p:cNvPicPr>
          <p:nvPr/>
        </p:nvPicPr>
        <p:blipFill>
          <a:blip r:embed="rId13"/>
          <a:srcRect l="29412" r="27941" b="29203"/>
          <a:stretch>
            <a:fillRect/>
          </a:stretch>
        </p:blipFill>
        <p:spPr>
          <a:xfrm flipH="1">
            <a:off x="6500826" y="4650812"/>
            <a:ext cx="2000264" cy="2207188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8501090" y="0"/>
            <a:ext cx="64291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片 22" descr="2c99f70eb3ac8a1af0724a0a409b8e7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4546" y="4667272"/>
            <a:ext cx="2190728" cy="2190728"/>
          </a:xfrm>
          <a:prstGeom prst="rect">
            <a:avLst/>
          </a:prstGeom>
        </p:spPr>
      </p:pic>
      <p:pic>
        <p:nvPicPr>
          <p:cNvPr id="16" name="图片 15" descr="u=139695694,2567784147&amp;fm=52&amp;gp=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7686" y="4643446"/>
            <a:ext cx="2214554" cy="2214554"/>
          </a:xfrm>
          <a:prstGeom prst="rect">
            <a:avLst/>
          </a:prstGeom>
        </p:spPr>
      </p:pic>
      <p:sp>
        <p:nvSpPr>
          <p:cNvPr id="20" name="WordArt 5" descr="白色大理石"/>
          <p:cNvSpPr>
            <a:spLocks noChangeArrowheads="1" noChangeShapeType="1" noTextEdit="1"/>
          </p:cNvSpPr>
          <p:nvPr/>
        </p:nvSpPr>
        <p:spPr bwMode="auto">
          <a:xfrm>
            <a:off x="1071538" y="1643050"/>
            <a:ext cx="6624638" cy="23399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14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zh-CN" altLang="en-US" sz="3600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华文琥珀" pitchFamily="2" charset="-122"/>
                <a:ea typeface="华文琥珀" pitchFamily="2" charset="-122"/>
              </a:rPr>
              <a:t>信心能</a:t>
            </a:r>
            <a:r>
              <a:rPr lang="zh-CN" altLang="en-US" sz="3600" kern="10" dirty="0" smtClean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华文琥珀" pitchFamily="2" charset="-122"/>
                <a:ea typeface="华文琥珀" pitchFamily="2" charset="-122"/>
              </a:rPr>
              <a:t>孕育自信</a:t>
            </a:r>
            <a:endParaRPr lang="zh-CN" altLang="en-US" sz="3600" kern="10" dirty="0">
              <a:ln w="9525">
                <a:solidFill>
                  <a:schemeClr val="bg1"/>
                </a:solidFill>
                <a:round/>
                <a:headEnd/>
                <a:tailEnd/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华文琥珀" pitchFamily="2" charset="-122"/>
              <a:ea typeface="华文琥珀" pitchFamily="2" charset="-122"/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250963089235336051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1" cy="6858000"/>
          </a:xfrm>
        </p:spPr>
      </p:pic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71438" y="76353"/>
            <a:ext cx="9001156" cy="3924151"/>
          </a:xfrm>
          <a:prstGeom prst="rect">
            <a:avLst/>
          </a:prstGeom>
          <a:noFill/>
          <a:ln w="76200">
            <a:solidFill>
              <a:srgbClr val="FF66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altLang="zh-CN" sz="3200" dirty="0">
                <a:ea typeface="华文行楷" pitchFamily="2" charset="-122"/>
              </a:rPr>
              <a:t>       </a:t>
            </a:r>
            <a:r>
              <a:rPr lang="zh-CN" altLang="en-US" sz="31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吉尼斯世界推销纪录创造者，美国的乔吉</a:t>
            </a:r>
          </a:p>
          <a:p>
            <a:r>
              <a:rPr lang="zh-CN" altLang="en-US" sz="31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拉德，他曾在一年中创造了推销汽车平均每天</a:t>
            </a:r>
          </a:p>
          <a:p>
            <a:r>
              <a:rPr lang="zh-CN" altLang="en-US" sz="31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四五部的纪录，他去应聘汽车推销员时，经理</a:t>
            </a:r>
          </a:p>
          <a:p>
            <a:r>
              <a:rPr lang="zh-CN" altLang="en-US" sz="31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问他：“你能推销汽车吗？”吉拉德回答说</a:t>
            </a:r>
            <a:r>
              <a:rPr lang="zh-CN" altLang="en-US" sz="3100" b="1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：</a:t>
            </a:r>
            <a:endParaRPr lang="en-US" altLang="zh-CN" sz="3100" b="1" dirty="0" smtClean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  <a:p>
            <a:r>
              <a:rPr lang="zh-CN" altLang="en-US" sz="3100" b="1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“我没有</a:t>
            </a:r>
            <a:r>
              <a:rPr lang="zh-CN" altLang="en-US" sz="31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推销过汽车，但我推销过日用品</a:t>
            </a:r>
            <a:r>
              <a:rPr lang="zh-CN" altLang="en-US" sz="3100" b="1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、</a:t>
            </a:r>
            <a:endParaRPr lang="en-US" altLang="zh-CN" sz="3100" b="1" dirty="0" smtClean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  <a:p>
            <a:r>
              <a:rPr lang="zh-CN" altLang="en-US" sz="3100" b="1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家用电器</a:t>
            </a:r>
            <a:r>
              <a:rPr lang="zh-CN" altLang="en-US" sz="31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，我能成功地推销他们，说明</a:t>
            </a:r>
            <a:r>
              <a:rPr lang="zh-CN" altLang="en-US" sz="3100" b="1" dirty="0">
                <a:solidFill>
                  <a:srgbClr val="663300"/>
                </a:solidFill>
                <a:latin typeface="华文新魏" pitchFamily="2" charset="-122"/>
                <a:ea typeface="华文新魏" pitchFamily="2" charset="-122"/>
              </a:rPr>
              <a:t>我能成功地</a:t>
            </a:r>
            <a:r>
              <a:rPr lang="zh-CN" altLang="en-US" sz="3100" b="1" dirty="0" smtClean="0">
                <a:solidFill>
                  <a:srgbClr val="663300"/>
                </a:solidFill>
                <a:latin typeface="华文新魏" pitchFamily="2" charset="-122"/>
                <a:ea typeface="华文新魏" pitchFamily="2" charset="-122"/>
              </a:rPr>
              <a:t>推销</a:t>
            </a:r>
            <a:r>
              <a:rPr lang="zh-CN" altLang="en-US" sz="3100" b="1" dirty="0">
                <a:solidFill>
                  <a:srgbClr val="663300"/>
                </a:solidFill>
                <a:latin typeface="华文新魏" pitchFamily="2" charset="-122"/>
                <a:ea typeface="华文新魏" pitchFamily="2" charset="-122"/>
              </a:rPr>
              <a:t>自己，我能将自己推销出去</a:t>
            </a:r>
            <a:r>
              <a:rPr lang="zh-CN" altLang="en-US" sz="3100" b="1" dirty="0" smtClean="0">
                <a:solidFill>
                  <a:srgbClr val="663300"/>
                </a:solidFill>
                <a:latin typeface="华文新魏" pitchFamily="2" charset="-122"/>
                <a:ea typeface="华文新魏" pitchFamily="2" charset="-122"/>
              </a:rPr>
              <a:t>，     自然</a:t>
            </a:r>
            <a:r>
              <a:rPr lang="zh-CN" altLang="en-US" sz="3100" b="1" dirty="0">
                <a:solidFill>
                  <a:srgbClr val="663300"/>
                </a:solidFill>
                <a:latin typeface="华文新魏" pitchFamily="2" charset="-122"/>
                <a:ea typeface="华文新魏" pitchFamily="2" charset="-122"/>
              </a:rPr>
              <a:t>也能将汽</a:t>
            </a:r>
          </a:p>
          <a:p>
            <a:r>
              <a:rPr lang="zh-CN" altLang="en-US" sz="3100" b="1" dirty="0">
                <a:solidFill>
                  <a:srgbClr val="663300"/>
                </a:solidFill>
                <a:latin typeface="华文新魏" pitchFamily="2" charset="-122"/>
                <a:ea typeface="华文新魏" pitchFamily="2" charset="-122"/>
              </a:rPr>
              <a:t>车推销出去。</a:t>
            </a:r>
            <a:r>
              <a:rPr lang="zh-CN" altLang="en-US" sz="31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”</a:t>
            </a:r>
          </a:p>
        </p:txBody>
      </p:sp>
      <p:sp>
        <p:nvSpPr>
          <p:cNvPr id="6" name="WordArt 8"/>
          <p:cNvSpPr>
            <a:spLocks noChangeArrowheads="1" noChangeShapeType="1" noTextEdit="1"/>
          </p:cNvSpPr>
          <p:nvPr/>
        </p:nvSpPr>
        <p:spPr bwMode="auto">
          <a:xfrm>
            <a:off x="785786" y="4286256"/>
            <a:ext cx="2736850" cy="11509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zh-CN" altLang="en-US" sz="3600" b="1" kern="1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华文新魏"/>
                <a:ea typeface="华文新魏"/>
              </a:rPr>
              <a:t>自信</a:t>
            </a:r>
            <a:endParaRPr lang="zh-CN" altLang="en-US" sz="3600" b="1" kern="1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华文新魏"/>
              <a:ea typeface="华文新魏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000496" y="4000504"/>
            <a:ext cx="1143008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altLang="zh-CN" sz="110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+</a:t>
            </a:r>
            <a:endParaRPr lang="zh-CN" altLang="en-US" sz="110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8" name="WordArt 8"/>
          <p:cNvSpPr>
            <a:spLocks noChangeArrowheads="1" noChangeShapeType="1" noTextEdit="1"/>
          </p:cNvSpPr>
          <p:nvPr/>
        </p:nvSpPr>
        <p:spPr bwMode="auto">
          <a:xfrm>
            <a:off x="5500694" y="4286256"/>
            <a:ext cx="2736850" cy="11509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zh-CN" altLang="en-US" sz="3600" b="1" kern="1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华文新魏"/>
                <a:ea typeface="华文新魏"/>
              </a:rPr>
              <a:t>潜力</a:t>
            </a:r>
            <a:endParaRPr lang="zh-CN" altLang="en-US" sz="3600" b="1" kern="1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华文新魏"/>
              <a:ea typeface="华文新魏"/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36866" name="Picture 2" descr="http://imgsrc.baidu.com/forum/pic/item/247b1e7b0e23457a433417c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25" cy="6858000"/>
          </a:xfrm>
          <a:prstGeom prst="rect">
            <a:avLst/>
          </a:prstGeom>
          <a:noFill/>
        </p:spPr>
      </p:pic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714348" y="571480"/>
            <a:ext cx="7958137" cy="1630362"/>
          </a:xfrm>
          <a:prstGeom prst="rect">
            <a:avLst/>
          </a:prstGeom>
          <a:solidFill>
            <a:schemeClr val="bg1">
              <a:lumMod val="65000"/>
              <a:alpha val="54000"/>
            </a:schemeClr>
          </a:solidFill>
          <a:ln w="76200">
            <a:noFill/>
            <a:prstDash val="sysDot"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200" dirty="0">
                <a:ea typeface="华文新魏" pitchFamily="2" charset="-122"/>
              </a:rPr>
              <a:t>       </a:t>
            </a:r>
            <a:r>
              <a:rPr lang="zh-CN" altLang="en-US" sz="3200" b="1" dirty="0">
                <a:solidFill>
                  <a:schemeClr val="bg1"/>
                </a:solidFill>
                <a:ea typeface="华文新魏" pitchFamily="2" charset="-122"/>
              </a:rPr>
              <a:t>拿破仑被流放到一个小岛，逃出来后，</a:t>
            </a:r>
          </a:p>
          <a:p>
            <a:r>
              <a:rPr lang="zh-CN" altLang="en-US" sz="3200" b="1" dirty="0">
                <a:solidFill>
                  <a:schemeClr val="bg1"/>
                </a:solidFill>
                <a:ea typeface="华文新魏" pitchFamily="2" charset="-122"/>
              </a:rPr>
              <a:t>法国国王派大军去捉拿他，拿破仑随从劝</a:t>
            </a:r>
          </a:p>
          <a:p>
            <a:r>
              <a:rPr lang="zh-CN" altLang="en-US" sz="3200" b="1" dirty="0">
                <a:solidFill>
                  <a:schemeClr val="bg1"/>
                </a:solidFill>
                <a:ea typeface="华文新魏" pitchFamily="2" charset="-122"/>
              </a:rPr>
              <a:t>他快跑。</a:t>
            </a:r>
            <a:endParaRPr lang="zh-CN" altLang="en-US" sz="5000" b="1" u="sng" dirty="0">
              <a:solidFill>
                <a:schemeClr val="bg1"/>
              </a:solidFill>
              <a:ea typeface="华文新魏" pitchFamily="2" charset="-122"/>
            </a:endParaRP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714348" y="2859067"/>
            <a:ext cx="7826375" cy="344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5500" dirty="0">
                <a:solidFill>
                  <a:srgbClr val="FF0000"/>
                </a:solidFill>
                <a:ea typeface="华文新魏" pitchFamily="2" charset="-122"/>
              </a:rPr>
              <a:t>       </a:t>
            </a:r>
            <a:r>
              <a:rPr lang="zh-CN" altLang="en-US" sz="5500" b="1" dirty="0"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  <a:ea typeface="华文新魏" pitchFamily="2" charset="-122"/>
              </a:rPr>
              <a:t>你猜拿破仑怎么办，</a:t>
            </a:r>
          </a:p>
          <a:p>
            <a:r>
              <a:rPr lang="zh-CN" altLang="en-US" sz="5500" b="1" dirty="0"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  <a:ea typeface="华文新魏" pitchFamily="2" charset="-122"/>
              </a:rPr>
              <a:t>如果你是拿破仑，你怎</a:t>
            </a:r>
          </a:p>
          <a:p>
            <a:r>
              <a:rPr lang="zh-CN" altLang="en-US" sz="5500" b="1" dirty="0"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  <a:ea typeface="华文新魏" pitchFamily="2" charset="-122"/>
              </a:rPr>
              <a:t>么办？</a:t>
            </a:r>
          </a:p>
          <a:p>
            <a:endParaRPr lang="en-US" altLang="zh-CN" sz="5500" dirty="0"/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785786" y="1714488"/>
            <a:ext cx="7575550" cy="3092450"/>
          </a:xfrm>
          <a:prstGeom prst="rect">
            <a:avLst/>
          </a:prstGeom>
          <a:solidFill>
            <a:schemeClr val="bg1">
              <a:lumMod val="75000"/>
              <a:alpha val="54000"/>
            </a:schemeClr>
          </a:solidFill>
          <a:ln w="762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3200" dirty="0">
                <a:solidFill>
                  <a:srgbClr val="0000FF"/>
                </a:solidFill>
                <a:ea typeface="华文新魏" pitchFamily="2" charset="-122"/>
              </a:rPr>
              <a:t>       </a:t>
            </a:r>
            <a:r>
              <a:rPr lang="zh-CN" altLang="en-US" sz="3200" b="1" dirty="0">
                <a:ea typeface="华文新魏" pitchFamily="2" charset="-122"/>
              </a:rPr>
              <a:t>拿破仑却说：“跑什么？我是他们的</a:t>
            </a:r>
          </a:p>
          <a:p>
            <a:r>
              <a:rPr lang="zh-CN" altLang="en-US" sz="3200" b="1" dirty="0">
                <a:ea typeface="华文新魏" pitchFamily="2" charset="-122"/>
              </a:rPr>
              <a:t>元帅，他们是我的士兵，为什么要跑？”</a:t>
            </a:r>
          </a:p>
          <a:p>
            <a:r>
              <a:rPr lang="zh-CN" altLang="en-US" sz="3200" b="1" dirty="0">
                <a:ea typeface="华文新魏" pitchFamily="2" charset="-122"/>
              </a:rPr>
              <a:t>拿破仑迎着捉他的军队走过去，仍然以元</a:t>
            </a:r>
          </a:p>
          <a:p>
            <a:r>
              <a:rPr lang="zh-CN" altLang="en-US" sz="3200" b="1" dirty="0">
                <a:ea typeface="华文新魏" pitchFamily="2" charset="-122"/>
              </a:rPr>
              <a:t>帅的气度指挥他们，结果这批军队反而跟</a:t>
            </a:r>
          </a:p>
          <a:p>
            <a:r>
              <a:rPr lang="zh-CN" altLang="en-US" sz="3200" b="1" dirty="0">
                <a:ea typeface="华文新魏" pitchFamily="2" charset="-122"/>
              </a:rPr>
              <a:t>他回去抓国王了。</a:t>
            </a:r>
          </a:p>
          <a:p>
            <a:endParaRPr lang="en-US" altLang="zh-CN" sz="3200" b="1" dirty="0">
              <a:solidFill>
                <a:schemeClr val="bg1"/>
              </a:solidFill>
              <a:ea typeface="华文新魏" pitchFamily="2" charset="-122"/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9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49" presetClass="exit" presetSubtype="0" ac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/>
      <p:bldP spid="6" grpId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" name="内容占位符 5" descr="e67a2f338744ebf87eef698cd9f9d72a6159a78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" y="0"/>
            <a:ext cx="9144001" cy="6858000"/>
          </a:xfrm>
        </p:spPr>
      </p:pic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500034" y="357166"/>
            <a:ext cx="8363824" cy="5686160"/>
          </a:xfrm>
          <a:prstGeom prst="rect">
            <a:avLst/>
          </a:prstGeom>
          <a:solidFill>
            <a:schemeClr val="accent6">
              <a:lumMod val="60000"/>
              <a:lumOff val="40000"/>
              <a:alpha val="58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38088" rIns="12696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  <a:t>顾名思义，潜能就是潜在的能量，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itchFamily="49" charset="-122"/>
              <a:ea typeface="黑体" pitchFamily="49" charset="-122"/>
              <a:cs typeface="宋体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  <a:t>根据能量守恒定律，能量既不会消灭，也不会创生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itchFamily="49" charset="-122"/>
              <a:ea typeface="黑体" pitchFamily="49" charset="-122"/>
              <a:cs typeface="宋体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  <a:t>它只会从一种形式转化为其他形式，或者从一个物体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itchFamily="49" charset="-122"/>
              <a:ea typeface="黑体" pitchFamily="49" charset="-122"/>
              <a:cs typeface="宋体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  <a:t>转移到另一个物体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itchFamily="49" charset="-122"/>
              <a:ea typeface="黑体" pitchFamily="49" charset="-122"/>
              <a:cs typeface="宋体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  <a:t>而转化和转移过程中，能的总量保持不变。 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itchFamily="49" charset="-122"/>
              <a:ea typeface="黑体" pitchFamily="49" charset="-122"/>
              <a:cs typeface="宋体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  <a:t>一般的说，刚出生的婴儿是没有潜能的，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itchFamily="49" charset="-122"/>
              <a:ea typeface="黑体" pitchFamily="49" charset="-122"/>
              <a:cs typeface="宋体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  <a:t>有的话也是遗传遗留的、或者是胎教促成的。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  <a:t>潜能即是以往遗留、沉淀、储备的能量。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itchFamily="49" charset="-122"/>
              <a:ea typeface="黑体" pitchFamily="49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  <a:t>如，人一生下来就要学走路，并且每天都在走路，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itchFamily="49" charset="-122"/>
              <a:ea typeface="黑体" pitchFamily="49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  <a:t>到了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  <a:t>18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  <a:t>岁，即他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  <a:t>18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  <a:t>岁那年的脚走路的潜能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itchFamily="49" charset="-122"/>
              <a:ea typeface="黑体" pitchFamily="49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  <a:t>就是自他学走路以来所沉淀下来的能量，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itchFamily="49" charset="-122"/>
              <a:ea typeface="黑体" pitchFamily="49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  <a:t>曾报道有人曾经在逃命时跨越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  <a:t>4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  <a:t>米宽的悬崖，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itchFamily="49" charset="-122"/>
              <a:ea typeface="黑体" pitchFamily="49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  <a:t>所以在某个环境下，人的潜能就会发挥出来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  <a:cs typeface="宋体" pitchFamily="2" charset="-122"/>
              </a:rPr>
              <a:t>。</a:t>
            </a:r>
            <a:endParaRPr kumimoji="0" lang="zh-CN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itchFamily="49" charset="-122"/>
              <a:ea typeface="黑体" pitchFamily="49" charset="-122"/>
              <a:cs typeface="宋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643042" y="1214422"/>
            <a:ext cx="5445889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20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华文琥珀" pitchFamily="2" charset="-122"/>
                <a:ea typeface="华文琥珀" pitchFamily="2" charset="-122"/>
              </a:rPr>
              <a:t>潜能</a:t>
            </a:r>
            <a:endParaRPr lang="zh-CN" altLang="en-US" sz="20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 rot="1090196">
            <a:off x="5667603" y="1811208"/>
            <a:ext cx="3009157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2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华文琥珀" pitchFamily="2" charset="-122"/>
                <a:ea typeface="华文琥珀" pitchFamily="2" charset="-122"/>
              </a:rPr>
              <a:t>？</a:t>
            </a:r>
            <a:endParaRPr lang="zh-CN" altLang="en-US" sz="22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华文琥珀" pitchFamily="2" charset="-122"/>
              <a:ea typeface="华文琥珀" pitchFamily="2" charset="-122"/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31" presetClass="exit" presetSubtype="0" fill="hold" grpId="1" nodeType="afterEffect">
                                  <p:stCondLst>
                                    <p:cond delay="15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50"/>
                            </p:stCondLst>
                            <p:childTnLst>
                              <p:par>
                                <p:cTn id="21" presetID="31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50"/>
                            </p:stCondLst>
                            <p:childTnLst>
                              <p:par>
                                <p:cTn id="2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2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2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2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1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5" grpId="0" animBg="1"/>
      <p:bldP spid="7" grpId="0"/>
      <p:bldP spid="7" grpId="1"/>
      <p:bldP spid="8" grpId="0"/>
      <p:bldP spid="8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142844" y="-1000156"/>
            <a:ext cx="8543925" cy="4832092"/>
          </a:xfrm>
          <a:prstGeom prst="rect">
            <a:avLst/>
          </a:prstGeom>
          <a:noFill/>
          <a:ln w="76200" cap="rnd">
            <a:solidFill>
              <a:srgbClr val="FF6600"/>
            </a:solidFill>
            <a:prstDash val="sysDot"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effectLst>
                  <a:reflection blurRad="6350" stA="60000" endA="900" endPos="58000" dir="5400000" sy="-100000" algn="bl" rotWithShape="0"/>
                </a:effectLst>
                <a:ea typeface="华文行楷" pitchFamily="2" charset="-122"/>
              </a:rPr>
              <a:t>       </a:t>
            </a:r>
            <a:r>
              <a:rPr lang="zh-CN" altLang="en-US" sz="2800" dirty="0">
                <a:solidFill>
                  <a:schemeClr val="bg1"/>
                </a:solidFill>
                <a:effectLst>
                  <a:reflection blurRad="6350" stA="60000" endA="900" endPos="58000" dir="5400000" sy="-100000" algn="bl" rotWithShape="0"/>
                </a:effectLst>
                <a:latin typeface="华文新魏" pitchFamily="2" charset="-122"/>
                <a:ea typeface="华文新魏" pitchFamily="2" charset="-122"/>
              </a:rPr>
              <a:t>我国早期的乒乓球运动员韩玉珍，在国内屡战屡</a:t>
            </a:r>
          </a:p>
          <a:p>
            <a:r>
              <a:rPr lang="zh-CN" altLang="en-US" sz="2800" dirty="0">
                <a:solidFill>
                  <a:schemeClr val="bg1"/>
                </a:solidFill>
                <a:effectLst>
                  <a:reflection blurRad="6350" stA="60000" endA="900" endPos="58000" dir="5400000" sy="-100000" algn="bl" rotWithShape="0"/>
                </a:effectLst>
                <a:latin typeface="华文新魏" pitchFamily="2" charset="-122"/>
                <a:ea typeface="华文新魏" pitchFamily="2" charset="-122"/>
              </a:rPr>
              <a:t>胜。一次，代表国家队参加世界锦标赛，临赛前的一</a:t>
            </a:r>
          </a:p>
          <a:p>
            <a:r>
              <a:rPr lang="zh-CN" altLang="en-US" sz="2800" dirty="0">
                <a:solidFill>
                  <a:schemeClr val="bg1"/>
                </a:solidFill>
                <a:effectLst>
                  <a:reflection blurRad="6350" stA="60000" endA="900" endPos="58000" dir="5400000" sy="-100000" algn="bl" rotWithShape="0"/>
                </a:effectLst>
                <a:latin typeface="华文新魏" pitchFamily="2" charset="-122"/>
                <a:ea typeface="华文新魏" pitchFamily="2" charset="-122"/>
              </a:rPr>
              <a:t>晚上，她患得患失，承受不了心理压力，用刀将自己</a:t>
            </a:r>
          </a:p>
          <a:p>
            <a:r>
              <a:rPr lang="zh-CN" altLang="en-US" sz="2800" dirty="0">
                <a:solidFill>
                  <a:schemeClr val="bg1"/>
                </a:solidFill>
                <a:effectLst>
                  <a:reflection blurRad="6350" stA="60000" endA="900" endPos="58000" dir="5400000" sy="-100000" algn="bl" rotWithShape="0"/>
                </a:effectLst>
                <a:latin typeface="华文新魏" pitchFamily="2" charset="-122"/>
                <a:ea typeface="华文新魏" pitchFamily="2" charset="-122"/>
              </a:rPr>
              <a:t>的手腕割破，谎称有人行刺她后跑了。结果这件事被</a:t>
            </a:r>
          </a:p>
          <a:p>
            <a:r>
              <a:rPr lang="zh-CN" altLang="en-US" sz="2800" dirty="0">
                <a:solidFill>
                  <a:schemeClr val="bg1"/>
                </a:solidFill>
                <a:effectLst>
                  <a:reflection blurRad="6350" stA="60000" endA="900" endPos="58000" dir="5400000" sy="-100000" algn="bl" rotWithShape="0"/>
                </a:effectLst>
                <a:latin typeface="华文新魏" pitchFamily="2" charset="-122"/>
                <a:ea typeface="华文新魏" pitchFamily="2" charset="-122"/>
              </a:rPr>
              <a:t>查出来了，成为这国际上一大丑闻，为此，国家队将</a:t>
            </a:r>
          </a:p>
          <a:p>
            <a:r>
              <a:rPr lang="zh-CN" altLang="en-US" sz="2800" dirty="0">
                <a:solidFill>
                  <a:schemeClr val="bg1"/>
                </a:solidFill>
                <a:effectLst>
                  <a:reflection blurRad="6350" stA="60000" endA="900" endPos="58000" dir="5400000" sy="-100000" algn="bl" rotWithShape="0"/>
                </a:effectLst>
                <a:latin typeface="华文新魏" pitchFamily="2" charset="-122"/>
                <a:ea typeface="华文新魏" pitchFamily="2" charset="-122"/>
              </a:rPr>
              <a:t>她开除出队。</a:t>
            </a:r>
          </a:p>
          <a:p>
            <a:r>
              <a:rPr lang="zh-CN" altLang="en-US" sz="2800" dirty="0">
                <a:solidFill>
                  <a:schemeClr val="bg1"/>
                </a:solidFill>
                <a:effectLst>
                  <a:reflection blurRad="6350" stA="60000" endA="900" endPos="58000" dir="5400000" sy="-100000" algn="bl" rotWithShape="0"/>
                </a:effectLst>
                <a:latin typeface="华文新魏" pitchFamily="2" charset="-122"/>
                <a:ea typeface="华文新魏" pitchFamily="2" charset="-122"/>
              </a:rPr>
              <a:t>       但在随后的国内的比赛中，她又屡战屡胜，为了</a:t>
            </a:r>
          </a:p>
          <a:p>
            <a:r>
              <a:rPr lang="zh-CN" altLang="en-US" sz="2800" dirty="0">
                <a:solidFill>
                  <a:schemeClr val="bg1"/>
                </a:solidFill>
                <a:effectLst>
                  <a:reflection blurRad="6350" stA="60000" endA="900" endPos="58000" dir="5400000" sy="-100000" algn="bl" rotWithShape="0"/>
                </a:effectLst>
                <a:latin typeface="华文新魏" pitchFamily="2" charset="-122"/>
                <a:ea typeface="华文新魏" pitchFamily="2" charset="-122"/>
              </a:rPr>
              <a:t>给她机会，又重新召她回国家队。在一佼次国际重大</a:t>
            </a:r>
          </a:p>
          <a:p>
            <a:r>
              <a:rPr lang="zh-CN" altLang="en-US" sz="2800" dirty="0">
                <a:solidFill>
                  <a:schemeClr val="bg1"/>
                </a:solidFill>
                <a:effectLst>
                  <a:reflection blurRad="6350" stA="60000" endA="900" endPos="58000" dir="5400000" sy="-100000" algn="bl" rotWithShape="0"/>
                </a:effectLst>
                <a:latin typeface="华文新魏" pitchFamily="2" charset="-122"/>
                <a:ea typeface="华文新魏" pitchFamily="2" charset="-122"/>
              </a:rPr>
              <a:t>比赛中，对方的日本运动员，以前没有赢过她。开始，韩玉珍连赢两局，第三局对方赶上几分后，韩玉珍信心开始动摇，结果连输三局。</a:t>
            </a:r>
          </a:p>
        </p:txBody>
      </p:sp>
      <p:pic>
        <p:nvPicPr>
          <p:cNvPr id="6" name="内容占位符 5" descr="c09ef51f4134970af110a06b95cad1c8a6865de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52157" cy="5143512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</p:pic>
      <p:pic>
        <p:nvPicPr>
          <p:cNvPr id="10" name="内容占位符 5" descr="c09ef51f4134970af110a06b95cad1c8a6865de4.jpg"/>
          <p:cNvPicPr>
            <a:picLocks noChangeAspect="1"/>
          </p:cNvPicPr>
          <p:nvPr/>
        </p:nvPicPr>
        <p:blipFill>
          <a:blip r:embed="rId2"/>
          <a:srcRect t="86112"/>
          <a:stretch>
            <a:fillRect/>
          </a:stretch>
        </p:blipFill>
        <p:spPr>
          <a:xfrm>
            <a:off x="0" y="4429132"/>
            <a:ext cx="9152157" cy="2428868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</p:pic>
      <p:sp>
        <p:nvSpPr>
          <p:cNvPr id="11" name="WordArt 4"/>
          <p:cNvSpPr>
            <a:spLocks noChangeArrowheads="1" noChangeShapeType="1" noTextEdit="1"/>
          </p:cNvSpPr>
          <p:nvPr/>
        </p:nvSpPr>
        <p:spPr bwMode="auto">
          <a:xfrm>
            <a:off x="785786" y="4857760"/>
            <a:ext cx="7572428" cy="1433519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华文琥珀" pitchFamily="2" charset="-122"/>
                <a:ea typeface="华文琥珀" pitchFamily="2" charset="-122"/>
              </a:rPr>
              <a:t>丧失信心，走向失败之路</a:t>
            </a: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285720" y="642918"/>
            <a:ext cx="8543925" cy="4832092"/>
          </a:xfrm>
          <a:prstGeom prst="rect">
            <a:avLst/>
          </a:prstGeom>
          <a:noFill/>
          <a:ln w="76200" cap="rnd">
            <a:solidFill>
              <a:srgbClr val="FF6600"/>
            </a:solidFill>
            <a:prstDash val="sysDot"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effectLst>
                  <a:reflection blurRad="6350" stA="60000" endA="900" endPos="58000" dir="5400000" sy="-100000" algn="bl" rotWithShape="0"/>
                </a:effectLst>
                <a:ea typeface="华文行楷" pitchFamily="2" charset="-122"/>
              </a:rPr>
              <a:t>       </a:t>
            </a:r>
            <a:r>
              <a:rPr lang="zh-CN" altLang="en-US" sz="2800" dirty="0">
                <a:solidFill>
                  <a:schemeClr val="bg1"/>
                </a:solidFill>
                <a:effectLst>
                  <a:reflection blurRad="6350" stA="60000" endA="900" endPos="58000" dir="5400000" sy="-100000" algn="bl" rotWithShape="0"/>
                </a:effectLst>
                <a:latin typeface="华文新魏" pitchFamily="2" charset="-122"/>
                <a:ea typeface="华文新魏" pitchFamily="2" charset="-122"/>
              </a:rPr>
              <a:t>我国早期的乒乓球运动员韩玉珍，在国内屡战屡</a:t>
            </a:r>
          </a:p>
          <a:p>
            <a:r>
              <a:rPr lang="zh-CN" altLang="en-US" sz="2800" dirty="0">
                <a:solidFill>
                  <a:schemeClr val="bg1"/>
                </a:solidFill>
                <a:effectLst>
                  <a:reflection blurRad="6350" stA="60000" endA="900" endPos="58000" dir="5400000" sy="-100000" algn="bl" rotWithShape="0"/>
                </a:effectLst>
                <a:latin typeface="华文新魏" pitchFamily="2" charset="-122"/>
                <a:ea typeface="华文新魏" pitchFamily="2" charset="-122"/>
              </a:rPr>
              <a:t>胜。一次，代表国家队参加世界锦标赛，临赛前的一</a:t>
            </a:r>
          </a:p>
          <a:p>
            <a:r>
              <a:rPr lang="zh-CN" altLang="en-US" sz="2800" dirty="0">
                <a:solidFill>
                  <a:schemeClr val="bg1"/>
                </a:solidFill>
                <a:effectLst>
                  <a:reflection blurRad="6350" stA="60000" endA="900" endPos="58000" dir="5400000" sy="-100000" algn="bl" rotWithShape="0"/>
                </a:effectLst>
                <a:latin typeface="华文新魏" pitchFamily="2" charset="-122"/>
                <a:ea typeface="华文新魏" pitchFamily="2" charset="-122"/>
              </a:rPr>
              <a:t>晚上，她患得患失，承受不了心理压力，用刀将自己</a:t>
            </a:r>
          </a:p>
          <a:p>
            <a:r>
              <a:rPr lang="zh-CN" altLang="en-US" sz="2800" dirty="0">
                <a:solidFill>
                  <a:schemeClr val="bg1"/>
                </a:solidFill>
                <a:effectLst>
                  <a:reflection blurRad="6350" stA="60000" endA="900" endPos="58000" dir="5400000" sy="-100000" algn="bl" rotWithShape="0"/>
                </a:effectLst>
                <a:latin typeface="华文新魏" pitchFamily="2" charset="-122"/>
                <a:ea typeface="华文新魏" pitchFamily="2" charset="-122"/>
              </a:rPr>
              <a:t>的手腕割破，谎称有人行刺她后跑了。结果这件事被</a:t>
            </a:r>
          </a:p>
          <a:p>
            <a:r>
              <a:rPr lang="zh-CN" altLang="en-US" sz="2800" dirty="0">
                <a:solidFill>
                  <a:schemeClr val="bg1"/>
                </a:solidFill>
                <a:effectLst>
                  <a:reflection blurRad="6350" stA="60000" endA="900" endPos="58000" dir="5400000" sy="-100000" algn="bl" rotWithShape="0"/>
                </a:effectLst>
                <a:latin typeface="华文新魏" pitchFamily="2" charset="-122"/>
                <a:ea typeface="华文新魏" pitchFamily="2" charset="-122"/>
              </a:rPr>
              <a:t>查出来了，成为这国际上一大丑闻，为此，国家队将</a:t>
            </a:r>
          </a:p>
          <a:p>
            <a:r>
              <a:rPr lang="zh-CN" altLang="en-US" sz="2800" dirty="0">
                <a:solidFill>
                  <a:schemeClr val="bg1"/>
                </a:solidFill>
                <a:effectLst>
                  <a:reflection blurRad="6350" stA="60000" endA="900" endPos="58000" dir="5400000" sy="-100000" algn="bl" rotWithShape="0"/>
                </a:effectLst>
                <a:latin typeface="华文新魏" pitchFamily="2" charset="-122"/>
                <a:ea typeface="华文新魏" pitchFamily="2" charset="-122"/>
              </a:rPr>
              <a:t>她开除出队。</a:t>
            </a:r>
          </a:p>
          <a:p>
            <a:r>
              <a:rPr lang="zh-CN" altLang="en-US" sz="2800" dirty="0">
                <a:solidFill>
                  <a:schemeClr val="bg1"/>
                </a:solidFill>
                <a:effectLst>
                  <a:reflection blurRad="6350" stA="60000" endA="900" endPos="58000" dir="5400000" sy="-100000" algn="bl" rotWithShape="0"/>
                </a:effectLst>
                <a:latin typeface="华文新魏" pitchFamily="2" charset="-122"/>
                <a:ea typeface="华文新魏" pitchFamily="2" charset="-122"/>
              </a:rPr>
              <a:t>       但在随后的国内的比赛中，她又屡战屡胜，为了</a:t>
            </a:r>
          </a:p>
          <a:p>
            <a:r>
              <a:rPr lang="zh-CN" altLang="en-US" sz="2800" dirty="0">
                <a:solidFill>
                  <a:schemeClr val="bg1"/>
                </a:solidFill>
                <a:effectLst>
                  <a:reflection blurRad="6350" stA="60000" endA="900" endPos="58000" dir="5400000" sy="-100000" algn="bl" rotWithShape="0"/>
                </a:effectLst>
                <a:latin typeface="华文新魏" pitchFamily="2" charset="-122"/>
                <a:ea typeface="华文新魏" pitchFamily="2" charset="-122"/>
              </a:rPr>
              <a:t>给她机会，又重新召她回国家队。在一佼次国际重大</a:t>
            </a:r>
          </a:p>
          <a:p>
            <a:r>
              <a:rPr lang="zh-CN" altLang="en-US" sz="2800" dirty="0">
                <a:solidFill>
                  <a:schemeClr val="bg1"/>
                </a:solidFill>
                <a:effectLst>
                  <a:reflection blurRad="6350" stA="60000" endA="900" endPos="58000" dir="5400000" sy="-100000" algn="bl" rotWithShape="0"/>
                </a:effectLst>
                <a:latin typeface="华文新魏" pitchFamily="2" charset="-122"/>
                <a:ea typeface="华文新魏" pitchFamily="2" charset="-122"/>
              </a:rPr>
              <a:t>比赛中，对方的日本运动员，以前没有赢过她。开始，韩玉珍连赢两局，第三局对方赶上几分后，韩玉珍信心开始动摇，结果连输三局。</a:t>
            </a: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7890" name="Picture 2" descr="http://imgk.zol.com.cn/sjbbs/3381/a338067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-1"/>
            <a:ext cx="9144001" cy="6858001"/>
          </a:xfrm>
          <a:prstGeom prst="rect">
            <a:avLst/>
          </a:prstGeom>
          <a:noFill/>
        </p:spPr>
      </p:pic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395288" y="1412875"/>
            <a:ext cx="8459787" cy="3579813"/>
          </a:xfrm>
          <a:prstGeom prst="rect">
            <a:avLst/>
          </a:prstGeom>
          <a:solidFill>
            <a:schemeClr val="bg1">
              <a:lumMod val="75000"/>
              <a:alpha val="66000"/>
            </a:schemeClr>
          </a:solidFill>
          <a:ln w="76200">
            <a:solidFill>
              <a:srgbClr val="008000"/>
            </a:solidFill>
            <a:prstDash val="dash"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3200" dirty="0">
                <a:ea typeface="华文新魏" pitchFamily="2" charset="-122"/>
              </a:rPr>
              <a:t>     </a:t>
            </a:r>
            <a:r>
              <a:rPr lang="zh-CN" altLang="en-US" sz="3200" dirty="0">
                <a:solidFill>
                  <a:srgbClr val="FFFF00"/>
                </a:solidFill>
                <a:ea typeface="华文新魏" pitchFamily="2" charset="-122"/>
              </a:rPr>
              <a:t>日本东京帝国大学有一高材生，毕业后报</a:t>
            </a:r>
          </a:p>
          <a:p>
            <a:r>
              <a:rPr lang="zh-CN" altLang="en-US" sz="3200" dirty="0">
                <a:solidFill>
                  <a:srgbClr val="FFFF00"/>
                </a:solidFill>
                <a:ea typeface="华文新魏" pitchFamily="2" charset="-122"/>
              </a:rPr>
              <a:t>考某公司，结果落选了，痛不欲生。该生的自</a:t>
            </a:r>
          </a:p>
          <a:p>
            <a:r>
              <a:rPr lang="zh-CN" altLang="en-US" sz="3200" dirty="0">
                <a:solidFill>
                  <a:srgbClr val="FFFF00"/>
                </a:solidFill>
                <a:ea typeface="华文新魏" pitchFamily="2" charset="-122"/>
              </a:rPr>
              <a:t>杀水平不高，没能如愿，只在脖子上留下深刻</a:t>
            </a:r>
          </a:p>
          <a:p>
            <a:r>
              <a:rPr lang="zh-CN" altLang="en-US" sz="3200" dirty="0">
                <a:solidFill>
                  <a:srgbClr val="FFFF00"/>
                </a:solidFill>
                <a:ea typeface="华文新魏" pitchFamily="2" charset="-122"/>
              </a:rPr>
              <a:t>的痕迹。救醒后，家人告诉他：幸好未自杀成，他是该公司考分的第一名，只是由于计算机的错误，将他漏掉了。这下，他喜出望外，准备摆酒庆贺。</a:t>
            </a: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755650" y="1341438"/>
            <a:ext cx="74755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0000CC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华文琥珀" pitchFamily="2" charset="-122"/>
                <a:ea typeface="华文琥珀" pitchFamily="2" charset="-122"/>
              </a:rPr>
              <a:t>       </a:t>
            </a:r>
            <a:r>
              <a:rPr lang="zh-CN" altLang="en-US" sz="3200" dirty="0">
                <a:solidFill>
                  <a:srgbClr val="0000CC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华文琥珀" pitchFamily="2" charset="-122"/>
                <a:ea typeface="华文琥珀" pitchFamily="2" charset="-122"/>
              </a:rPr>
              <a:t>又传来消息，他还未聘就被解聘了。</a:t>
            </a:r>
          </a:p>
        </p:txBody>
      </p:sp>
      <p:sp>
        <p:nvSpPr>
          <p:cNvPr id="7" name="Rectangle 6" descr="蓝色面巾纸"/>
          <p:cNvSpPr>
            <a:spLocks noChangeArrowheads="1"/>
          </p:cNvSpPr>
          <p:nvPr/>
        </p:nvSpPr>
        <p:spPr bwMode="auto">
          <a:xfrm>
            <a:off x="187285" y="2000240"/>
            <a:ext cx="8956715" cy="3170099"/>
          </a:xfrm>
          <a:prstGeom prst="rect">
            <a:avLst/>
          </a:prstGeom>
          <a:solidFill>
            <a:schemeClr val="tx2">
              <a:lumMod val="60000"/>
              <a:lumOff val="40000"/>
              <a:alpha val="65000"/>
            </a:schemeClr>
          </a:solidFill>
          <a:ln w="76200">
            <a:noFill/>
            <a:prstDash val="sysDot"/>
            <a:miter lim="800000"/>
            <a:headEnd/>
            <a:tailEnd/>
          </a:ln>
          <a:effectLst>
            <a:softEdge rad="127000"/>
          </a:effectLst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0000CC"/>
                </a:solidFill>
                <a:ea typeface="华文新魏" pitchFamily="2" charset="-122"/>
              </a:rPr>
              <a:t>       </a:t>
            </a:r>
            <a:r>
              <a:rPr lang="zh-CN" altLang="en-US" sz="4000" dirty="0">
                <a:solidFill>
                  <a:srgbClr val="0000CC"/>
                </a:solidFill>
                <a:effectLst>
                  <a:reflection blurRad="6350" stA="55000" endA="300" endPos="45500" dir="5400000" sy="-100000" algn="bl" rotWithShape="0"/>
                </a:effectLst>
                <a:latin typeface="华文琥珀" pitchFamily="2" charset="-122"/>
                <a:ea typeface="华文琥珀" pitchFamily="2" charset="-122"/>
              </a:rPr>
              <a:t>公司经理这样评价他：这个人也</a:t>
            </a:r>
          </a:p>
          <a:p>
            <a:r>
              <a:rPr lang="zh-CN" altLang="en-US" sz="4000" dirty="0">
                <a:solidFill>
                  <a:srgbClr val="0000CC"/>
                </a:solidFill>
                <a:effectLst>
                  <a:reflection blurRad="6350" stA="55000" endA="300" endPos="45500" dir="5400000" sy="-100000" algn="bl" rotWithShape="0"/>
                </a:effectLst>
                <a:latin typeface="华文琥珀" pitchFamily="2" charset="-122"/>
                <a:ea typeface="华文琥珀" pitchFamily="2" charset="-122"/>
              </a:rPr>
              <a:t>许知识和能力是第一流的，但这样一</a:t>
            </a:r>
          </a:p>
          <a:p>
            <a:r>
              <a:rPr lang="zh-CN" altLang="en-US" sz="4000" dirty="0">
                <a:solidFill>
                  <a:srgbClr val="0000CC"/>
                </a:solidFill>
                <a:effectLst>
                  <a:reflection blurRad="6350" stA="55000" endA="300" endPos="45500" dir="5400000" sy="-100000" algn="bl" rotWithShape="0"/>
                </a:effectLst>
                <a:latin typeface="华文琥珀" pitchFamily="2" charset="-122"/>
                <a:ea typeface="华文琥珀" pitchFamily="2" charset="-122"/>
              </a:rPr>
              <a:t>点小小的生活打击都受不了，又怎能</a:t>
            </a:r>
          </a:p>
          <a:p>
            <a:r>
              <a:rPr lang="zh-CN" altLang="en-US" sz="4000" dirty="0">
                <a:solidFill>
                  <a:srgbClr val="0000CC"/>
                </a:solidFill>
                <a:effectLst>
                  <a:reflection blurRad="6350" stA="55000" endA="300" endPos="45500" dir="5400000" sy="-100000" algn="bl" rotWithShape="0"/>
                </a:effectLst>
                <a:latin typeface="华文琥珀" pitchFamily="2" charset="-122"/>
                <a:ea typeface="华文琥珀" pitchFamily="2" charset="-122"/>
              </a:rPr>
              <a:t>期望他来公司有大的作为？如果公司</a:t>
            </a:r>
          </a:p>
          <a:p>
            <a:r>
              <a:rPr lang="zh-CN" altLang="en-US" sz="4000" dirty="0">
                <a:solidFill>
                  <a:srgbClr val="0000CC"/>
                </a:solidFill>
                <a:effectLst>
                  <a:reflection blurRad="6350" stA="55000" endA="300" endPos="45500" dir="5400000" sy="-100000" algn="bl" rotWithShape="0"/>
                </a:effectLst>
                <a:latin typeface="华文琥珀" pitchFamily="2" charset="-122"/>
                <a:ea typeface="华文琥珀" pitchFamily="2" charset="-122"/>
              </a:rPr>
              <a:t>濒临危险，他肯定是第一个逃兵</a:t>
            </a:r>
            <a:r>
              <a:rPr lang="zh-CN" altLang="en-US" sz="4000" dirty="0" smtClean="0">
                <a:solidFill>
                  <a:srgbClr val="0000CC"/>
                </a:solidFill>
                <a:effectLst>
                  <a:reflection blurRad="6350" stA="55000" endA="300" endPos="45500" dir="5400000" sy="-100000" algn="bl" rotWithShape="0"/>
                </a:effectLst>
                <a:latin typeface="华文琥珀" pitchFamily="2" charset="-122"/>
                <a:ea typeface="华文琥珀" pitchFamily="2" charset="-122"/>
              </a:rPr>
              <a:t>。</a:t>
            </a:r>
            <a:endParaRPr lang="en-US" altLang="zh-CN" sz="4000" dirty="0" smtClean="0">
              <a:solidFill>
                <a:srgbClr val="0000CC"/>
              </a:solidFill>
              <a:effectLst>
                <a:reflection blurRad="6350" stA="55000" endA="300" endPos="45500" dir="5400000" sy="-100000" algn="bl" rotWithShape="0"/>
              </a:effectLst>
              <a:latin typeface="华文琥珀" pitchFamily="2" charset="-122"/>
              <a:ea typeface="华文琥珀" pitchFamily="2" charset="-122"/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5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/>
      <p:bldP spid="6" grpId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42876" y="142876"/>
            <a:ext cx="642910" cy="64291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928662" y="142852"/>
            <a:ext cx="642910" cy="64291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714480" y="142876"/>
            <a:ext cx="642910" cy="64291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2500266" y="142852"/>
            <a:ext cx="642910" cy="64291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3286180" y="142876"/>
            <a:ext cx="642910" cy="64291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4071966" y="142852"/>
            <a:ext cx="642910" cy="64291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4857784" y="142876"/>
            <a:ext cx="642910" cy="64291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5643570" y="142852"/>
            <a:ext cx="642910" cy="64291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6429388" y="142876"/>
            <a:ext cx="642910" cy="64291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7215174" y="142852"/>
            <a:ext cx="642910" cy="64291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8000992" y="142876"/>
            <a:ext cx="642910" cy="64291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8822545" y="142852"/>
            <a:ext cx="642910" cy="64291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142844" y="6072230"/>
            <a:ext cx="642910" cy="64291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928630" y="6072206"/>
            <a:ext cx="642910" cy="64291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1714448" y="6072230"/>
            <a:ext cx="642910" cy="64291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2500234" y="6072206"/>
            <a:ext cx="642910" cy="64291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3286148" y="6072230"/>
            <a:ext cx="642910" cy="64291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4071934" y="6072206"/>
            <a:ext cx="642910" cy="64291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4857752" y="6072230"/>
            <a:ext cx="642910" cy="64291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5643538" y="6072206"/>
            <a:ext cx="642910" cy="64291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>
            <a:off x="6429356" y="6072230"/>
            <a:ext cx="642910" cy="64291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7215142" y="6072206"/>
            <a:ext cx="642910" cy="64291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8000960" y="6072230"/>
            <a:ext cx="642910" cy="64291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8786746" y="6072206"/>
            <a:ext cx="642910" cy="64291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0" y="805037"/>
            <a:ext cx="9144000" cy="485778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永不放弃（励志短片）.wmv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785770"/>
            <a:ext cx="9144000" cy="487705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15094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1a10134e251f95ca00b29f05c9177f3e660952dc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" y="0"/>
            <a:ext cx="9144001" cy="6858000"/>
          </a:xfrm>
        </p:spPr>
      </p:pic>
      <p:sp>
        <p:nvSpPr>
          <p:cNvPr id="5" name="矩形 4"/>
          <p:cNvSpPr/>
          <p:nvPr/>
        </p:nvSpPr>
        <p:spPr>
          <a:xfrm>
            <a:off x="-1785982" y="1571612"/>
            <a:ext cx="10429916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96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reflection blurRad="6350" stA="50000" endA="300" endPos="50000" dist="29997" dir="5400000" sy="-100000" algn="bl" rotWithShape="0"/>
                </a:effectLst>
                <a:latin typeface="华文琥珀" pitchFamily="2" charset="-122"/>
                <a:ea typeface="华文琥珀" pitchFamily="2" charset="-122"/>
              </a:rPr>
              <a:t>天赋潜能</a:t>
            </a:r>
            <a:endParaRPr lang="en-US" altLang="zh-CN" sz="9600" b="1" cap="none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  <a:reflection blurRad="6350" stA="50000" endA="300" endPos="50000" dist="29997" dir="5400000" sy="-100000" algn="bl" rotWithShape="0"/>
              </a:effectLst>
              <a:latin typeface="华文琥珀" pitchFamily="2" charset="-122"/>
              <a:ea typeface="华文琥珀" pitchFamily="2" charset="-122"/>
            </a:endParaRPr>
          </a:p>
          <a:p>
            <a:pPr algn="ctr"/>
            <a:r>
              <a:rPr lang="zh-CN" altLang="en-US" sz="9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reflection blurRad="6350" stA="50000" endA="300" endPos="50000" dist="29997" dir="5400000" sy="-100000" algn="bl" rotWithShape="0"/>
                </a:effectLst>
                <a:latin typeface="华文琥珀" pitchFamily="2" charset="-122"/>
                <a:ea typeface="华文琥珀" pitchFamily="2" charset="-122"/>
              </a:rPr>
              <a:t>               自信人生</a:t>
            </a:r>
            <a:endParaRPr lang="zh-CN" altLang="en-US" sz="96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  <a:reflection blurRad="6350" stA="50000" endA="300" endPos="50000" dist="29997" dir="5400000" sy="-100000" algn="bl" rotWithShape="0"/>
              </a:effectLst>
              <a:latin typeface="华文琥珀" pitchFamily="2" charset="-122"/>
              <a:ea typeface="华文琥珀" pitchFamily="2" charset="-122"/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2a9cea177f3e67091f9c484c3bc79f3df9dc55fb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59196" cy="6858000"/>
          </a:xfrm>
        </p:spPr>
      </p:pic>
      <p:sp>
        <p:nvSpPr>
          <p:cNvPr id="5" name="矩形 4"/>
          <p:cNvSpPr/>
          <p:nvPr/>
        </p:nvSpPr>
        <p:spPr>
          <a:xfrm>
            <a:off x="428612" y="285728"/>
            <a:ext cx="8358230" cy="5632311"/>
          </a:xfrm>
          <a:prstGeom prst="rect">
            <a:avLst/>
          </a:prstGeom>
          <a:solidFill>
            <a:schemeClr val="tx2">
              <a:lumMod val="60000"/>
              <a:lumOff val="40000"/>
              <a:alpha val="54000"/>
            </a:schemeClr>
          </a:solidFill>
          <a:effectLst>
            <a:softEdge rad="127000"/>
          </a:effectLst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latin typeface="方正姚体" pitchFamily="2" charset="-122"/>
                <a:ea typeface="方正姚体" pitchFamily="2" charset="-122"/>
              </a:rPr>
              <a:t>潜能：指的就是人类原本具备却没有被使用的能力，这种能力称</a:t>
            </a:r>
            <a:r>
              <a:rPr lang="en-US" altLang="zh-CN" sz="4000" b="1" dirty="0" smtClean="0">
                <a:latin typeface="方正姚体" pitchFamily="2" charset="-122"/>
                <a:ea typeface="方正姚体" pitchFamily="2" charset="-122"/>
              </a:rPr>
              <a:t>【</a:t>
            </a:r>
            <a:r>
              <a:rPr lang="zh-CN" altLang="en-US" sz="4000" b="1" dirty="0" smtClean="0">
                <a:latin typeface="方正姚体" pitchFamily="2" charset="-122"/>
                <a:ea typeface="方正姚体" pitchFamily="2" charset="-122"/>
              </a:rPr>
              <a:t>潜力</a:t>
            </a:r>
            <a:r>
              <a:rPr lang="en-US" altLang="zh-CN" sz="4000" b="1" dirty="0" smtClean="0">
                <a:latin typeface="方正姚体" pitchFamily="2" charset="-122"/>
                <a:ea typeface="方正姚体" pitchFamily="2" charset="-122"/>
              </a:rPr>
              <a:t>】</a:t>
            </a:r>
          </a:p>
          <a:p>
            <a:endParaRPr lang="en-US" altLang="zh-CN" sz="4000" b="1" dirty="0" smtClean="0">
              <a:latin typeface="方正姚体" pitchFamily="2" charset="-122"/>
              <a:ea typeface="方正姚体" pitchFamily="2" charset="-122"/>
            </a:endParaRPr>
          </a:p>
          <a:p>
            <a:r>
              <a:rPr lang="zh-CN" altLang="en-US" sz="4000" b="1" dirty="0" smtClean="0">
                <a:latin typeface="方正姚体" pitchFamily="2" charset="-122"/>
                <a:ea typeface="方正姚体" pitchFamily="2" charset="-122"/>
              </a:rPr>
              <a:t>潜能埋藏在人们的深层意识当中，也就是潜意识。潜能蕴含了人类数百万年来遗传基因层次的资讯，包括了生存本能和自主神经系统。即人类世界中所有的信息都存在于潜能中，只要运用好了，几乎没有不能实现的愿望。 </a:t>
            </a:r>
            <a:endParaRPr lang="zh-CN" altLang="en-US" sz="4000" b="1" dirty="0">
              <a:latin typeface="方正姚体" pitchFamily="2" charset="-122"/>
              <a:ea typeface="方正姚体" pitchFamily="2" charset="-122"/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ea13ea3d70cf3bc746b8c05fd100baa1cc112ae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-45123" y="1285860"/>
            <a:ext cx="9189123" cy="4701275"/>
          </a:xfrm>
          <a:prstGeom prst="rect">
            <a:avLst/>
          </a:prstGeom>
          <a:solidFill>
            <a:schemeClr val="accent6">
              <a:lumMod val="50000"/>
              <a:alpha val="74000"/>
            </a:schemeClr>
          </a:solidFill>
          <a:ln w="9525">
            <a:noFill/>
            <a:miter lim="800000"/>
            <a:headEnd/>
            <a:tailEnd/>
          </a:ln>
          <a:effectLst>
            <a:softEdge rad="63500"/>
          </a:effectLst>
        </p:spPr>
        <p:txBody>
          <a:bodyPr vert="horz" wrap="square" lIns="91440" tIns="38088" rIns="12696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  <a:t>世界第一潜能大师：</a:t>
            </a:r>
            <a:r>
              <a:rPr kumimoji="0" lang="zh-CN" sz="4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  <a:t>安东尼</a:t>
            </a:r>
            <a:r>
              <a:rPr kumimoji="0" lang="zh-CN" altLang="zh-CN" sz="4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  <a:t>·</a:t>
            </a:r>
            <a:r>
              <a:rPr kumimoji="0" lang="zh-CN" sz="4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  <a:t>罗宾</a:t>
            </a:r>
          </a:p>
          <a:p>
            <a:pPr marL="0" marR="0" lvl="0" indent="0" algn="l" defTabSz="914400" rtl="0" eaLnBrk="0" fontAlgn="ctr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  <a:t>本来是一名</a:t>
            </a: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  <a:t>贫穷潦倒</a:t>
            </a: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  <a:t>的小伙子，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itchFamily="49" charset="-122"/>
              <a:ea typeface="黑体" pitchFamily="49" charset="-122"/>
              <a:cs typeface="宋体" pitchFamily="2" charset="-122"/>
            </a:endParaRPr>
          </a:p>
          <a:p>
            <a:pPr marL="0" marR="0" lvl="0" indent="0" algn="l" defTabSz="914400" rtl="0" eaLnBrk="0" fontAlgn="ctr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  <a:t>26</a:t>
            </a: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  <a:t>岁时仍然住在仅有</a:t>
            </a:r>
            <a:r>
              <a:rPr kumimoji="0" lang="zh-CN" altLang="zh-CN" sz="2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  <a:t>10</a:t>
            </a: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  <a:t>平方米</a:t>
            </a: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  <a:t>的单身公寓里，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itchFamily="49" charset="-122"/>
              <a:ea typeface="黑体" pitchFamily="49" charset="-122"/>
              <a:cs typeface="宋体" pitchFamily="2" charset="-122"/>
            </a:endParaRPr>
          </a:p>
          <a:p>
            <a:pPr marL="0" marR="0" lvl="0" indent="0" algn="l" defTabSz="914400" rtl="0" eaLnBrk="0" fontAlgn="ctr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  <a:t>洗碗也只能在</a:t>
            </a: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  <a:t>浴缸</a:t>
            </a: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  <a:t>里洗，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itchFamily="49" charset="-122"/>
              <a:ea typeface="黑体" pitchFamily="49" charset="-122"/>
              <a:cs typeface="宋体" pitchFamily="2" charset="-122"/>
            </a:endParaRPr>
          </a:p>
          <a:p>
            <a:pPr marL="0" marR="0" lvl="0" indent="0" algn="l" defTabSz="914400" rtl="0" eaLnBrk="0" fontAlgn="ctr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  <a:t>生活一团糟，人际关系恶劣，前途十分暗淡</a:t>
            </a: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  <a:t>。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  <a:t>然而自从他发现</a:t>
            </a: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  <a:t>内心蕴藏着无限的潜能</a:t>
            </a: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  <a:t>之后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itchFamily="49" charset="-122"/>
              <a:ea typeface="黑体" pitchFamily="49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  <a:t>生活便开始大为改观</a:t>
            </a: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  <a:t>，成为一名充满自信的</a:t>
            </a: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  <a:t>成功者</a:t>
            </a: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  <a:t>。　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itchFamily="49" charset="-122"/>
              <a:ea typeface="黑体" pitchFamily="49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  <a:t>如今，他是一位白手起家、事业成功的</a:t>
            </a: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  <a:t>亿万富翁</a:t>
            </a: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  <a:t>，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itchFamily="49" charset="-122"/>
              <a:ea typeface="黑体" pitchFamily="49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  <a:t>是当今最成功的</a:t>
            </a: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  <a:t>世界级潜能开发专家</a:t>
            </a: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  <a:t>。　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itchFamily="49" charset="-122"/>
              <a:ea typeface="黑体" pitchFamily="49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  <a:t>他协助</a:t>
            </a: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  <a:t>职业球队</a:t>
            </a: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  <a:t>、</a:t>
            </a: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  <a:t>企业总裁</a:t>
            </a: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  <a:t>、</a:t>
            </a: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  <a:t>国家元首</a:t>
            </a: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  <a:t>激发潜能，渡过各种困境及低潮。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itchFamily="49" charset="-122"/>
              <a:ea typeface="黑体" pitchFamily="49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  <a:t>曾辅导</a:t>
            </a: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  <a:t>过多位皇室的家庭成员</a:t>
            </a: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  <a:t>，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itchFamily="49" charset="-122"/>
              <a:ea typeface="黑体" pitchFamily="49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  <a:t>被美国前总统</a:t>
            </a: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  <a:t>克林顿</a:t>
            </a: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  <a:t>、</a:t>
            </a: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  <a:t>戴安娜王妃</a:t>
            </a: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  <a:t>聘为个人顾问；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itchFamily="49" charset="-122"/>
              <a:ea typeface="黑体" pitchFamily="49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  <a:t>曾为众多世界名人提供咨询，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itchFamily="49" charset="-122"/>
              <a:ea typeface="黑体" pitchFamily="49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  <a:t>包括</a:t>
            </a: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  <a:t>南非总统曼徳拉</a:t>
            </a: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  <a:t>、</a:t>
            </a: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  <a:t>前苏联总统戈尔巴乔夫</a:t>
            </a: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  <a:t>、</a:t>
            </a: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  <a:t>世界网球冠军安德烈</a:t>
            </a:r>
            <a:r>
              <a:rPr kumimoji="0" lang="zh-CN" altLang="zh-CN" sz="2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  <a:t>·</a:t>
            </a: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  <a:t>阿加西</a:t>
            </a: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  <a:t>等</a:t>
            </a:r>
          </a:p>
        </p:txBody>
      </p:sp>
      <p:pic>
        <p:nvPicPr>
          <p:cNvPr id="16387" name="Picture 3" descr="http://imgsrc.baidu.com/baike/abpic/item/4075890a1468587495ca6bb6.jpg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72100" y="0"/>
            <a:ext cx="3571900" cy="3571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3810556_080825008100_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214282" y="285728"/>
            <a:ext cx="8802410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华文琥珀" pitchFamily="2" charset="-122"/>
                <a:ea typeface="华文琥珀" pitchFamily="2" charset="-122"/>
              </a:rPr>
              <a:t>      </a:t>
            </a:r>
            <a:r>
              <a:rPr lang="zh-CN" altLang="en-US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华文琥珀" pitchFamily="2" charset="-122"/>
                <a:ea typeface="华文琥珀" pitchFamily="2" charset="-122"/>
              </a:rPr>
              <a:t>将一只跳蚤放进杯中。开始，跳蚤一下子就</a:t>
            </a:r>
          </a:p>
          <a:p>
            <a:r>
              <a:rPr lang="zh-CN" altLang="en-US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华文琥珀" pitchFamily="2" charset="-122"/>
                <a:ea typeface="华文琥珀" pitchFamily="2" charset="-122"/>
              </a:rPr>
              <a:t>能从杯中跳出来。然后，心理学家在杯上盖上透</a:t>
            </a:r>
          </a:p>
          <a:p>
            <a:r>
              <a:rPr lang="zh-CN" altLang="en-US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华文琥珀" pitchFamily="2" charset="-122"/>
                <a:ea typeface="华文琥珀" pitchFamily="2" charset="-122"/>
              </a:rPr>
              <a:t>明盖，跳蚤仍然会往上跳，但碰了几次盖后，碰</a:t>
            </a:r>
          </a:p>
          <a:p>
            <a:r>
              <a:rPr lang="zh-CN" altLang="en-US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华文琥珀" pitchFamily="2" charset="-122"/>
                <a:ea typeface="华文琥珀" pitchFamily="2" charset="-122"/>
              </a:rPr>
              <a:t>疼了，慢慢就不跳那么高了。这时心理学家再将</a:t>
            </a:r>
          </a:p>
          <a:p>
            <a:r>
              <a:rPr lang="zh-CN" altLang="en-US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华文琥珀" pitchFamily="2" charset="-122"/>
                <a:ea typeface="华文琥珀" pitchFamily="2" charset="-122"/>
              </a:rPr>
              <a:t>盖拿走，却发现那只跳蚤已经永远不能跳出杯子</a:t>
            </a:r>
          </a:p>
          <a:p>
            <a:r>
              <a:rPr lang="zh-CN" altLang="en-US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华文琥珀" pitchFamily="2" charset="-122"/>
                <a:ea typeface="华文琥珀" pitchFamily="2" charset="-122"/>
              </a:rPr>
              <a:t>了。</a:t>
            </a:r>
            <a:endParaRPr lang="zh-CN" altLang="en-US" sz="4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539750" y="3141663"/>
            <a:ext cx="7978775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华文琥珀" pitchFamily="2" charset="-122"/>
                <a:ea typeface="华文琥珀" pitchFamily="2" charset="-122"/>
              </a:rPr>
              <a:t>       </a:t>
            </a:r>
            <a:r>
              <a:rPr lang="zh-CN" altLang="en-US" sz="4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华文琥珀" pitchFamily="2" charset="-122"/>
                <a:ea typeface="华文琥珀" pitchFamily="2" charset="-122"/>
              </a:rPr>
              <a:t>因为它将目标定到了不及盖</a:t>
            </a:r>
          </a:p>
          <a:p>
            <a:r>
              <a:rPr lang="zh-CN" altLang="en-US" sz="4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华文琥珀" pitchFamily="2" charset="-122"/>
                <a:ea typeface="华文琥珀" pitchFamily="2" charset="-122"/>
              </a:rPr>
              <a:t>的高度。</a:t>
            </a:r>
          </a:p>
          <a:p>
            <a:endParaRPr lang="en-US" altLang="zh-CN" sz="4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2051050" y="4581525"/>
            <a:ext cx="48069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华文琥珀" pitchFamily="2" charset="-122"/>
                <a:ea typeface="华文琥珀" pitchFamily="2" charset="-122"/>
              </a:rPr>
              <a:t>我们从中可以悟出什么道理？</a:t>
            </a:r>
          </a:p>
        </p:txBody>
      </p:sp>
      <p:sp>
        <p:nvSpPr>
          <p:cNvPr id="8" name="Text Box 8" descr="水滴"/>
          <p:cNvSpPr txBox="1">
            <a:spLocks noChangeArrowheads="1"/>
          </p:cNvSpPr>
          <p:nvPr/>
        </p:nvSpPr>
        <p:spPr bwMode="auto">
          <a:xfrm>
            <a:off x="-64" y="5500702"/>
            <a:ext cx="9144064" cy="830997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>
            <a:solidFill>
              <a:srgbClr val="FF66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4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华文琥珀" pitchFamily="2" charset="-122"/>
                <a:ea typeface="华文琥珀" pitchFamily="2" charset="-122"/>
              </a:rPr>
              <a:t>求上则可能居中，求中则可能居下！</a:t>
            </a: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7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770" decel="100000"/>
                                        <p:tgtEl>
                                          <p:spTgt spid="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8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0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3995af5494eef01f94521576e0fe9925bd317ddd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矩形 4"/>
          <p:cNvSpPr/>
          <p:nvPr/>
        </p:nvSpPr>
        <p:spPr>
          <a:xfrm>
            <a:off x="214282" y="428604"/>
            <a:ext cx="7000924" cy="1200329"/>
          </a:xfrm>
          <a:prstGeom prst="rect">
            <a:avLst/>
          </a:prstGeom>
          <a:solidFill>
            <a:schemeClr val="accent6">
              <a:lumMod val="60000"/>
              <a:lumOff val="40000"/>
              <a:alpha val="39000"/>
            </a:schemeClr>
          </a:solidFill>
          <a:effectLst>
            <a:softEdge rad="127000"/>
          </a:effectLst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7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你的潜能有多大</a:t>
            </a:r>
            <a:endParaRPr lang="zh-CN" altLang="en-US" sz="7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华文琥珀" pitchFamily="2" charset="-122"/>
              <a:ea typeface="华文琥珀" pitchFamily="2" charset="-122"/>
            </a:endParaRPr>
          </a:p>
        </p:txBody>
      </p:sp>
      <p:pic>
        <p:nvPicPr>
          <p:cNvPr id="1026" name="Picture 2" descr="C:\Program Files\Microsoft Office\MEDIA\CAGCAT10\j0299125.wmf"/>
          <p:cNvPicPr>
            <a:picLocks noChangeAspect="1" noChangeArrowheads="1"/>
          </p:cNvPicPr>
          <p:nvPr/>
        </p:nvPicPr>
        <p:blipFill>
          <a:blip r:embed="rId3"/>
          <a:srcRect t="49629"/>
          <a:stretch>
            <a:fillRect/>
          </a:stretch>
        </p:blipFill>
        <p:spPr bwMode="auto">
          <a:xfrm flipH="1">
            <a:off x="6715140" y="857232"/>
            <a:ext cx="2193086" cy="1812681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 rot="711428">
            <a:off x="6807466" y="84477"/>
            <a:ext cx="1071570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15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华文琥珀" pitchFamily="2" charset="-122"/>
                <a:ea typeface="华文琥珀" pitchFamily="2" charset="-122"/>
              </a:rPr>
              <a:t>？</a:t>
            </a:r>
            <a:endParaRPr lang="zh-CN" altLang="en-US" sz="15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  <a:latin typeface="华文琥珀" pitchFamily="2" charset="-122"/>
              <a:ea typeface="华文琥珀" pitchFamily="2" charset="-122"/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600"/>
                            </p:stCondLst>
                            <p:childTnLst>
                              <p:par>
                                <p:cTn id="1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ff916410b912c8fc216efb7efc039245d78821fa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74025"/>
          </a:xfrm>
        </p:spPr>
      </p:pic>
      <p:sp>
        <p:nvSpPr>
          <p:cNvPr id="5" name="矩形 4"/>
          <p:cNvSpPr/>
          <p:nvPr/>
        </p:nvSpPr>
        <p:spPr>
          <a:xfrm>
            <a:off x="-71470" y="1071546"/>
            <a:ext cx="707236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6000" b="1" cap="none" spc="0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50800" algn="tl" rotWithShape="0">
                    <a:srgbClr val="000000"/>
                  </a:outerShdw>
                </a:effectLst>
                <a:latin typeface="华文彩云" pitchFamily="2" charset="-122"/>
                <a:ea typeface="华文彩云" pitchFamily="2" charset="-122"/>
              </a:rPr>
              <a:t>你觉得你一分钟</a:t>
            </a:r>
            <a:endParaRPr lang="en-US" altLang="zh-CN" sz="6000" b="1" cap="none" spc="0" dirty="0" smtClean="0">
              <a:ln w="17780" cmpd="sng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ysClr val="windowText" lastClr="000000"/>
              </a:solidFill>
              <a:effectLst>
                <a:glow rad="101600">
                  <a:schemeClr val="accent6">
                    <a:satMod val="175000"/>
                    <a:alpha val="40000"/>
                  </a:schemeClr>
                </a:glow>
                <a:outerShdw blurRad="50800" algn="tl" rotWithShape="0">
                  <a:srgbClr val="000000"/>
                </a:outerShdw>
              </a:effectLst>
              <a:latin typeface="华文彩云" pitchFamily="2" charset="-122"/>
              <a:ea typeface="华文彩云" pitchFamily="2" charset="-122"/>
            </a:endParaRPr>
          </a:p>
          <a:p>
            <a:pPr algn="ctr"/>
            <a:r>
              <a:rPr lang="zh-CN" altLang="en-US" sz="6000" b="1" cap="none" spc="0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50800" algn="tl" rotWithShape="0">
                    <a:srgbClr val="000000"/>
                  </a:outerShdw>
                </a:effectLst>
                <a:latin typeface="华文彩云" pitchFamily="2" charset="-122"/>
                <a:ea typeface="华文彩云" pitchFamily="2" charset="-122"/>
              </a:rPr>
              <a:t>    可以拍多少次手？</a:t>
            </a:r>
            <a:endParaRPr lang="zh-CN" altLang="en-US" sz="6000" b="1" cap="none" spc="0" dirty="0">
              <a:ln w="17780" cmpd="sng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ysClr val="windowText" lastClr="000000"/>
              </a:solidFill>
              <a:effectLst>
                <a:glow rad="101600">
                  <a:schemeClr val="accent6">
                    <a:satMod val="175000"/>
                    <a:alpha val="40000"/>
                  </a:schemeClr>
                </a:glow>
                <a:outerShdw blurRad="50800" algn="tl" rotWithShape="0">
                  <a:srgbClr val="000000"/>
                </a:outerShdw>
              </a:effectLst>
              <a:latin typeface="华文彩云" pitchFamily="2" charset="-122"/>
              <a:ea typeface="华文彩云" pitchFamily="2" charset="-122"/>
            </a:endParaRPr>
          </a:p>
        </p:txBody>
      </p:sp>
      <p:pic>
        <p:nvPicPr>
          <p:cNvPr id="2051" name="Picture 3" descr="C:\Documents and Settings\lijiang\My Documents\My Pictures\paopao20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3071810"/>
            <a:ext cx="762000" cy="762000"/>
          </a:xfrm>
          <a:prstGeom prst="rect">
            <a:avLst/>
          </a:prstGeom>
          <a:noFill/>
        </p:spPr>
      </p:pic>
      <p:pic>
        <p:nvPicPr>
          <p:cNvPr id="9" name="Picture 3" descr="C:\Documents and Settings\lijiang\My Documents\My Pictures\paopao20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71934" y="3429000"/>
            <a:ext cx="762000" cy="762000"/>
          </a:xfrm>
          <a:prstGeom prst="rect">
            <a:avLst/>
          </a:prstGeom>
          <a:noFill/>
        </p:spPr>
      </p:pic>
      <p:pic>
        <p:nvPicPr>
          <p:cNvPr id="10" name="Picture 3" descr="C:\Documents and Settings\lijiang\My Documents\My Pictures\paopao20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86116" y="3357562"/>
            <a:ext cx="762000" cy="762000"/>
          </a:xfrm>
          <a:prstGeom prst="rect">
            <a:avLst/>
          </a:prstGeom>
          <a:noFill/>
        </p:spPr>
      </p:pic>
      <p:pic>
        <p:nvPicPr>
          <p:cNvPr id="11" name="Picture 3" descr="C:\Documents and Settings\lijiang\My Documents\My Pictures\paopao20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71736" y="3000372"/>
            <a:ext cx="762000" cy="762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7" name="内容占位符 6" descr="cc2eb40a304e251f4566e94ba786c9177e3e538e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1"/>
            <a:ext cx="9144000" cy="6858001"/>
          </a:xfrm>
        </p:spPr>
      </p:pic>
      <p:sp>
        <p:nvSpPr>
          <p:cNvPr id="8" name="矩形 7"/>
          <p:cNvSpPr/>
          <p:nvPr/>
        </p:nvSpPr>
        <p:spPr>
          <a:xfrm>
            <a:off x="303118" y="428604"/>
            <a:ext cx="8840882" cy="280076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8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  <a:reflection blurRad="6350" stA="55000" endA="50" endPos="85000" dist="29997" dir="5400000" sy="-100000" algn="bl" rotWithShape="0"/>
                </a:effectLst>
                <a:latin typeface="华文琥珀" pitchFamily="2" charset="-122"/>
                <a:ea typeface="华文琥珀" pitchFamily="2" charset="-122"/>
              </a:rPr>
              <a:t>          人的潜能</a:t>
            </a:r>
            <a:endParaRPr lang="en-US" altLang="zh-CN" sz="8800" b="1" cap="none" spc="0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  <a:reflection blurRad="6350" stA="55000" endA="50" endPos="85000" dist="29997" dir="5400000" sy="-100000" algn="bl" rotWithShape="0"/>
              </a:effectLst>
              <a:latin typeface="华文琥珀" pitchFamily="2" charset="-122"/>
              <a:ea typeface="华文琥珀" pitchFamily="2" charset="-122"/>
            </a:endParaRPr>
          </a:p>
          <a:p>
            <a:pPr algn="ctr"/>
            <a:r>
              <a:rPr lang="zh-CN" altLang="en-US" sz="8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  <a:reflection blurRad="6350" stA="55000" endA="50" endPos="85000" dist="29997" dir="5400000" sy="-100000" algn="bl" rotWithShape="0"/>
                </a:effectLst>
                <a:latin typeface="华文琥珀" pitchFamily="2" charset="-122"/>
                <a:ea typeface="华文琥珀" pitchFamily="2" charset="-122"/>
              </a:rPr>
              <a:t>               </a:t>
            </a:r>
            <a:r>
              <a:rPr lang="zh-CN" altLang="en-US" sz="8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  <a:reflection blurRad="6350" stA="55000" endA="50" endPos="85000" dist="29997" dir="5400000" sy="-100000" algn="bl" rotWithShape="0"/>
                </a:effectLst>
                <a:latin typeface="华文琥珀" pitchFamily="2" charset="-122"/>
                <a:ea typeface="华文琥珀" pitchFamily="2" charset="-122"/>
              </a:rPr>
              <a:t>是无限的</a:t>
            </a:r>
            <a:endParaRPr lang="zh-CN" altLang="en-US" sz="8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  <a:reflection blurRad="6350" stA="55000" endA="50" endPos="85000" dist="29997" dir="5400000" sy="-100000" algn="bl" rotWithShape="0"/>
              </a:effectLst>
              <a:latin typeface="华文琥珀" pitchFamily="2" charset="-122"/>
              <a:ea typeface="华文琥珀" pitchFamily="2" charset="-122"/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7a2c8cc379310a55a061d347b74543a9832610d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93908" cy="6858000"/>
          </a:xfrm>
        </p:spPr>
      </p:pic>
      <p:sp>
        <p:nvSpPr>
          <p:cNvPr id="5" name="Text Box 4" descr="蓝色面巾纸"/>
          <p:cNvSpPr txBox="1">
            <a:spLocks noChangeArrowheads="1"/>
          </p:cNvSpPr>
          <p:nvPr/>
        </p:nvSpPr>
        <p:spPr bwMode="auto">
          <a:xfrm>
            <a:off x="250825" y="1196975"/>
            <a:ext cx="8553450" cy="3513138"/>
          </a:xfrm>
          <a:prstGeom prst="rect">
            <a:avLst/>
          </a:prstGeom>
          <a:solidFill>
            <a:schemeClr val="accent6">
              <a:lumMod val="60000"/>
              <a:lumOff val="40000"/>
              <a:alpha val="37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0"/>
          </a:effectLst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华文新魏" pitchFamily="2" charset="-122"/>
                <a:ea typeface="华文新魏" pitchFamily="2" charset="-122"/>
              </a:rPr>
              <a:t>       </a:t>
            </a:r>
            <a:r>
              <a:rPr lang="zh-CN" altLang="en-US" sz="3200" b="1" dirty="0">
                <a:solidFill>
                  <a:srgbClr val="FF6600"/>
                </a:solidFill>
                <a:latin typeface="华文新魏" pitchFamily="2" charset="-122"/>
                <a:ea typeface="华文新魏" pitchFamily="2" charset="-122"/>
              </a:rPr>
              <a:t>早期的学者认为：一个正常人只运用了自</a:t>
            </a:r>
          </a:p>
          <a:p>
            <a:r>
              <a:rPr lang="zh-CN" altLang="en-US" sz="3200" b="1" dirty="0">
                <a:solidFill>
                  <a:srgbClr val="FF6600"/>
                </a:solidFill>
                <a:latin typeface="华文新魏" pitchFamily="2" charset="-122"/>
                <a:ea typeface="华文新魏" pitchFamily="2" charset="-122"/>
              </a:rPr>
              <a:t>身潜能的一半；后来的研究又发现，一个正常</a:t>
            </a:r>
          </a:p>
          <a:p>
            <a:r>
              <a:rPr lang="zh-CN" altLang="en-US" sz="3200" b="1" dirty="0">
                <a:solidFill>
                  <a:srgbClr val="FF6600"/>
                </a:solidFill>
                <a:latin typeface="华文新魏" pitchFamily="2" charset="-122"/>
                <a:ea typeface="华文新魏" pitchFamily="2" charset="-122"/>
              </a:rPr>
              <a:t>人只运用了自身潜能的</a:t>
            </a:r>
            <a:r>
              <a:rPr lang="en-US" altLang="zh-CN" sz="3200" b="1" dirty="0">
                <a:solidFill>
                  <a:srgbClr val="FF6600"/>
                </a:solidFill>
                <a:latin typeface="华文新魏" pitchFamily="2" charset="-122"/>
                <a:ea typeface="华文新魏" pitchFamily="2" charset="-122"/>
              </a:rPr>
              <a:t>10</a:t>
            </a:r>
            <a:r>
              <a:rPr lang="zh-CN" altLang="en-US" sz="3200" b="1" dirty="0">
                <a:solidFill>
                  <a:srgbClr val="FF6600"/>
                </a:solidFill>
                <a:latin typeface="华文新魏" pitchFamily="2" charset="-122"/>
                <a:ea typeface="华文新魏" pitchFamily="2" charset="-122"/>
              </a:rPr>
              <a:t>％；近代比较权威的</a:t>
            </a:r>
          </a:p>
          <a:p>
            <a:r>
              <a:rPr lang="zh-CN" altLang="en-US" sz="3200" b="1" dirty="0">
                <a:solidFill>
                  <a:srgbClr val="FF6600"/>
                </a:solidFill>
                <a:latin typeface="华文新魏" pitchFamily="2" charset="-122"/>
                <a:ea typeface="华文新魏" pitchFamily="2" charset="-122"/>
              </a:rPr>
              <a:t>看法是：正常人只运用了自身潜能的</a:t>
            </a:r>
            <a:r>
              <a:rPr lang="en-US" altLang="zh-CN" sz="3200" b="1" dirty="0">
                <a:solidFill>
                  <a:srgbClr val="FF6600"/>
                </a:solidFill>
                <a:latin typeface="华文新魏" pitchFamily="2" charset="-122"/>
                <a:ea typeface="华文新魏" pitchFamily="2" charset="-122"/>
              </a:rPr>
              <a:t>2</a:t>
            </a:r>
            <a:r>
              <a:rPr lang="zh-CN" altLang="en-US" sz="3200" b="1" dirty="0">
                <a:solidFill>
                  <a:srgbClr val="FF6600"/>
                </a:solidFill>
                <a:latin typeface="华文新魏" pitchFamily="2" charset="-122"/>
                <a:ea typeface="华文新魏" pitchFamily="2" charset="-122"/>
              </a:rPr>
              <a:t>％</a:t>
            </a:r>
            <a:r>
              <a:rPr lang="en-US" altLang="zh-CN" sz="3200" b="1" dirty="0">
                <a:solidFill>
                  <a:srgbClr val="FF6600"/>
                </a:solidFill>
                <a:latin typeface="华文新魏" pitchFamily="2" charset="-122"/>
                <a:ea typeface="华文新魏" pitchFamily="2" charset="-122"/>
              </a:rPr>
              <a:t>---5</a:t>
            </a:r>
            <a:r>
              <a:rPr lang="zh-CN" altLang="en-US" sz="3200" b="1" dirty="0">
                <a:solidFill>
                  <a:srgbClr val="FF6600"/>
                </a:solidFill>
                <a:latin typeface="华文新魏" pitchFamily="2" charset="-122"/>
                <a:ea typeface="华文新魏" pitchFamily="2" charset="-122"/>
              </a:rPr>
              <a:t>％</a:t>
            </a:r>
          </a:p>
          <a:p>
            <a:r>
              <a:rPr lang="zh-CN" altLang="en-US" sz="3200" b="1" dirty="0">
                <a:solidFill>
                  <a:srgbClr val="FF6600"/>
                </a:solidFill>
                <a:latin typeface="华文新魏" pitchFamily="2" charset="-122"/>
                <a:ea typeface="华文新魏" pitchFamily="2" charset="-122"/>
              </a:rPr>
              <a:t>之间。也就是说，最成功的也只运用了自身潜</a:t>
            </a:r>
          </a:p>
          <a:p>
            <a:r>
              <a:rPr lang="zh-CN" altLang="en-US" sz="3200" b="1" dirty="0">
                <a:solidFill>
                  <a:srgbClr val="FF6600"/>
                </a:solidFill>
                <a:latin typeface="华文新魏" pitchFamily="2" charset="-122"/>
                <a:ea typeface="华文新魏" pitchFamily="2" charset="-122"/>
              </a:rPr>
              <a:t>能的</a:t>
            </a:r>
            <a:r>
              <a:rPr lang="en-US" altLang="zh-CN" sz="3200" b="1" dirty="0">
                <a:solidFill>
                  <a:srgbClr val="FF6600"/>
                </a:solidFill>
                <a:latin typeface="华文新魏" pitchFamily="2" charset="-122"/>
                <a:ea typeface="华文新魏" pitchFamily="2" charset="-122"/>
              </a:rPr>
              <a:t>5</a:t>
            </a:r>
            <a:r>
              <a:rPr lang="zh-CN" altLang="en-US" sz="3200" b="1" dirty="0">
                <a:solidFill>
                  <a:srgbClr val="FF6600"/>
                </a:solidFill>
                <a:latin typeface="华文新魏" pitchFamily="2" charset="-122"/>
                <a:ea typeface="华文新魏" pitchFamily="2" charset="-122"/>
              </a:rPr>
              <a:t>％，最失败的人，只要正常，也运用了自</a:t>
            </a:r>
          </a:p>
          <a:p>
            <a:r>
              <a:rPr lang="zh-CN" altLang="en-US" sz="3200" b="1" dirty="0">
                <a:solidFill>
                  <a:srgbClr val="FF6600"/>
                </a:solidFill>
                <a:latin typeface="华文新魏" pitchFamily="2" charset="-122"/>
                <a:ea typeface="华文新魏" pitchFamily="2" charset="-122"/>
              </a:rPr>
              <a:t>身潜能的</a:t>
            </a:r>
            <a:r>
              <a:rPr lang="en-US" altLang="zh-CN" sz="3200" b="1" dirty="0">
                <a:solidFill>
                  <a:srgbClr val="FF6600"/>
                </a:solidFill>
                <a:latin typeface="华文新魏" pitchFamily="2" charset="-122"/>
                <a:ea typeface="华文新魏" pitchFamily="2" charset="-122"/>
              </a:rPr>
              <a:t>2</a:t>
            </a:r>
            <a:r>
              <a:rPr lang="zh-CN" altLang="en-US" sz="3200" b="1" dirty="0">
                <a:solidFill>
                  <a:srgbClr val="FF6600"/>
                </a:solidFill>
                <a:latin typeface="华文新魏" pitchFamily="2" charset="-122"/>
                <a:ea typeface="华文新魏" pitchFamily="2" charset="-122"/>
              </a:rPr>
              <a:t>％。</a:t>
            </a: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172</TotalTime>
  <Words>1453</Words>
  <Application>Microsoft Office PowerPoint</Application>
  <PresentationFormat>全屏显示(4:3)</PresentationFormat>
  <Paragraphs>136</Paragraphs>
  <Slides>24</Slides>
  <Notes>1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5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we</cp:lastModifiedBy>
  <cp:revision>23</cp:revision>
  <dcterms:modified xsi:type="dcterms:W3CDTF">2012-05-14T05:32:58Z</dcterms:modified>
</cp:coreProperties>
</file>