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3"/>
  </p:notesMasterIdLst>
  <p:sldIdLst>
    <p:sldId id="257" r:id="rId3"/>
    <p:sldId id="301" r:id="rId4"/>
    <p:sldId id="344" r:id="rId5"/>
    <p:sldId id="349" r:id="rId6"/>
    <p:sldId id="260" r:id="rId7"/>
    <p:sldId id="345" r:id="rId8"/>
    <p:sldId id="346" r:id="rId9"/>
    <p:sldId id="347" r:id="rId10"/>
    <p:sldId id="350" r:id="rId11"/>
    <p:sldId id="262" r:id="rId12"/>
    <p:sldId id="263" r:id="rId13"/>
    <p:sldId id="351" r:id="rId14"/>
    <p:sldId id="265" r:id="rId15"/>
    <p:sldId id="267" r:id="rId16"/>
    <p:sldId id="268" r:id="rId17"/>
    <p:sldId id="269" r:id="rId18"/>
    <p:sldId id="270" r:id="rId19"/>
    <p:sldId id="275" r:id="rId20"/>
    <p:sldId id="276" r:id="rId21"/>
    <p:sldId id="352" r:id="rId22"/>
    <p:sldId id="278" r:id="rId23"/>
    <p:sldId id="279" r:id="rId24"/>
    <p:sldId id="280" r:id="rId25"/>
    <p:sldId id="282" r:id="rId26"/>
    <p:sldId id="353" r:id="rId27"/>
    <p:sldId id="284" r:id="rId28"/>
    <p:sldId id="285" r:id="rId29"/>
    <p:sldId id="286" r:id="rId30"/>
    <p:sldId id="287" r:id="rId31"/>
    <p:sldId id="354" r:id="rId32"/>
    <p:sldId id="289" r:id="rId33"/>
    <p:sldId id="290" r:id="rId34"/>
    <p:sldId id="291" r:id="rId35"/>
    <p:sldId id="293" r:id="rId36"/>
    <p:sldId id="294" r:id="rId37"/>
    <p:sldId id="295" r:id="rId38"/>
    <p:sldId id="296" r:id="rId39"/>
    <p:sldId id="297" r:id="rId40"/>
    <p:sldId id="298" r:id="rId41"/>
    <p:sldId id="300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233680" y="148590"/>
            <a:ext cx="11640185" cy="6060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en-US" sz="5400" b="1" dirty="0" smtClean="0">
                <a:solidFill>
                  <a:schemeClr val="accent6">
                    <a:lumMod val="75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考点四　词类活用</a:t>
            </a:r>
            <a:endParaRPr lang="zh-CN" altLang="en-US" sz="5400" b="1" dirty="0" smtClean="0">
              <a:solidFill>
                <a:schemeClr val="accent6">
                  <a:lumMod val="75000"/>
                </a:schemeClr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2050" b="1" dirty="0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205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　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　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词类活用就是指某些实词在特定的语言环境中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临时具有了某种新的语法功能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而这种语法功能与现代汉语相比具有明显的不同。判断时要参照现代汉语的一般用法去推断。</a:t>
            </a:r>
            <a:endParaRPr lang="zh-CN" altLang="en-US" sz="32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一、名词活用为动词</a:t>
            </a:r>
            <a:endParaRPr lang="zh-CN" altLang="en-US" sz="32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　　在现代汉语中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名词是不能直接带宾语的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但在文言文中却经常出现名词直接带宾语的现象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这就是名词活用为动词。活用以后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名词变成了动词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在翻译时应把活用的名词翻译为相应的动词。</a:t>
            </a:r>
            <a:endParaRPr lang="zh-CN" altLang="en-US" sz="32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431613" y="130870"/>
            <a:ext cx="10189393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形容词活用为动词</a:t>
            </a:r>
            <a:endParaRPr lang="zh-CN" altLang="en-US" sz="36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80670" y="1406525"/>
          <a:ext cx="11631295" cy="44450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66185"/>
                <a:gridCol w="7865110"/>
              </a:tblGrid>
              <a:tr h="825500">
                <a:tc>
                  <a:txBody>
                    <a:bodyPr/>
                    <a:lstStyle/>
                    <a:p>
                      <a:pPr marL="0" algn="ctr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类　型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ctr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例句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解释加点的词语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1809750">
                <a:tc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形容词带宾语时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而又没有使动、意动的意味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就是活用为动词。活用形式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形容词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+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宾语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①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因人之力而敝之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不仁。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《烛之武退秦师》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 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敝</a:t>
                      </a:r>
                      <a:r>
                        <a:rPr 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________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②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素善留侯张良。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《鸿门宴》</a:t>
                      </a:r>
                      <a:r>
                        <a:rPr 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 善</a:t>
                      </a:r>
                      <a:r>
                        <a:rPr 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________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1809750">
                <a:tc>
                  <a:txBody>
                    <a:bodyPr/>
                    <a:lstStyle/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形容词放</a:t>
                      </a:r>
                      <a:r>
                        <a:rPr 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在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"</a:t>
                      </a:r>
                      <a:r>
                        <a:rPr 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能”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“足”“可”等能愿动词后面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活用为动词。活用形式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能愿动词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+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形容词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③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则其好游者不能穷也。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《游褒禅山记》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 </a:t>
                      </a:r>
                      <a:r>
                        <a:rPr 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穷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     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76899" y="2927136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27165" y="3370475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4128" y="4552713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1078678" y="148650"/>
            <a:ext cx="10189393" cy="828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en-US" sz="164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（续表）</a:t>
            </a:r>
            <a:endParaRPr lang="zh-CN" altLang="en-US" sz="164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zh-CN" altLang="en-US" sz="2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32740" y="641350"/>
          <a:ext cx="11614785" cy="66040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61740"/>
                <a:gridCol w="7853045"/>
              </a:tblGrid>
              <a:tr h="825500">
                <a:tc>
                  <a:txBody>
                    <a:bodyPr/>
                    <a:lstStyle/>
                    <a:p>
                      <a:pPr marL="0" algn="ctr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类　型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ctr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例句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解释加点的词语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1651000">
                <a:tc>
                  <a:txBody>
                    <a:bodyPr/>
                    <a:lstStyle/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形容词在“所”字后面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活用为动词。活用形式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+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形容词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④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向之所欣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俯仰之间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已为陈迹。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《兰亭集序》</a:t>
                      </a:r>
                      <a:r>
                        <a:rPr 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endParaRPr lang="en-US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欣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 </a:t>
                      </a:r>
                      <a:r>
                        <a:rPr 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______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2834640">
                <a:tc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形容词后面不带宾语但也表示某种动态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此时也活用为一般性动词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⑤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胜地不常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盛筵难再。 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《滕王阁序》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 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常</a:t>
                      </a:r>
                      <a:r>
                        <a:rPr 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________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⑥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不知东方之既白。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《赤壁赋》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白</a:t>
                      </a:r>
                      <a:r>
                        <a:rPr 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________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433559" y="2742411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33559" y="3739925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72458" y="4146319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40" name="矩形 91139"/>
          <p:cNvSpPr/>
          <p:nvPr/>
        </p:nvSpPr>
        <p:spPr>
          <a:xfrm>
            <a:off x="2299970" y="667703"/>
            <a:ext cx="6858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200" b="1" dirty="0">
                <a:solidFill>
                  <a:srgbClr val="000404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火尚足以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明</a:t>
            </a:r>
            <a:r>
              <a:rPr lang="zh-CN" altLang="en-US" sz="3200" b="1" dirty="0">
                <a:solidFill>
                  <a:srgbClr val="000404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也。</a:t>
            </a:r>
            <a:r>
              <a:rPr lang="en-US" altLang="zh-CN" sz="3200" b="1" dirty="0">
                <a:solidFill>
                  <a:srgbClr val="000404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 </a:t>
            </a:r>
            <a:endParaRPr lang="en-US" altLang="zh-CN" sz="3200" b="1" dirty="0">
              <a:solidFill>
                <a:srgbClr val="000404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91141" name="矩形 91140"/>
          <p:cNvSpPr/>
          <p:nvPr/>
        </p:nvSpPr>
        <p:spPr>
          <a:xfrm>
            <a:off x="3288030" y="1404938"/>
            <a:ext cx="59753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形容词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rPr>
              <a:t> →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动词，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rPr>
              <a:t> 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照明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1142" name="矩形 91141"/>
          <p:cNvSpPr/>
          <p:nvPr/>
        </p:nvSpPr>
        <p:spPr>
          <a:xfrm>
            <a:off x="3287713" y="3136583"/>
            <a:ext cx="6121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形容词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rPr>
              <a:t> →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动词，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rPr>
              <a:t> 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走到尽头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1143" name="矩形 91142"/>
          <p:cNvSpPr/>
          <p:nvPr/>
        </p:nvSpPr>
        <p:spPr>
          <a:xfrm>
            <a:off x="2299970" y="2407285"/>
            <a:ext cx="42659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0404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则其好游者不能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穷</a:t>
            </a:r>
            <a:r>
              <a:rPr lang="zh-CN" altLang="en-US" sz="3200" b="1" dirty="0">
                <a:solidFill>
                  <a:srgbClr val="000404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也。</a:t>
            </a:r>
            <a:endParaRPr lang="zh-CN" altLang="en-US" sz="3200" b="1" dirty="0">
              <a:solidFill>
                <a:srgbClr val="000404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91144" name="矩形 91143"/>
          <p:cNvSpPr/>
          <p:nvPr/>
        </p:nvSpPr>
        <p:spPr>
          <a:xfrm>
            <a:off x="3287713" y="4800283"/>
            <a:ext cx="66246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形容词，遥远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rPr>
              <a:t> →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动词，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rPr>
              <a:t> 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远嫁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rPr>
              <a:t> </a:t>
            </a:r>
            <a:endParaRPr lang="en-US" altLang="zh-CN" sz="32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1145" name="矩形 91144"/>
          <p:cNvSpPr/>
          <p:nvPr/>
        </p:nvSpPr>
        <p:spPr>
          <a:xfrm>
            <a:off x="2299970" y="3961765"/>
            <a:ext cx="42659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 dirty="0">
                <a:solidFill>
                  <a:srgbClr val="000404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念悲其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远</a:t>
            </a:r>
            <a:r>
              <a:rPr lang="zh-CN" altLang="en-US" sz="3200" b="1" dirty="0">
                <a:solidFill>
                  <a:srgbClr val="000404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，亦哀之矣。</a:t>
            </a:r>
            <a:endParaRPr lang="zh-CN" altLang="en-US" sz="3200" b="1" dirty="0">
              <a:solidFill>
                <a:srgbClr val="000404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/>
      <p:bldP spid="91141" grpId="0"/>
      <p:bldP spid="91142" grpId="0"/>
      <p:bldP spid="91143" grpId="0"/>
      <p:bldP spid="91144" grpId="0"/>
      <p:bldP spid="911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609600" y="917575"/>
            <a:ext cx="10972800" cy="45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3. 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下列阅读下面的文言短文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把文中画横线的句子翻译成现代汉语。</a:t>
            </a:r>
            <a:endParaRPr lang="zh-CN" altLang="en-US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　　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韩非者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韩之诸公子也。喜刑名法术之学。非见韩之削弱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数以书谏韩王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韩王不能用。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于是韩非疾治国不务求人任贤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反举浮淫之蠹而加之于功实之上。宽则宠名誉之人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急则用介胄之士。今者所养非所用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所用非所养。悲廉直不容于邪枉之臣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观往者得失之变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故作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《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孤愤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》《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五蠹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》《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说林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》《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说难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》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十馀万言。</a:t>
            </a:r>
            <a:endParaRPr lang="zh-CN" altLang="en-US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(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选自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《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史记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·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老子韩非列传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》,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有删改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)</a:t>
            </a:r>
            <a:endParaRPr lang="en-US" altLang="zh-CN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译文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 _______________________________________________</a:t>
            </a:r>
            <a:endParaRPr lang="en-US" altLang="zh-CN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405578" y="221040"/>
            <a:ext cx="10189393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动词、形容词活用为名词</a:t>
            </a:r>
            <a:endParaRPr lang="zh-CN" altLang="en-US" sz="32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05765" y="1122045"/>
          <a:ext cx="11381105" cy="504507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85010"/>
                <a:gridCol w="2105660"/>
                <a:gridCol w="7290435"/>
              </a:tblGrid>
              <a:tr h="825500">
                <a:tc gridSpan="2">
                  <a:txBody>
                    <a:bodyPr/>
                    <a:lstStyle/>
                    <a:p>
                      <a:pPr marL="0" algn="ctr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类　型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34208" marR="34208" marT="0" marB="0" anchor="ctr"/>
                </a:tc>
                <a:tc hMerge="1"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algn="ctr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例句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解释加点的词语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1892935">
                <a:tc>
                  <a:txBody>
                    <a:bodyPr/>
                    <a:lstStyle/>
                    <a:p>
                      <a:pPr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动词活用为名词</a:t>
                      </a:r>
                      <a:endParaRPr lang="zh-CN" altLang="en-US" sz="2400" b="1" kern="100" dirty="0" smtClean="0">
                        <a:solidFill>
                          <a:srgbClr val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Times New Roman" panose="02020603050405020304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2118995" rtl="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动词放在主语或宾语的位置时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活用为名词</a:t>
                      </a:r>
                      <a:endParaRPr lang="zh-CN" sz="2400" b="1" kern="100" dirty="0" smtClean="0">
                        <a:solidFill>
                          <a:srgbClr val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①盖其又深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则其至又加少矣。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王安石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游褒禅山记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》)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endParaRPr lang="zh-CN" altLang="en-US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至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:__________________________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 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2326640">
                <a:tc>
                  <a:txBody>
                    <a:bodyPr/>
                    <a:lstStyle/>
                    <a:p>
                      <a:pPr marL="0" marR="0" indent="0" algn="l" defTabSz="2118995" rtl="0" eaLnBrk="1" fontAlgn="auto" latinLnBrk="0" hangingPunct="1">
                        <a:lnSpc>
                          <a:spcPts val="6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形容词活用为名词</a:t>
                      </a:r>
                      <a:endParaRPr lang="zh-CN" altLang="en-US" sz="2400" b="1" kern="100" dirty="0" smtClean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形容词用在“其”“之”后充当中心语时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活用为名词</a:t>
                      </a:r>
                      <a:endParaRPr lang="zh-CN" altLang="en-US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endParaRPr lang="zh-CN" sz="2400" b="1" kern="100" dirty="0" smtClean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2118995" rtl="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②行李之往来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共其乏困。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(《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烛之武退秦师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》) </a:t>
                      </a:r>
                      <a:endParaRPr lang="en-US" altLang="zh-CN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marR="0" indent="0" algn="l" defTabSz="2118995" rtl="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乏困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:__________________________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　 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     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46348" y="3074916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5247" y="4663548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82245" y="127000"/>
          <a:ext cx="11631295" cy="66040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52550"/>
                <a:gridCol w="2259965"/>
                <a:gridCol w="8018780"/>
              </a:tblGrid>
              <a:tr h="825500">
                <a:tc gridSpan="2">
                  <a:txBody>
                    <a:bodyPr/>
                    <a:lstStyle/>
                    <a:p>
                      <a:pPr marL="0" algn="ctr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类　型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34208" marR="34208" marT="0" marB="0" anchor="ctr"/>
                </a:tc>
                <a:tc hMerge="1"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algn="ctr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例句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解释加点的词语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3302000">
                <a:tc rowSpan="2">
                  <a:txBody>
                    <a:bodyPr/>
                    <a:lstStyle/>
                    <a:p>
                      <a:pPr marL="0" marR="0" indent="0" algn="ctr" defTabSz="2118995" rtl="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形容词活用为名词</a:t>
                      </a:r>
                      <a:endParaRPr lang="zh-CN" sz="2400" b="1" kern="100" dirty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  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2118995" rtl="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     形容词做主语、宾语时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活用作名词</a:t>
                      </a:r>
                      <a:endParaRPr lang="zh-CN" sz="2400" b="1" kern="100" dirty="0" smtClean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③携幼入室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有酒盈樽。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(《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归去来兮辞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》) 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幼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 </a:t>
                      </a:r>
                      <a:endParaRPr lang="zh-CN" altLang="en-US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④至于幽暗昏惑而无物以相之。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(《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游褒禅山记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》) 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endParaRPr lang="zh-CN" altLang="en-US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幽暗昏惑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:_________________________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 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2476500">
                <a:tc vMerge="1"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2118995" rtl="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    形容词用在数词后面做中心语时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活用为名词</a:t>
                      </a:r>
                      <a:endParaRPr lang="zh-CN" sz="2400" b="1" kern="100" dirty="0" smtClean="0">
                        <a:solidFill>
                          <a:srgbClr val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⑤四美具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二难并。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(《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滕王阁序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》)</a:t>
                      </a:r>
                      <a:endParaRPr lang="en-US" altLang="zh-CN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美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:_______________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 </a:t>
                      </a:r>
                      <a:endParaRPr lang="zh-CN" altLang="en-US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难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:________________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 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396614" y="2594631"/>
            <a:ext cx="886679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57183" y="3850759"/>
            <a:ext cx="554174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07449" y="3887704"/>
            <a:ext cx="628064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96614" y="3001026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·  · 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65175" y="1449765"/>
            <a:ext cx="10562255" cy="3449955"/>
            <a:chOff x="1296468" y="2803498"/>
            <a:chExt cx="20586496" cy="6724177"/>
          </a:xfrm>
        </p:grpSpPr>
        <p:sp>
          <p:nvSpPr>
            <p:cNvPr id="69" name="TextBox 68"/>
            <p:cNvSpPr txBox="1"/>
            <p:nvPr/>
          </p:nvSpPr>
          <p:spPr>
            <a:xfrm>
              <a:off x="2023200" y="2803498"/>
              <a:ext cx="19859764" cy="6724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【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针对训练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】</a:t>
              </a:r>
              <a:endPara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4.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下列句子中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加点词语的用法不同于其他三项的一项是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(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　　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)</a:t>
              </a:r>
              <a:endPara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A.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追亡逐北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伏尸百万</a:t>
              </a:r>
              <a:endPara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B.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古人之观于天地、山川、草木、虫鱼、鸟兽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往往有得</a:t>
              </a:r>
              <a:endPara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C.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养生丧死无憾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王道之始也</a:t>
              </a:r>
              <a:endPara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D.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或命巾车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或棹孤舟</a:t>
              </a:r>
              <a:endPara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296468" y="6326108"/>
              <a:ext cx="4071966" cy="1017352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r>
                <a:rPr lang="en-US" altLang="zh-CN" sz="2800" b="1" kern="100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Courier New" panose="02070309020205020404" pitchFamily="49" charset="0"/>
                </a:rPr>
                <a:t> ·   </a:t>
              </a:r>
              <a:endParaRPr lang="en-US" altLang="zh-CN" sz="2800" b="1" kern="100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Courier New" panose="02070309020205020404" pitchFamily="49" charset="0"/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01208" y="749360"/>
            <a:ext cx="10189393" cy="5128895"/>
            <a:chOff x="2023200" y="2803498"/>
            <a:chExt cx="19859764" cy="9996537"/>
          </a:xfrm>
        </p:grpSpPr>
        <p:sp>
          <p:nvSpPr>
            <p:cNvPr id="69" name="TextBox 68"/>
            <p:cNvSpPr txBox="1"/>
            <p:nvPr/>
          </p:nvSpPr>
          <p:spPr>
            <a:xfrm>
              <a:off x="2023200" y="2803498"/>
              <a:ext cx="19859764" cy="9996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5.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阅读下面的文言短文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把文中画横线的句子翻译成现代汉语。</a:t>
              </a:r>
              <a:endPara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　　甘戊使于齐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渡大河。船人曰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:“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河水间耳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君不能自渡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能为王者之说乎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?”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甘戊曰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:“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不然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汝不知也。物各有短长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谨愿敦厚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可事主不施用兵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;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骐骥、         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足及千里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置之宫室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使之捕鼠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曾不如小狸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;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干将为利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名闻天下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匠以治木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不如斤斧。今持楫而上下随流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吾不如子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;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说千乘之君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万乘之主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子亦不如戊矣。”</a:t>
              </a:r>
              <a:endPara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                               (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选自刘向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《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说苑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·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杂言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》)</a:t>
              </a:r>
              <a:endPara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译文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: ______________________________________________</a:t>
              </a:r>
              <a:endPara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</p:txBody>
        </p:sp>
        <p:pic>
          <p:nvPicPr>
            <p:cNvPr id="8" name="图片 7" descr="1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5154183" y="4021322"/>
              <a:ext cx="1853837" cy="867753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1038225" y="1449705"/>
            <a:ext cx="10189210" cy="3290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【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针对训练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】</a:t>
            </a:r>
            <a:endParaRPr lang="en-US" altLang="zh-CN" sz="32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6.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下列句子中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加点的词不属于名词做状语的一项是	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(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　　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)</a:t>
            </a:r>
            <a:endParaRPr lang="en-US" altLang="zh-CN" sz="32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A. 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天下云集响应　　　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B. 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五十者可以衣帛矣</a:t>
            </a:r>
            <a:endParaRPr lang="zh-CN" altLang="en-US" sz="32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C. 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有席卷天下	        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D. 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月明星稀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乌鹊南飞</a:t>
            </a:r>
            <a:endParaRPr lang="zh-CN" altLang="en-US" sz="32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1038038" y="1449765"/>
            <a:ext cx="10189393" cy="400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7. 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阅读下面的文言短文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把文中画横线的句子翻译成现代汉语。</a:t>
            </a:r>
            <a:endParaRPr lang="zh-CN" altLang="en-US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l"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                       醉人击虎</a:t>
            </a:r>
            <a:endParaRPr lang="zh-CN" altLang="en-US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l"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　　世言虎不食醉人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必坐守之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以俟其醒。非俟其醒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俟其惧也。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有人夜自外归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见有物蹲其门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以为猪狗类也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以杖击之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即逸去。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至山下月明处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则虎也。是人非有以胜虎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而气已盖之矣。</a:t>
            </a:r>
            <a:endParaRPr lang="zh-CN" altLang="en-US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l"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译文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 _________________________________________________</a:t>
            </a:r>
            <a:endParaRPr lang="en-US" altLang="zh-CN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l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</a:t>
            </a:r>
            <a:endParaRPr lang="en-US" altLang="zh-CN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" name="内容占位符 8"/>
          <p:cNvGraphicFramePr>
            <a:graphicFrameLocks noGrp="1"/>
          </p:cNvGraphicFramePr>
          <p:nvPr>
            <p:ph idx="1"/>
          </p:nvPr>
        </p:nvGraphicFramePr>
        <p:xfrm>
          <a:off x="88265" y="436880"/>
          <a:ext cx="12014835" cy="8255000"/>
        </p:xfrm>
        <a:graphic>
          <a:graphicData uri="http://schemas.openxmlformats.org/drawingml/2006/table">
            <a:tbl>
              <a:tblPr>
                <a:effectLst/>
                <a:tableStyleId>{5940675A-B579-460E-94D1-54222C63F5DA}</a:tableStyleId>
              </a:tblPr>
              <a:tblGrid>
                <a:gridCol w="5191760"/>
                <a:gridCol w="6823075"/>
              </a:tblGrid>
              <a:tr h="825500">
                <a:tc>
                  <a:txBody>
                    <a:bodyPr/>
                    <a:p>
                      <a:pPr marL="0" algn="ctr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类　型</a:t>
                      </a:r>
                      <a:endParaRPr lang="zh-CN" sz="2400" b="1" kern="100" dirty="0">
                        <a:solidFill>
                          <a:sysClr val="windowText" lastClr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ea"/>
                      </a:endParaRPr>
                    </a:p>
                  </a:txBody>
                  <a:tcPr marL="66675" marR="66675" marT="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例句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解释加点的词语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endParaRPr lang="zh-CN" sz="2400" b="1" kern="100" dirty="0">
                        <a:solidFill>
                          <a:sysClr val="windowText" lastClr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66675" marR="66675" marT="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noFill/>
                  </a:tcPr>
                </a:tc>
              </a:tr>
              <a:tr h="1651000">
                <a:tc>
                  <a:txBody>
                    <a:bodyPr/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名词本来不能带补语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但有时带了补语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就可能活用为动词</a:t>
                      </a:r>
                      <a:endParaRPr lang="zh-CN" sz="2400" b="1" kern="100" dirty="0">
                        <a:solidFill>
                          <a:sysClr val="windowText" lastClr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66675" marR="66675" marT="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①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沛公军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于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霸上。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《鸿门宴》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军</a:t>
                      </a:r>
                      <a:r>
                        <a:rPr lang="en-US" altLang="zh-CN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:____________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solidFill>
                          <a:sysClr val="windowText" lastClr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66675" marR="66675" marT="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noFill/>
                  </a:tcPr>
                </a:tc>
              </a:tr>
              <a:tr h="1651000">
                <a:tc>
                  <a:txBody>
                    <a:bodyPr/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名词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+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名词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非并列修饰关系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且无谓语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一般前一个名词做动词</a:t>
                      </a:r>
                      <a:endParaRPr lang="zh-CN" sz="2400" b="1" kern="100" dirty="0">
                        <a:solidFill>
                          <a:sysClr val="windowText" lastClr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66675" marR="66675" marT="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②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籍吏民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封府库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而待将军。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《鸿门宴》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籍</a:t>
                      </a:r>
                      <a:r>
                        <a:rPr lang="en-US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en-US" altLang="zh-CN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_________</a:t>
                      </a:r>
                      <a:r>
                        <a:rPr lang="zh-CN" altLang="zh-CN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solidFill>
                          <a:sysClr val="windowText" lastClr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66675" marR="66675" marT="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noFill/>
                  </a:tcPr>
                </a:tc>
              </a:tr>
              <a:tr h="825500">
                <a:tc>
                  <a:txBody>
                    <a:bodyPr/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名词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+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代词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这时名词一般活用为动词</a:t>
                      </a:r>
                      <a:endParaRPr lang="zh-CN" sz="2400" b="1" kern="100" dirty="0">
                        <a:solidFill>
                          <a:sysClr val="windowText" lastClr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66675" marR="66675" marT="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③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名之者谁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?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太守自谓也。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《醉翁亭记》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名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 </a:t>
                      </a:r>
                      <a:r>
                        <a:rPr lang="en-US" altLang="zh-CN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________</a:t>
                      </a:r>
                      <a:r>
                        <a:rPr lang="zh-CN" altLang="zh-CN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endParaRPr lang="zh-CN" sz="2400" b="1" kern="100" dirty="0">
                        <a:solidFill>
                          <a:sysClr val="windowText" lastClr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66675" marR="66675" marT="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" name="TextBox 68"/>
          <p:cNvSpPr txBox="1"/>
          <p:nvPr/>
        </p:nvSpPr>
        <p:spPr>
          <a:xfrm>
            <a:off x="854523" y="502980"/>
            <a:ext cx="10189393" cy="5852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五、使动用法</a:t>
            </a:r>
            <a:endParaRPr lang="zh-CN" altLang="en-US" sz="36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　　使动用法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是指谓语动词具有“使之怎么样”的意思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即此时谓语动词表示的动作不是由主语发出的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而是由宾语发出的。实际上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它是以动宾的结构方式表达了兼语式的内容。使动用法中的谓语动词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有的是由名词、形容词活用来的。主要有以下三种类型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</a:t>
            </a:r>
            <a:endParaRPr lang="en-US" altLang="zh-CN" sz="36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770005" y="334240"/>
          <a:ext cx="10380980" cy="505587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361690"/>
                <a:gridCol w="7019290"/>
              </a:tblGrid>
              <a:tr h="928370">
                <a:tc>
                  <a:txBody>
                    <a:bodyPr/>
                    <a:lstStyle/>
                    <a:p>
                      <a:pPr marL="0" algn="ctr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类　型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ctr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例句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解释加点的词语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4127500">
                <a:tc>
                  <a:txBody>
                    <a:bodyPr/>
                    <a:lstStyle/>
                    <a:p>
                      <a:pPr marL="0" marR="0" indent="0" algn="l" defTabSz="2118995" rtl="0" eaLnBrk="1" fontAlgn="auto" latinLnBrk="0" hangingPunct="1">
                        <a:lnSpc>
                          <a:spcPts val="6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名词的使动用法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是指这个名词带了宾语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并且使宾语所代表的人或事物变成这个名词所代表的人或事物。翻译时要采用兼语式的形式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①纵江东父兄怜而王我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我何面目见之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?(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司马迁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项羽之死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》)</a:t>
                      </a:r>
                      <a:endParaRPr lang="en-US" altLang="zh-CN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王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:________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 </a:t>
                      </a:r>
                      <a:endParaRPr lang="zh-CN" altLang="en-US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②文王以百里之壤而臣诸侯。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(《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毛遂自荐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》)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     臣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:________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 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652742" y="5587172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57183" y="4589658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76225" y="328295"/>
          <a:ext cx="11881485" cy="569531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158740"/>
                <a:gridCol w="6722745"/>
              </a:tblGrid>
              <a:tr h="825500">
                <a:tc>
                  <a:txBody>
                    <a:bodyPr/>
                    <a:lstStyle/>
                    <a:p>
                      <a:pPr marL="0" algn="ctr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类　型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ctr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例句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解释加点的词语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2468245">
                <a:tc>
                  <a:txBody>
                    <a:bodyPr/>
                    <a:lstStyle/>
                    <a:p>
                      <a:pPr marL="0" marR="0" indent="0" algn="l" defTabSz="2118995" rtl="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动词使动用法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即谓语动词对它的宾语含有使它怎么样的意思。翻译格式为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:“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主语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+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使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宾语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)+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动词”或“主语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+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动补短语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+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宾语”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③欲因此时降武。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班固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苏武传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》)</a:t>
                      </a:r>
                      <a:endParaRPr lang="en-US" altLang="zh-CN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降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:________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 </a:t>
                      </a:r>
                      <a:endParaRPr lang="zh-CN" altLang="en-US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④项伯杀人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臣活之。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(《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鸿门宴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》)</a:t>
                      </a:r>
                      <a:endParaRPr lang="en-US" altLang="zh-CN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活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:________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 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2401570">
                <a:tc>
                  <a:txBody>
                    <a:bodyPr/>
                    <a:lstStyle/>
                    <a:p>
                      <a:pPr marL="0" marR="0" indent="0" algn="l" defTabSz="2118995" rtl="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形容词处于谓语的位置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又带有宾语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并且含有使宾语怎么样的意思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就是形容词的使动用法。翻译格式为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使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+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宾语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+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形容词</a:t>
                      </a:r>
                      <a:endParaRPr lang="zh-CN" altLang="en-US" sz="2400" b="1" kern="100" dirty="0" smtClean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⑤春风又绿江南岸。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泊船瓜洲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》 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绿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:________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 </a:t>
                      </a:r>
                      <a:endParaRPr lang="zh-CN" altLang="en-US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⑥大王必欲急臣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臣头今与璧俱碎于柱矣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!(《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廉颇蔺相如列传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》)  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急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:________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 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059137" y="2705466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33027" y="3518255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72458" y="4146319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52742" y="4367989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74412" y="5217722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038038" y="1449765"/>
            <a:ext cx="10189393" cy="4009390"/>
            <a:chOff x="2023200" y="2803498"/>
            <a:chExt cx="19859764" cy="7814551"/>
          </a:xfrm>
        </p:grpSpPr>
        <p:sp>
          <p:nvSpPr>
            <p:cNvPr id="69" name="TextBox 68"/>
            <p:cNvSpPr txBox="1"/>
            <p:nvPr/>
          </p:nvSpPr>
          <p:spPr>
            <a:xfrm>
              <a:off x="2023200" y="2803498"/>
              <a:ext cx="19859764" cy="7814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【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针对训练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】</a:t>
              </a:r>
              <a:endPara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2.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下列句子中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加点词的用法不是形容词活用为动词的一项是	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(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　　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)</a:t>
              </a:r>
              <a:endPara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A.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吾妻之美我者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私我也                                          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B.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严大国之威以修敬也 </a:t>
              </a:r>
              <a:endPara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C.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且夫天下非小弱也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雍州之地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崤函之固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自若也       </a:t>
              </a:r>
              <a:endPara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D.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父利其然也</a:t>
              </a:r>
              <a:endPara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032772" y="4818890"/>
              <a:ext cx="4071966" cy="100745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r>
                <a:rPr lang="en-US" altLang="zh-CN" sz="2770" kern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</a:rPr>
                <a:t> ·   </a:t>
              </a:r>
              <a:endParaRPr lang="zh-CN" altLang="en-US" sz="277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2529716" y="4746882"/>
              <a:ext cx="4071966" cy="100745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r>
                <a:rPr lang="en-US" altLang="zh-CN" sz="2770" kern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</a:rPr>
                <a:t> ·   </a:t>
              </a:r>
              <a:endParaRPr lang="zh-CN" altLang="en-US" sz="277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384700" y="5827002"/>
              <a:ext cx="4071966" cy="100745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r>
                <a:rPr lang="en-US" altLang="zh-CN" sz="2770" kern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</a:rPr>
                <a:t> ·   </a:t>
              </a:r>
              <a:endParaRPr lang="zh-CN" altLang="en-US" sz="277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3177788" y="5682986"/>
              <a:ext cx="4071966" cy="100745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r>
                <a:rPr lang="en-US" altLang="zh-CN" sz="2770" kern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</a:rPr>
                <a:t> ·   </a:t>
              </a:r>
              <a:endParaRPr lang="zh-CN" altLang="en-US" sz="277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234315" y="365760"/>
            <a:ext cx="11724005" cy="624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8. 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阅读下面的文言短文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把文中画横线的句子翻译成现代汉语。</a:t>
            </a:r>
            <a:endParaRPr lang="zh-CN" altLang="en-US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　　子路从而后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遇丈人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以杖荷蓧。子路问曰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:“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子见夫子乎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?”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丈人曰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:“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四体不勤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五谷不分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孰为夫子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?”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植其杖而芸。子路拱而立。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止子路宿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杀鸡为黍而食之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见其二子焉。明日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子路行以告。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子曰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:“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隐者也。”使子路反见之。至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则行矣。子路曰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:“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不仕无义。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长幼之节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不可废也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;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君臣之义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如之何其废之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欲洁其身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而乱大伦。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君子之仕也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行其义也。道之不行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已知之矣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!” </a:t>
            </a:r>
            <a:endParaRPr lang="en-US" altLang="zh-CN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(1)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止子路宿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杀鸡为黍而食之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见其二子焉。明日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子路行以告。</a:t>
            </a:r>
            <a:endParaRPr lang="zh-CN" altLang="en-US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译文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 _____________________________________</a:t>
            </a:r>
            <a:endParaRPr lang="en-US" altLang="zh-CN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(2)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长幼之节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不可废也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;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君臣之义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如之何其废之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欲洁其身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而乱大伦。</a:t>
            </a:r>
            <a:endParaRPr lang="zh-CN" altLang="en-US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译文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 ___________________________________________ </a:t>
            </a:r>
            <a:endParaRPr lang="en-US" altLang="zh-CN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92250"/>
            <a:ext cx="10515600" cy="4351338"/>
          </a:xfrm>
        </p:spPr>
        <p:txBody>
          <a:bodyPr>
            <a:normAutofit lnSpcReduction="10000"/>
          </a:bodyPr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六、意动用法</a:t>
            </a:r>
            <a:endParaRPr lang="zh-CN" altLang="en-US" sz="32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　　意动用法是指某些词用作动词充当谓语时其动作属于主观上的感觉、看待或评价。主语认为宾语所代表的人或事物有谓语自身所代表的性状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或者把宾语当作谓语所代表的人或事物去看待、评价。一般可译成“以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……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为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……”,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或“认为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……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是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……”,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或“把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……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当作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……”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endParaRPr lang="zh-CN" altLang="en-US" sz="32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29920" y="127000"/>
          <a:ext cx="10931525" cy="57785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540125"/>
                <a:gridCol w="7391400"/>
              </a:tblGrid>
              <a:tr h="825500">
                <a:tc>
                  <a:txBody>
                    <a:bodyPr/>
                    <a:lstStyle/>
                    <a:p>
                      <a:pPr marL="0" algn="ctr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类　型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ctr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例句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解释加点的词语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4953000">
                <a:tc>
                  <a:txBody>
                    <a:bodyPr/>
                    <a:lstStyle/>
                    <a:p>
                      <a:pPr marL="0" marR="0" indent="0" algn="l" defTabSz="2118995" rtl="0" eaLnBrk="1" fontAlgn="auto" latinLnBrk="0" hangingPunct="1">
                        <a:lnSpc>
                          <a:spcPts val="6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名词的意动用法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其特点是名词必带宾语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且主语把宾语看成这个名词所代表的人或事物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可译为“把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……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看作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……”“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把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……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当作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……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①邑人奇之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稍稍宾客其父。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(《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伤仲永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》)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宾客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:_________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 </a:t>
                      </a:r>
                      <a:endParaRPr lang="zh-CN" altLang="en-US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②侣鱼虾而友麋鹿。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(《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赤壁赋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》)</a:t>
                      </a:r>
                      <a:endParaRPr lang="en-US" altLang="zh-CN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侣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:____________________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　　 　 </a:t>
                      </a:r>
                      <a:endParaRPr lang="zh-CN" altLang="en-US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友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:____________________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　　　　　 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174945" y="4922163"/>
            <a:ext cx="1108348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46348" y="4996053"/>
            <a:ext cx="738899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83293" y="4515768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87680" y="377190"/>
          <a:ext cx="11198225" cy="57785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25850"/>
                <a:gridCol w="7572375"/>
              </a:tblGrid>
              <a:tr h="825500">
                <a:tc>
                  <a:txBody>
                    <a:bodyPr/>
                    <a:lstStyle/>
                    <a:p>
                      <a:pPr marL="0" algn="ctr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类　型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ctr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例句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解释加点的词语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4953000">
                <a:tc>
                  <a:txBody>
                    <a:bodyPr/>
                    <a:lstStyle/>
                    <a:p>
                      <a:pPr marL="0" marR="0" indent="0" algn="l" defTabSz="2118995" rtl="0" eaLnBrk="1" fontAlgn="auto" latinLnBrk="0" hangingPunct="1">
                        <a:lnSpc>
                          <a:spcPts val="6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b="1" kern="10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en-US" sz="2400" b="1" kern="10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形容词带上宾语后</a:t>
                      </a:r>
                      <a:r>
                        <a:rPr lang="en-US" altLang="zh-CN" sz="2400" b="1" kern="10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表示主语认为宾语具有这个形容词表示的性质或状态</a:t>
                      </a:r>
                      <a:r>
                        <a:rPr lang="en-US" altLang="zh-CN" sz="2400" b="1" kern="10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可译为“认为</a:t>
                      </a:r>
                      <a:r>
                        <a:rPr lang="en-US" altLang="zh-CN" sz="2400" b="1" kern="10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……”“</a:t>
                      </a:r>
                      <a:r>
                        <a:rPr lang="zh-CN" altLang="en-US" sz="2400" b="1" kern="10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以</a:t>
                      </a:r>
                      <a:r>
                        <a:rPr lang="en-US" altLang="zh-CN" sz="2400" b="1" kern="10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……</a:t>
                      </a:r>
                      <a:r>
                        <a:rPr lang="zh-CN" altLang="en-US" sz="2400" b="1" kern="10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为</a:t>
                      </a:r>
                      <a:r>
                        <a:rPr lang="en-US" altLang="zh-CN" sz="2400" b="1" kern="10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……”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③且庸人尚羞之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况于将相乎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?(《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廉颇蔺相如列传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》)</a:t>
                      </a:r>
                      <a:endParaRPr lang="en-US" altLang="zh-CN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羞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:__________________________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　　　　 </a:t>
                      </a:r>
                      <a:endParaRPr lang="zh-CN" altLang="en-US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④其下圣人也亦远矣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而耻学于师。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(《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师说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》)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    </a:t>
                      </a:r>
                      <a:endParaRPr lang="en-US" altLang="zh-CN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  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 耻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 __________________________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　　　 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655229" y="2631576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11357" y="3555200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04358" y="400110"/>
            <a:ext cx="10189393" cy="6326505"/>
            <a:chOff x="2023200" y="2803498"/>
            <a:chExt cx="19859764" cy="12330754"/>
          </a:xfrm>
        </p:grpSpPr>
        <p:sp>
          <p:nvSpPr>
            <p:cNvPr id="69" name="TextBox 68"/>
            <p:cNvSpPr txBox="1"/>
            <p:nvPr/>
          </p:nvSpPr>
          <p:spPr>
            <a:xfrm>
              <a:off x="2023200" y="2803498"/>
              <a:ext cx="19859764" cy="123307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【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特别提醒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】</a:t>
              </a:r>
              <a:endParaRPr lang="en-US" altLang="zh-CN" sz="24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ctr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使动与意动的区分</a:t>
              </a:r>
              <a:endParaRPr lang="zh-CN" altLang="en-US" sz="24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　　有些使动用法与意动用法较难区分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必须紧扣上下文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研究句子本身所表达的意思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方能确定其是何种用法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试看以下一组例句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:</a:t>
              </a:r>
              <a:endParaRPr lang="en-US" altLang="zh-CN" sz="24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endParaRPr lang="en-US" altLang="zh-CN" sz="24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endParaRPr lang="en-US" altLang="zh-CN" sz="24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　　</a:t>
              </a:r>
              <a:endParaRPr lang="en-US" altLang="zh-CN" sz="24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       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①中的“小”是“使之小”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即“使它小了”。②中的“小”是“以之为小”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即“认为鲁地小了”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,“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认为天下变小了”。从以上两例不难看出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使动侧重于客观行动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而意动侧重于主观感受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是个人的看法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事实未见得如此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如“小天下”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其实天下并未变小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,“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变小”只是孔子的一种主观感受。 </a:t>
              </a:r>
              <a:endParaRPr lang="zh-CN" altLang="en-US" sz="24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4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 </a:t>
              </a:r>
              <a:endParaRPr lang="en-US" altLang="zh-CN" sz="24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</p:txBody>
        </p:sp>
        <p:pic>
          <p:nvPicPr>
            <p:cNvPr id="8" name="图片 7" descr="2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064489" y="6806863"/>
              <a:ext cx="13147814" cy="2304256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900878" y="584895"/>
            <a:ext cx="10189393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【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针对训练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】</a:t>
            </a:r>
            <a:endParaRPr lang="en-US" altLang="zh-CN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9. 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阅读下面的文言短文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把文中画横线的句子翻译成现代汉语。</a:t>
            </a:r>
            <a:endParaRPr lang="zh-CN" altLang="en-US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　　田子为相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三年归休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得金百镒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奉其母。母曰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:“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子安得此金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?”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对曰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:“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所受俸禄也。” 母曰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:“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为相三年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不食乎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治官如此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非吾所欲也。孝子之事亲也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尽力致诚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不义之物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不入于馆。为人臣不忠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是为人子不孝也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!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子其去之。”田子愧惭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走出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造朝还金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退请就狱。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王贤其母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说其义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即舍田子罪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令复为相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以金赐其母。</a:t>
            </a:r>
            <a:endParaRPr lang="en-US" altLang="zh-CN" sz="2800" b="1" u="sng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2800" b="1" u="sng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———————————————————————————</a:t>
            </a:r>
            <a:endParaRPr lang="en-US" altLang="zh-CN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" name="内容占位符 8"/>
          <p:cNvGraphicFramePr>
            <a:graphicFrameLocks noGrp="1"/>
          </p:cNvGraphicFramePr>
          <p:nvPr>
            <p:ph idx="1"/>
          </p:nvPr>
        </p:nvGraphicFramePr>
        <p:xfrm>
          <a:off x="280035" y="2802255"/>
          <a:ext cx="11447145" cy="4127500"/>
        </p:xfrm>
        <a:graphic>
          <a:graphicData uri="http://schemas.openxmlformats.org/drawingml/2006/table">
            <a:tbl>
              <a:tblPr>
                <a:effectLst/>
                <a:tableStyleId>{5940675A-B579-460E-94D1-54222C63F5DA}</a:tableStyleId>
              </a:tblPr>
              <a:tblGrid>
                <a:gridCol w="5237480"/>
                <a:gridCol w="6209665"/>
              </a:tblGrid>
              <a:tr h="1484630">
                <a:tc>
                  <a:txBody>
                    <a:bodyPr/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助词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“所”后面的名词活用为动词</a:t>
                      </a:r>
                      <a:endParaRPr lang="zh-CN" sz="2400" b="1" kern="100" dirty="0">
                        <a:solidFill>
                          <a:sysClr val="windowText" lastClr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66675" marR="66675" marT="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⑤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置人所罾鱼腹中。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《陈涉世家》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罾</a:t>
                      </a:r>
                      <a:r>
                        <a:rPr lang="en-US" altLang="zh-CN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:_________</a:t>
                      </a:r>
                      <a:endParaRPr lang="zh-CN" sz="2400" b="1" kern="100" dirty="0">
                        <a:solidFill>
                          <a:sysClr val="windowText" lastClr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66675" marR="66675" marT="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noFill/>
                  </a:tcPr>
                </a:tc>
              </a:tr>
              <a:tr h="2292985">
                <a:tc>
                  <a:txBody>
                    <a:bodyPr/>
                    <a:p>
                      <a:pPr marL="0" algn="l" defTabSz="2118995" rtl="0" eaLnBrk="1" latinLnBrk="0" hangingPunct="1">
                        <a:lnSpc>
                          <a:spcPts val="6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古代汉语中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不仅普通名词能活用为动词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方位名词也常常活用为动词</a:t>
                      </a:r>
                      <a:endParaRPr lang="zh-CN" sz="2400" b="1" kern="100" dirty="0">
                        <a:solidFill>
                          <a:sysClr val="windowText" lastClr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66675" marR="66675" marT="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⑥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下江陵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顺流而东也。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《赤壁赋》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下</a:t>
                      </a:r>
                      <a:r>
                        <a:rPr lang="en-US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en-US" altLang="zh-CN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________</a:t>
                      </a:r>
                      <a:r>
                        <a:rPr lang="zh-CN" altLang="zh-CN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东</a:t>
                      </a:r>
                      <a:r>
                        <a:rPr lang="en-US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en-US" altLang="zh-CN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_________</a:t>
                      </a:r>
                      <a:r>
                        <a:rPr lang="zh-CN" altLang="zh-CN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solidFill>
                          <a:sysClr val="windowText" lastClr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66675" marR="66675" marT="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80035" y="242570"/>
          <a:ext cx="11447145" cy="2559685"/>
        </p:xfrm>
        <a:graphic>
          <a:graphicData uri="http://schemas.openxmlformats.org/drawingml/2006/table">
            <a:tbl>
              <a:tblPr>
                <a:effectLst/>
                <a:tableStyleId>{5940675A-B579-460E-94D1-54222C63F5DA}</a:tableStyleId>
              </a:tblPr>
              <a:tblGrid>
                <a:gridCol w="5246370"/>
                <a:gridCol w="6200775"/>
              </a:tblGrid>
              <a:tr h="2559685">
                <a:tc>
                  <a:txBody>
                    <a:bodyPr/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副词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能愿动词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)+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名词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这时名词活用为动词</a:t>
                      </a:r>
                      <a:endParaRPr lang="zh-CN" sz="2400" b="1" kern="100" dirty="0">
                        <a:solidFill>
                          <a:sysClr val="windowText" lastClr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66675" marR="66675" marT="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④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左右欲刃相如。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《廉颇蔺相如列传》</a:t>
                      </a:r>
                      <a:r>
                        <a:rPr lang="en-US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r>
                        <a:rPr lang="zh-CN" sz="2400" b="1" kern="100" dirty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刃</a:t>
                      </a:r>
                      <a:r>
                        <a:rPr lang="en-US" altLang="zh-CN" sz="2400" b="1" kern="100" dirty="0" smtClean="0">
                          <a:solidFill>
                            <a:sysClr val="windowText" lastClr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 ________</a:t>
                      </a:r>
                      <a:endParaRPr lang="en-US" altLang="zh-CN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ysClr val="windowText" lastClr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66675" marR="66675" marT="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5905"/>
            <a:ext cx="10515600" cy="4351338"/>
          </a:xfrm>
        </p:spPr>
        <p:txBody>
          <a:bodyPr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七、数词的活用</a:t>
            </a:r>
            <a:endParaRPr lang="zh-CN" altLang="en-US" sz="32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　　数词可活用为动词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也可活用为形容词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这由它在句中所处的位置以及它的语法功能来判定。</a:t>
            </a:r>
            <a:endParaRPr lang="zh-CN" altLang="en-US" sz="32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endParaRPr lang="zh-CN" altLang="en-US" sz="32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708660" y="653415"/>
          <a:ext cx="11109325" cy="5867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21080"/>
                <a:gridCol w="10088245"/>
              </a:tblGrid>
              <a:tr h="838200">
                <a:tc>
                  <a:txBody>
                    <a:bodyPr/>
                    <a:lstStyle/>
                    <a:p>
                      <a:pPr marL="0" algn="ctr" defTabSz="2118995" rtl="0" eaLnBrk="1" latinLnBrk="0" hangingPunct="1">
                        <a:lnSpc>
                          <a:spcPts val="66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类　型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2118995" rtl="0" eaLnBrk="1" latinLnBrk="0" hangingPunct="1">
                        <a:lnSpc>
                          <a:spcPts val="66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例句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解释加点的词语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1676400">
                <a:tc>
                  <a:txBody>
                    <a:bodyPr/>
                    <a:lstStyle/>
                    <a:p>
                      <a:pPr marL="0" algn="l" defTabSz="2118995" rtl="0" eaLnBrk="1" latinLnBrk="0" hangingPunct="1">
                        <a:lnSpc>
                          <a:spcPts val="66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数词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用</a:t>
                      </a:r>
                      <a:endParaRPr lang="zh-CN" sz="2400" b="1" kern="100" dirty="0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  <a:p>
                      <a:pPr marL="0" algn="l" defTabSz="2118995" rtl="0" eaLnBrk="1" latinLnBrk="0" hangingPunct="1">
                        <a:lnSpc>
                          <a:spcPts val="66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作动词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66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①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六王毕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四海一。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《阿房宫赋》</a:t>
                      </a:r>
                      <a:r>
                        <a:rPr 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   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zh-CN" sz="2400" b="1" u="sng" kern="100" dirty="0">
                          <a:uFill>
                            <a:solidFill>
                              <a:srgbClr val="666666"/>
                            </a:solidFill>
                          </a:u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　　　　</a:t>
                      </a:r>
                      <a:r>
                        <a:rPr lang="en-US" sz="2400" b="1" u="sng" kern="100" dirty="0">
                          <a:uFill>
                            <a:solidFill>
                              <a:srgbClr val="666666"/>
                            </a:solidFill>
                          </a:u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>
                        <a:lnSpc>
                          <a:spcPts val="66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②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以其无礼于晋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且贰于楚也。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《烛之武退秦师》</a:t>
                      </a:r>
                      <a:r>
                        <a:rPr 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 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贰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zh-CN" sz="2400" b="1" u="sng" kern="100" dirty="0">
                          <a:uFill>
                            <a:solidFill>
                              <a:srgbClr val="666666"/>
                            </a:solidFill>
                          </a:u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　　　　</a:t>
                      </a:r>
                      <a:r>
                        <a:rPr lang="en-US" sz="2400" b="1" u="sng" kern="100" dirty="0">
                          <a:uFill>
                            <a:solidFill>
                              <a:srgbClr val="666666"/>
                            </a:solidFill>
                          </a:u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2514600">
                <a:tc>
                  <a:txBody>
                    <a:bodyPr/>
                    <a:lstStyle/>
                    <a:p>
                      <a:pPr marL="0" algn="l" defTabSz="2118995" rtl="0" eaLnBrk="1" latinLnBrk="0" hangingPunct="1">
                        <a:lnSpc>
                          <a:spcPts val="66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数词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用作形容词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27692" marR="2769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66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③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予观夫巴陵胜状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在洞庭一湖。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《岳阳楼记》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endParaRPr lang="zh-CN" sz="2400" b="1" kern="100" dirty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>
                        <a:lnSpc>
                          <a:spcPts val="66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zh-CN" sz="2400" b="1" u="sng" kern="100" dirty="0">
                          <a:uFill>
                            <a:solidFill>
                              <a:srgbClr val="666666"/>
                            </a:solidFill>
                          </a:u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　　　　</a:t>
                      </a:r>
                      <a:r>
                        <a:rPr lang="en-US" sz="2400" b="1" u="sng" kern="100" dirty="0">
                          <a:uFill>
                            <a:solidFill>
                              <a:srgbClr val="666666"/>
                            </a:solidFill>
                          </a:u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771037" y="3333530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51321" y="3813815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53275" y="4441879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80450" y="1470918"/>
            <a:ext cx="10743567" cy="4569460"/>
            <a:chOff x="936428" y="2844726"/>
            <a:chExt cx="20939884" cy="8906163"/>
          </a:xfrm>
        </p:grpSpPr>
        <p:sp>
          <p:nvSpPr>
            <p:cNvPr id="69" name="TextBox 68"/>
            <p:cNvSpPr txBox="1"/>
            <p:nvPr/>
          </p:nvSpPr>
          <p:spPr>
            <a:xfrm>
              <a:off x="2016548" y="2844726"/>
              <a:ext cx="19859764" cy="8906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【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针对训练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】</a:t>
              </a:r>
              <a:endPara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10.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 下列句子中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加点词没有活用的一项是	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(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　　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)</a:t>
              </a:r>
              <a:endPara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A.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上食埃土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下饮黄泉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用心一也</a:t>
              </a:r>
              <a:endPara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B.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且贰于楚也</a:t>
              </a:r>
              <a:endPara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C.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固知一死生为虚诞</a:t>
              </a:r>
              <a:endPara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D.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一夫作难而七庙隳</a:t>
              </a:r>
              <a:endPara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endPara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endPara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36428" y="7182896"/>
              <a:ext cx="4071966" cy="1017352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r>
                <a:rPr lang="en-US" altLang="zh-CN" sz="2800" b="1" kern="100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Courier New" panose="02070309020205020404" pitchFamily="49" charset="0"/>
                </a:rPr>
                <a:t> ·   </a:t>
              </a:r>
              <a:endParaRPr lang="en-US" altLang="zh-CN" sz="2800" b="1" kern="100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Courier New" panose="02070309020205020404" pitchFamily="49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800524" y="6318800"/>
              <a:ext cx="4071966" cy="1017352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r>
                <a:rPr lang="en-US" altLang="zh-CN" sz="2800" b="1" kern="100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Courier New" panose="02070309020205020404" pitchFamily="49" charset="0"/>
                </a:rPr>
                <a:t> ·   </a:t>
              </a:r>
              <a:endParaRPr lang="en-US" altLang="zh-CN" sz="2800" b="1" kern="100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Courier New" panose="02070309020205020404" pitchFamily="49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24460" y="5526712"/>
              <a:ext cx="4071966" cy="1017352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r>
                <a:rPr lang="en-US" altLang="zh-CN" sz="2800" b="1" kern="100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Courier New" panose="02070309020205020404" pitchFamily="49" charset="0"/>
                </a:rPr>
                <a:t> ·   </a:t>
              </a:r>
              <a:endParaRPr lang="en-US" altLang="zh-CN" sz="2800" b="1" kern="100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Courier New" panose="02070309020205020404" pitchFamily="49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65020" y="4806632"/>
              <a:ext cx="4071966" cy="1017352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r>
                <a:rPr lang="en-US" altLang="zh-CN" sz="2800" b="1" kern="100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Courier New" panose="02070309020205020404" pitchFamily="49" charset="0"/>
                </a:rPr>
                <a:t> ·   </a:t>
              </a:r>
              <a:endParaRPr lang="en-US" altLang="zh-CN" sz="2800" b="1" kern="100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Courier New" panose="02070309020205020404" pitchFamily="49" charset="0"/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701040" y="584200"/>
            <a:ext cx="10588625" cy="512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11. 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阅读下面的文言短文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把文中画横线的句子翻译成现代汉语。</a:t>
            </a:r>
            <a:endParaRPr lang="zh-CN" altLang="en-US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　　孟子见梁襄王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出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语人曰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:“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望之不似人君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就之而不见所畏焉。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卒然问曰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:‘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天下恶乎定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?’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吾对曰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:‘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定于一。’‘孰能一之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?’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对曰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:‘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不嗜杀人者能一之。’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‘孰能与之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?’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对曰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:‘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天下莫不与也。王知夫苗乎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七八月之间旱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则苗槁矣。天油然作云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沛然下雨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则苗浡然兴之矣。其如是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孰能御之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?’”</a:t>
            </a:r>
            <a:endParaRPr lang="en-US" altLang="zh-CN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_____________________________________________________________________________________________________________________________________________________________________</a:t>
            </a:r>
            <a:endParaRPr lang="en-US" altLang="zh-CN" sz="2800" b="1" u="sng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58324" y="1030337"/>
            <a:ext cx="10042783" cy="4411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技法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12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　词类活用解题技法</a:t>
            </a:r>
            <a:endParaRPr lang="zh-CN" altLang="en-US" sz="36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　　文言文中的语法结构有其自身的独特规律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又与现代汉语的语法结构有着传承关系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所以可以通过分析语法结构来判断词语的词性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即位置定性法。当一个词语出现在正常情况下不能出现的位置上时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就要判断它是否活用了。</a:t>
            </a:r>
            <a:endParaRPr lang="zh-CN" altLang="en-US" sz="36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016210" y="1256168"/>
          <a:ext cx="10159365" cy="41275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86435"/>
                <a:gridCol w="3075940"/>
                <a:gridCol w="6396990"/>
              </a:tblGrid>
              <a:tr h="825500">
                <a:tc>
                  <a:txBody>
                    <a:bodyPr/>
                    <a:lstStyle/>
                    <a:p>
                      <a:pPr marL="0" algn="ctr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类型</a:t>
                      </a:r>
                      <a:endParaRPr lang="zh-CN" sz="2400" b="1" kern="100" dirty="0" smtClean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释　义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ctr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例　句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302000">
                <a:tc>
                  <a:txBody>
                    <a:bodyPr/>
                    <a:lstStyle/>
                    <a:p>
                      <a:pPr marL="0" algn="ctr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主</a:t>
                      </a:r>
                      <a:r>
                        <a:rPr lang="zh-CN" altLang="en-US" sz="2400" b="1" kern="100" dirty="0" smtClean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语</a:t>
                      </a:r>
                      <a:r>
                        <a:rPr lang="zh-CN" sz="2400" b="1" kern="100" dirty="0" smtClean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宾语</a:t>
                      </a:r>
                      <a:endParaRPr lang="zh-CN" sz="2400" b="1" kern="100" dirty="0" smtClean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主语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宾语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一般都由名词、代词充当。当动词、形容词处在主语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宾语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的位置上时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就有可能是活用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altLang="zh-CN" sz="2400" b="1" kern="100" dirty="0" smtClean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  </a:t>
                      </a:r>
                      <a:r>
                        <a:rPr lang="zh-CN" sz="2400" b="1" kern="100" dirty="0" smtClean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登高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而招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臂非加长也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而见者远。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《荀子·劝学》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“高”是形容词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意为“高的”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在句子中做动词“登”的宾语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活用为名词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意为“高处”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886845" y="603508"/>
          <a:ext cx="10676890" cy="46278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21360"/>
                <a:gridCol w="3970655"/>
                <a:gridCol w="5984875"/>
              </a:tblGrid>
              <a:tr h="625475">
                <a:tc>
                  <a:txBody>
                    <a:bodyPr/>
                    <a:lstStyle/>
                    <a:p>
                      <a:pPr marL="0" algn="ctr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类型</a:t>
                      </a:r>
                      <a:endParaRPr lang="zh-CN" sz="2400" b="1" kern="100" dirty="0" smtClean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释　义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ctr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例　句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101215">
                <a:tc>
                  <a:txBody>
                    <a:bodyPr/>
                    <a:lstStyle/>
                    <a:p>
                      <a:pPr marL="0" algn="ctr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谓语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谓语常用动词和形容词来充当。如果名词处在该位置上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就要活用作动词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;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形容词做谓语是不能带宾语的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如果形容词后面带了宾语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一般也要活用为动词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altLang="zh-CN" sz="2400" b="1" kern="100" dirty="0" smtClean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  </a:t>
                      </a:r>
                      <a:r>
                        <a:rPr lang="zh-CN" sz="2400" b="1" kern="100" dirty="0" smtClean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天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雨雪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武卧啮雪。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班固《苏武传》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“雨”为名词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出现在谓语的位置上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必然要活用为动词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翻译为“下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雪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”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altLang="zh-CN" sz="2400" b="1" kern="100" dirty="0" smtClean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   </a:t>
                      </a:r>
                      <a:r>
                        <a:rPr lang="zh-CN" sz="2400" b="1" kern="100" dirty="0" smtClean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因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人之力而敝之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不仁。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《烛之武退秦师》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“敝”是形容词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做谓语本来不能加宾语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但这里加了宾语“之”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“敝”就必须活用为谓语动词“损害”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0" marR="0" marT="0" marB="0" anchor="ctr"/>
                </a:tc>
              </a:tr>
              <a:tr h="1901190">
                <a:tc>
                  <a:txBody>
                    <a:bodyPr/>
                    <a:lstStyle/>
                    <a:p>
                      <a:pPr marL="0" algn="ctr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状语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状语一般在主语后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谓语前。动词前的名词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如果不是动作的发出者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主语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那就是动作的修饰限制者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也就起到了状语所起的作用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此时的名词做状语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altLang="zh-CN" sz="2400" b="1" kern="100" dirty="0" smtClean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  </a:t>
                      </a:r>
                      <a:r>
                        <a:rPr lang="zh-CN" sz="2400" b="1" kern="100" dirty="0" smtClean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夫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以秦王之威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而相如廷叱之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辱其群臣。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司马迁《廉颇蔺相如列传》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“廷”位于动词“叱”之前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不做主语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那就只能做状语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表地点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25145" y="200660"/>
            <a:ext cx="11242675" cy="6249035"/>
            <a:chOff x="2136194" y="3006911"/>
            <a:chExt cx="19574012" cy="12179759"/>
          </a:xfrm>
        </p:grpSpPr>
        <p:sp>
          <p:nvSpPr>
            <p:cNvPr id="15" name="矩形 14"/>
            <p:cNvSpPr/>
            <p:nvPr/>
          </p:nvSpPr>
          <p:spPr>
            <a:xfrm>
              <a:off x="2136194" y="3006911"/>
              <a:ext cx="19574012" cy="121797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  <a:buNone/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【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技法小练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】</a:t>
              </a:r>
              <a:endPara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eaLnBrk="1" hangingPunct="1">
                <a:lnSpc>
                  <a:spcPct val="130000"/>
                </a:lnSpc>
                <a:buNone/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阅读下面的文言短文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运用“位置定性法”确定文中画横线的句子中加点词的词性和用法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并翻译全句。</a:t>
              </a:r>
              <a:endPara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  <a:p>
              <a:pPr eaLnBrk="1" hangingPunct="1">
                <a:lnSpc>
                  <a:spcPct val="130000"/>
                </a:lnSpc>
                <a:buNone/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　　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(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张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)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良尝闲从容步游下邳圯上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有一老父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衣褐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至良所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直堕其履圯下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顾谓良曰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:“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孺子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下取履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!”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良鄂然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欲殴之。为其老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强忍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下取履。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父曰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:“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履我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!”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良业为取履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因长跪履之。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父以足受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笑而去。良殊大惊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随目之。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父去里所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复还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曰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:“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孺子可教矣。后五日平明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与我会此。”良因怪之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跪曰</a:t>
              </a:r>
              <a:r>
                <a:rPr lang="en-US" altLang="zh-CN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:“</a:t>
              </a:r>
              <a:r>
                <a:rPr lang="zh-CN" altLang="en-US" sz="2800" b="1" u="sng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诺。”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五日平明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良往。父已先在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怒曰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:“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与老人期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后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何也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?”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去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曰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:“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后五日早会。”五日鸡鸣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良往。父又先在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复怒曰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:“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后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何也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?”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去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曰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:“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后五日复早来。”五日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良夜未半往。有顷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父亦来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,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喜曰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:“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</a:rPr>
                <a:t>当如是。”</a:t>
              </a:r>
              <a:endPara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2673732" y="6621446"/>
              <a:ext cx="4071966" cy="1017352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r>
                <a:rPr lang="en-US" altLang="zh-CN" sz="2800" b="1" kern="100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Courier New" panose="02070309020205020404" pitchFamily="49" charset="0"/>
                </a:rPr>
                <a:t> ·   </a:t>
              </a:r>
              <a:endParaRPr lang="en-US" altLang="zh-CN" sz="2800" b="1" kern="100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Courier New" panose="02070309020205020404" pitchFamily="49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816748" y="8205622"/>
              <a:ext cx="4071966" cy="1017352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r>
                <a:rPr lang="en-US" altLang="zh-CN" sz="2800" b="1" kern="100" dirty="0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Courier New" panose="02070309020205020404" pitchFamily="49" charset="0"/>
                </a:rPr>
                <a:t> ·   </a:t>
              </a:r>
              <a:endParaRPr lang="en-US" altLang="zh-CN" sz="2800" b="1" kern="100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Courier New" panose="02070309020205020404" pitchFamily="49" charset="0"/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74396" y="367315"/>
            <a:ext cx="10042783" cy="6123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(1)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有一老父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衣褐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至良所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直堕其履圯下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顾谓良曰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:“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孺子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下取履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!”</a:t>
            </a:r>
            <a:endParaRPr lang="en-US" altLang="zh-CN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衣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句中成分是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____________,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句中词性是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____________,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用法是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___________,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释义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____________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是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____________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。 </a:t>
            </a:r>
            <a:endParaRPr lang="zh-CN" altLang="en-US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译文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 ________________________________________________</a:t>
            </a:r>
            <a:endParaRPr lang="en-US" altLang="zh-CN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1" hangingPunct="1"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(2)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父曰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:“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履我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!”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良业为取履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因长跪履之。</a:t>
            </a:r>
            <a:endParaRPr lang="zh-CN" altLang="en-US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履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句中成分是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____________,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句中词性是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____________,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用法是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___________,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释义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____________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是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____________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。 </a:t>
            </a:r>
            <a:endParaRPr lang="zh-CN" altLang="en-US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译文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 ______________________________________________ </a:t>
            </a:r>
            <a:endParaRPr lang="en-US" altLang="zh-CN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1" hangingPunct="1"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(3)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父去里所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复还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曰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:“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孺子可教矣。后五日平明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与我会此。”良因怪之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跪曰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:“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诺。”</a:t>
            </a:r>
            <a:endParaRPr lang="zh-CN" altLang="en-US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怪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句中成分是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____________,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句中词性是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____________,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用法是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___________,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释义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____________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是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____________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。 </a:t>
            </a:r>
            <a:endParaRPr lang="zh-CN" altLang="en-US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译文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 ________________________________________________ </a:t>
            </a:r>
            <a:endParaRPr lang="en-US" altLang="zh-CN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2"/>
          <p:cNvGrpSpPr/>
          <p:nvPr/>
        </p:nvGrpSpPr>
        <p:grpSpPr>
          <a:xfrm>
            <a:off x="818123" y="879799"/>
            <a:ext cx="10378645" cy="501650"/>
            <a:chOff x="1594572" y="1803366"/>
            <a:chExt cx="20228628" cy="977747"/>
          </a:xfrm>
        </p:grpSpPr>
        <p:grpSp>
          <p:nvGrpSpPr>
            <p:cNvPr id="3" name="组合 73"/>
            <p:cNvGrpSpPr/>
            <p:nvPr/>
          </p:nvGrpSpPr>
          <p:grpSpPr>
            <a:xfrm>
              <a:off x="1594572" y="1803366"/>
              <a:ext cx="5500726" cy="977747"/>
              <a:chOff x="7309612" y="2089118"/>
              <a:chExt cx="5500726" cy="977747"/>
            </a:xfrm>
          </p:grpSpPr>
          <p:sp>
            <p:nvSpPr>
              <p:cNvPr id="76" name="TextBox 75"/>
              <p:cNvSpPr txBox="1"/>
              <p:nvPr/>
            </p:nvSpPr>
            <p:spPr>
              <a:xfrm>
                <a:off x="7595364" y="2089118"/>
                <a:ext cx="5214974" cy="977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670" b="1" dirty="0" smtClean="0">
                    <a:solidFill>
                      <a:srgbClr val="EF83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考点技法精讲</a:t>
                </a:r>
                <a:endParaRPr lang="zh-CN" altLang="en-US" sz="2670" b="1" dirty="0">
                  <a:solidFill>
                    <a:srgbClr val="339B6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7309612" y="2374870"/>
                <a:ext cx="214314" cy="214314"/>
              </a:xfrm>
              <a:prstGeom prst="ellipse">
                <a:avLst/>
              </a:prstGeom>
              <a:solidFill>
                <a:srgbClr val="404040"/>
              </a:solidFill>
              <a:ln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5"/>
              </a:p>
            </p:txBody>
          </p:sp>
        </p:grpSp>
        <p:cxnSp>
          <p:nvCxnSpPr>
            <p:cNvPr id="75" name="直接连接符 74"/>
            <p:cNvCxnSpPr/>
            <p:nvPr/>
          </p:nvCxnSpPr>
          <p:spPr>
            <a:xfrm>
              <a:off x="2023200" y="2699099"/>
              <a:ext cx="1980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1038038" y="1523070"/>
            <a:ext cx="10158730" cy="31990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25"/>
          </a:p>
        </p:txBody>
      </p:sp>
      <p:sp>
        <p:nvSpPr>
          <p:cNvPr id="15" name="矩形 14"/>
          <p:cNvSpPr/>
          <p:nvPr/>
        </p:nvSpPr>
        <p:spPr>
          <a:xfrm>
            <a:off x="1096011" y="1554130"/>
            <a:ext cx="10042783" cy="2310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(1)</a:t>
            </a:r>
            <a:r>
              <a:rPr lang="zh-CN" altLang="en-US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谓语　动词　名词活用为动词　穿</a:t>
            </a:r>
            <a:endParaRPr lang="zh-CN" altLang="en-US" sz="1845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r>
              <a:rPr lang="en-US" altLang="zh-CN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见参考译文中第一处画横线的句子。</a:t>
            </a:r>
            <a:endParaRPr lang="zh-CN" altLang="en-US" sz="1845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lang="zh-CN" altLang="en-US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谓语　动词　名词活用为动词　给</a:t>
            </a:r>
            <a:r>
              <a:rPr lang="en-US" altLang="zh-CN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穿鞋</a:t>
            </a:r>
            <a:endParaRPr lang="zh-CN" altLang="en-US" sz="1845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r>
              <a:rPr lang="en-US" altLang="zh-CN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见参考译文中第二处画横线的句子。</a:t>
            </a:r>
            <a:endParaRPr lang="zh-CN" altLang="en-US" sz="1845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(3)</a:t>
            </a:r>
            <a:r>
              <a:rPr lang="zh-CN" altLang="en-US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谓语　动词　意动　认为</a:t>
            </a:r>
            <a:r>
              <a:rPr lang="en-US" altLang="zh-CN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奇怪</a:t>
            </a:r>
            <a:endParaRPr lang="zh-CN" altLang="en-US" sz="1845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r>
              <a:rPr lang="en-US" altLang="zh-CN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1845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见参考译文中第三处画横线的句子。</a:t>
            </a:r>
            <a:endParaRPr lang="zh-CN" altLang="en-US" sz="1845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占位符 9217"/>
          <p:cNvSpPr>
            <a:spLocks noGrp="1" noRot="1"/>
          </p:cNvSpPr>
          <p:nvPr>
            <p:ph type="body"/>
          </p:nvPr>
        </p:nvSpPr>
        <p:spPr>
          <a:xfrm>
            <a:off x="2305050" y="549275"/>
            <a:ext cx="8362950" cy="6119813"/>
          </a:xfrm>
          <a:ln w="3175"/>
        </p:spPr>
        <p:txBody>
          <a:bodyPr/>
          <a:p>
            <a:pPr>
              <a:buNone/>
            </a:pPr>
            <a:r>
              <a:rPr lang="en-US" altLang="zh-CN" b="1" dirty="0">
                <a:solidFill>
                  <a:srgbClr val="000000"/>
                </a:solidFill>
              </a:rPr>
              <a:t> </a:t>
            </a:r>
            <a:r>
              <a:rPr lang="zh-CN" altLang="en-US" b="1" dirty="0">
                <a:solidFill>
                  <a:srgbClr val="000000"/>
                </a:solidFill>
              </a:rPr>
              <a:t>王无</a:t>
            </a:r>
            <a:r>
              <a:rPr lang="zh-CN" altLang="en-US" b="1" dirty="0">
                <a:solidFill>
                  <a:srgbClr val="FF3300"/>
                </a:solidFill>
              </a:rPr>
              <a:t>罪</a:t>
            </a:r>
            <a:r>
              <a:rPr lang="zh-CN" altLang="en-US" b="1" dirty="0">
                <a:solidFill>
                  <a:srgbClr val="000000"/>
                </a:solidFill>
              </a:rPr>
              <a:t>岁，斯天下之民至焉。 </a:t>
            </a:r>
            <a:r>
              <a:rPr lang="zh-CN" altLang="en-US" sz="1800" b="1" dirty="0">
                <a:solidFill>
                  <a:srgbClr val="000000"/>
                </a:solidFill>
              </a:rPr>
              <a:t>（</a:t>
            </a:r>
            <a:r>
              <a:rPr lang="en-US" altLang="zh-CN" sz="1800" b="1" dirty="0">
                <a:solidFill>
                  <a:srgbClr val="000000"/>
                </a:solidFill>
              </a:rPr>
              <a:t>《</a:t>
            </a:r>
            <a:r>
              <a:rPr lang="zh-CN" altLang="en-US" sz="1800" b="1" dirty="0">
                <a:solidFill>
                  <a:srgbClr val="000000"/>
                </a:solidFill>
              </a:rPr>
              <a:t>寡人之于国也</a:t>
            </a:r>
            <a:r>
              <a:rPr lang="en-US" altLang="zh-CN" sz="1800" b="1" dirty="0">
                <a:solidFill>
                  <a:srgbClr val="000000"/>
                </a:solidFill>
              </a:rPr>
              <a:t>》</a:t>
            </a:r>
            <a:r>
              <a:rPr lang="zh-CN" altLang="en-US" sz="1800" b="1" dirty="0">
                <a:solidFill>
                  <a:srgbClr val="000000"/>
                </a:solidFill>
              </a:rPr>
              <a:t>） </a:t>
            </a:r>
            <a:endParaRPr lang="zh-CN" altLang="en-US" sz="18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66FF"/>
                </a:solidFill>
              </a:rPr>
              <a:t>罪恶</a:t>
            </a:r>
            <a:endParaRPr lang="zh-CN" altLang="en-US" b="1" dirty="0">
              <a:solidFill>
                <a:srgbClr val="0066FF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</a:rPr>
              <a:t>范增数</a:t>
            </a:r>
            <a:r>
              <a:rPr lang="zh-CN" altLang="en-US" b="1" dirty="0">
                <a:solidFill>
                  <a:srgbClr val="FF3300"/>
                </a:solidFill>
              </a:rPr>
              <a:t>目</a:t>
            </a:r>
            <a:r>
              <a:rPr lang="zh-CN" altLang="en-US" b="1" dirty="0">
                <a:solidFill>
                  <a:srgbClr val="000000"/>
                </a:solidFill>
              </a:rPr>
              <a:t>项王。 </a:t>
            </a:r>
            <a:r>
              <a:rPr lang="zh-CN" altLang="en-US" sz="1800" b="1" dirty="0">
                <a:solidFill>
                  <a:srgbClr val="000000"/>
                </a:solidFill>
              </a:rPr>
              <a:t>（</a:t>
            </a:r>
            <a:r>
              <a:rPr lang="en-US" altLang="zh-CN" sz="1800" b="1" dirty="0">
                <a:solidFill>
                  <a:srgbClr val="000000"/>
                </a:solidFill>
              </a:rPr>
              <a:t>《</a:t>
            </a:r>
            <a:r>
              <a:rPr lang="zh-CN" altLang="en-US" sz="1800" b="1" dirty="0">
                <a:solidFill>
                  <a:srgbClr val="000000"/>
                </a:solidFill>
              </a:rPr>
              <a:t>鸿门宴</a:t>
            </a:r>
            <a:r>
              <a:rPr lang="en-US" altLang="zh-CN" sz="1800" b="1" dirty="0">
                <a:solidFill>
                  <a:srgbClr val="000000"/>
                </a:solidFill>
              </a:rPr>
              <a:t>》</a:t>
            </a:r>
            <a:r>
              <a:rPr lang="zh-CN" altLang="en-US" sz="1800" b="1" dirty="0">
                <a:solidFill>
                  <a:srgbClr val="000000"/>
                </a:solidFill>
              </a:rPr>
              <a:t>）</a:t>
            </a:r>
            <a:endParaRPr lang="zh-CN" altLang="en-US" sz="18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b="1" dirty="0"/>
              <a:t>眼睛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</a:rPr>
              <a:t>幸勿为</a:t>
            </a:r>
            <a:r>
              <a:rPr lang="zh-CN" altLang="en-US" b="1" dirty="0">
                <a:solidFill>
                  <a:srgbClr val="FF3300"/>
                </a:solidFill>
              </a:rPr>
              <a:t>过</a:t>
            </a:r>
            <a:r>
              <a:rPr lang="zh-CN" altLang="en-US" b="1" dirty="0">
                <a:solidFill>
                  <a:srgbClr val="000000"/>
                </a:solidFill>
              </a:rPr>
              <a:t>。</a:t>
            </a:r>
            <a:r>
              <a:rPr lang="zh-CN" altLang="en-US" sz="2000" b="1" dirty="0">
                <a:solidFill>
                  <a:srgbClr val="000000"/>
                </a:solidFill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</a:rPr>
              <a:t>报任安书</a:t>
            </a:r>
            <a:r>
              <a:rPr lang="en-US" altLang="zh-CN" sz="2000" b="1" dirty="0">
                <a:solidFill>
                  <a:srgbClr val="000000"/>
                </a:solidFill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</a:rPr>
              <a:t>）</a:t>
            </a:r>
            <a:endParaRPr lang="zh-CN" altLang="en-US" sz="20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b="1" dirty="0"/>
              <a:t>过错，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</a:rPr>
              <a:t>而后乃今将图</a:t>
            </a:r>
            <a:r>
              <a:rPr lang="zh-CN" altLang="en-US" b="1" dirty="0">
                <a:solidFill>
                  <a:srgbClr val="FF3300"/>
                </a:solidFill>
              </a:rPr>
              <a:t>南</a:t>
            </a:r>
            <a:r>
              <a:rPr lang="zh-CN" altLang="en-US" b="1" dirty="0">
                <a:solidFill>
                  <a:srgbClr val="000000"/>
                </a:solidFill>
              </a:rPr>
              <a:t>。</a:t>
            </a:r>
            <a:r>
              <a:rPr lang="zh-CN" altLang="en-US" sz="1800" b="1" dirty="0">
                <a:solidFill>
                  <a:srgbClr val="000000"/>
                </a:solidFill>
              </a:rPr>
              <a:t>（</a:t>
            </a:r>
            <a:r>
              <a:rPr lang="en-US" altLang="zh-CN" sz="1800" b="1" dirty="0">
                <a:solidFill>
                  <a:srgbClr val="000000"/>
                </a:solidFill>
              </a:rPr>
              <a:t>《</a:t>
            </a:r>
            <a:r>
              <a:rPr lang="zh-CN" altLang="en-US" sz="1800" b="1" dirty="0">
                <a:solidFill>
                  <a:srgbClr val="000000"/>
                </a:solidFill>
              </a:rPr>
              <a:t>逍遥游</a:t>
            </a:r>
            <a:r>
              <a:rPr lang="en-US" altLang="zh-CN" sz="1800" b="1" dirty="0">
                <a:solidFill>
                  <a:srgbClr val="000000"/>
                </a:solidFill>
              </a:rPr>
              <a:t>》</a:t>
            </a:r>
            <a:r>
              <a:rPr lang="zh-CN" altLang="en-US" sz="1800" b="1" dirty="0">
                <a:solidFill>
                  <a:srgbClr val="000000"/>
                </a:solidFill>
              </a:rPr>
              <a:t>）</a:t>
            </a:r>
            <a:endParaRPr lang="zh-CN" altLang="en-US" sz="18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b="1" dirty="0"/>
              <a:t>南面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</a:rPr>
              <a:t>序</a:t>
            </a:r>
            <a:r>
              <a:rPr lang="zh-CN" altLang="en-US" b="1" dirty="0">
                <a:solidFill>
                  <a:srgbClr val="000000"/>
                </a:solidFill>
              </a:rPr>
              <a:t>八州而朝同列</a:t>
            </a:r>
            <a:r>
              <a:rPr lang="zh-CN" altLang="en-US" sz="1800" b="1" dirty="0">
                <a:solidFill>
                  <a:srgbClr val="000000"/>
                </a:solidFill>
              </a:rPr>
              <a:t>。（</a:t>
            </a:r>
            <a:r>
              <a:rPr lang="en-US" altLang="zh-CN" sz="1800" b="1" dirty="0">
                <a:solidFill>
                  <a:srgbClr val="000000"/>
                </a:solidFill>
              </a:rPr>
              <a:t>《</a:t>
            </a:r>
            <a:r>
              <a:rPr lang="zh-CN" altLang="en-US" sz="1800" b="1" dirty="0">
                <a:solidFill>
                  <a:srgbClr val="000000"/>
                </a:solidFill>
              </a:rPr>
              <a:t>过秦论</a:t>
            </a:r>
            <a:r>
              <a:rPr lang="en-US" altLang="zh-CN" sz="1800" b="1" dirty="0">
                <a:solidFill>
                  <a:srgbClr val="000000"/>
                </a:solidFill>
              </a:rPr>
              <a:t>》</a:t>
            </a:r>
            <a:r>
              <a:rPr lang="zh-CN" altLang="en-US" sz="1800" b="1" dirty="0">
                <a:solidFill>
                  <a:srgbClr val="000000"/>
                </a:solidFill>
              </a:rPr>
              <a:t>）</a:t>
            </a:r>
            <a:r>
              <a:rPr lang="en-US" altLang="zh-CN" b="1" dirty="0">
                <a:solidFill>
                  <a:srgbClr val="000000"/>
                </a:solidFill>
              </a:rPr>
              <a:t> </a:t>
            </a:r>
            <a:endParaRPr lang="en-US" altLang="zh-CN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b="1" dirty="0"/>
              <a:t>序列</a:t>
            </a:r>
            <a:endParaRPr lang="zh-CN" altLang="en-US" b="1" dirty="0"/>
          </a:p>
        </p:txBody>
      </p:sp>
      <p:sp>
        <p:nvSpPr>
          <p:cNvPr id="9220" name="矩形 9219"/>
          <p:cNvSpPr/>
          <p:nvPr/>
        </p:nvSpPr>
        <p:spPr>
          <a:xfrm>
            <a:off x="6027103" y="900748"/>
            <a:ext cx="28797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66FF"/>
                </a:solidFill>
                <a:latin typeface="Arial" panose="020B0604020202020204" pitchFamily="34" charset="0"/>
              </a:rPr>
              <a:t>归罪；归咎</a:t>
            </a:r>
            <a:endParaRPr lang="zh-CN" altLang="en-US" sz="3600" b="1" dirty="0">
              <a:solidFill>
                <a:srgbClr val="0066FF"/>
              </a:solidFill>
              <a:latin typeface="Arial" panose="020B0604020202020204" pitchFamily="34" charset="0"/>
            </a:endParaRPr>
          </a:p>
        </p:txBody>
      </p:sp>
      <p:sp>
        <p:nvSpPr>
          <p:cNvPr id="9221" name="直接连接符 9220"/>
          <p:cNvSpPr/>
          <p:nvPr/>
        </p:nvSpPr>
        <p:spPr>
          <a:xfrm>
            <a:off x="4368483" y="1223328"/>
            <a:ext cx="7207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222" name="矩形 9221"/>
          <p:cNvSpPr/>
          <p:nvPr/>
        </p:nvSpPr>
        <p:spPr>
          <a:xfrm>
            <a:off x="3432175" y="96234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名词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9223" name="矩形 9222"/>
          <p:cNvSpPr/>
          <p:nvPr/>
        </p:nvSpPr>
        <p:spPr>
          <a:xfrm>
            <a:off x="5232400" y="102425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动词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9224" name="矩形 9223"/>
          <p:cNvSpPr/>
          <p:nvPr/>
        </p:nvSpPr>
        <p:spPr>
          <a:xfrm>
            <a:off x="3232150" y="182753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名词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225" name="矩形 9224"/>
          <p:cNvSpPr/>
          <p:nvPr/>
        </p:nvSpPr>
        <p:spPr>
          <a:xfrm>
            <a:off x="5057458" y="182753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动词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226" name="矩形 9225"/>
          <p:cNvSpPr/>
          <p:nvPr/>
        </p:nvSpPr>
        <p:spPr>
          <a:xfrm>
            <a:off x="5955665" y="1663065"/>
            <a:ext cx="20650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1D41D5"/>
                </a:solidFill>
                <a:latin typeface="Arial" panose="020B0604020202020204" pitchFamily="34" charset="0"/>
              </a:rPr>
              <a:t>使眼色</a:t>
            </a:r>
            <a:endParaRPr lang="zh-CN" altLang="en-US" sz="3200" b="1" dirty="0">
              <a:solidFill>
                <a:srgbClr val="1D41D5"/>
              </a:solidFill>
              <a:latin typeface="Arial" panose="020B0604020202020204" pitchFamily="34" charset="0"/>
            </a:endParaRPr>
          </a:p>
        </p:txBody>
      </p:sp>
      <p:sp>
        <p:nvSpPr>
          <p:cNvPr id="9227" name="直接连接符 9226"/>
          <p:cNvSpPr/>
          <p:nvPr/>
        </p:nvSpPr>
        <p:spPr>
          <a:xfrm>
            <a:off x="4126230" y="2088515"/>
            <a:ext cx="7207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228" name="矩形 9227"/>
          <p:cNvSpPr/>
          <p:nvPr/>
        </p:nvSpPr>
        <p:spPr>
          <a:xfrm>
            <a:off x="5944553" y="2548890"/>
            <a:ext cx="20875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1D41D5"/>
                </a:solidFill>
                <a:latin typeface="Arial" panose="020B0604020202020204" pitchFamily="34" charset="0"/>
              </a:rPr>
              <a:t>责备</a:t>
            </a:r>
            <a:endParaRPr lang="zh-CN" altLang="en-US" sz="3600" b="1" dirty="0">
              <a:solidFill>
                <a:srgbClr val="1D41D5"/>
              </a:solidFill>
              <a:latin typeface="Arial" panose="020B0604020202020204" pitchFamily="34" charset="0"/>
            </a:endParaRPr>
          </a:p>
        </p:txBody>
      </p:sp>
      <p:sp>
        <p:nvSpPr>
          <p:cNvPr id="9229" name="直接连接符 9228"/>
          <p:cNvSpPr/>
          <p:nvPr/>
        </p:nvSpPr>
        <p:spPr>
          <a:xfrm>
            <a:off x="4130040" y="3032443"/>
            <a:ext cx="7207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230" name="直接连接符 9229"/>
          <p:cNvSpPr/>
          <p:nvPr/>
        </p:nvSpPr>
        <p:spPr>
          <a:xfrm>
            <a:off x="3431858" y="3912870"/>
            <a:ext cx="7207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231" name="直接连接符 9230"/>
          <p:cNvSpPr/>
          <p:nvPr/>
        </p:nvSpPr>
        <p:spPr>
          <a:xfrm>
            <a:off x="3320733" y="4841875"/>
            <a:ext cx="7207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232" name="矩形 9231"/>
          <p:cNvSpPr/>
          <p:nvPr/>
        </p:nvSpPr>
        <p:spPr>
          <a:xfrm>
            <a:off x="4354195" y="3590290"/>
            <a:ext cx="23050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</a:rPr>
              <a:t>南飞</a:t>
            </a:r>
            <a:endParaRPr lang="zh-CN" altLang="en-US" sz="3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233" name="矩形 9232"/>
          <p:cNvSpPr/>
          <p:nvPr/>
        </p:nvSpPr>
        <p:spPr>
          <a:xfrm>
            <a:off x="4152900" y="4519295"/>
            <a:ext cx="2159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1D41D5"/>
                </a:solidFill>
                <a:latin typeface="Arial" panose="020B0604020202020204" pitchFamily="34" charset="0"/>
              </a:rPr>
              <a:t>排列</a:t>
            </a:r>
            <a:endParaRPr lang="zh-CN" altLang="en-US" sz="3600" b="1" dirty="0">
              <a:solidFill>
                <a:srgbClr val="1D41D5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28340" y="277177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名词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7458" y="277177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动词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27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charRg st="27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charRg st="27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3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18">
                                            <p:txEl>
                                              <p:charRg st="3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18">
                                            <p:txEl>
                                              <p:charRg st="3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46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18">
                                            <p:txEl>
                                              <p:charRg st="46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18">
                                            <p:txEl>
                                              <p:charRg st="46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218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218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63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218">
                                            <p:txEl>
                                              <p:charRg st="63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218">
                                            <p:txEl>
                                              <p:charRg st="63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67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218">
                                            <p:txEl>
                                              <p:charRg st="67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218">
                                            <p:txEl>
                                              <p:charRg st="67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83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9218">
                                            <p:txEl>
                                              <p:charRg st="83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218">
                                            <p:txEl>
                                              <p:charRg st="83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86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218">
                                            <p:txEl>
                                              <p:charRg st="86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9218">
                                            <p:txEl>
                                              <p:charRg st="86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103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9218">
                                            <p:txEl>
                                              <p:charRg st="103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9218">
                                            <p:txEl>
                                              <p:charRg st="103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/>
      <p:bldP spid="9220" grpId="0"/>
      <p:bldP spid="9222" grpId="0"/>
      <p:bldP spid="9223" grpId="0"/>
      <p:bldP spid="9224" grpId="0"/>
      <p:bldP spid="9225" grpId="0"/>
      <p:bldP spid="9226" grpId="0"/>
      <p:bldP spid="9228" grpId="0"/>
      <p:bldP spid="9232" grpId="0"/>
      <p:bldP spid="9233" grpId="0"/>
      <p:bldP spid="2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6"/>
          <p:cNvGrpSpPr/>
          <p:nvPr/>
        </p:nvGrpSpPr>
        <p:grpSpPr>
          <a:xfrm>
            <a:off x="818123" y="879799"/>
            <a:ext cx="10378645" cy="501650"/>
            <a:chOff x="1594572" y="1803366"/>
            <a:chExt cx="20228628" cy="977747"/>
          </a:xfrm>
        </p:grpSpPr>
        <p:grpSp>
          <p:nvGrpSpPr>
            <p:cNvPr id="3" name="组合 57"/>
            <p:cNvGrpSpPr/>
            <p:nvPr/>
          </p:nvGrpSpPr>
          <p:grpSpPr>
            <a:xfrm>
              <a:off x="1594572" y="1803366"/>
              <a:ext cx="5500726" cy="977747"/>
              <a:chOff x="7309612" y="2089118"/>
              <a:chExt cx="5500726" cy="977747"/>
            </a:xfrm>
          </p:grpSpPr>
          <p:sp>
            <p:nvSpPr>
              <p:cNvPr id="60" name="TextBox 59"/>
              <p:cNvSpPr txBox="1"/>
              <p:nvPr/>
            </p:nvSpPr>
            <p:spPr>
              <a:xfrm>
                <a:off x="7595364" y="2089118"/>
                <a:ext cx="5214974" cy="977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670" b="1" dirty="0" smtClean="0">
                    <a:solidFill>
                      <a:srgbClr val="EF83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考点技法精讲</a:t>
                </a:r>
                <a:endParaRPr lang="zh-CN" altLang="en-US" sz="2670" b="1" dirty="0">
                  <a:solidFill>
                    <a:srgbClr val="339B6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7309612" y="2374870"/>
                <a:ext cx="214314" cy="214314"/>
              </a:xfrm>
              <a:prstGeom prst="ellipse">
                <a:avLst/>
              </a:prstGeom>
              <a:solidFill>
                <a:srgbClr val="404040"/>
              </a:solidFill>
              <a:ln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5"/>
              </a:p>
            </p:txBody>
          </p:sp>
        </p:grpSp>
        <p:cxnSp>
          <p:nvCxnSpPr>
            <p:cNvPr id="59" name="直接连接符 58"/>
            <p:cNvCxnSpPr/>
            <p:nvPr/>
          </p:nvCxnSpPr>
          <p:spPr>
            <a:xfrm>
              <a:off x="2023200" y="2699099"/>
              <a:ext cx="1980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1038038" y="1618698"/>
            <a:ext cx="10158730" cy="32511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25"/>
          </a:p>
        </p:txBody>
      </p:sp>
      <p:sp>
        <p:nvSpPr>
          <p:cNvPr id="14" name="矩形 13"/>
          <p:cNvSpPr/>
          <p:nvPr/>
        </p:nvSpPr>
        <p:spPr>
          <a:xfrm>
            <a:off x="1063967" y="1599964"/>
            <a:ext cx="10106870" cy="910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zh-CN" altLang="en-US" sz="205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跟踪训练验收</a:t>
            </a:r>
            <a:endParaRPr lang="zh-CN" altLang="en-US" sz="205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2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请完成子母变式练</a:t>
            </a:r>
            <a:r>
              <a:rPr lang="en-US" altLang="zh-CN" sz="2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471170" y="135890"/>
            <a:ext cx="11405870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【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针对训练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】</a:t>
            </a:r>
            <a:endParaRPr lang="en-US" altLang="zh-CN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1.   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阅读下面的文言短文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把文中画横线的句子翻译成现代汉语。</a:t>
            </a:r>
            <a:endParaRPr lang="zh-CN" altLang="en-US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　　孙叔敖为楚令尹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一国吏民皆来贺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有一老父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衣粗衣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冠白冠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后来吊。孙叔敖正衣冠而出见之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谓老父曰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:“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楚王不知臣不肖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使臣受吏民之垢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人尽来贺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子独后来吊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岂有说乎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?”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父曰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:“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有说。身已贵而骄人者民去之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位已高而擅权者君恶之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禄已厚而不知足者患处之。”孙叔敖再拜曰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:“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敬受命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愿闻馀教。”父曰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:“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位已高而意益下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官益大而心益小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禄已厚而慎不敢取。君谨守此三者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足以治楚矣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!”</a:t>
            </a:r>
            <a:endParaRPr lang="en-US" altLang="zh-CN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(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选自刘向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《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说苑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·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敬慎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》)</a:t>
            </a:r>
            <a:endParaRPr lang="en-US" altLang="zh-CN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译文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:_______________________________________________</a:t>
            </a:r>
            <a:endParaRPr lang="en-US" altLang="zh-CN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1118235" y="1470660"/>
            <a:ext cx="9438640" cy="3409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               </a:t>
            </a:r>
            <a:r>
              <a:rPr lang="zh-CN" altLang="en-US" sz="54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名词做状语</a:t>
            </a:r>
            <a:endParaRPr lang="zh-CN" altLang="en-US" sz="54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　　</a:t>
            </a:r>
            <a:endParaRPr lang="zh-CN" altLang="en-US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 在现代汉语里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普通名词是不能直接修饰谓语动词做状语的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;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而在古代汉语中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普通名词直接做状语却是相当普遍的现象。</a:t>
            </a:r>
            <a:endParaRPr lang="zh-CN" altLang="en-US" sz="2800" b="1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33559" y="3407420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72458" y="4774383"/>
            <a:ext cx="2089192" cy="51689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altLang="zh-CN" sz="277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·   </a:t>
            </a:r>
            <a:endParaRPr lang="zh-CN" altLang="en-US" sz="277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363855" y="387985"/>
          <a:ext cx="11464925" cy="56438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12845"/>
                <a:gridCol w="7752080"/>
              </a:tblGrid>
              <a:tr h="1128395">
                <a:tc>
                  <a:txBody>
                    <a:bodyPr/>
                    <a:p>
                      <a:pPr marL="0" algn="ctr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类　型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p>
                      <a:pPr marL="0" algn="ctr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例句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解释加点的词语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2258060">
                <a:tc>
                  <a:txBody>
                    <a:bodyPr/>
                    <a:p>
                      <a:pPr marL="0" marR="0" indent="0" algn="l" defTabSz="2118995" rtl="0" eaLnBrk="1" fontAlgn="auto" latinLnBrk="0" hangingPunct="1">
                        <a:lnSpc>
                          <a:spcPts val="6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表示比喻。翻译时译为“像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……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一样”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①夜篝火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狐鸣呼曰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:“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大楚兴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陈胜王。”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(《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陈涉世家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》)</a:t>
                      </a:r>
                      <a:endParaRPr lang="en-US" altLang="zh-CN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algn="l" defTabSz="2118995" rtl="0" eaLnBrk="1" latinLnBrk="0" hangingPunct="1">
                        <a:lnSpc>
                          <a:spcPts val="65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狐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_________________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 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2257425">
                <a:tc>
                  <a:txBody>
                    <a:bodyPr/>
                    <a:p>
                      <a:pPr marL="0" marR="0" indent="0" algn="l" defTabSz="2118995" rtl="0" eaLnBrk="1" fontAlgn="auto" latinLnBrk="0" hangingPunct="1">
                        <a:lnSpc>
                          <a:spcPts val="6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表示对待人的态度。翻译时译为“用对待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……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的方式”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p>
                      <a:pPr marL="0" marR="0" indent="0" algn="l" defTabSz="2118995" rtl="0" eaLnBrk="1" fontAlgn="auto" latinLnBrk="0" hangingPunct="1">
                        <a:lnSpc>
                          <a:spcPts val="6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②君为我呼入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吾得兄事之。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(《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鸿门宴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》)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兄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:_________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 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     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179705" y="12700"/>
          <a:ext cx="11833225" cy="593407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263515"/>
                <a:gridCol w="6569710"/>
              </a:tblGrid>
              <a:tr h="825500">
                <a:tc>
                  <a:txBody>
                    <a:bodyPr/>
                    <a:lstStyle/>
                    <a:p>
                      <a:pPr marL="0" algn="ctr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类　型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+mn-cs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ctr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例句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解释加点的词语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1348740">
                <a:tc>
                  <a:txBody>
                    <a:bodyPr/>
                    <a:lstStyle/>
                    <a:p>
                      <a:pPr marL="0" marR="0" indent="0" algn="l" defTabSz="2118995" rtl="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表示方位、地点。翻译时译为“向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……”</a:t>
                      </a:r>
                      <a:endParaRPr lang="en-US" altLang="zh-CN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marR="0" indent="0" algn="l" defTabSz="2118995" rtl="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“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在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……”“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用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……”“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从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……”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等介词结构</a:t>
                      </a:r>
                      <a:endParaRPr lang="en-US" altLang="zh-CN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marR="0" indent="0" algn="l" defTabSz="2118995" rtl="0" eaLnBrk="1" fontAlgn="auto" latinLnBrk="0" hangingPunct="1">
                        <a:lnSpc>
                          <a:spcPts val="6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sz="2400" b="1" kern="100" dirty="0" smtClean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</a:pP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③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夫以秦王之威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而相如廷叱之。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《廉颇蔺相如列传》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廷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zh-CN" altLang="zh-CN" sz="2400" b="1" u="sng" kern="12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</a:t>
                      </a:r>
                      <a:r>
                        <a:rPr lang="en-US" altLang="zh-CN" sz="2400" b="1" u="sng" kern="12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r>
                        <a:rPr lang="zh-CN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</a:t>
                      </a:r>
                      <a:r>
                        <a:rPr lang="en-US" sz="2400" b="1" kern="100" dirty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1200785">
                <a:tc>
                  <a:txBody>
                    <a:bodyPr/>
                    <a:lstStyle/>
                    <a:p>
                      <a:pPr marL="0" marR="0" indent="0" algn="l" defTabSz="2118995" rtl="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表示动作使用的工具。翻译时译为“用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……”</a:t>
                      </a:r>
                      <a:endParaRPr lang="zh-CN" sz="2400" b="1" kern="100" dirty="0" smtClean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2118995" rtl="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④乃遂收盛樊於期之首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函封之。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(《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荆轲刺秦王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》)</a:t>
                      </a:r>
                      <a:endParaRPr lang="en-US" altLang="zh-CN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marL="0" marR="0" indent="0" algn="l" defTabSz="2118995" rtl="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函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zh-CN" altLang="zh-CN" sz="2400" b="1" u="sng" kern="12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</a:t>
                      </a:r>
                      <a:r>
                        <a:rPr lang="en-US" altLang="zh-CN" sz="2400" b="1" u="sng" kern="12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　　 </a:t>
                      </a:r>
                      <a:endParaRPr lang="zh-CN" sz="2400" b="1" kern="100" dirty="0" smtClean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1250950">
                <a:tc>
                  <a:txBody>
                    <a:bodyPr/>
                    <a:lstStyle/>
                    <a:p>
                      <a:pPr marL="0" marR="0" indent="0" algn="l" defTabSz="2118995" rtl="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表示动作进行的方式。翻译时译为“在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……”</a:t>
                      </a:r>
                      <a:endParaRPr lang="zh-CN" sz="2400" b="1" kern="100" dirty="0" smtClean="0">
                        <a:solidFill>
                          <a:srgbClr val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marL="0" algn="l" defTabSz="2118995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⑤群臣吏民能面刺寡人之过者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受上赏。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(《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邹忌讽齐王纳谏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》)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 面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:________</a:t>
                      </a:r>
                      <a:r>
                        <a:rPr 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</a:t>
                      </a:r>
                      <a:r>
                        <a:rPr 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sz="2400" b="1" kern="100" dirty="0" smtClean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  <a:tr h="1267460">
                <a:tc>
                  <a:txBody>
                    <a:bodyPr/>
                    <a:lstStyle/>
                    <a:p>
                      <a:pPr marL="0" marR="0" indent="0" algn="l" defTabSz="2118995" rtl="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表示动作行为发生的时间。翻译时译为“在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……”“</a:t>
                      </a:r>
                      <a:r>
                        <a:rPr lang="zh-CN" altLang="en-US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每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……”</a:t>
                      </a:r>
                      <a:endParaRPr lang="zh-CN" sz="2400" b="1" kern="100" dirty="0" smtClean="0">
                        <a:solidFill>
                          <a:srgbClr val="000000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</a:pPr>
                      <a:r>
                        <a:rPr lang="zh-CN" altLang="zh-CN" sz="2400" b="1" kern="12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⑥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旦辞爷娘去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,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暮宿黄河边。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(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《木兰诗》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)</a:t>
                      </a:r>
                      <a:endParaRPr lang="zh-CN" altLang="zh-CN" sz="2400" b="1" kern="100" dirty="0" smtClean="0"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  <a:p>
                      <a:pPr fontAlgn="auto">
                        <a:lnSpc>
                          <a:spcPct val="100000"/>
                        </a:lnSpc>
                      </a:pP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旦</a:t>
                      </a:r>
                      <a:r>
                        <a:rPr lang="en-US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zh-CN" altLang="zh-CN" sz="2400" b="1" u="sng" kern="12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 </a:t>
                      </a:r>
                      <a:r>
                        <a:rPr lang="zh-CN" altLang="zh-CN" sz="2400" b="1" kern="12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</a:t>
                      </a:r>
                      <a:r>
                        <a:rPr lang="zh-CN" altLang="zh-CN" sz="2400" b="1" kern="1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暮</a:t>
                      </a:r>
                      <a:r>
                        <a:rPr lang="en-US" altLang="zh-CN" sz="2400" b="1" kern="12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:</a:t>
                      </a:r>
                      <a:r>
                        <a:rPr lang="zh-CN" altLang="zh-CN" sz="2400" b="1" u="sng" kern="12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　　　　</a:t>
                      </a:r>
                      <a:r>
                        <a:rPr lang="en-US" altLang="zh-CN" sz="2400" b="1" u="sng" kern="1200" dirty="0" smtClean="0"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 </a:t>
                      </a:r>
                      <a:endParaRPr lang="zh-CN" altLang="zh-CN" sz="2400" b="1" kern="100" dirty="0" smtClean="0">
                        <a:solidFill>
                          <a:schemeClr val="dk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34208" marR="34208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Rectangle 2"/>
          <p:cNvSpPr>
            <a:spLocks noGrp="1" noRot="1"/>
          </p:cNvSpPr>
          <p:nvPr>
            <p:ph idx="1"/>
          </p:nvPr>
        </p:nvSpPr>
        <p:spPr>
          <a:xfrm>
            <a:off x="713740" y="405130"/>
            <a:ext cx="10864215" cy="5725795"/>
          </a:xfrm>
        </p:spPr>
        <p:txBody>
          <a:bodyPr vert="horz" wrap="square" lIns="91440" tIns="45720" rIns="91440" bIns="45720" anchor="t">
            <a:noAutofit/>
          </a:bodyPr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真题训练：</a:t>
            </a:r>
            <a:endParaRPr lang="zh-CN" altLang="en-US" sz="3200" b="1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一、下列句子中不属于名词作状语的一项是（ ）</a:t>
            </a:r>
            <a:b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</a:br>
            <a:r>
              <a:rPr lang="en-US" altLang="zh-CN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A.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事不目见耳闻，而臆断其有无，可乎</a:t>
            </a:r>
            <a:endParaRPr lang="zh-CN" altLang="en-US" sz="3200" b="1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B.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其一犬坐于前 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C.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先破秦入咸阳者王之</a:t>
            </a:r>
            <a:endParaRPr lang="zh-CN" altLang="en-US" sz="3200" b="1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D.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卒廷见相如 </a:t>
            </a:r>
            <a:b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</a:br>
            <a:endParaRPr lang="zh-CN" altLang="en-US" sz="3200" b="1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二、下列加点词，与“余稍为修葺，使不上漏”中“上”用法不相同的一项是（）。 </a:t>
            </a:r>
            <a:b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</a:br>
            <a:r>
              <a:rPr lang="en-US" altLang="zh-CN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A.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百年老屋．尘泥渗漉，雨泽下注 </a:t>
            </a:r>
            <a:endParaRPr lang="zh-CN" altLang="en-US" sz="3200" b="1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B.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妣，先大母婢也，乳二世。 </a:t>
            </a:r>
            <a:b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</a:br>
            <a:r>
              <a:rPr lang="en-US" altLang="zh-CN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C.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东犬西吠，客逾庖而宴，鸡栖于厅 </a:t>
            </a:r>
            <a:endParaRPr lang="zh-CN" altLang="en-US" sz="3200" b="1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D.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庭有枇杷树，吾妻死之年所手植也 </a:t>
            </a:r>
            <a:b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</a:br>
            <a:endParaRPr lang="zh-CN" altLang="en-US" sz="3200" b="1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80216" y="1810683"/>
            <a:ext cx="1204057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</a:t>
            </a:r>
            <a:endParaRPr kumimoji="0" lang="zh-CN" altLang="en-US" sz="5400" b="1" i="0" u="none" strike="noStrike" kern="1200" cap="none" spc="0" normalizeH="0" baseline="0" noProof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66979" y="4703444"/>
            <a:ext cx="678180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</a:t>
            </a:r>
            <a:endParaRPr kumimoji="0" lang="zh-CN" altLang="en-US" sz="5400" b="1" i="0" u="none" strike="noStrike" kern="1200" cap="none" spc="0" normalizeH="0" baseline="0" noProof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charRg st="6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2">
                                            <p:txEl>
                                              <p:charRg st="6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0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charRg st="48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402">
                                            <p:txEl>
                                              <p:charRg st="48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charRg st="7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02">
                                            <p:txEl>
                                              <p:charRg st="70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charRg st="81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402">
                                            <p:txEl>
                                              <p:charRg st="81" end="1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charRg st="138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2402">
                                            <p:txEl>
                                              <p:charRg st="138" end="1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charRg st="173" end="1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02">
                                            <p:txEl>
                                              <p:charRg st="173" end="1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8016</Words>
  <PresentationFormat>宽屏</PresentationFormat>
  <Paragraphs>508</Paragraphs>
  <Slides>40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5" baseType="lpstr">
      <vt:lpstr>Arial</vt:lpstr>
      <vt:lpstr>宋体</vt:lpstr>
      <vt:lpstr>Wingdings</vt:lpstr>
      <vt:lpstr>黑体</vt:lpstr>
      <vt:lpstr>微软雅黑</vt:lpstr>
      <vt:lpstr>Times New Roman</vt:lpstr>
      <vt:lpstr>Courier New</vt:lpstr>
      <vt:lpstr>Times New Roman</vt:lpstr>
      <vt:lpstr>Arial Unicode MS</vt:lpstr>
      <vt:lpstr>Calibri</vt:lpstr>
      <vt:lpstr>Lucida Sans</vt:lpstr>
      <vt:lpstr>仿宋_GB2312</vt:lpstr>
      <vt:lpstr>微软雅黑</vt:lpstr>
      <vt:lpstr>隶书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terms:created xsi:type="dcterms:W3CDTF">2018-03-01T02:03:00Z</dcterms:created>
  <dcterms:modified xsi:type="dcterms:W3CDTF">2018-09-26T01:01:07Z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