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452" r:id="rId3"/>
    <p:sldId id="451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82" r:id="rId13"/>
    <p:sldId id="483" r:id="rId14"/>
    <p:sldId id="499" r:id="rId15"/>
    <p:sldId id="500" r:id="rId16"/>
    <p:sldId id="501" r:id="rId17"/>
    <p:sldId id="502" r:id="rId18"/>
    <p:sldId id="515" r:id="rId19"/>
    <p:sldId id="516" r:id="rId20"/>
    <p:sldId id="517" r:id="rId21"/>
    <p:sldId id="518" r:id="rId22"/>
    <p:sldId id="519" r:id="rId23"/>
    <p:sldId id="520" r:id="rId24"/>
    <p:sldId id="521" r:id="rId25"/>
    <p:sldId id="522" r:id="rId27"/>
    <p:sldId id="523" r:id="rId28"/>
    <p:sldId id="524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66"/>
    <a:srgbClr val="3366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576" y="-90"/>
      </p:cViewPr>
      <p:guideLst>
        <p:guide orient="horz" pos="2098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23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8306" name="页眉占位符 983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307" name="日期占位符 983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幻灯片图像占位符 98307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文本占位符 98308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10" name="页脚占位符 983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311" name="灯片编号占位符 983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2484438" y="3860800"/>
            <a:ext cx="6408737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000" b="1">
                <a:solidFill>
                  <a:schemeClr val="tx1"/>
                </a:solidFill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2484438" y="4941888"/>
            <a:ext cx="6400800" cy="1104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2800"/>
            </a:lvl1pPr>
            <a:lvl2pPr marL="457200" lvl="1" indent="0" algn="ctr">
              <a:buNone/>
              <a:defRPr sz="2800"/>
            </a:lvl2pPr>
            <a:lvl3pPr marL="914400" lvl="2" indent="0" algn="ctr">
              <a:buNone/>
              <a:defRPr sz="2800"/>
            </a:lvl3pPr>
            <a:lvl4pPr marL="1371600" lvl="3" indent="0" algn="ctr">
              <a:buNone/>
              <a:defRPr sz="2800"/>
            </a:lvl4pPr>
            <a:lvl5pPr marL="1828800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>
    <p:wipe dir="r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5888"/>
            <a:ext cx="2057400" cy="60102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5888"/>
            <a:ext cx="6052930" cy="60102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文本占位符 30722"/>
          <p:cNvSpPr>
            <a:spLocks noGrp="1"/>
          </p:cNvSpPr>
          <p:nvPr>
            <p:ph idx="1"/>
          </p:nvPr>
        </p:nvSpPr>
        <p:spPr>
          <a:xfrm>
            <a:off x="0" y="692150"/>
            <a:ext cx="9143365" cy="429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寒雪日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内集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儿女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讲论文义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俄而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雪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欣然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何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似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x-none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未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柳絮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陈太丘与友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太丘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去后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乃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尊君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委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君与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家君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期日中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友人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元方入门不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不亦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自远方来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不亦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人不知而不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170180"/>
            <a:ext cx="20612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重点词语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占位符 149505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557149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无井而出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汲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浇灌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从井里取水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常一人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井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等到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开凿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听说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传播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国都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讲述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这事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宋君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使听到</a:t>
            </a:r>
            <a:r>
              <a:rPr sz="2800" b="1">
                <a:sym typeface="+mn-ea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回答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求闻之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消息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忧天地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崩坠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崩塌坠落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寄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“亡”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kumimoji="0" lang="zh-CN" altLang="en-US" sz="28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“无”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依托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寝食者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停止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就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告知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开导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屈伸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呼吸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弯曲伸展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终日在天中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行止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忧崩坠乎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不当坠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耶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反问语气</a:t>
            </a:r>
            <a:r>
              <a:rPr kumimoji="0" lang="zh-CN" altLang="en-US" sz="28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“吗”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不能有所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伤害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地坏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怎么办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四虚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四方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躇步跐蹈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踩、踏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消除疑虑的样子。舍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kumimoji="0" lang="zh-CN" altLang="en-US" sz="2800" b="1" i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0" lang="zh-CN" altLang="en-US" sz="28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释</a:t>
            </a:r>
            <a:r>
              <a:rPr kumimoji="0" lang="zh-CN" altLang="en-US" sz="2800" b="1" i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消除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37889"/>
          <p:cNvSpPr>
            <a:spLocks noGrp="1"/>
          </p:cNvSpPr>
          <p:nvPr>
            <p:ph idx="1"/>
          </p:nvPr>
        </p:nvSpPr>
        <p:spPr>
          <a:xfrm>
            <a:off x="0" y="548640"/>
            <a:ext cx="9109075" cy="6810375"/>
          </a:xfrm>
        </p:spPr>
        <p:txBody>
          <a:bodyPr wrap="square" lIns="91440" tIns="45720" rIns="91440" bIns="45720" anchor="t" anchorCtr="0"/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尊君在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阿奴欲放去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唱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使还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太傅神情方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舟人以公貌闲意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尔颇有所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识不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800" b="1">
                <a:sym typeface="+mn-ea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 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奚不曰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不知老之将至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尔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卫灵公问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陈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于孔子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彼不于公有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其母闭门而不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有剩骨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过于买凤之金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十倍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所寄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其人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然大喜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时人皆谓为见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机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颠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迨能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倍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诵乃止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文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44450"/>
            <a:ext cx="1485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通假字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占位符 38913"/>
          <p:cNvSpPr>
            <a:spLocks noGrp="1"/>
          </p:cNvSpPr>
          <p:nvPr>
            <p:ph idx="1"/>
          </p:nvPr>
        </p:nvSpPr>
        <p:spPr>
          <a:xfrm>
            <a:off x="0" y="404495"/>
            <a:ext cx="9140825" cy="6054725"/>
          </a:xfrm>
        </p:spPr>
        <p:txBody>
          <a:bodyPr wrap="square" lIns="91440" tIns="45720" rIns="91440" bIns="45720" anchor="t" anchorCtr="0"/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尊君在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同“否”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阿奴欲放去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同“耶”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吗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唱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使还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同“倡”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提议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太傅神情方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同“旺”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愉快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舟人以公貌闲意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同“悦”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舒畅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尔颇有所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识不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“识”同“志”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记得</a:t>
            </a:r>
            <a:r>
              <a:rPr sz="2800" b="1">
                <a:sym typeface="+mn-ea"/>
              </a:rPr>
              <a:t>;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“不”同“否”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同“悦”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愉快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同“又”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用于整数和零数之间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     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奚不曰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同“汝”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不知老之将至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尔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同“耳”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“智”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智慧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卫灵公问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陈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于孔子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同“阵”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布阵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彼不于公有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“憾”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怨恨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其母闭门而不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同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“纳”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有剩骨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同“只”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过于买凤之金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值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所寄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同“无”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其人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然大喜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同“释”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消除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时人皆谓为见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机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同“几”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同“癫”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癫狂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2800" b="1">
                <a:ea typeface="宋体" panose="02010600030101010101" pitchFamily="2" charset="-122"/>
                <a:sym typeface="+mn-ea"/>
              </a:rPr>
              <a:t>迨能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倍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诵乃止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同“背”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文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同“纹”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占位符 39937"/>
          <p:cNvSpPr>
            <a:spLocks noGrp="1"/>
          </p:cNvSpPr>
          <p:nvPr>
            <p:ph idx="1"/>
          </p:nvPr>
        </p:nvSpPr>
        <p:spPr>
          <a:xfrm>
            <a:off x="43815" y="548640"/>
            <a:ext cx="9056370" cy="6195060"/>
          </a:xfrm>
        </p:spPr>
        <p:txBody>
          <a:bodyPr wrap="square" lIns="91440" tIns="45720" rIns="91440" bIns="45720" anchor="t" anchorCtr="0"/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儿女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讲论文义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en-US" sz="2800" b="1">
                <a:ea typeface="宋体" panose="02010600030101010101" pitchFamily="2" charset="-122"/>
                <a:sym typeface="+mn-ea"/>
              </a:rPr>
              <a:t>撒盐空中差可</a:t>
            </a:r>
            <a:r>
              <a:rPr 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未若柳絮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陈太丘与友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太丘舍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委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元方入门不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自远方来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为师矣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逝者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如斯夫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匹夫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不可夺志也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sz="2800" b="1">
                <a:ea typeface="宋体" panose="02010600030101010101" pitchFamily="2" charset="-122"/>
                <a:sym typeface="+mn-ea"/>
              </a:rPr>
              <a:t>淫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慢</a:t>
            </a:r>
            <a:r>
              <a:rPr sz="2800" b="1">
                <a:ea typeface="宋体" panose="02010600030101010101" pitchFamily="2" charset="-122"/>
                <a:sym typeface="+mn-ea"/>
              </a:rPr>
              <a:t>则不能励精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险</a:t>
            </a:r>
            <a:r>
              <a:rPr sz="2800" b="1">
                <a:ea typeface="宋体" panose="02010600030101010101" pitchFamily="2" charset="-122"/>
                <a:sym typeface="+mn-ea"/>
              </a:rPr>
              <a:t>躁则不能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治</a:t>
            </a:r>
            <a:r>
              <a:rPr sz="2800" b="1">
                <a:ea typeface="宋体" panose="02010600030101010101" pitchFamily="2" charset="-122"/>
                <a:sym typeface="+mn-ea"/>
              </a:rPr>
              <a:t>性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sz="2800" b="1">
                <a:ea typeface="宋体" panose="02010600030101010101" pitchFamily="2" charset="-122"/>
                <a:sym typeface="+mn-ea"/>
              </a:rPr>
              <a:t>悲守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穷</a:t>
            </a:r>
            <a:r>
              <a:rPr sz="2800" b="1">
                <a:ea typeface="宋体" panose="02010600030101010101" pitchFamily="2" charset="-122"/>
                <a:sym typeface="+mn-ea"/>
              </a:rPr>
              <a:t>庐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屠自后断其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股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禽兽之变诈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止增笑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人道之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0"/>
            <a:ext cx="1872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古今异义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占位符 39937"/>
          <p:cNvSpPr>
            <a:spLocks noGrp="1"/>
          </p:cNvSpPr>
          <p:nvPr>
            <p:ph idx="1"/>
          </p:nvPr>
        </p:nvSpPr>
        <p:spPr>
          <a:xfrm>
            <a:off x="-36830" y="0"/>
            <a:ext cx="9144635" cy="6339205"/>
          </a:xfrm>
        </p:spPr>
        <p:txBody>
          <a:bodyPr wrap="square" lIns="91440" tIns="45720" rIns="91440" bIns="45720" anchor="t" anchorCtr="0"/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儿女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讲论文义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小辈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</a:t>
            </a:r>
            <a:r>
              <a:rPr lang="en-US" sz="2800" b="1">
                <a:ea typeface="宋体" panose="02010600030101010101" pitchFamily="2" charset="-122"/>
                <a:sym typeface="+mn-ea"/>
              </a:rPr>
              <a:t>撒盐空中差可</a:t>
            </a:r>
            <a:r>
              <a:rPr 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相比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未若柳絮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趁、乘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陈太丘与友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约定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太丘舍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离开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委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舍弃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拉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元方入门不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回头看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自远方来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志同道合的人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为师矣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可以凭借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食饮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粗劣</a:t>
            </a:r>
            <a:r>
              <a:rPr sz="2800">
                <a:ea typeface="宋体" panose="02010600030101010101" pitchFamily="2" charset="-122"/>
                <a:sym typeface="+mn-ea"/>
              </a:rPr>
              <a:t>)(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冷水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逝者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如斯夫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逝去的一切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匹夫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不可夺志也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平民百姓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sz="2800" b="1">
                <a:ea typeface="宋体" panose="02010600030101010101" pitchFamily="2" charset="-122"/>
                <a:sym typeface="+mn-ea"/>
              </a:rPr>
              <a:t>淫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慢</a:t>
            </a:r>
            <a:r>
              <a:rPr sz="2800" b="1">
                <a:ea typeface="宋体" panose="02010600030101010101" pitchFamily="2" charset="-122"/>
                <a:sym typeface="+mn-ea"/>
              </a:rPr>
              <a:t>则不能励精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懈怠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险</a:t>
            </a:r>
            <a:r>
              <a:rPr sz="2800" b="1">
                <a:ea typeface="宋体" panose="02010600030101010101" pitchFamily="2" charset="-122"/>
                <a:sym typeface="+mn-ea"/>
              </a:rPr>
              <a:t>躁则不能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治</a:t>
            </a:r>
            <a:r>
              <a:rPr sz="2800" b="1">
                <a:ea typeface="宋体" panose="02010600030101010101" pitchFamily="2" charset="-122"/>
                <a:sym typeface="+mn-ea"/>
              </a:rPr>
              <a:t>性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轻薄</a:t>
            </a:r>
            <a:r>
              <a:rPr sz="2800" b="1">
                <a:sym typeface="+mn-ea"/>
              </a:rPr>
              <a:t>;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修养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r>
              <a:rPr sz="2800" b="1">
                <a:ea typeface="宋体" panose="02010600030101010101" pitchFamily="2" charset="-122"/>
                <a:sym typeface="+mn-ea"/>
              </a:rPr>
              <a:t>悲守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穷</a:t>
            </a:r>
            <a:r>
              <a:rPr sz="2800" b="1">
                <a:ea typeface="宋体" panose="02010600030101010101" pitchFamily="2" charset="-122"/>
                <a:sym typeface="+mn-ea"/>
              </a:rPr>
              <a:t>庐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破旧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简陋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屠自后断其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股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大腿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禽兽之变诈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几何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能有多少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止增笑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罢了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人道之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国都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告知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开导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伤害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5120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6386" name="文本占位符 51202"/>
          <p:cNvSpPr>
            <a:spLocks noGrp="1"/>
          </p:cNvSpPr>
          <p:nvPr>
            <p:ph idx="1"/>
          </p:nvPr>
        </p:nvSpPr>
        <p:spPr>
          <a:xfrm>
            <a:off x="-59055" y="548640"/>
            <a:ext cx="9203055" cy="5880100"/>
          </a:xfrm>
        </p:spPr>
        <p:txBody>
          <a:bodyPr wrap="square" lIns="91440" tIns="45720" rIns="91440" bIns="45720" anchor="t" anchorCtr="0"/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谢太傅寒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日内集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三省吾身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不习乎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sz="2800" b="1">
                <a:sym typeface="+mn-ea"/>
              </a:rPr>
              <a:t>;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之者不如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疏食饮水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非淡泊无以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非宁静无以致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非学无以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狼不敢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坐于前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入以攻其后也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8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44450"/>
            <a:ext cx="1872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词类活用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5120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6386" name="文本占位符 51202"/>
          <p:cNvSpPr>
            <a:spLocks noGrp="1"/>
          </p:cNvSpPr>
          <p:nvPr>
            <p:ph idx="1"/>
          </p:nvPr>
        </p:nvSpPr>
        <p:spPr>
          <a:xfrm>
            <a:off x="-36830" y="44450"/>
            <a:ext cx="9203055" cy="6597650"/>
          </a:xfrm>
        </p:spPr>
        <p:txBody>
          <a:bodyPr wrap="square" lIns="91440" tIns="45720" rIns="91440" bIns="45720" anchor="t" anchorCtr="0"/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谢太傅寒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日内集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下雪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友人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形容词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意动用法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感到惭愧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按时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endParaRPr lang="en-US"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三省吾身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每天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不习乎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动作名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老师传授的知识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700" b="1">
                <a:ea typeface="宋体" panose="02010600030101010101" pitchFamily="2" charset="-122"/>
                <a:sym typeface="+mn-ea"/>
              </a:rPr>
              <a:t>形作名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学过的知识</a:t>
            </a:r>
            <a:r>
              <a:rPr sz="2700" b="1">
                <a:sym typeface="+mn-ea"/>
              </a:rPr>
              <a:t>;</a:t>
            </a:r>
            <a:r>
              <a:rPr lang="zh-CN" sz="2700" b="1">
                <a:ea typeface="宋体" panose="02010600030101010101" pitchFamily="2" charset="-122"/>
                <a:sym typeface="+mn-ea"/>
              </a:rPr>
              <a:t>形作名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新的理解和体会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之者不如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形容词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意动用法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en-US" altLang="zh-CN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……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为快乐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疏食饮水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吃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非淡泊无以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志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形作动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明确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非宁静无以致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形作名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远大目标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非学无以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形作动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增长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立志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狼不敢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上前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坐于前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像狗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似的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洞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挖洞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隧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入以攻其后也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名作状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从通道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 b="1">
                <a:ea typeface="宋体" panose="02010600030101010101" pitchFamily="2" charset="-122"/>
                <a:sym typeface="+mn-ea"/>
              </a:rPr>
              <a:t>动作名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笑料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4"/>
          <p:cNvSpPr txBox="1"/>
          <p:nvPr/>
        </p:nvSpPr>
        <p:spPr>
          <a:xfrm>
            <a:off x="81598" y="20602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4" name="左大括号 13"/>
          <p:cNvSpPr/>
          <p:nvPr/>
        </p:nvSpPr>
        <p:spPr>
          <a:xfrm>
            <a:off x="5324475" y="70993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26"/>
          <p:cNvSpPr txBox="1"/>
          <p:nvPr/>
        </p:nvSpPr>
        <p:spPr>
          <a:xfrm>
            <a:off x="4859338" y="804545"/>
            <a:ext cx="465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Text Box 14"/>
          <p:cNvSpPr txBox="1"/>
          <p:nvPr/>
        </p:nvSpPr>
        <p:spPr>
          <a:xfrm>
            <a:off x="5363845" y="639445"/>
            <a:ext cx="38163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三省吾身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意与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Text Box 14"/>
          <p:cNvSpPr txBox="1"/>
          <p:nvPr/>
        </p:nvSpPr>
        <p:spPr>
          <a:xfrm>
            <a:off x="683260" y="2990850"/>
            <a:ext cx="33769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有剩骨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一狼得骨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止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8" name="文本框 146451"/>
          <p:cNvSpPr txBox="1"/>
          <p:nvPr/>
        </p:nvSpPr>
        <p:spPr>
          <a:xfrm>
            <a:off x="65088" y="55563"/>
            <a:ext cx="23050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一词多义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Text Box 26"/>
          <p:cNvSpPr txBox="1"/>
          <p:nvPr/>
        </p:nvSpPr>
        <p:spPr>
          <a:xfrm>
            <a:off x="106998" y="88519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时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0" name="左大括号 13"/>
          <p:cNvSpPr/>
          <p:nvPr/>
        </p:nvSpPr>
        <p:spPr>
          <a:xfrm>
            <a:off x="611188" y="78549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14"/>
          <p:cNvSpPr txBox="1"/>
          <p:nvPr/>
        </p:nvSpPr>
        <p:spPr>
          <a:xfrm>
            <a:off x="683260" y="687070"/>
            <a:ext cx="43300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学而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习之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元方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年七岁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2" name="左大括号 13"/>
          <p:cNvSpPr/>
          <p:nvPr/>
        </p:nvSpPr>
        <p:spPr>
          <a:xfrm>
            <a:off x="586740" y="1933258"/>
            <a:ext cx="142875" cy="720725"/>
          </a:xfrm>
          <a:prstGeom prst="leftBrace">
            <a:avLst>
              <a:gd name="adj1" fmla="val 5675"/>
              <a:gd name="adj2" fmla="val 52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22"/>
          <p:cNvSpPr txBox="1"/>
          <p:nvPr/>
        </p:nvSpPr>
        <p:spPr>
          <a:xfrm>
            <a:off x="81598" y="444563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意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4" name="Text Box 14"/>
          <p:cNvSpPr txBox="1"/>
          <p:nvPr/>
        </p:nvSpPr>
        <p:spPr>
          <a:xfrm>
            <a:off x="578485" y="4232910"/>
            <a:ext cx="5551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意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暇甚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 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意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将隧入以攻其后也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 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5" name="左大括号 13"/>
          <p:cNvSpPr/>
          <p:nvPr/>
        </p:nvSpPr>
        <p:spPr>
          <a:xfrm>
            <a:off x="597535" y="303720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Text Box 22"/>
          <p:cNvSpPr txBox="1"/>
          <p:nvPr/>
        </p:nvSpPr>
        <p:spPr>
          <a:xfrm>
            <a:off x="4783773" y="200723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7" name="左大括号 13"/>
          <p:cNvSpPr/>
          <p:nvPr/>
        </p:nvSpPr>
        <p:spPr>
          <a:xfrm>
            <a:off x="5267643" y="187325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Text Box 14"/>
          <p:cNvSpPr txBox="1"/>
          <p:nvPr/>
        </p:nvSpPr>
        <p:spPr>
          <a:xfrm>
            <a:off x="5267960" y="3302635"/>
            <a:ext cx="37445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恐前后受其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敌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盖以诱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敌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Text Box 26"/>
          <p:cNvSpPr txBox="1"/>
          <p:nvPr/>
        </p:nvSpPr>
        <p:spPr>
          <a:xfrm>
            <a:off x="120968" y="569087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前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9" name="Text Box 14"/>
          <p:cNvSpPr txBox="1"/>
          <p:nvPr/>
        </p:nvSpPr>
        <p:spPr>
          <a:xfrm>
            <a:off x="657860" y="5474970"/>
            <a:ext cx="3720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狼不敢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前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其一犬坐于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前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左大括号 13"/>
          <p:cNvSpPr/>
          <p:nvPr/>
        </p:nvSpPr>
        <p:spPr>
          <a:xfrm>
            <a:off x="597218" y="559117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 Box 14"/>
          <p:cNvSpPr txBox="1"/>
          <p:nvPr/>
        </p:nvSpPr>
        <p:spPr>
          <a:xfrm>
            <a:off x="5292090" y="5591175"/>
            <a:ext cx="37661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须静也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非志无以成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5219383" y="566102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 Box 24"/>
          <p:cNvSpPr txBox="1"/>
          <p:nvPr/>
        </p:nvSpPr>
        <p:spPr>
          <a:xfrm>
            <a:off x="4715193" y="58067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3"/>
          <p:cNvSpPr/>
          <p:nvPr/>
        </p:nvSpPr>
        <p:spPr>
          <a:xfrm>
            <a:off x="468630" y="436499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左大括号 13"/>
          <p:cNvSpPr/>
          <p:nvPr/>
        </p:nvSpPr>
        <p:spPr>
          <a:xfrm>
            <a:off x="5191443" y="335661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128588" y="306863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止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22"/>
          <p:cNvSpPr txBox="1"/>
          <p:nvPr/>
        </p:nvSpPr>
        <p:spPr>
          <a:xfrm>
            <a:off x="4727258" y="34290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7" name="Text Box 14"/>
          <p:cNvSpPr txBox="1"/>
          <p:nvPr/>
        </p:nvSpPr>
        <p:spPr>
          <a:xfrm>
            <a:off x="683895" y="1844675"/>
            <a:ext cx="3811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人谋而不忠乎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可以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师矣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5" name="Text Box 14"/>
          <p:cNvSpPr txBox="1"/>
          <p:nvPr/>
        </p:nvSpPr>
        <p:spPr>
          <a:xfrm>
            <a:off x="5334635" y="1780540"/>
            <a:ext cx="387540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乎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好之者不如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之者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4"/>
          <p:cNvSpPr txBox="1"/>
          <p:nvPr/>
        </p:nvSpPr>
        <p:spPr>
          <a:xfrm>
            <a:off x="81598" y="20602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4" name="左大括号 13"/>
          <p:cNvSpPr/>
          <p:nvPr/>
        </p:nvSpPr>
        <p:spPr>
          <a:xfrm>
            <a:off x="5324475" y="70993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26"/>
          <p:cNvSpPr txBox="1"/>
          <p:nvPr/>
        </p:nvSpPr>
        <p:spPr>
          <a:xfrm>
            <a:off x="4859338" y="804545"/>
            <a:ext cx="4651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Text Box 14"/>
          <p:cNvSpPr txBox="1"/>
          <p:nvPr/>
        </p:nvSpPr>
        <p:spPr>
          <a:xfrm>
            <a:off x="5363845" y="669290"/>
            <a:ext cx="37998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三省吾身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每天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意与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岁月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Text Box 14"/>
          <p:cNvSpPr txBox="1"/>
          <p:nvPr/>
        </p:nvSpPr>
        <p:spPr>
          <a:xfrm>
            <a:off x="683260" y="2990850"/>
            <a:ext cx="33769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有剩骨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同</a:t>
            </a:r>
            <a:r>
              <a:rPr lang="en-US" altLang="zh-CN" sz="2800" b="1" dirty="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只</a:t>
            </a:r>
            <a:r>
              <a:rPr lang="en-US" altLang="zh-CN" sz="2800" b="1" dirty="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一狼得骨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止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停止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Text Box 26"/>
          <p:cNvSpPr txBox="1"/>
          <p:nvPr/>
        </p:nvSpPr>
        <p:spPr>
          <a:xfrm>
            <a:off x="106998" y="88519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时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0" name="左大括号 13"/>
          <p:cNvSpPr/>
          <p:nvPr/>
        </p:nvSpPr>
        <p:spPr>
          <a:xfrm>
            <a:off x="611188" y="78549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14"/>
          <p:cNvSpPr txBox="1"/>
          <p:nvPr/>
        </p:nvSpPr>
        <p:spPr>
          <a:xfrm>
            <a:off x="683260" y="692150"/>
            <a:ext cx="625792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学而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习之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按时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元方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年七岁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当时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2" name="左大括号 13"/>
          <p:cNvSpPr/>
          <p:nvPr/>
        </p:nvSpPr>
        <p:spPr>
          <a:xfrm>
            <a:off x="575310" y="1926908"/>
            <a:ext cx="142875" cy="720725"/>
          </a:xfrm>
          <a:prstGeom prst="leftBrace">
            <a:avLst>
              <a:gd name="adj1" fmla="val 5675"/>
              <a:gd name="adj2" fmla="val 52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22"/>
          <p:cNvSpPr txBox="1"/>
          <p:nvPr/>
        </p:nvSpPr>
        <p:spPr>
          <a:xfrm>
            <a:off x="81598" y="444563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意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4" name="Text Box 14"/>
          <p:cNvSpPr txBox="1"/>
          <p:nvPr/>
        </p:nvSpPr>
        <p:spPr>
          <a:xfrm>
            <a:off x="578485" y="4232910"/>
            <a:ext cx="55283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意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暇甚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神情、态度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意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将隧入以攻其后也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打算、企图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5" name="左大括号 13"/>
          <p:cNvSpPr/>
          <p:nvPr/>
        </p:nvSpPr>
        <p:spPr>
          <a:xfrm>
            <a:off x="597535" y="303720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Text Box 22"/>
          <p:cNvSpPr txBox="1"/>
          <p:nvPr/>
        </p:nvSpPr>
        <p:spPr>
          <a:xfrm>
            <a:off x="4783773" y="200723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7" name="左大括号 13"/>
          <p:cNvSpPr/>
          <p:nvPr/>
        </p:nvSpPr>
        <p:spPr>
          <a:xfrm>
            <a:off x="5267643" y="187325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Text Box 14"/>
          <p:cNvSpPr txBox="1"/>
          <p:nvPr/>
        </p:nvSpPr>
        <p:spPr>
          <a:xfrm>
            <a:off x="5324475" y="3212465"/>
            <a:ext cx="37445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恐前后受其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敌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攻击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盖以诱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敌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敌人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Text Box 26"/>
          <p:cNvSpPr txBox="1"/>
          <p:nvPr/>
        </p:nvSpPr>
        <p:spPr>
          <a:xfrm>
            <a:off x="120968" y="569087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前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9" name="Text Box 14"/>
          <p:cNvSpPr txBox="1"/>
          <p:nvPr/>
        </p:nvSpPr>
        <p:spPr>
          <a:xfrm>
            <a:off x="657860" y="5474970"/>
            <a:ext cx="3720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狼不敢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前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上前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其一犬坐于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前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前面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左大括号 13"/>
          <p:cNvSpPr/>
          <p:nvPr/>
        </p:nvSpPr>
        <p:spPr>
          <a:xfrm>
            <a:off x="597218" y="559117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 Box 14"/>
          <p:cNvSpPr txBox="1"/>
          <p:nvPr/>
        </p:nvSpPr>
        <p:spPr>
          <a:xfrm>
            <a:off x="5389245" y="5591175"/>
            <a:ext cx="37661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须静也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学习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非志无以成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学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业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5219383" y="566102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 Box 24"/>
          <p:cNvSpPr txBox="1"/>
          <p:nvPr/>
        </p:nvSpPr>
        <p:spPr>
          <a:xfrm>
            <a:off x="4715193" y="58067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学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3"/>
          <p:cNvSpPr/>
          <p:nvPr/>
        </p:nvSpPr>
        <p:spPr>
          <a:xfrm>
            <a:off x="468630" y="436499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左大括号 13"/>
          <p:cNvSpPr/>
          <p:nvPr/>
        </p:nvSpPr>
        <p:spPr>
          <a:xfrm>
            <a:off x="5220653" y="335661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128588" y="306863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止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22"/>
          <p:cNvSpPr txBox="1"/>
          <p:nvPr/>
        </p:nvSpPr>
        <p:spPr>
          <a:xfrm>
            <a:off x="4783773" y="339217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7" name="Text Box 14"/>
          <p:cNvSpPr txBox="1"/>
          <p:nvPr/>
        </p:nvSpPr>
        <p:spPr>
          <a:xfrm>
            <a:off x="657860" y="1844675"/>
            <a:ext cx="38690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人谋而不忠乎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替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可以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师矣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当、做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5" name="Text Box 14"/>
          <p:cNvSpPr txBox="1"/>
          <p:nvPr/>
        </p:nvSpPr>
        <p:spPr>
          <a:xfrm>
            <a:off x="5363845" y="1786890"/>
            <a:ext cx="399097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乎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快乐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好之者不如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之者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为快乐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4"/>
          <p:cNvSpPr txBox="1"/>
          <p:nvPr/>
        </p:nvSpPr>
        <p:spPr>
          <a:xfrm>
            <a:off x="81598" y="20602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Text Box 14"/>
          <p:cNvSpPr txBox="1"/>
          <p:nvPr/>
        </p:nvSpPr>
        <p:spPr>
          <a:xfrm>
            <a:off x="657860" y="2938145"/>
            <a:ext cx="44557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闻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而传之者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闻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之于君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之若此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不若无</a:t>
            </a:r>
            <a:r>
              <a:rPr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r>
              <a:rPr 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9" name="Text Box 26"/>
          <p:cNvSpPr txBox="1"/>
          <p:nvPr/>
        </p:nvSpPr>
        <p:spPr>
          <a:xfrm>
            <a:off x="106998" y="88519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顾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0" name="左大括号 13"/>
          <p:cNvSpPr/>
          <p:nvPr/>
        </p:nvSpPr>
        <p:spPr>
          <a:xfrm>
            <a:off x="611188" y="78549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14"/>
          <p:cNvSpPr txBox="1"/>
          <p:nvPr/>
        </p:nvSpPr>
        <p:spPr>
          <a:xfrm>
            <a:off x="683260" y="692150"/>
            <a:ext cx="40322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入门不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野有麦场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2" name="左大括号 13"/>
          <p:cNvSpPr/>
          <p:nvPr/>
        </p:nvSpPr>
        <p:spPr>
          <a:xfrm>
            <a:off x="597535" y="1861503"/>
            <a:ext cx="142875" cy="720725"/>
          </a:xfrm>
          <a:prstGeom prst="leftBrace">
            <a:avLst>
              <a:gd name="adj1" fmla="val 5675"/>
              <a:gd name="adj2" fmla="val 52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左大括号 13"/>
          <p:cNvSpPr/>
          <p:nvPr/>
        </p:nvSpPr>
        <p:spPr>
          <a:xfrm>
            <a:off x="597535" y="3037205"/>
            <a:ext cx="99060" cy="15716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26"/>
          <p:cNvSpPr txBox="1"/>
          <p:nvPr/>
        </p:nvSpPr>
        <p:spPr>
          <a:xfrm>
            <a:off x="106998" y="532892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志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9" name="Text Box 14"/>
          <p:cNvSpPr txBox="1"/>
          <p:nvPr/>
        </p:nvSpPr>
        <p:spPr>
          <a:xfrm>
            <a:off x="683260" y="5108575"/>
            <a:ext cx="3720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博学而笃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志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非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志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无以成学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左大括号 13"/>
          <p:cNvSpPr/>
          <p:nvPr/>
        </p:nvSpPr>
        <p:spPr>
          <a:xfrm>
            <a:off x="597218" y="522922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 Box 14"/>
          <p:cNvSpPr txBox="1"/>
          <p:nvPr/>
        </p:nvSpPr>
        <p:spPr>
          <a:xfrm>
            <a:off x="6299835" y="620395"/>
            <a:ext cx="27527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其人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钗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6228080" y="764540"/>
            <a:ext cx="169545" cy="107759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 Box 24"/>
          <p:cNvSpPr txBox="1"/>
          <p:nvPr/>
        </p:nvSpPr>
        <p:spPr>
          <a:xfrm>
            <a:off x="5734368" y="107346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106998" y="364458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7" name="Text Box 14"/>
          <p:cNvSpPr txBox="1"/>
          <p:nvPr/>
        </p:nvSpPr>
        <p:spPr>
          <a:xfrm>
            <a:off x="683260" y="1772285"/>
            <a:ext cx="51123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太丘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然大喜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     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5723573" y="258222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3"/>
          <p:cNvSpPr/>
          <p:nvPr/>
        </p:nvSpPr>
        <p:spPr>
          <a:xfrm>
            <a:off x="6216968" y="248285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6300470" y="2358390"/>
            <a:ext cx="290957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其持竿处位即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24"/>
          <p:cNvSpPr txBox="1"/>
          <p:nvPr/>
        </p:nvSpPr>
        <p:spPr>
          <a:xfrm>
            <a:off x="5230178" y="47526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5734685" y="4216400"/>
            <a:ext cx="3429000" cy="1727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魏文侯与虞人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期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猎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遥遥无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期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计日可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期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左大括号 13"/>
          <p:cNvSpPr/>
          <p:nvPr/>
        </p:nvSpPr>
        <p:spPr>
          <a:xfrm>
            <a:off x="5696585" y="4277360"/>
            <a:ext cx="99060" cy="15716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文本占位符 30722"/>
          <p:cNvSpPr>
            <a:spLocks noGrp="1"/>
          </p:cNvSpPr>
          <p:nvPr>
            <p:ph idx="1"/>
          </p:nvPr>
        </p:nvSpPr>
        <p:spPr>
          <a:xfrm>
            <a:off x="0" y="692150"/>
            <a:ext cx="9143365" cy="429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寒雪日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内集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把家里人聚在一起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儿女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讲论文义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小辈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俄而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雪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不久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急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欣然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高兴的样子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的样子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何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似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什么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像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大体</a:t>
            </a:r>
            <a:r>
              <a:rPr sz="2800" b="1">
                <a:sym typeface="+mn-ea"/>
              </a:rPr>
              <a:t>;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相比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x-none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未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柳絮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像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趁、乘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陈太丘与友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约定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太丘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舍弃</a:t>
            </a:r>
            <a:r>
              <a:rPr sz="2800" b="1">
                <a:sym typeface="+mn-ea"/>
              </a:rPr>
              <a:t>;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离开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去后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乃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才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尊君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对别人父亲的尊称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</a:t>
            </a:r>
            <a:r>
              <a:rPr kumimoji="0" lang="zh-CN" altLang="en-US" sz="28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“否”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委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动作偏指一方</a:t>
            </a:r>
            <a:r>
              <a:rPr sz="2800" b="1">
                <a:sym typeface="+mn-ea"/>
              </a:rPr>
              <a:t>;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舍弃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君与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家君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期日中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对人称自己的父亲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友人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惭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感到惭愧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拉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元方入门不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回头看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sz="2800">
              <a:ea typeface="宋体" panose="02010600030101010101" pitchFamily="2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按时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不亦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“说”同“悦”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愉快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自远方来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志同道合的人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不亦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有才德的人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人不知而不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生气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恼怒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4"/>
          <p:cNvSpPr txBox="1"/>
          <p:nvPr/>
        </p:nvSpPr>
        <p:spPr>
          <a:xfrm>
            <a:off x="81598" y="20602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7" name="Text Box 14"/>
          <p:cNvSpPr txBox="1"/>
          <p:nvPr/>
        </p:nvSpPr>
        <p:spPr>
          <a:xfrm>
            <a:off x="683260" y="2924810"/>
            <a:ext cx="50768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闻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而传之者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听说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闻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之于君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使听到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之若此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消息</a:t>
            </a:r>
            <a:r>
              <a:rPr sz="2800">
                <a:sym typeface="+mn-ea"/>
              </a:rPr>
              <a:t>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不若无</a:t>
            </a:r>
            <a:r>
              <a:rPr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r>
              <a:rPr 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知道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9" name="Text Box 26"/>
          <p:cNvSpPr txBox="1"/>
          <p:nvPr/>
        </p:nvSpPr>
        <p:spPr>
          <a:xfrm>
            <a:off x="106998" y="885190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顾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40" name="左大括号 13"/>
          <p:cNvSpPr/>
          <p:nvPr/>
        </p:nvSpPr>
        <p:spPr>
          <a:xfrm>
            <a:off x="611188" y="785495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14"/>
          <p:cNvSpPr txBox="1"/>
          <p:nvPr/>
        </p:nvSpPr>
        <p:spPr>
          <a:xfrm>
            <a:off x="683260" y="692150"/>
            <a:ext cx="3281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入门不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回头看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野有麦场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视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2" name="左大括号 13"/>
          <p:cNvSpPr/>
          <p:nvPr/>
        </p:nvSpPr>
        <p:spPr>
          <a:xfrm>
            <a:off x="597535" y="1861503"/>
            <a:ext cx="142875" cy="720725"/>
          </a:xfrm>
          <a:prstGeom prst="leftBrace">
            <a:avLst>
              <a:gd name="adj1" fmla="val 5675"/>
              <a:gd name="adj2" fmla="val 52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左大括号 13"/>
          <p:cNvSpPr/>
          <p:nvPr/>
        </p:nvSpPr>
        <p:spPr>
          <a:xfrm>
            <a:off x="597535" y="3037205"/>
            <a:ext cx="156210" cy="1518920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26"/>
          <p:cNvSpPr txBox="1"/>
          <p:nvPr/>
        </p:nvSpPr>
        <p:spPr>
          <a:xfrm>
            <a:off x="110173" y="5139055"/>
            <a:ext cx="490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志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9" name="Text Box 14"/>
          <p:cNvSpPr txBox="1"/>
          <p:nvPr/>
        </p:nvSpPr>
        <p:spPr>
          <a:xfrm>
            <a:off x="683895" y="5010785"/>
            <a:ext cx="3720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博学而笃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志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志向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非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志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无以成学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立志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左大括号 13"/>
          <p:cNvSpPr/>
          <p:nvPr/>
        </p:nvSpPr>
        <p:spPr>
          <a:xfrm>
            <a:off x="597218" y="508508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106998" y="357219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闻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7" name="Text Box 14"/>
          <p:cNvSpPr txBox="1"/>
          <p:nvPr/>
        </p:nvSpPr>
        <p:spPr>
          <a:xfrm>
            <a:off x="683260" y="1795145"/>
            <a:ext cx="5355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太丘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去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舍弃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然大喜</a:t>
            </a:r>
            <a:r>
              <a:rPr sz="2800">
                <a:sym typeface="+mn-ea"/>
              </a:rPr>
              <a:t>(</a:t>
            </a: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同</a:t>
            </a:r>
            <a:r>
              <a:rPr sz="2800" b="1" dirty="0">
                <a:solidFill>
                  <a:srgbClr val="000000"/>
                </a:solidFill>
                <a:latin typeface="+mj-lt"/>
                <a:cs typeface="+mj-lt"/>
                <a:sym typeface="+mn-ea"/>
              </a:rPr>
              <a:t>“释”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解除、消除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5580063" y="109632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3"/>
          <p:cNvSpPr/>
          <p:nvPr/>
        </p:nvSpPr>
        <p:spPr>
          <a:xfrm>
            <a:off x="6083935" y="785495"/>
            <a:ext cx="196850" cy="113093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4"/>
          <p:cNvSpPr txBox="1"/>
          <p:nvPr/>
        </p:nvSpPr>
        <p:spPr>
          <a:xfrm>
            <a:off x="6155690" y="692150"/>
            <a:ext cx="30314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何</a:t>
            </a:r>
            <a:r>
              <a:rPr sz="2800">
                <a:sym typeface="+mn-ea"/>
              </a:rPr>
              <a:t>(</a:t>
            </a: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同</a:t>
            </a:r>
            <a:r>
              <a:rPr sz="2800" b="1" dirty="0">
                <a:solidFill>
                  <a:srgbClr val="000000"/>
                </a:solidFill>
                <a:latin typeface="+mj-lt"/>
                <a:cs typeface="+mj-lt"/>
                <a:sym typeface="+mn-ea"/>
              </a:rPr>
              <a:t>“</a:t>
            </a:r>
            <a:r>
              <a:rPr lang="zh-CN" sz="2800" b="1" dirty="0">
                <a:solidFill>
                  <a:srgbClr val="000000"/>
                </a:solidFill>
                <a:latin typeface="+mj-lt"/>
                <a:cs typeface="+mj-lt"/>
                <a:sym typeface="+mn-ea"/>
              </a:rPr>
              <a:t>无</a:t>
            </a:r>
            <a:r>
              <a:rPr sz="2800" b="1" dirty="0">
                <a:solidFill>
                  <a:srgbClr val="000000"/>
                </a:solidFill>
                <a:latin typeface="+mj-lt"/>
                <a:cs typeface="+mj-lt"/>
                <a:sym typeface="+mn-ea"/>
              </a:rPr>
              <a:t>”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没有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其人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死亡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钗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亡失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遗失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24"/>
          <p:cNvSpPr txBox="1"/>
          <p:nvPr/>
        </p:nvSpPr>
        <p:spPr>
          <a:xfrm>
            <a:off x="5723573" y="258222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左大括号 13"/>
          <p:cNvSpPr/>
          <p:nvPr/>
        </p:nvSpPr>
        <p:spPr>
          <a:xfrm>
            <a:off x="6216968" y="2482850"/>
            <a:ext cx="142875" cy="7207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4"/>
          <p:cNvSpPr txBox="1"/>
          <p:nvPr/>
        </p:nvSpPr>
        <p:spPr>
          <a:xfrm>
            <a:off x="6300470" y="2367280"/>
            <a:ext cx="288734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这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其持竿处位即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正确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24"/>
          <p:cNvSpPr txBox="1"/>
          <p:nvPr/>
        </p:nvSpPr>
        <p:spPr>
          <a:xfrm>
            <a:off x="5230178" y="475265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左大括号 13"/>
          <p:cNvSpPr/>
          <p:nvPr/>
        </p:nvSpPr>
        <p:spPr>
          <a:xfrm>
            <a:off x="5696585" y="4277360"/>
            <a:ext cx="99060" cy="1571625"/>
          </a:xfrm>
          <a:prstGeom prst="leftBrace">
            <a:avLst>
              <a:gd name="adj1" fmla="val 56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4"/>
          <p:cNvSpPr txBox="1"/>
          <p:nvPr/>
        </p:nvSpPr>
        <p:spPr>
          <a:xfrm>
            <a:off x="5734685" y="4216400"/>
            <a:ext cx="3429000" cy="1727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魏文侯与虞人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期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猎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约定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遥遥无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期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期限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计日可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期</a:t>
            </a:r>
            <a:r>
              <a:rPr sz="2800">
                <a:sym typeface="+mn-ea"/>
              </a:rPr>
              <a:t>(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期待</a:t>
            </a:r>
            <a:r>
              <a:rPr sz="2800">
                <a:sym typeface="+mn-ea"/>
              </a:rPr>
              <a:t>)</a:t>
            </a:r>
            <a:endParaRPr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Text Box 14"/>
          <p:cNvSpPr txBox="1"/>
          <p:nvPr/>
        </p:nvSpPr>
        <p:spPr>
          <a:xfrm>
            <a:off x="1619885" y="404495"/>
            <a:ext cx="653097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奔倚其下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悟前狼假寐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眷眷此物耶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杀而食之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乃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其分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7661" name="左大括号 13"/>
          <p:cNvSpPr/>
          <p:nvPr/>
        </p:nvSpPr>
        <p:spPr>
          <a:xfrm>
            <a:off x="1537335" y="476885"/>
            <a:ext cx="153035" cy="1670685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1" name="Text Box 24"/>
          <p:cNvSpPr txBox="1"/>
          <p:nvPr/>
        </p:nvSpPr>
        <p:spPr>
          <a:xfrm>
            <a:off x="971233" y="333978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1043623" y="105060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1477645" y="2809240"/>
            <a:ext cx="142240" cy="1583690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 Box 14"/>
          <p:cNvSpPr txBox="1"/>
          <p:nvPr/>
        </p:nvSpPr>
        <p:spPr>
          <a:xfrm>
            <a:off x="1548130" y="2693670"/>
            <a:ext cx="653097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未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柳絮因风起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求闻之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此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屈伸呼吸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使叶公见之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1548130" y="4825365"/>
            <a:ext cx="653097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而王游历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毕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山人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嗜酒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众兄弟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成诵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13"/>
          <p:cNvSpPr/>
          <p:nvPr/>
        </p:nvSpPr>
        <p:spPr>
          <a:xfrm>
            <a:off x="1477645" y="4940935"/>
            <a:ext cx="142240" cy="1117600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983933" y="525621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Text Box 14"/>
          <p:cNvSpPr txBox="1"/>
          <p:nvPr/>
        </p:nvSpPr>
        <p:spPr>
          <a:xfrm>
            <a:off x="1619885" y="404495"/>
            <a:ext cx="653097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奔倚其下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悟前狼假寐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乃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眷眷此物耶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杀而食之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乃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其分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7661" name="左大括号 13"/>
          <p:cNvSpPr/>
          <p:nvPr/>
        </p:nvSpPr>
        <p:spPr>
          <a:xfrm>
            <a:off x="1537335" y="476885"/>
            <a:ext cx="153035" cy="1670685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1" name="Text Box 24"/>
          <p:cNvSpPr txBox="1"/>
          <p:nvPr/>
        </p:nvSpPr>
        <p:spPr>
          <a:xfrm>
            <a:off x="971233" y="333978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1043623" y="1050608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乃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1477645" y="2809240"/>
            <a:ext cx="142240" cy="1583690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 Box 14"/>
          <p:cNvSpPr txBox="1"/>
          <p:nvPr/>
        </p:nvSpPr>
        <p:spPr>
          <a:xfrm>
            <a:off x="1548130" y="2693670"/>
            <a:ext cx="6530975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未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柳絮因风起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求闻之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此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屈伸呼吸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使叶公见之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14"/>
          <p:cNvSpPr txBox="1"/>
          <p:nvPr/>
        </p:nvSpPr>
        <p:spPr>
          <a:xfrm>
            <a:off x="1548130" y="4825365"/>
            <a:ext cx="653097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而王游历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毕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山人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嗜酒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众兄弟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成诵</a:t>
            </a:r>
            <a:r>
              <a:rPr sz="2800">
                <a:sym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2800">
                <a:sym typeface="+mn-ea"/>
              </a:rPr>
              <a:t>)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13"/>
          <p:cNvSpPr/>
          <p:nvPr/>
        </p:nvSpPr>
        <p:spPr>
          <a:xfrm>
            <a:off x="1477645" y="4940935"/>
            <a:ext cx="142240" cy="1117600"/>
          </a:xfrm>
          <a:prstGeom prst="leftBrace">
            <a:avLst>
              <a:gd name="adj1" fmla="val 727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en-US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24"/>
          <p:cNvSpPr txBox="1"/>
          <p:nvPr/>
        </p:nvSpPr>
        <p:spPr>
          <a:xfrm>
            <a:off x="983933" y="5256213"/>
            <a:ext cx="493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2590" y="404495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就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1955" y="836295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才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8445" y="126873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竟然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0245" y="170815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就是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4345" y="2708910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宋体" panose="02010600030101010101" pitchFamily="2" charset="-122"/>
              </a:rPr>
              <a:t>像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4255" y="3152140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宋体" panose="02010600030101010101" pitchFamily="2" charset="-122"/>
              </a:rPr>
              <a:t>像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36010" y="3572510"/>
            <a:ext cx="8947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</a:t>
            </a:r>
            <a:endParaRPr lang="zh-CN" altLang="en-US" sz="3000" b="1" dirty="0"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31285" y="4004945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</a:t>
            </a:r>
            <a:endParaRPr lang="zh-CN" altLang="en-US" sz="3000" b="1" dirty="0"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4300" y="4857750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以后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64255" y="5300980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既然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31920" y="5732780"/>
            <a:ext cx="11271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已经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272415" y="311150"/>
            <a:ext cx="8613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之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的用法：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650" y="955675"/>
            <a:ext cx="7605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公将焉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650" y="1484313"/>
            <a:ext cx="84788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动词后的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sz="3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指代前面的事物。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亦毙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之</a:t>
            </a:r>
            <a:r>
              <a:rPr lang="en-US" altLang="zh-CN" sz="3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指代狼</a:t>
            </a:r>
            <a:endParaRPr lang="zh-CN" altLang="en-US" sz="3600" b="1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650" y="2564448"/>
            <a:ext cx="84788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名词前的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得一人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使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650" y="3644900"/>
            <a:ext cx="84788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主谓间的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取消句子独立性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两狼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并驱如故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650" y="4726940"/>
            <a:ext cx="84788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补充音节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久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之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5300980"/>
            <a:ext cx="8851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定语后置</a:t>
            </a:r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的标志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求闻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若此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5876925"/>
            <a:ext cx="84788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宾语前置的标志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何陋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有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251460" y="548640"/>
            <a:ext cx="8411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而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的用法：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7495" y="1196340"/>
            <a:ext cx="575786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表转折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但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却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可是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人不知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不愠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7495" y="2276475"/>
            <a:ext cx="64154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表承接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然后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就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时习之</a:t>
            </a:r>
            <a:r>
              <a:rPr lang="en-US" altLang="zh-CN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温故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知新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7975" y="3359150"/>
            <a:ext cx="4387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表修饰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地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曲肱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枕之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7495" y="4437380"/>
            <a:ext cx="4152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表并列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并且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博学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笃志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740" y="5521960"/>
            <a:ext cx="4627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表因果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因而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家无井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出溉汲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179705" y="621030"/>
            <a:ext cx="8411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以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的用法：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8085" y="1317625"/>
            <a:ext cx="60102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凭借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为师矣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8085" y="1917065"/>
            <a:ext cx="6495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把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投</a:t>
            </a:r>
            <a:r>
              <a:rPr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以</a:t>
            </a:r>
            <a:r>
              <a:rPr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骨</a:t>
            </a:r>
            <a:endParaRPr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8085" y="2565400"/>
            <a:ext cx="61614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用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刀劈狼首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8085" y="3141345"/>
            <a:ext cx="6325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奈何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私故掩人之长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8085" y="5013325"/>
            <a:ext cx="55372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动词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认为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为天下无良猫也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8085" y="4293235"/>
            <a:ext cx="63252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连词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静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修身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251460" y="548640"/>
            <a:ext cx="8411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于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的用法：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7975" y="1412240"/>
            <a:ext cx="575786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对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对于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我如浮云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885" y="2611120"/>
            <a:ext cx="62153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sym typeface="+mn-ea"/>
              </a:rPr>
              <a:t>被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闻之</a:t>
            </a:r>
            <a:r>
              <a:rPr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于</a:t>
            </a:r>
            <a:r>
              <a:rPr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宋君</a:t>
            </a:r>
            <a:endParaRPr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7975" y="3810000"/>
            <a:ext cx="5441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向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宋君令人问之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丁氏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7495" y="4940935"/>
            <a:ext cx="5404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3600" b="1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.</a:t>
            </a:r>
            <a:r>
              <a:rPr lang="zh-CN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介词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非得一人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  <a:sym typeface="微软雅黑" panose="020B0503020204020204" pitchFamily="34" charset="-122"/>
              </a:rPr>
              <a:t>井中也</a:t>
            </a:r>
            <a:endParaRPr lang="zh-CN" altLang="en-US" sz="36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16386"/>
          <p:cNvSpPr>
            <a:spLocks noGrp="1"/>
          </p:cNvSpPr>
          <p:nvPr>
            <p:ph idx="1"/>
          </p:nvPr>
        </p:nvSpPr>
        <p:spPr>
          <a:xfrm>
            <a:off x="0" y="212090"/>
            <a:ext cx="9144000" cy="6433820"/>
          </a:xfrm>
        </p:spPr>
        <p:txBody>
          <a:bodyPr wrap="square" lIns="91440" tIns="45720" rIns="91440" bIns="45720" anchor="t" anchorCtr="0"/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吾身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 b="1">
                <a:sym typeface="+mn-ea"/>
              </a:rPr>
              <a:t>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谋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                  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与朋友交而不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不习乎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吾十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三十而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四十而不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惑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心所欲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逾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矩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学而不思则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罔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思而不学则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殆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贤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堪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其忧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之者不如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疏食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肱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枕之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我如浮云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必有我师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择其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善者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sz="260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川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逝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者如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昼夜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匹夫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志也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       </a:t>
            </a:r>
            <a:r>
              <a:rPr sz="2600" b="1">
                <a:sym typeface="+mn-ea"/>
              </a:rPr>
              <a:t>;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笃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切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近思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 b="1">
                <a:sym typeface="+mn-ea"/>
              </a:rPr>
              <a:t>;</a:t>
            </a:r>
            <a:r>
              <a:rPr lang="en-US" sz="2600" b="1">
                <a:sym typeface="+mn-ea"/>
              </a:rPr>
              <a:t>                 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在其中矣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>
                <a:ea typeface="宋体" panose="02010600030101010101" pitchFamily="2" charset="-122"/>
                <a:sym typeface="+mn-ea"/>
              </a:rPr>
              <a:t>        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16386"/>
          <p:cNvSpPr>
            <a:spLocks noGrp="1"/>
          </p:cNvSpPr>
          <p:nvPr>
            <p:ph idx="1"/>
          </p:nvPr>
        </p:nvSpPr>
        <p:spPr>
          <a:xfrm>
            <a:off x="0" y="212725"/>
            <a:ext cx="9144000" cy="6432550"/>
          </a:xfrm>
        </p:spPr>
        <p:txBody>
          <a:bodyPr wrap="square" lIns="91440" tIns="45720" rIns="91440" bIns="45720" anchor="t" anchorCtr="0"/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吾身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每天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多次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反省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谋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忠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替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谋划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竭尽自己的心力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                  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与朋友交而不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诚信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不习乎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老师传授的知识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吾十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有”同“又”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三十而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sz="2600" b="1">
                <a:ea typeface="宋体" panose="02010600030101010101" pitchFamily="2" charset="-122"/>
                <a:sym typeface="+mn-ea"/>
              </a:rPr>
              <a:t>能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有所成就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四十而不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惑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迷惑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心所欲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顺从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逾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矩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越过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法度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温习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旧知识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新的理解和体会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凭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当、做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学而不思则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罔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感到迷茫而无所适从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思而不学则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殆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疑惑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贤</a:t>
            </a:r>
            <a:r>
              <a:rPr lang="zh-CN" altLang="en-US" sz="2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品德高尚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感叹语气</a:t>
            </a:r>
            <a:r>
              <a:rPr lang="zh-CN" altLang="en-US" sz="2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“啊”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人不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堪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其忧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忍受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之者不如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sz="2600" b="1">
                <a:ea typeface="宋体" panose="02010600030101010101" pitchFamily="2" charset="-122"/>
                <a:sym typeface="+mn-ea"/>
              </a:rPr>
              <a:t>喜爱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600" b="1">
                <a:ea typeface="宋体" panose="02010600030101010101" pitchFamily="2" charset="-122"/>
                <a:sym typeface="+mn-ea"/>
              </a:rPr>
              <a:t>爱好</a:t>
            </a:r>
            <a:r>
              <a:rPr sz="2600" b="1">
                <a:sym typeface="+mn-ea"/>
              </a:rPr>
              <a:t>;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以…为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快乐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疏食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吃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肱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枕之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胳膊</a:t>
            </a:r>
            <a:r>
              <a:rPr sz="2600" b="1">
                <a:sym typeface="+mn-ea"/>
              </a:rPr>
              <a:t>;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表修饰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我如浮云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对于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必有我师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于此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在其中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择其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善者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优点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sz="260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川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河流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逝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者如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sz="2600" b="1">
                <a:ea typeface="宋体" panose="02010600030101010101" pitchFamily="2" charset="-122"/>
                <a:sym typeface="+mn-ea"/>
              </a:rPr>
              <a:t>往、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离去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指河水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en-US" altLang="zh-CN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昼夜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舍弃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匹夫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夺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志也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平民百姓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改变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博学而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笃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坚定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切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近思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恳切</a:t>
            </a:r>
            <a:r>
              <a:rPr sz="2600" b="1">
                <a:sym typeface="+mn-ea"/>
              </a:rPr>
              <a:t>;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表并列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</a:t>
            </a:r>
            <a:r>
              <a:rPr lang="en-US" altLang="zh-CN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又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6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在其中矣</a:t>
            </a:r>
            <a:r>
              <a:rPr sz="2600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仁德</a:t>
            </a:r>
            <a:r>
              <a:rPr sz="2600">
                <a:ea typeface="宋体" panose="02010600030101010101" pitchFamily="2" charset="-122"/>
                <a:sym typeface="+mn-ea"/>
              </a:rPr>
              <a:t>)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占位符 120833"/>
          <p:cNvSpPr>
            <a:spLocks noGrp="1"/>
          </p:cNvSpPr>
          <p:nvPr>
            <p:ph idx="1"/>
          </p:nvPr>
        </p:nvSpPr>
        <p:spPr>
          <a:xfrm>
            <a:off x="35560" y="980440"/>
            <a:ext cx="9144000" cy="4751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俭以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淡泊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宁静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夫学须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须学也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非学无以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非志无以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慢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则不能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励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险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则不能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年与时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意与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枯落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    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接世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占位符 120833"/>
          <p:cNvSpPr>
            <a:spLocks noGrp="1"/>
          </p:cNvSpPr>
          <p:nvPr>
            <p:ph idx="1"/>
          </p:nvPr>
        </p:nvSpPr>
        <p:spPr>
          <a:xfrm>
            <a:off x="35560" y="980440"/>
            <a:ext cx="9144000" cy="462978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有才德的人</a:t>
            </a:r>
            <a:r>
              <a:rPr sz="2800" b="1">
                <a:sym typeface="+mn-ea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800" b="1">
                <a:sym typeface="+mn-ea"/>
              </a:rPr>
              <a:t>;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操守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修养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俭以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德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培养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淡泊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志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内心恬淡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不慕名利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宁静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集中精神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达到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远大目标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夫学须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静心专一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须学也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才干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非学无以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增长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  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非志无以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成就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慢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则不能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励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放纵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懈怠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振奋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险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则不能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轻薄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浮躁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修养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年与时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迅速逝去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意与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岁月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丧失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枯落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比喻人年老志衰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没有用处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接世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对社会有贡献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2800" b="1">
                <a:sym typeface="+mn-ea"/>
              </a:rPr>
              <a:t>;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 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占位符 120833"/>
          <p:cNvSpPr>
            <a:spLocks noGrp="1"/>
          </p:cNvSpPr>
          <p:nvPr>
            <p:ph idx="1"/>
          </p:nvPr>
        </p:nvSpPr>
        <p:spPr>
          <a:xfrm>
            <a:off x="-36195" y="260350"/>
            <a:ext cx="9214485" cy="64344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有剩骨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缀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投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骨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一狼仍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投之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屠大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窘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恐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前后受其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野有麦场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苫蔽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成丘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奔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倚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弛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担持刀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狼不敢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眈眈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相向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径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其一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犬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坐于前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久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瞑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暇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暴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洞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隧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攻其后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止露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尻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尾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股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悟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前狼假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寐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sz="2700">
              <a:ea typeface="宋体" panose="02010600030101010101" pitchFamily="2" charset="-122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盖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以诱敌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狼亦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禽兽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变诈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几何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         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en-US" sz="2700">
                <a:ea typeface="宋体" panose="02010600030101010101" pitchFamily="2" charset="-122"/>
                <a:sym typeface="+mn-ea"/>
              </a:rPr>
              <a:t>     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</a:t>
            </a:r>
            <a:r>
              <a:rPr sz="2700" b="1">
                <a:sym typeface="+mn-ea"/>
              </a:rPr>
              <a:t>;</a:t>
            </a:r>
            <a:r>
              <a:rPr lang="en-US" sz="2700" b="1">
                <a:sym typeface="+mn-ea"/>
              </a:rPr>
              <a:t>        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占位符 120833"/>
          <p:cNvSpPr>
            <a:spLocks noGrp="1"/>
          </p:cNvSpPr>
          <p:nvPr>
            <p:ph idx="1"/>
          </p:nvPr>
        </p:nvSpPr>
        <p:spPr>
          <a:xfrm>
            <a:off x="-36195" y="260350"/>
            <a:ext cx="9214485" cy="64344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有剩骨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kumimoji="0" lang="zh-CN" altLang="en-US" sz="27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“只”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缀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连接、紧跟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投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骨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一狼仍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跟从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投之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取消句子独立性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一起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追赶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原来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屠大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窘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处境困迫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为难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恐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前后受其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zh-CN" sz="2700" b="1">
                <a:ea typeface="宋体" panose="02010600030101010101" pitchFamily="2" charset="-122"/>
                <a:sym typeface="+mn-ea"/>
              </a:rPr>
              <a:t>怕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攻击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野有麦场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视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苫蔽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成丘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覆盖、遮盖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奔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倚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zh-CN" sz="2700" b="1">
                <a:ea typeface="宋体" panose="02010600030101010101" pitchFamily="2" charset="-122"/>
                <a:sym typeface="+mn-ea"/>
              </a:rPr>
              <a:t>于是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跑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弛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担持刀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lang="zh-CN" sz="2700" b="1">
                <a:ea typeface="宋体" panose="02010600030101010101" pitchFamily="2" charset="-122"/>
                <a:sym typeface="+mn-ea"/>
              </a:rPr>
              <a:t>解除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卸下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狼不敢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上前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眈眈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相向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凶恶注视的样子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径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径直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离开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其一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犬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坐于前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像狗一样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久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补充音节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瞑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闭上眼睛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暇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神情、态度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从容、悠闲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暴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突然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一狼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洞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挖洞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隧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攻其后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打算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从通道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x-none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止露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尻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尾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屁股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断其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股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大腿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悟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前狼假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寐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醒悟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睡觉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盖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以诱敌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原来是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en-US" altLang="zh-CN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狼亦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黠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矣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狡猾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en-US" altLang="zh-CN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禽兽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变诈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几何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哉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巧变诡诈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能有多少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反问语气词</a:t>
            </a:r>
            <a:r>
              <a:rPr kumimoji="0" lang="zh-CN" altLang="en-US" sz="2700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“吗”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700">
                <a:ea typeface="宋体" panose="02010600030101010101" pitchFamily="2" charset="-122"/>
                <a:sym typeface="+mn-ea"/>
              </a:rPr>
              <a:t>(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</a:t>
            </a:r>
            <a:r>
              <a:rPr lang="zh-CN" altLang="en-US" sz="2700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“只”</a:t>
            </a:r>
            <a:r>
              <a:rPr sz="2700" b="1">
                <a:sym typeface="+mn-ea"/>
              </a:rPr>
              <a:t>;</a:t>
            </a:r>
            <a:r>
              <a:rPr lang="zh-CN" sz="27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笑料</a:t>
            </a:r>
            <a:r>
              <a:rPr sz="2700" b="1">
                <a:sym typeface="+mn-ea"/>
              </a:rPr>
              <a:t>;</a:t>
            </a: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罢了</a:t>
            </a:r>
            <a:r>
              <a:rPr sz="27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占位符 149505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557149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无井而出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汲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常一人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井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en-US" altLang="x-none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宋君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</a:t>
            </a:r>
            <a:r>
              <a:rPr lang="en-US" sz="2800">
                <a:ea typeface="宋体" panose="02010600030101010101" pitchFamily="2" charset="-122"/>
                <a:sym typeface="+mn-ea"/>
              </a:rPr>
              <a:t>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忧天地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崩坠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身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寄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</a:t>
            </a:r>
            <a:r>
              <a:rPr lang="en-US" altLang="zh-CN" sz="2800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寝食者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屈伸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呼吸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</a:t>
            </a:r>
            <a:r>
              <a:rPr sz="2800" b="1">
                <a:sym typeface="+mn-ea"/>
              </a:rPr>
              <a:t>;</a:t>
            </a:r>
            <a:r>
              <a:rPr lang="en-US" sz="2800" b="1">
                <a:sym typeface="+mn-ea"/>
              </a:rPr>
              <a:t>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终日在天中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行止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奈何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忧崩坠乎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不当坠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耶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只使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坠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不能有所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中伤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奈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地坏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充塞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四虚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躇步跐蹈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舍然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大喜</a:t>
            </a:r>
            <a:r>
              <a:rPr sz="2800">
                <a:ea typeface="宋体" panose="02010600030101010101" pitchFamily="2" charset="-122"/>
                <a:sym typeface="+mn-ea"/>
              </a:rPr>
              <a:t>(</a:t>
            </a:r>
            <a:r>
              <a:rPr lang="en-US" sz="2800">
                <a:ea typeface="宋体" panose="02010600030101010101" pitchFamily="2" charset="-122"/>
                <a:sym typeface="+mn-ea"/>
              </a:rPr>
              <a:t>              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。舍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                  </a:t>
            </a:r>
            <a:r>
              <a:rPr sz="2800">
                <a:ea typeface="宋体" panose="02010600030101010101" pitchFamily="2" charset="-122"/>
                <a:sym typeface="+mn-ea"/>
              </a:rPr>
              <a:t>)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公司介绍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公司介绍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公司介绍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公司介绍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公司介绍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公司介绍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公司介绍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公司介绍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10056</Words>
  <Application>WPS 演示</Application>
  <PresentationFormat>全屏显示(4:3)</PresentationFormat>
  <Paragraphs>544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SimSun-ExtB</vt:lpstr>
      <vt:lpstr>黑体</vt:lpstr>
      <vt:lpstr>Arial Unicode MS</vt:lpstr>
      <vt:lpstr>楷体</vt:lpstr>
      <vt:lpstr>新宋体</vt:lpstr>
      <vt:lpstr>公司介绍PPT模板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郭果果</dc:creator>
  <cp:lastModifiedBy>dell</cp:lastModifiedBy>
  <cp:revision>95</cp:revision>
  <dcterms:created xsi:type="dcterms:W3CDTF">2015-01-26T00:29:00Z</dcterms:created>
  <dcterms:modified xsi:type="dcterms:W3CDTF">2022-01-11T07:55:51Z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A122C7BED71844BDB1F3A53380456844</vt:lpwstr>
  </property>
</Properties>
</file>