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29" r:id="rId3"/>
    <p:sldId id="406" r:id="rId4"/>
    <p:sldId id="331" r:id="rId5"/>
    <p:sldId id="407" r:id="rId6"/>
    <p:sldId id="409" r:id="rId7"/>
    <p:sldId id="367" r:id="rId8"/>
    <p:sldId id="411" r:id="rId9"/>
    <p:sldId id="366" r:id="rId10"/>
    <p:sldId id="412" r:id="rId11"/>
    <p:sldId id="365" r:id="rId12"/>
    <p:sldId id="413" r:id="rId13"/>
    <p:sldId id="364" r:id="rId14"/>
    <p:sldId id="428" r:id="rId15"/>
    <p:sldId id="363" r:id="rId16"/>
    <p:sldId id="429" r:id="rId17"/>
    <p:sldId id="362" r:id="rId18"/>
    <p:sldId id="361" r:id="rId19"/>
    <p:sldId id="438" r:id="rId20"/>
    <p:sldId id="431" r:id="rId21"/>
    <p:sldId id="358" r:id="rId22"/>
    <p:sldId id="430" r:id="rId23"/>
  </p:sldIdLst>
  <p:sldSz cx="12192000" cy="6858000"/>
  <p:notesSz cx="7103745" cy="10234295"/>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2.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3"/>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slow" advTm="3000" p14:dur="1500">
        <p:random/>
      </p:transition>
    </mc:Choice>
    <mc:Fallback>
      <p:transition spd="slow" advTm="3000">
        <p:random/>
      </p:transition>
    </mc:Fallback>
  </mc:AlternateConten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tags" Target="../tags/tag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791770" y="2122307"/>
            <a:ext cx="7178810" cy="3169285"/>
          </a:xfrm>
          <a:prstGeom prst="rect">
            <a:avLst/>
          </a:prstGeom>
          <a:noFill/>
        </p:spPr>
        <p:txBody>
          <a:bodyPr wrap="square" rtlCol="0">
            <a:spAutoFit/>
            <a:scene3d>
              <a:camera prst="orthographicFront"/>
              <a:lightRig rig="threePt" dir="t"/>
            </a:scene3d>
          </a:bodyPr>
          <a:lstStyle/>
          <a:p>
            <a:pPr algn="ctr"/>
            <a:r>
              <a:rPr lang="en-US" altLang="zh-CN" sz="8000" b="1">
                <a:solidFill>
                  <a:srgbClr val="0000CC"/>
                </a:solidFill>
                <a:latin typeface="+mj-ea"/>
                <a:ea typeface="+mj-ea"/>
              </a:rPr>
              <a:t> </a:t>
            </a:r>
            <a:r>
              <a:rPr lang="zh-CN" altLang="zh-CN" sz="8000" b="1">
                <a:solidFill>
                  <a:schemeClr val="tx1"/>
                </a:solidFill>
                <a:effectLst>
                  <a:outerShdw blurRad="38100" dist="19050" dir="2700000" algn="tl" rotWithShape="0">
                    <a:schemeClr val="dk1">
                      <a:alpha val="40000"/>
                    </a:schemeClr>
                  </a:outerShdw>
                </a:effectLst>
                <a:latin typeface="+mj-ea"/>
                <a:ea typeface="+mj-ea"/>
              </a:rPr>
              <a:t>致云雀 </a:t>
            </a:r>
            <a:endParaRPr lang="zh-CN" altLang="zh-CN" sz="8000" b="1">
              <a:solidFill>
                <a:schemeClr val="tx1"/>
              </a:solidFill>
              <a:effectLst>
                <a:outerShdw blurRad="38100" dist="19050" dir="2700000" algn="tl" rotWithShape="0">
                  <a:schemeClr val="dk1">
                    <a:alpha val="40000"/>
                  </a:schemeClr>
                </a:outerShdw>
              </a:effectLst>
              <a:latin typeface="+mj-ea"/>
              <a:ea typeface="+mj-ea"/>
            </a:endParaRPr>
          </a:p>
          <a:p>
            <a:pPr algn="ctr"/>
            <a:endParaRPr lang="zh-CN" altLang="zh-CN" sz="6000" b="1">
              <a:solidFill>
                <a:schemeClr val="tx1"/>
              </a:solidFill>
              <a:effectLst>
                <a:outerShdw blurRad="38100" dist="19050" dir="2700000" algn="tl" rotWithShape="0">
                  <a:schemeClr val="dk1">
                    <a:alpha val="40000"/>
                  </a:schemeClr>
                </a:outerShdw>
              </a:effectLst>
              <a:latin typeface="+mj-ea"/>
              <a:ea typeface="+mj-ea"/>
            </a:endParaRPr>
          </a:p>
          <a:p>
            <a:pPr algn="ctr"/>
            <a:r>
              <a:rPr lang="zh-CN" altLang="zh-CN" sz="6000" b="1">
                <a:solidFill>
                  <a:schemeClr val="tx1"/>
                </a:solidFill>
                <a:effectLst>
                  <a:outerShdw blurRad="38100" dist="19050" dir="2700000" algn="tl" rotWithShape="0">
                    <a:schemeClr val="dk1">
                      <a:alpha val="40000"/>
                    </a:schemeClr>
                  </a:outerShdw>
                </a:effectLst>
                <a:latin typeface="+mj-ea"/>
                <a:ea typeface="+mj-ea"/>
              </a:rPr>
              <a:t>              雪莱</a:t>
            </a:r>
            <a:endParaRPr lang="zh-CN" altLang="zh-CN" sz="6000" b="1">
              <a:solidFill>
                <a:schemeClr val="tx1"/>
              </a:solidFill>
              <a:effectLst>
                <a:outerShdw blurRad="38100" dist="19050" dir="2700000" algn="tl" rotWithShape="0">
                  <a:schemeClr val="dk1">
                    <a:alpha val="40000"/>
                  </a:schemeClr>
                </a:outerShdw>
              </a:effectLst>
              <a:latin typeface="+mj-ea"/>
              <a:ea typeface="+mj-ea"/>
              <a:cs typeface="字魂27号-布丁体"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02920" y="1358265"/>
            <a:ext cx="11186160" cy="3046095"/>
          </a:xfrm>
          <a:prstGeom prst="rect">
            <a:avLst/>
          </a:prstGeom>
          <a:noFill/>
        </p:spPr>
        <p:txBody>
          <a:bodyPr wrap="square" rtlCol="0" anchor="t">
            <a:spAutoFit/>
          </a:bodyPr>
          <a:lstStyle/>
          <a:p>
            <a:pPr fontAlgn="auto">
              <a:lnSpc>
                <a:spcPct val="150000"/>
              </a:lnSpc>
            </a:pPr>
            <a:r>
              <a:rPr lang="zh-CN" altLang="en-US" sz="3200" smtClean="0">
                <a:sym typeface="+mn-ea"/>
              </a:rPr>
              <a:t>第十</a:t>
            </a:r>
            <a:r>
              <a:rPr lang="zh-CN" altLang="en-US" sz="3200">
                <a:sym typeface="+mn-ea"/>
              </a:rPr>
              <a:t>节：写飞萤与晶莹的流光、玫瑰与醉人的芳香，不露形影</a:t>
            </a:r>
            <a:r>
              <a:rPr lang="zh-CN" altLang="en-US" sz="3200" smtClean="0">
                <a:sym typeface="+mn-ea"/>
              </a:rPr>
              <a:t>。接着</a:t>
            </a:r>
            <a:r>
              <a:rPr lang="zh-CN" altLang="en-US" sz="3200">
                <a:sym typeface="+mn-ea"/>
              </a:rPr>
              <a:t>，他又比之为飞萤与晶莹的流光、玫瑰与醉人的芳香，都像隐居深闺的少女一样，不露形影。体现了雪莱所说，诗人写诗，并非自求闻达。</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82600" y="428625"/>
            <a:ext cx="10894060" cy="6000750"/>
          </a:xfrm>
          <a:prstGeom prst="rect">
            <a:avLst/>
          </a:prstGeom>
          <a:noFill/>
        </p:spPr>
        <p:txBody>
          <a:bodyPr wrap="square" rtlCol="0" anchor="t">
            <a:spAutoFit/>
          </a:bodyPr>
          <a:lstStyle/>
          <a:p>
            <a:pPr marL="0" indent="0" fontAlgn="auto">
              <a:lnSpc>
                <a:spcPts val="3840"/>
              </a:lnSpc>
              <a:buNone/>
            </a:pPr>
            <a:r>
              <a:rPr lang="zh-CN" altLang="en-US" sz="3200" smtClean="0">
                <a:solidFill>
                  <a:schemeClr val="tx1"/>
                </a:solidFill>
                <a:sym typeface="+mn-ea"/>
              </a:rPr>
              <a:t>   第十一</a:t>
            </a:r>
            <a:r>
              <a:rPr lang="zh-CN" altLang="en-US" sz="3200">
                <a:solidFill>
                  <a:schemeClr val="tx1"/>
                </a:solidFill>
                <a:sym typeface="+mn-ea"/>
              </a:rPr>
              <a:t>节：写玫瑰在绿叶呵护下生发出芳菲与香甜却便宜了鲁莽的飞贼</a:t>
            </a:r>
            <a:r>
              <a:rPr lang="zh-CN" altLang="en-US" sz="3200" smtClean="0">
                <a:solidFill>
                  <a:schemeClr val="tx1"/>
                </a:solidFill>
                <a:sym typeface="+mn-ea"/>
              </a:rPr>
              <a:t>。玫瑰</a:t>
            </a:r>
            <a:r>
              <a:rPr lang="zh-CN" altLang="en-US" sz="3200">
                <a:solidFill>
                  <a:schemeClr val="tx1"/>
                </a:solidFill>
                <a:sym typeface="+mn-ea"/>
              </a:rPr>
              <a:t>在绿叶荫蔽下，绿叶遭受到热风的摧残，却呵护着玫瑰生发出醉人的芳菲与香甜，该享受着芳菲与香甜的人没有享受到，却招引了鲁莽的飞贼沉醉。</a:t>
            </a:r>
            <a:endParaRPr lang="zh-CN" altLang="en-US" sz="3200">
              <a:solidFill>
                <a:schemeClr val="tx1"/>
              </a:solidFill>
            </a:endParaRPr>
          </a:p>
          <a:p>
            <a:pPr marL="0" indent="0" fontAlgn="auto">
              <a:lnSpc>
                <a:spcPts val="3840"/>
              </a:lnSpc>
              <a:buNone/>
            </a:pPr>
            <a:r>
              <a:rPr lang="zh-CN" altLang="en-US" sz="3200" smtClean="0">
                <a:solidFill>
                  <a:schemeClr val="tx1"/>
                </a:solidFill>
                <a:sym typeface="+mn-ea"/>
              </a:rPr>
              <a:t>        第十二</a:t>
            </a:r>
            <a:r>
              <a:rPr lang="zh-CN" altLang="en-US" sz="3200">
                <a:solidFill>
                  <a:schemeClr val="tx1"/>
                </a:solidFill>
                <a:sym typeface="+mn-ea"/>
              </a:rPr>
              <a:t>节：在更高的二个层次，对云雀歌声的优美品质作出判断：明朗、清新、欢悦</a:t>
            </a:r>
            <a:r>
              <a:rPr lang="zh-CN" altLang="en-US" sz="3200" smtClean="0">
                <a:solidFill>
                  <a:schemeClr val="tx1"/>
                </a:solidFill>
                <a:sym typeface="+mn-ea"/>
              </a:rPr>
              <a:t>。诗人</a:t>
            </a:r>
            <a:r>
              <a:rPr lang="zh-CN" altLang="en-US" sz="3200">
                <a:solidFill>
                  <a:schemeClr val="tx1"/>
                </a:solidFill>
                <a:sym typeface="+mn-ea"/>
              </a:rPr>
              <a:t>又以晶莹闪烁的草地、春霖洒落的声息、雨后苏醒的花蕾这三个密集的形象带出三个概括性强而准确的形容词：明朗、清新、欢悦，在更高的二个层次，对云雀歌声的优美品质作出判断。</a:t>
            </a:r>
            <a:r>
              <a:rPr lang="zh-CN" altLang="en-US" sz="3200">
                <a:latin typeface="+mn-ea"/>
                <a:sym typeface="+mn-ea"/>
              </a:rPr>
              <a:t>雨后苏醒了的花蕾虽然明朗、欢悦，但还没有云雀歌声的美妙</a:t>
            </a:r>
            <a:r>
              <a:rPr lang="zh-CN" altLang="en-US" sz="3200" smtClean="0">
                <a:latin typeface="+mn-ea"/>
                <a:sym typeface="+mn-ea"/>
              </a:rPr>
              <a:t>。诗人</a:t>
            </a:r>
            <a:r>
              <a:rPr lang="zh-CN" altLang="en-US" sz="3200">
                <a:latin typeface="+mn-ea"/>
                <a:sym typeface="+mn-ea"/>
              </a:rPr>
              <a:t>先浓墨重彩描写雨后的花蕾明朗、欢悦，然后在最后一句，笔锋一转，写雨后的花蕾明朗、欢悦，“全都不及你的音乐”</a:t>
            </a:r>
            <a:r>
              <a:rPr lang="zh-CN" altLang="en-US" sz="3200" smtClean="0">
                <a:latin typeface="+mn-ea"/>
                <a:sym typeface="+mn-ea"/>
              </a:rPr>
              <a:t>。</a:t>
            </a:r>
            <a:endParaRPr lang="zh-CN" altLang="en-US" sz="3200">
              <a:solidFill>
                <a:schemeClr val="tx1"/>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54330" y="1119505"/>
            <a:ext cx="11483340" cy="3204210"/>
          </a:xfrm>
        </p:spPr>
        <p:txBody>
          <a:bodyPr>
            <a:noAutofit/>
          </a:bodyPr>
          <a:lstStyle/>
          <a:p>
            <a:pPr marL="0" indent="0" fontAlgn="auto">
              <a:lnSpc>
                <a:spcPts val="3840"/>
              </a:lnSpc>
              <a:spcBef>
                <a:spcPts val="100"/>
              </a:spcBef>
              <a:buNone/>
            </a:pPr>
            <a:r>
              <a:rPr lang="en-US" altLang="zh-CN" sz="3200" smtClean="0">
                <a:solidFill>
                  <a:schemeClr val="tx1"/>
                </a:solidFill>
                <a:latin typeface="+mn-ea"/>
              </a:rPr>
              <a:t>    </a:t>
            </a:r>
            <a:r>
              <a:rPr lang="zh-CN" altLang="en-US" sz="3200" smtClean="0">
                <a:solidFill>
                  <a:schemeClr val="tx1"/>
                </a:solidFill>
                <a:latin typeface="+mn-ea"/>
              </a:rPr>
              <a:t>第十三</a:t>
            </a:r>
            <a:r>
              <a:rPr lang="zh-CN" altLang="en-US" sz="3200">
                <a:solidFill>
                  <a:schemeClr val="tx1"/>
                </a:solidFill>
                <a:latin typeface="+mn-ea"/>
              </a:rPr>
              <a:t>节：诗人赞颂云雀的歌声是神圣的极乐音流</a:t>
            </a:r>
            <a:r>
              <a:rPr lang="zh-CN" altLang="en-US" sz="3200" smtClean="0">
                <a:solidFill>
                  <a:schemeClr val="tx1"/>
                </a:solidFill>
                <a:latin typeface="+mn-ea"/>
              </a:rPr>
              <a:t>。这</a:t>
            </a:r>
            <a:r>
              <a:rPr lang="zh-CN" altLang="en-US" sz="3200">
                <a:solidFill>
                  <a:schemeClr val="tx1"/>
                </a:solidFill>
                <a:latin typeface="+mn-ea"/>
              </a:rPr>
              <a:t>节诗中的“飞禽或是精灵”，呼应第一节的“欢乐的精灵，你似乎从不是飞禽”。然后以设问的方式给予答案：“我从来没有听到过</a:t>
            </a:r>
            <a:r>
              <a:rPr lang="en-US" altLang="zh-CN" sz="3200">
                <a:solidFill>
                  <a:schemeClr val="tx1"/>
                </a:solidFill>
                <a:latin typeface="+mn-ea"/>
              </a:rPr>
              <a:t>/</a:t>
            </a:r>
            <a:r>
              <a:rPr lang="zh-CN" altLang="en-US" sz="3200">
                <a:solidFill>
                  <a:schemeClr val="tx1"/>
                </a:solidFill>
                <a:latin typeface="+mn-ea"/>
              </a:rPr>
              <a:t>爱情或是醇酒的颂歌</a:t>
            </a:r>
            <a:r>
              <a:rPr lang="en-US" altLang="zh-CN" sz="3200">
                <a:solidFill>
                  <a:schemeClr val="tx1"/>
                </a:solidFill>
                <a:latin typeface="+mn-ea"/>
              </a:rPr>
              <a:t>/ </a:t>
            </a:r>
            <a:r>
              <a:rPr lang="zh-CN" altLang="en-US" sz="3200">
                <a:solidFill>
                  <a:schemeClr val="tx1"/>
                </a:solidFill>
                <a:latin typeface="+mn-ea"/>
              </a:rPr>
              <a:t>能够迸涌出这样神圣的极乐音流。”</a:t>
            </a:r>
            <a:endParaRPr lang="zh-CN" altLang="en-US" sz="3200">
              <a:solidFill>
                <a:schemeClr val="tx1"/>
              </a:solidFill>
              <a:latin typeface="+mn-ea"/>
            </a:endParaRPr>
          </a:p>
          <a:p>
            <a:pPr marL="0" indent="0" fontAlgn="auto">
              <a:lnSpc>
                <a:spcPts val="3840"/>
              </a:lnSpc>
              <a:spcBef>
                <a:spcPts val="100"/>
              </a:spcBef>
              <a:buNone/>
            </a:pPr>
            <a:r>
              <a:rPr lang="zh-CN" altLang="en-US" sz="3200" smtClean="0">
                <a:solidFill>
                  <a:srgbClr val="0000CC"/>
                </a:solidFill>
                <a:latin typeface="+mn-ea"/>
              </a:rPr>
              <a:t> </a:t>
            </a:r>
            <a:endParaRPr lang="zh-CN" altLang="en-US" sz="3200" smtClean="0">
              <a:solidFill>
                <a:srgbClr val="0000CC"/>
              </a:solidFill>
              <a:latin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32130" y="578485"/>
            <a:ext cx="11256010" cy="6000750"/>
          </a:xfrm>
          <a:prstGeom prst="rect">
            <a:avLst/>
          </a:prstGeom>
          <a:noFill/>
        </p:spPr>
        <p:txBody>
          <a:bodyPr wrap="square" rtlCol="0" anchor="t">
            <a:spAutoFit/>
          </a:bodyPr>
          <a:lstStyle/>
          <a:p>
            <a:pPr marL="0" indent="0" fontAlgn="auto">
              <a:lnSpc>
                <a:spcPts val="3840"/>
              </a:lnSpc>
              <a:buNone/>
            </a:pPr>
            <a:r>
              <a:rPr lang="zh-CN" altLang="en-US" sz="3200" smtClean="0">
                <a:solidFill>
                  <a:schemeClr val="tx1"/>
                </a:solidFill>
                <a:latin typeface="+mn-ea"/>
                <a:sym typeface="+mn-ea"/>
              </a:rPr>
              <a:t>   第十四</a:t>
            </a:r>
            <a:r>
              <a:rPr lang="zh-CN" altLang="en-US" sz="3200">
                <a:solidFill>
                  <a:schemeClr val="tx1"/>
                </a:solidFill>
                <a:latin typeface="+mn-ea"/>
                <a:sym typeface="+mn-ea"/>
              </a:rPr>
              <a:t>节：诗人认为，世界上许多有名的歌声，都没有云雀的歌声那般美妙动听</a:t>
            </a:r>
            <a:r>
              <a:rPr lang="zh-CN" altLang="en-US" sz="3200" smtClean="0">
                <a:solidFill>
                  <a:schemeClr val="tx1"/>
                </a:solidFill>
                <a:latin typeface="+mn-ea"/>
                <a:sym typeface="+mn-ea"/>
              </a:rPr>
              <a:t>。雪莱</a:t>
            </a:r>
            <a:r>
              <a:rPr lang="zh-CN" altLang="en-US" sz="3200">
                <a:solidFill>
                  <a:schemeClr val="tx1"/>
                </a:solidFill>
                <a:latin typeface="+mn-ea"/>
                <a:sym typeface="+mn-ea"/>
              </a:rPr>
              <a:t>认为，没有高尚的思想、情操便无从创造美的艺术作品。“赞婚的合唱”和“凯旋的欢歌”之所以必定贫乏，是因为在他看来，传统的婚姻制度不过是人压迫人的秩序的一个组成部分，而带来“凯旋”的战争和暴力本身则是“一切罪恶的根源”</a:t>
            </a:r>
            <a:r>
              <a:rPr lang="zh-CN" altLang="en-US" sz="3200" smtClean="0">
                <a:solidFill>
                  <a:schemeClr val="tx1"/>
                </a:solidFill>
                <a:latin typeface="+mn-ea"/>
                <a:sym typeface="+mn-ea"/>
              </a:rPr>
              <a:t>。  </a:t>
            </a:r>
            <a:endParaRPr lang="en-US" altLang="zh-CN" sz="3200">
              <a:solidFill>
                <a:schemeClr val="tx1"/>
              </a:solidFill>
              <a:latin typeface="+mn-ea"/>
            </a:endParaRPr>
          </a:p>
          <a:p>
            <a:pPr marL="0" indent="0" fontAlgn="auto">
              <a:lnSpc>
                <a:spcPts val="3840"/>
              </a:lnSpc>
              <a:buNone/>
            </a:pPr>
            <a:r>
              <a:rPr lang="zh-CN" altLang="en-US" sz="3200" smtClean="0">
                <a:solidFill>
                  <a:schemeClr val="tx1"/>
                </a:solidFill>
                <a:latin typeface="+mn-ea"/>
                <a:sym typeface="+mn-ea"/>
              </a:rPr>
              <a:t>    这节</a:t>
            </a:r>
            <a:r>
              <a:rPr lang="zh-CN" altLang="en-US" sz="3200">
                <a:solidFill>
                  <a:schemeClr val="tx1"/>
                </a:solidFill>
                <a:latin typeface="+mn-ea"/>
                <a:sym typeface="+mn-ea"/>
              </a:rPr>
              <a:t>提出了艺术与生活和自然的关系。雪莱认为，艺术是生活的惟妙惟肖的再现”。雪莱也非常重视想象，“诗可以解作想象的表现”。不过，他所推崇的想象也来源于生活。他在谈到自然风光、山川姿色、人间暴政、战争场景和人类各种文明成就时说：“我就是从这些源泉中吸取了我的诗歌形象的养料。”绮丽的浪漫主义之花，也深深植根于现实生活的土壤。</a:t>
            </a:r>
            <a:endParaRPr lang="zh-CN" altLang="en-US" sz="3200">
              <a:solidFill>
                <a:schemeClr val="tx1"/>
              </a:solidFill>
              <a:latin typeface="+mn-ea"/>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0616" y="741406"/>
            <a:ext cx="12101384" cy="5936694"/>
          </a:xfrm>
        </p:spPr>
        <p:txBody>
          <a:bodyPr>
            <a:normAutofit/>
          </a:bodyPr>
          <a:lstStyle/>
          <a:p>
            <a:pPr marL="0" indent="0">
              <a:lnSpc>
                <a:spcPct val="160000"/>
              </a:lnSpc>
              <a:buNone/>
            </a:pPr>
            <a:r>
              <a:rPr lang="en-US" altLang="zh-CN" sz="2800" b="1" smtClean="0">
                <a:solidFill>
                  <a:srgbClr val="0000CC"/>
                </a:solidFill>
                <a:latin typeface="+mn-ea"/>
              </a:rPr>
              <a:t>   </a:t>
            </a:r>
            <a:endParaRPr lang="zh-CN" altLang="zh-CN" sz="3200">
              <a:solidFill>
                <a:srgbClr val="0000CC"/>
              </a:solidFill>
              <a:latin typeface="+mn-ea"/>
            </a:endParaRPr>
          </a:p>
          <a:p>
            <a:pPr marL="0" indent="0">
              <a:lnSpc>
                <a:spcPct val="160000"/>
              </a:lnSpc>
              <a:buNone/>
            </a:pPr>
            <a:r>
              <a:rPr lang="en-US" altLang="zh-CN" sz="3200" smtClean="0">
                <a:solidFill>
                  <a:srgbClr val="0000CC"/>
                </a:solidFill>
                <a:latin typeface="+mn-ea"/>
              </a:rPr>
              <a:t>    </a:t>
            </a:r>
            <a:r>
              <a:rPr lang="zh-CN" altLang="zh-CN" sz="3200" smtClean="0">
                <a:solidFill>
                  <a:schemeClr val="tx1"/>
                </a:solidFill>
                <a:latin typeface="+mn-ea"/>
              </a:rPr>
              <a:t>第</a:t>
            </a:r>
            <a:r>
              <a:rPr lang="en-US" altLang="zh-CN" sz="3200" smtClean="0">
                <a:solidFill>
                  <a:schemeClr val="tx1"/>
                </a:solidFill>
                <a:latin typeface="+mn-ea"/>
              </a:rPr>
              <a:t>15-16</a:t>
            </a:r>
            <a:r>
              <a:rPr lang="zh-CN" altLang="zh-CN" sz="3200">
                <a:solidFill>
                  <a:schemeClr val="tx1"/>
                </a:solidFill>
                <a:latin typeface="+mn-ea"/>
              </a:rPr>
              <a:t>节：云雀的歌声有爱，却从不知晓过分充满爱的悲哀。</a:t>
            </a:r>
            <a:endParaRPr lang="zh-CN" altLang="zh-CN" sz="3200">
              <a:solidFill>
                <a:schemeClr val="tx1"/>
              </a:solidFill>
              <a:latin typeface="+mn-ea"/>
            </a:endParaRPr>
          </a:p>
          <a:p>
            <a:pPr marL="0" indent="0">
              <a:lnSpc>
                <a:spcPct val="160000"/>
              </a:lnSpc>
              <a:buNone/>
            </a:pPr>
            <a:r>
              <a:rPr lang="en-US" altLang="zh-CN" sz="3200">
                <a:solidFill>
                  <a:schemeClr val="tx1"/>
                </a:solidFill>
                <a:latin typeface="+mn-ea"/>
              </a:rPr>
              <a:t>“</a:t>
            </a:r>
            <a:r>
              <a:rPr lang="zh-CN" altLang="zh-CN" sz="3200">
                <a:solidFill>
                  <a:schemeClr val="tx1"/>
                </a:solidFill>
                <a:latin typeface="+mn-ea"/>
              </a:rPr>
              <a:t>有你明澈强烈的欢快</a:t>
            </a:r>
            <a:r>
              <a:rPr lang="en-US" altLang="zh-CN" sz="3200">
                <a:solidFill>
                  <a:schemeClr val="tx1"/>
                </a:solidFill>
                <a:latin typeface="+mn-ea"/>
              </a:rPr>
              <a:t>/ </a:t>
            </a:r>
            <a:r>
              <a:rPr lang="zh-CN" altLang="zh-CN" sz="3200">
                <a:solidFill>
                  <a:schemeClr val="tx1"/>
                </a:solidFill>
                <a:latin typeface="+mn-ea"/>
              </a:rPr>
              <a:t>倦怠永不会出现</a:t>
            </a:r>
            <a:r>
              <a:rPr lang="en-US" altLang="zh-CN" sz="3200">
                <a:solidFill>
                  <a:schemeClr val="tx1"/>
                </a:solidFill>
                <a:latin typeface="+mn-ea"/>
              </a:rPr>
              <a:t>/</a:t>
            </a:r>
            <a:r>
              <a:rPr lang="zh-CN" altLang="zh-CN" sz="3200">
                <a:solidFill>
                  <a:schemeClr val="tx1"/>
                </a:solidFill>
                <a:latin typeface="+mn-ea"/>
              </a:rPr>
              <a:t>那烦恼的阴影，从来</a:t>
            </a:r>
            <a:r>
              <a:rPr lang="en-US" altLang="zh-CN" sz="3200">
                <a:solidFill>
                  <a:schemeClr val="tx1"/>
                </a:solidFill>
                <a:latin typeface="+mn-ea"/>
              </a:rPr>
              <a:t>/ </a:t>
            </a:r>
            <a:r>
              <a:rPr lang="zh-CN" altLang="zh-CN" sz="3200">
                <a:solidFill>
                  <a:schemeClr val="tx1"/>
                </a:solidFill>
                <a:latin typeface="+mn-ea"/>
              </a:rPr>
              <a:t>近不得你身边</a:t>
            </a:r>
            <a:r>
              <a:rPr lang="en-US" altLang="zh-CN" sz="3200">
                <a:solidFill>
                  <a:schemeClr val="tx1"/>
                </a:solidFill>
                <a:latin typeface="+mn-ea"/>
              </a:rPr>
              <a:t>/</a:t>
            </a:r>
            <a:r>
              <a:rPr lang="zh-CN" altLang="zh-CN" sz="3200">
                <a:solidFill>
                  <a:schemeClr val="tx1"/>
                </a:solidFill>
                <a:latin typeface="+mn-ea"/>
              </a:rPr>
              <a:t>你爱，却从不知晓过分充满爱的悲哀。</a:t>
            </a:r>
            <a:r>
              <a:rPr lang="en-US" altLang="zh-CN" sz="3200">
                <a:solidFill>
                  <a:schemeClr val="tx1"/>
                </a:solidFill>
                <a:latin typeface="+mn-ea"/>
              </a:rPr>
              <a:t>”</a:t>
            </a:r>
            <a:r>
              <a:rPr lang="zh-CN" altLang="zh-CN" sz="3200">
                <a:solidFill>
                  <a:schemeClr val="tx1"/>
                </a:solidFill>
                <a:latin typeface="+mn-ea"/>
              </a:rPr>
              <a:t>诗人认为，云雀歌声之所以甜美欢快，是因为云雀“爱，却从不知晓过分充满爱的悲哀”。</a:t>
            </a:r>
            <a:endParaRPr lang="zh-CN" altLang="zh-CN" sz="3200">
              <a:solidFill>
                <a:schemeClr val="tx1"/>
              </a:solidFill>
              <a:latin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60705" y="963930"/>
            <a:ext cx="11069955" cy="4523105"/>
          </a:xfrm>
          <a:prstGeom prst="rect">
            <a:avLst/>
          </a:prstGeom>
          <a:noFill/>
        </p:spPr>
        <p:txBody>
          <a:bodyPr wrap="square" rtlCol="0" anchor="t">
            <a:spAutoFit/>
          </a:bodyPr>
          <a:lstStyle/>
          <a:p>
            <a:pPr marL="0" indent="0" fontAlgn="auto">
              <a:lnSpc>
                <a:spcPts val="3840"/>
              </a:lnSpc>
              <a:buNone/>
            </a:pPr>
            <a:r>
              <a:rPr lang="zh-CN" altLang="zh-CN" sz="3200" smtClean="0">
                <a:solidFill>
                  <a:schemeClr val="tx1"/>
                </a:solidFill>
                <a:latin typeface="+mn-ea"/>
                <a:sym typeface="+mn-ea"/>
              </a:rPr>
              <a:t>第十七</a:t>
            </a:r>
            <a:r>
              <a:rPr lang="zh-CN" altLang="zh-CN" sz="3200">
                <a:solidFill>
                  <a:schemeClr val="tx1"/>
                </a:solidFill>
                <a:latin typeface="+mn-ea"/>
                <a:sym typeface="+mn-ea"/>
              </a:rPr>
              <a:t>节：雪莱认为有理性的人不惧死亡，应该造福人类，创造生命的价值</a:t>
            </a:r>
            <a:r>
              <a:rPr lang="zh-CN" altLang="zh-CN" sz="3200" smtClean="0">
                <a:solidFill>
                  <a:schemeClr val="tx1"/>
                </a:solidFill>
                <a:latin typeface="+mn-ea"/>
                <a:sym typeface="+mn-ea"/>
              </a:rPr>
              <a:t>。雪莱</a:t>
            </a:r>
            <a:r>
              <a:rPr lang="zh-CN" altLang="zh-CN" sz="3200">
                <a:solidFill>
                  <a:schemeClr val="tx1"/>
                </a:solidFill>
                <a:latin typeface="+mn-ea"/>
                <a:sym typeface="+mn-ea"/>
              </a:rPr>
              <a:t>在第十七节谈到了死亡。人总认为一切生灵最大的痛苦莫过于失去生命。而雪莱认为，在参透了生死真谛之后，便可达到无所畏惧、无所挂碍的坦荡境地。雪莱认为有理性的人应该造福人类，这是生命的价值。而高尚的灵魂永生不死，只会回归到他所来自的本源而和“宇宙精神”合一，那时，死去的将是死亡。这种理解，也正是雪莱虽时刻预感死亡临近而始终乐观豁达的重要原因。云雀，是理想化了的诗人。</a:t>
            </a:r>
            <a:endParaRPr lang="zh-CN" altLang="zh-CN" sz="3200">
              <a:solidFill>
                <a:schemeClr val="tx1"/>
              </a:solidFill>
              <a:latin typeface="+mn-ea"/>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4145" y="294640"/>
            <a:ext cx="11903710" cy="6280150"/>
          </a:xfrm>
        </p:spPr>
        <p:txBody>
          <a:bodyPr>
            <a:noAutofit/>
          </a:bodyPr>
          <a:lstStyle/>
          <a:p>
            <a:pPr marL="0" indent="0" fontAlgn="auto">
              <a:lnSpc>
                <a:spcPts val="3600"/>
              </a:lnSpc>
              <a:spcBef>
                <a:spcPts val="100"/>
              </a:spcBef>
              <a:buNone/>
            </a:pPr>
            <a:r>
              <a:rPr lang="zh-CN" altLang="en-US" sz="3000" smtClean="0">
                <a:solidFill>
                  <a:schemeClr val="tx1"/>
                </a:solidFill>
                <a:latin typeface="+mn-ea"/>
              </a:rPr>
              <a:t>    第十</a:t>
            </a:r>
            <a:r>
              <a:rPr lang="zh-CN" altLang="en-US" sz="3000">
                <a:solidFill>
                  <a:schemeClr val="tx1"/>
                </a:solidFill>
                <a:latin typeface="+mn-ea"/>
              </a:rPr>
              <a:t>八节：我们最美的音乐，往往也是最能倾诉哀思的曲调</a:t>
            </a:r>
            <a:r>
              <a:rPr lang="zh-CN" altLang="en-US" sz="3000" smtClean="0">
                <a:solidFill>
                  <a:schemeClr val="tx1"/>
                </a:solidFill>
                <a:latin typeface="+mn-ea"/>
              </a:rPr>
              <a:t>。本</a:t>
            </a:r>
            <a:r>
              <a:rPr lang="zh-CN" altLang="en-US" sz="3000">
                <a:solidFill>
                  <a:schemeClr val="tx1"/>
                </a:solidFill>
                <a:latin typeface="+mn-ea"/>
              </a:rPr>
              <a:t>节至二十节，体现了浪漫主义诗歌的共同特征：歌颂自然，以反衬人类社会的丑恶的一面和人的不幸，但也揭示了某种真理：“我们瞻前顾后</a:t>
            </a:r>
            <a:r>
              <a:rPr lang="en-US" altLang="zh-CN" sz="3000">
                <a:solidFill>
                  <a:schemeClr val="tx1"/>
                </a:solidFill>
                <a:latin typeface="+mn-ea"/>
              </a:rPr>
              <a:t>/</a:t>
            </a:r>
            <a:r>
              <a:rPr lang="zh-CN" altLang="en-US" sz="3000">
                <a:solidFill>
                  <a:schemeClr val="tx1"/>
                </a:solidFill>
                <a:latin typeface="+mn-ea"/>
              </a:rPr>
              <a:t>为了不存在的事物自扰</a:t>
            </a:r>
            <a:r>
              <a:rPr lang="en-US" altLang="zh-CN" sz="3000">
                <a:solidFill>
                  <a:schemeClr val="tx1"/>
                </a:solidFill>
                <a:latin typeface="+mn-ea"/>
              </a:rPr>
              <a:t>/</a:t>
            </a:r>
            <a:r>
              <a:rPr lang="zh-CN" altLang="en-US" sz="3000">
                <a:solidFill>
                  <a:schemeClr val="tx1"/>
                </a:solidFill>
                <a:latin typeface="+mn-ea"/>
              </a:rPr>
              <a:t>我们最真挚的笑</a:t>
            </a:r>
            <a:r>
              <a:rPr lang="en-US" altLang="zh-CN" sz="3000">
                <a:solidFill>
                  <a:schemeClr val="tx1"/>
                </a:solidFill>
                <a:latin typeface="+mn-ea"/>
              </a:rPr>
              <a:t>/</a:t>
            </a:r>
            <a:r>
              <a:rPr lang="zh-CN" altLang="en-US" sz="3000">
                <a:solidFill>
                  <a:schemeClr val="tx1"/>
                </a:solidFill>
                <a:latin typeface="+mn-ea"/>
              </a:rPr>
              <a:t>也交织着某种苦恼</a:t>
            </a:r>
            <a:r>
              <a:rPr lang="en-US" altLang="zh-CN" sz="3000">
                <a:solidFill>
                  <a:schemeClr val="tx1"/>
                </a:solidFill>
                <a:latin typeface="+mn-ea"/>
              </a:rPr>
              <a:t>/</a:t>
            </a:r>
            <a:r>
              <a:rPr lang="zh-CN" altLang="en-US" sz="3000">
                <a:solidFill>
                  <a:schemeClr val="tx1"/>
                </a:solidFill>
                <a:latin typeface="+mn-ea"/>
              </a:rPr>
              <a:t>我们最美的音乐是最能倾诉哀思的曲调。”读到此处，生活现实中的人们，会不禁产生共鸣。我们最美的音乐，往往也是最能倾诉哀思的曲调。</a:t>
            </a:r>
            <a:endParaRPr lang="zh-CN" altLang="en-US" sz="3000">
              <a:solidFill>
                <a:schemeClr val="tx1"/>
              </a:solidFill>
              <a:latin typeface="+mn-ea"/>
            </a:endParaRPr>
          </a:p>
          <a:p>
            <a:pPr marL="0" indent="0" fontAlgn="auto">
              <a:lnSpc>
                <a:spcPts val="3600"/>
              </a:lnSpc>
              <a:spcBef>
                <a:spcPts val="100"/>
              </a:spcBef>
              <a:buNone/>
            </a:pPr>
            <a:r>
              <a:rPr lang="zh-CN" altLang="en-US" sz="3000" smtClean="0">
                <a:solidFill>
                  <a:schemeClr val="tx1"/>
                </a:solidFill>
                <a:latin typeface="+mn-ea"/>
              </a:rPr>
              <a:t>    第十九</a:t>
            </a:r>
            <a:r>
              <a:rPr lang="zh-CN" altLang="en-US" sz="3000">
                <a:solidFill>
                  <a:schemeClr val="tx1"/>
                </a:solidFill>
                <a:latin typeface="+mn-ea"/>
              </a:rPr>
              <a:t>节：诗人感叹自己不知道怎样才能接近于云雀的欢愉</a:t>
            </a:r>
            <a:r>
              <a:rPr lang="zh-CN" altLang="en-US" sz="3000" smtClean="0">
                <a:solidFill>
                  <a:schemeClr val="tx1"/>
                </a:solidFill>
                <a:latin typeface="+mn-ea"/>
              </a:rPr>
              <a:t>。云雀</a:t>
            </a:r>
            <a:r>
              <a:rPr lang="zh-CN" altLang="en-US" sz="3000">
                <a:solidFill>
                  <a:schemeClr val="tx1"/>
                </a:solidFill>
                <a:latin typeface="+mn-ea"/>
              </a:rPr>
              <a:t>的歌声尽管美妙动听，但人类是生活环境毕竟不是云雀的世界。“是</a:t>
            </a:r>
            <a:r>
              <a:rPr lang="en-US" altLang="zh-CN" sz="3000">
                <a:solidFill>
                  <a:schemeClr val="tx1"/>
                </a:solidFill>
                <a:latin typeface="+mn-ea"/>
              </a:rPr>
              <a:t>/</a:t>
            </a:r>
            <a:r>
              <a:rPr lang="zh-CN" altLang="en-US" sz="3000">
                <a:solidFill>
                  <a:schemeClr val="tx1"/>
                </a:solidFill>
                <a:latin typeface="+mn-ea"/>
              </a:rPr>
              <a:t>即使我们能摈弃</a:t>
            </a:r>
            <a:r>
              <a:rPr lang="en-US" altLang="zh-CN" sz="3000">
                <a:solidFill>
                  <a:schemeClr val="tx1"/>
                </a:solidFill>
                <a:latin typeface="+mn-ea"/>
              </a:rPr>
              <a:t>//</a:t>
            </a:r>
            <a:r>
              <a:rPr lang="zh-CN" altLang="en-US" sz="3000">
                <a:solidFill>
                  <a:schemeClr val="tx1"/>
                </a:solidFill>
                <a:latin typeface="+mn-ea"/>
              </a:rPr>
              <a:t>憎恨、傲慢和恐惧</a:t>
            </a:r>
            <a:r>
              <a:rPr lang="en-US" altLang="zh-CN" sz="3000">
                <a:solidFill>
                  <a:schemeClr val="tx1"/>
                </a:solidFill>
                <a:latin typeface="+mn-ea"/>
              </a:rPr>
              <a:t>/</a:t>
            </a:r>
            <a:r>
              <a:rPr lang="zh-CN" altLang="en-US" sz="3000">
                <a:solidFill>
                  <a:schemeClr val="tx1"/>
                </a:solidFill>
                <a:latin typeface="+mn-ea"/>
              </a:rPr>
              <a:t>即使我们生来不会</a:t>
            </a:r>
            <a:r>
              <a:rPr lang="en-US" altLang="zh-CN" sz="3000">
                <a:solidFill>
                  <a:schemeClr val="tx1"/>
                </a:solidFill>
                <a:latin typeface="+mn-ea"/>
              </a:rPr>
              <a:t>/</a:t>
            </a:r>
            <a:r>
              <a:rPr lang="zh-CN" altLang="en-US" sz="3000">
                <a:solidFill>
                  <a:schemeClr val="tx1"/>
                </a:solidFill>
                <a:latin typeface="+mn-ea"/>
              </a:rPr>
              <a:t>抛洒任何一滴眼泪</a:t>
            </a:r>
            <a:r>
              <a:rPr lang="en-US" altLang="zh-CN" sz="3000">
                <a:solidFill>
                  <a:schemeClr val="tx1"/>
                </a:solidFill>
                <a:latin typeface="+mn-ea"/>
              </a:rPr>
              <a:t>/</a:t>
            </a:r>
            <a:r>
              <a:rPr lang="zh-CN" altLang="en-US" sz="3000">
                <a:solidFill>
                  <a:schemeClr val="tx1"/>
                </a:solidFill>
                <a:latin typeface="+mn-ea"/>
              </a:rPr>
              <a:t>我也不知，怎样才能接近于你的欢愉。</a:t>
            </a:r>
            <a:endParaRPr lang="zh-CN" altLang="en-US" sz="3000">
              <a:solidFill>
                <a:schemeClr val="tx1"/>
              </a:solidFill>
              <a:latin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8590" y="151765"/>
            <a:ext cx="11895455" cy="6706235"/>
          </a:xfrm>
        </p:spPr>
        <p:txBody>
          <a:bodyPr>
            <a:noAutofit/>
          </a:bodyPr>
          <a:lstStyle/>
          <a:p>
            <a:pPr marL="0" indent="0" fontAlgn="auto">
              <a:lnSpc>
                <a:spcPts val="3600"/>
              </a:lnSpc>
              <a:spcBef>
                <a:spcPts val="100"/>
              </a:spcBef>
              <a:buNone/>
            </a:pPr>
            <a:r>
              <a:rPr lang="en-US" altLang="zh-CN" sz="3000" b="1" smtClean="0">
                <a:solidFill>
                  <a:srgbClr val="0000CC"/>
                </a:solidFill>
                <a:latin typeface="+mn-ea"/>
              </a:rPr>
              <a:t>    </a:t>
            </a:r>
            <a:r>
              <a:rPr lang="zh-CN" altLang="zh-CN" sz="3000" smtClean="0">
                <a:solidFill>
                  <a:schemeClr val="tx1"/>
                </a:solidFill>
                <a:latin typeface="+mn-ea"/>
              </a:rPr>
              <a:t>第二十</a:t>
            </a:r>
            <a:r>
              <a:rPr lang="zh-CN" altLang="zh-CN" sz="3000">
                <a:solidFill>
                  <a:schemeClr val="tx1"/>
                </a:solidFill>
                <a:latin typeface="+mn-ea"/>
              </a:rPr>
              <a:t>节：诗人对云雀歌声的美妙的概括，表明艺术作品美妙富饶是因为作者具有不凡的品质</a:t>
            </a:r>
            <a:r>
              <a:rPr lang="zh-CN" altLang="zh-CN" sz="3000" smtClean="0">
                <a:solidFill>
                  <a:schemeClr val="tx1"/>
                </a:solidFill>
                <a:latin typeface="+mn-ea"/>
              </a:rPr>
              <a:t>。第二十</a:t>
            </a:r>
            <a:r>
              <a:rPr lang="zh-CN" altLang="zh-CN" sz="3000">
                <a:solidFill>
                  <a:schemeClr val="tx1"/>
                </a:solidFill>
                <a:latin typeface="+mn-ea"/>
              </a:rPr>
              <a:t>节对云雀歌声的美妙进一步概括，同时表明，艺术作品之所以美妙而富饶，是因为作者具有不凡的品质，高超的艺术技巧只能为“鄙弃尘土”的艺术大师所用。“鄙弃尘土”，既指云雀“从地面一跃而上”，也指摆脱陈腐、庸俗的思想感情的拘束。雪莱说：“诗人的言语总是隐喻的”，全诗在使用大量的明喻和： 暗喻描绘云雀及其歌声的同时，塑造了一个象征，一个理想艺术大师的形</a:t>
            </a:r>
            <a:r>
              <a:rPr lang="en-US" altLang="zh-CN" sz="3000" err="1">
                <a:solidFill>
                  <a:schemeClr val="tx1"/>
                </a:solidFill>
                <a:latin typeface="+mn-ea"/>
              </a:rPr>
              <a:t>i </a:t>
            </a:r>
            <a:r>
              <a:rPr lang="zh-CN" altLang="zh-CN" sz="3000">
                <a:solidFill>
                  <a:schemeClr val="tx1"/>
                </a:solidFill>
                <a:latin typeface="+mn-ea"/>
              </a:rPr>
              <a:t>象。这里的隐喻以双关的形式又一次呼应第一节的暗示：此曲只应天上有。</a:t>
            </a:r>
            <a:endParaRPr lang="zh-CN" altLang="zh-CN" sz="3000">
              <a:solidFill>
                <a:schemeClr val="tx1"/>
              </a:solidFill>
              <a:latin typeface="+mn-ea"/>
            </a:endParaRPr>
          </a:p>
          <a:p>
            <a:pPr marL="0" indent="0" fontAlgn="auto">
              <a:lnSpc>
                <a:spcPts val="3600"/>
              </a:lnSpc>
              <a:spcBef>
                <a:spcPts val="100"/>
              </a:spcBef>
              <a:buNone/>
            </a:pPr>
            <a:r>
              <a:rPr lang="en-US" altLang="zh-CN" sz="3000" smtClean="0">
                <a:solidFill>
                  <a:schemeClr val="tx1"/>
                </a:solidFill>
                <a:latin typeface="+mn-ea"/>
              </a:rPr>
              <a:t>    </a:t>
            </a:r>
            <a:r>
              <a:rPr lang="zh-CN" altLang="zh-CN" sz="3000" smtClean="0">
                <a:solidFill>
                  <a:schemeClr val="tx1"/>
                </a:solidFill>
                <a:latin typeface="+mn-ea"/>
              </a:rPr>
              <a:t>第二十一</a:t>
            </a:r>
            <a:r>
              <a:rPr lang="zh-CN" altLang="zh-CN" sz="3000">
                <a:solidFill>
                  <a:schemeClr val="tx1"/>
                </a:solidFill>
                <a:latin typeface="+mn-ea"/>
              </a:rPr>
              <a:t>节：诗人以感叹的口吻表达了他的愿望和抱负</a:t>
            </a:r>
            <a:r>
              <a:rPr lang="zh-CN" altLang="zh-CN" sz="3000" smtClean="0">
                <a:solidFill>
                  <a:schemeClr val="tx1"/>
                </a:solidFill>
                <a:latin typeface="+mn-ea"/>
              </a:rPr>
              <a:t>。最后</a:t>
            </a:r>
            <a:r>
              <a:rPr lang="zh-CN" altLang="zh-CN" sz="3000">
                <a:solidFill>
                  <a:schemeClr val="tx1"/>
                </a:solidFill>
                <a:latin typeface="+mn-ea"/>
              </a:rPr>
              <a:t>，诗人以感叹的口吻表达了他的愿望和抱负。云雀所熟知的欢欣，就是和美好的理想、高尚的情操、对于同类真挚强烈的爱联系在一起的欢欣。</a:t>
            </a:r>
            <a:r>
              <a:rPr lang="en-US" altLang="zh-CN" sz="3000">
                <a:solidFill>
                  <a:schemeClr val="tx1"/>
                </a:solidFill>
                <a:latin typeface="+mn-ea"/>
              </a:rPr>
              <a:t>“</a:t>
            </a:r>
            <a:r>
              <a:rPr lang="zh-CN" altLang="zh-CN" sz="3000">
                <a:solidFill>
                  <a:schemeClr val="tx1"/>
                </a:solidFill>
                <a:latin typeface="+mn-ea"/>
              </a:rPr>
              <a:t>教给我一半，你的心</a:t>
            </a:r>
            <a:r>
              <a:rPr lang="en-US" altLang="zh-CN" sz="3000">
                <a:solidFill>
                  <a:schemeClr val="tx1"/>
                </a:solidFill>
                <a:latin typeface="+mn-ea"/>
              </a:rPr>
              <a:t>/</a:t>
            </a:r>
            <a:r>
              <a:rPr lang="zh-CN" altLang="zh-CN" sz="3000">
                <a:solidFill>
                  <a:schemeClr val="tx1"/>
                </a:solidFill>
                <a:latin typeface="+mn-ea"/>
              </a:rPr>
              <a:t>必定熟知的欢欣，和谐、炽热的激情</a:t>
            </a:r>
            <a:r>
              <a:rPr lang="en-US" altLang="zh-CN" sz="3000">
                <a:solidFill>
                  <a:schemeClr val="tx1"/>
                </a:solidFill>
                <a:latin typeface="+mn-ea"/>
              </a:rPr>
              <a:t>/</a:t>
            </a:r>
            <a:r>
              <a:rPr lang="zh-CN" altLang="zh-CN" sz="3000">
                <a:solidFill>
                  <a:schemeClr val="tx1"/>
                </a:solidFill>
                <a:latin typeface="+mn-ea"/>
              </a:rPr>
              <a:t>就会出我的双唇</a:t>
            </a:r>
            <a:r>
              <a:rPr lang="en-US" altLang="zh-CN" sz="3000">
                <a:solidFill>
                  <a:schemeClr val="tx1"/>
                </a:solidFill>
                <a:latin typeface="+mn-ea"/>
              </a:rPr>
              <a:t>/</a:t>
            </a:r>
            <a:r>
              <a:rPr lang="zh-CN" altLang="zh-CN" sz="3000">
                <a:solidFill>
                  <a:schemeClr val="tx1"/>
                </a:solidFill>
                <a:latin typeface="+mn-ea"/>
              </a:rPr>
              <a:t>全世界就会像此刻的我</a:t>
            </a:r>
            <a:r>
              <a:rPr lang="en-US" altLang="zh-CN" sz="3000">
                <a:solidFill>
                  <a:schemeClr val="tx1"/>
                </a:solidFill>
                <a:latin typeface="+mn-ea"/>
              </a:rPr>
              <a:t>——</a:t>
            </a:r>
            <a:r>
              <a:rPr lang="zh-CN" altLang="zh-CN" sz="3000">
                <a:solidFill>
                  <a:schemeClr val="tx1"/>
                </a:solidFill>
                <a:latin typeface="+mn-ea"/>
              </a:rPr>
              <a:t>侧耳倾听。</a:t>
            </a:r>
            <a:r>
              <a:rPr lang="en-US" altLang="zh-CN" sz="3000">
                <a:solidFill>
                  <a:schemeClr val="tx1"/>
                </a:solidFill>
                <a:latin typeface="+mn-ea"/>
              </a:rPr>
              <a:t>”</a:t>
            </a:r>
            <a:endParaRPr lang="zh-CN" altLang="zh-CN" sz="3000">
              <a:solidFill>
                <a:schemeClr val="tx1"/>
              </a:solidFill>
              <a:latin typeface="+mn-ea"/>
            </a:endParaRPr>
          </a:p>
          <a:p>
            <a:pPr marL="0" indent="0" fontAlgn="auto">
              <a:lnSpc>
                <a:spcPts val="3600"/>
              </a:lnSpc>
              <a:spcBef>
                <a:spcPts val="100"/>
              </a:spcBef>
              <a:buNone/>
            </a:pPr>
            <a:endParaRPr lang="zh-CN" altLang="zh-CN" sz="2700">
              <a:solidFill>
                <a:schemeClr val="tx1"/>
              </a:solidFill>
              <a:latin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39140" y="611505"/>
            <a:ext cx="10558145" cy="583565"/>
          </a:xfrm>
          <a:prstGeom prst="rect">
            <a:avLst/>
          </a:prstGeom>
          <a:noFill/>
        </p:spPr>
        <p:txBody>
          <a:bodyPr wrap="square" rtlCol="0" anchor="t">
            <a:spAutoFit/>
          </a:bodyPr>
          <a:lstStyle/>
          <a:p>
            <a:r>
              <a:rPr lang="zh-CN" altLang="en-US" sz="3200">
                <a:solidFill>
                  <a:srgbClr val="FF0000"/>
                </a:solidFill>
              </a:rPr>
              <a:t>诗人描写云雀时运用了什么手法?体现了云雀的什么特点?</a:t>
            </a:r>
            <a:endParaRPr lang="zh-CN" altLang="en-US" sz="3200">
              <a:solidFill>
                <a:srgbClr val="FF0000"/>
              </a:solidFill>
            </a:endParaRPr>
          </a:p>
        </p:txBody>
      </p:sp>
      <p:sp>
        <p:nvSpPr>
          <p:cNvPr id="5" name="文本框 4"/>
          <p:cNvSpPr txBox="1"/>
          <p:nvPr/>
        </p:nvSpPr>
        <p:spPr>
          <a:xfrm>
            <a:off x="510540" y="1729740"/>
            <a:ext cx="11015345" cy="4523105"/>
          </a:xfrm>
          <a:prstGeom prst="rect">
            <a:avLst/>
          </a:prstGeom>
          <a:noFill/>
        </p:spPr>
        <p:txBody>
          <a:bodyPr wrap="square" rtlCol="0" anchor="t">
            <a:spAutoFit/>
          </a:bodyPr>
          <a:lstStyle/>
          <a:p>
            <a:pPr fontAlgn="auto">
              <a:lnSpc>
                <a:spcPct val="150000"/>
              </a:lnSpc>
            </a:pPr>
            <a:r>
              <a:rPr lang="en-US" altLang="zh-CN" sz="3200">
                <a:sym typeface="+mn-ea"/>
              </a:rPr>
              <a:t>         </a:t>
            </a:r>
            <a:r>
              <a:rPr lang="zh-CN" altLang="en-US" sz="3200">
                <a:sym typeface="+mn-ea"/>
              </a:rPr>
              <a:t>诗人运用浪漫主义的手法，热情地赞颂了云雀。在诗人的笔下，云雀是欢乐、光明、美丽的象征。诗人运用比喻、对比、设问的方式，对云雀加以描绘。他把云雀比作诗人比作高贵的少女，比作萤火虫，使云雀美丽的形象生动地展现在读者的面前。诗人把云雀的歌声同颂歌、赞婚的合唱、凯旋的欢歌相比，突出云雀歌声所具有的巨大力量。</a:t>
            </a:r>
            <a:endParaRPr lang="zh-CN" altLang="en-US" sz="3200"/>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943610" y="343535"/>
            <a:ext cx="10305415" cy="5964555"/>
          </a:xfrm>
          <a:prstGeom prst="rect">
            <a:avLst/>
          </a:prstGeom>
          <a:noFill/>
        </p:spPr>
        <p:txBody>
          <a:bodyPr wrap="square" rtlCol="0" anchor="t">
            <a:spAutoFit/>
          </a:bodyPr>
          <a:lstStyle/>
          <a:p>
            <a:pPr indent="0" algn="l" defTabSz="914400" fontAlgn="auto">
              <a:lnSpc>
                <a:spcPts val="3800"/>
              </a:lnSpc>
              <a:spcBef>
                <a:spcPts val="100"/>
              </a:spcBef>
              <a:spcAft>
                <a:spcPct val="0"/>
              </a:spcAft>
              <a:buNone/>
              <a:tabLst>
                <a:tab pos="2430780"/>
              </a:tabLst>
            </a:pPr>
            <a:r>
              <a:rPr lang="en-US" altLang="zh-CN" sz="3200" kern="100" smtClean="0">
                <a:solidFill>
                  <a:schemeClr val="tx1"/>
                </a:solidFill>
                <a:latin typeface="+mn-ea"/>
                <a:cs typeface="Courier New" panose="02070309020205020404" pitchFamily="49" charset="0"/>
                <a:sym typeface="+mn-ea"/>
              </a:rPr>
              <a:t>6</a:t>
            </a:r>
            <a:r>
              <a:rPr lang="en-US" altLang="zh-CN" sz="3200" kern="100">
                <a:solidFill>
                  <a:schemeClr val="tx1"/>
                </a:solidFill>
                <a:latin typeface="+mn-ea"/>
                <a:cs typeface="Courier New" panose="02070309020205020404" pitchFamily="49" charset="0"/>
                <a:sym typeface="+mn-ea"/>
              </a:rPr>
              <a:t>.</a:t>
            </a:r>
            <a:r>
              <a:rPr lang="zh-CN" altLang="zh-CN" sz="3200" kern="100">
                <a:solidFill>
                  <a:schemeClr val="tx1"/>
                </a:solidFill>
                <a:latin typeface="+mn-ea"/>
                <a:cs typeface="Courier New" panose="02070309020205020404" pitchFamily="49" charset="0"/>
                <a:sym typeface="+mn-ea"/>
              </a:rPr>
              <a:t>诗歌中的云雀是怎样的形象？</a:t>
            </a:r>
            <a:endParaRPr lang="zh-CN" altLang="zh-CN" sz="3200" kern="100">
              <a:solidFill>
                <a:schemeClr val="tx1"/>
              </a:solidFill>
              <a:latin typeface="+mn-ea"/>
              <a:cs typeface="Courier New" panose="02070309020205020404" pitchFamily="49" charset="0"/>
            </a:endParaRPr>
          </a:p>
          <a:p>
            <a:pPr indent="0" algn="l" defTabSz="914400" fontAlgn="auto">
              <a:lnSpc>
                <a:spcPts val="3800"/>
              </a:lnSpc>
              <a:spcBef>
                <a:spcPts val="100"/>
              </a:spcBef>
              <a:spcAft>
                <a:spcPct val="0"/>
              </a:spcAft>
              <a:buNone/>
              <a:tabLst>
                <a:tab pos="2430780"/>
              </a:tabLst>
            </a:pPr>
            <a:r>
              <a:rPr lang="zh-CN" altLang="zh-CN" sz="3200" kern="100" smtClean="0">
                <a:solidFill>
                  <a:schemeClr val="tx1"/>
                </a:solidFill>
                <a:latin typeface="+mn-ea"/>
                <a:cs typeface="Courier New" panose="02070309020205020404" pitchFamily="49" charset="0"/>
                <a:sym typeface="+mn-ea"/>
              </a:rPr>
              <a:t>探究</a:t>
            </a:r>
            <a:r>
              <a:rPr lang="zh-CN" altLang="zh-CN" sz="3200" kern="100">
                <a:solidFill>
                  <a:schemeClr val="tx1"/>
                </a:solidFill>
                <a:latin typeface="+mn-ea"/>
                <a:cs typeface="Courier New" panose="02070309020205020404" pitchFamily="49" charset="0"/>
                <a:sym typeface="+mn-ea"/>
              </a:rPr>
              <a:t>：诗中云雀的形象，并不纯然是自然界中的云雀，而是诗人的理想自我形象或诗人理想的形象载体。</a:t>
            </a:r>
            <a:endParaRPr lang="zh-CN" altLang="zh-CN" sz="3200" kern="100">
              <a:solidFill>
                <a:schemeClr val="tx1"/>
              </a:solidFill>
              <a:latin typeface="+mn-ea"/>
              <a:cs typeface="Courier New" panose="02070309020205020404" pitchFamily="49" charset="0"/>
            </a:endParaRPr>
          </a:p>
          <a:p>
            <a:pPr indent="0" algn="l" defTabSz="914400" fontAlgn="auto">
              <a:lnSpc>
                <a:spcPts val="3800"/>
              </a:lnSpc>
              <a:spcBef>
                <a:spcPts val="100"/>
              </a:spcBef>
              <a:spcAft>
                <a:spcPct val="0"/>
              </a:spcAft>
              <a:buNone/>
              <a:tabLst>
                <a:tab pos="2430780"/>
              </a:tabLst>
            </a:pPr>
            <a:r>
              <a:rPr lang="en-US" altLang="zh-CN" sz="3200" kern="100" smtClean="0">
                <a:solidFill>
                  <a:schemeClr val="tx1"/>
                </a:solidFill>
                <a:latin typeface="+mn-ea"/>
                <a:cs typeface="Courier New" panose="02070309020205020404" pitchFamily="49" charset="0"/>
                <a:sym typeface="+mn-ea"/>
              </a:rPr>
              <a:t>    </a:t>
            </a:r>
            <a:r>
              <a:rPr lang="zh-CN" altLang="zh-CN" sz="3200" kern="100" smtClean="0">
                <a:solidFill>
                  <a:schemeClr val="tx1"/>
                </a:solidFill>
                <a:latin typeface="+mn-ea"/>
                <a:cs typeface="Courier New" panose="02070309020205020404" pitchFamily="49" charset="0"/>
                <a:sym typeface="+mn-ea"/>
              </a:rPr>
              <a:t>诗人</a:t>
            </a:r>
            <a:r>
              <a:rPr lang="zh-CN" altLang="zh-CN" sz="3200" kern="100">
                <a:solidFill>
                  <a:schemeClr val="tx1"/>
                </a:solidFill>
                <a:latin typeface="+mn-ea"/>
                <a:cs typeface="Courier New" panose="02070309020205020404" pitchFamily="49" charset="0"/>
                <a:sym typeface="+mn-ea"/>
              </a:rPr>
              <a:t>和云雀在许多方面都很相似：都追求光明，蔑视地面，都向往理想的世界。所不同的只是诗人痛苦地感到了理想与现实间的巨大差距，而这个差距对云雀是不存在的。从诗的整个调子中可以看出，雪莱虽感到理想遥远的痛苦，仍以不断飞升的积极情调去超越感伤。诗歌在艺术表现上很见功力，文字洗练，节奏感强，风格清丽明快，而且文章有种雄浑磅礴、大开大阖而又圆融内敛的气势。诗歌充满活力和锐气，有一种前进的力量。</a:t>
            </a:r>
            <a:endParaRPr lang="zh-CN" altLang="zh-CN" sz="3200" kern="100">
              <a:solidFill>
                <a:schemeClr val="tx1"/>
              </a:solidFill>
              <a:latin typeface="+mn-ea"/>
              <a:cs typeface="Courier New" panose="02070309020205020404" pitchFamily="49" charset="0"/>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800"/>
          <p:cNvPicPr>
            <a:picLocks noChangeAspect="1"/>
          </p:cNvPicPr>
          <p:nvPr>
            <p:custDataLst>
              <p:tags r:id="rId3"/>
            </p:custDataLst>
          </p:nvPr>
        </p:nvPicPr>
        <p:blipFill>
          <a:blip r:embed="rId2"/>
          <a:stretch>
            <a:fillRect/>
          </a:stretch>
        </p:blipFill>
        <p:spPr>
          <a:xfrm>
            <a:off x="1501775" y="-20955"/>
            <a:ext cx="9158605" cy="687768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0805" y="700405"/>
            <a:ext cx="12101195" cy="4600575"/>
          </a:xfrm>
        </p:spPr>
        <p:txBody>
          <a:bodyPr>
            <a:noAutofit/>
          </a:bodyPr>
          <a:lstStyle/>
          <a:p>
            <a:pPr indent="0" algn="just" defTabSz="1219200" fontAlgn="auto">
              <a:lnSpc>
                <a:spcPts val="3840"/>
              </a:lnSpc>
              <a:spcBef>
                <a:spcPts val="100"/>
              </a:spcBef>
              <a:spcAft>
                <a:spcPct val="0"/>
              </a:spcAft>
              <a:buNone/>
              <a:tabLst>
                <a:tab pos="2430780"/>
              </a:tabLst>
            </a:pPr>
            <a:r>
              <a:rPr lang="en-US" altLang="zh-CN" sz="3100" kern="100" smtClean="0">
                <a:solidFill>
                  <a:schemeClr val="tx1"/>
                </a:solidFill>
                <a:latin typeface="+mn-ea"/>
                <a:cs typeface="Courier New" panose="02070309020205020404" pitchFamily="49" charset="0"/>
              </a:rPr>
              <a:t>    </a:t>
            </a:r>
            <a:r>
              <a:rPr lang="en-US" altLang="zh-CN" sz="3200" kern="100" smtClean="0">
                <a:solidFill>
                  <a:schemeClr val="tx1"/>
                </a:solidFill>
                <a:latin typeface="+mn-ea"/>
                <a:cs typeface="Courier New" panose="02070309020205020404" pitchFamily="49" charset="0"/>
              </a:rPr>
              <a:t>7</a:t>
            </a:r>
            <a:r>
              <a:rPr lang="en-US" altLang="zh-CN" sz="3200" kern="100">
                <a:solidFill>
                  <a:schemeClr val="tx1"/>
                </a:solidFill>
                <a:latin typeface="+mn-ea"/>
                <a:cs typeface="Courier New" panose="02070309020205020404" pitchFamily="49" charset="0"/>
              </a:rPr>
              <a:t>.</a:t>
            </a:r>
            <a:r>
              <a:rPr lang="zh-CN" altLang="zh-CN" sz="3200" kern="100">
                <a:solidFill>
                  <a:schemeClr val="tx1"/>
                </a:solidFill>
                <a:latin typeface="+mn-ea"/>
                <a:cs typeface="Courier New" panose="02070309020205020404" pitchFamily="49" charset="0"/>
              </a:rPr>
              <a:t>诗歌中的云雀的形象象征着什么</a:t>
            </a:r>
            <a:r>
              <a:rPr lang="zh-CN" altLang="zh-CN" sz="3200" kern="100" smtClean="0">
                <a:solidFill>
                  <a:schemeClr val="tx1"/>
                </a:solidFill>
                <a:latin typeface="+mn-ea"/>
                <a:cs typeface="Courier New" panose="02070309020205020404" pitchFamily="49" charset="0"/>
              </a:rPr>
              <a:t>？</a:t>
            </a:r>
            <a:endParaRPr lang="en-US" altLang="zh-CN" sz="3200" kern="100" smtClean="0">
              <a:solidFill>
                <a:schemeClr val="tx1"/>
              </a:solidFill>
              <a:latin typeface="+mn-ea"/>
              <a:cs typeface="Courier New" panose="02070309020205020404" pitchFamily="49" charset="0"/>
            </a:endParaRPr>
          </a:p>
          <a:p>
            <a:pPr indent="0" algn="just" defTabSz="1219200" fontAlgn="auto">
              <a:lnSpc>
                <a:spcPts val="3840"/>
              </a:lnSpc>
              <a:spcBef>
                <a:spcPts val="100"/>
              </a:spcBef>
              <a:spcAft>
                <a:spcPct val="0"/>
              </a:spcAft>
              <a:buNone/>
              <a:tabLst>
                <a:tab pos="2430780"/>
              </a:tabLst>
            </a:pPr>
            <a:r>
              <a:rPr lang="en-US" altLang="zh-CN" sz="3200" kern="100">
                <a:solidFill>
                  <a:schemeClr val="tx1"/>
                </a:solidFill>
                <a:latin typeface="+mn-ea"/>
                <a:cs typeface="Courier New" panose="02070309020205020404" pitchFamily="49" charset="0"/>
              </a:rPr>
              <a:t> </a:t>
            </a:r>
            <a:r>
              <a:rPr lang="en-US" altLang="zh-CN" sz="3200" kern="100" smtClean="0">
                <a:solidFill>
                  <a:schemeClr val="tx1"/>
                </a:solidFill>
                <a:latin typeface="+mn-ea"/>
                <a:cs typeface="Courier New" panose="02070309020205020404" pitchFamily="49" charset="0"/>
              </a:rPr>
              <a:t>   </a:t>
            </a:r>
            <a:r>
              <a:rPr lang="zh-CN" altLang="zh-CN" sz="3200" kern="100" smtClean="0">
                <a:solidFill>
                  <a:schemeClr val="tx1"/>
                </a:solidFill>
                <a:latin typeface="+mn-ea"/>
                <a:cs typeface="Times New Roman" panose="02020603050405020304" pitchFamily="18" charset="0"/>
              </a:rPr>
              <a:t>探究</a:t>
            </a:r>
            <a:r>
              <a:rPr lang="zh-CN" altLang="zh-CN" sz="3200" kern="100">
                <a:solidFill>
                  <a:schemeClr val="tx1"/>
                </a:solidFill>
                <a:latin typeface="+mn-ea"/>
                <a:cs typeface="Times New Roman" panose="02020603050405020304" pitchFamily="18" charset="0"/>
              </a:rPr>
              <a:t>：在诗人的笔下，云雀是欢乐、光明、美丽的象征</a:t>
            </a:r>
            <a:r>
              <a:rPr lang="zh-CN" altLang="zh-CN" sz="3200" kern="100" smtClean="0">
                <a:solidFill>
                  <a:schemeClr val="tx1"/>
                </a:solidFill>
                <a:latin typeface="+mn-ea"/>
                <a:cs typeface="Times New Roman" panose="02020603050405020304" pitchFamily="18" charset="0"/>
              </a:rPr>
              <a:t>。</a:t>
            </a:r>
            <a:endParaRPr lang="en-US" altLang="zh-CN" sz="3200" kern="100" smtClean="0">
              <a:solidFill>
                <a:schemeClr val="tx1"/>
              </a:solidFill>
              <a:latin typeface="+mn-ea"/>
              <a:cs typeface="Times New Roman" panose="02020603050405020304" pitchFamily="18" charset="0"/>
            </a:endParaRPr>
          </a:p>
          <a:p>
            <a:pPr indent="0" algn="just" defTabSz="1219200" fontAlgn="auto">
              <a:lnSpc>
                <a:spcPts val="3840"/>
              </a:lnSpc>
              <a:spcBef>
                <a:spcPts val="100"/>
              </a:spcBef>
              <a:spcAft>
                <a:spcPct val="0"/>
              </a:spcAft>
              <a:buNone/>
              <a:tabLst>
                <a:tab pos="2430780"/>
              </a:tabLst>
            </a:pPr>
            <a:r>
              <a:rPr lang="en-US" altLang="zh-CN" sz="3200" kern="100">
                <a:solidFill>
                  <a:schemeClr val="tx1"/>
                </a:solidFill>
                <a:latin typeface="+mn-ea"/>
                <a:cs typeface="Times New Roman" panose="02020603050405020304" pitchFamily="18" charset="0"/>
              </a:rPr>
              <a:t> </a:t>
            </a:r>
            <a:r>
              <a:rPr lang="en-US" altLang="zh-CN" sz="3200" kern="100" smtClean="0">
                <a:solidFill>
                  <a:schemeClr val="tx1"/>
                </a:solidFill>
                <a:latin typeface="+mn-ea"/>
                <a:cs typeface="Times New Roman" panose="02020603050405020304" pitchFamily="18" charset="0"/>
              </a:rPr>
              <a:t>   </a:t>
            </a:r>
            <a:r>
              <a:rPr lang="zh-CN" altLang="zh-CN" sz="3200" kern="100" smtClean="0">
                <a:solidFill>
                  <a:schemeClr val="tx1"/>
                </a:solidFill>
                <a:latin typeface="+mn-ea"/>
                <a:cs typeface="Times New Roman" panose="02020603050405020304" pitchFamily="18" charset="0"/>
              </a:rPr>
              <a:t>诗人</a:t>
            </a:r>
            <a:r>
              <a:rPr lang="zh-CN" altLang="zh-CN" sz="3200" kern="100">
                <a:solidFill>
                  <a:schemeClr val="tx1"/>
                </a:solidFill>
                <a:latin typeface="+mn-ea"/>
                <a:cs typeface="Times New Roman" panose="02020603050405020304" pitchFamily="18" charset="0"/>
              </a:rPr>
              <a:t>运用比喻、类比、设问的方式，对云雀加以描绘。他把云雀比作诗人，比作深闺中的少女，比作萤火虫，使云雀美丽的形象生动地展现在读者的面前。诗人把云雀的歌声同春雨、婚礼上的合唱、胜利的歌声相比，突出云雀歌声所具有的巨大力量。诗歌节奏短促、轻快、流畅、激昂，节与节之间，环环相扣，层层推进，极具艺术感染力。</a:t>
            </a:r>
            <a:endParaRPr lang="zh-CN" altLang="zh-CN" sz="3200" kern="100">
              <a:solidFill>
                <a:schemeClr val="tx1"/>
              </a:solidFill>
              <a:latin typeface="+mn-ea"/>
              <a:cs typeface="Times New Roman" panose="02020603050405020304" pitchFamily="18" charset="0"/>
            </a:endParaRPr>
          </a:p>
          <a:p>
            <a:pPr indent="0" algn="just" defTabSz="1219200" fontAlgn="auto">
              <a:lnSpc>
                <a:spcPts val="3840"/>
              </a:lnSpc>
              <a:spcBef>
                <a:spcPts val="100"/>
              </a:spcBef>
              <a:spcAft>
                <a:spcPct val="0"/>
              </a:spcAft>
              <a:buNone/>
              <a:tabLst>
                <a:tab pos="2430780"/>
              </a:tabLst>
            </a:pPr>
            <a:r>
              <a:rPr lang="en-US" altLang="zh-CN" sz="3100" kern="100" smtClean="0">
                <a:solidFill>
                  <a:schemeClr val="tx1"/>
                </a:solidFill>
                <a:latin typeface="+mn-ea"/>
                <a:cs typeface="Courier New" panose="02070309020205020404" pitchFamily="49" charset="0"/>
              </a:rPr>
              <a:t>  </a:t>
            </a:r>
            <a:endParaRPr lang="en-US" altLang="zh-CN" sz="3100" kern="100" smtClean="0">
              <a:solidFill>
                <a:schemeClr val="tx1"/>
              </a:solidFill>
              <a:latin typeface="+mn-ea"/>
              <a:cs typeface="Courier New" panose="02070309020205020404" pitchFamily="49" charset="0"/>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805815" y="321310"/>
            <a:ext cx="10580370" cy="5507990"/>
          </a:xfrm>
          <a:prstGeom prst="rect">
            <a:avLst/>
          </a:prstGeom>
          <a:noFill/>
        </p:spPr>
        <p:txBody>
          <a:bodyPr wrap="square" rtlCol="0" anchor="t">
            <a:spAutoFit/>
          </a:bodyPr>
          <a:lstStyle/>
          <a:p>
            <a:pPr indent="0" algn="just" fontAlgn="auto">
              <a:lnSpc>
                <a:spcPts val="3840"/>
              </a:lnSpc>
              <a:spcAft>
                <a:spcPct val="0"/>
              </a:spcAft>
              <a:buNone/>
              <a:tabLst>
                <a:tab pos="2430780"/>
              </a:tabLst>
            </a:pPr>
            <a:r>
              <a:rPr lang="en-US" altLang="zh-CN" sz="3200" kern="100" smtClean="0">
                <a:solidFill>
                  <a:schemeClr val="tx1"/>
                </a:solidFill>
                <a:latin typeface="+mn-ea"/>
                <a:cs typeface="Courier New" panose="02070309020205020404" pitchFamily="49" charset="0"/>
                <a:sym typeface="+mn-ea"/>
              </a:rPr>
              <a:t>  8</a:t>
            </a:r>
            <a:r>
              <a:rPr lang="en-US" altLang="zh-CN" sz="3200" kern="100">
                <a:solidFill>
                  <a:schemeClr val="tx1"/>
                </a:solidFill>
                <a:latin typeface="+mn-ea"/>
                <a:cs typeface="Courier New" panose="02070309020205020404" pitchFamily="49" charset="0"/>
                <a:sym typeface="+mn-ea"/>
              </a:rPr>
              <a:t>.</a:t>
            </a:r>
            <a:r>
              <a:rPr lang="zh-CN" altLang="zh-CN" sz="3200" kern="100">
                <a:solidFill>
                  <a:schemeClr val="tx1"/>
                </a:solidFill>
                <a:latin typeface="+mn-ea"/>
                <a:cs typeface="Courier New" panose="02070309020205020404" pitchFamily="49" charset="0"/>
                <a:sym typeface="+mn-ea"/>
              </a:rPr>
              <a:t>诗歌有什么语言风格和表达技巧？</a:t>
            </a:r>
            <a:endParaRPr lang="zh-CN" altLang="zh-CN" sz="3200" kern="100">
              <a:solidFill>
                <a:schemeClr val="tx1"/>
              </a:solidFill>
              <a:latin typeface="+mn-ea"/>
              <a:cs typeface="Courier New" panose="02070309020205020404" pitchFamily="49" charset="0"/>
            </a:endParaRPr>
          </a:p>
          <a:p>
            <a:pPr indent="0" algn="just" fontAlgn="auto">
              <a:lnSpc>
                <a:spcPts val="3840"/>
              </a:lnSpc>
              <a:spcAft>
                <a:spcPct val="0"/>
              </a:spcAft>
              <a:buNone/>
            </a:pPr>
            <a:r>
              <a:rPr lang="en-US" altLang="zh-CN" sz="3200" kern="100" smtClean="0">
                <a:solidFill>
                  <a:schemeClr val="tx1"/>
                </a:solidFill>
                <a:latin typeface="+mn-ea"/>
                <a:cs typeface="Times New Roman" panose="02020603050405020304" pitchFamily="18" charset="0"/>
                <a:sym typeface="+mn-ea"/>
              </a:rPr>
              <a:t>    </a:t>
            </a:r>
            <a:r>
              <a:rPr lang="zh-CN" altLang="zh-CN" sz="3200" kern="100" smtClean="0">
                <a:solidFill>
                  <a:schemeClr val="tx1"/>
                </a:solidFill>
                <a:latin typeface="+mn-ea"/>
                <a:cs typeface="Times New Roman" panose="02020603050405020304" pitchFamily="18" charset="0"/>
                <a:sym typeface="+mn-ea"/>
              </a:rPr>
              <a:t>探究</a:t>
            </a:r>
            <a:r>
              <a:rPr lang="zh-CN" altLang="zh-CN" sz="3200" kern="100">
                <a:solidFill>
                  <a:schemeClr val="tx1"/>
                </a:solidFill>
                <a:latin typeface="+mn-ea"/>
                <a:cs typeface="Times New Roman" panose="02020603050405020304" pitchFamily="18" charset="0"/>
                <a:sym typeface="+mn-ea"/>
              </a:rPr>
              <a:t>：诗歌在艺术表现上很见功力，文字洗练，节奏感强，风格清丽明快，而且文章有种雄浑磅礴、大开大阖而又圆融内敛的气势。诗歌充满活力和锐气，有一种前进的力量。 </a:t>
            </a:r>
            <a:endParaRPr lang="zh-CN" altLang="zh-CN" sz="3200" kern="100">
              <a:solidFill>
                <a:schemeClr val="tx1"/>
              </a:solidFill>
              <a:latin typeface="+mn-ea"/>
              <a:cs typeface="Times New Roman" panose="02020603050405020304" pitchFamily="18" charset="0"/>
            </a:endParaRPr>
          </a:p>
          <a:p>
            <a:pPr indent="0" algn="just" fontAlgn="auto">
              <a:lnSpc>
                <a:spcPts val="3840"/>
              </a:lnSpc>
              <a:spcAft>
                <a:spcPct val="0"/>
              </a:spcAft>
              <a:buNone/>
            </a:pPr>
            <a:r>
              <a:rPr lang="en-US" altLang="zh-CN" sz="3200" kern="100" smtClean="0">
                <a:solidFill>
                  <a:schemeClr val="tx1"/>
                </a:solidFill>
                <a:latin typeface="+mn-ea"/>
                <a:cs typeface="Times New Roman" panose="02020603050405020304" pitchFamily="18" charset="0"/>
                <a:sym typeface="+mn-ea"/>
              </a:rPr>
              <a:t>   </a:t>
            </a:r>
            <a:r>
              <a:rPr lang="zh-CN" altLang="zh-CN" sz="3200" kern="100" smtClean="0">
                <a:solidFill>
                  <a:schemeClr val="tx1"/>
                </a:solidFill>
                <a:latin typeface="+mn-ea"/>
                <a:cs typeface="Times New Roman" panose="02020603050405020304" pitchFamily="18" charset="0"/>
                <a:sym typeface="+mn-ea"/>
              </a:rPr>
              <a:t>雪莱</a:t>
            </a:r>
            <a:r>
              <a:rPr lang="zh-CN" altLang="zh-CN" sz="3200" kern="100">
                <a:solidFill>
                  <a:schemeClr val="tx1"/>
                </a:solidFill>
                <a:latin typeface="+mn-ea"/>
                <a:cs typeface="Times New Roman" panose="02020603050405020304" pitchFamily="18" charset="0"/>
                <a:sym typeface="+mn-ea"/>
              </a:rPr>
              <a:t>十分重视艺术的社会意义，认为艺术的创造是根据正义和美的原则来促进生活的改造。诗人渲染高尚的情操，是为了引起读者普遍的激动，抒写对于美德的渴望，是为了唤醒人们对于卑劣欲念不能相容的强烈感情。他说：“一首伟大的诗，是永远泛溢着智慧与快感之流的不竭源泉。”《致云雀》几乎体现和容纳了雪莱诗论的全部要点。</a:t>
            </a:r>
            <a:endParaRPr lang="zh-CN" altLang="zh-CN" sz="3200" kern="100">
              <a:solidFill>
                <a:schemeClr val="tx1"/>
              </a:solidFill>
              <a:latin typeface="+mn-ea"/>
              <a:cs typeface="Times New Roman" panose="02020603050405020304" pitchFamily="18" charset="0"/>
              <a:sym typeface="+mn-ea"/>
            </a:endParaRPr>
          </a:p>
        </p:txBody>
      </p:sp>
      <p:pic>
        <p:nvPicPr>
          <p:cNvPr id="5" name="New picture" hidden="1"/>
          <p:cNvPicPr/>
          <p:nvPr/>
        </p:nvPicPr>
        <p:blipFill>
          <a:blip r:embed="rId2"/>
          <a:stretch>
            <a:fillRect/>
          </a:stretch>
        </p:blipFill>
        <p:spPr>
          <a:xfrm>
            <a:off x="10274300" y="12395200"/>
            <a:ext cx="254000" cy="4699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092" y="683741"/>
            <a:ext cx="11475308" cy="5980670"/>
          </a:xfrm>
        </p:spPr>
        <p:txBody>
          <a:bodyPr>
            <a:normAutofit/>
          </a:bodyPr>
          <a:lstStyle/>
          <a:p>
            <a:pPr marL="0" indent="0">
              <a:buNone/>
            </a:pPr>
            <a:r>
              <a:rPr lang="zh-CN" altLang="en-US" sz="3600" smtClean="0">
                <a:solidFill>
                  <a:srgbClr val="FF00FF"/>
                </a:solidFill>
              </a:rPr>
              <a:t>二、</a:t>
            </a:r>
            <a:r>
              <a:rPr lang="zh-CN" altLang="en-US" sz="3600" b="1" smtClean="0">
                <a:solidFill>
                  <a:srgbClr val="FF00FF"/>
                </a:solidFill>
              </a:rPr>
              <a:t>作者简介</a:t>
            </a:r>
            <a:endParaRPr lang="en-US" altLang="zh-CN" sz="3600" b="1">
              <a:solidFill>
                <a:srgbClr val="FF00FF"/>
              </a:solidFill>
            </a:endParaRPr>
          </a:p>
          <a:p>
            <a:pPr marL="0" indent="0">
              <a:lnSpc>
                <a:spcPct val="150000"/>
              </a:lnSpc>
              <a:buNone/>
            </a:pPr>
            <a:r>
              <a:rPr lang="zh-CN" altLang="en-US" sz="3300" smtClean="0">
                <a:solidFill>
                  <a:srgbClr val="0000CC"/>
                </a:solidFill>
                <a:latin typeface="+mn-ea"/>
              </a:rPr>
              <a:t>  </a:t>
            </a:r>
            <a:r>
              <a:rPr lang="zh-CN" altLang="en-US" sz="2800" b="1" smtClean="0">
                <a:solidFill>
                  <a:srgbClr val="0000CC"/>
                </a:solidFill>
                <a:latin typeface="+mn-ea"/>
              </a:rPr>
              <a:t>珀</a:t>
            </a:r>
            <a:r>
              <a:rPr lang="zh-CN" altLang="en-US" sz="2800" b="1">
                <a:solidFill>
                  <a:srgbClr val="0000CC"/>
                </a:solidFill>
                <a:latin typeface="+mn-ea"/>
              </a:rPr>
              <a:t>西</a:t>
            </a:r>
            <a:r>
              <a:rPr lang="en-US" altLang="zh-CN" sz="2800" b="1">
                <a:solidFill>
                  <a:srgbClr val="0000CC"/>
                </a:solidFill>
                <a:latin typeface="+mn-ea"/>
              </a:rPr>
              <a:t>·</a:t>
            </a:r>
            <a:r>
              <a:rPr lang="zh-CN" altLang="en-US" sz="2800" b="1">
                <a:solidFill>
                  <a:srgbClr val="0000CC"/>
                </a:solidFill>
                <a:latin typeface="+mn-ea"/>
              </a:rPr>
              <a:t>比希</a:t>
            </a:r>
            <a:r>
              <a:rPr lang="en-US" altLang="zh-CN" sz="2800" b="1">
                <a:solidFill>
                  <a:srgbClr val="0000CC"/>
                </a:solidFill>
                <a:latin typeface="+mn-ea"/>
              </a:rPr>
              <a:t>·</a:t>
            </a:r>
            <a:r>
              <a:rPr lang="zh-CN" altLang="en-US" sz="2800" b="1" smtClean="0">
                <a:solidFill>
                  <a:srgbClr val="0000CC"/>
                </a:solidFill>
                <a:latin typeface="+mn-ea"/>
              </a:rPr>
              <a:t>雪莱（</a:t>
            </a:r>
            <a:r>
              <a:rPr lang="zh-CN" altLang="en-US" sz="2800" b="1">
                <a:solidFill>
                  <a:srgbClr val="0000CC"/>
                </a:solidFill>
                <a:latin typeface="+mn-ea"/>
              </a:rPr>
              <a:t>英文原名</a:t>
            </a:r>
            <a:r>
              <a:rPr lang="zh-CN" altLang="en-US" sz="2800" b="1" smtClean="0">
                <a:solidFill>
                  <a:srgbClr val="0000CC"/>
                </a:solidFill>
                <a:latin typeface="+mn-ea"/>
              </a:rPr>
              <a:t>：</a:t>
            </a:r>
            <a:endParaRPr lang="en-US" altLang="zh-CN" sz="2800" b="1" smtClean="0">
              <a:solidFill>
                <a:srgbClr val="0000CC"/>
              </a:solidFill>
              <a:latin typeface="+mn-ea"/>
            </a:endParaRPr>
          </a:p>
          <a:p>
            <a:pPr marL="0" indent="0">
              <a:lnSpc>
                <a:spcPct val="150000"/>
              </a:lnSpc>
              <a:buNone/>
            </a:pPr>
            <a:r>
              <a:rPr lang="en-US" altLang="zh-CN" sz="2800" b="1" smtClean="0">
                <a:solidFill>
                  <a:srgbClr val="0000CC"/>
                </a:solidFill>
                <a:latin typeface="+mn-ea"/>
              </a:rPr>
              <a:t>Percy </a:t>
            </a:r>
            <a:r>
              <a:rPr lang="en-US" altLang="zh-CN" sz="2800" b="1">
                <a:solidFill>
                  <a:srgbClr val="0000CC"/>
                </a:solidFill>
                <a:latin typeface="+mn-ea"/>
              </a:rPr>
              <a:t>Bysshe Shelley</a:t>
            </a:r>
            <a:r>
              <a:rPr lang="zh-CN" altLang="en-US" sz="2800" b="1" smtClean="0">
                <a:solidFill>
                  <a:srgbClr val="0000CC"/>
                </a:solidFill>
                <a:latin typeface="+mn-ea"/>
              </a:rPr>
              <a:t>）</a:t>
            </a:r>
            <a:r>
              <a:rPr lang="en-US" altLang="zh-CN" sz="2800" b="1" smtClean="0">
                <a:solidFill>
                  <a:srgbClr val="0000CC"/>
                </a:solidFill>
                <a:latin typeface="+mn-ea"/>
              </a:rPr>
              <a:t>(</a:t>
            </a:r>
            <a:r>
              <a:rPr lang="en-US" altLang="zh-CN" sz="2800" b="1">
                <a:solidFill>
                  <a:srgbClr val="0000CC"/>
                </a:solidFill>
                <a:latin typeface="+mn-ea"/>
              </a:rPr>
              <a:t>1792</a:t>
            </a:r>
            <a:r>
              <a:rPr lang="zh-CN" altLang="en-US" sz="2800" b="1">
                <a:solidFill>
                  <a:srgbClr val="0000CC"/>
                </a:solidFill>
                <a:latin typeface="+mn-ea"/>
              </a:rPr>
              <a:t>年</a:t>
            </a:r>
            <a:r>
              <a:rPr lang="en-US" altLang="zh-CN" sz="2800" b="1" smtClean="0">
                <a:solidFill>
                  <a:srgbClr val="0000CC"/>
                </a:solidFill>
                <a:latin typeface="+mn-ea"/>
              </a:rPr>
              <a:t>—</a:t>
            </a:r>
            <a:endParaRPr lang="en-US" altLang="zh-CN" sz="2800" b="1" smtClean="0">
              <a:solidFill>
                <a:srgbClr val="0000CC"/>
              </a:solidFill>
              <a:latin typeface="+mn-ea"/>
            </a:endParaRPr>
          </a:p>
          <a:p>
            <a:pPr marL="0" indent="0">
              <a:lnSpc>
                <a:spcPct val="150000"/>
              </a:lnSpc>
              <a:buNone/>
            </a:pPr>
            <a:r>
              <a:rPr lang="en-US" altLang="zh-CN" sz="2800" b="1" smtClean="0">
                <a:solidFill>
                  <a:srgbClr val="0000CC"/>
                </a:solidFill>
                <a:latin typeface="+mn-ea"/>
              </a:rPr>
              <a:t>1822</a:t>
            </a:r>
            <a:r>
              <a:rPr lang="zh-CN" altLang="en-US" sz="2800" b="1">
                <a:solidFill>
                  <a:srgbClr val="0000CC"/>
                </a:solidFill>
                <a:latin typeface="+mn-ea"/>
              </a:rPr>
              <a:t>），英国著名作家、浪漫主义</a:t>
            </a:r>
            <a:r>
              <a:rPr lang="zh-CN" altLang="en-US" sz="2800" b="1" smtClean="0">
                <a:solidFill>
                  <a:srgbClr val="0000CC"/>
                </a:solidFill>
                <a:latin typeface="+mn-ea"/>
              </a:rPr>
              <a:t>民</a:t>
            </a:r>
            <a:endParaRPr lang="en-US" altLang="zh-CN" sz="2800" b="1" smtClean="0">
              <a:solidFill>
                <a:srgbClr val="0000CC"/>
              </a:solidFill>
              <a:latin typeface="+mn-ea"/>
            </a:endParaRPr>
          </a:p>
          <a:p>
            <a:pPr marL="0" indent="0">
              <a:lnSpc>
                <a:spcPct val="150000"/>
              </a:lnSpc>
              <a:buNone/>
            </a:pPr>
            <a:r>
              <a:rPr lang="zh-CN" altLang="en-US" sz="2800" b="1" smtClean="0">
                <a:solidFill>
                  <a:srgbClr val="0000CC"/>
                </a:solidFill>
                <a:latin typeface="+mn-ea"/>
              </a:rPr>
              <a:t>主</a:t>
            </a:r>
            <a:r>
              <a:rPr lang="zh-CN" altLang="en-US" sz="2800" b="1">
                <a:solidFill>
                  <a:srgbClr val="0000CC"/>
                </a:solidFill>
                <a:latin typeface="+mn-ea"/>
              </a:rPr>
              <a:t>诗人，被认为是历史上最出色的</a:t>
            </a:r>
            <a:r>
              <a:rPr lang="zh-CN" altLang="en-US" sz="2800" b="1" smtClean="0">
                <a:solidFill>
                  <a:srgbClr val="0000CC"/>
                </a:solidFill>
                <a:latin typeface="+mn-ea"/>
              </a:rPr>
              <a:t>英</a:t>
            </a:r>
            <a:endParaRPr lang="en-US" altLang="zh-CN" sz="2800" b="1" smtClean="0">
              <a:solidFill>
                <a:srgbClr val="0000CC"/>
              </a:solidFill>
              <a:latin typeface="+mn-ea"/>
            </a:endParaRPr>
          </a:p>
          <a:p>
            <a:pPr marL="0" indent="0">
              <a:lnSpc>
                <a:spcPct val="150000"/>
              </a:lnSpc>
              <a:buNone/>
            </a:pPr>
            <a:r>
              <a:rPr lang="zh-CN" altLang="en-US" sz="2800" b="1" smtClean="0">
                <a:solidFill>
                  <a:srgbClr val="0000CC"/>
                </a:solidFill>
                <a:latin typeface="+mn-ea"/>
              </a:rPr>
              <a:t>语</a:t>
            </a:r>
            <a:r>
              <a:rPr lang="zh-CN" altLang="en-US" sz="2800" b="1">
                <a:solidFill>
                  <a:srgbClr val="0000CC"/>
                </a:solidFill>
                <a:latin typeface="+mn-ea"/>
              </a:rPr>
              <a:t>诗人之一</a:t>
            </a:r>
            <a:r>
              <a:rPr lang="en-US" altLang="zh-CN" sz="2800" b="1">
                <a:solidFill>
                  <a:srgbClr val="0000CC"/>
                </a:solidFill>
                <a:latin typeface="+mn-ea"/>
              </a:rPr>
              <a:t>,</a:t>
            </a:r>
            <a:r>
              <a:rPr lang="zh-CN" altLang="en-US" sz="2800" b="1">
                <a:solidFill>
                  <a:srgbClr val="0000CC"/>
                </a:solidFill>
                <a:latin typeface="+mn-ea"/>
              </a:rPr>
              <a:t>第一位社会主义诗人</a:t>
            </a:r>
            <a:r>
              <a:rPr lang="zh-CN" altLang="en-US" sz="2800" b="1" smtClean="0">
                <a:solidFill>
                  <a:srgbClr val="0000CC"/>
                </a:solidFill>
                <a:latin typeface="+mn-ea"/>
              </a:rPr>
              <a:t>、</a:t>
            </a:r>
            <a:endParaRPr lang="en-US" altLang="zh-CN" sz="2800" b="1" smtClean="0">
              <a:solidFill>
                <a:srgbClr val="0000CC"/>
              </a:solidFill>
              <a:latin typeface="+mn-ea"/>
            </a:endParaRPr>
          </a:p>
          <a:p>
            <a:pPr marL="0" indent="0">
              <a:lnSpc>
                <a:spcPct val="150000"/>
              </a:lnSpc>
              <a:buNone/>
            </a:pPr>
            <a:r>
              <a:rPr lang="zh-CN" altLang="en-US" sz="2800" b="1" smtClean="0">
                <a:solidFill>
                  <a:srgbClr val="0000CC"/>
                </a:solidFill>
                <a:latin typeface="+mn-ea"/>
              </a:rPr>
              <a:t>小说家</a:t>
            </a:r>
            <a:r>
              <a:rPr lang="zh-CN" altLang="en-US" sz="2800" b="1">
                <a:solidFill>
                  <a:srgbClr val="0000CC"/>
                </a:solidFill>
                <a:latin typeface="+mn-ea"/>
              </a:rPr>
              <a:t>、哲学家、散文随笔和政论</a:t>
            </a:r>
            <a:r>
              <a:rPr lang="zh-CN" altLang="en-US" sz="2800" b="1" smtClean="0">
                <a:solidFill>
                  <a:srgbClr val="0000CC"/>
                </a:solidFill>
                <a:latin typeface="+mn-ea"/>
              </a:rPr>
              <a:t>作</a:t>
            </a:r>
            <a:endParaRPr lang="en-US" altLang="zh-CN" sz="2800" b="1" smtClean="0">
              <a:solidFill>
                <a:srgbClr val="0000CC"/>
              </a:solidFill>
              <a:latin typeface="+mn-ea"/>
            </a:endParaRPr>
          </a:p>
          <a:p>
            <a:pPr marL="0" indent="0">
              <a:lnSpc>
                <a:spcPct val="150000"/>
              </a:lnSpc>
              <a:buNone/>
            </a:pPr>
            <a:r>
              <a:rPr lang="zh-CN" altLang="en-US" sz="2800" b="1" smtClean="0">
                <a:solidFill>
                  <a:srgbClr val="0000CC"/>
                </a:solidFill>
                <a:latin typeface="+mn-ea"/>
              </a:rPr>
              <a:t>家</a:t>
            </a:r>
            <a:r>
              <a:rPr lang="zh-CN" altLang="en-US" sz="2800" b="1">
                <a:solidFill>
                  <a:srgbClr val="0000CC"/>
                </a:solidFill>
                <a:latin typeface="+mn-ea"/>
              </a:rPr>
              <a:t>、改革家、柏拉图主义者和理想</a:t>
            </a:r>
            <a:r>
              <a:rPr lang="zh-CN" altLang="en-US" sz="2800" b="1" smtClean="0">
                <a:solidFill>
                  <a:srgbClr val="0000CC"/>
                </a:solidFill>
                <a:latin typeface="+mn-ea"/>
              </a:rPr>
              <a:t>主</a:t>
            </a:r>
            <a:endParaRPr lang="en-US" altLang="zh-CN" sz="2800" b="1" smtClean="0">
              <a:solidFill>
                <a:srgbClr val="0000CC"/>
              </a:solidFill>
              <a:latin typeface="+mn-ea"/>
            </a:endParaRPr>
          </a:p>
          <a:p>
            <a:pPr marL="0" indent="0">
              <a:lnSpc>
                <a:spcPct val="150000"/>
              </a:lnSpc>
              <a:buNone/>
            </a:pPr>
            <a:r>
              <a:rPr lang="zh-CN" altLang="en-US" sz="2800" b="1" smtClean="0">
                <a:solidFill>
                  <a:srgbClr val="0000CC"/>
                </a:solidFill>
                <a:latin typeface="+mn-ea"/>
              </a:rPr>
              <a:t>义</a:t>
            </a:r>
            <a:r>
              <a:rPr lang="zh-CN" altLang="en-US" sz="2800" b="1">
                <a:solidFill>
                  <a:srgbClr val="0000CC"/>
                </a:solidFill>
                <a:latin typeface="+mn-ea"/>
              </a:rPr>
              <a:t>者，受空想社会主义思想影响颇深。</a:t>
            </a:r>
            <a:endParaRPr lang="zh-CN" altLang="en-US" sz="2800" b="1">
              <a:solidFill>
                <a:srgbClr val="0000CC"/>
              </a:solidFill>
              <a:latin typeface="+mn-ea"/>
            </a:endParaRPr>
          </a:p>
          <a:p>
            <a:pPr marL="0" indent="0">
              <a:lnSpc>
                <a:spcPct val="150000"/>
              </a:lnSpc>
              <a:buNone/>
            </a:pPr>
            <a:endParaRPr lang="zh-CN" altLang="en-US" sz="2800"/>
          </a:p>
        </p:txBody>
      </p:sp>
      <p:pic>
        <p:nvPicPr>
          <p:cNvPr id="4" name="图片 3"/>
          <p:cNvPicPr>
            <a:picLocks noChangeAspect="1"/>
          </p:cNvPicPr>
          <p:nvPr/>
        </p:nvPicPr>
        <p:blipFill>
          <a:blip r:embed="rId2"/>
          <a:stretch>
            <a:fillRect/>
          </a:stretch>
        </p:blipFill>
        <p:spPr>
          <a:xfrm>
            <a:off x="6891861" y="1020166"/>
            <a:ext cx="4257143" cy="5571429"/>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背景介绍</a:t>
            </a:r>
            <a:endParaRPr lang="zh-CN" altLang="en-US"/>
          </a:p>
        </p:txBody>
      </p:sp>
      <p:sp>
        <p:nvSpPr>
          <p:cNvPr id="3" name="内容占位符 2"/>
          <p:cNvSpPr>
            <a:spLocks noGrp="1"/>
          </p:cNvSpPr>
          <p:nvPr>
            <p:ph idx="1"/>
          </p:nvPr>
        </p:nvSpPr>
        <p:spPr/>
        <p:txBody>
          <a:bodyPr>
            <a:normAutofit fontScale="60000"/>
          </a:bodyPr>
          <a:lstStyle/>
          <a:p>
            <a:pPr fontAlgn="auto">
              <a:lnSpc>
                <a:spcPts val="3600"/>
              </a:lnSpc>
              <a:spcBef>
                <a:spcPts val="100"/>
              </a:spcBef>
            </a:pPr>
            <a:r>
              <a:rPr lang="en-US" altLang="zh-CN" sz="4665"/>
              <a:t>         </a:t>
            </a:r>
            <a:r>
              <a:rPr lang="zh-CN" altLang="en-US" sz="4665"/>
              <a:t>18世纪后期的资产阶级大革命和美国的独立运动使得欧美资产阶级获得了一定限度的思想和言论自由，但是好景不长，之后英国资产阶级与封建主重新勾结，又爆发了一系列战争，使得人民的自由又受到了限制。雪菜借他的文学作品来歌颂自由，表达了广大人民群众对自由的极度渴望。而在雪菜创作这首诗的时候，黑暗恐怖正笼罩着整个英国社会，大规模的圈地运动，严重的经济危机等使得人民处在水深火热之中，百姓流离失所，生活完全得不到保障，所以在这首诗中雪菜也歌颂了对幸福生活的渴望。诗歌源于生活，雪莱的《致云雀》反映了当时英国人民的生活状况和社会现状。</a:t>
            </a:r>
            <a:endParaRPr lang="zh-CN" altLang="en-US" sz="4665"/>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98805" y="869315"/>
            <a:ext cx="10993755" cy="4707890"/>
          </a:xfrm>
          <a:prstGeom prst="rect">
            <a:avLst/>
          </a:prstGeom>
          <a:noFill/>
        </p:spPr>
        <p:txBody>
          <a:bodyPr wrap="square" rtlCol="0" anchor="t">
            <a:spAutoFit/>
          </a:bodyPr>
          <a:lstStyle/>
          <a:p>
            <a:pPr marL="0" indent="0" fontAlgn="auto">
              <a:lnSpc>
                <a:spcPts val="4000"/>
              </a:lnSpc>
              <a:buNone/>
            </a:pPr>
            <a:r>
              <a:rPr lang="zh-CN" altLang="en-US" sz="3200" smtClean="0">
                <a:latin typeface="+mn-ea"/>
                <a:sym typeface="+mn-ea"/>
              </a:rPr>
              <a:t>第一</a:t>
            </a:r>
            <a:r>
              <a:rPr lang="zh-CN" altLang="en-US" sz="3200">
                <a:latin typeface="+mn-ea"/>
                <a:sym typeface="+mn-ea"/>
              </a:rPr>
              <a:t>节：对云雀及其歌声作出总的评价和赞美：称云雀是“欢乐的精灵”。</a:t>
            </a:r>
            <a:endParaRPr lang="zh-CN" altLang="en-US" sz="3200">
              <a:solidFill>
                <a:schemeClr val="tx1"/>
              </a:solidFill>
              <a:latin typeface="+mn-ea"/>
            </a:endParaRPr>
          </a:p>
          <a:p>
            <a:pPr marL="0" indent="0" fontAlgn="auto">
              <a:lnSpc>
                <a:spcPts val="4000"/>
              </a:lnSpc>
              <a:buNone/>
            </a:pPr>
            <a:r>
              <a:rPr lang="zh-CN" altLang="en-US" sz="3200">
                <a:latin typeface="+mn-ea"/>
                <a:sym typeface="+mn-ea"/>
              </a:rPr>
              <a:t>   </a:t>
            </a:r>
            <a:r>
              <a:rPr lang="zh-CN" altLang="en-US" sz="3200">
                <a:solidFill>
                  <a:srgbClr val="FF0000"/>
                </a:solidFill>
                <a:latin typeface="+mn-ea"/>
                <a:sym typeface="+mn-ea"/>
              </a:rPr>
              <a:t> 写的就是诗人当时的强烈感受和最初反应，其余各节全都是由此生发出来的。</a:t>
            </a:r>
            <a:r>
              <a:rPr lang="zh-CN" altLang="en-US" sz="3200">
                <a:latin typeface="+mn-ea"/>
                <a:sym typeface="+mn-ea"/>
              </a:rPr>
              <a:t>他首先对云雀及其歌声</a:t>
            </a:r>
            <a:r>
              <a:rPr lang="zh-CN" altLang="en-US" sz="3200">
                <a:solidFill>
                  <a:srgbClr val="FF0000"/>
                </a:solidFill>
                <a:latin typeface="+mn-ea"/>
                <a:sym typeface="+mn-ea"/>
              </a:rPr>
              <a:t>作出总的评价和赞美</a:t>
            </a:r>
            <a:r>
              <a:rPr lang="zh-CN" altLang="en-US" sz="3200">
                <a:latin typeface="+mn-ea"/>
                <a:sym typeface="+mn-ea"/>
              </a:rPr>
              <a:t>：称云雀是“欢乐的精灵”，以来自“天堂或天堂的邻近”，暗示欢乐歌声的神圣，几乎等于说：此曲只应天上有。以“不事雕琢的艺术，倾吐你的衷心”表达了诗人的美学观点，他认为，好的诗歌应该是直接从心灵深处涌现的思想激情和形象。 </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27355" y="730250"/>
            <a:ext cx="11337290" cy="2324100"/>
          </a:xfrm>
          <a:prstGeom prst="rect">
            <a:avLst/>
          </a:prstGeom>
        </p:spPr>
        <p:txBody>
          <a:bodyPr wrap="square">
            <a:spAutoFit/>
          </a:bodyPr>
          <a:lstStyle/>
          <a:p>
            <a:pPr defTabSz="1219200">
              <a:lnSpc>
                <a:spcPct val="150000"/>
              </a:lnSpc>
              <a:spcBef>
                <a:spcPts val="130"/>
              </a:spcBef>
            </a:pPr>
            <a:r>
              <a:rPr lang="en-US" altLang="zh-CN" sz="2400" smtClean="0">
                <a:solidFill>
                  <a:srgbClr val="0000CC"/>
                </a:solidFill>
                <a:latin typeface="+mn-ea"/>
              </a:rPr>
              <a:t>   </a:t>
            </a:r>
            <a:r>
              <a:rPr lang="en-US" altLang="zh-CN" sz="3200" smtClean="0">
                <a:solidFill>
                  <a:schemeClr val="tx1"/>
                </a:solidFill>
                <a:effectLst/>
                <a:latin typeface="+mn-ea"/>
              </a:rPr>
              <a:t> </a:t>
            </a:r>
            <a:r>
              <a:rPr lang="zh-CN" altLang="en-US" sz="3200" smtClean="0">
                <a:solidFill>
                  <a:schemeClr val="tx1"/>
                </a:solidFill>
                <a:effectLst/>
                <a:latin typeface="+mn-ea"/>
              </a:rPr>
              <a:t>第二</a:t>
            </a:r>
            <a:r>
              <a:rPr lang="zh-CN" altLang="en-US" sz="3200">
                <a:solidFill>
                  <a:schemeClr val="tx1"/>
                </a:solidFill>
                <a:effectLst/>
                <a:latin typeface="+mn-ea"/>
              </a:rPr>
              <a:t>节：写出了云雀优美轻盈的美丽美妙的姿态。</a:t>
            </a:r>
            <a:endParaRPr lang="zh-CN" altLang="en-US" sz="2400">
              <a:solidFill>
                <a:srgbClr val="0000CC"/>
              </a:solidFill>
              <a:latin typeface="+mn-ea"/>
            </a:endParaRPr>
          </a:p>
          <a:p>
            <a:pPr defTabSz="1219200">
              <a:lnSpc>
                <a:spcPct val="150000"/>
              </a:lnSpc>
              <a:spcBef>
                <a:spcPts val="130"/>
              </a:spcBef>
            </a:pPr>
            <a:r>
              <a:rPr lang="zh-CN" altLang="en-US" sz="2400" smtClean="0">
                <a:solidFill>
                  <a:srgbClr val="0000CC"/>
                </a:solidFill>
                <a:latin typeface="+mn-ea"/>
              </a:rPr>
              <a:t>    </a:t>
            </a:r>
            <a:r>
              <a:rPr lang="zh-CN" altLang="en-US" sz="3200" smtClean="0">
                <a:solidFill>
                  <a:schemeClr val="tx1"/>
                </a:solidFill>
                <a:latin typeface="+mn-ea"/>
              </a:rPr>
              <a:t>这</a:t>
            </a:r>
            <a:r>
              <a:rPr lang="zh-CN" altLang="en-US" sz="3200">
                <a:solidFill>
                  <a:schemeClr val="tx1"/>
                </a:solidFill>
                <a:latin typeface="+mn-ea"/>
              </a:rPr>
              <a:t>节是全诗写得最美的一节，是一切想象的依据。写出了云雀从地面一跃而起的典型运动态势和边飞边唱的典型习性。</a:t>
            </a:r>
            <a:endParaRPr lang="zh-CN" altLang="en-US" sz="2400"/>
          </a:p>
        </p:txBody>
      </p:sp>
      <p:sp>
        <p:nvSpPr>
          <p:cNvPr id="4" name="文本框 3"/>
          <p:cNvSpPr txBox="1"/>
          <p:nvPr/>
        </p:nvSpPr>
        <p:spPr>
          <a:xfrm>
            <a:off x="723900" y="3310255"/>
            <a:ext cx="10761345" cy="3062605"/>
          </a:xfrm>
          <a:prstGeom prst="rect">
            <a:avLst/>
          </a:prstGeom>
          <a:noFill/>
        </p:spPr>
        <p:txBody>
          <a:bodyPr wrap="square" rtlCol="0" anchor="t">
            <a:spAutoFit/>
          </a:bodyPr>
          <a:lstStyle/>
          <a:p>
            <a:pPr defTabSz="1219200">
              <a:lnSpc>
                <a:spcPct val="150000"/>
              </a:lnSpc>
              <a:spcBef>
                <a:spcPts val="130"/>
              </a:spcBef>
            </a:pPr>
            <a:r>
              <a:rPr lang="zh-CN" altLang="en-US" b="1" smtClean="0">
                <a:latin typeface="+mn-ea"/>
                <a:sym typeface="+mn-ea"/>
              </a:rPr>
              <a:t> </a:t>
            </a:r>
            <a:r>
              <a:rPr lang="zh-CN" altLang="en-US" sz="3200" smtClean="0">
                <a:latin typeface="+mn-ea"/>
                <a:sym typeface="+mn-ea"/>
              </a:rPr>
              <a:t>第三、四</a:t>
            </a:r>
            <a:r>
              <a:rPr lang="zh-CN" altLang="en-US" sz="3200">
                <a:latin typeface="+mn-ea"/>
                <a:sym typeface="+mn-ea"/>
              </a:rPr>
              <a:t>节：描写云雀升上晴空迎接朝阳和以一系列欢  快明朗的形象。</a:t>
            </a:r>
            <a:endParaRPr lang="zh-CN" altLang="en-US" sz="3200">
              <a:solidFill>
                <a:schemeClr val="tx1"/>
              </a:solidFill>
              <a:latin typeface="+mn-ea"/>
            </a:endParaRPr>
          </a:p>
          <a:p>
            <a:pPr defTabSz="1219200">
              <a:lnSpc>
                <a:spcPct val="150000"/>
              </a:lnSpc>
              <a:spcBef>
                <a:spcPts val="130"/>
              </a:spcBef>
            </a:pPr>
            <a:r>
              <a:rPr lang="zh-CN" altLang="en-US" sz="3200">
                <a:latin typeface="+mn-ea"/>
                <a:sym typeface="+mn-ea"/>
              </a:rPr>
              <a:t>这侧则在描写云雀升上晴空迎接朝阳和以一系列欢快明朗的形象感染读者的同时又把读者的思绪引回云雀的歌声。</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07720" y="1728470"/>
            <a:ext cx="10577195" cy="2324100"/>
          </a:xfrm>
          <a:prstGeom prst="rect">
            <a:avLst/>
          </a:prstGeom>
          <a:noFill/>
        </p:spPr>
        <p:txBody>
          <a:bodyPr wrap="square" rtlCol="0" anchor="t">
            <a:spAutoFit/>
          </a:bodyPr>
          <a:lstStyle/>
          <a:p>
            <a:pPr defTabSz="1219200">
              <a:lnSpc>
                <a:spcPct val="150000"/>
              </a:lnSpc>
              <a:spcBef>
                <a:spcPts val="130"/>
              </a:spcBef>
            </a:pPr>
            <a:r>
              <a:rPr lang="zh-CN" altLang="en-US" sz="3200" smtClean="0">
                <a:solidFill>
                  <a:schemeClr val="tx1"/>
                </a:solidFill>
                <a:latin typeface="+mn-ea"/>
                <a:sym typeface="+mn-ea"/>
              </a:rPr>
              <a:t>第五</a:t>
            </a:r>
            <a:r>
              <a:rPr lang="zh-CN" altLang="en-US" sz="3200">
                <a:solidFill>
                  <a:schemeClr val="tx1"/>
                </a:solidFill>
                <a:latin typeface="+mn-ea"/>
                <a:sym typeface="+mn-ea"/>
              </a:rPr>
              <a:t>、六、七节：诗人以视觉形象描绘听觉上的优美感受。</a:t>
            </a:r>
            <a:endParaRPr lang="zh-CN" altLang="en-US" sz="3200">
              <a:solidFill>
                <a:schemeClr val="tx1"/>
              </a:solidFill>
              <a:latin typeface="+mn-ea"/>
            </a:endParaRPr>
          </a:p>
          <a:p>
            <a:pPr defTabSz="1219200">
              <a:lnSpc>
                <a:spcPct val="150000"/>
              </a:lnSpc>
              <a:spcBef>
                <a:spcPts val="130"/>
              </a:spcBef>
            </a:pPr>
            <a:r>
              <a:rPr lang="zh-CN" altLang="en-US" sz="3200">
                <a:solidFill>
                  <a:schemeClr val="tx1"/>
                </a:solidFill>
                <a:latin typeface="+mn-ea"/>
                <a:sym typeface="+mn-ea"/>
              </a:rPr>
              <a:t>诗人在第五、六、七节中，以星光的利箭、明月的清辉、霓虹彩霞降下的美雨之类视觉形象描绘听觉上的优美感受</a:t>
            </a:r>
            <a:r>
              <a:rPr lang="zh-CN" altLang="en-US" sz="3200">
                <a:solidFill>
                  <a:schemeClr val="tx1"/>
                </a:solidFill>
                <a:sym typeface="+mn-ea"/>
              </a:rPr>
              <a:t>。</a:t>
            </a:r>
            <a:endParaRPr lang="zh-CN" altLang="en-US" sz="3200">
              <a:solidFill>
                <a:schemeClr val="tx1"/>
              </a:solidFill>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9895" y="795655"/>
            <a:ext cx="11331575" cy="4707890"/>
          </a:xfrm>
          <a:prstGeom prst="rect">
            <a:avLst/>
          </a:prstGeom>
          <a:noFill/>
        </p:spPr>
        <p:txBody>
          <a:bodyPr wrap="square" rtlCol="0" anchor="t">
            <a:spAutoFit/>
          </a:bodyPr>
          <a:lstStyle/>
          <a:p>
            <a:pPr marL="0" indent="0" fontAlgn="auto">
              <a:lnSpc>
                <a:spcPts val="3600"/>
              </a:lnSpc>
              <a:spcBef>
                <a:spcPts val="100"/>
              </a:spcBef>
              <a:buNone/>
            </a:pPr>
            <a:r>
              <a:rPr lang="zh-CN" altLang="en-US" sz="3200" smtClean="0">
                <a:latin typeface="+mn-ea"/>
                <a:sym typeface="+mn-ea"/>
              </a:rPr>
              <a:t>第</a:t>
            </a:r>
            <a:r>
              <a:rPr lang="zh-CN" altLang="en-US" sz="3200">
                <a:latin typeface="+mn-ea"/>
                <a:sym typeface="+mn-ea"/>
              </a:rPr>
              <a:t>八节：诗歌直接把云雀比作诗人，宣扬了诗人的神圣使命：“唤醒同情”</a:t>
            </a:r>
            <a:r>
              <a:rPr lang="zh-CN" altLang="en-US" sz="3200" smtClean="0">
                <a:latin typeface="+mn-ea"/>
                <a:sym typeface="+mn-ea"/>
              </a:rPr>
              <a:t>。诗歌</a:t>
            </a:r>
            <a:r>
              <a:rPr lang="zh-CN" altLang="en-US" sz="3200">
                <a:latin typeface="+mn-ea"/>
                <a:sym typeface="+mn-ea"/>
              </a:rPr>
              <a:t>直接把云雀比作诗人，说云雀“像一位诗人，隐身在思想的明辉之中，吟诵着即兴的诗韵，直到普天下的同情都被从未留意过的希望和忧虑唤醒”，他以“即兴”再次强调好的艺术品应是真情实感的流露，又以“思想的明辉”突出思想在艺术创作中的地位。最后两行则宣扬了诗人的神圣使命，也就是雪莱一再论及的“唤醒同情”。而以人们“从未留意过的</a:t>
            </a:r>
            <a:r>
              <a:rPr lang="en-US" altLang="zh-CN" sz="3200">
                <a:latin typeface="+mn-ea"/>
                <a:sym typeface="+mn-ea"/>
              </a:rPr>
              <a:t>……”</a:t>
            </a:r>
            <a:r>
              <a:rPr lang="zh-CN" altLang="en-US" sz="3200">
                <a:latin typeface="+mn-ea"/>
                <a:sym typeface="+mn-ea"/>
              </a:rPr>
              <a:t>一句则表明诗人比一般人敏感，是“感受性最细致，想象力最博大的人”，“立法者和先知”，应该有能力有责任，揭示出常人未曾留意的真理。</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016000" y="1029970"/>
            <a:ext cx="10360025" cy="4274820"/>
          </a:xfrm>
          <a:prstGeom prst="rect">
            <a:avLst/>
          </a:prstGeom>
          <a:noFill/>
        </p:spPr>
        <p:txBody>
          <a:bodyPr wrap="square" rtlCol="0" anchor="t">
            <a:spAutoFit/>
          </a:bodyPr>
          <a:lstStyle/>
          <a:p>
            <a:pPr marL="0" indent="0">
              <a:lnSpc>
                <a:spcPct val="170000"/>
              </a:lnSpc>
              <a:buNone/>
            </a:pPr>
            <a:r>
              <a:rPr lang="zh-CN" altLang="en-US" sz="3200" smtClean="0">
                <a:solidFill>
                  <a:schemeClr val="tx1"/>
                </a:solidFill>
                <a:latin typeface="+mn-ea"/>
                <a:sym typeface="+mn-ea"/>
              </a:rPr>
              <a:t>第九</a:t>
            </a:r>
            <a:r>
              <a:rPr lang="zh-CN" altLang="en-US" sz="3200">
                <a:solidFill>
                  <a:schemeClr val="tx1"/>
                </a:solidFill>
                <a:latin typeface="+mn-ea"/>
                <a:sym typeface="+mn-ea"/>
              </a:rPr>
              <a:t>节：诗人自况，“排遣她为爱所苦的情怀”而唱出的“甜美如爱的歌曲”。</a:t>
            </a:r>
            <a:endParaRPr lang="zh-CN" altLang="en-US" sz="3200">
              <a:solidFill>
                <a:schemeClr val="tx1"/>
              </a:solidFill>
              <a:latin typeface="+mn-ea"/>
            </a:endParaRPr>
          </a:p>
          <a:p>
            <a:pPr marL="0" indent="0">
              <a:lnSpc>
                <a:spcPct val="170000"/>
              </a:lnSpc>
              <a:buNone/>
            </a:pPr>
            <a:r>
              <a:rPr lang="zh-CN" altLang="en-US" sz="3200">
                <a:solidFill>
                  <a:schemeClr val="tx1"/>
                </a:solidFill>
                <a:latin typeface="+mn-ea"/>
                <a:sym typeface="+mn-ea"/>
              </a:rPr>
              <a:t>在这节诗中，诗人把云雀鸣声比作怀春少女为了“排遣她为爱所苦的情怀”而唱出的“甜美如爱的歌曲”。这正是诗人的自况。</a:t>
            </a:r>
            <a:endParaRPr lang="zh-CN" altLang="en-US" sz="3200">
              <a:solidFill>
                <a:schemeClr val="tx1"/>
              </a:solidFill>
              <a:latin typeface="+mn-ea"/>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tags/tag1.xml><?xml version="1.0" encoding="utf-8"?>
<p:tagLst xmlns:p="http://schemas.openxmlformats.org/presentationml/2006/main">
  <p:tag name="KSO_WM_UNIT_PLACING_PICTURE_USER_VIEWPORT" val="{&quot;height&quot;:4800,&quot;width&quot;:6392}"/>
</p:tagLst>
</file>

<file path=ppt/tags/tag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51</Paragraphs>
  <Slides>21</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21</vt:i4>
      </vt:variant>
    </vt:vector>
  </HeadingPairs>
  <TitlesOfParts>
    <vt:vector baseType="lpstr" size="28">
      <vt:lpstr>Arial</vt:lpstr>
      <vt:lpstr>Calibri</vt:lpstr>
      <vt:lpstr>Calibri Light</vt:lpstr>
      <vt:lpstr>字魂27号-布丁体</vt:lpstr>
      <vt:lpstr>Courier New</vt:lpstr>
      <vt:lpstr>Times New Roman</vt:lpstr>
      <vt:lpstr>1_Office 主题</vt:lpstr>
      <vt:lpstr>PowerPoint Presentation</vt:lpstr>
      <vt:lpstr>PowerPoint Presentation</vt:lpstr>
      <vt:lpstr>PowerPoint Presentation</vt:lpstr>
      <vt:lpstr>背景介绍</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毕业活动策划</dc:title>
  <dc:creator>Administrator</dc:creator>
  <cp:lastModifiedBy>没名字啊</cp:lastModifiedBy>
  <cp:revision>114</cp:revision>
  <dcterms:created xsi:type="dcterms:W3CDTF">2019-01-12T04:39:00Z</dcterms:created>
  <dcterms:modified xsi:type="dcterms:W3CDTF">2020-09-01T13:04:15Z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