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7" r:id="rId2"/>
    <p:sldId id="276" r:id="rId3"/>
    <p:sldId id="257" r:id="rId4"/>
    <p:sldId id="258" r:id="rId5"/>
    <p:sldId id="259" r:id="rId6"/>
    <p:sldId id="260" r:id="rId7"/>
    <p:sldId id="279" r:id="rId8"/>
    <p:sldId id="261" r:id="rId9"/>
    <p:sldId id="262" r:id="rId10"/>
    <p:sldId id="263" r:id="rId11"/>
    <p:sldId id="264" r:id="rId12"/>
    <p:sldId id="265" r:id="rId13"/>
    <p:sldId id="280" r:id="rId14"/>
    <p:sldId id="266" r:id="rId15"/>
    <p:sldId id="267" r:id="rId16"/>
    <p:sldId id="268" r:id="rId17"/>
    <p:sldId id="269" r:id="rId18"/>
    <p:sldId id="270" r:id="rId19"/>
    <p:sldId id="281" r:id="rId20"/>
    <p:sldId id="271" r:id="rId21"/>
    <p:sldId id="272" r:id="rId22"/>
    <p:sldId id="273" r:id="rId23"/>
    <p:sldId id="274" r:id="rId24"/>
    <p:sldId id="275" r:id="rId25"/>
    <p:sldId id="278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F5EB0-B7B7-40B9-BFD8-5E390B90F7A2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C21A8-9C3B-464D-9AE1-36AD5F46F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78052F-336B-4CE6-9651-4D1831844EF7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100">
              <a:solidFill>
                <a:srgbClr val="990000"/>
              </a:solidFill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8FAA63-85FD-44F2-9373-883B74B278A9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7C2757-9474-4525-BCB6-EC28A200665E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479F08-9281-474F-9A0A-9880F9368653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5D56D9D-9064-4157-9FA4-16F2C6B2A0B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697DD5B-64F0-48D0-A2D9-BAAD3DB9FCC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8CEAB59-E0FE-43A0-8005-1EEDDC3BDA9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34743-69C0-4E7D-A8C1-6B24270BC807}" type="datetimeFigureOut">
              <a:rPr lang="zh-CN" altLang="en-US" smtClean="0"/>
              <a:pPr/>
              <a:t>2016/9/8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06986-DDED-4469-8D50-71939187B3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5821;&#25991;&#22825;&#22320;\&#25945;&#23398;&#21306;\&#35838;&#20214;\&#21608;&#24196;&#27700;&#38901;\yzwc.wav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1608;&#24196;&#22270;.ppt#2. &#24187;&#28783;&#29255; 2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21608;&#24196;&#22270;.ppt#3. &#24187;&#28783;&#29255; 3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8.xml"/><Relationship Id="rId4" Type="http://schemas.openxmlformats.org/officeDocument/2006/relationships/hyperlink" Target="&#21608;&#24196;&#22270;.ppt#4. &#24187;&#28783;&#29255; 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zz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514600"/>
            <a:ext cx="3252788" cy="2514600"/>
          </a:xfrm>
          <a:prstGeom prst="rect">
            <a:avLst/>
          </a:prstGeom>
          <a:noFill/>
        </p:spPr>
      </p:pic>
      <p:pic>
        <p:nvPicPr>
          <p:cNvPr id="69637" name="Picture 5" descr="zz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4267200"/>
            <a:ext cx="3338513" cy="2322513"/>
          </a:xfrm>
          <a:prstGeom prst="rect">
            <a:avLst/>
          </a:prstGeom>
          <a:noFill/>
        </p:spPr>
      </p:pic>
      <p:pic>
        <p:nvPicPr>
          <p:cNvPr id="69639" name="Picture 7" descr="zz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533400"/>
            <a:ext cx="3468688" cy="2616200"/>
          </a:xfrm>
          <a:prstGeom prst="rect">
            <a:avLst/>
          </a:prstGeom>
          <a:noFill/>
        </p:spPr>
      </p:pic>
      <p:pic>
        <p:nvPicPr>
          <p:cNvPr id="69640" name="Picture 8" descr="zz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4343400"/>
            <a:ext cx="3144838" cy="2347913"/>
          </a:xfrm>
          <a:prstGeom prst="rect">
            <a:avLst/>
          </a:prstGeom>
          <a:noFill/>
        </p:spPr>
      </p:pic>
      <p:pic>
        <p:nvPicPr>
          <p:cNvPr id="69641" name="Picture 9" descr="zz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29200" y="304800"/>
            <a:ext cx="3581400" cy="2543175"/>
          </a:xfrm>
          <a:prstGeom prst="rect">
            <a:avLst/>
          </a:prstGeom>
          <a:noFill/>
        </p:spPr>
      </p:pic>
      <p:sp>
        <p:nvSpPr>
          <p:cNvPr id="69644" name="WordArt 12"/>
          <p:cNvSpPr>
            <a:spLocks noChangeArrowheads="1" noChangeShapeType="1" noTextEdit="1"/>
          </p:cNvSpPr>
          <p:nvPr/>
        </p:nvSpPr>
        <p:spPr bwMode="auto">
          <a:xfrm>
            <a:off x="914400" y="2895600"/>
            <a:ext cx="1019175" cy="13779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zh-CN" altLang="en-US" sz="8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周</a:t>
            </a:r>
          </a:p>
        </p:txBody>
      </p:sp>
      <p:sp>
        <p:nvSpPr>
          <p:cNvPr id="69645" name="WordArt 13"/>
          <p:cNvSpPr>
            <a:spLocks noChangeArrowheads="1" noChangeShapeType="1" noTextEdit="1"/>
          </p:cNvSpPr>
          <p:nvPr/>
        </p:nvSpPr>
        <p:spPr bwMode="auto">
          <a:xfrm>
            <a:off x="6781800" y="2895600"/>
            <a:ext cx="1019175" cy="13779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zh-CN" altLang="en-US" sz="8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庄</a:t>
            </a:r>
          </a:p>
        </p:txBody>
      </p:sp>
      <p:sp>
        <p:nvSpPr>
          <p:cNvPr id="69646" name="WordArt 14" descr="沙滩"/>
          <p:cNvSpPr>
            <a:spLocks noChangeArrowheads="1" noChangeShapeType="1" noTextEdit="1"/>
          </p:cNvSpPr>
          <p:nvPr/>
        </p:nvSpPr>
        <p:spPr bwMode="auto">
          <a:xfrm rot="5400000">
            <a:off x="3810000" y="1066800"/>
            <a:ext cx="1019175" cy="10191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8000" kern="10">
                <a:ln w="12700">
                  <a:solidFill>
                    <a:srgbClr val="C4B596"/>
                  </a:solidFill>
                  <a:round/>
                  <a:headEnd/>
                  <a:tailEnd/>
                </a:ln>
                <a:blipFill dpi="0" rotWithShape="0">
                  <a:blip r:embed="rId8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BCBCB"/>
                  </a:outerShdw>
                </a:effectLst>
                <a:latin typeface="宋体"/>
                <a:ea typeface="宋体"/>
              </a:rPr>
              <a:t>水</a:t>
            </a:r>
          </a:p>
        </p:txBody>
      </p:sp>
      <p:sp>
        <p:nvSpPr>
          <p:cNvPr id="69647" name="WordArt 15" descr="沙滩"/>
          <p:cNvSpPr>
            <a:spLocks noChangeArrowheads="1" noChangeShapeType="1" noTextEdit="1"/>
          </p:cNvSpPr>
          <p:nvPr/>
        </p:nvSpPr>
        <p:spPr bwMode="auto">
          <a:xfrm rot="5400000">
            <a:off x="3886200" y="5181600"/>
            <a:ext cx="1019175" cy="10191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8000" kern="10">
                <a:ln w="12700">
                  <a:solidFill>
                    <a:srgbClr val="C4B596"/>
                  </a:solidFill>
                  <a:round/>
                  <a:headEnd/>
                  <a:tailEnd/>
                </a:ln>
                <a:blipFill dpi="0" rotWithShape="0">
                  <a:blip r:embed="rId8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BCBCB"/>
                  </a:outerShdw>
                </a:effectLst>
                <a:latin typeface="宋体"/>
                <a:ea typeface="宋体"/>
              </a:rPr>
              <a:t>韵</a:t>
            </a:r>
          </a:p>
        </p:txBody>
      </p:sp>
      <p:pic>
        <p:nvPicPr>
          <p:cNvPr id="69648" name="yzwc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964613" y="6381750"/>
            <a:ext cx="179387" cy="179388"/>
          </a:xfrm>
          <a:prstGeom prst="rect">
            <a:avLst/>
          </a:prstGeom>
          <a:noFill/>
        </p:spPr>
      </p:pic>
      <p:sp>
        <p:nvSpPr>
          <p:cNvPr id="69649" name="Text Box 17"/>
          <p:cNvSpPr txBox="1">
            <a:spLocks noChangeArrowheads="1"/>
          </p:cNvSpPr>
          <p:nvPr/>
        </p:nvSpPr>
        <p:spPr bwMode="auto">
          <a:xfrm>
            <a:off x="228600" y="152400"/>
            <a:ext cx="3200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kumimoji="0" lang="zh-CN" altLang="en-US" sz="1600" b="1">
                <a:solidFill>
                  <a:schemeClr val="bg1"/>
                </a:solidFill>
                <a:ea typeface="楷体_GB2312" pitchFamily="49" charset="-122"/>
              </a:rPr>
              <a:t>广东省梅州市梅州中学</a:t>
            </a:r>
            <a:r>
              <a:rPr kumimoji="0" lang="zh-CN" altLang="en-US" sz="1600" b="1">
                <a:solidFill>
                  <a:schemeClr val="bg1"/>
                </a:solidFill>
              </a:rPr>
              <a:t>    </a:t>
            </a:r>
            <a:r>
              <a:rPr kumimoji="0" lang="zh-CN" altLang="en-US" sz="1600" b="1">
                <a:solidFill>
                  <a:schemeClr val="bg1"/>
                </a:solidFill>
                <a:ea typeface="楷体_GB2312" pitchFamily="49" charset="-122"/>
              </a:rPr>
              <a:t>黄津蕾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54" fill="hold"/>
                                        <p:tgtEl>
                                          <p:spTgt spid="69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64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619625" cy="1143000"/>
          </a:xfrm>
        </p:spPr>
        <p:txBody>
          <a:bodyPr/>
          <a:lstStyle/>
          <a:p>
            <a:r>
              <a:rPr lang="zh-CN" altLang="en-US">
                <a:solidFill>
                  <a:srgbClr val="003300"/>
                </a:solidFill>
                <a:ea typeface="华文行楷" pitchFamily="2" charset="-122"/>
              </a:rPr>
              <a:t>精读第一自然段：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965200"/>
          </a:xfrm>
        </p:spPr>
        <p:txBody>
          <a:bodyPr>
            <a:normAutofit fontScale="85000" lnSpcReduction="20000"/>
          </a:bodyPr>
          <a:lstStyle/>
          <a:p>
            <a:pPr marL="609600" indent="-609600">
              <a:buFontTx/>
              <a:buAutoNum type="arabicPeriod"/>
            </a:pPr>
            <a:r>
              <a:rPr lang="zh-CN" altLang="en-US" sz="3600"/>
              <a:t>第一自然段描绘了一幅怎样的图景？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3600"/>
              <a:t>这个画面体现了什么？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71500" y="3162300"/>
            <a:ext cx="7385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>
                <a:latin typeface="仿宋_GB2312" pitchFamily="49" charset="-122"/>
                <a:ea typeface="仿宋_GB2312" pitchFamily="49" charset="-122"/>
              </a:rPr>
              <a:t>答：</a:t>
            </a:r>
            <a:r>
              <a:rPr lang="en-US" altLang="zh-CN" sz="4000" b="1" dirty="0"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sz="4000" b="1" dirty="0">
                <a:latin typeface="仿宋_GB2312" pitchFamily="49" charset="-122"/>
                <a:ea typeface="仿宋_GB2312" pitchFamily="49" charset="-122"/>
              </a:rPr>
              <a:t>一幅乌篷船划过时，水面出现倒影的美丽景象</a:t>
            </a:r>
            <a:r>
              <a:rPr lang="zh-CN" altLang="en-US" sz="4000" dirty="0"/>
              <a:t>。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57158" y="4714884"/>
            <a:ext cx="741997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sz="4000" b="1" dirty="0">
                <a:latin typeface="仿宋_GB2312" pitchFamily="49" charset="-122"/>
                <a:ea typeface="仿宋_GB2312" pitchFamily="49" charset="-122"/>
              </a:rPr>
              <a:t>倒影如画（静态美），波动如绸（动态美）。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827463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3300"/>
                </a:solidFill>
                <a:ea typeface="华文行楷" pitchFamily="2" charset="-122"/>
              </a:rPr>
              <a:t>精读第二自然段：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39725" y="1341438"/>
            <a:ext cx="8624888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en-US" altLang="zh-CN" sz="4800" dirty="0"/>
              <a:t>1. </a:t>
            </a:r>
            <a:r>
              <a:rPr lang="zh-CN" altLang="en-US" sz="4800" dirty="0"/>
              <a:t>第二自然段中，首句“还有什么比在周庄的小河里泛舟更具有诗意呢？”有什么作用？</a:t>
            </a:r>
          </a:p>
          <a:p>
            <a:pPr marL="342900" indent="-342900">
              <a:buFont typeface="Wingdings" pitchFamily="2" charset="2"/>
              <a:buNone/>
            </a:pPr>
            <a:r>
              <a:rPr lang="en-US" altLang="zh-CN" sz="4800" dirty="0"/>
              <a:t>2. </a:t>
            </a:r>
            <a:r>
              <a:rPr lang="zh-CN" altLang="en-US" sz="4800" dirty="0"/>
              <a:t>有诗意的景物有哪些？</a:t>
            </a:r>
          </a:p>
          <a:p>
            <a:pPr marL="342900" indent="-342900"/>
            <a:endParaRPr lang="en-US" altLang="zh-CN" sz="4800" dirty="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50913" y="3430588"/>
            <a:ext cx="690403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仿宋_GB2312" pitchFamily="49" charset="-122"/>
                <a:ea typeface="仿宋_GB2312" pitchFamily="49" charset="-122"/>
              </a:rPr>
              <a:t>答： </a:t>
            </a:r>
            <a:r>
              <a:rPr lang="en-US" altLang="zh-CN" sz="4000" b="1" dirty="0" smtClean="0"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sz="4000" b="1" dirty="0" smtClean="0">
                <a:latin typeface="仿宋_GB2312" pitchFamily="49" charset="-122"/>
                <a:ea typeface="仿宋_GB2312" pitchFamily="49" charset="-122"/>
              </a:rPr>
              <a:t>强</a:t>
            </a:r>
            <a:r>
              <a:rPr lang="zh-CN" altLang="en-US" sz="4000" b="1" dirty="0">
                <a:latin typeface="仿宋_GB2312" pitchFamily="49" charset="-122"/>
                <a:ea typeface="仿宋_GB2312" pitchFamily="49" charset="-122"/>
              </a:rPr>
              <a:t>调作用，引起思考：如何有诗意？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797050" y="4484688"/>
            <a:ext cx="500697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方正姚体" pitchFamily="2" charset="-122"/>
                <a:ea typeface="方正姚体" pitchFamily="2" charset="-122"/>
              </a:rPr>
              <a:t>2. </a:t>
            </a:r>
            <a:r>
              <a:rPr lang="zh-CN" altLang="en-US" sz="4000" b="1" dirty="0">
                <a:latin typeface="方正姚体" pitchFamily="2" charset="-122"/>
                <a:ea typeface="方正姚体" pitchFamily="2" charset="-122"/>
              </a:rPr>
              <a:t>木船、河道、石桥、行人</a:t>
            </a:r>
            <a:r>
              <a:rPr lang="en-US" altLang="zh-CN" sz="4000" b="1" dirty="0">
                <a:latin typeface="Arial"/>
                <a:ea typeface="方正姚体" pitchFamily="2" charset="-122"/>
              </a:rPr>
              <a:t>……</a:t>
            </a:r>
            <a:endParaRPr lang="en-US" altLang="zh-CN" sz="4000" b="1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285728"/>
            <a:ext cx="3671888" cy="114300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003300"/>
                </a:solidFill>
                <a:ea typeface="方正姚体" pitchFamily="2" charset="-122"/>
              </a:rPr>
              <a:t>精读第三自然段：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57158" y="500042"/>
            <a:ext cx="8085137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答： 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1. 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河道成井字形，街道和楼宅被河分隔，石</a:t>
            </a: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</a:rPr>
              <a:t>桥</a:t>
            </a:r>
            <a:r>
              <a:rPr lang="en-US" altLang="zh-CN" sz="3200" b="1" dirty="0" smtClean="0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1. </a:t>
            </a:r>
            <a:r>
              <a:rPr lang="zh-CN" altLang="en-US" sz="3200" b="1" dirty="0" smtClean="0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第三自然段写到周庄的布局，那么他是怎么布局的，请同学们从书上找出原文。</a:t>
            </a:r>
          </a:p>
          <a:p>
            <a:pPr marL="342900" indent="-342900"/>
            <a:endParaRPr lang="en-US" altLang="zh-CN" sz="3200" b="1" dirty="0" smtClean="0">
              <a:solidFill>
                <a:srgbClr val="003300"/>
              </a:solidFill>
              <a:latin typeface="方正姚体" pitchFamily="2" charset="-122"/>
              <a:ea typeface="方正姚体" pitchFamily="2" charset="-122"/>
            </a:endParaRPr>
          </a:p>
          <a:p>
            <a:pPr marL="342900" indent="-342900"/>
            <a:endParaRPr lang="en-US" altLang="zh-CN" sz="3200" b="1" dirty="0" smtClean="0">
              <a:solidFill>
                <a:srgbClr val="003300"/>
              </a:solidFill>
              <a:latin typeface="方正姚体" pitchFamily="2" charset="-122"/>
              <a:ea typeface="方正姚体" pitchFamily="2" charset="-122"/>
            </a:endParaRPr>
          </a:p>
          <a:p>
            <a:pPr marL="342900" indent="-342900"/>
            <a:r>
              <a:rPr lang="en-US" altLang="zh-CN" sz="3200" b="1" dirty="0" smtClean="0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2. </a:t>
            </a:r>
            <a:r>
              <a:rPr lang="en-US" altLang="zh-CN" sz="3200" b="1" dirty="0" smtClean="0">
                <a:solidFill>
                  <a:srgbClr val="003300"/>
                </a:solidFill>
                <a:latin typeface="Arial"/>
                <a:ea typeface="方正姚体" pitchFamily="2" charset="-122"/>
              </a:rPr>
              <a:t>“</a:t>
            </a:r>
            <a:r>
              <a:rPr lang="zh-CN" altLang="en-US" sz="3200" b="1" dirty="0" smtClean="0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这样的景象，大概只有在</a:t>
            </a:r>
            <a:r>
              <a:rPr lang="zh-CN" altLang="en-US" sz="3200" b="1" dirty="0" smtClean="0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  <a:hlinkClick r:id="rId2" action="ppaction://hlinkpres?slideindex=2&amp;slidetitle=幻灯片 2"/>
              </a:rPr>
              <a:t>威尼斯</a:t>
            </a:r>
            <a:r>
              <a:rPr lang="zh-CN" altLang="en-US" sz="3200" b="1" dirty="0" smtClean="0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才能看到。</a:t>
            </a:r>
            <a:r>
              <a:rPr lang="zh-CN" altLang="en-US" sz="3200" b="1" dirty="0" smtClean="0">
                <a:solidFill>
                  <a:srgbClr val="003300"/>
                </a:solidFill>
                <a:latin typeface="Arial"/>
                <a:ea typeface="方正姚体" pitchFamily="2" charset="-122"/>
              </a:rPr>
              <a:t>”</a:t>
            </a:r>
            <a:r>
              <a:rPr lang="zh-CN" altLang="en-US" sz="3200" b="1" dirty="0" smtClean="0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这句话如何理解？</a:t>
            </a:r>
          </a:p>
          <a:p>
            <a:pPr marL="342900" indent="-342900"/>
            <a:endParaRPr lang="en-US" altLang="zh-CN" sz="3200" b="1" dirty="0" smtClean="0">
              <a:solidFill>
                <a:srgbClr val="003300"/>
              </a:solidFill>
              <a:latin typeface="方正姚体" pitchFamily="2" charset="-122"/>
              <a:ea typeface="方正姚体" pitchFamily="2" charset="-122"/>
            </a:endParaRPr>
          </a:p>
          <a:p>
            <a:pPr marL="342900" indent="-342900"/>
            <a:r>
              <a:rPr lang="en-US" altLang="zh-CN" sz="3200" b="1" dirty="0" smtClean="0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3. </a:t>
            </a:r>
            <a:r>
              <a:rPr lang="zh-CN" altLang="en-US" sz="3200" b="1" dirty="0" smtClean="0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第三自然段最后一句话有什么作用？</a:t>
            </a:r>
          </a:p>
          <a:p>
            <a:pPr marL="342900" indent="-342900"/>
            <a:endParaRPr lang="en-US" altLang="zh-CN" sz="3200" b="1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</a:rPr>
              <a:t>巧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妙地将古镇连缀在一起。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57158" y="5214950"/>
            <a:ext cx="5089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方正姚体" pitchFamily="2" charset="-122"/>
                <a:ea typeface="方正姚体" pitchFamily="2" charset="-122"/>
              </a:rPr>
              <a:t>2. 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这是对周庄水乡整体的高度评价。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095375" y="5584825"/>
            <a:ext cx="3557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方正姚体" pitchFamily="2" charset="-122"/>
                <a:ea typeface="方正姚体" pitchFamily="2" charset="-122"/>
              </a:rPr>
              <a:t>3. 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突出水的作用。点题。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88913"/>
            <a:ext cx="8280400" cy="936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/>
              <a:t>对于如此美景，作者分别选择何时、何物、何角度来描绘“水韵”的？</a:t>
            </a:r>
          </a:p>
        </p:txBody>
      </p:sp>
      <p:pic>
        <p:nvPicPr>
          <p:cNvPr id="5141" name="Picture 21" descr="朦胧周庄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052513"/>
            <a:ext cx="2808288" cy="2089150"/>
          </a:xfrm>
          <a:noFill/>
          <a:ln/>
        </p:spPr>
      </p:pic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1258888" y="3500438"/>
            <a:ext cx="1081087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华文中宋" pitchFamily="2" charset="-122"/>
              </a:rPr>
              <a:t>仲春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ea typeface="华文中宋" pitchFamily="2" charset="-122"/>
              </a:rPr>
              <a:t>雨雾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ea typeface="华文中宋" pitchFamily="2" charset="-122"/>
              </a:rPr>
              <a:t>色彩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3708400" y="3500438"/>
            <a:ext cx="20891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华文中宋" pitchFamily="2" charset="-122"/>
              </a:rPr>
              <a:t>冬天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ea typeface="华文中宋" pitchFamily="2" charset="-122"/>
              </a:rPr>
              <a:t>雪景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ea typeface="华文中宋" pitchFamily="2" charset="-122"/>
              </a:rPr>
              <a:t>色彩（黑白）</a:t>
            </a:r>
          </a:p>
          <a:p>
            <a:r>
              <a:rPr lang="zh-CN" altLang="en-US" b="1">
                <a:ea typeface="华文中宋" pitchFamily="2" charset="-122"/>
              </a:rPr>
              <a:t>声音（如丝竹）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4905375" y="3429000"/>
            <a:ext cx="4587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6516688" y="3500438"/>
            <a:ext cx="172720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华文中宋" pitchFamily="2" charset="-122"/>
              </a:rPr>
              <a:t>春夜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ea typeface="华文中宋" pitchFamily="2" charset="-122"/>
              </a:rPr>
              <a:t>节日景象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ea typeface="华文中宋" pitchFamily="2" charset="-122"/>
              </a:rPr>
              <a:t>色彩（多彩）姿态（多姿）声音（欢声）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468313" y="5589588"/>
            <a:ext cx="8207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黑体" pitchFamily="2" charset="-122"/>
              </a:rPr>
              <a:t>归纳：从不同季节，选择不同景物，多角度描写“水韵”。</a:t>
            </a:r>
          </a:p>
        </p:txBody>
      </p:sp>
      <p:pic>
        <p:nvPicPr>
          <p:cNvPr id="5144" name="Picture 24" descr="雪后周庄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3203575" y="981075"/>
            <a:ext cx="2808288" cy="2187575"/>
          </a:xfrm>
          <a:noFill/>
          <a:ln/>
        </p:spPr>
      </p:pic>
      <p:pic>
        <p:nvPicPr>
          <p:cNvPr id="5147" name="Picture 27" descr="花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1052513"/>
            <a:ext cx="29527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/>
      <p:bldP spid="5135" grpId="0"/>
      <p:bldP spid="5139" grpId="0"/>
      <p:bldP spid="51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39750" y="3141663"/>
            <a:ext cx="18002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aseline="0">
                <a:solidFill>
                  <a:srgbClr val="D2082A"/>
                </a:solidFill>
              </a:rPr>
              <a:t>周庄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aseline="0">
                <a:solidFill>
                  <a:srgbClr val="D2082A"/>
                </a:solidFill>
              </a:rPr>
              <a:t>（总体印象）</a:t>
            </a:r>
          </a:p>
        </p:txBody>
      </p:sp>
      <p:sp>
        <p:nvSpPr>
          <p:cNvPr id="17412" name="AutoShape 4"/>
          <p:cNvSpPr>
            <a:spLocks/>
          </p:cNvSpPr>
          <p:nvPr/>
        </p:nvSpPr>
        <p:spPr bwMode="auto">
          <a:xfrm>
            <a:off x="2124075" y="2852738"/>
            <a:ext cx="288925" cy="1873250"/>
          </a:xfrm>
          <a:prstGeom prst="leftBrace">
            <a:avLst>
              <a:gd name="adj1" fmla="val 5402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484438" y="2636838"/>
            <a:ext cx="26654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aseline="0">
                <a:solidFill>
                  <a:srgbClr val="0000FF"/>
                </a:solidFill>
              </a:rPr>
              <a:t>1. </a:t>
            </a:r>
            <a:r>
              <a:rPr lang="zh-CN" altLang="en-US" sz="2000" baseline="0">
                <a:solidFill>
                  <a:srgbClr val="0000FF"/>
                </a:solidFill>
              </a:rPr>
              <a:t>水中倒影：波动似绸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484438" y="3429000"/>
            <a:ext cx="26654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aseline="0">
                <a:solidFill>
                  <a:srgbClr val="0000FF"/>
                </a:solidFill>
              </a:rPr>
              <a:t>2. </a:t>
            </a:r>
            <a:r>
              <a:rPr lang="zh-CN" altLang="en-US" sz="2000" baseline="0">
                <a:solidFill>
                  <a:srgbClr val="0000FF"/>
                </a:solidFill>
              </a:rPr>
              <a:t>小河泛舟：富有诗意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411413" y="4292600"/>
            <a:ext cx="40322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aseline="0">
                <a:solidFill>
                  <a:srgbClr val="0000FF"/>
                </a:solidFill>
              </a:rPr>
              <a:t>3. </a:t>
            </a:r>
            <a:r>
              <a:rPr lang="zh-CN" altLang="en-US" sz="2000" baseline="0">
                <a:solidFill>
                  <a:srgbClr val="0000FF"/>
                </a:solidFill>
              </a:rPr>
              <a:t>整体布局：井形河道，</a:t>
            </a:r>
          </a:p>
          <a:p>
            <a:pPr>
              <a:spcBef>
                <a:spcPct val="50000"/>
              </a:spcBef>
            </a:pPr>
            <a:r>
              <a:rPr lang="zh-CN" altLang="en-US" sz="2000" baseline="0">
                <a:solidFill>
                  <a:srgbClr val="0000FF"/>
                </a:solidFill>
              </a:rPr>
              <a:t>　　　　　古镇为一体。</a:t>
            </a:r>
          </a:p>
        </p:txBody>
      </p:sp>
      <p:sp>
        <p:nvSpPr>
          <p:cNvPr id="17416" name="AutoShape 8"/>
          <p:cNvSpPr>
            <a:spLocks/>
          </p:cNvSpPr>
          <p:nvPr/>
        </p:nvSpPr>
        <p:spPr bwMode="auto">
          <a:xfrm rot="10800000" flipH="1">
            <a:off x="5219700" y="2708275"/>
            <a:ext cx="273050" cy="2089150"/>
          </a:xfrm>
          <a:prstGeom prst="rightBrace">
            <a:avLst>
              <a:gd name="adj1" fmla="val 63760"/>
              <a:gd name="adj2" fmla="val 52926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651500" y="3500438"/>
            <a:ext cx="2233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aseline="0">
                <a:solidFill>
                  <a:srgbClr val="D2082A"/>
                </a:solidFill>
              </a:rPr>
              <a:t>大概只有在威尼斯才能见到。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132138" y="1989138"/>
            <a:ext cx="1079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baseline="0">
                <a:solidFill>
                  <a:srgbClr val="00CC00"/>
                </a:solidFill>
              </a:rPr>
              <a:t>画面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6227763" y="2060575"/>
            <a:ext cx="1009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baseline="0">
                <a:solidFill>
                  <a:srgbClr val="00CC00"/>
                </a:solidFill>
              </a:rPr>
              <a:t>评价</a:t>
            </a:r>
          </a:p>
        </p:txBody>
      </p:sp>
    </p:spTree>
  </p:cSld>
  <p:clrMapOvr>
    <a:masterClrMapping/>
  </p:clrMapOvr>
  <p:transition advClick="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0" y="609600"/>
            <a:ext cx="9245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en-US" altLang="zh-CN" sz="3600" b="1" i="1" baseline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i="1" baseline="0">
                <a:latin typeface="楷体_GB2312" pitchFamily="49" charset="-122"/>
                <a:ea typeface="楷体_GB2312" pitchFamily="49" charset="-122"/>
              </a:rPr>
              <a:t>第一次：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3600" b="1" i="1" baseline="0">
                <a:latin typeface="楷体_GB2312" pitchFamily="49" charset="-122"/>
                <a:ea typeface="楷体_GB2312" pitchFamily="49" charset="-122"/>
              </a:rPr>
              <a:t>  仲春烟雨笼罩的周庄迷蒙的</a:t>
            </a:r>
            <a:r>
              <a:rPr lang="zh-CN" altLang="en-US" sz="3600" b="1" i="1" u="sng" baseline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水墨画</a:t>
            </a:r>
            <a:r>
              <a:rPr lang="zh-CN" altLang="en-US" sz="3600" b="1" i="1" baseline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75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雪景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676400" y="228600"/>
            <a:ext cx="7648575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 i="1" baseline="0">
                <a:ea typeface="楷体_GB2312" pitchFamily="49" charset="-122"/>
              </a:rPr>
              <a:t>第二次：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 i="1" baseline="0">
                <a:ea typeface="楷体_GB2312" pitchFamily="49" charset="-122"/>
              </a:rPr>
              <a:t>初春积雪斑斑的周庄动感</a:t>
            </a:r>
            <a:r>
              <a:rPr lang="zh-CN" altLang="en-US" sz="4000" b="1" i="1" u="sng" baseline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版画</a:t>
            </a:r>
            <a:r>
              <a:rPr lang="zh-CN" altLang="en-US" sz="4000" b="1" i="1" baseline="0"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75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周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0" y="0"/>
            <a:ext cx="727233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baseline="0">
                <a:solidFill>
                  <a:schemeClr val="bg1"/>
                </a:solidFill>
                <a:ea typeface="楷体_GB2312" pitchFamily="49" charset="-122"/>
              </a:rPr>
              <a:t>第三次</a:t>
            </a:r>
            <a:r>
              <a:rPr lang="en-US" altLang="zh-CN" sz="3600" b="1" i="1" baseline="0">
                <a:solidFill>
                  <a:schemeClr val="bg1"/>
                </a:solidFill>
                <a:ea typeface="楷体_GB2312" pitchFamily="49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3600" b="1" i="1" baseline="0">
                <a:solidFill>
                  <a:schemeClr val="bg1"/>
                </a:solidFill>
                <a:ea typeface="楷体_GB2312" pitchFamily="49" charset="-122"/>
              </a:rPr>
              <a:t>春夜张灯结彩的周庄七彩</a:t>
            </a:r>
            <a:r>
              <a:rPr lang="zh-CN" altLang="en-US" sz="3600" b="1" i="1" u="sng" baseline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油画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Group 2"/>
          <p:cNvGraphicFramePr>
            <a:graphicFrameLocks noGrp="1"/>
          </p:cNvGraphicFramePr>
          <p:nvPr>
            <p:ph sz="quarter" idx="2"/>
          </p:nvPr>
        </p:nvGraphicFramePr>
        <p:xfrm>
          <a:off x="250825" y="908050"/>
          <a:ext cx="8424863" cy="2449831"/>
        </p:xfrm>
        <a:graphic>
          <a:graphicData uri="http://schemas.openxmlformats.org/drawingml/2006/table">
            <a:tbl>
              <a:tblPr/>
              <a:tblGrid>
                <a:gridCol w="1201738"/>
                <a:gridCol w="1435100"/>
                <a:gridCol w="1754187"/>
                <a:gridCol w="1152525"/>
                <a:gridCol w="1316038"/>
                <a:gridCol w="1565275"/>
              </a:tblGrid>
              <a:tr h="276225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作者三次游览周庄的情景及感受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次　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时间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观察角度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作者印象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景物特点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详略安排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第一次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第二次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第三次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2082A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45" name="Text Box 41"/>
          <p:cNvSpPr txBox="1">
            <a:spLocks noChangeArrowheads="1"/>
          </p:cNvSpPr>
          <p:nvPr/>
        </p:nvSpPr>
        <p:spPr bwMode="auto">
          <a:xfrm>
            <a:off x="395288" y="4076700"/>
            <a:ext cx="77057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2400" b="1" baseline="0">
                <a:solidFill>
                  <a:srgbClr val="D2082A"/>
                </a:solidFill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zh-CN" altLang="en-US" sz="2400" b="1" baseline="0">
                <a:solidFill>
                  <a:srgbClr val="D2082A"/>
                </a:solidFill>
                <a:latin typeface="楷体_GB2312" pitchFamily="49" charset="-122"/>
                <a:ea typeface="楷体_GB2312" pitchFamily="49" charset="-122"/>
              </a:rPr>
              <a:t>作者前两次到周庄的感受不同，分别是： </a:t>
            </a:r>
            <a:r>
              <a:rPr lang="zh-CN" altLang="en-US" sz="2400" b="1" baseline="0">
                <a:solidFill>
                  <a:srgbClr val="D2082A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 baseline="0">
                <a:solidFill>
                  <a:srgbClr val="D2082A"/>
                </a:solidFill>
                <a:latin typeface="楷体_GB2312" pitchFamily="49" charset="-122"/>
                <a:ea typeface="楷体_GB2312" pitchFamily="49" charset="-122"/>
              </a:rPr>
              <a:t>水墨画</a:t>
            </a:r>
            <a:r>
              <a:rPr lang="zh-CN" altLang="en-US" sz="2400" b="1" baseline="0">
                <a:solidFill>
                  <a:srgbClr val="D2082A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 baseline="0">
                <a:solidFill>
                  <a:srgbClr val="D2082A"/>
                </a:solidFill>
                <a:latin typeface="楷体_GB2312" pitchFamily="49" charset="-122"/>
                <a:ea typeface="楷体_GB2312" pitchFamily="49" charset="-122"/>
              </a:rPr>
              <a:t>和 </a:t>
            </a:r>
            <a:r>
              <a:rPr lang="zh-CN" altLang="en-US" sz="2400" b="1" baseline="0">
                <a:solidFill>
                  <a:srgbClr val="D2082A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 baseline="0">
                <a:solidFill>
                  <a:srgbClr val="D2082A"/>
                </a:solidFill>
                <a:latin typeface="楷体_GB2312" pitchFamily="49" charset="-122"/>
                <a:ea typeface="楷体_GB2312" pitchFamily="49" charset="-122"/>
              </a:rPr>
              <a:t>版画</a:t>
            </a:r>
            <a:r>
              <a:rPr lang="zh-CN" altLang="en-US" sz="2400" b="1" baseline="0">
                <a:solidFill>
                  <a:srgbClr val="D2082A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 baseline="0">
                <a:solidFill>
                  <a:srgbClr val="D2082A"/>
                </a:solidFill>
                <a:latin typeface="楷体_GB2312" pitchFamily="49" charset="-122"/>
                <a:ea typeface="楷体_GB2312" pitchFamily="49" charset="-122"/>
              </a:rPr>
              <a:t>。两者有何不同？</a:t>
            </a:r>
          </a:p>
        </p:txBody>
      </p:sp>
      <p:sp>
        <p:nvSpPr>
          <p:cNvPr id="21546" name="Text Box 42"/>
          <p:cNvSpPr txBox="1">
            <a:spLocks noChangeArrowheads="1"/>
          </p:cNvSpPr>
          <p:nvPr/>
        </p:nvSpPr>
        <p:spPr bwMode="auto">
          <a:xfrm>
            <a:off x="539750" y="5013325"/>
            <a:ext cx="7561263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baseline="0">
                <a:solidFill>
                  <a:srgbClr val="0000FF"/>
                </a:solidFill>
                <a:hlinkClick r:id="rId3" action="ppaction://hlinkpres?slideindex=3&amp;slidetitle=幻灯片 3"/>
              </a:rPr>
              <a:t>水墨画</a:t>
            </a:r>
            <a:r>
              <a:rPr lang="zh-CN" altLang="en-US" b="1" baseline="0">
                <a:solidFill>
                  <a:srgbClr val="0000FF"/>
                </a:solidFill>
              </a:rPr>
              <a:t>：指纯用水墨不着彩色的国画。（如图所示）</a:t>
            </a:r>
          </a:p>
          <a:p>
            <a:pPr>
              <a:spcBef>
                <a:spcPct val="50000"/>
              </a:spcBef>
            </a:pPr>
            <a:r>
              <a:rPr lang="zh-CN" altLang="en-US" b="1" baseline="0">
                <a:solidFill>
                  <a:srgbClr val="0000FF"/>
                </a:solidFill>
                <a:hlinkClick r:id="rId4" action="ppaction://hlinkpres?slideindex=4&amp;slidetitle=幻灯片 4"/>
              </a:rPr>
              <a:t>版　画</a:t>
            </a:r>
            <a:r>
              <a:rPr lang="zh-CN" altLang="en-US" b="1" baseline="0">
                <a:solidFill>
                  <a:srgbClr val="0000FF"/>
                </a:solidFill>
              </a:rPr>
              <a:t>：指用刀子或化学药品等在铜版、锌版、木版、石版、麻胶版等版面上雕刻或蚀刻后印刷出来的国画。（如图所示）</a:t>
            </a:r>
          </a:p>
          <a:p>
            <a:pPr>
              <a:spcBef>
                <a:spcPct val="50000"/>
              </a:spcBef>
            </a:pPr>
            <a:endParaRPr lang="en-US" altLang="zh-CN" b="1" baseline="0">
              <a:solidFill>
                <a:srgbClr val="0000FF"/>
              </a:solidFill>
            </a:endParaRPr>
          </a:p>
        </p:txBody>
      </p:sp>
      <p:sp>
        <p:nvSpPr>
          <p:cNvPr id="21547" name="Text Box 43"/>
          <p:cNvSpPr txBox="1">
            <a:spLocks noChangeArrowheads="1"/>
          </p:cNvSpPr>
          <p:nvPr/>
        </p:nvSpPr>
        <p:spPr bwMode="auto">
          <a:xfrm>
            <a:off x="1546225" y="1844675"/>
            <a:ext cx="11509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b="1" baseline="0">
                <a:solidFill>
                  <a:srgbClr val="D2082A"/>
                </a:solidFill>
              </a:rPr>
              <a:t>仲春雨中</a:t>
            </a:r>
            <a:endParaRPr lang="zh-CN" altLang="en-US" baseline="0"/>
          </a:p>
        </p:txBody>
      </p:sp>
      <p:sp>
        <p:nvSpPr>
          <p:cNvPr id="21548" name="Text Box 44"/>
          <p:cNvSpPr txBox="1">
            <a:spLocks noChangeArrowheads="1"/>
          </p:cNvSpPr>
          <p:nvPr/>
        </p:nvSpPr>
        <p:spPr bwMode="auto">
          <a:xfrm>
            <a:off x="1476375" y="23495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b="1" baseline="0">
                <a:solidFill>
                  <a:srgbClr val="D2082A"/>
                </a:solidFill>
              </a:rPr>
              <a:t>冬天雪后</a:t>
            </a:r>
            <a:endParaRPr lang="zh-CN" altLang="en-US" baseline="0"/>
          </a:p>
        </p:txBody>
      </p:sp>
      <p:sp>
        <p:nvSpPr>
          <p:cNvPr id="21549" name="Text Box 45"/>
          <p:cNvSpPr txBox="1">
            <a:spLocks noChangeArrowheads="1"/>
          </p:cNvSpPr>
          <p:nvPr/>
        </p:nvSpPr>
        <p:spPr bwMode="auto">
          <a:xfrm>
            <a:off x="1546225" y="2852738"/>
            <a:ext cx="14398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baseline="0">
                <a:solidFill>
                  <a:srgbClr val="D2082A"/>
                </a:solidFill>
              </a:rPr>
              <a:t>春夜旅游节</a:t>
            </a:r>
          </a:p>
        </p:txBody>
      </p:sp>
      <p:sp>
        <p:nvSpPr>
          <p:cNvPr id="21550" name="Text Box 46"/>
          <p:cNvSpPr txBox="1">
            <a:spLocks noChangeArrowheads="1"/>
          </p:cNvSpPr>
          <p:nvPr/>
        </p:nvSpPr>
        <p:spPr bwMode="auto">
          <a:xfrm>
            <a:off x="2986088" y="1773238"/>
            <a:ext cx="1655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baseline="0">
                <a:solidFill>
                  <a:srgbClr val="D2082A"/>
                </a:solidFill>
              </a:rPr>
              <a:t>视觉（色彩）</a:t>
            </a:r>
          </a:p>
        </p:txBody>
      </p:sp>
      <p:sp>
        <p:nvSpPr>
          <p:cNvPr id="21551" name="Text Box 47"/>
          <p:cNvSpPr txBox="1">
            <a:spLocks noChangeArrowheads="1"/>
          </p:cNvSpPr>
          <p:nvPr/>
        </p:nvSpPr>
        <p:spPr bwMode="auto">
          <a:xfrm>
            <a:off x="3130550" y="2168525"/>
            <a:ext cx="15827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b="1" baseline="0">
                <a:solidFill>
                  <a:srgbClr val="D2082A"/>
                </a:solidFill>
              </a:rPr>
              <a:t>视觉（色彩）</a:t>
            </a:r>
          </a:p>
          <a:p>
            <a:pPr algn="ctr"/>
            <a:r>
              <a:rPr lang="zh-CN" altLang="en-US" b="1" baseline="0">
                <a:solidFill>
                  <a:srgbClr val="D2082A"/>
                </a:solidFill>
              </a:rPr>
              <a:t>听觉（声音）</a:t>
            </a:r>
          </a:p>
        </p:txBody>
      </p:sp>
      <p:sp>
        <p:nvSpPr>
          <p:cNvPr id="21552" name="Text Box 48"/>
          <p:cNvSpPr txBox="1">
            <a:spLocks noChangeArrowheads="1"/>
          </p:cNvSpPr>
          <p:nvPr/>
        </p:nvSpPr>
        <p:spPr bwMode="auto">
          <a:xfrm>
            <a:off x="3059113" y="2924175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b="1" baseline="0">
                <a:solidFill>
                  <a:srgbClr val="D2082A"/>
                </a:solidFill>
              </a:rPr>
              <a:t>视觉（色彩）</a:t>
            </a:r>
            <a:endParaRPr lang="zh-CN" altLang="en-US" baseline="0"/>
          </a:p>
        </p:txBody>
      </p:sp>
      <p:sp>
        <p:nvSpPr>
          <p:cNvPr id="21553" name="Text Box 49"/>
          <p:cNvSpPr txBox="1">
            <a:spLocks noChangeArrowheads="1"/>
          </p:cNvSpPr>
          <p:nvPr/>
        </p:nvSpPr>
        <p:spPr bwMode="auto">
          <a:xfrm>
            <a:off x="4714875" y="1844675"/>
            <a:ext cx="874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baseline="0">
                <a:solidFill>
                  <a:srgbClr val="D2082A"/>
                </a:solidFill>
              </a:rPr>
              <a:t>水墨画</a:t>
            </a:r>
          </a:p>
        </p:txBody>
      </p:sp>
      <p:sp>
        <p:nvSpPr>
          <p:cNvPr id="21554" name="Text Box 50"/>
          <p:cNvSpPr txBox="1">
            <a:spLocks noChangeArrowheads="1"/>
          </p:cNvSpPr>
          <p:nvPr/>
        </p:nvSpPr>
        <p:spPr bwMode="auto">
          <a:xfrm>
            <a:off x="4859338" y="2347913"/>
            <a:ext cx="719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baseline="0">
                <a:solidFill>
                  <a:srgbClr val="D2082A"/>
                </a:solidFill>
              </a:rPr>
              <a:t>版画</a:t>
            </a:r>
          </a:p>
        </p:txBody>
      </p:sp>
      <p:sp>
        <p:nvSpPr>
          <p:cNvPr id="21555" name="Text Box 51"/>
          <p:cNvSpPr txBox="1">
            <a:spLocks noChangeArrowheads="1"/>
          </p:cNvSpPr>
          <p:nvPr/>
        </p:nvSpPr>
        <p:spPr bwMode="auto">
          <a:xfrm>
            <a:off x="4786313" y="2924175"/>
            <a:ext cx="1081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baseline="0">
                <a:solidFill>
                  <a:srgbClr val="D2082A"/>
                </a:solidFill>
              </a:rPr>
              <a:t>如梦境</a:t>
            </a:r>
          </a:p>
        </p:txBody>
      </p:sp>
      <p:sp>
        <p:nvSpPr>
          <p:cNvPr id="21556" name="Text Box 52"/>
          <p:cNvSpPr txBox="1">
            <a:spLocks noChangeArrowheads="1"/>
          </p:cNvSpPr>
          <p:nvPr/>
        </p:nvSpPr>
        <p:spPr bwMode="auto">
          <a:xfrm>
            <a:off x="5938838" y="1814513"/>
            <a:ext cx="1152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baseline="0">
                <a:solidFill>
                  <a:srgbClr val="D2082A"/>
                </a:solidFill>
              </a:rPr>
              <a:t>恬淡宁静</a:t>
            </a:r>
          </a:p>
        </p:txBody>
      </p:sp>
      <p:sp>
        <p:nvSpPr>
          <p:cNvPr id="21557" name="Text Box 53"/>
          <p:cNvSpPr txBox="1">
            <a:spLocks noChangeArrowheads="1"/>
          </p:cNvSpPr>
          <p:nvPr/>
        </p:nvSpPr>
        <p:spPr bwMode="auto">
          <a:xfrm>
            <a:off x="5867400" y="2211388"/>
            <a:ext cx="1223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 baseline="0">
                <a:solidFill>
                  <a:srgbClr val="D2082A"/>
                </a:solidFill>
              </a:rPr>
              <a:t>色彩鲜明</a:t>
            </a:r>
          </a:p>
          <a:p>
            <a:r>
              <a:rPr lang="zh-CN" altLang="en-US" b="1" baseline="0">
                <a:solidFill>
                  <a:srgbClr val="D2082A"/>
                </a:solidFill>
              </a:rPr>
              <a:t>万般柔情</a:t>
            </a:r>
          </a:p>
        </p:txBody>
      </p:sp>
      <p:sp>
        <p:nvSpPr>
          <p:cNvPr id="21558" name="Text Box 54"/>
          <p:cNvSpPr txBox="1">
            <a:spLocks noChangeArrowheads="1"/>
          </p:cNvSpPr>
          <p:nvPr/>
        </p:nvSpPr>
        <p:spPr bwMode="auto">
          <a:xfrm>
            <a:off x="5867400" y="2852738"/>
            <a:ext cx="1296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b="1" baseline="0">
                <a:solidFill>
                  <a:srgbClr val="D2082A"/>
                </a:solidFill>
              </a:rPr>
              <a:t>多姿多彩</a:t>
            </a:r>
            <a:endParaRPr lang="zh-CN" altLang="en-US" baseline="0"/>
          </a:p>
        </p:txBody>
      </p:sp>
      <p:sp>
        <p:nvSpPr>
          <p:cNvPr id="21559" name="Text Box 55"/>
          <p:cNvSpPr txBox="1">
            <a:spLocks noChangeArrowheads="1"/>
          </p:cNvSpPr>
          <p:nvPr/>
        </p:nvSpPr>
        <p:spPr bwMode="auto">
          <a:xfrm>
            <a:off x="7523163" y="1798638"/>
            <a:ext cx="644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baseline="0">
                <a:solidFill>
                  <a:srgbClr val="D2082A"/>
                </a:solidFill>
              </a:rPr>
              <a:t>略写</a:t>
            </a:r>
          </a:p>
        </p:txBody>
      </p:sp>
      <p:sp>
        <p:nvSpPr>
          <p:cNvPr id="21560" name="Text Box 56"/>
          <p:cNvSpPr txBox="1">
            <a:spLocks noChangeArrowheads="1"/>
          </p:cNvSpPr>
          <p:nvPr/>
        </p:nvSpPr>
        <p:spPr bwMode="auto">
          <a:xfrm>
            <a:off x="7523163" y="2286000"/>
            <a:ext cx="644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baseline="0">
                <a:solidFill>
                  <a:srgbClr val="D2082A"/>
                </a:solidFill>
              </a:rPr>
              <a:t>略写</a:t>
            </a:r>
          </a:p>
        </p:txBody>
      </p:sp>
      <p:sp>
        <p:nvSpPr>
          <p:cNvPr id="21561" name="Text Box 57"/>
          <p:cNvSpPr txBox="1">
            <a:spLocks noChangeArrowheads="1"/>
          </p:cNvSpPr>
          <p:nvPr/>
        </p:nvSpPr>
        <p:spPr bwMode="auto">
          <a:xfrm>
            <a:off x="7523163" y="2924175"/>
            <a:ext cx="649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baseline="0">
                <a:solidFill>
                  <a:srgbClr val="D2082A"/>
                </a:solidFill>
                <a:hlinkClick r:id="rId5" action="ppaction://hlinksldjump"/>
              </a:rPr>
              <a:t>详写</a:t>
            </a:r>
            <a:endParaRPr lang="zh-CN" altLang="en-US" b="1" baseline="0">
              <a:solidFill>
                <a:srgbClr val="D2082A"/>
              </a:solidFill>
            </a:endParaRPr>
          </a:p>
        </p:txBody>
      </p:sp>
      <p:sp>
        <p:nvSpPr>
          <p:cNvPr id="21562" name="AutoShape 5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885113" y="5815013"/>
            <a:ext cx="1042987" cy="1042987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1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1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15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1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45" grpId="0"/>
      <p:bldP spid="21546" grpId="0"/>
      <p:bldP spid="21547" grpId="0"/>
      <p:bldP spid="21548" grpId="0"/>
      <p:bldP spid="21549" grpId="0"/>
      <p:bldP spid="21550" grpId="0"/>
      <p:bldP spid="21551" grpId="0"/>
      <p:bldP spid="21552" grpId="0"/>
      <p:bldP spid="21553" grpId="0"/>
      <p:bldP spid="21554" grpId="0"/>
      <p:bldP spid="21555" grpId="0"/>
      <p:bldP spid="21556" grpId="0"/>
      <p:bldP spid="21557" grpId="0"/>
      <p:bldP spid="21558" grpId="0"/>
      <p:bldP spid="21559" grpId="0"/>
      <p:bldP spid="21560" grpId="0"/>
      <p:bldP spid="215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0"/>
            <a:ext cx="8497888" cy="86518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/>
              <a:t>		</a:t>
            </a:r>
            <a:r>
              <a:rPr lang="zh-CN" altLang="en-US" sz="2800" b="1"/>
              <a:t>作者三游周庄，你觉得描绘最详细的是哪一次？抓住哪些具体景物，按什么顺序描绘“水韵”的？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547813" y="4221163"/>
            <a:ext cx="6192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楼房，小街，彩灯，小河，花船，礼花</a:t>
            </a:r>
            <a:r>
              <a:rPr lang="en-US" altLang="zh-CN" b="1">
                <a:cs typeface="Arial" charset="0"/>
              </a:rPr>
              <a:t>……</a:t>
            </a:r>
            <a:r>
              <a:rPr lang="zh-CN" altLang="en-US" b="1">
                <a:cs typeface="Arial" charset="0"/>
              </a:rPr>
              <a:t>（水景）</a:t>
            </a: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547813" y="4581525"/>
            <a:ext cx="5616575" cy="1014413"/>
            <a:chOff x="975" y="2886"/>
            <a:chExt cx="3538" cy="639"/>
          </a:xfrm>
        </p:grpSpPr>
        <p:sp>
          <p:nvSpPr>
            <p:cNvPr id="6164" name="Line 20"/>
            <p:cNvSpPr>
              <a:spLocks noChangeShapeType="1"/>
            </p:cNvSpPr>
            <p:nvPr/>
          </p:nvSpPr>
          <p:spPr bwMode="auto">
            <a:xfrm flipV="1">
              <a:off x="1383" y="3203"/>
              <a:ext cx="3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Line 21"/>
            <p:cNvSpPr>
              <a:spLocks noChangeShapeType="1"/>
            </p:cNvSpPr>
            <p:nvPr/>
          </p:nvSpPr>
          <p:spPr bwMode="auto">
            <a:xfrm flipV="1">
              <a:off x="2245" y="3203"/>
              <a:ext cx="3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Line 22"/>
            <p:cNvSpPr>
              <a:spLocks noChangeShapeType="1"/>
            </p:cNvSpPr>
            <p:nvPr/>
          </p:nvSpPr>
          <p:spPr bwMode="auto">
            <a:xfrm flipV="1">
              <a:off x="3424" y="3067"/>
              <a:ext cx="317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7" name="Line 23"/>
            <p:cNvSpPr>
              <a:spLocks noChangeShapeType="1"/>
            </p:cNvSpPr>
            <p:nvPr/>
          </p:nvSpPr>
          <p:spPr bwMode="auto">
            <a:xfrm>
              <a:off x="3424" y="3203"/>
              <a:ext cx="317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Text Box 29"/>
            <p:cNvSpPr txBox="1">
              <a:spLocks noChangeArrowheads="1"/>
            </p:cNvSpPr>
            <p:nvPr/>
          </p:nvSpPr>
          <p:spPr bwMode="auto">
            <a:xfrm>
              <a:off x="975" y="3067"/>
              <a:ext cx="45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/>
                <a:t>岸上</a:t>
              </a:r>
            </a:p>
          </p:txBody>
        </p:sp>
        <p:sp>
          <p:nvSpPr>
            <p:cNvPr id="6174" name="Text Box 30"/>
            <p:cNvSpPr txBox="1">
              <a:spLocks noChangeArrowheads="1"/>
            </p:cNvSpPr>
            <p:nvPr/>
          </p:nvSpPr>
          <p:spPr bwMode="auto">
            <a:xfrm>
              <a:off x="1746" y="3067"/>
              <a:ext cx="5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/>
                <a:t>水上</a:t>
              </a:r>
            </a:p>
          </p:txBody>
        </p:sp>
        <p:sp>
          <p:nvSpPr>
            <p:cNvPr id="6175" name="Text Box 31"/>
            <p:cNvSpPr txBox="1">
              <a:spLocks noChangeArrowheads="1"/>
            </p:cNvSpPr>
            <p:nvPr/>
          </p:nvSpPr>
          <p:spPr bwMode="auto">
            <a:xfrm>
              <a:off x="2608" y="3067"/>
              <a:ext cx="81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/>
                <a:t>古镇尽头</a:t>
              </a:r>
            </a:p>
          </p:txBody>
        </p:sp>
        <p:sp>
          <p:nvSpPr>
            <p:cNvPr id="6176" name="Text Box 32"/>
            <p:cNvSpPr txBox="1">
              <a:spLocks noChangeArrowheads="1"/>
            </p:cNvSpPr>
            <p:nvPr/>
          </p:nvSpPr>
          <p:spPr bwMode="auto">
            <a:xfrm>
              <a:off x="3878" y="2886"/>
              <a:ext cx="6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/>
                <a:t>天上</a:t>
              </a:r>
            </a:p>
          </p:txBody>
        </p:sp>
        <p:sp>
          <p:nvSpPr>
            <p:cNvPr id="6177" name="Text Box 33"/>
            <p:cNvSpPr txBox="1">
              <a:spLocks noChangeArrowheads="1"/>
            </p:cNvSpPr>
            <p:nvPr/>
          </p:nvSpPr>
          <p:spPr bwMode="auto">
            <a:xfrm>
              <a:off x="3878" y="3294"/>
              <a:ext cx="54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/>
                <a:t>地上</a:t>
              </a:r>
            </a:p>
          </p:txBody>
        </p:sp>
      </p:grpSp>
      <p:sp>
        <p:nvSpPr>
          <p:cNvPr id="6178" name="Text Box 34"/>
          <p:cNvSpPr txBox="1">
            <a:spLocks noChangeArrowheads="1"/>
          </p:cNvSpPr>
          <p:nvPr/>
        </p:nvSpPr>
        <p:spPr bwMode="auto">
          <a:xfrm>
            <a:off x="755650" y="5734050"/>
            <a:ext cx="7561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黑体" pitchFamily="2" charset="-122"/>
              </a:rPr>
              <a:t>归纳：按照一定顺序描写“水韵”（移步换景）</a:t>
            </a:r>
          </a:p>
        </p:txBody>
      </p:sp>
      <p:pic>
        <p:nvPicPr>
          <p:cNvPr id="6179" name="Picture 35" descr="花船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124075" y="908050"/>
            <a:ext cx="4895850" cy="316865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1066800" y="304800"/>
            <a:ext cx="272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(1)  </a:t>
            </a:r>
            <a:r>
              <a:rPr lang="zh-CN" altLang="en-US" sz="3200"/>
              <a:t>和谐的声音</a:t>
            </a:r>
          </a:p>
        </p:txBody>
      </p:sp>
      <p:sp>
        <p:nvSpPr>
          <p:cNvPr id="63500" name="Text Box 12"/>
          <p:cNvSpPr txBox="1">
            <a:spLocks noChangeArrowheads="1"/>
          </p:cNvSpPr>
          <p:nvPr/>
        </p:nvSpPr>
        <p:spPr bwMode="auto">
          <a:xfrm>
            <a:off x="2286000" y="990600"/>
            <a:ext cx="4349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(2)  </a:t>
            </a:r>
            <a:r>
              <a:rPr lang="zh-CN" altLang="en-US" sz="3200"/>
              <a:t>指韵母或章节的收音</a:t>
            </a:r>
          </a:p>
        </p:txBody>
      </p: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3352800" y="1828800"/>
            <a:ext cx="272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(3)  </a:t>
            </a:r>
            <a:r>
              <a:rPr lang="zh-CN" altLang="en-US" sz="3200"/>
              <a:t>指诗赋词曲</a:t>
            </a:r>
          </a:p>
        </p:txBody>
      </p:sp>
      <p:sp>
        <p:nvSpPr>
          <p:cNvPr id="63502" name="Text Box 14"/>
          <p:cNvSpPr txBox="1">
            <a:spLocks noChangeArrowheads="1"/>
          </p:cNvSpPr>
          <p:nvPr/>
        </p:nvSpPr>
        <p:spPr bwMode="auto">
          <a:xfrm>
            <a:off x="4495800" y="2667000"/>
            <a:ext cx="272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(4)  </a:t>
            </a:r>
            <a:r>
              <a:rPr lang="zh-CN" altLang="en-US" sz="3200"/>
              <a:t>风雅、高雅</a:t>
            </a:r>
          </a:p>
        </p:txBody>
      </p:sp>
      <p:sp>
        <p:nvSpPr>
          <p:cNvPr id="63503" name="Text Box 15"/>
          <p:cNvSpPr txBox="1">
            <a:spLocks noChangeArrowheads="1"/>
          </p:cNvSpPr>
          <p:nvPr/>
        </p:nvSpPr>
        <p:spPr bwMode="auto">
          <a:xfrm>
            <a:off x="3276600" y="3581400"/>
            <a:ext cx="1504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(5)  </a:t>
            </a:r>
            <a:r>
              <a:rPr lang="zh-CN" altLang="en-US" sz="3200"/>
              <a:t>风度</a:t>
            </a:r>
          </a:p>
        </p:txBody>
      </p:sp>
      <p:sp>
        <p:nvSpPr>
          <p:cNvPr id="63504" name="Text Box 16"/>
          <p:cNvSpPr txBox="1">
            <a:spLocks noChangeArrowheads="1"/>
          </p:cNvSpPr>
          <p:nvPr/>
        </p:nvSpPr>
        <p:spPr bwMode="auto">
          <a:xfrm>
            <a:off x="2057400" y="4572000"/>
            <a:ext cx="272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dirty="0"/>
              <a:t>(6)  </a:t>
            </a:r>
            <a:r>
              <a:rPr lang="zh-CN" altLang="en-US" sz="3200" dirty="0"/>
              <a:t>气韵、神韵</a:t>
            </a:r>
          </a:p>
        </p:txBody>
      </p:sp>
      <p:sp>
        <p:nvSpPr>
          <p:cNvPr id="63505" name="Text Box 17"/>
          <p:cNvSpPr txBox="1">
            <a:spLocks noChangeArrowheads="1"/>
          </p:cNvSpPr>
          <p:nvPr/>
        </p:nvSpPr>
        <p:spPr bwMode="auto">
          <a:xfrm>
            <a:off x="838200" y="5562600"/>
            <a:ext cx="2317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(7)  </a:t>
            </a:r>
            <a:r>
              <a:rPr lang="zh-CN" altLang="en-US" sz="3200"/>
              <a:t>美、标致</a:t>
            </a:r>
          </a:p>
        </p:txBody>
      </p:sp>
      <p:sp>
        <p:nvSpPr>
          <p:cNvPr id="63506" name="WordArt 18"/>
          <p:cNvSpPr>
            <a:spLocks noChangeArrowheads="1" noChangeShapeType="1" noTextEdit="1"/>
          </p:cNvSpPr>
          <p:nvPr/>
        </p:nvSpPr>
        <p:spPr bwMode="auto">
          <a:xfrm>
            <a:off x="685800" y="2209800"/>
            <a:ext cx="19812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60287"/>
              </a:avLst>
            </a:prstTxWarp>
          </a:bodyPr>
          <a:lstStyle/>
          <a:p>
            <a:pPr algn="ctr"/>
            <a:r>
              <a:rPr lang="zh-CN" altLang="en-US" sz="9600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宋体"/>
                <a:ea typeface="宋体"/>
              </a:rPr>
              <a:t>韵</a:t>
            </a:r>
          </a:p>
        </p:txBody>
      </p:sp>
      <p:sp>
        <p:nvSpPr>
          <p:cNvPr id="63508" name="WordArt 20"/>
          <p:cNvSpPr>
            <a:spLocks noChangeArrowheads="1" noChangeShapeType="1" noTextEdit="1"/>
          </p:cNvSpPr>
          <p:nvPr/>
        </p:nvSpPr>
        <p:spPr bwMode="auto">
          <a:xfrm>
            <a:off x="5410200" y="5943600"/>
            <a:ext cx="3352800" cy="914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428243"/>
              </a:avLst>
            </a:prstTxWarp>
          </a:bodyPr>
          <a:lstStyle/>
          <a:p>
            <a:pPr algn="ctr"/>
            <a:r>
              <a:rPr lang="en-US" altLang="zh-CN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楷体_GB2312"/>
              </a:rPr>
              <a:t>《</a:t>
            </a:r>
            <a:r>
              <a:rPr lang="zh-CN" altLang="en-US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楷体_GB2312"/>
              </a:rPr>
              <a:t>词源</a:t>
            </a:r>
            <a:r>
              <a:rPr lang="en-US" altLang="zh-CN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楷体_GB2312"/>
              </a:rPr>
              <a:t>》</a:t>
            </a:r>
            <a:endParaRPr lang="zh-CN" altLang="en-US" sz="80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 autoUpdateAnimBg="0"/>
      <p:bldP spid="63500" grpId="0" autoUpdateAnimBg="0"/>
      <p:bldP spid="63501" grpId="0" autoUpdateAnimBg="0"/>
      <p:bldP spid="63502" grpId="0" autoUpdateAnimBg="0"/>
      <p:bldP spid="63503" grpId="0" autoUpdateAnimBg="0"/>
      <p:bldP spid="63504" grpId="0" autoUpdateAnimBg="0"/>
      <p:bldP spid="63505" grpId="0" autoUpdateAnimBg="0"/>
      <p:bldP spid="63506" grpId="0" animBg="1"/>
      <p:bldP spid="6350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394075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3300"/>
                </a:solidFill>
                <a:ea typeface="方正姚体" pitchFamily="2" charset="-122"/>
              </a:rPr>
              <a:t>优美词句欣赏：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68313" y="1341438"/>
            <a:ext cx="82089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/>
              <a:t>1. ……</a:t>
            </a:r>
            <a:r>
              <a:rPr lang="zh-CN" altLang="en-US" sz="3200"/>
              <a:t>阳光已经穿破云层抚摸大地。</a:t>
            </a:r>
          </a:p>
          <a:p>
            <a:r>
              <a:rPr lang="en-US" altLang="zh-CN" sz="3200"/>
              <a:t>2. </a:t>
            </a:r>
            <a:r>
              <a:rPr lang="zh-CN" altLang="en-US" sz="3200"/>
              <a:t>在阳光下积雪正在融化，到处可以听见滴水和流水的声音，小街的屋檐下在滴水，石拱桥的栏杆和桥洞在淌水，小河的石河沿上，往下流淌的雪水仿佛正从石缝中渗出来。</a:t>
            </a:r>
          </a:p>
          <a:p>
            <a:r>
              <a:rPr lang="en-US" altLang="zh-CN" sz="3200"/>
              <a:t>3. </a:t>
            </a:r>
            <a:r>
              <a:rPr lang="zh-CN" altLang="en-US" sz="3200"/>
              <a:t>细细谛听，水生重重叠叠，如诉如泣，仿佛神秘悠远的江南丝竹，裹着万般柔情，从地下袅袅回旋上升。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468313" y="3632200"/>
            <a:ext cx="842486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答：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用词准确，把阳光拟人化，突出阳光的温暖轻柔，给人以舒适感。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971550" y="4581525"/>
            <a:ext cx="44783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形容雪融化的声音，丰富不单调。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971550" y="5359400"/>
            <a:ext cx="72390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形象的运用通感的修辞手法，将视觉和听觉融合起来，仿佛水声的热闹伸手可及。还用了比喻和拟人。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4" grpId="0"/>
      <p:bldP spid="317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11188" y="981075"/>
            <a:ext cx="74898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altLang="zh-CN" sz="4000" b="1"/>
              <a:t>⑴</a:t>
            </a:r>
            <a:r>
              <a:rPr lang="zh-CN" altLang="en-US" sz="4000" b="1"/>
              <a:t>第三次游周庄描绘了周庄的哪些景物是按照什么顺序来写的？</a:t>
            </a:r>
            <a:endParaRPr lang="zh-CN" altLang="en-US" sz="4000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92138" y="-19050"/>
            <a:ext cx="5564187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3300"/>
                </a:solidFill>
                <a:latin typeface="仿宋_GB2312" pitchFamily="49" charset="-122"/>
                <a:ea typeface="仿宋_GB2312" pitchFamily="49" charset="-122"/>
              </a:rPr>
              <a:t>精读课文第</a:t>
            </a:r>
            <a:r>
              <a:rPr lang="en-US" altLang="zh-CN" sz="4400" b="1">
                <a:solidFill>
                  <a:srgbClr val="003300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r>
              <a:rPr lang="zh-CN" altLang="en-US" sz="4400" b="1">
                <a:solidFill>
                  <a:srgbClr val="003300"/>
                </a:solidFill>
                <a:latin typeface="仿宋_GB2312" pitchFamily="49" charset="-122"/>
                <a:ea typeface="仿宋_GB2312" pitchFamily="49" charset="-122"/>
              </a:rPr>
              <a:t>～</a:t>
            </a:r>
            <a:r>
              <a:rPr lang="en-US" altLang="zh-CN" sz="4400" b="1">
                <a:solidFill>
                  <a:srgbClr val="003300"/>
                </a:solidFill>
                <a:latin typeface="仿宋_GB2312" pitchFamily="49" charset="-122"/>
                <a:ea typeface="仿宋_GB2312" pitchFamily="49" charset="-122"/>
              </a:rPr>
              <a:t>6</a:t>
            </a:r>
            <a:r>
              <a:rPr lang="zh-CN" altLang="en-US" sz="4400" b="1">
                <a:solidFill>
                  <a:srgbClr val="003300"/>
                </a:solidFill>
                <a:latin typeface="仿宋_GB2312" pitchFamily="49" charset="-122"/>
                <a:ea typeface="仿宋_GB2312" pitchFamily="49" charset="-122"/>
              </a:rPr>
              <a:t>自然段，思考：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39750" y="3667125"/>
            <a:ext cx="7418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/>
              <a:t>⑵</a:t>
            </a:r>
            <a:r>
              <a:rPr lang="zh-CN" altLang="en-US" sz="4000" b="1"/>
              <a:t>这样的描写与作者要表达的情感有什么联系？</a:t>
            </a:r>
            <a:br>
              <a:rPr lang="zh-CN" altLang="en-US" sz="4000" b="1"/>
            </a:br>
            <a:endParaRPr lang="zh-CN" altLang="en-US" sz="4000" b="1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827088" y="1916113"/>
            <a:ext cx="77041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baseline="0">
                <a:solidFill>
                  <a:schemeClr val="accent2"/>
                </a:solidFill>
              </a:rPr>
              <a:t>    </a:t>
            </a:r>
            <a:r>
              <a:rPr lang="zh-CN" altLang="en-US" sz="2800" b="1" baseline="0">
                <a:solidFill>
                  <a:srgbClr val="000066"/>
                </a:solidFill>
              </a:rPr>
              <a:t>描绘了节日夜景：岸上的彩灯、倒影、花船、丝竹管弦声、礼花、彩光、欢呼声等；按照时间顺序（以先后为序） ，空间顺序（岸上</a:t>
            </a:r>
            <a:r>
              <a:rPr lang="en-US" altLang="zh-CN" sz="2800" b="1" baseline="0">
                <a:solidFill>
                  <a:srgbClr val="000066"/>
                </a:solidFill>
              </a:rPr>
              <a:t>——</a:t>
            </a:r>
            <a:r>
              <a:rPr lang="zh-CN" altLang="en-US" sz="2800" b="1" baseline="0">
                <a:solidFill>
                  <a:srgbClr val="000066"/>
                </a:solidFill>
              </a:rPr>
              <a:t>河中</a:t>
            </a:r>
            <a:r>
              <a:rPr lang="en-US" altLang="zh-CN" sz="2800" b="1" baseline="0">
                <a:solidFill>
                  <a:srgbClr val="000066"/>
                </a:solidFill>
              </a:rPr>
              <a:t>——</a:t>
            </a:r>
            <a:r>
              <a:rPr lang="zh-CN" altLang="en-US" sz="2800" b="1" baseline="0">
                <a:solidFill>
                  <a:srgbClr val="000066"/>
                </a:solidFill>
              </a:rPr>
              <a:t>天上</a:t>
            </a:r>
            <a:r>
              <a:rPr lang="en-US" altLang="zh-CN" sz="2800" b="1" baseline="0">
                <a:solidFill>
                  <a:srgbClr val="000066"/>
                </a:solidFill>
              </a:rPr>
              <a:t>——</a:t>
            </a:r>
            <a:r>
              <a:rPr lang="zh-CN" altLang="en-US" sz="2800" b="1" baseline="0">
                <a:solidFill>
                  <a:srgbClr val="000066"/>
                </a:solidFill>
              </a:rPr>
              <a:t>地上）。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755650" y="4441825"/>
            <a:ext cx="7656513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aseline="0">
                <a:solidFill>
                  <a:srgbClr val="0000FF"/>
                </a:solidFill>
              </a:rPr>
              <a:t>     </a:t>
            </a:r>
            <a:r>
              <a:rPr lang="zh-CN" altLang="en-US" sz="2800" b="1" baseline="0">
                <a:solidFill>
                  <a:srgbClr val="000066"/>
                </a:solidFill>
              </a:rPr>
              <a:t>文中描绘了节日夜景下五彩缤纷的周庄，表现了改革开放后的人们幸福的生活，表达了作者的欣喜之情及对改革开放的讴歌之情。高兴之余又对古典文化与现代文明的碰撞交融后的前景感到忧虑。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l"/>
            <a:r>
              <a:rPr lang="en-US" altLang="zh-CN" b="1"/>
              <a:t>⑶</a:t>
            </a:r>
            <a:r>
              <a:rPr lang="zh-CN" altLang="en-US" b="1"/>
              <a:t>第三次游周庄为什么详写？</a:t>
            </a:r>
          </a:p>
        </p:txBody>
      </p:sp>
      <p:sp>
        <p:nvSpPr>
          <p:cNvPr id="24579" name="Text Box 3"/>
          <p:cNvSpPr txBox="1"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268663"/>
          </a:xfrm>
          <a:noFill/>
          <a:ln/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/>
              <a:t>      </a:t>
            </a:r>
            <a:r>
              <a:rPr lang="zh-CN" altLang="en-US" b="1"/>
              <a:t>因为单凭一次游览感受肤浅，难以领悟其奥妙，领会其神韵，本文作者写了三次周庄水乡之游，感受一次比一次多，一次比一次深，所以第三次游览周庄详写，仔细观赏，细细品味，多角度地领略其境界之妙处。</a:t>
            </a:r>
          </a:p>
        </p:txBody>
      </p:sp>
      <p:sp>
        <p:nvSpPr>
          <p:cNvPr id="2458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4388" y="5734050"/>
            <a:ext cx="1042987" cy="10429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49275"/>
            <a:ext cx="4978400" cy="1143000"/>
          </a:xfrm>
        </p:spPr>
        <p:txBody>
          <a:bodyPr/>
          <a:lstStyle/>
          <a:p>
            <a:r>
              <a:rPr lang="zh-CN" altLang="en-US" sz="6000">
                <a:solidFill>
                  <a:srgbClr val="0000FF"/>
                </a:solidFill>
                <a:ea typeface="隶书" pitchFamily="49" charset="-122"/>
              </a:rPr>
              <a:t>六、总结全文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1916113"/>
            <a:ext cx="7129463" cy="3457575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zh-CN" altLang="en-US" sz="4000" b="1">
                <a:solidFill>
                  <a:srgbClr val="0000FF"/>
                </a:solidFill>
                <a:ea typeface="楷体_GB2312" pitchFamily="49" charset="-122"/>
              </a:rPr>
              <a:t>周庄水韵的“水韵”指什么？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950913" y="2689225"/>
            <a:ext cx="642937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zh-CN" altLang="en-US" sz="4400" b="1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情 韵：古朴，宁静，清幽柔美，多姿多彩</a:t>
            </a:r>
            <a:r>
              <a:rPr lang="en-US" altLang="zh-CN" sz="4400" b="1">
                <a:solidFill>
                  <a:srgbClr val="003300"/>
                </a:solidFill>
                <a:latin typeface="Arial"/>
                <a:ea typeface="方正姚体" pitchFamily="2" charset="-122"/>
              </a:rPr>
              <a:t>………</a:t>
            </a:r>
            <a:r>
              <a:rPr lang="zh-CN" altLang="en-US" sz="4400" b="1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最主要指的是柔美。</a:t>
            </a:r>
          </a:p>
        </p:txBody>
      </p:sp>
    </p:spTree>
  </p:cSld>
  <p:clrMapOvr>
    <a:masterClrMapping/>
  </p:clrMapOvr>
  <p:transition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主题归纳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   </a:t>
            </a:r>
            <a:r>
              <a:rPr lang="zh-CN" altLang="en-US"/>
              <a:t>本文通过写作者三次游周庄的情景和感受，充分展现了周庄水 乡 的多姿多彩、动人心弦的景象，反映了周庄人民幸福欢乐的生活。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457200" y="762000"/>
            <a:ext cx="80772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/>
              <a:t> 3</a:t>
            </a:r>
            <a:r>
              <a:rPr lang="zh-CN" altLang="en-US" sz="3600"/>
              <a:t>、</a:t>
            </a:r>
            <a:r>
              <a:rPr lang="en-US" altLang="zh-CN" sz="3600">
                <a:ea typeface="楷体_GB2312" pitchFamily="49" charset="-122"/>
              </a:rPr>
              <a:t>《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巴东三峡</a:t>
            </a:r>
            <a:r>
              <a:rPr lang="en-US" altLang="zh-CN" sz="3600">
                <a:ea typeface="楷体_GB2312" pitchFamily="49" charset="-122"/>
              </a:rPr>
              <a:t>》</a:t>
            </a:r>
            <a:r>
              <a:rPr lang="zh-CN" altLang="en-US" sz="3600"/>
              <a:t>一文是按时间、空间的顺序来记叙，即按作者的游踪顺序来写的。 </a:t>
            </a:r>
          </a:p>
          <a:p>
            <a:r>
              <a:rPr lang="zh-CN" altLang="en-US" sz="3600"/>
              <a:t>       </a:t>
            </a:r>
            <a:r>
              <a:rPr lang="en-US" altLang="zh-CN" sz="3600">
                <a:ea typeface="楷体_GB2312" pitchFamily="49" charset="-122"/>
              </a:rPr>
              <a:t>《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周庄水韵</a:t>
            </a:r>
            <a:r>
              <a:rPr lang="en-US" altLang="zh-CN" sz="3600">
                <a:ea typeface="楷体_GB2312" pitchFamily="49" charset="-122"/>
              </a:rPr>
              <a:t>》</a:t>
            </a:r>
            <a:r>
              <a:rPr lang="zh-CN" altLang="en-US" sz="3600"/>
              <a:t>则是按照什么顺序来记述、描绘周庄优美景色的？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143000" y="4038600"/>
            <a:ext cx="6629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/>
              <a:t>         </a:t>
            </a:r>
            <a:r>
              <a:rPr lang="zh-CN" altLang="en-US" sz="3600">
                <a:ea typeface="黑体" pitchFamily="2" charset="-122"/>
              </a:rPr>
              <a:t>本文是从不同季节、时间，</a:t>
            </a:r>
          </a:p>
          <a:p>
            <a:r>
              <a:rPr lang="zh-CN" altLang="en-US" sz="3600">
                <a:ea typeface="黑体" pitchFamily="2" charset="-122"/>
              </a:rPr>
              <a:t>选择不同的景物，从多角度记述。</a:t>
            </a:r>
          </a:p>
          <a:p>
            <a:r>
              <a:rPr lang="zh-CN" altLang="en-US" sz="3600">
                <a:ea typeface="黑体" pitchFamily="2" charset="-122"/>
              </a:rPr>
              <a:t>    描写了周庄水乡的多姿多彩。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utoUpdateAnimBg="0"/>
      <p:bldP spid="6861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2663825" cy="1143000"/>
          </a:xfrm>
        </p:spPr>
        <p:txBody>
          <a:bodyPr/>
          <a:lstStyle/>
          <a:p>
            <a:r>
              <a:rPr lang="zh-CN" altLang="en-US" sz="4800" b="1">
                <a:solidFill>
                  <a:schemeClr val="hlink"/>
                </a:solidFill>
                <a:ea typeface="仿宋_GB2312" pitchFamily="49" charset="-122"/>
              </a:rPr>
              <a:t>赵丽宏：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>
                <a:solidFill>
                  <a:srgbClr val="000066"/>
                </a:solidFill>
              </a:rPr>
              <a:t> </a:t>
            </a:r>
            <a:r>
              <a:rPr lang="zh-CN" altLang="en-US" b="1">
                <a:solidFill>
                  <a:srgbClr val="000066"/>
                </a:solidFill>
              </a:rPr>
              <a:t>赵丽宏</a:t>
            </a:r>
            <a:r>
              <a:rPr lang="en-US" altLang="zh-CN" b="1">
                <a:solidFill>
                  <a:srgbClr val="000066"/>
                </a:solidFill>
              </a:rPr>
              <a:t>,</a:t>
            </a:r>
            <a:r>
              <a:rPr lang="zh-CN" altLang="en-US" b="1">
                <a:solidFill>
                  <a:srgbClr val="000066"/>
                </a:solidFill>
              </a:rPr>
              <a:t>上海市崇明县人。散文家</a:t>
            </a:r>
            <a:r>
              <a:rPr lang="en-US" altLang="zh-CN" b="1">
                <a:solidFill>
                  <a:srgbClr val="000066"/>
                </a:solidFill>
              </a:rPr>
              <a:t>,</a:t>
            </a:r>
            <a:r>
              <a:rPr lang="zh-CN" altLang="en-US" b="1">
                <a:solidFill>
                  <a:srgbClr val="000066"/>
                </a:solidFill>
              </a:rPr>
              <a:t>诗人</a:t>
            </a:r>
            <a:r>
              <a:rPr lang="en-US" altLang="zh-CN" b="1">
                <a:solidFill>
                  <a:srgbClr val="000066"/>
                </a:solidFill>
              </a:rPr>
              <a:t>,</a:t>
            </a:r>
            <a:r>
              <a:rPr lang="zh-CN" altLang="en-US" b="1">
                <a:solidFill>
                  <a:srgbClr val="000066"/>
                </a:solidFill>
              </a:rPr>
              <a:t>中国作家协会全委会委员</a:t>
            </a:r>
            <a:r>
              <a:rPr lang="en-US" altLang="zh-CN" b="1">
                <a:solidFill>
                  <a:srgbClr val="000066"/>
                </a:solidFill>
              </a:rPr>
              <a:t>,</a:t>
            </a:r>
            <a:r>
              <a:rPr lang="zh-CN" altLang="en-US" b="1">
                <a:solidFill>
                  <a:srgbClr val="000066"/>
                </a:solidFill>
              </a:rPr>
              <a:t>上海作家协会副主席</a:t>
            </a:r>
            <a:r>
              <a:rPr lang="en-US" altLang="zh-CN" b="1">
                <a:solidFill>
                  <a:srgbClr val="000066"/>
                </a:solidFill>
              </a:rPr>
              <a:t>,</a:t>
            </a:r>
            <a:r>
              <a:rPr lang="zh-CN" altLang="en-US" b="1">
                <a:solidFill>
                  <a:srgbClr val="000066"/>
                </a:solidFill>
              </a:rPr>
              <a:t>专业作家。</a:t>
            </a:r>
          </a:p>
          <a:p>
            <a:pPr>
              <a:buFont typeface="Wingdings" pitchFamily="2" charset="2"/>
              <a:buChar char="ü"/>
            </a:pPr>
            <a:r>
              <a:rPr lang="zh-CN" altLang="en-US" b="1">
                <a:solidFill>
                  <a:srgbClr val="000066"/>
                </a:solidFill>
              </a:rPr>
              <a:t>有</a:t>
            </a:r>
            <a:r>
              <a:rPr lang="en-US" altLang="zh-CN" b="1">
                <a:solidFill>
                  <a:srgbClr val="000066"/>
                </a:solidFill>
              </a:rPr>
              <a:t>《</a:t>
            </a:r>
            <a:r>
              <a:rPr lang="zh-CN" altLang="en-US" b="1">
                <a:solidFill>
                  <a:srgbClr val="000066"/>
                </a:solidFill>
              </a:rPr>
              <a:t>珊瑚</a:t>
            </a:r>
            <a:r>
              <a:rPr lang="en-US" altLang="zh-CN" b="1">
                <a:solidFill>
                  <a:srgbClr val="000066"/>
                </a:solidFill>
              </a:rPr>
              <a:t>》《</a:t>
            </a:r>
            <a:r>
              <a:rPr lang="zh-CN" altLang="en-US" b="1">
                <a:solidFill>
                  <a:srgbClr val="000066"/>
                </a:solidFill>
              </a:rPr>
              <a:t>生命草</a:t>
            </a:r>
            <a:r>
              <a:rPr lang="en-US" altLang="zh-CN" b="1">
                <a:solidFill>
                  <a:srgbClr val="000066"/>
                </a:solidFill>
              </a:rPr>
              <a:t>》《</a:t>
            </a:r>
            <a:r>
              <a:rPr lang="zh-CN" altLang="en-US" b="1">
                <a:solidFill>
                  <a:srgbClr val="000066"/>
                </a:solidFill>
              </a:rPr>
              <a:t>心画</a:t>
            </a:r>
            <a:r>
              <a:rPr lang="en-US" altLang="zh-CN" b="1">
                <a:solidFill>
                  <a:srgbClr val="000066"/>
                </a:solidFill>
              </a:rPr>
              <a:t>》</a:t>
            </a:r>
            <a:r>
              <a:rPr lang="zh-CN" altLang="en-US" b="1">
                <a:solidFill>
                  <a:srgbClr val="000066"/>
                </a:solidFill>
              </a:rPr>
              <a:t>等三十多部诗集、散文集、报告文学集</a:t>
            </a:r>
            <a:r>
              <a:rPr lang="en-US" altLang="zh-CN" b="1">
                <a:solidFill>
                  <a:srgbClr val="000066"/>
                </a:solidFill>
              </a:rPr>
              <a:t>, </a:t>
            </a:r>
            <a:r>
              <a:rPr lang="zh-CN" altLang="en-US" b="1">
                <a:solidFill>
                  <a:srgbClr val="000066"/>
                </a:solidFill>
              </a:rPr>
              <a:t>散文集</a:t>
            </a:r>
            <a:r>
              <a:rPr lang="en-US" altLang="zh-CN" b="1">
                <a:solidFill>
                  <a:srgbClr val="000066"/>
                </a:solidFill>
              </a:rPr>
              <a:t>《</a:t>
            </a:r>
            <a:r>
              <a:rPr lang="zh-CN" altLang="en-US" b="1">
                <a:solidFill>
                  <a:srgbClr val="000066"/>
                </a:solidFill>
              </a:rPr>
              <a:t>诗魂</a:t>
            </a:r>
            <a:r>
              <a:rPr lang="en-US" altLang="zh-CN" b="1">
                <a:solidFill>
                  <a:srgbClr val="000066"/>
                </a:solidFill>
              </a:rPr>
              <a:t>》</a:t>
            </a:r>
            <a:r>
              <a:rPr lang="zh-CN" altLang="en-US" b="1">
                <a:solidFill>
                  <a:srgbClr val="000066"/>
                </a:solidFill>
              </a:rPr>
              <a:t>获中国新时期优秀散文集奖</a:t>
            </a:r>
            <a:r>
              <a:rPr lang="en-US" altLang="zh-CN" b="1">
                <a:solidFill>
                  <a:srgbClr val="000066"/>
                </a:solidFill>
              </a:rPr>
              <a:t>,</a:t>
            </a:r>
            <a:r>
              <a:rPr lang="zh-CN" altLang="en-US" b="1">
                <a:solidFill>
                  <a:srgbClr val="000066"/>
                </a:solidFill>
              </a:rPr>
              <a:t>作品散文</a:t>
            </a:r>
            <a:r>
              <a:rPr lang="en-US" altLang="zh-CN" b="1">
                <a:solidFill>
                  <a:srgbClr val="000066"/>
                </a:solidFill>
              </a:rPr>
              <a:t>《</a:t>
            </a:r>
            <a:r>
              <a:rPr lang="zh-CN" altLang="en-US" b="1">
                <a:solidFill>
                  <a:srgbClr val="000066"/>
                </a:solidFill>
              </a:rPr>
              <a:t>望月</a:t>
            </a:r>
            <a:r>
              <a:rPr lang="en-US" altLang="zh-CN" b="1">
                <a:solidFill>
                  <a:srgbClr val="000066"/>
                </a:solidFill>
              </a:rPr>
              <a:t>》</a:t>
            </a:r>
            <a:r>
              <a:rPr lang="zh-CN" altLang="en-US" b="1">
                <a:solidFill>
                  <a:srgbClr val="000066"/>
                </a:solidFill>
              </a:rPr>
              <a:t>被列入苏教版五年级下册第</a:t>
            </a:r>
            <a:r>
              <a:rPr lang="en-US" altLang="zh-CN" b="1">
                <a:solidFill>
                  <a:srgbClr val="000066"/>
                </a:solidFill>
              </a:rPr>
              <a:t>24</a:t>
            </a:r>
            <a:r>
              <a:rPr lang="zh-CN" altLang="en-US" b="1">
                <a:solidFill>
                  <a:srgbClr val="000066"/>
                </a:solidFill>
              </a:rPr>
              <a:t>课</a:t>
            </a:r>
            <a:r>
              <a:rPr lang="zh-CN" altLang="en-US">
                <a:solidFill>
                  <a:srgbClr val="000066"/>
                </a:solidFill>
              </a:rPr>
              <a:t> </a:t>
            </a:r>
            <a:r>
              <a:rPr lang="zh-CN" altLang="en-US" b="1">
                <a:solidFill>
                  <a:srgbClr val="000066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3375"/>
            <a:ext cx="4679950" cy="1143000"/>
          </a:xfrm>
        </p:spPr>
        <p:txBody>
          <a:bodyPr/>
          <a:lstStyle/>
          <a:p>
            <a:r>
              <a:rPr lang="zh-CN" altLang="en-US" b="1">
                <a:solidFill>
                  <a:srgbClr val="003300"/>
                </a:solidFill>
                <a:ea typeface="华文行楷" pitchFamily="2" charset="-122"/>
              </a:rPr>
              <a:t>周庄简介：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zh-CN" altLang="en-US" b="1">
                <a:solidFill>
                  <a:srgbClr val="003300"/>
                </a:solidFill>
              </a:rPr>
              <a:t>北宋元佑年间，周迪功郎信奉佛教，将庄田</a:t>
            </a:r>
            <a:r>
              <a:rPr lang="en-US" altLang="zh-CN" b="1">
                <a:solidFill>
                  <a:srgbClr val="003300"/>
                </a:solidFill>
              </a:rPr>
              <a:t>200</a:t>
            </a:r>
            <a:r>
              <a:rPr lang="zh-CN" altLang="en-US" b="1">
                <a:solidFill>
                  <a:srgbClr val="003300"/>
                </a:solidFill>
              </a:rPr>
              <a:t>亩捐赠给全福寺作为庙产，百姓感其恩德，将这片田地命名为“周庄”。</a:t>
            </a:r>
            <a:r>
              <a:rPr lang="zh-CN" altLang="en-US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zh-CN" altLang="en-US" b="1">
                <a:solidFill>
                  <a:srgbClr val="003300"/>
                </a:solidFill>
              </a:rPr>
              <a:t>周庄镇位于苏州城东南</a:t>
            </a:r>
            <a:r>
              <a:rPr lang="en-US" altLang="zh-CN" b="1">
                <a:solidFill>
                  <a:srgbClr val="003300"/>
                </a:solidFill>
              </a:rPr>
              <a:t>38</a:t>
            </a:r>
            <a:r>
              <a:rPr lang="zh-CN" altLang="en-US" b="1">
                <a:solidFill>
                  <a:srgbClr val="003300"/>
                </a:solidFill>
              </a:rPr>
              <a:t>公里</a:t>
            </a:r>
            <a:r>
              <a:rPr lang="en-US" altLang="zh-CN" b="1">
                <a:solidFill>
                  <a:srgbClr val="003300"/>
                </a:solidFill>
              </a:rPr>
              <a:t>,</a:t>
            </a:r>
            <a:r>
              <a:rPr lang="zh-CN" altLang="en-US" b="1">
                <a:solidFill>
                  <a:srgbClr val="003300"/>
                </a:solidFill>
              </a:rPr>
              <a:t>古称贞丰里</a:t>
            </a:r>
            <a:r>
              <a:rPr lang="en-US" altLang="zh-CN" b="1">
                <a:solidFill>
                  <a:srgbClr val="003300"/>
                </a:solidFill>
              </a:rPr>
              <a:t>,</a:t>
            </a:r>
            <a:r>
              <a:rPr lang="zh-CN" altLang="en-US" b="1">
                <a:solidFill>
                  <a:srgbClr val="003300"/>
                </a:solidFill>
              </a:rPr>
              <a:t>历经</a:t>
            </a:r>
            <a:r>
              <a:rPr lang="en-US" altLang="zh-CN" b="1">
                <a:solidFill>
                  <a:srgbClr val="003300"/>
                </a:solidFill>
              </a:rPr>
              <a:t>900</a:t>
            </a:r>
            <a:r>
              <a:rPr lang="zh-CN" altLang="en-US" b="1">
                <a:solidFill>
                  <a:srgbClr val="003300"/>
                </a:solidFill>
              </a:rPr>
              <a:t>多年沧桑，是江南六个着名古镇之一。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zh-CN" altLang="en-US" b="1">
                <a:solidFill>
                  <a:srgbClr val="003300"/>
                </a:solidFill>
              </a:rPr>
              <a:t>古画家吴冠中说“黄山集中国山川之美、周庄集中国水乡之美”</a:t>
            </a:r>
            <a:r>
              <a:rPr lang="en-US" altLang="zh-CN" b="1">
                <a:solidFill>
                  <a:srgbClr val="003300"/>
                </a:solidFill>
              </a:rPr>
              <a:t>,</a:t>
            </a:r>
            <a:r>
              <a:rPr lang="zh-CN" altLang="en-US" b="1">
                <a:solidFill>
                  <a:srgbClr val="003300"/>
                </a:solidFill>
              </a:rPr>
              <a:t>海外报刊则称“周庄为中国第一水乡”</a:t>
            </a:r>
            <a:r>
              <a:rPr lang="en-US" altLang="zh-CN" b="1">
                <a:solidFill>
                  <a:srgbClr val="003300"/>
                </a:solidFill>
              </a:rPr>
              <a:t>,</a:t>
            </a:r>
            <a:r>
              <a:rPr lang="zh-CN" altLang="en-US" b="1">
                <a:solidFill>
                  <a:srgbClr val="003300"/>
                </a:solidFill>
              </a:rPr>
              <a:t>被誉为“梦里水乡”。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b="1">
              <a:solidFill>
                <a:srgbClr val="00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95288" y="1214438"/>
            <a:ext cx="8062912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斑斓（   ）：</a:t>
            </a:r>
          </a:p>
          <a:p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眩目</a:t>
            </a:r>
            <a:r>
              <a:rPr lang="en-US" altLang="zh-CN" sz="2800" b="1" baseline="0">
                <a:latin typeface="楷体_GB2312" pitchFamily="49" charset="-122"/>
                <a:ea typeface="楷体_GB2312" pitchFamily="49" charset="-122"/>
              </a:rPr>
              <a:t>(    )</a:t>
            </a:r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相看两不厌：</a:t>
            </a:r>
          </a:p>
          <a:p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谛听（   ）：</a:t>
            </a:r>
          </a:p>
          <a:p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如泣如诉：</a:t>
            </a:r>
          </a:p>
          <a:p>
            <a:endParaRPr lang="zh-CN" altLang="en-US" sz="2800" b="1" baseline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娴熟</a:t>
            </a:r>
            <a:r>
              <a:rPr lang="en-US" altLang="zh-CN" sz="2800" b="1" baseline="0">
                <a:latin typeface="楷体_GB2312" pitchFamily="49" charset="-122"/>
                <a:ea typeface="楷体_GB2312" pitchFamily="49" charset="-122"/>
              </a:rPr>
              <a:t>(    )</a:t>
            </a:r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瞬息万变：</a:t>
            </a:r>
          </a:p>
          <a:p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璀璨（       ）：</a:t>
            </a:r>
          </a:p>
          <a:p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摇曳</a:t>
            </a:r>
            <a:r>
              <a:rPr lang="en-US" altLang="zh-CN" sz="2800" b="1" baseline="0">
                <a:latin typeface="楷体_GB2312" pitchFamily="49" charset="-122"/>
                <a:ea typeface="楷体_GB2312" pitchFamily="49" charset="-122"/>
              </a:rPr>
              <a:t>(    )</a:t>
            </a:r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r>
              <a:rPr lang="zh-CN" altLang="en-US" sz="2800" b="1" baseline="0">
                <a:latin typeface="楷体_GB2312" pitchFamily="49" charset="-122"/>
                <a:ea typeface="楷体_GB2312" pitchFamily="49" charset="-122"/>
              </a:rPr>
              <a:t>稍纵即逝：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547813" y="128587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baseline="0">
                <a:latin typeface="Times New Roman" pitchFamily="18" charset="0"/>
              </a:rPr>
              <a:t>lán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331913" y="1646238"/>
            <a:ext cx="82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 baseline="0">
                <a:latin typeface="Times New Roman" pitchFamily="18" charset="0"/>
              </a:rPr>
              <a:t>xuàn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619250" y="2509838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baseline="0">
                <a:latin typeface="Times New Roman" pitchFamily="18" charset="0"/>
              </a:rPr>
              <a:t>dì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1403350" y="3806825"/>
            <a:ext cx="74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baseline="0">
                <a:latin typeface="Times New Roman" pitchFamily="18" charset="0"/>
              </a:rPr>
              <a:t>xián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1600200" y="4691063"/>
            <a:ext cx="1176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baseline="0">
                <a:latin typeface="Times New Roman" pitchFamily="18" charset="0"/>
              </a:rPr>
              <a:t>cuǐ càn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1547813" y="5102225"/>
            <a:ext cx="47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baseline="0">
                <a:latin typeface="Times New Roman" pitchFamily="18" charset="0"/>
              </a:rPr>
              <a:t>yè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2700338" y="1214438"/>
            <a:ext cx="2695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颜色错杂灿烂。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2700338" y="1646238"/>
            <a:ext cx="1260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耀眼。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2555875" y="2078038"/>
            <a:ext cx="4489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相互之间怎么看也看不够。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2700338" y="2509838"/>
            <a:ext cx="1619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仔细听。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2195513" y="2943225"/>
            <a:ext cx="62833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像是在诉说，又像是在小声哭泣。这里</a:t>
            </a:r>
          </a:p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形容声音柔细。</a:t>
            </a: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2627313" y="3754438"/>
            <a:ext cx="1260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熟练。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2411413" y="4167188"/>
            <a:ext cx="4489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形容极短的时间内变化多。</a:t>
            </a:r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3563938" y="4598988"/>
            <a:ext cx="2695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形容光彩鲜明。</a:t>
            </a:r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2608263" y="5049838"/>
            <a:ext cx="1260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摇动。</a:t>
            </a:r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2209800" y="5486400"/>
            <a:ext cx="3771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baseline="0">
                <a:latin typeface="Times New Roman" pitchFamily="18" charset="0"/>
                <a:ea typeface="楷体_GB2312" pitchFamily="49" charset="-122"/>
              </a:rPr>
              <a:t>稍微一放松就会消失。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2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utoUpdateAnimBg="0"/>
      <p:bldP spid="32773" grpId="0" autoUpdateAnimBg="0"/>
      <p:bldP spid="32774" grpId="0" autoUpdateAnimBg="0"/>
      <p:bldP spid="32775" grpId="0" autoUpdateAnimBg="0"/>
      <p:bldP spid="32776" grpId="0" autoUpdateAnimBg="0"/>
      <p:bldP spid="32777" grpId="0" autoUpdateAnimBg="0"/>
      <p:bldP spid="32778" grpId="0" autoUpdateAnimBg="0"/>
      <p:bldP spid="32779" grpId="0" autoUpdateAnimBg="0"/>
      <p:bldP spid="32780" grpId="0" autoUpdateAnimBg="0"/>
      <p:bldP spid="32781" grpId="0" autoUpdateAnimBg="0"/>
      <p:bldP spid="32782" grpId="0" autoUpdateAnimBg="0"/>
      <p:bldP spid="32783" grpId="0" autoUpdateAnimBg="0"/>
      <p:bldP spid="32784" grpId="0" autoUpdateAnimBg="0"/>
      <p:bldP spid="32785" grpId="0" autoUpdateAnimBg="0"/>
      <p:bldP spid="32786" grpId="0" autoUpdateAnimBg="0"/>
      <p:bldP spid="3278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04813"/>
            <a:ext cx="4321175" cy="850900"/>
          </a:xfrm>
        </p:spPr>
        <p:txBody>
          <a:bodyPr/>
          <a:lstStyle/>
          <a:p>
            <a:r>
              <a:rPr lang="zh-CN" altLang="en-US" sz="4300" dirty="0" smtClean="0">
                <a:solidFill>
                  <a:srgbClr val="990000"/>
                </a:solidFill>
                <a:ea typeface="黑体" pitchFamily="49" charset="-122"/>
              </a:rPr>
              <a:t>感</a:t>
            </a:r>
            <a:r>
              <a:rPr lang="zh-CN" altLang="en-US" sz="4300" dirty="0">
                <a:solidFill>
                  <a:srgbClr val="990000"/>
                </a:solidFill>
                <a:ea typeface="黑体" pitchFamily="49" charset="-122"/>
              </a:rPr>
              <a:t>知课文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412875"/>
            <a:ext cx="7715250" cy="452596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None/>
            </a:pPr>
            <a:r>
              <a:rPr lang="zh-CN" altLang="en-US" sz="2400" dirty="0"/>
              <a:t>理清文章的结构</a:t>
            </a:r>
            <a:br>
              <a:rPr lang="zh-CN" altLang="en-US" sz="2400" dirty="0"/>
            </a:br>
            <a:endParaRPr lang="zh-CN" altLang="en-US" sz="24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71550" y="2205038"/>
            <a:ext cx="6913563" cy="2282825"/>
            <a:chOff x="884" y="2795"/>
            <a:chExt cx="4355" cy="1033"/>
          </a:xfrm>
        </p:grpSpPr>
        <p:sp>
          <p:nvSpPr>
            <p:cNvPr id="11269" name="Text Box 5"/>
            <p:cNvSpPr txBox="1">
              <a:spLocks noChangeArrowheads="1"/>
            </p:cNvSpPr>
            <p:nvPr/>
          </p:nvSpPr>
          <p:spPr bwMode="auto">
            <a:xfrm>
              <a:off x="930" y="2795"/>
              <a:ext cx="4309" cy="1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400" baseline="0"/>
                <a:t>第一部分（</a:t>
              </a:r>
              <a:r>
                <a:rPr lang="en-US" altLang="zh-CN" sz="2400" baseline="0"/>
                <a:t>1</a:t>
              </a:r>
              <a:r>
                <a:rPr lang="zh-CN" altLang="en-US" sz="2400" baseline="0"/>
                <a:t>～</a:t>
              </a:r>
              <a:r>
                <a:rPr lang="en-US" altLang="zh-CN" sz="2400" baseline="0"/>
                <a:t>3</a:t>
              </a:r>
              <a:r>
                <a:rPr lang="zh-CN" altLang="en-US" sz="2400" baseline="0"/>
                <a:t>自然段） ：叙述周庄水乡给人们</a:t>
              </a:r>
              <a:br>
                <a:rPr lang="zh-CN" altLang="en-US" sz="2400" baseline="0"/>
              </a:br>
              <a:r>
                <a:rPr lang="zh-CN" altLang="en-US" sz="2400" baseline="0"/>
                <a:t>　　　　　的总体印象。</a:t>
              </a:r>
            </a:p>
            <a:p>
              <a:endParaRPr lang="zh-CN" altLang="en-US" sz="2400" baseline="0"/>
            </a:p>
            <a:p>
              <a:endParaRPr lang="zh-CN" altLang="en-US" sz="2400" baseline="0"/>
            </a:p>
            <a:p>
              <a:r>
                <a:rPr lang="zh-CN" altLang="en-US" sz="2400" baseline="0"/>
                <a:t>第二部分（ </a:t>
              </a:r>
              <a:r>
                <a:rPr lang="en-US" altLang="zh-CN" sz="2400" baseline="0"/>
                <a:t>4</a:t>
              </a:r>
              <a:r>
                <a:rPr lang="zh-CN" altLang="en-US" sz="2400" baseline="0"/>
                <a:t>～</a:t>
              </a:r>
              <a:r>
                <a:rPr lang="en-US" altLang="zh-CN" sz="2400" baseline="0"/>
                <a:t>6</a:t>
              </a:r>
              <a:r>
                <a:rPr lang="zh-CN" altLang="en-US" sz="2400" baseline="0"/>
                <a:t>自然段）：写作者三次游周　</a:t>
              </a:r>
              <a:br>
                <a:rPr lang="zh-CN" altLang="en-US" sz="2400" baseline="0"/>
              </a:br>
              <a:r>
                <a:rPr lang="zh-CN" altLang="en-US" sz="2400" baseline="0"/>
                <a:t>　　　　　庄的情景及感受。</a:t>
              </a:r>
            </a:p>
          </p:txBody>
        </p:sp>
        <p:sp>
          <p:nvSpPr>
            <p:cNvPr id="11270" name="AutoShape 6"/>
            <p:cNvSpPr>
              <a:spLocks/>
            </p:cNvSpPr>
            <p:nvPr/>
          </p:nvSpPr>
          <p:spPr bwMode="auto">
            <a:xfrm>
              <a:off x="884" y="2840"/>
              <a:ext cx="46" cy="771"/>
            </a:xfrm>
            <a:prstGeom prst="leftBrace">
              <a:avLst>
                <a:gd name="adj1" fmla="val 13967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913"/>
            <a:ext cx="8280400" cy="10795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400" b="1">
                <a:latin typeface="隶书" pitchFamily="49" charset="-122"/>
                <a:ea typeface="隶书" pitchFamily="49" charset="-122"/>
              </a:rPr>
              <a:t>思考</a:t>
            </a:r>
            <a:r>
              <a:rPr lang="en-US" altLang="zh-CN" sz="2400" b="1">
                <a:latin typeface="隶书" pitchFamily="49" charset="-122"/>
                <a:ea typeface="隶书" pitchFamily="49" charset="-122"/>
              </a:rPr>
              <a:t>:</a:t>
            </a:r>
            <a:br>
              <a:rPr lang="en-US" altLang="zh-CN" sz="2400" b="1">
                <a:latin typeface="隶书" pitchFamily="49" charset="-122"/>
                <a:ea typeface="隶书" pitchFamily="49" charset="-122"/>
              </a:rPr>
            </a:br>
            <a:r>
              <a:rPr lang="en-US" altLang="zh-CN" sz="2400" b="1"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US" sz="2400" b="1">
                <a:latin typeface="隶书" pitchFamily="49" charset="-122"/>
                <a:ea typeface="隶书" pitchFamily="49" charset="-122"/>
              </a:rPr>
              <a:t>读周庄</a:t>
            </a:r>
            <a:r>
              <a:rPr lang="en-US" altLang="zh-CN" sz="2400" b="1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2400" b="1">
                <a:latin typeface="隶书" pitchFamily="49" charset="-122"/>
                <a:ea typeface="隶书" pitchFamily="49" charset="-122"/>
              </a:rPr>
              <a:t>它在我们的脑海中是一个什么印象呢</a:t>
            </a:r>
            <a:r>
              <a:rPr lang="en-US" altLang="zh-CN" sz="2400" b="1">
                <a:latin typeface="隶书" pitchFamily="49" charset="-122"/>
                <a:ea typeface="隶书" pitchFamily="49" charset="-122"/>
              </a:rPr>
              <a:t>?</a:t>
            </a:r>
            <a:br>
              <a:rPr lang="en-US" altLang="zh-CN" sz="2400" b="1">
                <a:latin typeface="隶书" pitchFamily="49" charset="-122"/>
                <a:ea typeface="隶书" pitchFamily="49" charset="-122"/>
              </a:rPr>
            </a:br>
            <a:r>
              <a:rPr lang="en-US" altLang="zh-CN" sz="2400" b="1">
                <a:latin typeface="隶书" pitchFamily="49" charset="-122"/>
                <a:ea typeface="隶书" pitchFamily="49" charset="-122"/>
              </a:rPr>
              <a:t>2.</a:t>
            </a:r>
            <a:r>
              <a:rPr lang="zh-CN" altLang="en-US" sz="2400" b="1">
                <a:latin typeface="隶书" pitchFamily="49" charset="-122"/>
                <a:ea typeface="隶书" pitchFamily="49" charset="-122"/>
              </a:rPr>
              <a:t>作为游记</a:t>
            </a:r>
            <a:r>
              <a:rPr lang="en-US" altLang="zh-CN" sz="2400" b="1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2400" b="1">
                <a:latin typeface="隶书" pitchFamily="49" charset="-122"/>
                <a:ea typeface="隶书" pitchFamily="49" charset="-122"/>
              </a:rPr>
              <a:t>作者几游周庄</a:t>
            </a:r>
            <a:r>
              <a:rPr lang="en-US" altLang="zh-CN" sz="2400" b="1">
                <a:latin typeface="隶书" pitchFamily="49" charset="-122"/>
                <a:ea typeface="隶书" pitchFamily="49" charset="-122"/>
              </a:rPr>
              <a:t>?</a:t>
            </a:r>
            <a:r>
              <a:rPr lang="zh-CN" altLang="en-US" sz="2400" b="1">
                <a:latin typeface="隶书" pitchFamily="49" charset="-122"/>
                <a:ea typeface="隶书" pitchFamily="49" charset="-122"/>
              </a:rPr>
              <a:t>为我们描绘了哪几幅</a:t>
            </a:r>
            <a:r>
              <a:rPr lang="zh-CN" altLang="en-US" sz="2400" b="1">
                <a:latin typeface="Arial"/>
                <a:ea typeface="隶书" pitchFamily="49" charset="-122"/>
              </a:rPr>
              <a:t>“</a:t>
            </a:r>
            <a:r>
              <a:rPr lang="zh-CN" altLang="en-US" sz="2400" b="1">
                <a:latin typeface="隶书" pitchFamily="49" charset="-122"/>
                <a:ea typeface="隶书" pitchFamily="49" charset="-122"/>
              </a:rPr>
              <a:t>水韵图画</a:t>
            </a:r>
            <a:r>
              <a:rPr lang="zh-CN" altLang="en-US" sz="2400" b="1">
                <a:latin typeface="Arial"/>
                <a:ea typeface="隶书" pitchFamily="49" charset="-122"/>
              </a:rPr>
              <a:t>”</a:t>
            </a:r>
            <a:r>
              <a:rPr lang="en-US" altLang="zh-CN" sz="2400" b="1">
                <a:latin typeface="隶书" pitchFamily="49" charset="-122"/>
                <a:ea typeface="隶书" pitchFamily="49" charset="-122"/>
              </a:rPr>
              <a:t>?</a:t>
            </a:r>
          </a:p>
        </p:txBody>
      </p:sp>
      <p:pic>
        <p:nvPicPr>
          <p:cNvPr id="4100" name="Picture 4" descr="雪后周庄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132138" y="3860800"/>
            <a:ext cx="2952750" cy="2376488"/>
          </a:xfrm>
          <a:noFill/>
          <a:ln/>
        </p:spPr>
      </p:pic>
      <p:pic>
        <p:nvPicPr>
          <p:cNvPr id="4106" name="Picture 10" descr="朦胧周庄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3860800"/>
            <a:ext cx="2808288" cy="2305050"/>
          </a:xfrm>
          <a:noFill/>
          <a:ln/>
        </p:spPr>
      </p:pic>
      <p:pic>
        <p:nvPicPr>
          <p:cNvPr id="4109" name="Picture 13" descr="花船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6084888" y="3860800"/>
            <a:ext cx="2879725" cy="2305050"/>
          </a:xfrm>
          <a:noFill/>
          <a:ln/>
        </p:spPr>
      </p:pic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971550" y="2924175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611188" y="2852738"/>
            <a:ext cx="2376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3708400" y="3500438"/>
            <a:ext cx="1800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ea typeface="隶书" pitchFamily="49" charset="-122"/>
              </a:rPr>
              <a:t>小桥流水人家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611188" y="6237288"/>
            <a:ext cx="2232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ea typeface="隶书" pitchFamily="49" charset="-122"/>
              </a:rPr>
              <a:t>烟雨迷蒙水墨画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3779838" y="6237288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ea typeface="隶书" pitchFamily="49" charset="-122"/>
              </a:rPr>
              <a:t>冰雪融化的版画</a:t>
            </a: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6659563" y="6237288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ea typeface="隶书" pitchFamily="49" charset="-122"/>
              </a:rPr>
              <a:t>水天一色梦幻图</a:t>
            </a:r>
          </a:p>
        </p:txBody>
      </p:sp>
      <p:pic>
        <p:nvPicPr>
          <p:cNvPr id="4116" name="Picture 20" descr="桥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2195513" y="1268413"/>
            <a:ext cx="4537075" cy="233045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11" grpId="0"/>
      <p:bldP spid="4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PCDV00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535113"/>
          </a:xfrm>
          <a:prstGeom prst="rect">
            <a:avLst/>
          </a:prstGeom>
          <a:solidFill>
            <a:schemeClr val="hlink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i="1" u="sng" baseline="0" dirty="0">
                <a:solidFill>
                  <a:srgbClr val="CC3300"/>
                </a:solidFill>
                <a:ea typeface="楷体_GB2312" pitchFamily="49" charset="-122"/>
              </a:rPr>
              <a:t>朗读课文</a:t>
            </a:r>
          </a:p>
          <a:p>
            <a:pPr>
              <a:spcBef>
                <a:spcPct val="50000"/>
              </a:spcBef>
            </a:pPr>
            <a:r>
              <a:rPr lang="zh-CN" altLang="en-US" sz="3600" b="1" baseline="0" dirty="0">
                <a:solidFill>
                  <a:schemeClr val="bg1"/>
                </a:solidFill>
                <a:ea typeface="楷体_GB2312" pitchFamily="49" charset="-122"/>
              </a:rPr>
              <a:t>        </a:t>
            </a:r>
            <a:r>
              <a:rPr lang="zh-CN" altLang="en-US" sz="3600" b="1" i="1" baseline="0" dirty="0"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说说 </a:t>
            </a:r>
            <a:r>
              <a:rPr lang="zh-CN" altLang="en-US" sz="3600" b="1" baseline="0" dirty="0">
                <a:ea typeface="楷体_GB2312" pitchFamily="49" charset="-122"/>
              </a:rPr>
              <a:t>周庄给作者留下的总的印象</a:t>
            </a:r>
            <a:r>
              <a:rPr lang="en-US" altLang="zh-CN" sz="3600" b="1" baseline="0" dirty="0">
                <a:ea typeface="楷体_GB2312" pitchFamily="49" charset="-122"/>
              </a:rPr>
              <a:t>.      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 baseline="0">
                <a:solidFill>
                  <a:srgbClr val="FF0000"/>
                </a:solidFill>
                <a:ea typeface="楷体_GB2312" pitchFamily="49" charset="-122"/>
              </a:rPr>
              <a:t>总体印象：</a:t>
            </a:r>
            <a:endParaRPr lang="zh-CN" altLang="en-US" sz="3200" baseline="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65540" name="Picture 4" descr="jstongli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2205038"/>
            <a:ext cx="6156325" cy="4652962"/>
          </a:xfrm>
          <a:prstGeom prst="rect">
            <a:avLst/>
          </a:prstGeom>
          <a:noFill/>
        </p:spPr>
      </p:pic>
      <p:pic>
        <p:nvPicPr>
          <p:cNvPr id="65541" name="Picture 5" descr="2003_1110_135504A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76475"/>
            <a:ext cx="2916238" cy="4581525"/>
          </a:xfrm>
          <a:prstGeom prst="rect">
            <a:avLst/>
          </a:prstGeom>
          <a:noFill/>
        </p:spPr>
      </p:pic>
      <p:sp>
        <p:nvSpPr>
          <p:cNvPr id="65542" name="WordArt 6"/>
          <p:cNvSpPr>
            <a:spLocks noChangeArrowheads="1" noChangeShapeType="1" noTextEdit="1"/>
          </p:cNvSpPr>
          <p:nvPr/>
        </p:nvSpPr>
        <p:spPr bwMode="auto">
          <a:xfrm rot="5611063">
            <a:off x="6701632" y="4610894"/>
            <a:ext cx="3302000" cy="64928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4000" b="1" i="1">
                <a:ln w="9525">
                  <a:solidFill>
                    <a:srgbClr val="3366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楷体_GB2312"/>
              </a:rPr>
              <a:t>小桥流水人家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0" y="1196975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3200" baseline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河水、波光、倒影、石桥、小舟、行人</a:t>
            </a:r>
            <a:r>
              <a:rPr lang="en-US" altLang="zh-CN" sz="3200" baseline="0">
                <a:solidFill>
                  <a:srgbClr val="FF0000"/>
                </a:solidFill>
                <a:latin typeface="Arial"/>
                <a:ea typeface="楷体_GB2312" pitchFamily="49" charset="-122"/>
              </a:rPr>
              <a:t>———</a:t>
            </a:r>
            <a:r>
              <a:rPr lang="en-US" altLang="zh-CN" sz="3200" baseline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     </a:t>
            </a:r>
            <a:r>
              <a:rPr lang="en-US" altLang="zh-CN" sz="3200" i="1" baseline="0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200" i="1" baseline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大概只有在威尼斯才能看到。</a:t>
            </a:r>
            <a:r>
              <a:rPr lang="zh-CN" altLang="en-US" sz="3200" i="1" baseline="0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endParaRPr lang="zh-CN" altLang="en-US" sz="3200" i="1" baseline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0" y="5492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3600" b="1" u="sng" baseline="0">
                <a:solidFill>
                  <a:srgbClr val="FF0000"/>
                </a:solidFill>
              </a:rPr>
              <a:t>…</a:t>
            </a:r>
            <a:r>
              <a:rPr lang="zh-CN" altLang="en-US" sz="3600" b="1" u="sng" baseline="0">
                <a:solidFill>
                  <a:srgbClr val="FF0000"/>
                </a:solidFill>
                <a:ea typeface="楷体_GB2312" pitchFamily="49" charset="-122"/>
              </a:rPr>
              <a:t>这里的水，还有一切和水连在一起的事物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3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utoUpdateAnimBg="0"/>
      <p:bldP spid="65542" grpId="0" animBg="1"/>
      <p:bldP spid="65543" grpId="0" autoUpdateAnimBg="0"/>
      <p:bldP spid="65544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2204</Words>
  <Application>Microsoft Office PowerPoint</Application>
  <PresentationFormat>全屏显示(4:3)</PresentationFormat>
  <Paragraphs>180</Paragraphs>
  <Slides>25</Slides>
  <Notes>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赵丽宏：</vt:lpstr>
      <vt:lpstr>周庄简介：</vt:lpstr>
      <vt:lpstr>幻灯片 5</vt:lpstr>
      <vt:lpstr>感知课文</vt:lpstr>
      <vt:lpstr>思考: 1.读周庄,它在我们的脑海中是一个什么印象呢? 2.作为游记,作者几游周庄?为我们描绘了哪几幅“水韵图画”?</vt:lpstr>
      <vt:lpstr>幻灯片 8</vt:lpstr>
      <vt:lpstr>幻灯片 9</vt:lpstr>
      <vt:lpstr>精读第一自然段：</vt:lpstr>
      <vt:lpstr>精读第二自然段：</vt:lpstr>
      <vt:lpstr>精读第三自然段：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优美词句欣赏：</vt:lpstr>
      <vt:lpstr>幻灯片 21</vt:lpstr>
      <vt:lpstr>⑶第三次游周庄为什么详写？</vt:lpstr>
      <vt:lpstr>六、总结全文</vt:lpstr>
      <vt:lpstr>主题归纳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china</dc:creator>
  <cp:lastModifiedBy>china</cp:lastModifiedBy>
  <cp:revision>5</cp:revision>
  <dcterms:created xsi:type="dcterms:W3CDTF">2016-09-08T01:57:09Z</dcterms:created>
  <dcterms:modified xsi:type="dcterms:W3CDTF">2016-09-08T08:20:26Z</dcterms:modified>
</cp:coreProperties>
</file>