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Masters/slideMaster34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3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Masters/slideMaster40.xml" ContentType="application/vnd.openxmlformats-officedocument.presentationml.slideMaster+xml"/>
  <Override PartName="/ppt/slideMasters/slideMaster41.xml" ContentType="application/vnd.openxmlformats-officedocument.presentationml.slideMaster+xml"/>
  <Override PartName="/ppt/slideMasters/slideMaster42.xml" ContentType="application/vnd.openxmlformats-officedocument.presentationml.slideMaster+xml"/>
  <Override PartName="/ppt/slideMasters/slideMaster43.xml" ContentType="application/vnd.openxmlformats-officedocument.presentationml.slideMaster+xml"/>
  <Override PartName="/ppt/slideMasters/slideMaster44.xml" ContentType="application/vnd.openxmlformats-officedocument.presentationml.slideMaster+xml"/>
  <Override PartName="/ppt/slideMasters/slideMaster45.xml" ContentType="application/vnd.openxmlformats-officedocument.presentationml.slideMaster+xml"/>
  <Override PartName="/ppt/slideMasters/slideMaster46.xml" ContentType="application/vnd.openxmlformats-officedocument.presentationml.slideMaster+xml"/>
  <Override PartName="/ppt/slideMasters/slideMaster47.xml" ContentType="application/vnd.openxmlformats-officedocument.presentationml.slideMaster+xml"/>
  <Override PartName="/ppt/slideMasters/slideMaster4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theme/theme6.xml" ContentType="application/vnd.openxmlformats-officedocument.theme+xml"/>
  <Override PartName="/ppt/slideLayouts/slideLayout17.xml" ContentType="application/vnd.openxmlformats-officedocument.presentationml.slideLayout+xml"/>
  <Override PartName="/ppt/theme/theme7.xml" ContentType="application/vnd.openxmlformats-officedocument.theme+xml"/>
  <Override PartName="/ppt/slideLayouts/slideLayout18.xml" ContentType="application/vnd.openxmlformats-officedocument.presentationml.slideLayout+xml"/>
  <Override PartName="/ppt/theme/theme8.xml" ContentType="application/vnd.openxmlformats-officedocument.theme+xml"/>
  <Override PartName="/ppt/slideLayouts/slideLayout19.xml" ContentType="application/vnd.openxmlformats-officedocument.presentationml.slideLayout+xml"/>
  <Override PartName="/ppt/theme/theme9.xml" ContentType="application/vnd.openxmlformats-officedocument.theme+xml"/>
  <Override PartName="/ppt/slideLayouts/slideLayout20.xml" ContentType="application/vnd.openxmlformats-officedocument.presentationml.slideLayout+xml"/>
  <Override PartName="/ppt/theme/theme10.xml" ContentType="application/vnd.openxmlformats-officedocument.theme+xml"/>
  <Override PartName="/ppt/slideLayouts/slideLayout21.xml" ContentType="application/vnd.openxmlformats-officedocument.presentationml.slideLayout+xml"/>
  <Override PartName="/ppt/theme/theme11.xml" ContentType="application/vnd.openxmlformats-officedocument.theme+xml"/>
  <Override PartName="/ppt/slideLayouts/slideLayout22.xml" ContentType="application/vnd.openxmlformats-officedocument.presentationml.slideLayout+xml"/>
  <Override PartName="/ppt/theme/theme12.xml" ContentType="application/vnd.openxmlformats-officedocument.theme+xml"/>
  <Override PartName="/ppt/slideLayouts/slideLayout23.xml" ContentType="application/vnd.openxmlformats-officedocument.presentationml.slideLayout+xml"/>
  <Override PartName="/ppt/theme/theme13.xml" ContentType="application/vnd.openxmlformats-officedocument.theme+xml"/>
  <Override PartName="/ppt/slideLayouts/slideLayout24.xml" ContentType="application/vnd.openxmlformats-officedocument.presentationml.slideLayout+xml"/>
  <Override PartName="/ppt/theme/theme14.xml" ContentType="application/vnd.openxmlformats-officedocument.theme+xml"/>
  <Override PartName="/ppt/slideLayouts/slideLayout25.xml" ContentType="application/vnd.openxmlformats-officedocument.presentationml.slideLayout+xml"/>
  <Override PartName="/ppt/theme/theme15.xml" ContentType="application/vnd.openxmlformats-officedocument.theme+xml"/>
  <Override PartName="/ppt/slideLayouts/slideLayout26.xml" ContentType="application/vnd.openxmlformats-officedocument.presentationml.slideLayout+xml"/>
  <Override PartName="/ppt/theme/theme16.xml" ContentType="application/vnd.openxmlformats-officedocument.theme+xml"/>
  <Override PartName="/ppt/slideLayouts/slideLayout27.xml" ContentType="application/vnd.openxmlformats-officedocument.presentationml.slideLayout+xml"/>
  <Override PartName="/ppt/theme/theme17.xml" ContentType="application/vnd.openxmlformats-officedocument.theme+xml"/>
  <Override PartName="/ppt/slideLayouts/slideLayout28.xml" ContentType="application/vnd.openxmlformats-officedocument.presentationml.slideLayout+xml"/>
  <Override PartName="/ppt/theme/theme18.xml" ContentType="application/vnd.openxmlformats-officedocument.theme+xml"/>
  <Override PartName="/ppt/slideLayouts/slideLayout29.xml" ContentType="application/vnd.openxmlformats-officedocument.presentationml.slideLayout+xml"/>
  <Override PartName="/ppt/theme/theme19.xml" ContentType="application/vnd.openxmlformats-officedocument.theme+xml"/>
  <Override PartName="/ppt/slideLayouts/slideLayout30.xml" ContentType="application/vnd.openxmlformats-officedocument.presentationml.slideLayout+xml"/>
  <Override PartName="/ppt/theme/theme20.xml" ContentType="application/vnd.openxmlformats-officedocument.theme+xml"/>
  <Override PartName="/ppt/slideLayouts/slideLayout31.xml" ContentType="application/vnd.openxmlformats-officedocument.presentationml.slideLayout+xml"/>
  <Override PartName="/ppt/theme/theme21.xml" ContentType="application/vnd.openxmlformats-officedocument.theme+xml"/>
  <Override PartName="/ppt/slideLayouts/slideLayout32.xml" ContentType="application/vnd.openxmlformats-officedocument.presentationml.slideLayout+xml"/>
  <Override PartName="/ppt/theme/theme22.xml" ContentType="application/vnd.openxmlformats-officedocument.theme+xml"/>
  <Override PartName="/ppt/slideLayouts/slideLayout33.xml" ContentType="application/vnd.openxmlformats-officedocument.presentationml.slideLayout+xml"/>
  <Override PartName="/ppt/theme/theme23.xml" ContentType="application/vnd.openxmlformats-officedocument.theme+xml"/>
  <Override PartName="/ppt/slideLayouts/slideLayout34.xml" ContentType="application/vnd.openxmlformats-officedocument.presentationml.slideLayout+xml"/>
  <Override PartName="/ppt/theme/theme24.xml" ContentType="application/vnd.openxmlformats-officedocument.theme+xml"/>
  <Override PartName="/ppt/slideLayouts/slideLayout35.xml" ContentType="application/vnd.openxmlformats-officedocument.presentationml.slideLayout+xml"/>
  <Override PartName="/ppt/theme/theme25.xml" ContentType="application/vnd.openxmlformats-officedocument.theme+xml"/>
  <Override PartName="/ppt/slideLayouts/slideLayout36.xml" ContentType="application/vnd.openxmlformats-officedocument.presentationml.slideLayout+xml"/>
  <Override PartName="/ppt/theme/theme26.xml" ContentType="application/vnd.openxmlformats-officedocument.theme+xml"/>
  <Override PartName="/ppt/slideLayouts/slideLayout37.xml" ContentType="application/vnd.openxmlformats-officedocument.presentationml.slideLayout+xml"/>
  <Override PartName="/ppt/theme/theme27.xml" ContentType="application/vnd.openxmlformats-officedocument.theme+xml"/>
  <Override PartName="/ppt/slideLayouts/slideLayout38.xml" ContentType="application/vnd.openxmlformats-officedocument.presentationml.slideLayout+xml"/>
  <Override PartName="/ppt/theme/theme28.xml" ContentType="application/vnd.openxmlformats-officedocument.theme+xml"/>
  <Override PartName="/ppt/slideLayouts/slideLayout39.xml" ContentType="application/vnd.openxmlformats-officedocument.presentationml.slideLayout+xml"/>
  <Override PartName="/ppt/theme/theme29.xml" ContentType="application/vnd.openxmlformats-officedocument.theme+xml"/>
  <Override PartName="/ppt/slideLayouts/slideLayout40.xml" ContentType="application/vnd.openxmlformats-officedocument.presentationml.slideLayout+xml"/>
  <Override PartName="/ppt/theme/theme30.xml" ContentType="application/vnd.openxmlformats-officedocument.theme+xml"/>
  <Override PartName="/ppt/slideLayouts/slideLayout41.xml" ContentType="application/vnd.openxmlformats-officedocument.presentationml.slideLayout+xml"/>
  <Override PartName="/ppt/theme/theme31.xml" ContentType="application/vnd.openxmlformats-officedocument.theme+xml"/>
  <Override PartName="/ppt/slideLayouts/slideLayout42.xml" ContentType="application/vnd.openxmlformats-officedocument.presentationml.slideLayout+xml"/>
  <Override PartName="/ppt/theme/theme32.xml" ContentType="application/vnd.openxmlformats-officedocument.theme+xml"/>
  <Override PartName="/ppt/slideLayouts/slideLayout43.xml" ContentType="application/vnd.openxmlformats-officedocument.presentationml.slideLayout+xml"/>
  <Override PartName="/ppt/theme/theme33.xml" ContentType="application/vnd.openxmlformats-officedocument.theme+xml"/>
  <Override PartName="/ppt/slideLayouts/slideLayout44.xml" ContentType="application/vnd.openxmlformats-officedocument.presentationml.slideLayout+xml"/>
  <Override PartName="/ppt/theme/theme34.xml" ContentType="application/vnd.openxmlformats-officedocument.theme+xml"/>
  <Override PartName="/ppt/slideLayouts/slideLayout45.xml" ContentType="application/vnd.openxmlformats-officedocument.presentationml.slideLayout+xml"/>
  <Override PartName="/ppt/theme/theme35.xml" ContentType="application/vnd.openxmlformats-officedocument.theme+xml"/>
  <Override PartName="/ppt/slideLayouts/slideLayout46.xml" ContentType="application/vnd.openxmlformats-officedocument.presentationml.slideLayout+xml"/>
  <Override PartName="/ppt/theme/theme36.xml" ContentType="application/vnd.openxmlformats-officedocument.theme+xml"/>
  <Override PartName="/ppt/slideLayouts/slideLayout47.xml" ContentType="application/vnd.openxmlformats-officedocument.presentationml.slideLayout+xml"/>
  <Override PartName="/ppt/theme/theme37.xml" ContentType="application/vnd.openxmlformats-officedocument.theme+xml"/>
  <Override PartName="/ppt/slideLayouts/slideLayout48.xml" ContentType="application/vnd.openxmlformats-officedocument.presentationml.slideLayout+xml"/>
  <Override PartName="/ppt/theme/theme38.xml" ContentType="application/vnd.openxmlformats-officedocument.theme+xml"/>
  <Override PartName="/ppt/slideLayouts/slideLayout49.xml" ContentType="application/vnd.openxmlformats-officedocument.presentationml.slideLayout+xml"/>
  <Override PartName="/ppt/theme/theme39.xml" ContentType="application/vnd.openxmlformats-officedocument.theme+xml"/>
  <Override PartName="/ppt/slideLayouts/slideLayout50.xml" ContentType="application/vnd.openxmlformats-officedocument.presentationml.slideLayout+xml"/>
  <Override PartName="/ppt/theme/theme40.xml" ContentType="application/vnd.openxmlformats-officedocument.theme+xml"/>
  <Override PartName="/ppt/slideLayouts/slideLayout51.xml" ContentType="application/vnd.openxmlformats-officedocument.presentationml.slideLayout+xml"/>
  <Override PartName="/ppt/theme/theme41.xml" ContentType="application/vnd.openxmlformats-officedocument.theme+xml"/>
  <Override PartName="/ppt/slideLayouts/slideLayout52.xml" ContentType="application/vnd.openxmlformats-officedocument.presentationml.slideLayout+xml"/>
  <Override PartName="/ppt/theme/theme42.xml" ContentType="application/vnd.openxmlformats-officedocument.theme+xml"/>
  <Override PartName="/ppt/slideLayouts/slideLayout53.xml" ContentType="application/vnd.openxmlformats-officedocument.presentationml.slideLayout+xml"/>
  <Override PartName="/ppt/theme/theme43.xml" ContentType="application/vnd.openxmlformats-officedocument.theme+xml"/>
  <Override PartName="/ppt/slideLayouts/slideLayout54.xml" ContentType="application/vnd.openxmlformats-officedocument.presentationml.slideLayout+xml"/>
  <Override PartName="/ppt/theme/theme44.xml" ContentType="application/vnd.openxmlformats-officedocument.theme+xml"/>
  <Override PartName="/ppt/slideLayouts/slideLayout55.xml" ContentType="application/vnd.openxmlformats-officedocument.presentationml.slideLayout+xml"/>
  <Override PartName="/ppt/theme/theme45.xml" ContentType="application/vnd.openxmlformats-officedocument.theme+xml"/>
  <Override PartName="/ppt/slideLayouts/slideLayout56.xml" ContentType="application/vnd.openxmlformats-officedocument.presentationml.slideLayout+xml"/>
  <Override PartName="/ppt/theme/theme46.xml" ContentType="application/vnd.openxmlformats-officedocument.theme+xml"/>
  <Override PartName="/ppt/slideLayouts/slideLayout57.xml" ContentType="application/vnd.openxmlformats-officedocument.presentationml.slideLayout+xml"/>
  <Override PartName="/ppt/theme/theme47.xml" ContentType="application/vnd.openxmlformats-officedocument.theme+xml"/>
  <Override PartName="/ppt/slideLayouts/slideLayout58.xml" ContentType="application/vnd.openxmlformats-officedocument.presentationml.slideLayout+xml"/>
  <Override PartName="/ppt/theme/theme4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63" r:id="rId3"/>
    <p:sldMasterId id="2147483665" r:id="rId4"/>
    <p:sldMasterId id="2147483667" r:id="rId5"/>
    <p:sldMasterId id="2147483669" r:id="rId6"/>
    <p:sldMasterId id="2147483671" r:id="rId7"/>
    <p:sldMasterId id="2147483673" r:id="rId8"/>
    <p:sldMasterId id="2147483675" r:id="rId9"/>
    <p:sldMasterId id="2147483677" r:id="rId10"/>
    <p:sldMasterId id="2147483679" r:id="rId11"/>
    <p:sldMasterId id="2147483681" r:id="rId12"/>
    <p:sldMasterId id="2147483683" r:id="rId13"/>
    <p:sldMasterId id="2147483685" r:id="rId14"/>
    <p:sldMasterId id="2147483687" r:id="rId15"/>
    <p:sldMasterId id="2147483689" r:id="rId16"/>
    <p:sldMasterId id="2147483691" r:id="rId17"/>
    <p:sldMasterId id="2147483693" r:id="rId18"/>
    <p:sldMasterId id="2147483695" r:id="rId19"/>
    <p:sldMasterId id="2147483697" r:id="rId20"/>
    <p:sldMasterId id="2147483699" r:id="rId21"/>
    <p:sldMasterId id="2147483701" r:id="rId22"/>
    <p:sldMasterId id="2147483703" r:id="rId23"/>
    <p:sldMasterId id="2147483705" r:id="rId24"/>
    <p:sldMasterId id="2147483707" r:id="rId25"/>
    <p:sldMasterId id="2147483709" r:id="rId26"/>
    <p:sldMasterId id="2147483711" r:id="rId27"/>
    <p:sldMasterId id="2147483713" r:id="rId28"/>
    <p:sldMasterId id="2147483715" r:id="rId29"/>
    <p:sldMasterId id="2147483717" r:id="rId30"/>
    <p:sldMasterId id="2147483719" r:id="rId31"/>
    <p:sldMasterId id="2147483721" r:id="rId32"/>
    <p:sldMasterId id="2147483723" r:id="rId33"/>
    <p:sldMasterId id="2147483725" r:id="rId34"/>
    <p:sldMasterId id="2147483727" r:id="rId35"/>
    <p:sldMasterId id="2147483729" r:id="rId36"/>
    <p:sldMasterId id="2147483731" r:id="rId37"/>
    <p:sldMasterId id="2147483733" r:id="rId38"/>
    <p:sldMasterId id="2147483735" r:id="rId39"/>
    <p:sldMasterId id="2147483737" r:id="rId40"/>
    <p:sldMasterId id="2147483739" r:id="rId41"/>
    <p:sldMasterId id="2147483741" r:id="rId42"/>
    <p:sldMasterId id="2147483743" r:id="rId43"/>
    <p:sldMasterId id="2147483745" r:id="rId44"/>
    <p:sldMasterId id="2147483747" r:id="rId45"/>
    <p:sldMasterId id="2147483749" r:id="rId46"/>
    <p:sldMasterId id="2147483751" r:id="rId47"/>
    <p:sldMasterId id="2147483753" r:id="rId48"/>
  </p:sldMasterIdLst>
  <p:sldIdLst>
    <p:sldId id="259" r:id="rId49"/>
    <p:sldId id="262" r:id="rId50"/>
    <p:sldId id="265" r:id="rId51"/>
    <p:sldId id="268" r:id="rId52"/>
    <p:sldId id="271" r:id="rId53"/>
    <p:sldId id="274" r:id="rId54"/>
    <p:sldId id="277" r:id="rId55"/>
    <p:sldId id="280" r:id="rId56"/>
    <p:sldId id="283" r:id="rId57"/>
    <p:sldId id="286" r:id="rId58"/>
    <p:sldId id="289" r:id="rId59"/>
    <p:sldId id="292" r:id="rId60"/>
    <p:sldId id="295" r:id="rId61"/>
    <p:sldId id="298" r:id="rId62"/>
    <p:sldId id="301" r:id="rId63"/>
    <p:sldId id="304" r:id="rId64"/>
    <p:sldId id="307" r:id="rId65"/>
    <p:sldId id="310" r:id="rId66"/>
    <p:sldId id="313" r:id="rId67"/>
    <p:sldId id="316" r:id="rId68"/>
    <p:sldId id="319" r:id="rId69"/>
    <p:sldId id="322" r:id="rId70"/>
    <p:sldId id="325" r:id="rId71"/>
    <p:sldId id="328" r:id="rId72"/>
    <p:sldId id="331" r:id="rId73"/>
    <p:sldId id="334" r:id="rId74"/>
    <p:sldId id="337" r:id="rId75"/>
    <p:sldId id="340" r:id="rId76"/>
    <p:sldId id="343" r:id="rId77"/>
    <p:sldId id="346" r:id="rId78"/>
    <p:sldId id="349" r:id="rId79"/>
    <p:sldId id="352" r:id="rId80"/>
    <p:sldId id="355" r:id="rId81"/>
    <p:sldId id="358" r:id="rId82"/>
    <p:sldId id="361" r:id="rId83"/>
    <p:sldId id="364" r:id="rId84"/>
    <p:sldId id="367" r:id="rId85"/>
    <p:sldId id="370" r:id="rId86"/>
    <p:sldId id="373" r:id="rId87"/>
    <p:sldId id="376" r:id="rId88"/>
    <p:sldId id="379" r:id="rId89"/>
    <p:sldId id="382" r:id="rId90"/>
    <p:sldId id="385" r:id="rId91"/>
    <p:sldId id="388" r:id="rId92"/>
    <p:sldId id="391" r:id="rId93"/>
    <p:sldId id="394" r:id="rId94"/>
    <p:sldId id="397" r:id="rId95"/>
  </p:sldIdLst>
  <p:sldSz cx="9144000" cy="6858000" type="screen4x3"/>
  <p:notesSz cx="6858000" cy="9144000"/>
  <p:custDataLst>
    <p:tags r:id="rId96"/>
  </p:custDataLst>
  <p:defaultTextStyle>
    <a:defPPr>
      <a:defRPr lang="en-US" smtId="4294967295"/>
    </a:defPPr>
    <a:lvl1pPr marL="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6.xml"/><Relationship Id="rId21" Type="http://schemas.openxmlformats.org/officeDocument/2006/relationships/slideMaster" Target="slideMasters/slideMaster21.xml"/><Relationship Id="rId34" Type="http://schemas.openxmlformats.org/officeDocument/2006/relationships/slideMaster" Target="slideMasters/slideMaster34.xml"/><Relationship Id="rId42" Type="http://schemas.openxmlformats.org/officeDocument/2006/relationships/slideMaster" Target="slideMasters/slideMaster42.xml"/><Relationship Id="rId47" Type="http://schemas.openxmlformats.org/officeDocument/2006/relationships/slideMaster" Target="slideMasters/slideMaster47.xml"/><Relationship Id="rId50" Type="http://schemas.openxmlformats.org/officeDocument/2006/relationships/slide" Target="slides/slide2.xml"/><Relationship Id="rId55" Type="http://schemas.openxmlformats.org/officeDocument/2006/relationships/slide" Target="slides/slide7.xml"/><Relationship Id="rId63" Type="http://schemas.openxmlformats.org/officeDocument/2006/relationships/slide" Target="slides/slide15.xml"/><Relationship Id="rId68" Type="http://schemas.openxmlformats.org/officeDocument/2006/relationships/slide" Target="slides/slide20.xml"/><Relationship Id="rId76" Type="http://schemas.openxmlformats.org/officeDocument/2006/relationships/slide" Target="slides/slide28.xml"/><Relationship Id="rId84" Type="http://schemas.openxmlformats.org/officeDocument/2006/relationships/slide" Target="slides/slide36.xml"/><Relationship Id="rId89" Type="http://schemas.openxmlformats.org/officeDocument/2006/relationships/slide" Target="slides/slide41.xml"/><Relationship Id="rId97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23.xml"/><Relationship Id="rId92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Master" Target="slideMasters/slideMaster29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Master" Target="slideMasters/slideMaster32.xml"/><Relationship Id="rId37" Type="http://schemas.openxmlformats.org/officeDocument/2006/relationships/slideMaster" Target="slideMasters/slideMaster37.xml"/><Relationship Id="rId40" Type="http://schemas.openxmlformats.org/officeDocument/2006/relationships/slideMaster" Target="slideMasters/slideMaster40.xml"/><Relationship Id="rId45" Type="http://schemas.openxmlformats.org/officeDocument/2006/relationships/slideMaster" Target="slideMasters/slideMaster45.xml"/><Relationship Id="rId53" Type="http://schemas.openxmlformats.org/officeDocument/2006/relationships/slide" Target="slides/slide5.xml"/><Relationship Id="rId58" Type="http://schemas.openxmlformats.org/officeDocument/2006/relationships/slide" Target="slides/slide10.xml"/><Relationship Id="rId66" Type="http://schemas.openxmlformats.org/officeDocument/2006/relationships/slide" Target="slides/slide18.xml"/><Relationship Id="rId74" Type="http://schemas.openxmlformats.org/officeDocument/2006/relationships/slide" Target="slides/slide26.xml"/><Relationship Id="rId79" Type="http://schemas.openxmlformats.org/officeDocument/2006/relationships/slide" Target="slides/slide31.xml"/><Relationship Id="rId87" Type="http://schemas.openxmlformats.org/officeDocument/2006/relationships/slide" Target="slides/slide39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13.xml"/><Relationship Id="rId82" Type="http://schemas.openxmlformats.org/officeDocument/2006/relationships/slide" Target="slides/slide34.xml"/><Relationship Id="rId90" Type="http://schemas.openxmlformats.org/officeDocument/2006/relationships/slide" Target="slides/slide42.xml"/><Relationship Id="rId95" Type="http://schemas.openxmlformats.org/officeDocument/2006/relationships/slide" Target="slides/slide47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43" Type="http://schemas.openxmlformats.org/officeDocument/2006/relationships/slideMaster" Target="slideMasters/slideMaster43.xml"/><Relationship Id="rId48" Type="http://schemas.openxmlformats.org/officeDocument/2006/relationships/slideMaster" Target="slideMasters/slideMaster48.xml"/><Relationship Id="rId56" Type="http://schemas.openxmlformats.org/officeDocument/2006/relationships/slide" Target="slides/slide8.xml"/><Relationship Id="rId64" Type="http://schemas.openxmlformats.org/officeDocument/2006/relationships/slide" Target="slides/slide16.xml"/><Relationship Id="rId69" Type="http://schemas.openxmlformats.org/officeDocument/2006/relationships/slide" Target="slides/slide21.xml"/><Relationship Id="rId77" Type="http://schemas.openxmlformats.org/officeDocument/2006/relationships/slide" Target="slides/slide29.xml"/><Relationship Id="rId100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.xml"/><Relationship Id="rId72" Type="http://schemas.openxmlformats.org/officeDocument/2006/relationships/slide" Target="slides/slide24.xml"/><Relationship Id="rId80" Type="http://schemas.openxmlformats.org/officeDocument/2006/relationships/slide" Target="slides/slide32.xml"/><Relationship Id="rId85" Type="http://schemas.openxmlformats.org/officeDocument/2006/relationships/slide" Target="slides/slide37.xml"/><Relationship Id="rId93" Type="http://schemas.openxmlformats.org/officeDocument/2006/relationships/slide" Target="slides/slide45.xml"/><Relationship Id="rId9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Master" Target="slideMasters/slideMaster38.xml"/><Relationship Id="rId46" Type="http://schemas.openxmlformats.org/officeDocument/2006/relationships/slideMaster" Target="slideMasters/slideMaster46.xml"/><Relationship Id="rId59" Type="http://schemas.openxmlformats.org/officeDocument/2006/relationships/slide" Target="slides/slide11.xml"/><Relationship Id="rId67" Type="http://schemas.openxmlformats.org/officeDocument/2006/relationships/slide" Target="slides/slide19.xml"/><Relationship Id="rId20" Type="http://schemas.openxmlformats.org/officeDocument/2006/relationships/slideMaster" Target="slideMasters/slideMaster20.xml"/><Relationship Id="rId41" Type="http://schemas.openxmlformats.org/officeDocument/2006/relationships/slideMaster" Target="slideMasters/slideMaster41.xml"/><Relationship Id="rId54" Type="http://schemas.openxmlformats.org/officeDocument/2006/relationships/slide" Target="slides/slide6.xml"/><Relationship Id="rId62" Type="http://schemas.openxmlformats.org/officeDocument/2006/relationships/slide" Target="slides/slide14.xml"/><Relationship Id="rId70" Type="http://schemas.openxmlformats.org/officeDocument/2006/relationships/slide" Target="slides/slide22.xml"/><Relationship Id="rId75" Type="http://schemas.openxmlformats.org/officeDocument/2006/relationships/slide" Target="slides/slide27.xml"/><Relationship Id="rId83" Type="http://schemas.openxmlformats.org/officeDocument/2006/relationships/slide" Target="slides/slide35.xml"/><Relationship Id="rId88" Type="http://schemas.openxmlformats.org/officeDocument/2006/relationships/slide" Target="slides/slide40.xml"/><Relationship Id="rId91" Type="http://schemas.openxmlformats.org/officeDocument/2006/relationships/slide" Target="slides/slide43.xml"/><Relationship Id="rId96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Master" Target="slideMasters/slideMaster36.xml"/><Relationship Id="rId49" Type="http://schemas.openxmlformats.org/officeDocument/2006/relationships/slide" Target="slides/slide1.xml"/><Relationship Id="rId57" Type="http://schemas.openxmlformats.org/officeDocument/2006/relationships/slide" Target="slides/slide9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44" Type="http://schemas.openxmlformats.org/officeDocument/2006/relationships/slideMaster" Target="slideMasters/slideMaster44.xml"/><Relationship Id="rId52" Type="http://schemas.openxmlformats.org/officeDocument/2006/relationships/slide" Target="slides/slide4.xml"/><Relationship Id="rId60" Type="http://schemas.openxmlformats.org/officeDocument/2006/relationships/slide" Target="slides/slide12.xml"/><Relationship Id="rId65" Type="http://schemas.openxmlformats.org/officeDocument/2006/relationships/slide" Target="slides/slide17.xml"/><Relationship Id="rId73" Type="http://schemas.openxmlformats.org/officeDocument/2006/relationships/slide" Target="slides/slide25.xml"/><Relationship Id="rId78" Type="http://schemas.openxmlformats.org/officeDocument/2006/relationships/slide" Target="slides/slide30.xml"/><Relationship Id="rId81" Type="http://schemas.openxmlformats.org/officeDocument/2006/relationships/slide" Target="slides/slide33.xml"/><Relationship Id="rId86" Type="http://schemas.openxmlformats.org/officeDocument/2006/relationships/slide" Target="slides/slide38.xml"/><Relationship Id="rId94" Type="http://schemas.openxmlformats.org/officeDocument/2006/relationships/slide" Target="slides/slide46.xml"/><Relationship Id="rId9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Master" Target="slideMasters/slideMaster3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52DB091-A6A4-4413-BAE1-079B36C5EE54}" type="datetimeFigureOut">
              <a:rPr lang="en-US" smtClean="0" smtId="4294967295"/>
              <a:t>9/23/2018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56FAF0B-152F-4247-879B-317482564412}" type="datetimeFigureOut">
              <a:rPr lang="en-US" smtClean="0" smtId="4294967295"/>
              <a:t>9/23/2018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BA26A7A-02D2-4E6C-ACC7-831E353A3725}" type="datetimeFigureOut">
              <a:rPr lang="en-US" smtClean="0" smtId="4294967295"/>
              <a:t>9/23/2018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2531B10-A025-4662-8E54-8F79946B8DEB}" type="datetimeFigureOut">
              <a:rPr lang="en-US" smtClean="0" smtId="4294967295"/>
              <a:t>9/23/2018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 smtId="429496729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 smtId="4294967295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 smtId="4294967295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 smtId="4294967295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 smtId="4294967295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 smtId="4294967295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 smtId="4294967295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 smtId="4294967295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 smtId="4294967295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 smtId="429496729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E1210C65-9CD7-45BF-B790-4372C7E086F5}" type="datetimeFigureOut">
              <a:rPr lang="en-US" smtClean="0" smtId="4294967295"/>
              <a:t>9/23/2018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 smtId="4294967295"/>
            </a:lvl1pPr>
            <a:lvl2pPr>
              <a:defRPr sz="2400" smtId="4294967295"/>
            </a:lvl2pPr>
            <a:lvl3pPr>
              <a:defRPr sz="2000" smtId="4294967295"/>
            </a:lvl3pPr>
            <a:lvl4pPr>
              <a:defRPr sz="1800" smtId="4294967295"/>
            </a:lvl4pPr>
            <a:lvl5pPr>
              <a:defRPr sz="1800" smtId="4294967295"/>
            </a:lvl5pPr>
            <a:lvl6pPr>
              <a:defRPr sz="1800" smtId="4294967295"/>
            </a:lvl6pPr>
            <a:lvl7pPr>
              <a:defRPr sz="1800" smtId="4294967295"/>
            </a:lvl7pPr>
            <a:lvl8pPr>
              <a:defRPr sz="1800" smtId="4294967295"/>
            </a:lvl8pPr>
            <a:lvl9pPr>
              <a:defRPr sz="1800" smtId="4294967295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 smtId="4294967295"/>
            </a:lvl1pPr>
            <a:lvl2pPr>
              <a:defRPr sz="2400" smtId="4294967295"/>
            </a:lvl2pPr>
            <a:lvl3pPr>
              <a:defRPr sz="2000" smtId="4294967295"/>
            </a:lvl3pPr>
            <a:lvl4pPr>
              <a:defRPr sz="1800" smtId="4294967295"/>
            </a:lvl4pPr>
            <a:lvl5pPr>
              <a:defRPr sz="1800" smtId="4294967295"/>
            </a:lvl5pPr>
            <a:lvl6pPr>
              <a:defRPr sz="1800" smtId="4294967295"/>
            </a:lvl6pPr>
            <a:lvl7pPr>
              <a:defRPr sz="1800" smtId="4294967295"/>
            </a:lvl7pPr>
            <a:lvl8pPr>
              <a:defRPr sz="1800" smtId="4294967295"/>
            </a:lvl8pPr>
            <a:lvl9pPr>
              <a:defRPr sz="1800" smtId="4294967295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E0186482-76CB-456C-8638-025E3B9D16BD}" type="datetimeFigureOut">
              <a:rPr lang="en-US" smtClean="0" smtId="4294967295"/>
              <a:t>9/23/2018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 smtId="4294967295"/>
            </a:lvl1pPr>
            <a:lvl2pPr marL="457200" indent="0">
              <a:buNone/>
              <a:defRPr sz="2000" b="1" smtId="4294967295"/>
            </a:lvl2pPr>
            <a:lvl3pPr marL="914400" indent="0">
              <a:buNone/>
              <a:defRPr sz="1800" b="1" smtId="4294967295"/>
            </a:lvl3pPr>
            <a:lvl4pPr marL="1371600" indent="0">
              <a:buNone/>
              <a:defRPr sz="1600" b="1" smtId="4294967295"/>
            </a:lvl4pPr>
            <a:lvl5pPr marL="1828800" indent="0">
              <a:buNone/>
              <a:defRPr sz="1600" b="1" smtId="4294967295"/>
            </a:lvl5pPr>
            <a:lvl6pPr marL="2286000" indent="0">
              <a:buNone/>
              <a:defRPr sz="1600" b="1" smtId="4294967295"/>
            </a:lvl6pPr>
            <a:lvl7pPr marL="2743200" indent="0">
              <a:buNone/>
              <a:defRPr sz="1600" b="1" smtId="4294967295"/>
            </a:lvl7pPr>
            <a:lvl8pPr marL="3200400" indent="0">
              <a:buNone/>
              <a:defRPr sz="1600" b="1" smtId="4294967295"/>
            </a:lvl8pPr>
            <a:lvl9pPr marL="3657600" indent="0">
              <a:buNone/>
              <a:defRPr sz="1600" b="1" smtId="4294967295"/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 smtId="4294967295"/>
            </a:lvl1pPr>
            <a:lvl2pPr>
              <a:defRPr sz="2000" smtId="4294967295"/>
            </a:lvl2pPr>
            <a:lvl3pPr>
              <a:defRPr sz="1800" smtId="4294967295"/>
            </a:lvl3pPr>
            <a:lvl4pPr>
              <a:defRPr sz="1600" smtId="4294967295"/>
            </a:lvl4pPr>
            <a:lvl5pPr>
              <a:defRPr sz="1600" smtId="4294967295"/>
            </a:lvl5pPr>
            <a:lvl6pPr>
              <a:defRPr sz="1600" smtId="4294967295"/>
            </a:lvl6pPr>
            <a:lvl7pPr>
              <a:defRPr sz="1600" smtId="4294967295"/>
            </a:lvl7pPr>
            <a:lvl8pPr>
              <a:defRPr sz="1600" smtId="4294967295"/>
            </a:lvl8pPr>
            <a:lvl9pPr>
              <a:defRPr sz="1600" smtId="4294967295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 smtId="4294967295"/>
            </a:lvl1pPr>
            <a:lvl2pPr marL="457200" indent="0">
              <a:buNone/>
              <a:defRPr sz="2000" b="1" smtId="4294967295"/>
            </a:lvl2pPr>
            <a:lvl3pPr marL="914400" indent="0">
              <a:buNone/>
              <a:defRPr sz="1800" b="1" smtId="4294967295"/>
            </a:lvl3pPr>
            <a:lvl4pPr marL="1371600" indent="0">
              <a:buNone/>
              <a:defRPr sz="1600" b="1" smtId="4294967295"/>
            </a:lvl4pPr>
            <a:lvl5pPr marL="1828800" indent="0">
              <a:buNone/>
              <a:defRPr sz="1600" b="1" smtId="4294967295"/>
            </a:lvl5pPr>
            <a:lvl6pPr marL="2286000" indent="0">
              <a:buNone/>
              <a:defRPr sz="1600" b="1" smtId="4294967295"/>
            </a:lvl6pPr>
            <a:lvl7pPr marL="2743200" indent="0">
              <a:buNone/>
              <a:defRPr sz="1600" b="1" smtId="4294967295"/>
            </a:lvl7pPr>
            <a:lvl8pPr marL="3200400" indent="0">
              <a:buNone/>
              <a:defRPr sz="1600" b="1" smtId="4294967295"/>
            </a:lvl8pPr>
            <a:lvl9pPr marL="3657600" indent="0">
              <a:buNone/>
              <a:defRPr sz="1600" b="1" smtId="4294967295"/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 smtId="4294967295"/>
            </a:lvl1pPr>
            <a:lvl2pPr>
              <a:defRPr sz="2000" smtId="4294967295"/>
            </a:lvl2pPr>
            <a:lvl3pPr>
              <a:defRPr sz="1800" smtId="4294967295"/>
            </a:lvl3pPr>
            <a:lvl4pPr>
              <a:defRPr sz="1600" smtId="4294967295"/>
            </a:lvl4pPr>
            <a:lvl5pPr>
              <a:defRPr sz="1600" smtId="4294967295"/>
            </a:lvl5pPr>
            <a:lvl6pPr>
              <a:defRPr sz="1600" smtId="4294967295"/>
            </a:lvl6pPr>
            <a:lvl7pPr>
              <a:defRPr sz="1600" smtId="4294967295"/>
            </a:lvl7pPr>
            <a:lvl8pPr>
              <a:defRPr sz="1600" smtId="4294967295"/>
            </a:lvl8pPr>
            <a:lvl9pPr>
              <a:defRPr sz="1600" smtId="4294967295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EDF6B0AC-D628-4498-B3BF-C8416026CEBA}" type="datetimeFigureOut">
              <a:rPr lang="en-US" smtClean="0" smtId="4294967295"/>
              <a:t>9/23/2018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692A0240-665F-489A-86CF-B7132AF9AF4E}" type="datetimeFigureOut">
              <a:rPr lang="en-US" smtClean="0" smtId="4294967295"/>
              <a:t>9/23/2018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1FDD1871-DFAE-474F-AFFE-D4DA8B5E9492}" type="datetimeFigureOut">
              <a:rPr lang="en-US" smtClean="0" smtId="4294967295"/>
              <a:t>9/23/2018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 smtId="429496729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 smtId="4294967295"/>
            </a:lvl1pPr>
            <a:lvl2pPr>
              <a:defRPr sz="2800" smtId="4294967295"/>
            </a:lvl2pPr>
            <a:lvl3pPr>
              <a:defRPr sz="2400" smtId="4294967295"/>
            </a:lvl3pPr>
            <a:lvl4pPr>
              <a:defRPr sz="2000" smtId="4294967295"/>
            </a:lvl4pPr>
            <a:lvl5pPr>
              <a:defRPr sz="2000" smtId="4294967295"/>
            </a:lvl5pPr>
            <a:lvl6pPr>
              <a:defRPr sz="2000" smtId="4294967295"/>
            </a:lvl6pPr>
            <a:lvl7pPr>
              <a:defRPr sz="2000" smtId="4294967295"/>
            </a:lvl7pPr>
            <a:lvl8pPr>
              <a:defRPr sz="2000" smtId="4294967295"/>
            </a:lvl8pPr>
            <a:lvl9pPr>
              <a:defRPr sz="2000" smtId="4294967295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 smtId="4294967295"/>
            </a:lvl1pPr>
            <a:lvl2pPr marL="457200" indent="0">
              <a:buNone/>
              <a:defRPr sz="1200" smtId="4294967295"/>
            </a:lvl2pPr>
            <a:lvl3pPr marL="914400" indent="0">
              <a:buNone/>
              <a:defRPr sz="1000" smtId="4294967295"/>
            </a:lvl3pPr>
            <a:lvl4pPr marL="1371600" indent="0">
              <a:buNone/>
              <a:defRPr sz="900" smtId="4294967295"/>
            </a:lvl4pPr>
            <a:lvl5pPr marL="1828800" indent="0">
              <a:buNone/>
              <a:defRPr sz="900" smtId="4294967295"/>
            </a:lvl5pPr>
            <a:lvl6pPr marL="2286000" indent="0">
              <a:buNone/>
              <a:defRPr sz="900" smtId="4294967295"/>
            </a:lvl6pPr>
            <a:lvl7pPr marL="2743200" indent="0">
              <a:buNone/>
              <a:defRPr sz="900" smtId="4294967295"/>
            </a:lvl7pPr>
            <a:lvl8pPr marL="3200400" indent="0">
              <a:buNone/>
              <a:defRPr sz="900" smtId="4294967295"/>
            </a:lvl8pPr>
            <a:lvl9pPr marL="3657600" indent="0">
              <a:buNone/>
              <a:defRPr sz="900" smtId="4294967295"/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9466733A-9E4B-43B4-831D-395E606968CF}" type="datetimeFigureOut">
              <a:rPr lang="en-US" smtClean="0" smtId="4294967295"/>
              <a:t>9/23/2018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 smtId="429496729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 smtId="4294967295"/>
            </a:lvl1pPr>
            <a:lvl2pPr marL="457200" indent="0">
              <a:buNone/>
              <a:defRPr sz="2800" smtId="4294967295"/>
            </a:lvl2pPr>
            <a:lvl3pPr marL="914400" indent="0">
              <a:buNone/>
              <a:defRPr sz="2400" smtId="4294967295"/>
            </a:lvl3pPr>
            <a:lvl4pPr marL="1371600" indent="0">
              <a:buNone/>
              <a:defRPr sz="2000" smtId="4294967295"/>
            </a:lvl4pPr>
            <a:lvl5pPr marL="1828800" indent="0">
              <a:buNone/>
              <a:defRPr sz="2000" smtId="4294967295"/>
            </a:lvl5pPr>
            <a:lvl6pPr marL="2286000" indent="0">
              <a:buNone/>
              <a:defRPr sz="2000" smtId="4294967295"/>
            </a:lvl6pPr>
            <a:lvl7pPr marL="2743200" indent="0">
              <a:buNone/>
              <a:defRPr sz="2000" smtId="4294967295"/>
            </a:lvl7pPr>
            <a:lvl8pPr marL="3200400" indent="0">
              <a:buNone/>
              <a:defRPr sz="2000" smtId="4294967295"/>
            </a:lvl8pPr>
            <a:lvl9pPr marL="3657600" indent="0">
              <a:buNone/>
              <a:defRPr sz="2000" smtId="4294967295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 smtId="4294967295"/>
            </a:lvl1pPr>
            <a:lvl2pPr marL="457200" indent="0">
              <a:buNone/>
              <a:defRPr sz="1200" smtId="4294967295"/>
            </a:lvl2pPr>
            <a:lvl3pPr marL="914400" indent="0">
              <a:buNone/>
              <a:defRPr sz="1000" smtId="4294967295"/>
            </a:lvl3pPr>
            <a:lvl4pPr marL="1371600" indent="0">
              <a:buNone/>
              <a:defRPr sz="900" smtId="4294967295"/>
            </a:lvl4pPr>
            <a:lvl5pPr marL="1828800" indent="0">
              <a:buNone/>
              <a:defRPr sz="900" smtId="4294967295"/>
            </a:lvl5pPr>
            <a:lvl6pPr marL="2286000" indent="0">
              <a:buNone/>
              <a:defRPr sz="900" smtId="4294967295"/>
            </a:lvl6pPr>
            <a:lvl7pPr marL="2743200" indent="0">
              <a:buNone/>
              <a:defRPr sz="900" smtId="4294967295"/>
            </a:lvl7pPr>
            <a:lvl8pPr marL="3200400" indent="0">
              <a:buNone/>
              <a:defRPr sz="900" smtId="4294967295"/>
            </a:lvl8pPr>
            <a:lvl9pPr marL="3657600" indent="0">
              <a:buNone/>
              <a:defRPr sz="900" smtId="4294967295"/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E1072D0B-16DB-42AB-9CAD-D588D593B458}" type="datetimeFigureOut">
              <a:rPr lang="en-US" smtClean="0" smtId="4294967295"/>
              <a:t>9/23/2018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20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2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22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23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24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25.xml"/></Relationships>
</file>

<file path=ppt/slideMasters/_rels/slideMaster1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26.xml"/></Relationships>
</file>

<file path=ppt/slideMasters/_rels/slideMaster17.xml.rels><?xml version="1.0" encoding="UTF-8" standalone="yes"?>
<Relationships xmlns="http://schemas.openxmlformats.org/package/2006/relationships"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27.xml"/></Relationships>
</file>

<file path=ppt/slideMasters/_rels/slideMaster18.xml.rels><?xml version="1.0" encoding="UTF-8" standalone="yes"?>
<Relationships xmlns="http://schemas.openxmlformats.org/package/2006/relationships"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28.xml"/></Relationships>
</file>

<file path=ppt/slideMasters/_rels/slideMaster19.xml.rels><?xml version="1.0" encoding="UTF-8" standalone="yes"?>
<Relationships xmlns="http://schemas.openxmlformats.org/package/2006/relationships"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2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20.xml.rels><?xml version="1.0" encoding="UTF-8" standalone="yes"?>
<Relationships xmlns="http://schemas.openxmlformats.org/package/2006/relationships"><Relationship Id="rId2" Type="http://schemas.openxmlformats.org/officeDocument/2006/relationships/theme" Target="../theme/theme20.xml"/><Relationship Id="rId1" Type="http://schemas.openxmlformats.org/officeDocument/2006/relationships/slideLayout" Target="../slideLayouts/slideLayout30.xml"/></Relationships>
</file>

<file path=ppt/slideMasters/_rels/slideMaster21.xml.rels><?xml version="1.0" encoding="UTF-8" standalone="yes"?>
<Relationships xmlns="http://schemas.openxmlformats.org/package/2006/relationships"><Relationship Id="rId2" Type="http://schemas.openxmlformats.org/officeDocument/2006/relationships/theme" Target="../theme/theme21.xml"/><Relationship Id="rId1" Type="http://schemas.openxmlformats.org/officeDocument/2006/relationships/slideLayout" Target="../slideLayouts/slideLayout31.xml"/></Relationships>
</file>

<file path=ppt/slideMasters/_rels/slideMaster2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2.xml"/><Relationship Id="rId1" Type="http://schemas.openxmlformats.org/officeDocument/2006/relationships/slideLayout" Target="../slideLayouts/slideLayout32.xml"/></Relationships>
</file>

<file path=ppt/slideMasters/_rels/slideMaster23.xml.rels><?xml version="1.0" encoding="UTF-8" standalone="yes"?>
<Relationships xmlns="http://schemas.openxmlformats.org/package/2006/relationships"><Relationship Id="rId2" Type="http://schemas.openxmlformats.org/officeDocument/2006/relationships/theme" Target="../theme/theme23.xml"/><Relationship Id="rId1" Type="http://schemas.openxmlformats.org/officeDocument/2006/relationships/slideLayout" Target="../slideLayouts/slideLayout33.xml"/></Relationships>
</file>

<file path=ppt/slideMasters/_rels/slideMaster24.xml.rels><?xml version="1.0" encoding="UTF-8" standalone="yes"?>
<Relationships xmlns="http://schemas.openxmlformats.org/package/2006/relationships"><Relationship Id="rId2" Type="http://schemas.openxmlformats.org/officeDocument/2006/relationships/theme" Target="../theme/theme24.xml"/><Relationship Id="rId1" Type="http://schemas.openxmlformats.org/officeDocument/2006/relationships/slideLayout" Target="../slideLayouts/slideLayout34.xml"/></Relationships>
</file>

<file path=ppt/slideMasters/_rels/slideMaster25.xml.rels><?xml version="1.0" encoding="UTF-8" standalone="yes"?>
<Relationships xmlns="http://schemas.openxmlformats.org/package/2006/relationships"><Relationship Id="rId2" Type="http://schemas.openxmlformats.org/officeDocument/2006/relationships/theme" Target="../theme/theme25.xml"/><Relationship Id="rId1" Type="http://schemas.openxmlformats.org/officeDocument/2006/relationships/slideLayout" Target="../slideLayouts/slideLayout35.xml"/></Relationships>
</file>

<file path=ppt/slideMasters/_rels/slideMaster26.xml.rels><?xml version="1.0" encoding="UTF-8" standalone="yes"?>
<Relationships xmlns="http://schemas.openxmlformats.org/package/2006/relationships"><Relationship Id="rId2" Type="http://schemas.openxmlformats.org/officeDocument/2006/relationships/theme" Target="../theme/theme26.xml"/><Relationship Id="rId1" Type="http://schemas.openxmlformats.org/officeDocument/2006/relationships/slideLayout" Target="../slideLayouts/slideLayout36.xml"/></Relationships>
</file>

<file path=ppt/slideMasters/_rels/slideMaster27.xml.rels><?xml version="1.0" encoding="UTF-8" standalone="yes"?>
<Relationships xmlns="http://schemas.openxmlformats.org/package/2006/relationships"><Relationship Id="rId2" Type="http://schemas.openxmlformats.org/officeDocument/2006/relationships/theme" Target="../theme/theme27.xml"/><Relationship Id="rId1" Type="http://schemas.openxmlformats.org/officeDocument/2006/relationships/slideLayout" Target="../slideLayouts/slideLayout37.xml"/></Relationships>
</file>

<file path=ppt/slideMasters/_rels/slideMaster28.xml.rels><?xml version="1.0" encoding="UTF-8" standalone="yes"?>
<Relationships xmlns="http://schemas.openxmlformats.org/package/2006/relationships"><Relationship Id="rId2" Type="http://schemas.openxmlformats.org/officeDocument/2006/relationships/theme" Target="../theme/theme28.xml"/><Relationship Id="rId1" Type="http://schemas.openxmlformats.org/officeDocument/2006/relationships/slideLayout" Target="../slideLayouts/slideLayout38.xml"/></Relationships>
</file>

<file path=ppt/slideMasters/_rels/slideMaster29.xml.rels><?xml version="1.0" encoding="UTF-8" standalone="yes"?>
<Relationships xmlns="http://schemas.openxmlformats.org/package/2006/relationships"><Relationship Id="rId2" Type="http://schemas.openxmlformats.org/officeDocument/2006/relationships/theme" Target="../theme/theme29.xml"/><Relationship Id="rId1" Type="http://schemas.openxmlformats.org/officeDocument/2006/relationships/slideLayout" Target="../slideLayouts/slideLayout39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30.xml.rels><?xml version="1.0" encoding="UTF-8" standalone="yes"?>
<Relationships xmlns="http://schemas.openxmlformats.org/package/2006/relationships"><Relationship Id="rId2" Type="http://schemas.openxmlformats.org/officeDocument/2006/relationships/theme" Target="../theme/theme30.xml"/><Relationship Id="rId1" Type="http://schemas.openxmlformats.org/officeDocument/2006/relationships/slideLayout" Target="../slideLayouts/slideLayout40.xml"/></Relationships>
</file>

<file path=ppt/slideMasters/_rels/slideMaster31.xml.rels><?xml version="1.0" encoding="UTF-8" standalone="yes"?>
<Relationships xmlns="http://schemas.openxmlformats.org/package/2006/relationships"><Relationship Id="rId2" Type="http://schemas.openxmlformats.org/officeDocument/2006/relationships/theme" Target="../theme/theme31.xml"/><Relationship Id="rId1" Type="http://schemas.openxmlformats.org/officeDocument/2006/relationships/slideLayout" Target="../slideLayouts/slideLayout41.xml"/></Relationships>
</file>

<file path=ppt/slideMasters/_rels/slideMaster32.xml.rels><?xml version="1.0" encoding="UTF-8" standalone="yes"?>
<Relationships xmlns="http://schemas.openxmlformats.org/package/2006/relationships"><Relationship Id="rId2" Type="http://schemas.openxmlformats.org/officeDocument/2006/relationships/theme" Target="../theme/theme32.xml"/><Relationship Id="rId1" Type="http://schemas.openxmlformats.org/officeDocument/2006/relationships/slideLayout" Target="../slideLayouts/slideLayout42.xml"/></Relationships>
</file>

<file path=ppt/slideMasters/_rels/slideMaster3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3.xml"/><Relationship Id="rId1" Type="http://schemas.openxmlformats.org/officeDocument/2006/relationships/slideLayout" Target="../slideLayouts/slideLayout43.xml"/></Relationships>
</file>

<file path=ppt/slideMasters/_rels/slideMaster34.xml.rels><?xml version="1.0" encoding="UTF-8" standalone="yes"?>
<Relationships xmlns="http://schemas.openxmlformats.org/package/2006/relationships"><Relationship Id="rId2" Type="http://schemas.openxmlformats.org/officeDocument/2006/relationships/theme" Target="../theme/theme34.xml"/><Relationship Id="rId1" Type="http://schemas.openxmlformats.org/officeDocument/2006/relationships/slideLayout" Target="../slideLayouts/slideLayout44.xml"/></Relationships>
</file>

<file path=ppt/slideMasters/_rels/slideMaster35.xml.rels><?xml version="1.0" encoding="UTF-8" standalone="yes"?>
<Relationships xmlns="http://schemas.openxmlformats.org/package/2006/relationships"><Relationship Id="rId2" Type="http://schemas.openxmlformats.org/officeDocument/2006/relationships/theme" Target="../theme/theme35.xml"/><Relationship Id="rId1" Type="http://schemas.openxmlformats.org/officeDocument/2006/relationships/slideLayout" Target="../slideLayouts/slideLayout45.xml"/></Relationships>
</file>

<file path=ppt/slideMasters/_rels/slideMaster36.xml.rels><?xml version="1.0" encoding="UTF-8" standalone="yes"?>
<Relationships xmlns="http://schemas.openxmlformats.org/package/2006/relationships"><Relationship Id="rId2" Type="http://schemas.openxmlformats.org/officeDocument/2006/relationships/theme" Target="../theme/theme36.xml"/><Relationship Id="rId1" Type="http://schemas.openxmlformats.org/officeDocument/2006/relationships/slideLayout" Target="../slideLayouts/slideLayout46.xml"/></Relationships>
</file>

<file path=ppt/slideMasters/_rels/slideMaster37.xml.rels><?xml version="1.0" encoding="UTF-8" standalone="yes"?>
<Relationships xmlns="http://schemas.openxmlformats.org/package/2006/relationships"><Relationship Id="rId2" Type="http://schemas.openxmlformats.org/officeDocument/2006/relationships/theme" Target="../theme/theme37.xml"/><Relationship Id="rId1" Type="http://schemas.openxmlformats.org/officeDocument/2006/relationships/slideLayout" Target="../slideLayouts/slideLayout47.xml"/></Relationships>
</file>

<file path=ppt/slideMasters/_rels/slideMaster38.xml.rels><?xml version="1.0" encoding="UTF-8" standalone="yes"?>
<Relationships xmlns="http://schemas.openxmlformats.org/package/2006/relationships"><Relationship Id="rId2" Type="http://schemas.openxmlformats.org/officeDocument/2006/relationships/theme" Target="../theme/theme38.xml"/><Relationship Id="rId1" Type="http://schemas.openxmlformats.org/officeDocument/2006/relationships/slideLayout" Target="../slideLayouts/slideLayout48.xml"/></Relationships>
</file>

<file path=ppt/slideMasters/_rels/slideMaster39.xml.rels><?xml version="1.0" encoding="UTF-8" standalone="yes"?>
<Relationships xmlns="http://schemas.openxmlformats.org/package/2006/relationships"><Relationship Id="rId2" Type="http://schemas.openxmlformats.org/officeDocument/2006/relationships/theme" Target="../theme/theme39.xml"/><Relationship Id="rId1" Type="http://schemas.openxmlformats.org/officeDocument/2006/relationships/slideLayout" Target="../slideLayouts/slideLayout49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40.xml.rels><?xml version="1.0" encoding="UTF-8" standalone="yes"?>
<Relationships xmlns="http://schemas.openxmlformats.org/package/2006/relationships"><Relationship Id="rId2" Type="http://schemas.openxmlformats.org/officeDocument/2006/relationships/theme" Target="../theme/theme40.xml"/><Relationship Id="rId1" Type="http://schemas.openxmlformats.org/officeDocument/2006/relationships/slideLayout" Target="../slideLayouts/slideLayout50.xml"/></Relationships>
</file>

<file path=ppt/slideMasters/_rels/slideMaster41.xml.rels><?xml version="1.0" encoding="UTF-8" standalone="yes"?>
<Relationships xmlns="http://schemas.openxmlformats.org/package/2006/relationships"><Relationship Id="rId2" Type="http://schemas.openxmlformats.org/officeDocument/2006/relationships/theme" Target="../theme/theme41.xml"/><Relationship Id="rId1" Type="http://schemas.openxmlformats.org/officeDocument/2006/relationships/slideLayout" Target="../slideLayouts/slideLayout51.xml"/></Relationships>
</file>

<file path=ppt/slideMasters/_rels/slideMaster42.xml.rels><?xml version="1.0" encoding="UTF-8" standalone="yes"?>
<Relationships xmlns="http://schemas.openxmlformats.org/package/2006/relationships"><Relationship Id="rId2" Type="http://schemas.openxmlformats.org/officeDocument/2006/relationships/theme" Target="../theme/theme42.xml"/><Relationship Id="rId1" Type="http://schemas.openxmlformats.org/officeDocument/2006/relationships/slideLayout" Target="../slideLayouts/slideLayout52.xml"/></Relationships>
</file>

<file path=ppt/slideMasters/_rels/slideMaster43.xml.rels><?xml version="1.0" encoding="UTF-8" standalone="yes"?>
<Relationships xmlns="http://schemas.openxmlformats.org/package/2006/relationships"><Relationship Id="rId2" Type="http://schemas.openxmlformats.org/officeDocument/2006/relationships/theme" Target="../theme/theme43.xml"/><Relationship Id="rId1" Type="http://schemas.openxmlformats.org/officeDocument/2006/relationships/slideLayout" Target="../slideLayouts/slideLayout53.xml"/></Relationships>
</file>

<file path=ppt/slideMasters/_rels/slideMaster4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4.xml"/><Relationship Id="rId1" Type="http://schemas.openxmlformats.org/officeDocument/2006/relationships/slideLayout" Target="../slideLayouts/slideLayout54.xml"/></Relationships>
</file>

<file path=ppt/slideMasters/_rels/slideMaster45.xml.rels><?xml version="1.0" encoding="UTF-8" standalone="yes"?>
<Relationships xmlns="http://schemas.openxmlformats.org/package/2006/relationships"><Relationship Id="rId2" Type="http://schemas.openxmlformats.org/officeDocument/2006/relationships/theme" Target="../theme/theme45.xml"/><Relationship Id="rId1" Type="http://schemas.openxmlformats.org/officeDocument/2006/relationships/slideLayout" Target="../slideLayouts/slideLayout55.xml"/></Relationships>
</file>

<file path=ppt/slideMasters/_rels/slideMaster46.xml.rels><?xml version="1.0" encoding="UTF-8" standalone="yes"?>
<Relationships xmlns="http://schemas.openxmlformats.org/package/2006/relationships"><Relationship Id="rId2" Type="http://schemas.openxmlformats.org/officeDocument/2006/relationships/theme" Target="../theme/theme46.xml"/><Relationship Id="rId1" Type="http://schemas.openxmlformats.org/officeDocument/2006/relationships/slideLayout" Target="../slideLayouts/slideLayout56.xml"/></Relationships>
</file>

<file path=ppt/slideMasters/_rels/slideMaster47.xml.rels><?xml version="1.0" encoding="UTF-8" standalone="yes"?>
<Relationships xmlns="http://schemas.openxmlformats.org/package/2006/relationships"><Relationship Id="rId2" Type="http://schemas.openxmlformats.org/officeDocument/2006/relationships/theme" Target="../theme/theme47.xml"/><Relationship Id="rId1" Type="http://schemas.openxmlformats.org/officeDocument/2006/relationships/slideLayout" Target="../slideLayouts/slideLayout57.xml"/></Relationships>
</file>

<file path=ppt/slideMasters/_rels/slideMaster48.xml.rels><?xml version="1.0" encoding="UTF-8" standalone="yes"?>
<Relationships xmlns="http://schemas.openxmlformats.org/package/2006/relationships"><Relationship Id="rId2" Type="http://schemas.openxmlformats.org/officeDocument/2006/relationships/theme" Target="../theme/theme48.xml"/><Relationship Id="rId1" Type="http://schemas.openxmlformats.org/officeDocument/2006/relationships/slideLayout" Target="../slideLayouts/slideLayout58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 smtId="4294967295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 smtId="4294967295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 smtId="4294967295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 smtId="4294967295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 smtId="4294967295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 smtId="4294967295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 smtId="4294967295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 smtId="4294967295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 smtId="4294967295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 smtId="4294967295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 smtId="4294967295"/>
      </a:defPPr>
      <a:lvl1pPr marL="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699005" y="1682668"/>
            <a:ext cx="6435547" cy="14744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5010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404040"/>
                </a:solidFill>
                <a:latin typeface="FNTSOD+STZhongsong"/>
                <a:cs typeface="FNTSOD+STZhongsong"/>
              </a:rPr>
              <a:t>层层剥笋法攻克病句四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48640" y="678371"/>
            <a:ext cx="8915529" cy="20107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TLVQCU+ArialMT"/>
                <a:cs typeface="TLVQCU+ArialMT"/>
              </a:rPr>
              <a:t>•</a:t>
            </a:r>
            <a:r>
              <a:rPr sz="3200" spc="788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刘老先生热心支持家乡的教育、慈善</a:t>
            </a:r>
          </a:p>
          <a:p>
            <a:pPr marL="343204" marR="0">
              <a:lnSpc>
                <a:spcPts val="3206"/>
              </a:lnSpc>
              <a:spcBef>
                <a:spcPts val="789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等公益事业。他这次返乡，主动提出要与</a:t>
            </a:r>
          </a:p>
          <a:p>
            <a:pPr marL="343204" marR="0">
              <a:lnSpc>
                <a:spcPts val="3204"/>
              </a:lnSpc>
              <a:spcBef>
                <a:spcPts val="481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部分福利院参加高考的孤儿合影留念。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48640" y="2239201"/>
            <a:ext cx="8920436" cy="20398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TLVQCU+ArialMT"/>
                <a:cs typeface="TLVQCU+ArialMT"/>
              </a:rPr>
              <a:t>•</a:t>
            </a:r>
            <a:r>
              <a:rPr sz="3200" spc="788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第一位中国籍诺贝尔文学奖的获得者</a:t>
            </a:r>
          </a:p>
          <a:p>
            <a:pPr marL="343204" marR="0">
              <a:lnSpc>
                <a:spcPts val="3204"/>
              </a:lnSpc>
              <a:spcBef>
                <a:spcPts val="793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、中国著名作家莫言对记者表示，他将于</a:t>
            </a:r>
          </a:p>
          <a:p>
            <a:pPr marL="343204" marR="0">
              <a:lnSpc>
                <a:spcPts val="3579"/>
              </a:lnSpc>
              <a:spcBef>
                <a:spcPts val="104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WNHLHC+ArialMT"/>
                <a:cs typeface="WNHLHC+ArialMT"/>
              </a:rPr>
              <a:t>12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月</a:t>
            </a:r>
            <a:r>
              <a:rPr sz="3200">
                <a:solidFill>
                  <a:srgbClr val="000000"/>
                </a:solidFill>
                <a:latin typeface="WNHLHC+ArialMT"/>
                <a:cs typeface="WNHLHC+ArialMT"/>
              </a:rPr>
              <a:t>10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日前去斯德哥尔摩参加颁奖仪式。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48640" y="3799754"/>
            <a:ext cx="8915878" cy="20112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82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TLVQCU+ArialMT"/>
                <a:cs typeface="TLVQCU+ArialMT"/>
              </a:rPr>
              <a:t>•</a:t>
            </a:r>
            <a:r>
              <a:rPr sz="3200" spc="788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只要你们学校同意，报销差旅费，安</a:t>
            </a:r>
          </a:p>
          <a:p>
            <a:pPr marL="343204" marR="0">
              <a:lnSpc>
                <a:spcPts val="3204"/>
              </a:lnSpc>
              <a:spcBef>
                <a:spcPts val="795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排旅馆住宿，购买世博会门票的问题可由</a:t>
            </a:r>
          </a:p>
          <a:p>
            <a:pPr marL="343204" marR="0">
              <a:lnSpc>
                <a:spcPts val="3204"/>
              </a:lnSpc>
              <a:spcBef>
                <a:spcPts val="479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我们解决。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893822" y="579159"/>
            <a:ext cx="4194048" cy="1397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404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000000"/>
                </a:solidFill>
                <a:latin typeface="SimSun"/>
                <a:cs typeface="SimSun"/>
              </a:rPr>
              <a:t>代词指代不明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48640" y="1677479"/>
            <a:ext cx="8915529" cy="24984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HJGRMF+ArialMT"/>
                <a:cs typeface="HJGRMF+ArialMT"/>
              </a:rPr>
              <a:t>•</a:t>
            </a:r>
            <a:r>
              <a:rPr sz="3200" spc="788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警察在四川广南高速公路上包围了一</a:t>
            </a:r>
          </a:p>
          <a:p>
            <a:pPr marL="343204" marR="0">
              <a:lnSpc>
                <a:spcPts val="3204"/>
              </a:lnSpc>
              <a:spcBef>
                <a:spcPts val="791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持枪劫持一位女性的匪徒，见女人质生命</a:t>
            </a:r>
          </a:p>
          <a:p>
            <a:pPr marL="343204" marR="0">
              <a:lnSpc>
                <a:spcPts val="3206"/>
              </a:lnSpc>
              <a:spcBef>
                <a:spcPts val="633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受到威胁，武警狙击手果断开枪将</a:t>
            </a:r>
            <a:r>
              <a:rPr sz="3200">
                <a:solidFill>
                  <a:srgbClr val="FF0000"/>
                </a:solidFill>
                <a:latin typeface="SimSun"/>
                <a:cs typeface="SimSun"/>
              </a:rPr>
              <a:t>其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击伤</a:t>
            </a:r>
          </a:p>
          <a:p>
            <a:pPr marL="343204" marR="0">
              <a:lnSpc>
                <a:spcPts val="3204"/>
              </a:lnSpc>
              <a:spcBef>
                <a:spcPts val="481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48640" y="3725714"/>
            <a:ext cx="9122564" cy="20112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82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HJGRMF+ArialMT"/>
                <a:cs typeface="HJGRMF+ArialMT"/>
              </a:rPr>
              <a:t>•</a:t>
            </a:r>
            <a:r>
              <a:rPr sz="3200" spc="610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“毒胶囊”事件再次引发世人忧虑：食</a:t>
            </a:r>
          </a:p>
          <a:p>
            <a:pPr marL="343204" marR="0">
              <a:lnSpc>
                <a:spcPts val="3204"/>
              </a:lnSpc>
              <a:spcBef>
                <a:spcPts val="794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品里究竟有没有违法添加的工业明胶？</a:t>
            </a:r>
            <a:r>
              <a:rPr sz="3200">
                <a:solidFill>
                  <a:srgbClr val="FF0000"/>
                </a:solidFill>
                <a:latin typeface="SimSun"/>
                <a:cs typeface="SimSun"/>
              </a:rPr>
              <a:t> 这</a:t>
            </a:r>
          </a:p>
          <a:p>
            <a:pPr marL="343204" marR="0">
              <a:lnSpc>
                <a:spcPts val="3204"/>
              </a:lnSpc>
              <a:spcBef>
                <a:spcPts val="479"/>
              </a:spcBef>
              <a:spcAft>
                <a:spcPct val="0"/>
              </a:spcAft>
            </a:pPr>
            <a:r>
              <a:rPr sz="3200">
                <a:solidFill>
                  <a:srgbClr val="FF0000"/>
                </a:solidFill>
                <a:latin typeface="SimSun"/>
                <a:cs typeface="SimSun"/>
              </a:rPr>
              <a:t>一点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毋庸置疑，权责部门应彻查严打。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495044" y="2682740"/>
            <a:ext cx="8242352" cy="3048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9602"/>
              </a:lnSpc>
              <a:spcBef>
                <a:spcPct val="0"/>
              </a:spcBef>
              <a:spcAft>
                <a:spcPct val="0"/>
              </a:spcAft>
            </a:pPr>
            <a:r>
              <a:rPr sz="9600">
                <a:solidFill>
                  <a:srgbClr val="000000"/>
                </a:solidFill>
                <a:latin typeface="SimSun"/>
                <a:cs typeface="SimSun"/>
              </a:rPr>
              <a:t>六</a:t>
            </a:r>
            <a:r>
              <a:rPr sz="9600" spc="1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9600" spc="28">
                <a:solidFill>
                  <a:srgbClr val="000000"/>
                </a:solidFill>
                <a:latin typeface="SimSun"/>
                <a:cs typeface="SimSun"/>
              </a:rPr>
              <a:t>成分残缺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995170" y="311372"/>
            <a:ext cx="4865216" cy="24677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14527" marR="0">
              <a:lnSpc>
                <a:spcPts val="6000"/>
              </a:lnSpc>
              <a:spcBef>
                <a:spcPct val="0"/>
              </a:spcBef>
              <a:spcAft>
                <a:spcPct val="0"/>
              </a:spcAft>
            </a:pPr>
            <a:r>
              <a:rPr sz="6000" spc="11">
                <a:solidFill>
                  <a:srgbClr val="FF0000"/>
                </a:solidFill>
                <a:latin typeface="SimSun"/>
                <a:cs typeface="SimSun"/>
              </a:rPr>
              <a:t>一、缺主语</a:t>
            </a:r>
          </a:p>
          <a:p>
            <a:pPr marL="0" marR="0">
              <a:lnSpc>
                <a:spcPts val="2660"/>
              </a:lnSpc>
              <a:spcBef>
                <a:spcPts val="332"/>
              </a:spcBef>
              <a:spcAft>
                <a:spcPct val="0"/>
              </a:spcAft>
            </a:pPr>
            <a:r>
              <a:rPr sz="2400" b="1">
                <a:solidFill>
                  <a:srgbClr val="FF0000"/>
                </a:solidFill>
                <a:latin typeface="JFFIDK+TimesNewRomanPS-BoldMT"/>
                <a:cs typeface="JFFIDK+TimesNewRomanPS-BoldMT"/>
              </a:rPr>
              <a:t>1</a:t>
            </a:r>
            <a:r>
              <a:rPr sz="2400" spc="11">
                <a:solidFill>
                  <a:srgbClr val="FF0000"/>
                </a:solidFill>
                <a:latin typeface="SimHei"/>
                <a:cs typeface="SimHei"/>
              </a:rPr>
              <a:t>、偷换主语使主语缺失</a:t>
            </a:r>
          </a:p>
          <a:p>
            <a:pPr marL="0" marR="0">
              <a:lnSpc>
                <a:spcPts val="2657"/>
              </a:lnSpc>
              <a:spcBef>
                <a:spcPts val="225"/>
              </a:spcBef>
              <a:spcAft>
                <a:spcPct val="0"/>
              </a:spcAft>
            </a:pPr>
            <a:r>
              <a:rPr sz="2400" b="1">
                <a:solidFill>
                  <a:srgbClr val="FF0000"/>
                </a:solidFill>
                <a:latin typeface="JFFIDK+TimesNewRomanPS-BoldMT"/>
                <a:cs typeface="JFFIDK+TimesNewRomanPS-BoldMT"/>
              </a:rPr>
              <a:t>2</a:t>
            </a:r>
            <a:r>
              <a:rPr sz="2400" spc="11">
                <a:solidFill>
                  <a:srgbClr val="FF0000"/>
                </a:solidFill>
                <a:latin typeface="SimHei"/>
                <a:cs typeface="SimHei"/>
              </a:rPr>
              <a:t>、主语顺延使主语缺失</a:t>
            </a:r>
          </a:p>
          <a:p>
            <a:pPr marL="0" marR="0">
              <a:lnSpc>
                <a:spcPts val="2657"/>
              </a:lnSpc>
              <a:spcBef>
                <a:spcPts val="222"/>
              </a:spcBef>
              <a:spcAft>
                <a:spcPct val="0"/>
              </a:spcAft>
            </a:pPr>
            <a:r>
              <a:rPr sz="2400" b="1">
                <a:solidFill>
                  <a:srgbClr val="FF0000"/>
                </a:solidFill>
                <a:latin typeface="JFFIDK+TimesNewRomanPS-BoldMT"/>
                <a:cs typeface="JFFIDK+TimesNewRomanPS-BoldMT"/>
              </a:rPr>
              <a:t>3</a:t>
            </a:r>
            <a:r>
              <a:rPr sz="2400" spc="11">
                <a:solidFill>
                  <a:srgbClr val="FF0000"/>
                </a:solidFill>
                <a:latin typeface="SimHei"/>
                <a:cs typeface="SimHei"/>
              </a:rPr>
              <a:t>、滥用介词、使动使主语缺失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02717" y="2324298"/>
            <a:ext cx="10323110" cy="3455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818388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15">
                <a:solidFill>
                  <a:srgbClr val="FF0000"/>
                </a:solidFill>
                <a:latin typeface="FangSong"/>
                <a:cs typeface="FangSong"/>
              </a:rPr>
              <a:t>他</a:t>
            </a:r>
            <a:r>
              <a:rPr sz="3200" spc="12">
                <a:solidFill>
                  <a:srgbClr val="000000"/>
                </a:solidFill>
                <a:latin typeface="FangSong"/>
                <a:cs typeface="FangSong"/>
              </a:rPr>
              <a:t>是位廉洁奉公的好干部，</a:t>
            </a:r>
            <a:r>
              <a:rPr sz="3200" spc="10">
                <a:solidFill>
                  <a:srgbClr val="FF0000"/>
                </a:solidFill>
                <a:latin typeface="FangSong"/>
                <a:cs typeface="FangSong"/>
              </a:rPr>
              <a:t>得到</a:t>
            </a:r>
            <a:r>
              <a:rPr sz="3200" spc="10">
                <a:solidFill>
                  <a:srgbClr val="000000"/>
                </a:solidFill>
                <a:latin typeface="FangSong"/>
                <a:cs typeface="FangSong"/>
              </a:rPr>
              <a:t>人民的拥戴，</a:t>
            </a:r>
          </a:p>
          <a:p>
            <a:pPr marL="0" marR="0">
              <a:lnSpc>
                <a:spcPts val="3204"/>
              </a:lnSpc>
              <a:spcBef>
                <a:spcPts val="636"/>
              </a:spcBef>
              <a:spcAft>
                <a:spcPct val="0"/>
              </a:spcAft>
            </a:pPr>
            <a:r>
              <a:rPr sz="3200" spc="11">
                <a:solidFill>
                  <a:srgbClr val="FF0000"/>
                </a:solidFill>
                <a:latin typeface="FangSong"/>
                <a:cs typeface="FangSong"/>
              </a:rPr>
              <a:t>并安排</a:t>
            </a:r>
            <a:r>
              <a:rPr sz="3200" spc="10">
                <a:solidFill>
                  <a:srgbClr val="000000"/>
                </a:solidFill>
                <a:latin typeface="FangSong"/>
                <a:cs typeface="FangSong"/>
              </a:rPr>
              <a:t>他担任了县长职务。</a:t>
            </a:r>
          </a:p>
          <a:p>
            <a:pPr marL="818388" marR="0">
              <a:lnSpc>
                <a:spcPts val="3206"/>
              </a:lnSpc>
              <a:spcBef>
                <a:spcPts val="683"/>
              </a:spcBef>
              <a:spcAft>
                <a:spcPct val="0"/>
              </a:spcAft>
            </a:pPr>
            <a:r>
              <a:rPr sz="3200" spc="14">
                <a:solidFill>
                  <a:srgbClr val="FF0000"/>
                </a:solidFill>
                <a:latin typeface="FangSong"/>
                <a:cs typeface="FangSong"/>
              </a:rPr>
              <a:t>中国足协</a:t>
            </a:r>
            <a:r>
              <a:rPr sz="3200" spc="15">
                <a:solidFill>
                  <a:srgbClr val="7030A0"/>
                </a:solidFill>
                <a:latin typeface="FangSong"/>
                <a:cs typeface="FangSong"/>
              </a:rPr>
              <a:t>自</a:t>
            </a:r>
            <a:r>
              <a:rPr sz="3200" spc="12">
                <a:solidFill>
                  <a:srgbClr val="000000"/>
                </a:solidFill>
                <a:latin typeface="FangSong"/>
                <a:cs typeface="FangSong"/>
              </a:rPr>
              <a:t>第一次会员大会</a:t>
            </a:r>
            <a:r>
              <a:rPr sz="3200" spc="10">
                <a:solidFill>
                  <a:srgbClr val="7030A0"/>
                </a:solidFill>
                <a:latin typeface="FangSong"/>
                <a:cs typeface="FangSong"/>
              </a:rPr>
              <a:t>以来</a:t>
            </a:r>
            <a:r>
              <a:rPr sz="3200" spc="15">
                <a:solidFill>
                  <a:srgbClr val="000000"/>
                </a:solidFill>
                <a:latin typeface="FangSong"/>
                <a:cs typeface="FangSong"/>
              </a:rPr>
              <a:t>，</a:t>
            </a:r>
            <a:r>
              <a:rPr sz="3200" spc="10">
                <a:solidFill>
                  <a:srgbClr val="FF0000"/>
                </a:solidFill>
                <a:latin typeface="FangSong"/>
                <a:cs typeface="FangSong"/>
              </a:rPr>
              <a:t>足球改革</a:t>
            </a:r>
          </a:p>
          <a:p>
            <a:pPr marL="0" marR="0">
              <a:lnSpc>
                <a:spcPts val="3204"/>
              </a:lnSpc>
              <a:spcBef>
                <a:spcPts val="638"/>
              </a:spcBef>
              <a:spcAft>
                <a:spcPct val="0"/>
              </a:spcAft>
            </a:pPr>
            <a:r>
              <a:rPr sz="3200" spc="10">
                <a:solidFill>
                  <a:srgbClr val="000000"/>
                </a:solidFill>
                <a:latin typeface="FangSong"/>
                <a:cs typeface="FangSong"/>
              </a:rPr>
              <a:t>取得积极进展，各项工作有序推进。</a:t>
            </a:r>
          </a:p>
          <a:p>
            <a:pPr marL="818388" marR="0">
              <a:lnSpc>
                <a:spcPts val="3204"/>
              </a:lnSpc>
              <a:spcBef>
                <a:spcPts val="685"/>
              </a:spcBef>
              <a:spcAft>
                <a:spcPct val="0"/>
              </a:spcAft>
            </a:pPr>
            <a:r>
              <a:rPr sz="3200" spc="17">
                <a:solidFill>
                  <a:srgbClr val="FF0000"/>
                </a:solidFill>
                <a:latin typeface="FangSong"/>
                <a:cs typeface="FangSong"/>
              </a:rPr>
              <a:t>针对</a:t>
            </a:r>
            <a:r>
              <a:rPr sz="3200" spc="12">
                <a:solidFill>
                  <a:srgbClr val="000000"/>
                </a:solidFill>
                <a:latin typeface="FangSong"/>
                <a:cs typeface="FangSong"/>
              </a:rPr>
              <a:t>学生体质下滑的不争</a:t>
            </a:r>
            <a:r>
              <a:rPr sz="3200" spc="10">
                <a:solidFill>
                  <a:srgbClr val="FF0000"/>
                </a:solidFill>
                <a:latin typeface="FangSong"/>
                <a:cs typeface="FangSong"/>
              </a:rPr>
              <a:t>事实</a:t>
            </a:r>
            <a:r>
              <a:rPr sz="3200" spc="18">
                <a:solidFill>
                  <a:srgbClr val="000000"/>
                </a:solidFill>
                <a:latin typeface="FangSong"/>
                <a:cs typeface="FangSong"/>
              </a:rPr>
              <a:t>，</a:t>
            </a:r>
            <a:r>
              <a:rPr sz="3200" spc="11">
                <a:solidFill>
                  <a:srgbClr val="FF0000"/>
                </a:solidFill>
                <a:latin typeface="FangSong"/>
                <a:cs typeface="FangSong"/>
              </a:rPr>
              <a:t>引起了</a:t>
            </a:r>
            <a:r>
              <a:rPr sz="3200" spc="15">
                <a:solidFill>
                  <a:srgbClr val="000000"/>
                </a:solidFill>
                <a:latin typeface="FangSong"/>
                <a:cs typeface="FangSong"/>
              </a:rPr>
              <a:t>全社</a:t>
            </a:r>
          </a:p>
          <a:p>
            <a:pPr marL="0" marR="0">
              <a:lnSpc>
                <a:spcPts val="3206"/>
              </a:lnSpc>
              <a:spcBef>
                <a:spcPts val="633"/>
              </a:spcBef>
              <a:spcAft>
                <a:spcPct val="0"/>
              </a:spcAft>
            </a:pPr>
            <a:r>
              <a:rPr sz="3200" spc="10">
                <a:solidFill>
                  <a:srgbClr val="000000"/>
                </a:solidFill>
                <a:latin typeface="FangSong"/>
                <a:cs typeface="FangSong"/>
              </a:rPr>
              <a:t>会的关注和反思。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02717" y="5251013"/>
            <a:ext cx="9854524" cy="15041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818388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17">
                <a:solidFill>
                  <a:srgbClr val="FF0000"/>
                </a:solidFill>
                <a:latin typeface="FangSong"/>
                <a:cs typeface="FangSong"/>
              </a:rPr>
              <a:t>经过</a:t>
            </a:r>
            <a:r>
              <a:rPr sz="3200" spc="11">
                <a:solidFill>
                  <a:srgbClr val="000000"/>
                </a:solidFill>
                <a:latin typeface="FangSong"/>
                <a:cs typeface="FangSong"/>
              </a:rPr>
              <a:t>老主任的再三</a:t>
            </a:r>
            <a:r>
              <a:rPr sz="3200" spc="10">
                <a:solidFill>
                  <a:srgbClr val="FF0000"/>
                </a:solidFill>
                <a:latin typeface="FangSong"/>
                <a:cs typeface="FangSong"/>
              </a:rPr>
              <a:t>解释</a:t>
            </a:r>
            <a:r>
              <a:rPr sz="3200" spc="15">
                <a:solidFill>
                  <a:srgbClr val="000000"/>
                </a:solidFill>
                <a:latin typeface="FangSong"/>
                <a:cs typeface="FangSong"/>
              </a:rPr>
              <a:t>，</a:t>
            </a:r>
            <a:r>
              <a:rPr sz="3200" spc="10">
                <a:solidFill>
                  <a:srgbClr val="FF0000"/>
                </a:solidFill>
                <a:latin typeface="FangSong"/>
                <a:cs typeface="FangSong"/>
              </a:rPr>
              <a:t>才使</a:t>
            </a:r>
            <a:r>
              <a:rPr sz="3200" spc="11">
                <a:solidFill>
                  <a:srgbClr val="000000"/>
                </a:solidFill>
                <a:latin typeface="FangSong"/>
                <a:cs typeface="FangSong"/>
              </a:rPr>
              <a:t>他怒气逐渐平</a:t>
            </a:r>
          </a:p>
          <a:p>
            <a:pPr marL="0" marR="0">
              <a:lnSpc>
                <a:spcPts val="3204"/>
              </a:lnSpc>
              <a:spcBef>
                <a:spcPts val="635"/>
              </a:spcBef>
              <a:spcAft>
                <a:spcPct val="0"/>
              </a:spcAft>
            </a:pPr>
            <a:r>
              <a:rPr sz="3200" spc="10">
                <a:solidFill>
                  <a:srgbClr val="000000"/>
                </a:solidFill>
                <a:latin typeface="FangSong"/>
                <a:cs typeface="FangSong"/>
              </a:rPr>
              <a:t>息，最后脸上勉强露出一丝笑容。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682875" y="485005"/>
            <a:ext cx="3305555" cy="12694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995"/>
              </a:lnSpc>
              <a:spcBef>
                <a:spcPct val="0"/>
              </a:spcBef>
              <a:spcAft>
                <a:spcPct val="0"/>
              </a:spcAft>
            </a:pPr>
            <a:r>
              <a:rPr sz="4000">
                <a:solidFill>
                  <a:srgbClr val="FF3300"/>
                </a:solidFill>
                <a:latin typeface="SimSun"/>
                <a:cs typeface="SimSun"/>
              </a:rPr>
              <a:t>二、缺谓语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34340" y="1785302"/>
            <a:ext cx="9856611" cy="2010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59612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 b="1">
                <a:solidFill>
                  <a:srgbClr val="000000"/>
                </a:solidFill>
                <a:latin typeface="PSWALL+Arial-BoldMT"/>
                <a:cs typeface="PSWALL+Arial-BoldMT"/>
              </a:rPr>
              <a:t>1</a:t>
            </a:r>
            <a:r>
              <a:rPr sz="3200" spc="14">
                <a:solidFill>
                  <a:srgbClr val="000000"/>
                </a:solidFill>
                <a:latin typeface="SimSun"/>
                <a:cs typeface="SimSun"/>
              </a:rPr>
              <a:t>、气候恶化从多方面直接显示人类和自然之</a:t>
            </a:r>
          </a:p>
          <a:p>
            <a:pPr marL="0" marR="0">
              <a:lnSpc>
                <a:spcPts val="3206"/>
              </a:lnSpc>
              <a:spcBef>
                <a:spcPts val="789"/>
              </a:spcBef>
              <a:spcAft>
                <a:spcPct val="0"/>
              </a:spcAft>
            </a:pPr>
            <a:r>
              <a:rPr sz="3200" spc="14">
                <a:solidFill>
                  <a:srgbClr val="000000"/>
                </a:solidFill>
                <a:latin typeface="SimSun"/>
                <a:cs typeface="SimSun"/>
              </a:rPr>
              <a:t>间的失衡，也告诉人们如果不采取措施，工业化</a:t>
            </a:r>
          </a:p>
          <a:p>
            <a:pPr marL="0" marR="0">
              <a:lnSpc>
                <a:spcPts val="3204"/>
              </a:lnSpc>
              <a:spcBef>
                <a:spcPts val="482"/>
              </a:spcBef>
              <a:spcAft>
                <a:spcPct val="0"/>
              </a:spcAft>
            </a:pPr>
            <a:r>
              <a:rPr sz="3200" spc="17">
                <a:solidFill>
                  <a:srgbClr val="000000"/>
                </a:solidFill>
                <a:latin typeface="SimSun"/>
                <a:cs typeface="SimSun"/>
              </a:rPr>
              <a:t>就会</a:t>
            </a:r>
            <a:r>
              <a:rPr sz="3200" spc="15">
                <a:solidFill>
                  <a:srgbClr val="FF3300"/>
                </a:solidFill>
                <a:latin typeface="SimSun"/>
                <a:cs typeface="SimSun"/>
              </a:rPr>
              <a:t>导致</a:t>
            </a:r>
            <a:r>
              <a:rPr sz="3200" spc="15">
                <a:solidFill>
                  <a:srgbClr val="000000"/>
                </a:solidFill>
                <a:latin typeface="SimSun"/>
                <a:cs typeface="SimSun"/>
              </a:rPr>
              <a:t>人类（</a:t>
            </a:r>
            <a:r>
              <a:rPr sz="3200" spc="273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 spc="18">
                <a:solidFill>
                  <a:srgbClr val="000000"/>
                </a:solidFill>
                <a:latin typeface="SimSun"/>
                <a:cs typeface="SimSun"/>
              </a:rPr>
              <a:t>）难以逆转的绝境。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34340" y="3346259"/>
            <a:ext cx="10314423" cy="20107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897889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 b="1">
                <a:solidFill>
                  <a:srgbClr val="000000"/>
                </a:solidFill>
                <a:latin typeface="PSWALL+Arial-BoldMT"/>
                <a:cs typeface="PSWALL+Arial-BoldMT"/>
              </a:rPr>
              <a:t>2</a:t>
            </a:r>
            <a:r>
              <a:rPr sz="3200" spc="14">
                <a:solidFill>
                  <a:srgbClr val="000000"/>
                </a:solidFill>
                <a:latin typeface="SimSun"/>
                <a:cs typeface="SimSun"/>
              </a:rPr>
              <a:t>、红色旅游已经从单一向多元化方向</a:t>
            </a:r>
          </a:p>
          <a:p>
            <a:pPr marL="0" marR="0">
              <a:lnSpc>
                <a:spcPts val="3206"/>
              </a:lnSpc>
              <a:spcBef>
                <a:spcPts val="633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（</a:t>
            </a:r>
            <a:r>
              <a:rPr sz="3200" spc="277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 spc="14">
                <a:solidFill>
                  <a:srgbClr val="000000"/>
                </a:solidFill>
                <a:latin typeface="SimSun"/>
                <a:cs typeface="SimSun"/>
              </a:rPr>
              <a:t>），各地努力将红色旅游与生态旅游、民俗</a:t>
            </a:r>
          </a:p>
          <a:p>
            <a:pPr marL="0" marR="0">
              <a:lnSpc>
                <a:spcPts val="3204"/>
              </a:lnSpc>
              <a:spcBef>
                <a:spcPts val="687"/>
              </a:spcBef>
              <a:spcAft>
                <a:spcPct val="0"/>
              </a:spcAft>
            </a:pPr>
            <a:r>
              <a:rPr sz="3200" spc="10">
                <a:solidFill>
                  <a:srgbClr val="000000"/>
                </a:solidFill>
                <a:latin typeface="SimSun"/>
                <a:cs typeface="SimSun"/>
              </a:rPr>
              <a:t>旅游、乡村旅游相融合，丰富了红色旅游的内涵。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4906814"/>
            <a:ext cx="10304846" cy="20111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82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．</a:t>
            </a:r>
            <a:r>
              <a:rPr sz="3200" spc="630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 b="1">
                <a:solidFill>
                  <a:srgbClr val="000000"/>
                </a:solidFill>
                <a:latin typeface="PSWALL+Arial-BoldMT"/>
                <a:cs typeface="PSWALL+Arial-BoldMT"/>
              </a:rPr>
              <a:t>3</a:t>
            </a:r>
            <a:r>
              <a:rPr sz="3200" spc="14">
                <a:solidFill>
                  <a:srgbClr val="000000"/>
                </a:solidFill>
                <a:latin typeface="SimSun"/>
                <a:cs typeface="SimSun"/>
              </a:rPr>
              <a:t>、“太平洋保险公司”主动参与社会灾害</a:t>
            </a:r>
          </a:p>
          <a:p>
            <a:pPr marL="342900" marR="0">
              <a:lnSpc>
                <a:spcPts val="3204"/>
              </a:lnSpc>
              <a:spcBef>
                <a:spcPts val="638"/>
              </a:spcBef>
              <a:spcAft>
                <a:spcPct val="0"/>
              </a:spcAft>
            </a:pPr>
            <a:r>
              <a:rPr sz="3200" spc="15">
                <a:solidFill>
                  <a:srgbClr val="000000"/>
                </a:solidFill>
                <a:latin typeface="SimSun"/>
                <a:cs typeface="SimSun"/>
              </a:rPr>
              <a:t>性事故处理，（</a:t>
            </a:r>
            <a:r>
              <a:rPr sz="3200" spc="273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 spc="17">
                <a:solidFill>
                  <a:srgbClr val="000000"/>
                </a:solidFill>
                <a:latin typeface="SimSun"/>
                <a:cs typeface="SimSun"/>
              </a:rPr>
              <a:t>）化解风险，安定社会生活的</a:t>
            </a:r>
          </a:p>
          <a:p>
            <a:pPr marL="342900" marR="0">
              <a:lnSpc>
                <a:spcPts val="3204"/>
              </a:lnSpc>
              <a:spcBef>
                <a:spcPts val="685"/>
              </a:spcBef>
              <a:spcAft>
                <a:spcPct val="0"/>
              </a:spcAft>
            </a:pPr>
            <a:r>
              <a:rPr sz="3200" spc="15">
                <a:solidFill>
                  <a:srgbClr val="000000"/>
                </a:solidFill>
                <a:latin typeface="SimSun"/>
                <a:cs typeface="SimSun"/>
              </a:rPr>
              <a:t>责任。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181223" y="159408"/>
            <a:ext cx="2979419" cy="1143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602"/>
              </a:lnSpc>
              <a:spcBef>
                <a:spcPct val="0"/>
              </a:spcBef>
              <a:spcAft>
                <a:spcPct val="0"/>
              </a:spcAft>
            </a:pPr>
            <a:r>
              <a:rPr sz="3600" spc="14">
                <a:solidFill>
                  <a:srgbClr val="FF0000"/>
                </a:solidFill>
                <a:latin typeface="SimHei"/>
                <a:cs typeface="SimHei"/>
              </a:rPr>
              <a:t>三、缺宾语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57809" y="1318114"/>
            <a:ext cx="9164637" cy="17066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114300" marR="0">
              <a:lnSpc>
                <a:spcPts val="3989"/>
              </a:lnSpc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rgbClr val="000000"/>
                </a:solidFill>
                <a:latin typeface="PCUBVH+TimesNewRomanPS-BoldMT"/>
                <a:cs typeface="PCUBVH+TimesNewRomanPS-BoldMT"/>
              </a:rPr>
              <a:t>5.</a:t>
            </a:r>
            <a:r>
              <a:rPr sz="3600" b="1" spc="44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600" spc="12">
                <a:solidFill>
                  <a:srgbClr val="2A2A2A"/>
                </a:solidFill>
                <a:latin typeface="SimHei"/>
                <a:cs typeface="SimHei"/>
              </a:rPr>
              <a:t>⑴虽然每天工作很忙，但他还是</a:t>
            </a:r>
            <a:r>
              <a:rPr sz="3600" spc="14">
                <a:solidFill>
                  <a:srgbClr val="FF3300"/>
                </a:solidFill>
                <a:latin typeface="SimHei"/>
                <a:cs typeface="SimHei"/>
              </a:rPr>
              <a:t>抓紧</a:t>
            </a:r>
          </a:p>
          <a:p>
            <a:pPr marL="0" marR="0">
              <a:lnSpc>
                <a:spcPts val="3600"/>
              </a:lnSpc>
              <a:spcBef>
                <a:spcPts val="721"/>
              </a:spcBef>
              <a:spcAft>
                <a:spcPct val="0"/>
              </a:spcAft>
            </a:pPr>
            <a:r>
              <a:rPr sz="3600" spc="12">
                <a:solidFill>
                  <a:srgbClr val="2A2A2A"/>
                </a:solidFill>
                <a:latin typeface="SimHei"/>
                <a:cs typeface="SimHei"/>
              </a:rPr>
              <a:t>和同学们交流学习体会或自己看书。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57809" y="3013691"/>
            <a:ext cx="9080455" cy="22553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42315" marR="0">
              <a:lnSpc>
                <a:spcPts val="3989"/>
              </a:lnSpc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rgbClr val="000000"/>
                </a:solidFill>
                <a:latin typeface="PCUBVH+TimesNewRomanPS-BoldMT"/>
                <a:cs typeface="PCUBVH+TimesNewRomanPS-BoldMT"/>
              </a:rPr>
              <a:t>6.</a:t>
            </a:r>
            <a:r>
              <a:rPr sz="3600" b="1" spc="101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600" spc="115">
                <a:solidFill>
                  <a:srgbClr val="2A2A2A"/>
                </a:solidFill>
                <a:latin typeface="SimHei"/>
                <a:cs typeface="SimHei"/>
              </a:rPr>
              <a:t>⑵历史上，齐桓公任用管仲为相，</a:t>
            </a:r>
          </a:p>
          <a:p>
            <a:pPr marL="0" marR="0">
              <a:lnSpc>
                <a:spcPts val="3600"/>
              </a:lnSpc>
              <a:spcBef>
                <a:spcPts val="913"/>
              </a:spcBef>
              <a:spcAft>
                <a:spcPct val="0"/>
              </a:spcAft>
            </a:pPr>
            <a:r>
              <a:rPr sz="3600" spc="61">
                <a:solidFill>
                  <a:srgbClr val="2A2A2A"/>
                </a:solidFill>
                <a:latin typeface="SimHei"/>
                <a:cs typeface="SimHei"/>
              </a:rPr>
              <a:t>改革内政，</a:t>
            </a:r>
            <a:r>
              <a:rPr sz="3600" spc="60">
                <a:solidFill>
                  <a:srgbClr val="FF3300"/>
                </a:solidFill>
                <a:latin typeface="SimHei"/>
                <a:cs typeface="SimHei"/>
              </a:rPr>
              <a:t>制定了</a:t>
            </a:r>
            <a:r>
              <a:rPr sz="3600" spc="61">
                <a:solidFill>
                  <a:srgbClr val="2A2A2A"/>
                </a:solidFill>
                <a:latin typeface="SimHei"/>
                <a:cs typeface="SimHei"/>
              </a:rPr>
              <a:t>按土地肥瘠定赋税的</a:t>
            </a:r>
          </a:p>
          <a:p>
            <a:pPr marL="0" marR="0">
              <a:lnSpc>
                <a:spcPts val="3600"/>
              </a:lnSpc>
              <a:spcBef>
                <a:spcPts val="528"/>
              </a:spcBef>
              <a:spcAft>
                <a:spcPct val="0"/>
              </a:spcAft>
            </a:pPr>
            <a:r>
              <a:rPr sz="3600" spc="12">
                <a:solidFill>
                  <a:srgbClr val="2A2A2A"/>
                </a:solidFill>
                <a:latin typeface="SimHei"/>
                <a:cs typeface="SimHei"/>
              </a:rPr>
              <a:t>轻重，按年成的丰歉定纳粮的多寡。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57809" y="5223643"/>
            <a:ext cx="9076745" cy="169168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679" marR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</a:pPr>
            <a:r>
              <a:rPr sz="3600" spc="68">
                <a:solidFill>
                  <a:srgbClr val="2A2A2A"/>
                </a:solidFill>
                <a:latin typeface="SimSun"/>
                <a:cs typeface="SimSun"/>
              </a:rPr>
              <a:t>他们胸怀祖国，放眼世界，大力</a:t>
            </a:r>
            <a:r>
              <a:rPr sz="3600">
                <a:solidFill>
                  <a:srgbClr val="FF3300"/>
                </a:solidFill>
                <a:latin typeface="SimSun"/>
                <a:cs typeface="SimSun"/>
              </a:rPr>
              <a:t> 发</a:t>
            </a:r>
          </a:p>
          <a:p>
            <a:pPr marL="0" marR="0">
              <a:lnSpc>
                <a:spcPts val="3602"/>
              </a:lnSpc>
              <a:spcBef>
                <a:spcPts val="717"/>
              </a:spcBef>
              <a:spcAft>
                <a:spcPct val="0"/>
              </a:spcAft>
            </a:pPr>
            <a:r>
              <a:rPr sz="3600" spc="11">
                <a:solidFill>
                  <a:srgbClr val="FF3300"/>
                </a:solidFill>
                <a:latin typeface="SimSun"/>
                <a:cs typeface="SimSun"/>
              </a:rPr>
              <a:t>扬</a:t>
            </a:r>
            <a:r>
              <a:rPr sz="3600" spc="12">
                <a:solidFill>
                  <a:srgbClr val="2A2A2A"/>
                </a:solidFill>
                <a:latin typeface="SimSun"/>
                <a:cs typeface="SimSun"/>
              </a:rPr>
              <a:t>敢拼敢搏，终于夺得了冠军。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685288" y="490989"/>
            <a:ext cx="4101081" cy="13650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298"/>
              </a:lnSpc>
              <a:spcBef>
                <a:spcPct val="0"/>
              </a:spcBef>
              <a:spcAft>
                <a:spcPct val="0"/>
              </a:spcAft>
            </a:pPr>
            <a:r>
              <a:rPr sz="4300">
                <a:solidFill>
                  <a:srgbClr val="FF0000"/>
                </a:solidFill>
                <a:latin typeface="SimHei"/>
                <a:cs typeface="SimHei"/>
              </a:rPr>
              <a:t>三、缺中心语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13867" y="2319615"/>
            <a:ext cx="9328470" cy="1592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24255" marR="0">
              <a:lnSpc>
                <a:spcPts val="3506"/>
              </a:lnSpc>
              <a:spcBef>
                <a:spcPct val="0"/>
              </a:spcBef>
              <a:spcAft>
                <a:spcPct val="0"/>
              </a:spcAft>
            </a:pPr>
            <a:r>
              <a:rPr sz="3500" spc="15">
                <a:solidFill>
                  <a:srgbClr val="000000"/>
                </a:solidFill>
                <a:latin typeface="SimHei"/>
                <a:cs typeface="SimHei"/>
              </a:rPr>
              <a:t>①那种不顾林区客观实际，片面强调粮</a:t>
            </a:r>
          </a:p>
          <a:p>
            <a:pPr marL="0" marR="0">
              <a:lnSpc>
                <a:spcPts val="3504"/>
              </a:lnSpc>
              <a:spcBef>
                <a:spcPts val="278"/>
              </a:spcBef>
              <a:spcAft>
                <a:spcPct val="0"/>
              </a:spcAft>
            </a:pPr>
            <a:r>
              <a:rPr sz="3500">
                <a:solidFill>
                  <a:srgbClr val="000000"/>
                </a:solidFill>
                <a:latin typeface="SimHei"/>
                <a:cs typeface="SimHei"/>
              </a:rPr>
              <a:t>食生产，到头来只能是得不偿失。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13867" y="3760176"/>
            <a:ext cx="9699454" cy="15923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399288" marR="0">
              <a:lnSpc>
                <a:spcPts val="3506"/>
              </a:lnSpc>
              <a:spcBef>
                <a:spcPct val="0"/>
              </a:spcBef>
              <a:spcAft>
                <a:spcPct val="0"/>
              </a:spcAft>
            </a:pPr>
            <a:r>
              <a:rPr sz="3500" spc="15">
                <a:solidFill>
                  <a:srgbClr val="000000"/>
                </a:solidFill>
                <a:latin typeface="SimHei"/>
                <a:cs typeface="SimHei"/>
              </a:rPr>
              <a:t>②各种拳种、器械及对打，博得了观众的</a:t>
            </a:r>
          </a:p>
          <a:p>
            <a:pPr marL="0" marR="0">
              <a:lnSpc>
                <a:spcPts val="3504"/>
              </a:lnSpc>
              <a:spcBef>
                <a:spcPts val="277"/>
              </a:spcBef>
              <a:spcAft>
                <a:spcPct val="0"/>
              </a:spcAft>
            </a:pPr>
            <a:r>
              <a:rPr sz="3500">
                <a:solidFill>
                  <a:srgbClr val="000000"/>
                </a:solidFill>
                <a:latin typeface="SimHei"/>
                <a:cs typeface="SimHei"/>
              </a:rPr>
              <a:t>阵阵掌声。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72440" y="480599"/>
            <a:ext cx="9499793" cy="27893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</a:pPr>
            <a:r>
              <a:rPr sz="3600" spc="11">
                <a:solidFill>
                  <a:srgbClr val="000000"/>
                </a:solidFill>
                <a:latin typeface="SimHei"/>
                <a:cs typeface="SimHei"/>
              </a:rPr>
              <a:t>①他虽然没有上过学，爱学习，现在已经</a:t>
            </a:r>
          </a:p>
          <a:p>
            <a:pPr marL="0" marR="0">
              <a:lnSpc>
                <a:spcPts val="3600"/>
              </a:lnSpc>
              <a:spcBef>
                <a:spcPts val="720"/>
              </a:spcBef>
              <a:spcAft>
                <a:spcPct val="0"/>
              </a:spcAft>
            </a:pPr>
            <a:r>
              <a:rPr sz="3600" spc="14">
                <a:solidFill>
                  <a:srgbClr val="000000"/>
                </a:solidFill>
                <a:latin typeface="SimHei"/>
                <a:cs typeface="SimHei"/>
              </a:rPr>
              <a:t>能写文章了。</a:t>
            </a:r>
          </a:p>
          <a:p>
            <a:pPr marL="0" marR="0">
              <a:lnSpc>
                <a:spcPts val="3600"/>
              </a:lnSpc>
              <a:spcBef>
                <a:spcPts val="722"/>
              </a:spcBef>
              <a:spcAft>
                <a:spcPct val="0"/>
              </a:spcAft>
            </a:pPr>
            <a:r>
              <a:rPr sz="3600" spc="14">
                <a:solidFill>
                  <a:srgbClr val="000000"/>
                </a:solidFill>
                <a:latin typeface="SimHei"/>
                <a:cs typeface="SimHei"/>
              </a:rPr>
              <a:t>②只有我们的干部自身思想作风过硬，群</a:t>
            </a:r>
          </a:p>
          <a:p>
            <a:pPr marL="0" marR="0">
              <a:lnSpc>
                <a:spcPts val="3600"/>
              </a:lnSpc>
              <a:spcBef>
                <a:spcPts val="770"/>
              </a:spcBef>
              <a:spcAft>
                <a:spcPct val="0"/>
              </a:spcAft>
            </a:pPr>
            <a:r>
              <a:rPr sz="3600" spc="14">
                <a:solidFill>
                  <a:srgbClr val="000000"/>
                </a:solidFill>
                <a:latin typeface="SimHei"/>
                <a:cs typeface="SimHei"/>
              </a:rPr>
              <a:t>众团结在周围。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503297" y="3176007"/>
            <a:ext cx="5342115" cy="12694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995"/>
              </a:lnSpc>
              <a:spcBef>
                <a:spcPct val="0"/>
              </a:spcBef>
              <a:spcAft>
                <a:spcPct val="0"/>
              </a:spcAft>
            </a:pPr>
            <a:r>
              <a:rPr sz="4000">
                <a:solidFill>
                  <a:srgbClr val="FF0000"/>
                </a:solidFill>
                <a:latin typeface="SimHei"/>
                <a:cs typeface="SimHei"/>
              </a:rPr>
              <a:t>四、缺关联词、介词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72440" y="3926355"/>
            <a:ext cx="9478053" cy="13335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393496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 spc="10">
                <a:solidFill>
                  <a:srgbClr val="000000"/>
                </a:solidFill>
                <a:latin typeface="SimSun"/>
                <a:cs typeface="SimSun"/>
              </a:rPr>
              <a:t>一场打击违法食品添加剂为主题的“整风运动”强</a:t>
            </a:r>
          </a:p>
          <a:p>
            <a:pPr marL="0" marR="0">
              <a:lnSpc>
                <a:spcPts val="2798"/>
              </a:lnSpc>
              <a:spcBef>
                <a:spcPts val="705"/>
              </a:spcBef>
              <a:spcAft>
                <a:spcPct val="0"/>
              </a:spcAft>
            </a:pPr>
            <a:r>
              <a:rPr sz="2800" spc="10">
                <a:solidFill>
                  <a:srgbClr val="000000"/>
                </a:solidFill>
                <a:latin typeface="SimSun"/>
                <a:cs typeface="SimSun"/>
              </a:rPr>
              <a:t>势拉开。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059484" y="5494881"/>
            <a:ext cx="6972540" cy="8884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SimSun"/>
                <a:cs typeface="SimSun"/>
              </a:rPr>
              <a:t>另：缺定状语的情况高考中较为少见：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495044" y="2682740"/>
            <a:ext cx="8242352" cy="3048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9602"/>
              </a:lnSpc>
              <a:spcBef>
                <a:spcPct val="0"/>
              </a:spcBef>
              <a:spcAft>
                <a:spcPct val="0"/>
              </a:spcAft>
            </a:pPr>
            <a:r>
              <a:rPr sz="9600">
                <a:solidFill>
                  <a:srgbClr val="0000FF"/>
                </a:solidFill>
                <a:latin typeface="SimSun"/>
                <a:cs typeface="SimSun"/>
              </a:rPr>
              <a:t>七</a:t>
            </a:r>
            <a:r>
              <a:rPr sz="9600" spc="14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9600" spc="28">
                <a:solidFill>
                  <a:srgbClr val="0000FF"/>
                </a:solidFill>
                <a:latin typeface="SimSun"/>
                <a:cs typeface="SimSun"/>
              </a:rPr>
              <a:t>成分赘余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08813" y="155392"/>
            <a:ext cx="10093252" cy="58944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820216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1</a:t>
            </a:r>
            <a:r>
              <a:rPr sz="3200" spc="12">
                <a:solidFill>
                  <a:srgbClr val="000000"/>
                </a:solidFill>
                <a:latin typeface="FangSong"/>
                <a:cs typeface="FangSong"/>
              </a:rPr>
              <a:t>、其实这是过于</a:t>
            </a:r>
            <a:r>
              <a:rPr sz="3200" spc="14">
                <a:solidFill>
                  <a:srgbClr val="FF0000"/>
                </a:solidFill>
                <a:latin typeface="FangSong"/>
                <a:cs typeface="FangSong"/>
              </a:rPr>
              <a:t>多虑的想法</a:t>
            </a: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。</a:t>
            </a:r>
          </a:p>
          <a:p>
            <a:pPr marL="820216" marR="0">
              <a:lnSpc>
                <a:spcPts val="3206"/>
              </a:lnSpc>
              <a:spcBef>
                <a:spcPts val="633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2</a:t>
            </a:r>
            <a:r>
              <a:rPr sz="3200" spc="14">
                <a:solidFill>
                  <a:srgbClr val="000000"/>
                </a:solidFill>
                <a:latin typeface="FangSong"/>
                <a:cs typeface="FangSong"/>
              </a:rPr>
              <a:t>、爷爷逝世</a:t>
            </a:r>
            <a:r>
              <a:rPr sz="3200" spc="12">
                <a:solidFill>
                  <a:srgbClr val="FF0000"/>
                </a:solidFill>
                <a:latin typeface="FangSong"/>
                <a:cs typeface="FangSong"/>
              </a:rPr>
              <a:t>离现在</a:t>
            </a:r>
            <a:r>
              <a:rPr sz="3200" spc="10">
                <a:solidFill>
                  <a:srgbClr val="000000"/>
                </a:solidFill>
                <a:latin typeface="FangSong"/>
                <a:cs typeface="FangSong"/>
              </a:rPr>
              <a:t>已经整整十年了。</a:t>
            </a:r>
          </a:p>
          <a:p>
            <a:pPr marL="820216" marR="0">
              <a:lnSpc>
                <a:spcPts val="3204"/>
              </a:lnSpc>
              <a:spcBef>
                <a:spcPts val="687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3</a:t>
            </a:r>
            <a:r>
              <a:rPr sz="3200" spc="12">
                <a:solidFill>
                  <a:srgbClr val="000000"/>
                </a:solidFill>
                <a:latin typeface="FangSong"/>
                <a:cs typeface="FangSong"/>
              </a:rPr>
              <a:t>、随着通讯日渐发达，手机几乎成为大家</a:t>
            </a:r>
            <a:r>
              <a:rPr sz="3200">
                <a:solidFill>
                  <a:srgbClr val="FF0000"/>
                </a:solidFill>
                <a:latin typeface="FangSong"/>
                <a:cs typeface="FangSong"/>
              </a:rPr>
              <a:t> 不</a:t>
            </a:r>
          </a:p>
          <a:p>
            <a:pPr marL="0" marR="0">
              <a:lnSpc>
                <a:spcPts val="3206"/>
              </a:lnSpc>
              <a:spcBef>
                <a:spcPts val="633"/>
              </a:spcBef>
              <a:spcAft>
                <a:spcPct val="0"/>
              </a:spcAft>
            </a:pPr>
            <a:r>
              <a:rPr sz="3200" spc="12">
                <a:solidFill>
                  <a:srgbClr val="FF0000"/>
                </a:solidFill>
                <a:latin typeface="FangSong"/>
                <a:cs typeface="FangSong"/>
              </a:rPr>
              <a:t>可缺少的必需品</a:t>
            </a:r>
            <a:r>
              <a:rPr sz="3200" spc="10">
                <a:solidFill>
                  <a:srgbClr val="000000"/>
                </a:solidFill>
                <a:latin typeface="FangSong"/>
                <a:cs typeface="FangSong"/>
              </a:rPr>
              <a:t>，但使用量增加之后，关于手机</a:t>
            </a:r>
          </a:p>
          <a:p>
            <a:pPr marL="0" marR="0">
              <a:lnSpc>
                <a:spcPts val="3204"/>
              </a:lnSpc>
              <a:spcBef>
                <a:spcPts val="689"/>
              </a:spcBef>
              <a:spcAft>
                <a:spcPct val="0"/>
              </a:spcAft>
            </a:pPr>
            <a:r>
              <a:rPr sz="3200" spc="10">
                <a:solidFill>
                  <a:srgbClr val="000000"/>
                </a:solidFill>
                <a:latin typeface="FangSong"/>
                <a:cs typeface="FangSong"/>
              </a:rPr>
              <a:t>质量的投诉也越来越多</a:t>
            </a:r>
          </a:p>
          <a:p>
            <a:pPr marL="820216" marR="0">
              <a:lnSpc>
                <a:spcPts val="3204"/>
              </a:lnSpc>
              <a:spcBef>
                <a:spcPts val="635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4</a:t>
            </a:r>
            <a:r>
              <a:rPr sz="3200" spc="14">
                <a:solidFill>
                  <a:srgbClr val="000000"/>
                </a:solidFill>
                <a:latin typeface="FangSong"/>
                <a:cs typeface="FangSong"/>
              </a:rPr>
              <a:t>、这话里包含多少</a:t>
            </a:r>
            <a:r>
              <a:rPr sz="3200" spc="12">
                <a:solidFill>
                  <a:srgbClr val="FF0000"/>
                </a:solidFill>
                <a:latin typeface="FangSong"/>
                <a:cs typeface="FangSong"/>
              </a:rPr>
              <a:t>无声的潜台词</a:t>
            </a:r>
            <a:r>
              <a:rPr sz="3200" spc="15">
                <a:solidFill>
                  <a:srgbClr val="000000"/>
                </a:solidFill>
                <a:latin typeface="FangSong"/>
                <a:cs typeface="FangSong"/>
              </a:rPr>
              <a:t>啊！</a:t>
            </a:r>
          </a:p>
          <a:p>
            <a:pPr marL="820216" marR="0">
              <a:lnSpc>
                <a:spcPts val="3206"/>
              </a:lnSpc>
              <a:spcBef>
                <a:spcPts val="633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5</a:t>
            </a:r>
            <a:r>
              <a:rPr sz="3200" spc="17">
                <a:solidFill>
                  <a:srgbClr val="000000"/>
                </a:solidFill>
                <a:latin typeface="FangSong"/>
                <a:cs typeface="FangSong"/>
              </a:rPr>
              <a:t>、我</a:t>
            </a:r>
            <a:r>
              <a:rPr sz="3200" spc="11">
                <a:solidFill>
                  <a:srgbClr val="FF0000"/>
                </a:solidFill>
                <a:latin typeface="FangSong"/>
                <a:cs typeface="FangSong"/>
              </a:rPr>
              <a:t>在心里由衷</a:t>
            </a:r>
            <a:r>
              <a:rPr sz="3200" spc="10">
                <a:solidFill>
                  <a:srgbClr val="000000"/>
                </a:solidFill>
                <a:latin typeface="FangSong"/>
                <a:cs typeface="FangSong"/>
              </a:rPr>
              <a:t>地感谢他们</a:t>
            </a:r>
          </a:p>
          <a:p>
            <a:pPr marL="820216" marR="0">
              <a:lnSpc>
                <a:spcPts val="3204"/>
              </a:lnSpc>
              <a:spcBef>
                <a:spcPts val="688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6</a:t>
            </a:r>
            <a:r>
              <a:rPr sz="3200" spc="12">
                <a:solidFill>
                  <a:srgbClr val="000000"/>
                </a:solidFill>
                <a:latin typeface="FangSong"/>
                <a:cs typeface="FangSong"/>
              </a:rPr>
              <a:t>、由于战云笼罩，伊拉克各大医院药品</a:t>
            </a:r>
            <a:r>
              <a:rPr sz="3200" spc="15">
                <a:solidFill>
                  <a:srgbClr val="FF0000"/>
                </a:solidFill>
                <a:latin typeface="FangSong"/>
                <a:cs typeface="FangSong"/>
              </a:rPr>
              <a:t>非常</a:t>
            </a:r>
          </a:p>
          <a:p>
            <a:pPr marL="0" marR="0">
              <a:lnSpc>
                <a:spcPts val="3204"/>
              </a:lnSpc>
              <a:spcBef>
                <a:spcPts val="635"/>
              </a:spcBef>
              <a:spcAft>
                <a:spcPct val="0"/>
              </a:spcAft>
            </a:pPr>
            <a:r>
              <a:rPr sz="3200" spc="18">
                <a:solidFill>
                  <a:srgbClr val="FF0000"/>
                </a:solidFill>
                <a:latin typeface="FangSong"/>
                <a:cs typeface="FangSong"/>
              </a:rPr>
              <a:t>奇</a:t>
            </a:r>
            <a:r>
              <a:rPr sz="3200" spc="10">
                <a:solidFill>
                  <a:srgbClr val="000000"/>
                </a:solidFill>
                <a:latin typeface="FangSong"/>
                <a:cs typeface="FangSong"/>
              </a:rPr>
              <a:t>缺，很多伤员只能硬撑，形势十分严峻。</a:t>
            </a:r>
          </a:p>
          <a:p>
            <a:pPr marL="820216" marR="0">
              <a:lnSpc>
                <a:spcPts val="3204"/>
              </a:lnSpc>
              <a:spcBef>
                <a:spcPts val="688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7</a:t>
            </a:r>
            <a:r>
              <a:rPr sz="3200" spc="10">
                <a:solidFill>
                  <a:srgbClr val="000000"/>
                </a:solidFill>
                <a:latin typeface="FangSong"/>
                <a:cs typeface="FangSong"/>
              </a:rPr>
              <a:t>、对于那些知法犯法的党政干部，我们必须</a:t>
            </a:r>
          </a:p>
          <a:p>
            <a:pPr marL="0" marR="0">
              <a:lnSpc>
                <a:spcPts val="3204"/>
              </a:lnSpc>
              <a:spcBef>
                <a:spcPts val="635"/>
              </a:spcBef>
              <a:spcAft>
                <a:spcPct val="0"/>
              </a:spcAft>
            </a:pPr>
            <a:r>
              <a:rPr sz="3200" spc="17">
                <a:solidFill>
                  <a:srgbClr val="FF0000"/>
                </a:solidFill>
                <a:latin typeface="FangSong"/>
                <a:cs typeface="FangSong"/>
              </a:rPr>
              <a:t>依法</a:t>
            </a:r>
            <a:r>
              <a:rPr sz="3200" spc="11">
                <a:solidFill>
                  <a:srgbClr val="000000"/>
                </a:solidFill>
                <a:latin typeface="FangSong"/>
                <a:cs typeface="FangSong"/>
              </a:rPr>
              <a:t>给以严厉的</a:t>
            </a:r>
            <a:r>
              <a:rPr sz="3200" spc="14">
                <a:solidFill>
                  <a:srgbClr val="FF0000"/>
                </a:solidFill>
                <a:latin typeface="FangSong"/>
                <a:cs typeface="FangSong"/>
              </a:rPr>
              <a:t>法律制裁</a:t>
            </a: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。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624707" y="2737716"/>
            <a:ext cx="2514600" cy="12892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751"/>
              </a:lnSpc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rgbClr val="000000"/>
                </a:solidFill>
                <a:latin typeface="RVIAUL+å¾®è½¯é�»,Bold"/>
                <a:cs typeface="RVIAUL+å¾®è½¯é�»,Bold"/>
              </a:rPr>
              <a:t>课程回顾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646935" y="2804427"/>
            <a:ext cx="1397508" cy="15763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5812"/>
              </a:lnSpc>
              <a:spcBef>
                <a:spcPct val="0"/>
              </a:spcBef>
              <a:spcAft>
                <a:spcPct val="0"/>
              </a:spcAft>
            </a:pPr>
            <a:r>
              <a:rPr sz="4400" b="1">
                <a:solidFill>
                  <a:srgbClr val="404040"/>
                </a:solidFill>
                <a:latin typeface="RVIAUL+å¾®è½¯é�»,Bold"/>
                <a:cs typeface="RVIAUL+å¾®è½¯é�»,Bold"/>
              </a:rPr>
              <a:t>一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76369"/>
            <a:ext cx="5089900" cy="10645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82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CWFCIF+ArialMT"/>
                <a:cs typeface="CWFCIF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 spc="15">
                <a:solidFill>
                  <a:srgbClr val="000000"/>
                </a:solidFill>
                <a:latin typeface="SimSun"/>
                <a:cs typeface="SimSun"/>
              </a:rPr>
              <a:t>常见的赘余现象还有：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662115"/>
            <a:ext cx="7436163" cy="57471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CWFCIF+ArialMT"/>
                <a:cs typeface="CWFCIF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 spc="15">
                <a:solidFill>
                  <a:srgbClr val="000000"/>
                </a:solidFill>
                <a:latin typeface="SimSun"/>
                <a:cs typeface="SimSun"/>
              </a:rPr>
              <a:t>“当前”和“当务之急”的连用，</a:t>
            </a:r>
          </a:p>
          <a:p>
            <a:pPr marL="0" marR="0">
              <a:lnSpc>
                <a:spcPts val="3582"/>
              </a:lnSpc>
              <a:spcBef>
                <a:spcPts val="1025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CWFCIF+ArialMT"/>
                <a:cs typeface="CWFCIF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 spc="15">
                <a:solidFill>
                  <a:srgbClr val="000000"/>
                </a:solidFill>
                <a:latin typeface="SimSun"/>
                <a:cs typeface="SimSun"/>
              </a:rPr>
              <a:t>“十分”和“酷”的连用，</a:t>
            </a:r>
          </a:p>
          <a:p>
            <a:pPr marL="0" marR="0">
              <a:lnSpc>
                <a:spcPts val="3579"/>
              </a:lnSpc>
              <a:spcBef>
                <a:spcPts val="1031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CWFCIF+ArialMT"/>
                <a:cs typeface="CWFCIF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 spc="15">
                <a:solidFill>
                  <a:srgbClr val="000000"/>
                </a:solidFill>
                <a:latin typeface="SimSun"/>
                <a:cs typeface="SimSun"/>
              </a:rPr>
              <a:t>“十分”和“悬殊”的连用，</a:t>
            </a:r>
          </a:p>
          <a:p>
            <a:pPr marL="0" marR="0">
              <a:lnSpc>
                <a:spcPts val="3582"/>
              </a:lnSpc>
              <a:spcBef>
                <a:spcPts val="1025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CWFCIF+ArialMT"/>
                <a:cs typeface="CWFCIF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 spc="15">
                <a:solidFill>
                  <a:srgbClr val="000000"/>
                </a:solidFill>
                <a:latin typeface="SimSun"/>
                <a:cs typeface="SimSun"/>
              </a:rPr>
              <a:t>“令人”和“堪忧”的连用，</a:t>
            </a:r>
          </a:p>
          <a:p>
            <a:pPr marL="0" marR="0">
              <a:lnSpc>
                <a:spcPts val="3579"/>
              </a:lnSpc>
              <a:spcBef>
                <a:spcPts val="103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CWFCIF+ArialMT"/>
                <a:cs typeface="CWFCIF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 spc="15">
                <a:solidFill>
                  <a:srgbClr val="000000"/>
                </a:solidFill>
                <a:latin typeface="SimSun"/>
                <a:cs typeface="SimSun"/>
              </a:rPr>
              <a:t>“过分”和“溢美”的连用，</a:t>
            </a:r>
          </a:p>
          <a:p>
            <a:pPr marL="0" marR="0">
              <a:lnSpc>
                <a:spcPts val="3579"/>
              </a:lnSpc>
              <a:spcBef>
                <a:spcPts val="1028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CWFCIF+ArialMT"/>
                <a:cs typeface="CWFCIF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 spc="15">
                <a:solidFill>
                  <a:srgbClr val="000000"/>
                </a:solidFill>
                <a:latin typeface="SimSun"/>
                <a:cs typeface="SimSun"/>
              </a:rPr>
              <a:t>“悬殊”和“很大”的连用，</a:t>
            </a:r>
          </a:p>
          <a:p>
            <a:pPr marL="0" marR="0">
              <a:lnSpc>
                <a:spcPts val="3579"/>
              </a:lnSpc>
              <a:spcBef>
                <a:spcPts val="1031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CWFCIF+ArialMT"/>
                <a:cs typeface="CWFCIF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 spc="15">
                <a:solidFill>
                  <a:srgbClr val="000000"/>
                </a:solidFill>
                <a:latin typeface="SimSun"/>
                <a:cs typeface="SimSun"/>
              </a:rPr>
              <a:t>“更为”和“弥足”的连用，</a:t>
            </a:r>
          </a:p>
          <a:p>
            <a:pPr marL="0" marR="0">
              <a:lnSpc>
                <a:spcPts val="3579"/>
              </a:lnSpc>
              <a:spcBef>
                <a:spcPts val="1028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CWFCIF+ArialMT"/>
                <a:cs typeface="CWFCIF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 spc="15">
                <a:solidFill>
                  <a:srgbClr val="000000"/>
                </a:solidFill>
                <a:latin typeface="SimSun"/>
                <a:cs typeface="SimSun"/>
              </a:rPr>
              <a:t>“过分”和“苛求”的连用，</a:t>
            </a:r>
          </a:p>
          <a:p>
            <a:pPr marL="0" marR="0">
              <a:lnSpc>
                <a:spcPts val="3579"/>
              </a:lnSpc>
              <a:spcBef>
                <a:spcPts val="108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CWFCIF+ArialMT"/>
                <a:cs typeface="CWFCIF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 spc="15">
                <a:solidFill>
                  <a:srgbClr val="000000"/>
                </a:solidFill>
                <a:latin typeface="SimSun"/>
                <a:cs typeface="SimSun"/>
              </a:rPr>
              <a:t>“可以”和“堪称”的连用。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217673" y="2630670"/>
            <a:ext cx="6706819" cy="3048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9602"/>
              </a:lnSpc>
              <a:spcBef>
                <a:spcPct val="0"/>
              </a:spcBef>
              <a:spcAft>
                <a:spcPct val="0"/>
              </a:spcAft>
            </a:pPr>
            <a:r>
              <a:rPr sz="9600">
                <a:solidFill>
                  <a:srgbClr val="000000"/>
                </a:solidFill>
                <a:latin typeface="FangSong"/>
                <a:cs typeface="FangSong"/>
              </a:rPr>
              <a:t>真题强化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0708" y="435498"/>
            <a:ext cx="9755322" cy="24253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19327" marR="0">
              <a:lnSpc>
                <a:spcPts val="2798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32</a:t>
            </a:r>
            <a:r>
              <a:rPr sz="2800" spc="116">
                <a:solidFill>
                  <a:srgbClr val="000000"/>
                </a:solidFill>
                <a:latin typeface="FangSong"/>
                <a:cs typeface="FangSong"/>
              </a:rPr>
              <a:t>、中央纪委监察部网站昨天发布署名文章称，</a:t>
            </a:r>
          </a:p>
          <a:p>
            <a:pPr marL="0" marR="0">
              <a:lnSpc>
                <a:spcPts val="2795"/>
              </a:lnSpc>
              <a:spcBef>
                <a:spcPts val="1239"/>
              </a:spcBef>
              <a:spcAft>
                <a:spcPct val="0"/>
              </a:spcAft>
            </a:pPr>
            <a:r>
              <a:rPr sz="2800" spc="108">
                <a:solidFill>
                  <a:srgbClr val="000000"/>
                </a:solidFill>
                <a:latin typeface="FangSong"/>
                <a:cs typeface="FangSong"/>
              </a:rPr>
              <a:t>当前反腐倡廉呈现出了“中央高度重视”、“百姓高</a:t>
            </a:r>
          </a:p>
          <a:p>
            <a:pPr marL="0" marR="0">
              <a:lnSpc>
                <a:spcPts val="2795"/>
              </a:lnSpc>
              <a:spcBef>
                <a:spcPts val="1286"/>
              </a:spcBef>
              <a:spcAft>
                <a:spcPct val="0"/>
              </a:spcAft>
            </a:pPr>
            <a:r>
              <a:rPr sz="2800" spc="108">
                <a:solidFill>
                  <a:srgbClr val="000000"/>
                </a:solidFill>
                <a:latin typeface="FangSong"/>
                <a:cs typeface="FangSong"/>
              </a:rPr>
              <a:t>度关注”、“贪官高度紧张”之“三高”，治理腐败</a:t>
            </a:r>
          </a:p>
          <a:p>
            <a:pPr marL="0" marR="0">
              <a:lnSpc>
                <a:spcPts val="2798"/>
              </a:lnSpc>
              <a:spcBef>
                <a:spcPts val="1233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需要“零容忍”。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0708" y="2611143"/>
            <a:ext cx="9754972" cy="1913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19327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33</a:t>
            </a:r>
            <a:r>
              <a:rPr sz="2800" spc="116">
                <a:solidFill>
                  <a:srgbClr val="000000"/>
                </a:solidFill>
                <a:latin typeface="FangSong"/>
                <a:cs typeface="FangSong"/>
              </a:rPr>
              <a:t>、目前，武汉至广州铁路运输状况相当紧张，</a:t>
            </a:r>
          </a:p>
          <a:p>
            <a:pPr marL="0" marR="0">
              <a:lnSpc>
                <a:spcPts val="2798"/>
              </a:lnSpc>
              <a:spcBef>
                <a:spcPts val="1233"/>
              </a:spcBef>
              <a:spcAft>
                <a:spcPct val="0"/>
              </a:spcAft>
            </a:pPr>
            <a:r>
              <a:rPr sz="2800" spc="107">
                <a:solidFill>
                  <a:srgbClr val="000000"/>
                </a:solidFill>
                <a:latin typeface="FangSong"/>
                <a:cs typeface="FangSong"/>
              </a:rPr>
              <a:t>是全国最繁忙的铁路干线之一，尤其是大量的客运需</a:t>
            </a:r>
          </a:p>
          <a:p>
            <a:pPr marL="0" marR="0">
              <a:lnSpc>
                <a:spcPts val="2795"/>
              </a:lnSpc>
              <a:spcBef>
                <a:spcPts val="1288"/>
              </a:spcBef>
              <a:spcAft>
                <a:spcPct val="0"/>
              </a:spcAft>
            </a:pPr>
            <a:r>
              <a:rPr sz="2800" spc="12">
                <a:solidFill>
                  <a:srgbClr val="000000"/>
                </a:solidFill>
                <a:latin typeface="FangSong"/>
                <a:cs typeface="FangSong"/>
              </a:rPr>
              <a:t>求长期难以得到满足。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0708" y="4275471"/>
            <a:ext cx="9754972" cy="19131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17803" marR="0">
              <a:lnSpc>
                <a:spcPts val="3047"/>
              </a:lnSpc>
              <a:spcBef>
                <a:spcPct val="0"/>
              </a:spcBef>
              <a:spcAft>
                <a:spcPct val="0"/>
              </a:spcAft>
            </a:pPr>
            <a:r>
              <a:rPr sz="2800" spc="17">
                <a:solidFill>
                  <a:srgbClr val="000000"/>
                </a:solidFill>
                <a:latin typeface="FangSong"/>
                <a:cs typeface="FangSong"/>
              </a:rPr>
              <a:t>34</a:t>
            </a:r>
            <a:r>
              <a:rPr sz="2800" spc="20">
                <a:solidFill>
                  <a:srgbClr val="000000"/>
                </a:solidFill>
                <a:latin typeface="FangSong"/>
                <a:cs typeface="FangSong"/>
              </a:rPr>
              <a:t>、日前</a:t>
            </a:r>
            <a:r>
              <a:rPr sz="2800" b="1">
                <a:solidFill>
                  <a:srgbClr val="000000"/>
                </a:solidFill>
                <a:latin typeface="SSTCUL+TwCenMT-Bold"/>
                <a:cs typeface="SSTCUL+TwCenMT-Bold"/>
              </a:rPr>
              <a:t>,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金龙鱼、福临门两家国内主要食用油大</a:t>
            </a:r>
          </a:p>
          <a:p>
            <a:pPr marL="0" marR="0">
              <a:lnSpc>
                <a:spcPts val="3044"/>
              </a:lnSpc>
              <a:spcBef>
                <a:spcPts val="1039"/>
              </a:spcBef>
              <a:spcAft>
                <a:spcPct val="0"/>
              </a:spcAft>
            </a:pP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企业相继增加小包装花生油、菜籽油价格</a:t>
            </a:r>
            <a:r>
              <a:rPr sz="2800" b="1">
                <a:solidFill>
                  <a:srgbClr val="000000"/>
                </a:solidFill>
                <a:latin typeface="SSTCUL+TwCenMT-Bold"/>
                <a:cs typeface="SSTCUL+TwCenMT-Bold"/>
              </a:rPr>
              <a:t>,</a:t>
            </a: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涨幅在</a:t>
            </a:r>
            <a:r>
              <a:rPr sz="2800" b="1">
                <a:solidFill>
                  <a:srgbClr val="000000"/>
                </a:solidFill>
                <a:latin typeface="SSTCUL+TwCenMT-Bold"/>
                <a:cs typeface="SSTCUL+TwCenMT-Bold"/>
              </a:rPr>
              <a:t>8%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左</a:t>
            </a:r>
          </a:p>
          <a:p>
            <a:pPr marL="0" marR="0">
              <a:lnSpc>
                <a:spcPts val="2795"/>
              </a:lnSpc>
              <a:spcBef>
                <a:spcPts val="1236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右。消息一出立即引起各界关注。</a:t>
            </a: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0708" y="435498"/>
            <a:ext cx="9755381" cy="1913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19327" marR="0">
              <a:lnSpc>
                <a:spcPts val="2798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35</a:t>
            </a:r>
            <a:r>
              <a:rPr sz="2800" spc="116">
                <a:solidFill>
                  <a:srgbClr val="000000"/>
                </a:solidFill>
                <a:latin typeface="FangSong"/>
                <a:cs typeface="FangSong"/>
              </a:rPr>
              <a:t>、万有引力是已知物理世界中最弱的力，它的</a:t>
            </a:r>
          </a:p>
          <a:p>
            <a:pPr marL="0" marR="0">
              <a:lnSpc>
                <a:spcPts val="2795"/>
              </a:lnSpc>
              <a:spcBef>
                <a:spcPts val="1239"/>
              </a:spcBef>
              <a:spcAft>
                <a:spcPct val="0"/>
              </a:spcAft>
            </a:pPr>
            <a:r>
              <a:rPr sz="2800" spc="107">
                <a:solidFill>
                  <a:srgbClr val="000000"/>
                </a:solidFill>
                <a:latin typeface="FangSong"/>
                <a:cs typeface="FangSong"/>
              </a:rPr>
              <a:t>很多特征尽管类似电磁波，但是对它的波动性的探测</a:t>
            </a:r>
          </a:p>
          <a:p>
            <a:pPr marL="0" marR="0">
              <a:lnSpc>
                <a:spcPts val="2795"/>
              </a:lnSpc>
              <a:spcBef>
                <a:spcPts val="1286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却比登天还难。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0708" y="2099079"/>
            <a:ext cx="9753132" cy="24250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19327" marR="0">
              <a:lnSpc>
                <a:spcPts val="2913"/>
              </a:lnSpc>
              <a:spcBef>
                <a:spcPct val="0"/>
              </a:spcBef>
              <a:spcAft>
                <a:spcPct val="0"/>
              </a:spcAft>
            </a:pPr>
            <a:r>
              <a:rPr sz="2800" spc="40">
                <a:solidFill>
                  <a:srgbClr val="000000"/>
                </a:solidFill>
                <a:latin typeface="FangSong"/>
                <a:cs typeface="FangSong"/>
              </a:rPr>
              <a:t>36</a:t>
            </a:r>
            <a:r>
              <a:rPr sz="2800" spc="68">
                <a:solidFill>
                  <a:srgbClr val="000000"/>
                </a:solidFill>
                <a:latin typeface="FangSong"/>
                <a:cs typeface="FangSong"/>
              </a:rPr>
              <a:t>、</a:t>
            </a:r>
            <a:r>
              <a:rPr sz="2800" b="1" spc="54">
                <a:solidFill>
                  <a:srgbClr val="000000"/>
                </a:solidFill>
                <a:latin typeface="DengXian"/>
                <a:cs typeface="DengXian"/>
              </a:rPr>
              <a:t>4</a:t>
            </a:r>
            <a:r>
              <a:rPr sz="2800" spc="80">
                <a:solidFill>
                  <a:srgbClr val="000000"/>
                </a:solidFill>
                <a:latin typeface="FangSong"/>
                <a:cs typeface="FangSong"/>
              </a:rPr>
              <a:t>月</a:t>
            </a:r>
            <a:r>
              <a:rPr sz="2800" b="1" spc="54">
                <a:solidFill>
                  <a:srgbClr val="000000"/>
                </a:solidFill>
                <a:latin typeface="DengXian"/>
                <a:cs typeface="DengXian"/>
              </a:rPr>
              <a:t>4</a:t>
            </a:r>
            <a:r>
              <a:rPr sz="2800" spc="68">
                <a:solidFill>
                  <a:srgbClr val="000000"/>
                </a:solidFill>
                <a:latin typeface="FangSong"/>
                <a:cs typeface="FangSong"/>
              </a:rPr>
              <a:t>日，</a:t>
            </a: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2016</a:t>
            </a:r>
            <a:r>
              <a:rPr sz="2800" spc="70">
                <a:solidFill>
                  <a:srgbClr val="000000"/>
                </a:solidFill>
                <a:latin typeface="FangSong"/>
                <a:cs typeface="FangSong"/>
              </a:rPr>
              <a:t>年国际安徒生奖在意大利博洛</a:t>
            </a:r>
          </a:p>
          <a:p>
            <a:pPr marL="0" marR="0">
              <a:lnSpc>
                <a:spcPts val="2795"/>
              </a:lnSpc>
              <a:spcBef>
                <a:spcPts val="1236"/>
              </a:spcBef>
              <a:spcAft>
                <a:spcPct val="0"/>
              </a:spcAft>
            </a:pPr>
            <a:r>
              <a:rPr sz="2800" spc="107">
                <a:solidFill>
                  <a:srgbClr val="000000"/>
                </a:solidFill>
                <a:latin typeface="FangSong"/>
                <a:cs typeface="FangSong"/>
              </a:rPr>
              <a:t>尼亚国际儿童书展上公布，中国作家曹文轩顺利摘得</a:t>
            </a:r>
          </a:p>
          <a:p>
            <a:pPr marL="0" marR="0">
              <a:lnSpc>
                <a:spcPts val="2798"/>
              </a:lnSpc>
              <a:spcBef>
                <a:spcPts val="1283"/>
              </a:spcBef>
              <a:spcAft>
                <a:spcPct val="0"/>
              </a:spcAft>
            </a:pPr>
            <a:r>
              <a:rPr sz="2800" spc="108">
                <a:solidFill>
                  <a:srgbClr val="000000"/>
                </a:solidFill>
                <a:latin typeface="FangSong"/>
                <a:cs typeface="FangSong"/>
              </a:rPr>
              <a:t>这一世界儿童文学领域的至高荣誉，这也是中国作家</a:t>
            </a:r>
          </a:p>
          <a:p>
            <a:pPr marL="0" marR="0">
              <a:lnSpc>
                <a:spcPts val="2795"/>
              </a:lnSpc>
              <a:spcBef>
                <a:spcPts val="1238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首次蝉联此项桂冠。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0708" y="4275471"/>
            <a:ext cx="9757133" cy="19131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19327" marR="0">
              <a:lnSpc>
                <a:spcPts val="2915"/>
              </a:lnSpc>
              <a:spcBef>
                <a:spcPct val="0"/>
              </a:spcBef>
              <a:spcAft>
                <a:spcPct val="0"/>
              </a:spcAft>
            </a:pPr>
            <a:r>
              <a:rPr sz="2800" spc="64">
                <a:solidFill>
                  <a:srgbClr val="000000"/>
                </a:solidFill>
                <a:latin typeface="FangSong"/>
                <a:cs typeface="FangSong"/>
              </a:rPr>
              <a:t>37</a:t>
            </a:r>
            <a:r>
              <a:rPr sz="2800" spc="122">
                <a:solidFill>
                  <a:srgbClr val="000000"/>
                </a:solidFill>
                <a:latin typeface="FangSong"/>
                <a:cs typeface="FangSong"/>
              </a:rPr>
              <a:t>、自</a:t>
            </a:r>
            <a:r>
              <a:rPr sz="2800" b="1" spc="101">
                <a:solidFill>
                  <a:srgbClr val="000000"/>
                </a:solidFill>
                <a:latin typeface="DengXian"/>
                <a:cs typeface="DengXian"/>
              </a:rPr>
              <a:t>9</a:t>
            </a:r>
            <a:r>
              <a:rPr sz="2800" spc="127">
                <a:solidFill>
                  <a:srgbClr val="000000"/>
                </a:solidFill>
                <a:latin typeface="FangSong"/>
                <a:cs typeface="FangSong"/>
              </a:rPr>
              <a:t>月</a:t>
            </a: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23</a:t>
            </a:r>
            <a:r>
              <a:rPr sz="2800" spc="127">
                <a:solidFill>
                  <a:srgbClr val="000000"/>
                </a:solidFill>
                <a:latin typeface="FangSong"/>
                <a:cs typeface="FangSong"/>
              </a:rPr>
              <a:t>日开始</a:t>
            </a:r>
            <a:r>
              <a:rPr sz="2800" b="1" spc="104">
                <a:solidFill>
                  <a:srgbClr val="000000"/>
                </a:solidFill>
                <a:latin typeface="DengXian"/>
                <a:cs typeface="DengXian"/>
              </a:rPr>
              <a:t>,</a:t>
            </a:r>
            <a:r>
              <a:rPr sz="2800" spc="125">
                <a:solidFill>
                  <a:srgbClr val="000000"/>
                </a:solidFill>
                <a:latin typeface="FangSong"/>
                <a:cs typeface="FangSong"/>
              </a:rPr>
              <a:t>公安部、工业和信息化部、</a:t>
            </a:r>
          </a:p>
          <a:p>
            <a:pPr marL="0" marR="0">
              <a:lnSpc>
                <a:spcPts val="2913"/>
              </a:lnSpc>
              <a:spcBef>
                <a:spcPts val="1120"/>
              </a:spcBef>
              <a:spcAft>
                <a:spcPct val="0"/>
              </a:spcAft>
            </a:pPr>
            <a:r>
              <a:rPr sz="2800" spc="94">
                <a:solidFill>
                  <a:srgbClr val="000000"/>
                </a:solidFill>
                <a:latin typeface="FangSong"/>
                <a:cs typeface="FangSong"/>
              </a:rPr>
              <a:t>广电总局等</a:t>
            </a:r>
            <a:r>
              <a:rPr sz="2800" b="1" spc="66">
                <a:solidFill>
                  <a:srgbClr val="000000"/>
                </a:solidFill>
                <a:latin typeface="DengXian"/>
                <a:cs typeface="DengXian"/>
              </a:rPr>
              <a:t>9</a:t>
            </a:r>
            <a:r>
              <a:rPr sz="2800" spc="93">
                <a:solidFill>
                  <a:srgbClr val="000000"/>
                </a:solidFill>
                <a:latin typeface="FangSong"/>
                <a:cs typeface="FangSong"/>
              </a:rPr>
              <a:t>部门在全国范围内组织开展为期</a:t>
            </a:r>
            <a:r>
              <a:rPr sz="2800" b="1" spc="77">
                <a:solidFill>
                  <a:srgbClr val="000000"/>
                </a:solidFill>
                <a:latin typeface="DengXian"/>
                <a:cs typeface="DengXian"/>
              </a:rPr>
              <a:t>1</a:t>
            </a:r>
            <a:r>
              <a:rPr sz="2800" spc="93">
                <a:solidFill>
                  <a:srgbClr val="000000"/>
                </a:solidFill>
                <a:latin typeface="FangSong"/>
                <a:cs typeface="FangSong"/>
              </a:rPr>
              <a:t>个月的</a:t>
            </a:r>
          </a:p>
          <a:p>
            <a:pPr marL="0" marR="0">
              <a:lnSpc>
                <a:spcPts val="2795"/>
              </a:lnSpc>
              <a:spcBef>
                <a:spcPts val="1286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手机网站集中清理整治。</a:t>
            </a: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050036" y="435498"/>
            <a:ext cx="8926342" cy="9212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915"/>
              </a:lnSpc>
              <a:spcBef>
                <a:spcPct val="0"/>
              </a:spcBef>
              <a:spcAft>
                <a:spcPct val="0"/>
              </a:spcAft>
            </a:pPr>
            <a:r>
              <a:rPr sz="2800" spc="23">
                <a:solidFill>
                  <a:srgbClr val="000000"/>
                </a:solidFill>
                <a:latin typeface="FangSong"/>
                <a:cs typeface="FangSong"/>
              </a:rPr>
              <a:t>38</a:t>
            </a:r>
            <a:r>
              <a:rPr sz="2800" spc="44">
                <a:solidFill>
                  <a:srgbClr val="000000"/>
                </a:solidFill>
                <a:latin typeface="FangSong"/>
                <a:cs typeface="FangSong"/>
              </a:rPr>
              <a:t>、她开始催我去找个女朋友</a:t>
            </a:r>
            <a:r>
              <a:rPr sz="2800" b="1" spc="20">
                <a:solidFill>
                  <a:srgbClr val="000000"/>
                </a:solidFill>
                <a:latin typeface="DengXian"/>
                <a:cs typeface="DengXian"/>
              </a:rPr>
              <a:t>,</a:t>
            </a:r>
            <a:r>
              <a:rPr sz="2800" spc="46">
                <a:solidFill>
                  <a:srgbClr val="000000"/>
                </a:solidFill>
                <a:latin typeface="FangSong"/>
                <a:cs typeface="FangSong"/>
              </a:rPr>
              <a:t>我嘴上应付着</a:t>
            </a:r>
            <a:r>
              <a:rPr sz="2800" b="1" spc="20">
                <a:solidFill>
                  <a:srgbClr val="000000"/>
                </a:solidFill>
                <a:latin typeface="DengXian"/>
                <a:cs typeface="DengXian"/>
              </a:rPr>
              <a:t>,</a:t>
            </a:r>
            <a:r>
              <a:rPr sz="2800" spc="56">
                <a:solidFill>
                  <a:srgbClr val="000000"/>
                </a:solidFill>
                <a:latin typeface="FangSong"/>
                <a:cs typeface="FangSong"/>
              </a:rPr>
              <a:t>背地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0708" y="948205"/>
            <a:ext cx="10165081" cy="9209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913"/>
              </a:lnSpc>
              <a:spcBef>
                <a:spcPct val="0"/>
              </a:spcBef>
              <a:spcAft>
                <a:spcPct val="0"/>
              </a:spcAft>
            </a:pP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里却阳奉阴违</a:t>
            </a: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,</a:t>
            </a: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仍每天一成不变地往返于家和</a:t>
            </a:r>
            <a:r>
              <a:rPr sz="2800" spc="74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单位之间。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0708" y="2227096"/>
            <a:ext cx="9755380" cy="19126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19327" marR="0">
              <a:lnSpc>
                <a:spcPts val="2913"/>
              </a:lnSpc>
              <a:spcBef>
                <a:spcPct val="0"/>
              </a:spcBef>
              <a:spcAft>
                <a:spcPct val="0"/>
              </a:spcAft>
            </a:pPr>
            <a:r>
              <a:rPr sz="2800" spc="40">
                <a:solidFill>
                  <a:srgbClr val="000000"/>
                </a:solidFill>
                <a:latin typeface="FangSong"/>
                <a:cs typeface="FangSong"/>
              </a:rPr>
              <a:t>39</a:t>
            </a:r>
            <a:r>
              <a:rPr sz="2800" spc="79">
                <a:solidFill>
                  <a:srgbClr val="000000"/>
                </a:solidFill>
                <a:latin typeface="FangSong"/>
                <a:cs typeface="FangSong"/>
              </a:rPr>
              <a:t>、我国的改革在不断深化</a:t>
            </a:r>
            <a:r>
              <a:rPr sz="2800" b="1" spc="56">
                <a:solidFill>
                  <a:srgbClr val="000000"/>
                </a:solidFill>
                <a:latin typeface="DengXian"/>
                <a:cs typeface="DengXian"/>
              </a:rPr>
              <a:t>,</a:t>
            </a:r>
            <a:r>
              <a:rPr sz="2800" spc="75">
                <a:solidFill>
                  <a:srgbClr val="000000"/>
                </a:solidFill>
                <a:latin typeface="FangSong"/>
                <a:cs typeface="FangSong"/>
              </a:rPr>
              <a:t>那种什么事情都由政</a:t>
            </a:r>
          </a:p>
          <a:p>
            <a:pPr marL="0" marR="0">
              <a:lnSpc>
                <a:spcPts val="2913"/>
              </a:lnSpc>
              <a:spcBef>
                <a:spcPts val="1118"/>
              </a:spcBef>
              <a:spcAft>
                <a:spcPct val="0"/>
              </a:spcAft>
            </a:pPr>
            <a:r>
              <a:rPr sz="2800" spc="46">
                <a:solidFill>
                  <a:srgbClr val="000000"/>
                </a:solidFill>
                <a:latin typeface="FangSong"/>
                <a:cs typeface="FangSong"/>
              </a:rPr>
              <a:t>府包揽的现象正在改变</a:t>
            </a:r>
            <a:r>
              <a:rPr sz="2800" b="1" spc="20">
                <a:solidFill>
                  <a:srgbClr val="000000"/>
                </a:solidFill>
                <a:latin typeface="DengXian"/>
                <a:cs typeface="DengXian"/>
              </a:rPr>
              <a:t>,</a:t>
            </a:r>
            <a:r>
              <a:rPr sz="2800" spc="46">
                <a:solidFill>
                  <a:srgbClr val="000000"/>
                </a:solidFill>
                <a:latin typeface="FangSong"/>
                <a:cs typeface="FangSong"/>
              </a:rPr>
              <a:t>各种社会组织纷纷成立</a:t>
            </a:r>
            <a:r>
              <a:rPr sz="2800" b="1" spc="20">
                <a:solidFill>
                  <a:srgbClr val="000000"/>
                </a:solidFill>
                <a:latin typeface="DengXian"/>
                <a:cs typeface="DengXian"/>
              </a:rPr>
              <a:t>,</a:t>
            </a:r>
            <a:r>
              <a:rPr sz="2800" spc="46">
                <a:solidFill>
                  <a:srgbClr val="000000"/>
                </a:solidFill>
                <a:latin typeface="FangSong"/>
                <a:cs typeface="FangSong"/>
              </a:rPr>
              <a:t>这有利</a:t>
            </a:r>
          </a:p>
          <a:p>
            <a:pPr marL="0" marR="0">
              <a:lnSpc>
                <a:spcPts val="2798"/>
              </a:lnSpc>
              <a:spcBef>
                <a:spcPts val="1283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于社会矛盾和社会责任的分担。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30708" y="4528454"/>
            <a:ext cx="9755322" cy="1913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19327" marR="0">
              <a:lnSpc>
                <a:spcPts val="2798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40</a:t>
            </a:r>
            <a:r>
              <a:rPr sz="2800" spc="116">
                <a:solidFill>
                  <a:srgbClr val="000000"/>
                </a:solidFill>
                <a:latin typeface="FangSong"/>
                <a:cs typeface="FangSong"/>
              </a:rPr>
              <a:t>、传说，仓颉造字，“天雨粟，鬼夜哭”，文</a:t>
            </a:r>
          </a:p>
          <a:p>
            <a:pPr marL="0" marR="0">
              <a:lnSpc>
                <a:spcPts val="2795"/>
              </a:lnSpc>
              <a:spcBef>
                <a:spcPts val="1237"/>
              </a:spcBef>
              <a:spcAft>
                <a:spcPct val="0"/>
              </a:spcAft>
            </a:pPr>
            <a:r>
              <a:rPr sz="2800" spc="108">
                <a:solidFill>
                  <a:srgbClr val="000000"/>
                </a:solidFill>
                <a:latin typeface="FangSong"/>
                <a:cs typeface="FangSong"/>
              </a:rPr>
              <a:t>字的创生对古人充满惊怖和景仰之情，后世“敬惜字</a:t>
            </a:r>
          </a:p>
          <a:p>
            <a:pPr marL="0" marR="0">
              <a:lnSpc>
                <a:spcPts val="2798"/>
              </a:lnSpc>
              <a:spcBef>
                <a:spcPts val="1283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纸”的意识中凝聚着华人对“文字”的共通感。</a:t>
            </a: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0708" y="445785"/>
            <a:ext cx="9753420" cy="12259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68095" marR="0">
              <a:lnSpc>
                <a:spcPts val="2715"/>
              </a:lnSpc>
              <a:spcBef>
                <a:spcPct val="0"/>
              </a:spcBef>
              <a:spcAft>
                <a:spcPct val="0"/>
              </a:spcAft>
            </a:pPr>
            <a:r>
              <a:rPr sz="2600" b="1" spc="28">
                <a:solidFill>
                  <a:srgbClr val="000000"/>
                </a:solidFill>
                <a:latin typeface="DengXian"/>
                <a:cs typeface="DengXian"/>
              </a:rPr>
              <a:t>41</a:t>
            </a:r>
            <a:r>
              <a:rPr sz="2600" spc="83">
                <a:solidFill>
                  <a:srgbClr val="000000"/>
                </a:solidFill>
                <a:latin typeface="FangSong"/>
                <a:cs typeface="FangSong"/>
              </a:rPr>
              <a:t>、影片《唐山大地震》首播后就取得</a:t>
            </a:r>
            <a:r>
              <a:rPr sz="2600" b="1" spc="56">
                <a:solidFill>
                  <a:srgbClr val="000000"/>
                </a:solidFill>
                <a:latin typeface="DengXian"/>
                <a:cs typeface="DengXian"/>
              </a:rPr>
              <a:t>5</a:t>
            </a:r>
            <a:r>
              <a:rPr sz="2600" spc="85">
                <a:solidFill>
                  <a:srgbClr val="000000"/>
                </a:solidFill>
                <a:latin typeface="FangSong"/>
                <a:cs typeface="FangSong"/>
              </a:rPr>
              <a:t>个亿的票房</a:t>
            </a:r>
          </a:p>
          <a:p>
            <a:pPr marL="0" marR="0">
              <a:lnSpc>
                <a:spcPts val="2604"/>
              </a:lnSpc>
              <a:spcBef>
                <a:spcPts val="593"/>
              </a:spcBef>
              <a:spcAft>
                <a:spcPct val="0"/>
              </a:spcAft>
            </a:pPr>
            <a:r>
              <a:rPr sz="2600" spc="14">
                <a:solidFill>
                  <a:srgbClr val="000000"/>
                </a:solidFill>
                <a:latin typeface="FangSong"/>
                <a:cs typeface="FangSong"/>
              </a:rPr>
              <a:t>收入，成功原因是讲述了一个被撕裂的亲情故事所致。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0708" y="1368448"/>
            <a:ext cx="9752910" cy="12525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13"/>
              </a:lnSpc>
              <a:spcBef>
                <a:spcPct val="0"/>
              </a:spcBef>
              <a:spcAft>
                <a:spcPct val="0"/>
              </a:spcAft>
            </a:pPr>
            <a:r>
              <a:rPr sz="2600" spc="36">
                <a:solidFill>
                  <a:srgbClr val="000000"/>
                </a:solidFill>
                <a:latin typeface="FangSong"/>
                <a:cs typeface="FangSong"/>
              </a:rPr>
              <a:t>，句式杂糅，“原因是</a:t>
            </a:r>
            <a:r>
              <a:rPr sz="2600" b="1">
                <a:solidFill>
                  <a:srgbClr val="000000"/>
                </a:solidFill>
                <a:latin typeface="FMDRLO+DengXian-Bold"/>
                <a:cs typeface="FMDRLO+DengXian-Bold"/>
              </a:rPr>
              <a:t>······”</a:t>
            </a:r>
            <a:r>
              <a:rPr sz="2600" spc="41">
                <a:solidFill>
                  <a:srgbClr val="000000"/>
                </a:solidFill>
                <a:latin typeface="FangSong"/>
                <a:cs typeface="FangSong"/>
              </a:rPr>
              <a:t>与“</a:t>
            </a:r>
            <a:r>
              <a:rPr sz="2600" spc="6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600" b="1">
                <a:solidFill>
                  <a:srgbClr val="000000"/>
                </a:solidFill>
                <a:latin typeface="FMDRLO+DengXian-Bold"/>
                <a:cs typeface="FMDRLO+DengXian-Bold"/>
              </a:rPr>
              <a:t>······</a:t>
            </a:r>
            <a:r>
              <a:rPr sz="2600" spc="36">
                <a:solidFill>
                  <a:srgbClr val="000000"/>
                </a:solidFill>
                <a:latin typeface="FangSong"/>
                <a:cs typeface="FangSong"/>
              </a:rPr>
              <a:t>所致”杂糅，应删除</a:t>
            </a:r>
          </a:p>
          <a:p>
            <a:pPr marL="0" marR="0">
              <a:lnSpc>
                <a:spcPts val="2715"/>
              </a:lnSpc>
              <a:spcBef>
                <a:spcPts val="404"/>
              </a:spcBef>
              <a:spcAft>
                <a:spcPct val="0"/>
              </a:spcAft>
            </a:pPr>
            <a:r>
              <a:rPr sz="2600" spc="18">
                <a:solidFill>
                  <a:srgbClr val="000000"/>
                </a:solidFill>
                <a:latin typeface="FangSong"/>
                <a:cs typeface="FangSong"/>
              </a:rPr>
              <a:t>其中之一，故</a:t>
            </a:r>
            <a:r>
              <a:rPr sz="2600" b="1">
                <a:solidFill>
                  <a:srgbClr val="000000"/>
                </a:solidFill>
                <a:latin typeface="DengXian"/>
                <a:cs typeface="DengXian"/>
              </a:rPr>
              <a:t>C</a:t>
            </a: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项有语病；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0708" y="2811930"/>
            <a:ext cx="9753218" cy="16188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2713"/>
              </a:lnSpc>
              <a:spcBef>
                <a:spcPct val="0"/>
              </a:spcBef>
              <a:spcAft>
                <a:spcPct val="0"/>
              </a:spcAft>
            </a:pPr>
            <a:r>
              <a:rPr sz="2600" b="1" spc="40">
                <a:solidFill>
                  <a:srgbClr val="000000"/>
                </a:solidFill>
                <a:latin typeface="DengXian"/>
                <a:cs typeface="DengXian"/>
              </a:rPr>
              <a:t>42</a:t>
            </a:r>
            <a:r>
              <a:rPr sz="2600" spc="100">
                <a:solidFill>
                  <a:srgbClr val="000000"/>
                </a:solidFill>
                <a:latin typeface="FangSong"/>
                <a:cs typeface="FangSong"/>
              </a:rPr>
              <a:t>、教育部决定开展高中教科书使用的问卷调查，</a:t>
            </a:r>
          </a:p>
          <a:p>
            <a:pPr marL="0" marR="0">
              <a:lnSpc>
                <a:spcPts val="2606"/>
              </a:lnSpc>
              <a:spcBef>
                <a:spcPts val="705"/>
              </a:spcBef>
              <a:spcAft>
                <a:spcPct val="0"/>
              </a:spcAft>
            </a:pPr>
            <a:r>
              <a:rPr sz="2600" spc="70">
                <a:solidFill>
                  <a:srgbClr val="000000"/>
                </a:solidFill>
                <a:latin typeface="FangSong"/>
                <a:cs typeface="FangSong"/>
              </a:rPr>
              <a:t>我市须自主确定分别位于市区和县城的四星级和三星级高</a:t>
            </a:r>
          </a:p>
          <a:p>
            <a:pPr marL="0" marR="0">
              <a:lnSpc>
                <a:spcPts val="2604"/>
              </a:lnSpc>
              <a:spcBef>
                <a:spcPts val="376"/>
              </a:spcBef>
              <a:spcAft>
                <a:spcPct val="0"/>
              </a:spcAft>
            </a:pPr>
            <a:r>
              <a:rPr sz="2600" spc="12">
                <a:solidFill>
                  <a:srgbClr val="000000"/>
                </a:solidFill>
                <a:latin typeface="FangSong"/>
                <a:cs typeface="FangSong"/>
              </a:rPr>
              <a:t>中各一所参加调查。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245108" y="4650509"/>
            <a:ext cx="8698727" cy="8562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13"/>
              </a:lnSpc>
              <a:spcBef>
                <a:spcPct val="0"/>
              </a:spcBef>
              <a:spcAft>
                <a:spcPct val="0"/>
              </a:spcAft>
            </a:pPr>
            <a:r>
              <a:rPr sz="2600" b="1" spc="34">
                <a:solidFill>
                  <a:srgbClr val="000000"/>
                </a:solidFill>
                <a:latin typeface="DengXian"/>
                <a:cs typeface="DengXian"/>
              </a:rPr>
              <a:t>43</a:t>
            </a:r>
            <a:r>
              <a:rPr sz="2600" spc="79">
                <a:solidFill>
                  <a:srgbClr val="000000"/>
                </a:solidFill>
                <a:latin typeface="FangSong"/>
                <a:cs typeface="FangSong"/>
              </a:rPr>
              <a:t>、看完冯小刚导演的《</a:t>
            </a:r>
            <a:r>
              <a:rPr sz="2600" b="1">
                <a:solidFill>
                  <a:srgbClr val="000000"/>
                </a:solidFill>
                <a:latin typeface="DengXian"/>
                <a:cs typeface="DengXian"/>
              </a:rPr>
              <a:t>1942</a:t>
            </a:r>
            <a:r>
              <a:rPr sz="2600" spc="85">
                <a:solidFill>
                  <a:srgbClr val="000000"/>
                </a:solidFill>
                <a:latin typeface="FangSong"/>
                <a:cs typeface="FangSong"/>
              </a:rPr>
              <a:t>》，观众就会被这首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30708" y="5072657"/>
            <a:ext cx="9751296" cy="15928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04"/>
              </a:lnSpc>
              <a:spcBef>
                <a:spcPct val="0"/>
              </a:spcBef>
              <a:spcAft>
                <a:spcPct val="0"/>
              </a:spcAft>
            </a:pPr>
            <a:r>
              <a:rPr sz="2600" spc="72">
                <a:solidFill>
                  <a:srgbClr val="000000"/>
                </a:solidFill>
                <a:latin typeface="FangSong"/>
                <a:cs typeface="FangSong"/>
              </a:rPr>
              <a:t>用饱受战乱、灾荒蹂躏的灾民生命写成的民间苦难史诗所</a:t>
            </a:r>
          </a:p>
          <a:p>
            <a:pPr marL="0" marR="0">
              <a:lnSpc>
                <a:spcPts val="2604"/>
              </a:lnSpc>
              <a:spcBef>
                <a:spcPts val="516"/>
              </a:spcBef>
              <a:spcAft>
                <a:spcPct val="0"/>
              </a:spcAft>
            </a:pPr>
            <a:r>
              <a:rPr sz="2600" spc="73">
                <a:solidFill>
                  <a:srgbClr val="000000"/>
                </a:solidFill>
                <a:latin typeface="FangSong"/>
                <a:cs typeface="FangSong"/>
              </a:rPr>
              <a:t>打动，使观众不禁追问历史，追问人性，追问生命的尊严</a:t>
            </a:r>
          </a:p>
          <a:p>
            <a:pPr marL="0" marR="0">
              <a:lnSpc>
                <a:spcPts val="2604"/>
              </a:lnSpc>
              <a:spcBef>
                <a:spcPts val="314"/>
              </a:spcBef>
              <a:spcAft>
                <a:spcPct val="0"/>
              </a:spcAft>
            </a:pPr>
            <a:r>
              <a:rPr sz="2600" spc="15">
                <a:solidFill>
                  <a:srgbClr val="000000"/>
                </a:solidFill>
                <a:latin typeface="FangSong"/>
                <a:cs typeface="FangSong"/>
              </a:rPr>
              <a:t>与价值。</a:t>
            </a: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0708" y="450357"/>
            <a:ext cx="9752986" cy="17151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68095" marR="0">
              <a:lnSpc>
                <a:spcPts val="2715"/>
              </a:lnSpc>
              <a:spcBef>
                <a:spcPct val="0"/>
              </a:spcBef>
              <a:spcAft>
                <a:spcPct val="0"/>
              </a:spcAft>
            </a:pPr>
            <a:r>
              <a:rPr sz="2600" b="1">
                <a:solidFill>
                  <a:srgbClr val="000000"/>
                </a:solidFill>
                <a:latin typeface="DengXian"/>
                <a:cs typeface="DengXian"/>
              </a:rPr>
              <a:t>44</a:t>
            </a:r>
            <a:r>
              <a:rPr sz="2600" spc="28">
                <a:solidFill>
                  <a:srgbClr val="000000"/>
                </a:solidFill>
                <a:latin typeface="FangSong"/>
                <a:cs typeface="FangSong"/>
              </a:rPr>
              <a:t>、电子机票的普及改变了以往必须面对面的购票方</a:t>
            </a:r>
          </a:p>
          <a:p>
            <a:pPr marL="0" marR="0">
              <a:lnSpc>
                <a:spcPts val="2713"/>
              </a:lnSpc>
              <a:spcBef>
                <a:spcPts val="853"/>
              </a:spcBef>
              <a:spcAft>
                <a:spcPct val="0"/>
              </a:spcAft>
            </a:pPr>
            <a:r>
              <a:rPr sz="2600" spc="28">
                <a:solidFill>
                  <a:srgbClr val="000000"/>
                </a:solidFill>
                <a:latin typeface="FangSong"/>
                <a:cs typeface="FangSong"/>
              </a:rPr>
              <a:t>式</a:t>
            </a:r>
            <a:r>
              <a:rPr sz="2600" b="1">
                <a:solidFill>
                  <a:srgbClr val="000000"/>
                </a:solidFill>
                <a:latin typeface="DengXian"/>
                <a:cs typeface="DengXian"/>
              </a:rPr>
              <a:t>,</a:t>
            </a:r>
            <a:r>
              <a:rPr sz="2600" spc="23">
                <a:solidFill>
                  <a:srgbClr val="000000"/>
                </a:solidFill>
                <a:latin typeface="FangSong"/>
                <a:cs typeface="FangSong"/>
              </a:rPr>
              <a:t>没有了时间、空间、地域的限制</a:t>
            </a:r>
            <a:r>
              <a:rPr sz="2600" b="1">
                <a:solidFill>
                  <a:srgbClr val="000000"/>
                </a:solidFill>
                <a:latin typeface="DengXian"/>
                <a:cs typeface="DengXian"/>
              </a:rPr>
              <a:t>,</a:t>
            </a:r>
            <a:r>
              <a:rPr sz="2600" spc="18">
                <a:solidFill>
                  <a:srgbClr val="000000"/>
                </a:solidFill>
                <a:latin typeface="FangSong"/>
                <a:cs typeface="FangSong"/>
              </a:rPr>
              <a:t>这必将给代理人市场乃</a:t>
            </a:r>
          </a:p>
          <a:p>
            <a:pPr marL="0" marR="0">
              <a:lnSpc>
                <a:spcPts val="2604"/>
              </a:lnSpc>
              <a:spcBef>
                <a:spcPts val="828"/>
              </a:spcBef>
              <a:spcAft>
                <a:spcPct val="0"/>
              </a:spcAft>
            </a:pPr>
            <a:r>
              <a:rPr sz="2600" spc="14">
                <a:solidFill>
                  <a:srgbClr val="000000"/>
                </a:solidFill>
                <a:latin typeface="FangSong"/>
                <a:cs typeface="FangSong"/>
              </a:rPr>
              <a:t>至航空销售市场格局带来巨大变化。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0708" y="2464458"/>
            <a:ext cx="9753515" cy="169811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2713"/>
              </a:lnSpc>
              <a:spcBef>
                <a:spcPct val="0"/>
              </a:spcBef>
              <a:spcAft>
                <a:spcPct val="0"/>
              </a:spcAft>
            </a:pPr>
            <a:r>
              <a:rPr sz="2600" b="1" spc="40">
                <a:solidFill>
                  <a:srgbClr val="000000"/>
                </a:solidFill>
                <a:latin typeface="DengXian"/>
                <a:cs typeface="DengXian"/>
              </a:rPr>
              <a:t>45</a:t>
            </a:r>
            <a:r>
              <a:rPr sz="2600" spc="100">
                <a:solidFill>
                  <a:srgbClr val="000000"/>
                </a:solidFill>
                <a:latin typeface="FangSong"/>
                <a:cs typeface="FangSong"/>
              </a:rPr>
              <a:t>、十八届五中全会公报提出普及高中阶段教育的</a:t>
            </a:r>
          </a:p>
          <a:p>
            <a:pPr marL="0" marR="0">
              <a:lnSpc>
                <a:spcPts val="2604"/>
              </a:lnSpc>
              <a:spcBef>
                <a:spcPts val="828"/>
              </a:spcBef>
              <a:spcAft>
                <a:spcPct val="0"/>
              </a:spcAft>
            </a:pPr>
            <a:r>
              <a:rPr sz="2600" spc="74">
                <a:solidFill>
                  <a:srgbClr val="000000"/>
                </a:solidFill>
                <a:latin typeface="FangSong"/>
                <a:cs typeface="FangSong"/>
              </a:rPr>
              <a:t>目标，正是顺应了经济社会发展对全民素质乃至劳动力素</a:t>
            </a:r>
          </a:p>
          <a:p>
            <a:pPr marL="0" marR="0">
              <a:lnSpc>
                <a:spcPts val="2604"/>
              </a:lnSpc>
              <a:spcBef>
                <a:spcPts val="881"/>
              </a:spcBef>
              <a:spcAft>
                <a:spcPct val="0"/>
              </a:spcAft>
            </a:pPr>
            <a:r>
              <a:rPr sz="2600" spc="15">
                <a:solidFill>
                  <a:srgbClr val="000000"/>
                </a:solidFill>
                <a:latin typeface="FangSong"/>
                <a:cs typeface="FangSong"/>
              </a:rPr>
              <a:t>质提升的新需求。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0708" y="4462541"/>
            <a:ext cx="9753218" cy="16982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2715"/>
              </a:lnSpc>
              <a:spcBef>
                <a:spcPct val="0"/>
              </a:spcBef>
              <a:spcAft>
                <a:spcPct val="0"/>
              </a:spcAft>
            </a:pPr>
            <a:r>
              <a:rPr sz="2600" b="1" spc="40">
                <a:solidFill>
                  <a:srgbClr val="000000"/>
                </a:solidFill>
                <a:latin typeface="DengXian"/>
                <a:cs typeface="DengXian"/>
              </a:rPr>
              <a:t>46</a:t>
            </a:r>
            <a:r>
              <a:rPr sz="2600" spc="100">
                <a:solidFill>
                  <a:srgbClr val="000000"/>
                </a:solidFill>
                <a:latin typeface="FangSong"/>
                <a:cs typeface="FangSong"/>
              </a:rPr>
              <a:t>、这部由第六代导演执导的青春片带有鲜明的时</a:t>
            </a:r>
          </a:p>
          <a:p>
            <a:pPr marL="0" marR="0">
              <a:lnSpc>
                <a:spcPts val="2604"/>
              </a:lnSpc>
              <a:spcBef>
                <a:spcPts val="829"/>
              </a:spcBef>
              <a:spcAft>
                <a:spcPct val="0"/>
              </a:spcAft>
            </a:pPr>
            <a:r>
              <a:rPr sz="2600" spc="74">
                <a:solidFill>
                  <a:srgbClr val="000000"/>
                </a:solidFill>
                <a:latin typeface="FangSong"/>
                <a:cs typeface="FangSong"/>
              </a:rPr>
              <a:t>代印记，表现了主人公拒绝平庸、坚守梦想的成长故事，</a:t>
            </a:r>
          </a:p>
          <a:p>
            <a:pPr marL="0" marR="0">
              <a:lnSpc>
                <a:spcPts val="2604"/>
              </a:lnSpc>
              <a:spcBef>
                <a:spcPts val="878"/>
              </a:spcBef>
              <a:spcAft>
                <a:spcPct val="0"/>
              </a:spcAft>
            </a:pPr>
            <a:r>
              <a:rPr sz="2600" spc="14">
                <a:solidFill>
                  <a:srgbClr val="000000"/>
                </a:solidFill>
                <a:latin typeface="FangSong"/>
                <a:cs typeface="FangSong"/>
              </a:rPr>
              <a:t>具有极强的感染力，深深地打动了观众。</a:t>
            </a: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0708" y="450357"/>
            <a:ext cx="9757016" cy="25871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68095" marR="0">
              <a:lnSpc>
                <a:spcPts val="2715"/>
              </a:lnSpc>
              <a:spcBef>
                <a:spcPct val="0"/>
              </a:spcBef>
              <a:spcAft>
                <a:spcPct val="0"/>
              </a:spcAft>
            </a:pPr>
            <a:r>
              <a:rPr sz="2600" b="1" spc="46">
                <a:solidFill>
                  <a:srgbClr val="000000"/>
                </a:solidFill>
                <a:latin typeface="DengXian"/>
                <a:cs typeface="DengXian"/>
              </a:rPr>
              <a:t>47</a:t>
            </a:r>
            <a:r>
              <a:rPr sz="2600" spc="122">
                <a:solidFill>
                  <a:srgbClr val="000000"/>
                </a:solidFill>
                <a:latin typeface="FangSong"/>
                <a:cs typeface="FangSong"/>
              </a:rPr>
              <a:t>、奥运游泳冠军孙杨因无证驾驶汽车</a:t>
            </a:r>
            <a:r>
              <a:rPr sz="2600" b="1" spc="93">
                <a:solidFill>
                  <a:srgbClr val="000000"/>
                </a:solidFill>
                <a:latin typeface="DengXian"/>
                <a:cs typeface="DengXian"/>
              </a:rPr>
              <a:t>,</a:t>
            </a:r>
            <a:r>
              <a:rPr sz="2600" spc="124">
                <a:solidFill>
                  <a:srgbClr val="000000"/>
                </a:solidFill>
                <a:latin typeface="FangSong"/>
                <a:cs typeface="FangSong"/>
              </a:rPr>
              <a:t>昨天下午被</a:t>
            </a:r>
          </a:p>
          <a:p>
            <a:pPr marL="0" marR="0">
              <a:lnSpc>
                <a:spcPts val="2713"/>
              </a:lnSpc>
              <a:spcBef>
                <a:spcPts val="853"/>
              </a:spcBef>
              <a:spcAft>
                <a:spcPct val="0"/>
              </a:spcAft>
            </a:pPr>
            <a:r>
              <a:rPr sz="2600" spc="68">
                <a:solidFill>
                  <a:srgbClr val="000000"/>
                </a:solidFill>
                <a:latin typeface="FangSong"/>
                <a:cs typeface="FangSong"/>
              </a:rPr>
              <a:t>杭州市公安交警部门罚款</a:t>
            </a:r>
            <a:r>
              <a:rPr sz="2600" b="1" spc="33">
                <a:solidFill>
                  <a:srgbClr val="000000"/>
                </a:solidFill>
                <a:latin typeface="DengXian"/>
                <a:cs typeface="DengXian"/>
              </a:rPr>
              <a:t>,</a:t>
            </a:r>
            <a:r>
              <a:rPr sz="2600" spc="68">
                <a:solidFill>
                  <a:srgbClr val="000000"/>
                </a:solidFill>
                <a:latin typeface="FangSong"/>
                <a:cs typeface="FangSong"/>
              </a:rPr>
              <a:t>并被行政拘留</a:t>
            </a:r>
            <a:r>
              <a:rPr sz="2600" b="1" spc="47">
                <a:solidFill>
                  <a:srgbClr val="000000"/>
                </a:solidFill>
                <a:latin typeface="DengXian"/>
                <a:cs typeface="DengXian"/>
              </a:rPr>
              <a:t>7</a:t>
            </a:r>
            <a:r>
              <a:rPr sz="2600" spc="66">
                <a:solidFill>
                  <a:srgbClr val="000000"/>
                </a:solidFill>
                <a:latin typeface="FangSong"/>
                <a:cs typeface="FangSong"/>
              </a:rPr>
              <a:t>天。孙杨表示</a:t>
            </a:r>
            <a:r>
              <a:rPr sz="2600" b="1" spc="44">
                <a:solidFill>
                  <a:srgbClr val="000000"/>
                </a:solidFill>
                <a:latin typeface="DengXian"/>
                <a:cs typeface="DengXian"/>
              </a:rPr>
              <a:t>,</a:t>
            </a: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经</a:t>
            </a:r>
          </a:p>
          <a:p>
            <a:pPr marL="0" marR="0">
              <a:lnSpc>
                <a:spcPts val="2713"/>
              </a:lnSpc>
              <a:spcBef>
                <a:spcPts val="718"/>
              </a:spcBef>
              <a:spcAft>
                <a:spcPct val="0"/>
              </a:spcAft>
            </a:pPr>
            <a:r>
              <a:rPr sz="2600" spc="23">
                <a:solidFill>
                  <a:srgbClr val="000000"/>
                </a:solidFill>
                <a:latin typeface="FangSong"/>
                <a:cs typeface="FangSong"/>
              </a:rPr>
              <a:t>过此事</a:t>
            </a:r>
            <a:r>
              <a:rPr sz="2600" b="1">
                <a:solidFill>
                  <a:srgbClr val="000000"/>
                </a:solidFill>
                <a:latin typeface="DengXian"/>
                <a:cs typeface="DengXian"/>
              </a:rPr>
              <a:t>,</a:t>
            </a:r>
            <a:r>
              <a:rPr sz="2600" spc="23">
                <a:solidFill>
                  <a:srgbClr val="000000"/>
                </a:solidFill>
                <a:latin typeface="FangSong"/>
                <a:cs typeface="FangSong"/>
              </a:rPr>
              <a:t>他会加强对法律知识的认识和学习</a:t>
            </a:r>
            <a:r>
              <a:rPr sz="2600" b="1">
                <a:solidFill>
                  <a:srgbClr val="000000"/>
                </a:solidFill>
                <a:latin typeface="DengXian"/>
                <a:cs typeface="DengXian"/>
              </a:rPr>
              <a:t>,</a:t>
            </a:r>
            <a:r>
              <a:rPr sz="2600" spc="18">
                <a:solidFill>
                  <a:srgbClr val="000000"/>
                </a:solidFill>
                <a:latin typeface="FangSong"/>
                <a:cs typeface="FangSong"/>
              </a:rPr>
              <a:t>杜绝类似事件不</a:t>
            </a:r>
          </a:p>
          <a:p>
            <a:pPr marL="0" marR="0">
              <a:lnSpc>
                <a:spcPts val="2715"/>
              </a:lnSpc>
              <a:spcBef>
                <a:spcPts val="716"/>
              </a:spcBef>
              <a:spcAft>
                <a:spcPct val="0"/>
              </a:spcAft>
            </a:pPr>
            <a:r>
              <a:rPr sz="2600" spc="51">
                <a:solidFill>
                  <a:srgbClr val="000000"/>
                </a:solidFill>
                <a:latin typeface="FangSong"/>
                <a:cs typeface="FangSong"/>
              </a:rPr>
              <a:t>再发生</a:t>
            </a:r>
            <a:r>
              <a:rPr sz="2600" b="1" spc="23">
                <a:solidFill>
                  <a:srgbClr val="000000"/>
                </a:solidFill>
                <a:latin typeface="DengXian"/>
                <a:cs typeface="DengXian"/>
              </a:rPr>
              <a:t>,</a:t>
            </a:r>
            <a:r>
              <a:rPr sz="2600" spc="43">
                <a:solidFill>
                  <a:srgbClr val="000000"/>
                </a:solidFill>
                <a:latin typeface="FangSong"/>
                <a:cs typeface="FangSong"/>
              </a:rPr>
              <a:t>也希望大家能以此为警戒并给他一次改正错误的机</a:t>
            </a:r>
          </a:p>
          <a:p>
            <a:pPr marL="0" marR="0">
              <a:lnSpc>
                <a:spcPts val="2604"/>
              </a:lnSpc>
              <a:spcBef>
                <a:spcPts val="879"/>
              </a:spcBef>
              <a:spcAft>
                <a:spcPct val="0"/>
              </a:spcAft>
            </a:pPr>
            <a:r>
              <a:rPr sz="2600" spc="15">
                <a:solidFill>
                  <a:srgbClr val="000000"/>
                </a:solidFill>
                <a:latin typeface="FangSong"/>
                <a:cs typeface="FangSong"/>
              </a:rPr>
              <a:t>会。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0708" y="3336568"/>
            <a:ext cx="9758476" cy="16977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83691" marR="0">
              <a:lnSpc>
                <a:spcPts val="2713"/>
              </a:lnSpc>
              <a:spcBef>
                <a:spcPct val="0"/>
              </a:spcBef>
              <a:spcAft>
                <a:spcPct val="0"/>
              </a:spcAft>
            </a:pPr>
            <a:r>
              <a:rPr sz="2600" b="1" spc="20">
                <a:solidFill>
                  <a:srgbClr val="000000"/>
                </a:solidFill>
                <a:latin typeface="DengXian"/>
                <a:cs typeface="DengXian"/>
              </a:rPr>
              <a:t>48</a:t>
            </a:r>
            <a:r>
              <a:rPr sz="2600" spc="76">
                <a:solidFill>
                  <a:srgbClr val="000000"/>
                </a:solidFill>
                <a:latin typeface="FangSong"/>
                <a:cs typeface="FangSong"/>
              </a:rPr>
              <a:t>、嫦娥三号探测器</a:t>
            </a:r>
            <a:r>
              <a:rPr sz="2600" b="1" spc="15">
                <a:solidFill>
                  <a:srgbClr val="000000"/>
                </a:solidFill>
                <a:latin typeface="DengXian"/>
                <a:cs typeface="DengXian"/>
              </a:rPr>
              <a:t>12</a:t>
            </a:r>
            <a:r>
              <a:rPr sz="2600" spc="89">
                <a:solidFill>
                  <a:srgbClr val="000000"/>
                </a:solidFill>
                <a:latin typeface="FangSong"/>
                <a:cs typeface="FangSong"/>
              </a:rPr>
              <a:t>月</a:t>
            </a:r>
            <a:r>
              <a:rPr sz="2600" b="1" spc="20">
                <a:solidFill>
                  <a:srgbClr val="000000"/>
                </a:solidFill>
                <a:latin typeface="DengXian"/>
                <a:cs typeface="DengXian"/>
              </a:rPr>
              <a:t>14</a:t>
            </a:r>
            <a:r>
              <a:rPr sz="2600" spc="74">
                <a:solidFill>
                  <a:srgbClr val="000000"/>
                </a:solidFill>
                <a:latin typeface="FangSong"/>
                <a:cs typeface="FangSong"/>
              </a:rPr>
              <a:t>日在月球表面成功着陆，</a:t>
            </a:r>
          </a:p>
          <a:p>
            <a:pPr marL="0" marR="0">
              <a:lnSpc>
                <a:spcPts val="2713"/>
              </a:lnSpc>
              <a:spcBef>
                <a:spcPts val="718"/>
              </a:spcBef>
              <a:spcAft>
                <a:spcPct val="0"/>
              </a:spcAft>
            </a:pPr>
            <a:r>
              <a:rPr sz="2600" spc="64">
                <a:solidFill>
                  <a:srgbClr val="000000"/>
                </a:solidFill>
                <a:latin typeface="FangSong"/>
                <a:cs typeface="FangSong"/>
              </a:rPr>
              <a:t>探测器包括着陆器和巡视器两部分组成，其中</a:t>
            </a:r>
            <a:r>
              <a:rPr sz="2600" b="1" spc="15">
                <a:solidFill>
                  <a:srgbClr val="000000"/>
                </a:solidFill>
                <a:latin typeface="DengXian"/>
                <a:cs typeface="DengXian"/>
              </a:rPr>
              <a:t>80</a:t>
            </a:r>
            <a:r>
              <a:rPr sz="2600" spc="66">
                <a:solidFill>
                  <a:srgbClr val="000000"/>
                </a:solidFill>
                <a:latin typeface="FangSong"/>
                <a:cs typeface="FangSong"/>
              </a:rPr>
              <a:t>％以上的</a:t>
            </a:r>
          </a:p>
          <a:p>
            <a:pPr marL="0" marR="0">
              <a:lnSpc>
                <a:spcPts val="2604"/>
              </a:lnSpc>
              <a:spcBef>
                <a:spcPts val="878"/>
              </a:spcBef>
              <a:spcAft>
                <a:spcPct val="0"/>
              </a:spcAft>
            </a:pPr>
            <a:r>
              <a:rPr sz="2600" spc="12">
                <a:solidFill>
                  <a:srgbClr val="000000"/>
                </a:solidFill>
                <a:latin typeface="FangSong"/>
                <a:cs typeface="FangSong"/>
              </a:rPr>
              <a:t>技术和设备为我国全新研发。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0708" y="5334785"/>
            <a:ext cx="10135637" cy="16980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2713"/>
              </a:lnSpc>
              <a:spcBef>
                <a:spcPct val="0"/>
              </a:spcBef>
              <a:spcAft>
                <a:spcPct val="0"/>
              </a:spcAft>
            </a:pPr>
            <a:r>
              <a:rPr sz="2600" b="1" spc="40">
                <a:solidFill>
                  <a:srgbClr val="000000"/>
                </a:solidFill>
                <a:latin typeface="DengXian"/>
                <a:cs typeface="DengXian"/>
              </a:rPr>
              <a:t>49</a:t>
            </a:r>
            <a:r>
              <a:rPr sz="2600" spc="100">
                <a:solidFill>
                  <a:srgbClr val="000000"/>
                </a:solidFill>
                <a:latin typeface="FangSong"/>
                <a:cs typeface="FangSong"/>
              </a:rPr>
              <a:t>、针对农村地区交通安全管理薄弱、力量不足，</a:t>
            </a:r>
          </a:p>
          <a:p>
            <a:pPr marL="0" marR="0">
              <a:lnSpc>
                <a:spcPts val="2606"/>
              </a:lnSpc>
              <a:spcBef>
                <a:spcPts val="825"/>
              </a:spcBef>
              <a:spcAft>
                <a:spcPct val="0"/>
              </a:spcAft>
            </a:pPr>
            <a:r>
              <a:rPr sz="2600" spc="72">
                <a:solidFill>
                  <a:srgbClr val="000000"/>
                </a:solidFill>
                <a:latin typeface="FangSong"/>
                <a:cs typeface="FangSong"/>
              </a:rPr>
              <a:t>各地要依靠政府和基层组织，建立起农村交通安全责任制，</a:t>
            </a:r>
          </a:p>
          <a:p>
            <a:pPr marL="0" marR="0">
              <a:lnSpc>
                <a:spcPts val="2604"/>
              </a:lnSpc>
              <a:spcBef>
                <a:spcPts val="880"/>
              </a:spcBef>
              <a:spcAft>
                <a:spcPct val="0"/>
              </a:spcAft>
            </a:pPr>
            <a:r>
              <a:rPr sz="2600" spc="12">
                <a:solidFill>
                  <a:srgbClr val="000000"/>
                </a:solidFill>
                <a:latin typeface="FangSong"/>
                <a:cs typeface="FangSong"/>
              </a:rPr>
              <a:t>发挥交警队的作用。</a:t>
            </a: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0708" y="490362"/>
            <a:ext cx="9754080" cy="19315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819911" marR="0">
              <a:lnSpc>
                <a:spcPts val="2915"/>
              </a:lnSpc>
              <a:spcBef>
                <a:spcPct val="0"/>
              </a:spcBef>
              <a:spcAft>
                <a:spcPct val="0"/>
              </a:spcAft>
            </a:pPr>
            <a:r>
              <a:rPr sz="2800" b="1" spc="18">
                <a:solidFill>
                  <a:srgbClr val="000000"/>
                </a:solidFill>
                <a:latin typeface="DengXian"/>
                <a:cs typeface="DengXian"/>
              </a:rPr>
              <a:t>50</a:t>
            </a:r>
            <a:r>
              <a:rPr sz="2800" spc="62">
                <a:solidFill>
                  <a:srgbClr val="000000"/>
                </a:solidFill>
                <a:latin typeface="FangSong"/>
                <a:cs typeface="FangSong"/>
              </a:rPr>
              <a:t>、据说当年徽州男人大多外出经商，家中皆是</a:t>
            </a:r>
          </a:p>
          <a:p>
            <a:pPr marL="0" marR="0">
              <a:lnSpc>
                <a:spcPts val="2795"/>
              </a:lnSpc>
              <a:spcBef>
                <a:spcPts val="1383"/>
              </a:spcBef>
              <a:spcAft>
                <a:spcPct val="0"/>
              </a:spcAft>
            </a:pPr>
            <a:r>
              <a:rPr sz="2800" spc="108">
                <a:solidFill>
                  <a:srgbClr val="000000"/>
                </a:solidFill>
                <a:latin typeface="FangSong"/>
                <a:cs typeface="FangSong"/>
              </a:rPr>
              <a:t>妇孺及孩童，为了安全，徽州的古村落老宅子大多为</a:t>
            </a:r>
          </a:p>
          <a:p>
            <a:pPr marL="0" marR="0">
              <a:lnSpc>
                <a:spcPts val="2795"/>
              </a:lnSpc>
              <a:spcBef>
                <a:spcPts val="1235"/>
              </a:spcBef>
              <a:spcAft>
                <a:spcPct val="0"/>
              </a:spcAft>
            </a:pP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高墙深院、重门窄窗的建筑。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0708" y="2812311"/>
            <a:ext cx="9750340" cy="1913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2913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51</a:t>
            </a:r>
            <a:r>
              <a:rPr sz="2800" spc="23">
                <a:solidFill>
                  <a:srgbClr val="000000"/>
                </a:solidFill>
                <a:latin typeface="FangSong"/>
                <a:cs typeface="FangSong"/>
              </a:rPr>
              <a:t>、意大利考古学家两千多年前在那不勒斯附近</a:t>
            </a:r>
          </a:p>
          <a:p>
            <a:pPr marL="0" marR="0">
              <a:lnSpc>
                <a:spcPts val="2795"/>
              </a:lnSpc>
              <a:spcBef>
                <a:spcPts val="1239"/>
              </a:spcBef>
              <a:spcAft>
                <a:spcPct val="0"/>
              </a:spcAft>
            </a:pPr>
            <a:r>
              <a:rPr sz="2800" spc="107">
                <a:solidFill>
                  <a:srgbClr val="000000"/>
                </a:solidFill>
                <a:latin typeface="FangSong"/>
                <a:cs typeface="FangSong"/>
              </a:rPr>
              <a:t>发现了用土陶制作的不粘锅前身，这一发现证实了现</a:t>
            </a:r>
          </a:p>
          <a:p>
            <a:pPr marL="0" marR="0">
              <a:lnSpc>
                <a:spcPts val="2795"/>
              </a:lnSpc>
              <a:spcBef>
                <a:spcPts val="1286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代厨房必备的不粘锅早在古罗马帝国就存在了。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0708" y="5114186"/>
            <a:ext cx="9755030" cy="19129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2913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52</a:t>
            </a:r>
            <a:r>
              <a:rPr sz="2800" spc="132">
                <a:solidFill>
                  <a:srgbClr val="000000"/>
                </a:solidFill>
                <a:latin typeface="FangSong"/>
                <a:cs typeface="FangSong"/>
              </a:rPr>
              <a:t>、城镇建设要充分体现天人合一理念</a:t>
            </a:r>
            <a:r>
              <a:rPr sz="2800" b="1" spc="116">
                <a:solidFill>
                  <a:srgbClr val="000000"/>
                </a:solidFill>
                <a:latin typeface="DengXian"/>
                <a:cs typeface="DengXian"/>
              </a:rPr>
              <a:t>,</a:t>
            </a:r>
            <a:r>
              <a:rPr sz="2800" spc="129">
                <a:solidFill>
                  <a:srgbClr val="000000"/>
                </a:solidFill>
                <a:latin typeface="FangSong"/>
                <a:cs typeface="FangSong"/>
              </a:rPr>
              <a:t>提高优</a:t>
            </a:r>
          </a:p>
          <a:p>
            <a:pPr marL="0" marR="0">
              <a:lnSpc>
                <a:spcPts val="2915"/>
              </a:lnSpc>
              <a:spcBef>
                <a:spcPts val="1116"/>
              </a:spcBef>
              <a:spcAft>
                <a:spcPct val="0"/>
              </a:spcAft>
            </a:pPr>
            <a:r>
              <a:rPr sz="2800" spc="46">
                <a:solidFill>
                  <a:srgbClr val="000000"/>
                </a:solidFill>
                <a:latin typeface="FangSong"/>
                <a:cs typeface="FangSong"/>
              </a:rPr>
              <a:t>秀传统文化特色</a:t>
            </a:r>
            <a:r>
              <a:rPr sz="2800" b="1" spc="20">
                <a:solidFill>
                  <a:srgbClr val="000000"/>
                </a:solidFill>
                <a:latin typeface="DengXian"/>
                <a:cs typeface="DengXian"/>
              </a:rPr>
              <a:t>,</a:t>
            </a:r>
            <a:r>
              <a:rPr sz="2800" spc="46">
                <a:solidFill>
                  <a:srgbClr val="000000"/>
                </a:solidFill>
                <a:latin typeface="FangSong"/>
                <a:cs typeface="FangSong"/>
              </a:rPr>
              <a:t>构建生态与文化保护体系</a:t>
            </a:r>
            <a:r>
              <a:rPr sz="2800" b="1" spc="20">
                <a:solidFill>
                  <a:srgbClr val="000000"/>
                </a:solidFill>
                <a:latin typeface="DengXian"/>
                <a:cs typeface="DengXian"/>
              </a:rPr>
              <a:t>,</a:t>
            </a:r>
            <a:r>
              <a:rPr sz="2800" spc="43">
                <a:solidFill>
                  <a:srgbClr val="000000"/>
                </a:solidFill>
                <a:latin typeface="FangSong"/>
                <a:cs typeface="FangSong"/>
              </a:rPr>
              <a:t>实现城镇与</a:t>
            </a:r>
          </a:p>
          <a:p>
            <a:pPr marL="0" marR="0">
              <a:lnSpc>
                <a:spcPts val="2795"/>
              </a:lnSpc>
              <a:spcBef>
                <a:spcPts val="1288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自然和谐发展。</a:t>
            </a: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0708" y="435498"/>
            <a:ext cx="9750812" cy="19456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19327" marR="0">
              <a:lnSpc>
                <a:spcPts val="2915"/>
              </a:lnSpc>
              <a:spcBef>
                <a:spcPct val="0"/>
              </a:spcBef>
              <a:spcAft>
                <a:spcPct val="0"/>
              </a:spcAft>
            </a:pPr>
            <a:r>
              <a:rPr sz="2800" b="1" spc="37">
                <a:solidFill>
                  <a:srgbClr val="000000"/>
                </a:solidFill>
                <a:latin typeface="DengXian"/>
                <a:cs typeface="DengXian"/>
              </a:rPr>
              <a:t>53</a:t>
            </a:r>
            <a:r>
              <a:rPr sz="2800" spc="99">
                <a:solidFill>
                  <a:srgbClr val="000000"/>
                </a:solidFill>
                <a:latin typeface="FangSong"/>
                <a:cs typeface="FangSong"/>
              </a:rPr>
              <a:t>、日前江苏省将全面开展网吧和电子游戏经营</a:t>
            </a:r>
          </a:p>
          <a:p>
            <a:pPr marL="0" marR="0">
              <a:lnSpc>
                <a:spcPts val="2913"/>
              </a:lnSpc>
              <a:spcBef>
                <a:spcPts val="1171"/>
              </a:spcBef>
              <a:spcAft>
                <a:spcPct val="0"/>
              </a:spcAft>
            </a:pPr>
            <a:r>
              <a:rPr sz="2800" spc="92">
                <a:solidFill>
                  <a:srgbClr val="000000"/>
                </a:solidFill>
                <a:latin typeface="FangSong"/>
                <a:cs typeface="FangSong"/>
              </a:rPr>
              <a:t>场所</a:t>
            </a:r>
            <a:r>
              <a:rPr sz="2800" b="1" spc="70">
                <a:solidFill>
                  <a:srgbClr val="000000"/>
                </a:solidFill>
                <a:latin typeface="DengXian"/>
                <a:cs typeface="DengXian"/>
              </a:rPr>
              <a:t>"</a:t>
            </a:r>
            <a:r>
              <a:rPr sz="2800" spc="91">
                <a:solidFill>
                  <a:srgbClr val="000000"/>
                </a:solidFill>
                <a:latin typeface="FangSong"/>
                <a:cs typeface="FangSong"/>
              </a:rPr>
              <a:t>百日整治集中行动</a:t>
            </a:r>
            <a:r>
              <a:rPr sz="2800" b="1" spc="34">
                <a:solidFill>
                  <a:srgbClr val="000000"/>
                </a:solidFill>
                <a:latin typeface="DengXian"/>
                <a:cs typeface="DengXian"/>
              </a:rPr>
              <a:t>",</a:t>
            </a:r>
            <a:r>
              <a:rPr sz="2800" spc="89">
                <a:solidFill>
                  <a:srgbClr val="000000"/>
                </a:solidFill>
                <a:latin typeface="FangSong"/>
                <a:cs typeface="FangSong"/>
              </a:rPr>
              <a:t>如果一旦发现网吧违规接纳</a:t>
            </a:r>
          </a:p>
          <a:p>
            <a:pPr marL="0" marR="0">
              <a:lnSpc>
                <a:spcPts val="2913"/>
              </a:lnSpc>
              <a:spcBef>
                <a:spcPts val="1118"/>
              </a:spcBef>
              <a:spcAft>
                <a:spcPct val="0"/>
              </a:spcAft>
            </a:pPr>
            <a:r>
              <a:rPr sz="2800" spc="20">
                <a:solidFill>
                  <a:srgbClr val="000000"/>
                </a:solidFill>
                <a:latin typeface="FangSong"/>
                <a:cs typeface="FangSong"/>
              </a:rPr>
              <a:t>未成年人</a:t>
            </a: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,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就将予以重罚。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0708" y="2739159"/>
            <a:ext cx="10165431" cy="1913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2913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54</a:t>
            </a:r>
            <a:r>
              <a:rPr sz="2800" spc="23">
                <a:solidFill>
                  <a:srgbClr val="000000"/>
                </a:solidFill>
                <a:latin typeface="FangSong"/>
                <a:cs typeface="FangSong"/>
              </a:rPr>
              <a:t>、“千金易得，一将难求”，我们既要重视对</a:t>
            </a:r>
          </a:p>
          <a:p>
            <a:pPr marL="0" marR="0">
              <a:lnSpc>
                <a:spcPts val="2798"/>
              </a:lnSpc>
              <a:spcBef>
                <a:spcPts val="1233"/>
              </a:spcBef>
              <a:spcAft>
                <a:spcPct val="0"/>
              </a:spcAft>
            </a:pPr>
            <a:r>
              <a:rPr sz="2800" spc="104">
                <a:solidFill>
                  <a:srgbClr val="000000"/>
                </a:solidFill>
                <a:latin typeface="FangSong"/>
                <a:cs typeface="FangSong"/>
              </a:rPr>
              <a:t>引进人才的使用，也要切实提高原有科技骨干的待遇，</a:t>
            </a:r>
          </a:p>
          <a:p>
            <a:pPr marL="0" marR="0">
              <a:lnSpc>
                <a:spcPts val="2795"/>
              </a:lnSpc>
              <a:spcBef>
                <a:spcPts val="1289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充分调动他们钻研业务的积极性。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0708" y="5041034"/>
            <a:ext cx="9750490" cy="19129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2913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55</a:t>
            </a:r>
            <a:r>
              <a:rPr sz="2800" spc="23">
                <a:solidFill>
                  <a:srgbClr val="000000"/>
                </a:solidFill>
                <a:latin typeface="FangSong"/>
                <a:cs typeface="FangSong"/>
              </a:rPr>
              <a:t>、以川端康成的作品为代表的新感觉派作品反</a:t>
            </a:r>
          </a:p>
          <a:p>
            <a:pPr marL="0" marR="0">
              <a:lnSpc>
                <a:spcPts val="2915"/>
              </a:lnSpc>
              <a:spcBef>
                <a:spcPts val="1116"/>
              </a:spcBef>
              <a:spcAft>
                <a:spcPct val="0"/>
              </a:spcAft>
            </a:pP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映了当时日本社会精神崩溃</a:t>
            </a: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,</a:t>
            </a:r>
            <a:r>
              <a:rPr sz="2800" b="1" spc="67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以及人们在这种状况下的</a:t>
            </a:r>
          </a:p>
          <a:p>
            <a:pPr marL="0" marR="0">
              <a:lnSpc>
                <a:spcPts val="2795"/>
              </a:lnSpc>
              <a:spcBef>
                <a:spcPts val="1288"/>
              </a:spcBef>
              <a:spcAft>
                <a:spcPct val="0"/>
              </a:spcAft>
            </a:pPr>
            <a:r>
              <a:rPr sz="2800" spc="12">
                <a:solidFill>
                  <a:srgbClr val="000000"/>
                </a:solidFill>
                <a:latin typeface="FangSong"/>
                <a:cs typeface="FangSong"/>
              </a:rPr>
              <a:t>感情波折、反常心理。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552955" y="2528894"/>
            <a:ext cx="7013904" cy="17193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6338"/>
              </a:lnSpc>
              <a:spcBef>
                <a:spcPct val="0"/>
              </a:spcBef>
              <a:spcAft>
                <a:spcPct val="0"/>
              </a:spcAft>
            </a:pPr>
            <a:r>
              <a:rPr sz="4800" b="1">
                <a:solidFill>
                  <a:srgbClr val="000000"/>
                </a:solidFill>
                <a:latin typeface="EMSSNB+å¾®è½¯é�»,Bold"/>
                <a:cs typeface="EMSSNB+å¾®è½¯é�»,Bold"/>
              </a:rPr>
              <a:t>搭配不当、矛盾、杂糅</a:t>
            </a: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0708" y="386016"/>
            <a:ext cx="9753509" cy="14939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</a:pPr>
            <a:r>
              <a:rPr sz="2400" b="1" spc="31">
                <a:solidFill>
                  <a:srgbClr val="000000"/>
                </a:solidFill>
                <a:latin typeface="DengXian"/>
                <a:cs typeface="DengXian"/>
              </a:rPr>
              <a:t>56</a:t>
            </a:r>
            <a:r>
              <a:rPr sz="2400" spc="75">
                <a:solidFill>
                  <a:srgbClr val="000000"/>
                </a:solidFill>
                <a:latin typeface="FangSong"/>
                <a:cs typeface="FangSong"/>
              </a:rPr>
              <a:t>、如今，家庭农场模式依托特色农业产业和优良生态</a:t>
            </a:r>
          </a:p>
          <a:p>
            <a:pPr marL="0" marR="0">
              <a:lnSpc>
                <a:spcPts val="2400"/>
              </a:lnSpc>
              <a:spcBef>
                <a:spcPts val="663"/>
              </a:spcBef>
              <a:spcAft>
                <a:spcPct val="0"/>
              </a:spcAft>
            </a:pPr>
            <a:r>
              <a:rPr sz="2400" spc="75">
                <a:solidFill>
                  <a:srgbClr val="000000"/>
                </a:solidFill>
                <a:latin typeface="FangSong"/>
                <a:cs typeface="FangSong"/>
              </a:rPr>
              <a:t>资源，将农业生产与乡村旅游相结合，吸引了大批城里人去农</a:t>
            </a:r>
          </a:p>
          <a:p>
            <a:pPr marL="0" marR="0">
              <a:lnSpc>
                <a:spcPts val="2400"/>
              </a:lnSpc>
              <a:spcBef>
                <a:spcPts val="30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场赏花、摘菜、垂钓和休闲，有力地促进了乡村旅游的发展。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245108" y="2102675"/>
            <a:ext cx="8703470" cy="7898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</a:pPr>
            <a:r>
              <a:rPr sz="2400" b="1" spc="12">
                <a:solidFill>
                  <a:srgbClr val="000000"/>
                </a:solidFill>
                <a:latin typeface="DengXian"/>
                <a:cs typeface="DengXian"/>
              </a:rPr>
              <a:t>57</a:t>
            </a:r>
            <a:r>
              <a:rPr sz="2400" spc="34">
                <a:solidFill>
                  <a:srgbClr val="000000"/>
                </a:solidFill>
                <a:latin typeface="FangSong"/>
                <a:cs typeface="FangSong"/>
              </a:rPr>
              <a:t>、节前，平遥县对“我们的节日</a:t>
            </a:r>
            <a:r>
              <a:rPr sz="2400" b="1" spc="12">
                <a:solidFill>
                  <a:srgbClr val="000000"/>
                </a:solidFill>
                <a:latin typeface="DengXian"/>
                <a:cs typeface="DengXian"/>
              </a:rPr>
              <a:t>——</a:t>
            </a:r>
            <a:r>
              <a:rPr sz="2400" spc="30">
                <a:solidFill>
                  <a:srgbClr val="000000"/>
                </a:solidFill>
                <a:latin typeface="FangSong"/>
                <a:cs typeface="FangSong"/>
              </a:rPr>
              <a:t>春节</a:t>
            </a:r>
            <a:r>
              <a:rPr sz="2400" b="1" spc="27">
                <a:solidFill>
                  <a:srgbClr val="000000"/>
                </a:solidFill>
                <a:latin typeface="DengXian"/>
                <a:cs typeface="DengXian"/>
              </a:rPr>
              <a:t>•</a:t>
            </a:r>
            <a:r>
              <a:rPr sz="2400" spc="28">
                <a:solidFill>
                  <a:srgbClr val="000000"/>
                </a:solidFill>
                <a:latin typeface="FangSong"/>
                <a:cs typeface="FangSong"/>
              </a:rPr>
              <a:t>万家灯火靓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0708" y="2492819"/>
            <a:ext cx="9751466" cy="1469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75">
                <a:solidFill>
                  <a:srgbClr val="000000"/>
                </a:solidFill>
                <a:latin typeface="FangSong"/>
                <a:cs typeface="FangSong"/>
              </a:rPr>
              <a:t>平遥”为主题的平遥中国年活动进行了周密的策划和安排，使</a:t>
            </a:r>
          </a:p>
          <a:p>
            <a:pPr marL="0" marR="0">
              <a:lnSpc>
                <a:spcPts val="2400"/>
              </a:lnSpc>
              <a:spcBef>
                <a:spcPts val="479"/>
              </a:spcBef>
              <a:spcAft>
                <a:spcPct val="0"/>
              </a:spcAft>
            </a:pPr>
            <a:r>
              <a:rPr sz="2400" spc="75">
                <a:solidFill>
                  <a:srgbClr val="000000"/>
                </a:solidFill>
                <a:latin typeface="FangSong"/>
                <a:cs typeface="FangSong"/>
              </a:rPr>
              <a:t>古城内外呈现出流光溢彩、花灯齐放，火树银花不夜天的亮丽</a:t>
            </a:r>
          </a:p>
          <a:p>
            <a:pPr marL="0" marR="0">
              <a:lnSpc>
                <a:spcPts val="2402"/>
              </a:lnSpc>
              <a:spcBef>
                <a:spcPts val="28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美景。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30708" y="4186364"/>
            <a:ext cx="9752138" cy="14937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</a:pPr>
            <a:r>
              <a:rPr sz="2400" b="1" spc="49">
                <a:solidFill>
                  <a:srgbClr val="000000"/>
                </a:solidFill>
                <a:latin typeface="DengXian"/>
                <a:cs typeface="DengXian"/>
              </a:rPr>
              <a:t>58</a:t>
            </a:r>
            <a:r>
              <a:rPr sz="2400" spc="120">
                <a:solidFill>
                  <a:srgbClr val="000000"/>
                </a:solidFill>
                <a:latin typeface="FangSong"/>
                <a:cs typeface="FangSong"/>
              </a:rPr>
              <a:t>、</a:t>
            </a:r>
            <a:r>
              <a:rPr sz="2400" b="1" spc="28">
                <a:solidFill>
                  <a:srgbClr val="000000"/>
                </a:solidFill>
                <a:latin typeface="DengXian"/>
                <a:cs typeface="DengXian"/>
              </a:rPr>
              <a:t>IMF</a:t>
            </a:r>
            <a:r>
              <a:rPr sz="2400" spc="109">
                <a:solidFill>
                  <a:srgbClr val="000000"/>
                </a:solidFill>
                <a:latin typeface="FangSong"/>
                <a:cs typeface="FangSong"/>
              </a:rPr>
              <a:t>成员国中，德国、法国、英国和加拿大等投票</a:t>
            </a:r>
          </a:p>
          <a:p>
            <a:pPr marL="0" marR="0">
              <a:lnSpc>
                <a:spcPts val="2400"/>
              </a:lnSpc>
              <a:spcBef>
                <a:spcPts val="673"/>
              </a:spcBef>
              <a:spcAft>
                <a:spcPct val="0"/>
              </a:spcAft>
            </a:pPr>
            <a:r>
              <a:rPr sz="2400" spc="75">
                <a:solidFill>
                  <a:srgbClr val="000000"/>
                </a:solidFill>
                <a:latin typeface="FangSong"/>
                <a:cs typeface="FangSong"/>
              </a:rPr>
              <a:t>权举足轻重的国家都已经成立了人民币清算银行，意味着人民</a:t>
            </a:r>
          </a:p>
          <a:p>
            <a:pPr marL="0" marR="0">
              <a:lnSpc>
                <a:spcPts val="2400"/>
              </a:lnSpc>
              <a:spcBef>
                <a:spcPts val="288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币即将纳入特别提款权稳操胜券。</a:t>
            </a: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0708" y="450357"/>
            <a:ext cx="9757074" cy="17151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68095" marR="0">
              <a:lnSpc>
                <a:spcPts val="2715"/>
              </a:lnSpc>
              <a:spcBef>
                <a:spcPct val="0"/>
              </a:spcBef>
              <a:spcAft>
                <a:spcPct val="0"/>
              </a:spcAft>
            </a:pPr>
            <a:r>
              <a:rPr sz="2600" b="1">
                <a:solidFill>
                  <a:srgbClr val="000000"/>
                </a:solidFill>
                <a:latin typeface="DengXian"/>
                <a:cs typeface="DengXian"/>
              </a:rPr>
              <a:t>59</a:t>
            </a:r>
            <a:r>
              <a:rPr sz="2600" spc="20">
                <a:solidFill>
                  <a:srgbClr val="000000"/>
                </a:solidFill>
                <a:latin typeface="FangSong"/>
                <a:cs typeface="FangSong"/>
              </a:rPr>
              <a:t>、新加坡这个近</a:t>
            </a:r>
            <a:r>
              <a:rPr sz="2600" b="1">
                <a:solidFill>
                  <a:srgbClr val="000000"/>
                </a:solidFill>
                <a:latin typeface="DengXian"/>
                <a:cs typeface="DengXian"/>
              </a:rPr>
              <a:t>40</a:t>
            </a:r>
            <a:r>
              <a:rPr sz="2600" spc="18">
                <a:solidFill>
                  <a:srgbClr val="000000"/>
                </a:solidFill>
                <a:latin typeface="FangSong"/>
                <a:cs typeface="FangSong"/>
              </a:rPr>
              <a:t>％居民为外来移民的花园国度，</a:t>
            </a:r>
          </a:p>
          <a:p>
            <a:pPr marL="0" marR="0">
              <a:lnSpc>
                <a:spcPts val="2713"/>
              </a:lnSpc>
              <a:spcBef>
                <a:spcPts val="853"/>
              </a:spcBef>
              <a:spcAft>
                <a:spcPct val="0"/>
              </a:spcAft>
            </a:pPr>
            <a:r>
              <a:rPr sz="2600" spc="136">
                <a:solidFill>
                  <a:srgbClr val="000000"/>
                </a:solidFill>
                <a:latin typeface="FangSong"/>
                <a:cs typeface="FangSong"/>
              </a:rPr>
              <a:t>从</a:t>
            </a:r>
            <a:r>
              <a:rPr sz="2600" b="1" spc="20">
                <a:solidFill>
                  <a:srgbClr val="000000"/>
                </a:solidFill>
                <a:latin typeface="DengXian"/>
                <a:cs typeface="DengXian"/>
              </a:rPr>
              <a:t>1990</a:t>
            </a:r>
            <a:r>
              <a:rPr sz="2600" spc="124">
                <a:solidFill>
                  <a:srgbClr val="000000"/>
                </a:solidFill>
                <a:latin typeface="FangSong"/>
                <a:cs typeface="FangSong"/>
              </a:rPr>
              <a:t>到</a:t>
            </a:r>
            <a:r>
              <a:rPr sz="2600" b="1" spc="23">
                <a:solidFill>
                  <a:srgbClr val="000000"/>
                </a:solidFill>
                <a:latin typeface="DengXian"/>
                <a:cs typeface="DengXian"/>
              </a:rPr>
              <a:t>2016</a:t>
            </a:r>
            <a:r>
              <a:rPr sz="2600" spc="125">
                <a:solidFill>
                  <a:srgbClr val="000000"/>
                </a:solidFill>
                <a:latin typeface="FangSong"/>
                <a:cs typeface="FangSong"/>
              </a:rPr>
              <a:t>年，其适龄劳动人口从</a:t>
            </a:r>
            <a:r>
              <a:rPr sz="2600" b="1">
                <a:solidFill>
                  <a:srgbClr val="000000"/>
                </a:solidFill>
                <a:latin typeface="DengXian"/>
                <a:cs typeface="DengXian"/>
              </a:rPr>
              <a:t>220</a:t>
            </a:r>
            <a:r>
              <a:rPr sz="2600" spc="126">
                <a:solidFill>
                  <a:srgbClr val="000000"/>
                </a:solidFill>
                <a:latin typeface="FangSong"/>
                <a:cs typeface="FangSong"/>
              </a:rPr>
              <a:t>万人增长</a:t>
            </a:r>
            <a:r>
              <a:rPr sz="2600" b="1" spc="28">
                <a:solidFill>
                  <a:srgbClr val="000000"/>
                </a:solidFill>
                <a:latin typeface="DengXian"/>
                <a:cs typeface="DengXian"/>
              </a:rPr>
              <a:t>408</a:t>
            </a: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万</a:t>
            </a:r>
          </a:p>
          <a:p>
            <a:pPr marL="0" marR="0">
              <a:lnSpc>
                <a:spcPts val="2604"/>
              </a:lnSpc>
              <a:spcBef>
                <a:spcPts val="828"/>
              </a:spcBef>
              <a:spcAft>
                <a:spcPct val="0"/>
              </a:spcAft>
            </a:pPr>
            <a:r>
              <a:rPr sz="2600" spc="14">
                <a:solidFill>
                  <a:srgbClr val="000000"/>
                </a:solidFill>
                <a:latin typeface="FangSong"/>
                <a:cs typeface="FangSong"/>
              </a:rPr>
              <a:t>人，加大了公共交通等基础设施建设的压力。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0708" y="2464458"/>
            <a:ext cx="9755848" cy="169811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2713"/>
              </a:lnSpc>
              <a:spcBef>
                <a:spcPct val="0"/>
              </a:spcBef>
              <a:spcAft>
                <a:spcPct val="0"/>
              </a:spcAft>
            </a:pPr>
            <a:r>
              <a:rPr sz="2600" b="1" spc="40">
                <a:solidFill>
                  <a:srgbClr val="000000"/>
                </a:solidFill>
                <a:latin typeface="DengXian"/>
                <a:cs typeface="DengXian"/>
              </a:rPr>
              <a:t>60</a:t>
            </a:r>
            <a:r>
              <a:rPr sz="2600" spc="100">
                <a:solidFill>
                  <a:srgbClr val="000000"/>
                </a:solidFill>
                <a:latin typeface="FangSong"/>
                <a:cs typeface="FangSong"/>
              </a:rPr>
              <a:t>、依据欧洲银行已完成的压力测试结果显示，各</a:t>
            </a:r>
          </a:p>
          <a:p>
            <a:pPr marL="0" marR="0">
              <a:lnSpc>
                <a:spcPts val="2713"/>
              </a:lnSpc>
              <a:spcBef>
                <a:spcPts val="718"/>
              </a:spcBef>
              <a:spcAft>
                <a:spcPct val="0"/>
              </a:spcAft>
            </a:pPr>
            <a:r>
              <a:rPr sz="2600" spc="108">
                <a:solidFill>
                  <a:srgbClr val="000000"/>
                </a:solidFill>
                <a:latin typeface="FangSong"/>
                <a:cs typeface="FangSong"/>
              </a:rPr>
              <a:t>国接受测试的</a:t>
            </a:r>
            <a:r>
              <a:rPr sz="2600" b="1" spc="38">
                <a:solidFill>
                  <a:srgbClr val="000000"/>
                </a:solidFill>
                <a:latin typeface="DengXian"/>
                <a:cs typeface="DengXian"/>
              </a:rPr>
              <a:t>91</a:t>
            </a:r>
            <a:r>
              <a:rPr sz="2600" spc="108">
                <a:solidFill>
                  <a:srgbClr val="000000"/>
                </a:solidFill>
                <a:latin typeface="FangSong"/>
                <a:cs typeface="FangSong"/>
              </a:rPr>
              <a:t>家大小银行，只有</a:t>
            </a:r>
            <a:r>
              <a:rPr sz="2600" b="1" spc="68">
                <a:solidFill>
                  <a:srgbClr val="000000"/>
                </a:solidFill>
                <a:latin typeface="DengXian"/>
                <a:cs typeface="DengXian"/>
              </a:rPr>
              <a:t>7</a:t>
            </a:r>
            <a:r>
              <a:rPr sz="2600" spc="108">
                <a:solidFill>
                  <a:srgbClr val="000000"/>
                </a:solidFill>
                <a:latin typeface="FangSong"/>
                <a:cs typeface="FangSong"/>
              </a:rPr>
              <a:t>家未能符合规定的</a:t>
            </a:r>
            <a:r>
              <a:rPr sz="2600" b="1">
                <a:solidFill>
                  <a:srgbClr val="000000"/>
                </a:solidFill>
                <a:latin typeface="DengXian"/>
                <a:cs typeface="DengXian"/>
              </a:rPr>
              <a:t>6%</a:t>
            </a:r>
          </a:p>
          <a:p>
            <a:pPr marL="0" marR="0">
              <a:lnSpc>
                <a:spcPts val="2604"/>
              </a:lnSpc>
              <a:spcBef>
                <a:spcPts val="881"/>
              </a:spcBef>
              <a:spcAft>
                <a:spcPct val="0"/>
              </a:spcAft>
            </a:pPr>
            <a:r>
              <a:rPr sz="2600" spc="15">
                <a:solidFill>
                  <a:srgbClr val="000000"/>
                </a:solidFill>
                <a:latin typeface="FangSong"/>
                <a:cs typeface="FangSong"/>
              </a:rPr>
              <a:t>的一级资本比率。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0708" y="4462541"/>
            <a:ext cx="9753569" cy="16982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2715"/>
              </a:lnSpc>
              <a:spcBef>
                <a:spcPct val="0"/>
              </a:spcBef>
              <a:spcAft>
                <a:spcPct val="0"/>
              </a:spcAft>
            </a:pPr>
            <a:r>
              <a:rPr sz="2600" b="1" spc="107">
                <a:solidFill>
                  <a:srgbClr val="000000"/>
                </a:solidFill>
                <a:latin typeface="DengXian"/>
                <a:cs typeface="DengXian"/>
              </a:rPr>
              <a:t>1</a:t>
            </a:r>
            <a:r>
              <a:rPr sz="2600" spc="125">
                <a:solidFill>
                  <a:srgbClr val="000000"/>
                </a:solidFill>
                <a:latin typeface="FangSong"/>
                <a:cs typeface="FangSong"/>
              </a:rPr>
              <a:t>、作为一部历史题材纪录片</a:t>
            </a:r>
            <a:r>
              <a:rPr sz="2600" b="1" spc="-15">
                <a:solidFill>
                  <a:srgbClr val="000000"/>
                </a:solidFill>
                <a:latin typeface="DengXian"/>
                <a:cs typeface="DengXian"/>
              </a:rPr>
              <a:t>,</a:t>
            </a:r>
            <a:r>
              <a:rPr sz="2600" spc="28">
                <a:solidFill>
                  <a:srgbClr val="000000"/>
                </a:solidFill>
                <a:latin typeface="FangSong"/>
                <a:cs typeface="FangSong"/>
              </a:rPr>
              <a:t>《</a:t>
            </a:r>
            <a:r>
              <a:rPr sz="2600" b="1" spc="18">
                <a:solidFill>
                  <a:srgbClr val="000000"/>
                </a:solidFill>
                <a:latin typeface="DengXian"/>
                <a:cs typeface="DengXian"/>
              </a:rPr>
              <a:t>1937</a:t>
            </a:r>
            <a:r>
              <a:rPr sz="2600" spc="126">
                <a:solidFill>
                  <a:srgbClr val="000000"/>
                </a:solidFill>
                <a:latin typeface="FangSong"/>
                <a:cs typeface="FangSong"/>
              </a:rPr>
              <a:t>南京记忆》囊</a:t>
            </a:r>
          </a:p>
          <a:p>
            <a:pPr marL="0" marR="0">
              <a:lnSpc>
                <a:spcPts val="2713"/>
              </a:lnSpc>
              <a:spcBef>
                <a:spcPts val="720"/>
              </a:spcBef>
              <a:spcAft>
                <a:spcPct val="0"/>
              </a:spcAft>
            </a:pPr>
            <a:r>
              <a:rPr sz="2600" spc="46">
                <a:solidFill>
                  <a:srgbClr val="000000"/>
                </a:solidFill>
                <a:latin typeface="FangSong"/>
                <a:cs typeface="FangSong"/>
              </a:rPr>
              <a:t>括了绝大多数国内外关于南京大屠杀的史料和研究成果</a:t>
            </a:r>
            <a:r>
              <a:rPr sz="2600" b="1" spc="20">
                <a:solidFill>
                  <a:srgbClr val="000000"/>
                </a:solidFill>
                <a:latin typeface="DengXian"/>
                <a:cs typeface="DengXian"/>
              </a:rPr>
              <a:t>,</a:t>
            </a: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其</a:t>
            </a:r>
          </a:p>
          <a:p>
            <a:pPr marL="0" marR="0">
              <a:lnSpc>
                <a:spcPts val="2604"/>
              </a:lnSpc>
              <a:spcBef>
                <a:spcPts val="878"/>
              </a:spcBef>
              <a:spcAft>
                <a:spcPct val="0"/>
              </a:spcAft>
            </a:pPr>
            <a:r>
              <a:rPr sz="2600" spc="14">
                <a:solidFill>
                  <a:srgbClr val="000000"/>
                </a:solidFill>
                <a:latin typeface="FangSong"/>
                <a:cs typeface="FangSong"/>
              </a:rPr>
              <a:t>中包括最新发现的从未对外公布的珍贵史料。</a:t>
            </a: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0708" y="453786"/>
            <a:ext cx="9755058" cy="184468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819911" marR="0">
              <a:lnSpc>
                <a:spcPts val="2915"/>
              </a:lnSpc>
              <a:spcBef>
                <a:spcPct val="0"/>
              </a:spcBef>
              <a:spcAft>
                <a:spcPct val="0"/>
              </a:spcAft>
            </a:pPr>
            <a:r>
              <a:rPr sz="2800" b="1" spc="113">
                <a:solidFill>
                  <a:srgbClr val="000000"/>
                </a:solidFill>
                <a:latin typeface="DengXian"/>
                <a:cs typeface="DengXian"/>
              </a:rPr>
              <a:t>2</a:t>
            </a:r>
            <a:r>
              <a:rPr sz="2800" spc="140">
                <a:solidFill>
                  <a:srgbClr val="000000"/>
                </a:solidFill>
                <a:latin typeface="FangSong"/>
                <a:cs typeface="FangSong"/>
              </a:rPr>
              <a:t>、经过专家组分析论证，排除了不可抗力和人</a:t>
            </a:r>
          </a:p>
          <a:p>
            <a:pPr marL="0" marR="0">
              <a:lnSpc>
                <a:spcPts val="2913"/>
              </a:lnSpc>
              <a:spcBef>
                <a:spcPts val="917"/>
              </a:spcBef>
              <a:spcAft>
                <a:spcPct val="0"/>
              </a:spcAft>
            </a:pPr>
            <a:r>
              <a:rPr sz="2800" spc="27">
                <a:solidFill>
                  <a:srgbClr val="000000"/>
                </a:solidFill>
                <a:latin typeface="FangSong"/>
                <a:cs typeface="FangSong"/>
              </a:rPr>
              <a:t>为破坏因素导致事故发生的可能性，认定“</a:t>
            </a: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12?23</a:t>
            </a:r>
            <a:r>
              <a:rPr sz="2800" b="1" spc="20">
                <a:solidFill>
                  <a:srgbClr val="000000"/>
                </a:solidFill>
                <a:latin typeface="QOWBGF+DengXian-Bold"/>
                <a:cs typeface="QOWBGF+DengXian-Bold"/>
              </a:rPr>
              <a:t>”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特</a:t>
            </a:r>
          </a:p>
          <a:p>
            <a:pPr marL="0" marR="0">
              <a:lnSpc>
                <a:spcPts val="2795"/>
              </a:lnSpc>
              <a:spcBef>
                <a:spcPts val="899"/>
              </a:spcBef>
              <a:spcAft>
                <a:spcPct val="0"/>
              </a:spcAft>
            </a:pP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大井喷事故是一起责任事故。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0708" y="2603523"/>
            <a:ext cx="9752927" cy="22970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2913"/>
              </a:lnSpc>
              <a:spcBef>
                <a:spcPct val="0"/>
              </a:spcBef>
              <a:spcAft>
                <a:spcPct val="0"/>
              </a:spcAft>
            </a:pPr>
            <a:r>
              <a:rPr sz="2800" b="1" spc="139">
                <a:solidFill>
                  <a:srgbClr val="000000"/>
                </a:solidFill>
                <a:latin typeface="DengXian"/>
                <a:cs typeface="DengXian"/>
              </a:rPr>
              <a:t>3</a:t>
            </a:r>
            <a:r>
              <a:rPr sz="2800" spc="150">
                <a:solidFill>
                  <a:srgbClr val="000000"/>
                </a:solidFill>
                <a:latin typeface="FangSong"/>
                <a:cs typeface="FangSong"/>
              </a:rPr>
              <a:t>、欧洲“惠更斯”号探测器</a:t>
            </a:r>
            <a:r>
              <a:rPr sz="2800" b="1" spc="125">
                <a:solidFill>
                  <a:srgbClr val="000000"/>
                </a:solidFill>
                <a:latin typeface="DengXian"/>
                <a:cs typeface="DengXian"/>
              </a:rPr>
              <a:t>1</a:t>
            </a:r>
            <a:r>
              <a:rPr sz="2800" spc="154">
                <a:solidFill>
                  <a:srgbClr val="000000"/>
                </a:solidFill>
                <a:latin typeface="FangSong"/>
                <a:cs typeface="FangSong"/>
              </a:rPr>
              <a:t>月</a:t>
            </a: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14</a:t>
            </a:r>
            <a:r>
              <a:rPr sz="2800" spc="151">
                <a:solidFill>
                  <a:srgbClr val="000000"/>
                </a:solidFill>
                <a:latin typeface="FangSong"/>
                <a:cs typeface="FangSong"/>
              </a:rPr>
              <a:t>日在成功登</a:t>
            </a:r>
          </a:p>
          <a:p>
            <a:pPr marL="0" marR="0">
              <a:lnSpc>
                <a:spcPts val="2798"/>
              </a:lnSpc>
              <a:spcBef>
                <a:spcPts val="897"/>
              </a:spcBef>
              <a:spcAft>
                <a:spcPct val="0"/>
              </a:spcAft>
            </a:pPr>
            <a:r>
              <a:rPr sz="2800" spc="246">
                <a:solidFill>
                  <a:srgbClr val="000000"/>
                </a:solidFill>
                <a:latin typeface="FangSong"/>
                <a:cs typeface="FangSong"/>
              </a:rPr>
              <a:t>陆土星最大的卫星土卫六以后，通过它搭乘的美国</a:t>
            </a:r>
          </a:p>
          <a:p>
            <a:pPr marL="0" marR="0">
              <a:lnSpc>
                <a:spcPts val="2795"/>
              </a:lnSpc>
              <a:spcBef>
                <a:spcPts val="902"/>
              </a:spcBef>
              <a:spcAft>
                <a:spcPct val="0"/>
              </a:spcAft>
            </a:pPr>
            <a:r>
              <a:rPr sz="2800" spc="105">
                <a:solidFill>
                  <a:srgbClr val="000000"/>
                </a:solidFill>
                <a:latin typeface="FangSong"/>
                <a:cs typeface="FangSong"/>
              </a:rPr>
              <a:t>“卡西尼”号飞船成功传回的拍摄的土卫六照片和其</a:t>
            </a:r>
          </a:p>
          <a:p>
            <a:pPr marL="0" marR="0">
              <a:lnSpc>
                <a:spcPts val="2795"/>
              </a:lnSpc>
              <a:spcBef>
                <a:spcPts val="900"/>
              </a:spcBef>
              <a:spcAft>
                <a:spcPct val="0"/>
              </a:spcAft>
            </a:pPr>
            <a:r>
              <a:rPr sz="2800" spc="12">
                <a:solidFill>
                  <a:srgbClr val="000000"/>
                </a:solidFill>
                <a:latin typeface="FangSong"/>
                <a:cs typeface="FangSong"/>
              </a:rPr>
              <a:t>他科学数据。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0708" y="5204102"/>
            <a:ext cx="9747748" cy="18275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2913"/>
              </a:lnSpc>
              <a:spcBef>
                <a:spcPct val="0"/>
              </a:spcBef>
              <a:spcAft>
                <a:spcPct val="0"/>
              </a:spcAft>
            </a:pPr>
            <a:r>
              <a:rPr sz="2800" b="1" spc="80">
                <a:solidFill>
                  <a:srgbClr val="000000"/>
                </a:solidFill>
                <a:latin typeface="DengXian"/>
                <a:cs typeface="DengXian"/>
              </a:rPr>
              <a:t>4</a:t>
            </a:r>
            <a:r>
              <a:rPr sz="2800" spc="100">
                <a:solidFill>
                  <a:srgbClr val="000000"/>
                </a:solidFill>
                <a:latin typeface="FangSong"/>
                <a:cs typeface="FangSong"/>
              </a:rPr>
              <a:t>、发展农村职业技术教育有助于加快中国工业</a:t>
            </a:r>
          </a:p>
          <a:p>
            <a:pPr marL="0" marR="0">
              <a:lnSpc>
                <a:spcPts val="2798"/>
              </a:lnSpc>
              <a:spcBef>
                <a:spcPts val="897"/>
              </a:spcBef>
              <a:spcAft>
                <a:spcPct val="0"/>
              </a:spcAft>
            </a:pPr>
            <a:r>
              <a:rPr sz="2800" spc="107">
                <a:solidFill>
                  <a:srgbClr val="000000"/>
                </a:solidFill>
                <a:latin typeface="FangSong"/>
                <a:cs typeface="FangSong"/>
              </a:rPr>
              <a:t>化、城镇化进程，对于提高农民增收致富和推动社会</a:t>
            </a:r>
          </a:p>
          <a:p>
            <a:pPr marL="0" marR="0">
              <a:lnSpc>
                <a:spcPts val="2795"/>
              </a:lnSpc>
              <a:spcBef>
                <a:spcPts val="902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主义新农村建设都具有重要意义。</a:t>
            </a: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0708" y="435498"/>
            <a:ext cx="10165081" cy="1913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19327" marR="0">
              <a:lnSpc>
                <a:spcPts val="2915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5</a:t>
            </a:r>
            <a:r>
              <a:rPr sz="2800" spc="37">
                <a:solidFill>
                  <a:srgbClr val="000000"/>
                </a:solidFill>
                <a:latin typeface="FangSong"/>
                <a:cs typeface="FangSong"/>
              </a:rPr>
              <a:t>、权力部门应当善待媒体，善用媒体，信任媒体，</a:t>
            </a:r>
          </a:p>
          <a:p>
            <a:pPr marL="0" marR="0">
              <a:lnSpc>
                <a:spcPts val="2795"/>
              </a:lnSpc>
              <a:spcBef>
                <a:spcPts val="1289"/>
              </a:spcBef>
              <a:spcAft>
                <a:spcPct val="0"/>
              </a:spcAft>
            </a:pPr>
            <a:r>
              <a:rPr sz="2800" spc="104">
                <a:solidFill>
                  <a:srgbClr val="000000"/>
                </a:solidFill>
                <a:latin typeface="FangSong"/>
                <a:cs typeface="FangSong"/>
              </a:rPr>
              <a:t>以便使媒体更好地发挥引导社会热点、通达社情民意、</a:t>
            </a:r>
          </a:p>
          <a:p>
            <a:pPr marL="0" marR="0">
              <a:lnSpc>
                <a:spcPts val="2795"/>
              </a:lnSpc>
              <a:spcBef>
                <a:spcPts val="1236"/>
              </a:spcBef>
              <a:spcAft>
                <a:spcPct val="0"/>
              </a:spcAft>
            </a:pPr>
            <a:r>
              <a:rPr sz="2800" spc="12">
                <a:solidFill>
                  <a:srgbClr val="000000"/>
                </a:solidFill>
                <a:latin typeface="FangSong"/>
                <a:cs typeface="FangSong"/>
              </a:rPr>
              <a:t>搞好舆论监督的作用。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0708" y="2739159"/>
            <a:ext cx="9755381" cy="1913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2913"/>
              </a:lnSpc>
              <a:spcBef>
                <a:spcPct val="0"/>
              </a:spcBef>
              <a:spcAft>
                <a:spcPct val="0"/>
              </a:spcAft>
            </a:pPr>
            <a:r>
              <a:rPr sz="2800" b="1" spc="80">
                <a:solidFill>
                  <a:srgbClr val="000000"/>
                </a:solidFill>
                <a:latin typeface="DengXian"/>
                <a:cs typeface="DengXian"/>
              </a:rPr>
              <a:t>6</a:t>
            </a:r>
            <a:r>
              <a:rPr sz="2800" spc="101">
                <a:solidFill>
                  <a:srgbClr val="000000"/>
                </a:solidFill>
                <a:latin typeface="FangSong"/>
                <a:cs typeface="FangSong"/>
              </a:rPr>
              <a:t>、由于规划周密、准备充分，去年在北京举办</a:t>
            </a:r>
          </a:p>
          <a:p>
            <a:pPr marL="0" marR="0">
              <a:lnSpc>
                <a:spcPts val="2915"/>
              </a:lnSpc>
              <a:spcBef>
                <a:spcPts val="1116"/>
              </a:spcBef>
              <a:spcAft>
                <a:spcPct val="0"/>
              </a:spcAft>
            </a:pPr>
            <a:r>
              <a:rPr sz="2800" spc="98">
                <a:solidFill>
                  <a:srgbClr val="000000"/>
                </a:solidFill>
                <a:latin typeface="FangSong"/>
                <a:cs typeface="FangSong"/>
              </a:rPr>
              <a:t>的第</a:t>
            </a:r>
            <a:r>
              <a:rPr sz="2800" b="1" spc="37">
                <a:solidFill>
                  <a:srgbClr val="000000"/>
                </a:solidFill>
                <a:latin typeface="DengXian"/>
                <a:cs typeface="DengXian"/>
              </a:rPr>
              <a:t>29</a:t>
            </a:r>
            <a:r>
              <a:rPr sz="2800" spc="95">
                <a:solidFill>
                  <a:srgbClr val="000000"/>
                </a:solidFill>
                <a:latin typeface="FangSong"/>
                <a:cs typeface="FangSong"/>
              </a:rPr>
              <a:t>届奥运会成为奥运会中历届参赛国最多、开幕</a:t>
            </a:r>
          </a:p>
          <a:p>
            <a:pPr marL="0" marR="0">
              <a:lnSpc>
                <a:spcPts val="2795"/>
              </a:lnSpc>
              <a:spcBef>
                <a:spcPts val="1289"/>
              </a:spcBef>
              <a:spcAft>
                <a:spcPct val="0"/>
              </a:spcAft>
            </a:pP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式演艺最精彩的一次盛会，好评如潮。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0708" y="5041034"/>
            <a:ext cx="9753569" cy="19129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2913"/>
              </a:lnSpc>
              <a:spcBef>
                <a:spcPct val="0"/>
              </a:spcBef>
              <a:spcAft>
                <a:spcPct val="0"/>
              </a:spcAft>
            </a:pPr>
            <a:r>
              <a:rPr sz="2800" b="1" spc="80">
                <a:solidFill>
                  <a:srgbClr val="000000"/>
                </a:solidFill>
                <a:latin typeface="DengXian"/>
                <a:cs typeface="DengXian"/>
              </a:rPr>
              <a:t>7</a:t>
            </a:r>
            <a:r>
              <a:rPr sz="2800" spc="102">
                <a:solidFill>
                  <a:srgbClr val="000000"/>
                </a:solidFill>
                <a:latin typeface="FangSong"/>
                <a:cs typeface="FangSong"/>
              </a:rPr>
              <a:t>、为了解决电脑使用者经常忘记密码的问题，</a:t>
            </a:r>
          </a:p>
          <a:p>
            <a:pPr marL="0" marR="0">
              <a:lnSpc>
                <a:spcPts val="2798"/>
              </a:lnSpc>
              <a:spcBef>
                <a:spcPts val="1233"/>
              </a:spcBef>
              <a:spcAft>
                <a:spcPct val="0"/>
              </a:spcAft>
            </a:pPr>
            <a:r>
              <a:rPr sz="2800" spc="108">
                <a:solidFill>
                  <a:srgbClr val="000000"/>
                </a:solidFill>
                <a:latin typeface="FangSong"/>
                <a:cs typeface="FangSong"/>
              </a:rPr>
              <a:t>科学家推出操作者皮下植入射频识别芯片的方法，这</a:t>
            </a:r>
          </a:p>
          <a:p>
            <a:pPr marL="0" marR="0">
              <a:lnSpc>
                <a:spcPts val="2795"/>
              </a:lnSpc>
              <a:spcBef>
                <a:spcPts val="1288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对于电脑爱好者来说，无疑是个好消息。</a:t>
            </a: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0708" y="435498"/>
            <a:ext cx="9751921" cy="1913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19327" marR="0">
              <a:lnSpc>
                <a:spcPts val="2915"/>
              </a:lnSpc>
              <a:spcBef>
                <a:spcPct val="0"/>
              </a:spcBef>
              <a:spcAft>
                <a:spcPct val="0"/>
              </a:spcAft>
            </a:pPr>
            <a:r>
              <a:rPr sz="2800" b="1" spc="18">
                <a:solidFill>
                  <a:srgbClr val="000000"/>
                </a:solidFill>
                <a:latin typeface="DengXian"/>
                <a:cs typeface="DengXian"/>
              </a:rPr>
              <a:t>8</a:t>
            </a:r>
            <a:r>
              <a:rPr sz="2800" spc="36">
                <a:solidFill>
                  <a:srgbClr val="000000"/>
                </a:solidFill>
                <a:latin typeface="FangSong"/>
                <a:cs typeface="FangSong"/>
              </a:rPr>
              <a:t>、对那场战争、对那段历史能否始终保持正确的</a:t>
            </a:r>
          </a:p>
          <a:p>
            <a:pPr marL="0" marR="0">
              <a:lnSpc>
                <a:spcPts val="2795"/>
              </a:lnSpc>
              <a:spcBef>
                <a:spcPts val="1289"/>
              </a:spcBef>
              <a:spcAft>
                <a:spcPct val="0"/>
              </a:spcAft>
            </a:pPr>
            <a:r>
              <a:rPr sz="2800" spc="108">
                <a:solidFill>
                  <a:srgbClr val="000000"/>
                </a:solidFill>
                <a:latin typeface="FangSong"/>
                <a:cs typeface="FangSong"/>
              </a:rPr>
              <a:t>认识，是改善和发展中日关系的关键所在，也是中日</a:t>
            </a:r>
          </a:p>
          <a:p>
            <a:pPr marL="0" marR="0">
              <a:lnSpc>
                <a:spcPts val="2795"/>
              </a:lnSpc>
              <a:spcBef>
                <a:spcPts val="1236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经贸关系良好发展的重要条件。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0708" y="2739159"/>
            <a:ext cx="10165431" cy="19454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2913"/>
              </a:lnSpc>
              <a:spcBef>
                <a:spcPct val="0"/>
              </a:spcBef>
              <a:spcAft>
                <a:spcPct val="0"/>
              </a:spcAft>
            </a:pPr>
            <a:r>
              <a:rPr sz="2800" b="1" spc="80">
                <a:solidFill>
                  <a:srgbClr val="000000"/>
                </a:solidFill>
                <a:latin typeface="DengXian"/>
                <a:cs typeface="DengXian"/>
              </a:rPr>
              <a:t>9</a:t>
            </a:r>
            <a:r>
              <a:rPr sz="2800" spc="102">
                <a:solidFill>
                  <a:srgbClr val="000000"/>
                </a:solidFill>
                <a:latin typeface="FangSong"/>
                <a:cs typeface="FangSong"/>
              </a:rPr>
              <a:t>、为满足春节期间旅客出行需求，缓解运输压</a:t>
            </a:r>
          </a:p>
          <a:p>
            <a:pPr marL="0" marR="0">
              <a:lnSpc>
                <a:spcPts val="2798"/>
              </a:lnSpc>
              <a:spcBef>
                <a:spcPts val="1233"/>
              </a:spcBef>
              <a:spcAft>
                <a:spcPct val="0"/>
              </a:spcAft>
            </a:pPr>
            <a:r>
              <a:rPr sz="2800" spc="104">
                <a:solidFill>
                  <a:srgbClr val="000000"/>
                </a:solidFill>
                <a:latin typeface="FangSong"/>
                <a:cs typeface="FangSong"/>
              </a:rPr>
              <a:t>力，上海铁路局将组织增开阜阳、合肥、南京、无锡、</a:t>
            </a:r>
          </a:p>
          <a:p>
            <a:pPr marL="0" marR="0">
              <a:lnSpc>
                <a:spcPts val="2913"/>
              </a:lnSpc>
              <a:spcBef>
                <a:spcPts val="1171"/>
              </a:spcBef>
              <a:spcAft>
                <a:spcPct val="0"/>
              </a:spcAft>
            </a:pPr>
            <a:r>
              <a:rPr sz="2800" spc="18">
                <a:solidFill>
                  <a:srgbClr val="000000"/>
                </a:solidFill>
                <a:latin typeface="FangSong"/>
                <a:cs typeface="FangSong"/>
              </a:rPr>
              <a:t>杭州、宁波等区内</a:t>
            </a: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20</a:t>
            </a:r>
            <a:r>
              <a:rPr sz="2800" spc="12">
                <a:solidFill>
                  <a:srgbClr val="000000"/>
                </a:solidFill>
                <a:latin typeface="FangSong"/>
                <a:cs typeface="FangSong"/>
              </a:rPr>
              <a:t>余对临时客运列车上线运营。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0708" y="5041034"/>
            <a:ext cx="9752471" cy="19453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2913"/>
              </a:lnSpc>
              <a:spcBef>
                <a:spcPct val="0"/>
              </a:spcBef>
              <a:spcAft>
                <a:spcPct val="0"/>
              </a:spcAft>
            </a:pPr>
            <a:r>
              <a:rPr sz="2800" b="1" spc="31">
                <a:solidFill>
                  <a:srgbClr val="000000"/>
                </a:solidFill>
                <a:latin typeface="DengXian"/>
                <a:cs typeface="DengXian"/>
              </a:rPr>
              <a:t>10</a:t>
            </a:r>
            <a:r>
              <a:rPr sz="2800" spc="89">
                <a:solidFill>
                  <a:srgbClr val="000000"/>
                </a:solidFill>
                <a:latin typeface="FangSong"/>
                <a:cs typeface="FangSong"/>
              </a:rPr>
              <a:t>、今年七月</a:t>
            </a:r>
            <a:r>
              <a:rPr sz="2800" b="1" spc="15">
                <a:solidFill>
                  <a:srgbClr val="000000"/>
                </a:solidFill>
                <a:latin typeface="DengXian"/>
                <a:cs typeface="DengXian"/>
              </a:rPr>
              <a:t>JUNO</a:t>
            </a:r>
            <a:r>
              <a:rPr sz="2800" spc="86">
                <a:solidFill>
                  <a:srgbClr val="000000"/>
                </a:solidFill>
                <a:latin typeface="FangSong"/>
                <a:cs typeface="FangSong"/>
              </a:rPr>
              <a:t>飞船将抵达木星，进入运行</a:t>
            </a:r>
          </a:p>
          <a:p>
            <a:pPr marL="0" marR="0">
              <a:lnSpc>
                <a:spcPts val="2915"/>
              </a:lnSpc>
              <a:spcBef>
                <a:spcPts val="1116"/>
              </a:spcBef>
              <a:spcAft>
                <a:spcPct val="0"/>
              </a:spcAft>
            </a:pPr>
            <a:r>
              <a:rPr sz="2800" spc="37">
                <a:solidFill>
                  <a:srgbClr val="000000"/>
                </a:solidFill>
                <a:latin typeface="FangSong"/>
                <a:cs typeface="FangSong"/>
              </a:rPr>
              <a:t>轨道后，飞船将以每分钟</a:t>
            </a: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3</a:t>
            </a:r>
            <a:r>
              <a:rPr sz="2800" spc="37">
                <a:solidFill>
                  <a:srgbClr val="000000"/>
                </a:solidFill>
                <a:latin typeface="FangSong"/>
                <a:cs typeface="FangSong"/>
              </a:rPr>
              <a:t>次做自转，并确保所有的设</a:t>
            </a:r>
          </a:p>
          <a:p>
            <a:pPr marL="0" marR="0">
              <a:lnSpc>
                <a:spcPts val="2913"/>
              </a:lnSpc>
              <a:spcBef>
                <a:spcPts val="1170"/>
              </a:spcBef>
              <a:spcAft>
                <a:spcPct val="0"/>
              </a:spcAft>
            </a:pPr>
            <a:r>
              <a:rPr sz="2800" spc="20">
                <a:solidFill>
                  <a:srgbClr val="000000"/>
                </a:solidFill>
                <a:latin typeface="FangSong"/>
                <a:cs typeface="FangSong"/>
              </a:rPr>
              <a:t>备以每小时</a:t>
            </a: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400</a:t>
            </a:r>
            <a:r>
              <a:rPr sz="2800" spc="12">
                <a:solidFill>
                  <a:srgbClr val="000000"/>
                </a:solidFill>
                <a:latin typeface="FangSong"/>
                <a:cs typeface="FangSong"/>
              </a:rPr>
              <a:t>次的频率指向木星。</a:t>
            </a: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0708" y="453786"/>
            <a:ext cx="9754972" cy="184468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819911" marR="0">
              <a:lnSpc>
                <a:spcPts val="2915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11</a:t>
            </a:r>
            <a:r>
              <a:rPr sz="2800" spc="27">
                <a:solidFill>
                  <a:srgbClr val="000000"/>
                </a:solidFill>
                <a:latin typeface="FangSong"/>
                <a:cs typeface="FangSong"/>
              </a:rPr>
              <a:t>、围绕“农民增收”这一目标</a:t>
            </a: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,</a:t>
            </a:r>
            <a:r>
              <a:rPr sz="2800" spc="30">
                <a:solidFill>
                  <a:srgbClr val="000000"/>
                </a:solidFill>
                <a:latin typeface="FangSong"/>
                <a:cs typeface="FangSong"/>
              </a:rPr>
              <a:t>该信用社大力支</a:t>
            </a:r>
          </a:p>
          <a:p>
            <a:pPr marL="0" marR="0">
              <a:lnSpc>
                <a:spcPts val="2913"/>
              </a:lnSpc>
              <a:spcBef>
                <a:spcPts val="917"/>
              </a:spcBef>
              <a:spcAft>
                <a:spcPct val="0"/>
              </a:spcAft>
            </a:pP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持农村特色经济的发展</a:t>
            </a: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,</a:t>
            </a:r>
            <a:r>
              <a:rPr sz="2800" spc="12">
                <a:solidFill>
                  <a:srgbClr val="000000"/>
                </a:solidFill>
                <a:latin typeface="FangSong"/>
                <a:cs typeface="FangSong"/>
              </a:rPr>
              <a:t>重点向特色化、优质化、</a:t>
            </a:r>
            <a:r>
              <a:rPr sz="2800" spc="70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 spc="20">
                <a:solidFill>
                  <a:srgbClr val="000000"/>
                </a:solidFill>
                <a:latin typeface="FangSong"/>
                <a:cs typeface="FangSong"/>
              </a:rPr>
              <a:t>技术</a:t>
            </a:r>
          </a:p>
          <a:p>
            <a:pPr marL="0" marR="0">
              <a:lnSpc>
                <a:spcPts val="2795"/>
              </a:lnSpc>
              <a:spcBef>
                <a:spcPts val="899"/>
              </a:spcBef>
              <a:spcAft>
                <a:spcPct val="0"/>
              </a:spcAft>
            </a:pPr>
            <a:r>
              <a:rPr sz="2800" spc="12">
                <a:solidFill>
                  <a:srgbClr val="000000"/>
                </a:solidFill>
                <a:latin typeface="FangSong"/>
                <a:cs typeface="FangSong"/>
              </a:rPr>
              <a:t>化农户优先发放贷款。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0708" y="2603523"/>
            <a:ext cx="9753627" cy="22970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2913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12</a:t>
            </a:r>
            <a:r>
              <a:rPr sz="2800" spc="25">
                <a:solidFill>
                  <a:srgbClr val="000000"/>
                </a:solidFill>
                <a:latin typeface="FangSong"/>
                <a:cs typeface="FangSong"/>
              </a:rPr>
              <a:t>、各级工会要准确把握全省经济发展大局，发</a:t>
            </a:r>
          </a:p>
          <a:p>
            <a:pPr marL="0" marR="0">
              <a:lnSpc>
                <a:spcPts val="2798"/>
              </a:lnSpc>
              <a:spcBef>
                <a:spcPts val="897"/>
              </a:spcBef>
              <a:spcAft>
                <a:spcPct val="0"/>
              </a:spcAft>
            </a:pPr>
            <a:r>
              <a:rPr sz="2800" spc="108">
                <a:solidFill>
                  <a:srgbClr val="000000"/>
                </a:solidFill>
                <a:latin typeface="FangSong"/>
                <a:cs typeface="FangSong"/>
              </a:rPr>
              <a:t>挥自身充分的优势，以高度的责任感和使命感，积极</a:t>
            </a:r>
          </a:p>
          <a:p>
            <a:pPr marL="0" marR="0">
              <a:lnSpc>
                <a:spcPts val="2795"/>
              </a:lnSpc>
              <a:spcBef>
                <a:spcPts val="902"/>
              </a:spcBef>
              <a:spcAft>
                <a:spcPct val="0"/>
              </a:spcAft>
            </a:pPr>
            <a:r>
              <a:rPr sz="2800" spc="108">
                <a:solidFill>
                  <a:srgbClr val="000000"/>
                </a:solidFill>
                <a:latin typeface="FangSong"/>
                <a:cs typeface="FangSong"/>
              </a:rPr>
              <a:t>主动做好各项工作，为建设富裕、秀美、和谐的江西</a:t>
            </a:r>
          </a:p>
          <a:p>
            <a:pPr marL="0" marR="0">
              <a:lnSpc>
                <a:spcPts val="2795"/>
              </a:lnSpc>
              <a:spcBef>
                <a:spcPts val="900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作出新的更大贡献。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0708" y="5204102"/>
            <a:ext cx="9755322" cy="18600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2913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13</a:t>
            </a:r>
            <a:r>
              <a:rPr sz="2800" spc="136">
                <a:solidFill>
                  <a:srgbClr val="000000"/>
                </a:solidFill>
                <a:latin typeface="FangSong"/>
                <a:cs typeface="FangSong"/>
              </a:rPr>
              <a:t>、专家提出</a:t>
            </a:r>
            <a:r>
              <a:rPr sz="2800" b="1" spc="104">
                <a:solidFill>
                  <a:srgbClr val="000000"/>
                </a:solidFill>
                <a:latin typeface="DengXian"/>
                <a:cs typeface="DengXian"/>
              </a:rPr>
              <a:t>:</a:t>
            </a:r>
            <a:r>
              <a:rPr sz="2800" spc="127">
                <a:solidFill>
                  <a:srgbClr val="000000"/>
                </a:solidFill>
                <a:latin typeface="FangSong"/>
                <a:cs typeface="FangSong"/>
              </a:rPr>
              <a:t>许多国家在调整退休年龄时都要</a:t>
            </a:r>
          </a:p>
          <a:p>
            <a:pPr marL="0" marR="0">
              <a:lnSpc>
                <a:spcPts val="2915"/>
              </a:lnSpc>
              <a:spcBef>
                <a:spcPts val="780"/>
              </a:spcBef>
              <a:spcAft>
                <a:spcPct val="0"/>
              </a:spcAft>
            </a:pPr>
            <a:r>
              <a:rPr sz="2800" spc="46">
                <a:solidFill>
                  <a:srgbClr val="000000"/>
                </a:solidFill>
                <a:latin typeface="FangSong"/>
                <a:cs typeface="FangSong"/>
              </a:rPr>
              <a:t>预先若干年向社会公告</a:t>
            </a:r>
            <a:r>
              <a:rPr sz="2800" b="1" spc="20">
                <a:solidFill>
                  <a:srgbClr val="000000"/>
                </a:solidFill>
                <a:latin typeface="DengXian"/>
                <a:cs typeface="DengXian"/>
              </a:rPr>
              <a:t>,</a:t>
            </a:r>
            <a:r>
              <a:rPr sz="2800" spc="46">
                <a:solidFill>
                  <a:srgbClr val="000000"/>
                </a:solidFill>
                <a:latin typeface="FangSong"/>
                <a:cs typeface="FangSong"/>
              </a:rPr>
              <a:t>对不同群体采取差别政策</a:t>
            </a:r>
            <a:r>
              <a:rPr sz="2800" b="1" spc="20">
                <a:solidFill>
                  <a:srgbClr val="000000"/>
                </a:solidFill>
                <a:latin typeface="DengXian"/>
                <a:cs typeface="DengXian"/>
              </a:rPr>
              <a:t>,</a:t>
            </a:r>
            <a:r>
              <a:rPr sz="2800" spc="43">
                <a:solidFill>
                  <a:srgbClr val="000000"/>
                </a:solidFill>
                <a:latin typeface="FangSong"/>
                <a:cs typeface="FangSong"/>
              </a:rPr>
              <a:t>并以</a:t>
            </a:r>
          </a:p>
          <a:p>
            <a:pPr marL="0" marR="0">
              <a:lnSpc>
                <a:spcPts val="2913"/>
              </a:lnSpc>
              <a:spcBef>
                <a:spcPts val="784"/>
              </a:spcBef>
              <a:spcAft>
                <a:spcPct val="0"/>
              </a:spcAft>
            </a:pPr>
            <a:r>
              <a:rPr sz="2800" spc="18">
                <a:solidFill>
                  <a:srgbClr val="000000"/>
                </a:solidFill>
                <a:latin typeface="FangSong"/>
                <a:cs typeface="FangSong"/>
              </a:rPr>
              <a:t>“小步慢走”实施</a:t>
            </a: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,</a:t>
            </a:r>
            <a:r>
              <a:rPr sz="2800" spc="12">
                <a:solidFill>
                  <a:srgbClr val="000000"/>
                </a:solidFill>
                <a:latin typeface="FangSong"/>
                <a:cs typeface="FangSong"/>
              </a:rPr>
              <a:t>以减少负面影响。</a:t>
            </a: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0708" y="490362"/>
            <a:ext cx="9754035" cy="19315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819911" marR="0">
              <a:lnSpc>
                <a:spcPts val="2915"/>
              </a:lnSpc>
              <a:spcBef>
                <a:spcPct val="0"/>
              </a:spcBef>
              <a:spcAft>
                <a:spcPct val="0"/>
              </a:spcAft>
            </a:pPr>
            <a:r>
              <a:rPr sz="2800" b="1" spc="18">
                <a:solidFill>
                  <a:srgbClr val="000000"/>
                </a:solidFill>
                <a:latin typeface="DengXian"/>
                <a:cs typeface="DengXian"/>
              </a:rPr>
              <a:t>14</a:t>
            </a:r>
            <a:r>
              <a:rPr sz="2800" spc="62">
                <a:solidFill>
                  <a:srgbClr val="000000"/>
                </a:solidFill>
                <a:latin typeface="FangSong"/>
                <a:cs typeface="FangSong"/>
              </a:rPr>
              <a:t>、中国遵循合作共赢的理念，就全球治理机制</a:t>
            </a:r>
          </a:p>
          <a:p>
            <a:pPr marL="0" marR="0">
              <a:lnSpc>
                <a:spcPts val="2795"/>
              </a:lnSpc>
              <a:spcBef>
                <a:spcPts val="1383"/>
              </a:spcBef>
              <a:spcAft>
                <a:spcPct val="0"/>
              </a:spcAft>
            </a:pPr>
            <a:r>
              <a:rPr sz="2800" spc="245">
                <a:solidFill>
                  <a:srgbClr val="000000"/>
                </a:solidFill>
                <a:latin typeface="FangSong"/>
                <a:cs typeface="FangSong"/>
              </a:rPr>
              <a:t>和合作模式提出了具体可行、既有继承又有创新的</a:t>
            </a:r>
          </a:p>
          <a:p>
            <a:pPr marL="0" marR="0">
              <a:lnSpc>
                <a:spcPts val="2795"/>
              </a:lnSpc>
              <a:spcBef>
                <a:spcPts val="1235"/>
              </a:spcBef>
              <a:spcAft>
                <a:spcPct val="0"/>
              </a:spcAft>
            </a:pP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“好点子”，并付诸于实践。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0708" y="2812311"/>
            <a:ext cx="9753220" cy="1913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2913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15</a:t>
            </a:r>
            <a:r>
              <a:rPr sz="2800" spc="25">
                <a:solidFill>
                  <a:srgbClr val="000000"/>
                </a:solidFill>
                <a:latin typeface="FangSong"/>
                <a:cs typeface="FangSong"/>
              </a:rPr>
              <a:t>、大学毕业生不应该只关注一己之屈伸，一家</a:t>
            </a:r>
          </a:p>
          <a:p>
            <a:pPr marL="0" marR="0">
              <a:lnSpc>
                <a:spcPts val="2795"/>
              </a:lnSpc>
              <a:spcBef>
                <a:spcPts val="1239"/>
              </a:spcBef>
              <a:spcAft>
                <a:spcPct val="0"/>
              </a:spcAft>
            </a:pPr>
            <a:r>
              <a:rPr sz="2800" spc="105">
                <a:solidFill>
                  <a:srgbClr val="000000"/>
                </a:solidFill>
                <a:latin typeface="FangSong"/>
                <a:cs typeface="FangSong"/>
              </a:rPr>
              <a:t>之饥饱，真正需要关注的是作为接收过高等教育的个</a:t>
            </a:r>
          </a:p>
          <a:p>
            <a:pPr marL="0" marR="0">
              <a:lnSpc>
                <a:spcPts val="2795"/>
              </a:lnSpc>
              <a:spcBef>
                <a:spcPts val="1286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体对于群体、社会、他人的责任和义务。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0708" y="5114186"/>
            <a:ext cx="9751034" cy="19129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2913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16</a:t>
            </a:r>
            <a:r>
              <a:rPr sz="2800" spc="23">
                <a:solidFill>
                  <a:srgbClr val="000000"/>
                </a:solidFill>
                <a:latin typeface="FangSong"/>
                <a:cs typeface="FangSong"/>
              </a:rPr>
              <a:t>、新落成的高铁车站的配套设施较以前的普通</a:t>
            </a:r>
          </a:p>
          <a:p>
            <a:pPr marL="0" marR="0">
              <a:lnSpc>
                <a:spcPts val="2915"/>
              </a:lnSpc>
              <a:spcBef>
                <a:spcPts val="1116"/>
              </a:spcBef>
              <a:spcAft>
                <a:spcPct val="0"/>
              </a:spcAft>
            </a:pPr>
            <a:r>
              <a:rPr sz="2800" spc="95">
                <a:solidFill>
                  <a:srgbClr val="000000"/>
                </a:solidFill>
                <a:latin typeface="FangSong"/>
                <a:cs typeface="FangSong"/>
              </a:rPr>
              <a:t>车站有了明显改善，高清大屏幕</a:t>
            </a:r>
            <a:r>
              <a:rPr sz="2800" b="1" spc="36">
                <a:solidFill>
                  <a:srgbClr val="000000"/>
                </a:solidFill>
                <a:latin typeface="DengXian"/>
                <a:cs typeface="DengXian"/>
              </a:rPr>
              <a:t>24</a:t>
            </a:r>
            <a:r>
              <a:rPr sz="2800" spc="92">
                <a:solidFill>
                  <a:srgbClr val="000000"/>
                </a:solidFill>
                <a:latin typeface="FangSong"/>
                <a:cs typeface="FangSong"/>
              </a:rPr>
              <a:t>小时不间断地提醒</a:t>
            </a:r>
          </a:p>
          <a:p>
            <a:pPr marL="0" marR="0">
              <a:lnSpc>
                <a:spcPts val="2795"/>
              </a:lnSpc>
              <a:spcBef>
                <a:spcPts val="1288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旅客警惕防骗防盗。</a:t>
            </a: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0708" y="490362"/>
            <a:ext cx="10163678" cy="19315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819911" marR="0">
              <a:lnSpc>
                <a:spcPts val="2915"/>
              </a:lnSpc>
              <a:spcBef>
                <a:spcPct val="0"/>
              </a:spcBef>
              <a:spcAft>
                <a:spcPct val="0"/>
              </a:spcAft>
            </a:pPr>
            <a:r>
              <a:rPr sz="2800" b="1" spc="18">
                <a:solidFill>
                  <a:srgbClr val="000000"/>
                </a:solidFill>
                <a:latin typeface="DengXian"/>
                <a:cs typeface="DengXian"/>
              </a:rPr>
              <a:t>17</a:t>
            </a:r>
            <a:r>
              <a:rPr sz="2800" spc="60">
                <a:solidFill>
                  <a:srgbClr val="000000"/>
                </a:solidFill>
                <a:latin typeface="FangSong"/>
                <a:cs typeface="FangSong"/>
              </a:rPr>
              <a:t>、厦深铁路开通后，铁路沿线城市和台湾金门、</a:t>
            </a:r>
          </a:p>
          <a:p>
            <a:pPr marL="0" marR="0">
              <a:lnSpc>
                <a:spcPts val="2795"/>
              </a:lnSpc>
              <a:spcBef>
                <a:spcPts val="1383"/>
              </a:spcBef>
              <a:spcAft>
                <a:spcPct val="0"/>
              </a:spcAft>
            </a:pPr>
            <a:r>
              <a:rPr sz="2800" spc="108">
                <a:solidFill>
                  <a:srgbClr val="000000"/>
                </a:solidFill>
                <a:latin typeface="FangSong"/>
                <a:cs typeface="FangSong"/>
              </a:rPr>
              <a:t>马祖地区联手推出数百项优惠政策，以满足游客多样</a:t>
            </a:r>
          </a:p>
          <a:p>
            <a:pPr marL="0" marR="0">
              <a:lnSpc>
                <a:spcPts val="2795"/>
              </a:lnSpc>
              <a:spcBef>
                <a:spcPts val="1235"/>
              </a:spcBef>
              <a:spcAft>
                <a:spcPct val="0"/>
              </a:spcAft>
            </a:pP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化的旅游。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0708" y="2812311"/>
            <a:ext cx="9751974" cy="1913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2913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18</a:t>
            </a:r>
            <a:r>
              <a:rPr sz="2800" spc="23">
                <a:solidFill>
                  <a:srgbClr val="000000"/>
                </a:solidFill>
                <a:latin typeface="FangSong"/>
                <a:cs typeface="FangSong"/>
              </a:rPr>
              <a:t>、在此次市青少年科技创新大赛中，同学们常</a:t>
            </a:r>
          </a:p>
          <a:p>
            <a:pPr marL="0" marR="0">
              <a:lnSpc>
                <a:spcPts val="2795"/>
              </a:lnSpc>
              <a:spcBef>
                <a:spcPts val="1239"/>
              </a:spcBef>
              <a:spcAft>
                <a:spcPct val="0"/>
              </a:spcAft>
            </a:pPr>
            <a:r>
              <a:rPr sz="2800" spc="108">
                <a:solidFill>
                  <a:srgbClr val="000000"/>
                </a:solidFill>
                <a:latin typeface="FangSong"/>
                <a:cs typeface="FangSong"/>
              </a:rPr>
              <a:t>围在一起相互鼓励并认真总结得失，赢得的远远不只</a:t>
            </a:r>
          </a:p>
          <a:p>
            <a:pPr marL="0" marR="0">
              <a:lnSpc>
                <a:spcPts val="2795"/>
              </a:lnSpc>
              <a:spcBef>
                <a:spcPts val="1286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是比赛的胜负。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0708" y="5114186"/>
            <a:ext cx="9753978" cy="19453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2913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19</a:t>
            </a:r>
            <a:r>
              <a:rPr sz="2800" spc="25">
                <a:solidFill>
                  <a:srgbClr val="000000"/>
                </a:solidFill>
                <a:latin typeface="FangSong"/>
                <a:cs typeface="FangSong"/>
              </a:rPr>
              <a:t>、据苏州市的第一批国家级非物质遗产之一、</a:t>
            </a:r>
          </a:p>
          <a:p>
            <a:pPr marL="0" marR="0">
              <a:lnSpc>
                <a:spcPts val="2798"/>
              </a:lnSpc>
              <a:spcBef>
                <a:spcPts val="1233"/>
              </a:spcBef>
              <a:spcAft>
                <a:spcPct val="0"/>
              </a:spcAft>
            </a:pPr>
            <a:r>
              <a:rPr sz="2800" spc="108">
                <a:solidFill>
                  <a:srgbClr val="000000"/>
                </a:solidFill>
                <a:latin typeface="FangSong"/>
                <a:cs typeface="FangSong"/>
              </a:rPr>
              <a:t>剧装戏具制作技艺的传承人李荣森调研统计，剧装制</a:t>
            </a:r>
          </a:p>
          <a:p>
            <a:pPr marL="0" marR="0">
              <a:lnSpc>
                <a:spcPts val="2913"/>
              </a:lnSpc>
              <a:spcBef>
                <a:spcPts val="1170"/>
              </a:spcBef>
              <a:spcAft>
                <a:spcPct val="0"/>
              </a:spcAft>
            </a:pPr>
            <a:r>
              <a:rPr sz="2800" spc="20">
                <a:solidFill>
                  <a:srgbClr val="000000"/>
                </a:solidFill>
                <a:latin typeface="FangSong"/>
                <a:cs typeface="FangSong"/>
              </a:rPr>
              <a:t>作总成本的</a:t>
            </a: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60%</a:t>
            </a: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来自刺绣。</a:t>
            </a: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0708" y="435498"/>
            <a:ext cx="10166833" cy="19456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19327" marR="0">
              <a:lnSpc>
                <a:spcPts val="2915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20</a:t>
            </a:r>
            <a:r>
              <a:rPr sz="2800" spc="139">
                <a:solidFill>
                  <a:srgbClr val="000000"/>
                </a:solidFill>
                <a:latin typeface="FangSong"/>
                <a:cs typeface="FangSong"/>
              </a:rPr>
              <a:t>、</a:t>
            </a: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2005</a:t>
            </a:r>
            <a:r>
              <a:rPr sz="2800" spc="151">
                <a:solidFill>
                  <a:srgbClr val="000000"/>
                </a:solidFill>
                <a:latin typeface="FangSong"/>
                <a:cs typeface="FangSong"/>
              </a:rPr>
              <a:t>年</a:t>
            </a:r>
            <a:r>
              <a:rPr sz="2800" b="1" spc="128">
                <a:solidFill>
                  <a:srgbClr val="000000"/>
                </a:solidFill>
                <a:latin typeface="DengXian"/>
                <a:cs typeface="DengXian"/>
              </a:rPr>
              <a:t>7</a:t>
            </a:r>
            <a:r>
              <a:rPr sz="2800" spc="141">
                <a:solidFill>
                  <a:srgbClr val="000000"/>
                </a:solidFill>
                <a:latin typeface="FangSong"/>
                <a:cs typeface="FangSong"/>
              </a:rPr>
              <a:t>月以来，湖南宁乡县偕乐桥镇石桥</a:t>
            </a:r>
          </a:p>
          <a:p>
            <a:pPr marL="0" marR="0">
              <a:lnSpc>
                <a:spcPts val="2913"/>
              </a:lnSpc>
              <a:spcBef>
                <a:spcPts val="1171"/>
              </a:spcBef>
              <a:spcAft>
                <a:spcPct val="0"/>
              </a:spcAft>
            </a:pPr>
            <a:r>
              <a:rPr sz="2800" spc="103">
                <a:solidFill>
                  <a:srgbClr val="000000"/>
                </a:solidFill>
                <a:latin typeface="FangSong"/>
                <a:cs typeface="FangSong"/>
              </a:rPr>
              <a:t>村</a:t>
            </a:r>
            <a:r>
              <a:rPr sz="2800" b="1" spc="30">
                <a:solidFill>
                  <a:srgbClr val="000000"/>
                </a:solidFill>
                <a:latin typeface="DengXian"/>
                <a:cs typeface="DengXian"/>
              </a:rPr>
              <a:t>10</a:t>
            </a:r>
            <a:r>
              <a:rPr sz="2800" spc="93">
                <a:solidFill>
                  <a:srgbClr val="000000"/>
                </a:solidFill>
                <a:latin typeface="FangSong"/>
                <a:cs typeface="FangSong"/>
              </a:rPr>
              <a:t>多名中小学生先后陆续收到了高校的录取通知书，</a:t>
            </a:r>
          </a:p>
          <a:p>
            <a:pPr marL="0" marR="0">
              <a:lnSpc>
                <a:spcPts val="2913"/>
              </a:lnSpc>
              <a:spcBef>
                <a:spcPts val="1118"/>
              </a:spcBef>
              <a:spcAft>
                <a:spcPct val="0"/>
              </a:spcAft>
            </a:pPr>
            <a:r>
              <a:rPr sz="2800" spc="18">
                <a:solidFill>
                  <a:srgbClr val="000000"/>
                </a:solidFill>
                <a:latin typeface="FangSong"/>
                <a:cs typeface="FangSong"/>
              </a:rPr>
              <a:t>有的人竟收到了</a:t>
            </a: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10</a:t>
            </a:r>
            <a:r>
              <a:rPr sz="2800" spc="14">
                <a:solidFill>
                  <a:srgbClr val="000000"/>
                </a:solidFill>
                <a:latin typeface="FangSong"/>
                <a:cs typeface="FangSong"/>
              </a:rPr>
              <a:t>多份。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0708" y="2739159"/>
            <a:ext cx="9758440" cy="19454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2913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21</a:t>
            </a:r>
            <a:r>
              <a:rPr sz="2800" spc="150">
                <a:solidFill>
                  <a:srgbClr val="000000"/>
                </a:solidFill>
                <a:latin typeface="FangSong"/>
                <a:cs typeface="FangSong"/>
              </a:rPr>
              <a:t>、新浪科技讯：北京时间</a:t>
            </a:r>
            <a:r>
              <a:rPr sz="2800" b="1" spc="125">
                <a:solidFill>
                  <a:srgbClr val="000000"/>
                </a:solidFill>
                <a:latin typeface="DengXian"/>
                <a:cs typeface="DengXian"/>
              </a:rPr>
              <a:t>3</a:t>
            </a:r>
            <a:r>
              <a:rPr sz="2800" spc="154">
                <a:solidFill>
                  <a:srgbClr val="000000"/>
                </a:solidFill>
                <a:latin typeface="FangSong"/>
                <a:cs typeface="FangSong"/>
              </a:rPr>
              <a:t>月</a:t>
            </a:r>
            <a:r>
              <a:rPr sz="2800" b="1" spc="125">
                <a:solidFill>
                  <a:srgbClr val="000000"/>
                </a:solidFill>
                <a:latin typeface="DengXian"/>
                <a:cs typeface="DengXian"/>
              </a:rPr>
              <a:t>6</a:t>
            </a:r>
            <a:r>
              <a:rPr sz="2800" spc="154">
                <a:solidFill>
                  <a:srgbClr val="000000"/>
                </a:solidFill>
                <a:latin typeface="FangSong"/>
                <a:cs typeface="FangSong"/>
              </a:rPr>
              <a:t>日下午消息，</a:t>
            </a:r>
          </a:p>
          <a:p>
            <a:pPr marL="0" marR="0">
              <a:lnSpc>
                <a:spcPts val="2915"/>
              </a:lnSpc>
              <a:spcBef>
                <a:spcPts val="1116"/>
              </a:spcBef>
              <a:spcAft>
                <a:spcPct val="0"/>
              </a:spcAft>
            </a:pPr>
            <a:r>
              <a:rPr sz="2800" spc="54">
                <a:solidFill>
                  <a:srgbClr val="000000"/>
                </a:solidFill>
                <a:latin typeface="FangSong"/>
                <a:cs typeface="FangSong"/>
              </a:rPr>
              <a:t>一种名为正在微型博客’</a:t>
            </a: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FWITTER</a:t>
            </a:r>
            <a:r>
              <a:rPr sz="2800" spc="54">
                <a:solidFill>
                  <a:srgbClr val="000000"/>
                </a:solidFill>
                <a:latin typeface="FangSong"/>
                <a:cs typeface="FangSong"/>
              </a:rPr>
              <a:t>上肆虐“</a:t>
            </a: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TWEET</a:t>
            </a:r>
            <a:r>
              <a:rPr sz="2800" b="1" spc="75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VI</a:t>
            </a:r>
          </a:p>
          <a:p>
            <a:pPr marL="0" marR="0">
              <a:lnSpc>
                <a:spcPts val="2913"/>
              </a:lnSpc>
              <a:spcBef>
                <a:spcPts val="1171"/>
              </a:spcBef>
              <a:spcAft>
                <a:spcPct val="0"/>
              </a:spcAft>
            </a:pP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的病毒，目前正以每分钟发送</a:t>
            </a: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159</a:t>
            </a:r>
            <a:r>
              <a:rPr sz="2800" spc="12">
                <a:solidFill>
                  <a:srgbClr val="000000"/>
                </a:solidFill>
                <a:latin typeface="FangSong"/>
                <a:cs typeface="FangSong"/>
              </a:rPr>
              <a:t>条消息的速度扩散。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0708" y="5041034"/>
            <a:ext cx="9753220" cy="19129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2913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22</a:t>
            </a:r>
            <a:r>
              <a:rPr sz="2800" spc="25">
                <a:solidFill>
                  <a:srgbClr val="000000"/>
                </a:solidFill>
                <a:latin typeface="FangSong"/>
                <a:cs typeface="FangSong"/>
              </a:rPr>
              <a:t>、与会专家一致认为，最大限度地减少烟害，</a:t>
            </a:r>
          </a:p>
          <a:p>
            <a:pPr marL="0" marR="0">
              <a:lnSpc>
                <a:spcPts val="2798"/>
              </a:lnSpc>
              <a:spcBef>
                <a:spcPts val="1233"/>
              </a:spcBef>
              <a:spcAft>
                <a:spcPct val="0"/>
              </a:spcAft>
            </a:pPr>
            <a:r>
              <a:rPr sz="2800" spc="107">
                <a:solidFill>
                  <a:srgbClr val="000000"/>
                </a:solidFill>
                <a:latin typeface="FangSong"/>
                <a:cs typeface="FangSong"/>
              </a:rPr>
              <a:t>特别是劝阻有烟瘾的青少年戒烟，对预防肺癌和其他</a:t>
            </a:r>
          </a:p>
          <a:p>
            <a:pPr marL="0" marR="0">
              <a:lnSpc>
                <a:spcPts val="2795"/>
              </a:lnSpc>
              <a:spcBef>
                <a:spcPts val="1288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呼吸系统疾病有重要意义。</a:t>
            </a:r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0708" y="403494"/>
            <a:ext cx="9752927" cy="18603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19327" marR="0">
              <a:lnSpc>
                <a:spcPts val="2915"/>
              </a:lnSpc>
              <a:spcBef>
                <a:spcPct val="0"/>
              </a:spcBef>
              <a:spcAft>
                <a:spcPct val="0"/>
              </a:spcAft>
            </a:pPr>
            <a:r>
              <a:rPr sz="2800" b="1" spc="31">
                <a:solidFill>
                  <a:srgbClr val="000000"/>
                </a:solidFill>
                <a:latin typeface="DengXian"/>
                <a:cs typeface="DengXian"/>
              </a:rPr>
              <a:t>23</a:t>
            </a:r>
            <a:r>
              <a:rPr sz="2800" spc="86">
                <a:solidFill>
                  <a:srgbClr val="000000"/>
                </a:solidFill>
                <a:latin typeface="FangSong"/>
                <a:cs typeface="FangSong"/>
              </a:rPr>
              <a:t>、公安部最近通报，我国已从</a:t>
            </a:r>
            <a:r>
              <a:rPr sz="2800" b="1" spc="31">
                <a:solidFill>
                  <a:srgbClr val="000000"/>
                </a:solidFill>
                <a:latin typeface="DengXian"/>
                <a:cs typeface="DengXian"/>
              </a:rPr>
              <a:t>40</a:t>
            </a:r>
            <a:r>
              <a:rPr sz="2800" spc="88">
                <a:solidFill>
                  <a:srgbClr val="000000"/>
                </a:solidFill>
                <a:latin typeface="FangSong"/>
                <a:cs typeface="FangSong"/>
              </a:rPr>
              <a:t>余个国家和地</a:t>
            </a:r>
          </a:p>
          <a:p>
            <a:pPr marL="0" marR="0">
              <a:lnSpc>
                <a:spcPts val="2913"/>
              </a:lnSpc>
              <a:spcBef>
                <a:spcPts val="785"/>
              </a:spcBef>
              <a:spcAft>
                <a:spcPct val="0"/>
              </a:spcAft>
            </a:pPr>
            <a:r>
              <a:rPr sz="2800" spc="23">
                <a:solidFill>
                  <a:srgbClr val="000000"/>
                </a:solidFill>
                <a:latin typeface="FangSong"/>
                <a:cs typeface="FangSong"/>
              </a:rPr>
              <a:t>区缉捕在逃经济犯罪嫌疑人</a:t>
            </a: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180</a:t>
            </a:r>
            <a:r>
              <a:rPr sz="2800" spc="27">
                <a:solidFill>
                  <a:srgbClr val="000000"/>
                </a:solidFill>
                <a:latin typeface="FangSong"/>
                <a:cs typeface="FangSong"/>
              </a:rPr>
              <a:t>名顺利回国，其中涉案</a:t>
            </a:r>
          </a:p>
          <a:p>
            <a:pPr marL="0" marR="0">
              <a:lnSpc>
                <a:spcPts val="2913"/>
              </a:lnSpc>
              <a:spcBef>
                <a:spcPts val="782"/>
              </a:spcBef>
              <a:spcAft>
                <a:spcPct val="0"/>
              </a:spcAft>
            </a:pPr>
            <a:r>
              <a:rPr sz="2800" spc="17">
                <a:solidFill>
                  <a:srgbClr val="000000"/>
                </a:solidFill>
                <a:latin typeface="FangSong"/>
                <a:cs typeface="FangSong"/>
              </a:rPr>
              <a:t>金额千万元以上的有</a:t>
            </a: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44</a:t>
            </a:r>
            <a:r>
              <a:rPr sz="2800" spc="20">
                <a:solidFill>
                  <a:srgbClr val="000000"/>
                </a:solidFill>
                <a:latin typeface="FangSong"/>
                <a:cs typeface="FangSong"/>
              </a:rPr>
              <a:t>名。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0708" y="2536467"/>
            <a:ext cx="9750463" cy="18276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2913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24</a:t>
            </a:r>
            <a:r>
              <a:rPr sz="2800" spc="23">
                <a:solidFill>
                  <a:srgbClr val="000000"/>
                </a:solidFill>
                <a:latin typeface="FangSong"/>
                <a:cs typeface="FangSong"/>
              </a:rPr>
              <a:t>、为了丰富课余文化生活，武昌南湖中学邀请</a:t>
            </a:r>
          </a:p>
          <a:p>
            <a:pPr marL="0" marR="0">
              <a:lnSpc>
                <a:spcPts val="2798"/>
              </a:lnSpc>
              <a:spcBef>
                <a:spcPts val="897"/>
              </a:spcBef>
              <a:spcAft>
                <a:spcPct val="0"/>
              </a:spcAft>
            </a:pPr>
            <a:r>
              <a:rPr sz="2800" spc="105">
                <a:solidFill>
                  <a:srgbClr val="000000"/>
                </a:solidFill>
                <a:latin typeface="FangSong"/>
                <a:cs typeface="FangSong"/>
              </a:rPr>
              <a:t>了四个大学的热衷于饮茶文化的教师利用选修课时间</a:t>
            </a:r>
          </a:p>
          <a:p>
            <a:pPr marL="0" marR="0">
              <a:lnSpc>
                <a:spcPts val="2795"/>
              </a:lnSpc>
              <a:spcBef>
                <a:spcPts val="903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为同学们传授茶之历史、品茶礼仪等方面知识。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0708" y="4667654"/>
            <a:ext cx="9753569" cy="22969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2913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25</a:t>
            </a:r>
            <a:r>
              <a:rPr sz="2800" spc="23">
                <a:solidFill>
                  <a:srgbClr val="000000"/>
                </a:solidFill>
                <a:latin typeface="FangSong"/>
                <a:cs typeface="FangSong"/>
              </a:rPr>
              <a:t>、在地沟油、染色馒头、瘦肉精等不断挑战民</a:t>
            </a:r>
          </a:p>
          <a:p>
            <a:pPr marL="0" marR="0">
              <a:lnSpc>
                <a:spcPts val="2913"/>
              </a:lnSpc>
              <a:spcBef>
                <a:spcPts val="782"/>
              </a:spcBef>
              <a:spcAft>
                <a:spcPct val="0"/>
              </a:spcAft>
            </a:pPr>
            <a:r>
              <a:rPr sz="2800" spc="75">
                <a:solidFill>
                  <a:srgbClr val="000000"/>
                </a:solidFill>
                <a:latin typeface="FangSong"/>
                <a:cs typeface="FangSong"/>
              </a:rPr>
              <a:t>众“抗毒”能力的诸多食品安全问题出现之后</a:t>
            </a:r>
            <a:r>
              <a:rPr sz="2800" b="1" spc="56">
                <a:solidFill>
                  <a:srgbClr val="000000"/>
                </a:solidFill>
                <a:latin typeface="DengXian"/>
                <a:cs typeface="DengXian"/>
              </a:rPr>
              <a:t>,</a:t>
            </a:r>
            <a:r>
              <a:rPr sz="2800" spc="74">
                <a:solidFill>
                  <a:srgbClr val="000000"/>
                </a:solidFill>
                <a:latin typeface="FangSong"/>
                <a:cs typeface="FangSong"/>
              </a:rPr>
              <a:t>一场打</a:t>
            </a:r>
          </a:p>
          <a:p>
            <a:pPr marL="0" marR="0">
              <a:lnSpc>
                <a:spcPts val="2798"/>
              </a:lnSpc>
              <a:spcBef>
                <a:spcPts val="897"/>
              </a:spcBef>
              <a:spcAft>
                <a:spcPct val="0"/>
              </a:spcAft>
            </a:pPr>
            <a:r>
              <a:rPr sz="2800" spc="108">
                <a:solidFill>
                  <a:srgbClr val="000000"/>
                </a:solidFill>
                <a:latin typeface="FangSong"/>
                <a:cs typeface="FangSong"/>
              </a:rPr>
              <a:t>击违法食品添加剂为主题的餐桌安全“整风运动”在</a:t>
            </a:r>
          </a:p>
          <a:p>
            <a:pPr marL="0" marR="0">
              <a:lnSpc>
                <a:spcPts val="2795"/>
              </a:lnSpc>
              <a:spcBef>
                <a:spcPts val="902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政策密集加码中强势拉开。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624707" y="2737716"/>
            <a:ext cx="2514600" cy="12892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751"/>
              </a:lnSpc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rgbClr val="000000"/>
                </a:solidFill>
                <a:latin typeface="FBPNFC+å¾®è½¯é�»,Bold"/>
                <a:cs typeface="FBPNFC+å¾®è½¯é�»,Bold"/>
              </a:rPr>
              <a:t>课程精讲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646935" y="2804427"/>
            <a:ext cx="1397508" cy="15763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5812"/>
              </a:lnSpc>
              <a:spcBef>
                <a:spcPct val="0"/>
              </a:spcBef>
              <a:spcAft>
                <a:spcPct val="0"/>
              </a:spcAft>
            </a:pPr>
            <a:r>
              <a:rPr sz="4400" b="1">
                <a:solidFill>
                  <a:srgbClr val="404040"/>
                </a:solidFill>
                <a:latin typeface="FBPNFC+å¾®è½¯é�»,Bold"/>
                <a:cs typeface="FBPNFC+å¾®è½¯é�»,Bold"/>
              </a:rPr>
              <a:t>二</a:t>
            </a: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0708" y="400065"/>
            <a:ext cx="9757074" cy="21342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67511" marR="0">
              <a:lnSpc>
                <a:spcPts val="2715"/>
              </a:lnSpc>
              <a:spcBef>
                <a:spcPct val="0"/>
              </a:spcBef>
              <a:spcAft>
                <a:spcPct val="0"/>
              </a:spcAft>
            </a:pPr>
            <a:r>
              <a:rPr sz="2600" b="1" spc="20">
                <a:solidFill>
                  <a:srgbClr val="000000"/>
                </a:solidFill>
                <a:latin typeface="DengXian"/>
                <a:cs typeface="DengXian"/>
              </a:rPr>
              <a:t>26</a:t>
            </a:r>
            <a:r>
              <a:rPr sz="2600" spc="67">
                <a:solidFill>
                  <a:srgbClr val="000000"/>
                </a:solidFill>
                <a:latin typeface="FangSong"/>
                <a:cs typeface="FangSong"/>
              </a:rPr>
              <a:t>、今年初，韩剧《来自星星的你》突然爆红，“炸</a:t>
            </a:r>
          </a:p>
          <a:p>
            <a:pPr marL="0" marR="0">
              <a:lnSpc>
                <a:spcPts val="2604"/>
              </a:lnSpc>
              <a:spcBef>
                <a:spcPts val="881"/>
              </a:spcBef>
              <a:spcAft>
                <a:spcPct val="0"/>
              </a:spcAft>
            </a:pPr>
            <a:r>
              <a:rPr sz="2600" spc="74">
                <a:solidFill>
                  <a:srgbClr val="000000"/>
                </a:solidFill>
                <a:latin typeface="FangSong"/>
                <a:cs typeface="FangSong"/>
              </a:rPr>
              <a:t>鸡啤酒都教授”成为网络流行语。有关人士认为，这部剧</a:t>
            </a:r>
          </a:p>
          <a:p>
            <a:pPr marL="0" marR="0">
              <a:lnSpc>
                <a:spcPts val="2604"/>
              </a:lnSpc>
              <a:spcBef>
                <a:spcPts val="828"/>
              </a:spcBef>
              <a:spcAft>
                <a:spcPct val="0"/>
              </a:spcAft>
            </a:pPr>
            <a:r>
              <a:rPr sz="2600" spc="74">
                <a:solidFill>
                  <a:srgbClr val="000000"/>
                </a:solidFill>
                <a:latin typeface="FangSong"/>
                <a:cs typeface="FangSong"/>
              </a:rPr>
              <a:t>爆红的原因是“帅哥美女、专业编剧班底、时时可以参与</a:t>
            </a:r>
          </a:p>
          <a:p>
            <a:pPr marL="0" marR="0">
              <a:lnSpc>
                <a:spcPts val="2606"/>
              </a:lnSpc>
              <a:spcBef>
                <a:spcPts val="825"/>
              </a:spcBef>
              <a:spcAft>
                <a:spcPct val="0"/>
              </a:spcAft>
            </a:pPr>
            <a:r>
              <a:rPr sz="2600" spc="14">
                <a:solidFill>
                  <a:srgbClr val="000000"/>
                </a:solidFill>
                <a:latin typeface="FangSong"/>
                <a:cs typeface="FangSong"/>
              </a:rPr>
              <a:t>讨论的剧情”等多重因素共同作用的结果。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0708" y="2833266"/>
            <a:ext cx="9753477" cy="21339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2713"/>
              </a:lnSpc>
              <a:spcBef>
                <a:spcPct val="0"/>
              </a:spcBef>
              <a:spcAft>
                <a:spcPct val="0"/>
              </a:spcAft>
            </a:pPr>
            <a:r>
              <a:rPr sz="2600" b="1" spc="40">
                <a:solidFill>
                  <a:srgbClr val="000000"/>
                </a:solidFill>
                <a:latin typeface="DengXian"/>
                <a:cs typeface="DengXian"/>
              </a:rPr>
              <a:t>27</a:t>
            </a:r>
            <a:r>
              <a:rPr sz="2600" spc="100">
                <a:solidFill>
                  <a:srgbClr val="000000"/>
                </a:solidFill>
                <a:latin typeface="FangSong"/>
                <a:cs typeface="FangSong"/>
              </a:rPr>
              <a:t>、不仅韩剧《来自星星的你》有爱情的美好，有</a:t>
            </a:r>
          </a:p>
          <a:p>
            <a:pPr marL="0" marR="0">
              <a:lnSpc>
                <a:spcPts val="2606"/>
              </a:lnSpc>
              <a:spcBef>
                <a:spcPts val="825"/>
              </a:spcBef>
              <a:spcAft>
                <a:spcPct val="0"/>
              </a:spcAft>
            </a:pPr>
            <a:r>
              <a:rPr sz="2600" spc="74">
                <a:solidFill>
                  <a:srgbClr val="000000"/>
                </a:solidFill>
                <a:latin typeface="FangSong"/>
                <a:cs typeface="FangSong"/>
              </a:rPr>
              <a:t>穿越时空的奇思妙想，也有诚实守信、谦恭礼让的传统美</a:t>
            </a:r>
          </a:p>
          <a:p>
            <a:pPr marL="0" marR="0">
              <a:lnSpc>
                <a:spcPts val="2604"/>
              </a:lnSpc>
              <a:spcBef>
                <a:spcPts val="881"/>
              </a:spcBef>
              <a:spcAft>
                <a:spcPct val="0"/>
              </a:spcAft>
            </a:pPr>
            <a:r>
              <a:rPr sz="2600" spc="73">
                <a:solidFill>
                  <a:srgbClr val="000000"/>
                </a:solidFill>
                <a:latin typeface="FangSong"/>
                <a:cs typeface="FangSong"/>
              </a:rPr>
              <a:t>德，而且充满了时尚文化元素，给中国观众留下了深刻印</a:t>
            </a:r>
          </a:p>
          <a:p>
            <a:pPr marL="0" marR="0">
              <a:lnSpc>
                <a:spcPts val="2604"/>
              </a:lnSpc>
              <a:spcBef>
                <a:spcPts val="828"/>
              </a:spcBef>
              <a:spcAft>
                <a:spcPct val="0"/>
              </a:spcAft>
            </a:pPr>
            <a:r>
              <a:rPr sz="2600" spc="15">
                <a:solidFill>
                  <a:srgbClr val="000000"/>
                </a:solidFill>
                <a:latin typeface="FangSong"/>
                <a:cs typeface="FangSong"/>
              </a:rPr>
              <a:t>象。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0708" y="5267730"/>
            <a:ext cx="9754764" cy="17282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2713"/>
              </a:lnSpc>
              <a:spcBef>
                <a:spcPct val="0"/>
              </a:spcBef>
              <a:spcAft>
                <a:spcPct val="0"/>
              </a:spcAft>
            </a:pPr>
            <a:r>
              <a:rPr sz="2600" b="1" spc="21">
                <a:solidFill>
                  <a:srgbClr val="000000"/>
                </a:solidFill>
                <a:latin typeface="DengXian"/>
                <a:cs typeface="DengXian"/>
              </a:rPr>
              <a:t>28</a:t>
            </a:r>
            <a:r>
              <a:rPr sz="2600" spc="68">
                <a:solidFill>
                  <a:srgbClr val="000000"/>
                </a:solidFill>
                <a:latin typeface="FangSong"/>
                <a:cs typeface="FangSong"/>
              </a:rPr>
              <a:t>、打车软件为乘客和司机搭建起沟通平台</a:t>
            </a:r>
            <a:r>
              <a:rPr sz="2600" b="1" spc="44">
                <a:solidFill>
                  <a:srgbClr val="000000"/>
                </a:solidFill>
                <a:latin typeface="DengXian"/>
                <a:cs typeface="DengXian"/>
              </a:rPr>
              <a:t>,</a:t>
            </a:r>
            <a:r>
              <a:rPr sz="2600" spc="75">
                <a:solidFill>
                  <a:srgbClr val="000000"/>
                </a:solidFill>
                <a:latin typeface="FangSong"/>
                <a:cs typeface="FangSong"/>
              </a:rPr>
              <a:t>方便了</a:t>
            </a:r>
          </a:p>
          <a:p>
            <a:pPr marL="0" marR="0">
              <a:lnSpc>
                <a:spcPts val="2715"/>
              </a:lnSpc>
              <a:spcBef>
                <a:spcPts val="716"/>
              </a:spcBef>
              <a:spcAft>
                <a:spcPct val="0"/>
              </a:spcAft>
            </a:pPr>
            <a:r>
              <a:rPr sz="2600" spc="25">
                <a:solidFill>
                  <a:srgbClr val="000000"/>
                </a:solidFill>
                <a:latin typeface="FangSong"/>
                <a:cs typeface="FangSong"/>
              </a:rPr>
              <a:t>市民打车</a:t>
            </a:r>
            <a:r>
              <a:rPr sz="2600" b="1">
                <a:solidFill>
                  <a:srgbClr val="000000"/>
                </a:solidFill>
                <a:latin typeface="DengXian"/>
                <a:cs typeface="DengXian"/>
              </a:rPr>
              <a:t>,</a:t>
            </a:r>
            <a:r>
              <a:rPr sz="2600" spc="23">
                <a:solidFill>
                  <a:srgbClr val="000000"/>
                </a:solidFill>
                <a:latin typeface="FangSong"/>
                <a:cs typeface="FangSong"/>
              </a:rPr>
              <a:t>但出租车无论是否使用打车软件</a:t>
            </a:r>
            <a:r>
              <a:rPr sz="2600" b="1">
                <a:solidFill>
                  <a:srgbClr val="000000"/>
                </a:solidFill>
                <a:latin typeface="DengXian"/>
                <a:cs typeface="DengXian"/>
              </a:rPr>
              <a:t>,</a:t>
            </a:r>
            <a:r>
              <a:rPr sz="2600" spc="18">
                <a:solidFill>
                  <a:srgbClr val="000000"/>
                </a:solidFill>
                <a:latin typeface="FangSong"/>
                <a:cs typeface="FangSong"/>
              </a:rPr>
              <a:t>均应遵守运营规</a:t>
            </a:r>
          </a:p>
          <a:p>
            <a:pPr marL="0" marR="0">
              <a:lnSpc>
                <a:spcPts val="2713"/>
              </a:lnSpc>
              <a:spcBef>
                <a:spcPts val="771"/>
              </a:spcBef>
              <a:spcAft>
                <a:spcPct val="0"/>
              </a:spcAft>
            </a:pPr>
            <a:r>
              <a:rPr sz="2600" spc="28">
                <a:solidFill>
                  <a:srgbClr val="000000"/>
                </a:solidFill>
                <a:latin typeface="FangSong"/>
                <a:cs typeface="FangSong"/>
              </a:rPr>
              <a:t>则</a:t>
            </a:r>
            <a:r>
              <a:rPr sz="2600" b="1">
                <a:solidFill>
                  <a:srgbClr val="000000"/>
                </a:solidFill>
                <a:latin typeface="DengXian"/>
                <a:cs typeface="DengXian"/>
              </a:rPr>
              <a:t>,</a:t>
            </a:r>
            <a:r>
              <a:rPr sz="2600" spc="14">
                <a:solidFill>
                  <a:srgbClr val="000000"/>
                </a:solidFill>
                <a:latin typeface="FangSong"/>
                <a:cs typeface="FangSong"/>
              </a:rPr>
              <a:t>这才能维护相关各方的合法权益和合理要求。</a:t>
            </a:r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0708" y="429021"/>
            <a:ext cx="9754421" cy="17776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67511" marR="0">
              <a:lnSpc>
                <a:spcPts val="2715"/>
              </a:lnSpc>
              <a:spcBef>
                <a:spcPct val="0"/>
              </a:spcBef>
              <a:spcAft>
                <a:spcPct val="0"/>
              </a:spcAft>
            </a:pPr>
            <a:r>
              <a:rPr sz="2600" b="1" spc="20">
                <a:solidFill>
                  <a:srgbClr val="000000"/>
                </a:solidFill>
                <a:latin typeface="DengXian"/>
                <a:cs typeface="DengXian"/>
              </a:rPr>
              <a:t>29</a:t>
            </a:r>
            <a:r>
              <a:rPr sz="2600" spc="67">
                <a:solidFill>
                  <a:srgbClr val="000000"/>
                </a:solidFill>
                <a:latin typeface="FangSong"/>
                <a:cs typeface="FangSong"/>
              </a:rPr>
              <a:t>、省环境监测中心分析报告认为，造成此次区域性</a:t>
            </a:r>
          </a:p>
          <a:p>
            <a:pPr marL="0" marR="0">
              <a:lnSpc>
                <a:spcPts val="2604"/>
              </a:lnSpc>
              <a:spcBef>
                <a:spcPts val="1193"/>
              </a:spcBef>
              <a:spcAft>
                <a:spcPct val="0"/>
              </a:spcAft>
            </a:pPr>
            <a:r>
              <a:rPr sz="2600" spc="74">
                <a:solidFill>
                  <a:srgbClr val="000000"/>
                </a:solidFill>
                <a:latin typeface="FangSong"/>
                <a:cs typeface="FangSong"/>
              </a:rPr>
              <a:t>灰霾污染的主要原因是区域性焚烧秸秆、加上静风、低压</a:t>
            </a:r>
          </a:p>
          <a:p>
            <a:pPr marL="0" marR="0">
              <a:lnSpc>
                <a:spcPts val="2604"/>
              </a:lnSpc>
              <a:spcBef>
                <a:spcPts val="1140"/>
              </a:spcBef>
              <a:spcAft>
                <a:spcPct val="0"/>
              </a:spcAft>
            </a:pPr>
            <a:r>
              <a:rPr sz="2600" spc="12">
                <a:solidFill>
                  <a:srgbClr val="000000"/>
                </a:solidFill>
                <a:latin typeface="FangSong"/>
                <a:cs typeface="FangSong"/>
              </a:rPr>
              <a:t>等不利于污染物扩散的气象条件等因素导致的。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0708" y="2586378"/>
            <a:ext cx="9754679" cy="18075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2713"/>
              </a:lnSpc>
              <a:spcBef>
                <a:spcPct val="0"/>
              </a:spcBef>
              <a:spcAft>
                <a:spcPct val="0"/>
              </a:spcAft>
            </a:pPr>
            <a:r>
              <a:rPr sz="2600" b="1" spc="10">
                <a:solidFill>
                  <a:srgbClr val="000000"/>
                </a:solidFill>
                <a:latin typeface="DengXian"/>
                <a:cs typeface="DengXian"/>
              </a:rPr>
              <a:t>30</a:t>
            </a:r>
            <a:r>
              <a:rPr sz="2600" spc="38">
                <a:solidFill>
                  <a:srgbClr val="000000"/>
                </a:solidFill>
                <a:latin typeface="FangSong"/>
                <a:cs typeface="FangSong"/>
              </a:rPr>
              <a:t>、穿行于景德镇的大街小巷</a:t>
            </a:r>
            <a:r>
              <a:rPr sz="2600" b="1">
                <a:solidFill>
                  <a:srgbClr val="000000"/>
                </a:solidFill>
                <a:latin typeface="DengXian"/>
                <a:cs typeface="DengXian"/>
              </a:rPr>
              <a:t>,</a:t>
            </a:r>
            <a:r>
              <a:rPr sz="2600" spc="43">
                <a:solidFill>
                  <a:srgbClr val="000000"/>
                </a:solidFill>
                <a:latin typeface="FangSong"/>
                <a:cs typeface="FangSong"/>
              </a:rPr>
              <a:t>目之所及</a:t>
            </a:r>
            <a:r>
              <a:rPr sz="2600" b="1">
                <a:solidFill>
                  <a:srgbClr val="000000"/>
                </a:solidFill>
                <a:latin typeface="DengXian"/>
                <a:cs typeface="DengXian"/>
              </a:rPr>
              <a:t>,</a:t>
            </a:r>
            <a:r>
              <a:rPr sz="2600" spc="40">
                <a:solidFill>
                  <a:srgbClr val="000000"/>
                </a:solidFill>
                <a:latin typeface="FangSong"/>
                <a:cs typeface="FangSong"/>
              </a:rPr>
              <a:t>看到的是中</a:t>
            </a:r>
          </a:p>
          <a:p>
            <a:pPr marL="0" marR="0">
              <a:lnSpc>
                <a:spcPts val="2715"/>
              </a:lnSpc>
              <a:spcBef>
                <a:spcPts val="1078"/>
              </a:spcBef>
              <a:spcAft>
                <a:spcPct val="0"/>
              </a:spcAft>
            </a:pPr>
            <a:r>
              <a:rPr sz="2600" spc="47">
                <a:solidFill>
                  <a:srgbClr val="000000"/>
                </a:solidFill>
                <a:latin typeface="FangSong"/>
                <a:cs typeface="FangSong"/>
              </a:rPr>
              <a:t>国气派的陶瓷文化元素</a:t>
            </a:r>
            <a:r>
              <a:rPr sz="2600" b="1" spc="20">
                <a:solidFill>
                  <a:srgbClr val="000000"/>
                </a:solidFill>
                <a:latin typeface="DengXian"/>
                <a:cs typeface="DengXian"/>
              </a:rPr>
              <a:t>,</a:t>
            </a:r>
            <a:r>
              <a:rPr sz="2600" spc="43">
                <a:solidFill>
                  <a:srgbClr val="000000"/>
                </a:solidFill>
                <a:latin typeface="FangSong"/>
                <a:cs typeface="FangSong"/>
              </a:rPr>
              <a:t>就连一家路边小吃店天花板上垂吊</a:t>
            </a:r>
          </a:p>
          <a:p>
            <a:pPr marL="0" marR="0">
              <a:lnSpc>
                <a:spcPts val="2713"/>
              </a:lnSpc>
              <a:spcBef>
                <a:spcPts val="1033"/>
              </a:spcBef>
              <a:spcAft>
                <a:spcPct val="0"/>
              </a:spcAft>
            </a:pPr>
            <a:r>
              <a:rPr sz="2600" spc="18">
                <a:solidFill>
                  <a:srgbClr val="000000"/>
                </a:solidFill>
                <a:latin typeface="FangSong"/>
                <a:cs typeface="FangSong"/>
              </a:rPr>
              <a:t>着的串串吊灯灯筒</a:t>
            </a:r>
            <a:r>
              <a:rPr sz="2600" b="1" spc="-11">
                <a:solidFill>
                  <a:srgbClr val="000000"/>
                </a:solidFill>
                <a:latin typeface="DengXian"/>
                <a:cs typeface="DengXian"/>
              </a:rPr>
              <a:t>,</a:t>
            </a:r>
            <a:r>
              <a:rPr sz="2600" spc="12">
                <a:solidFill>
                  <a:srgbClr val="000000"/>
                </a:solidFill>
                <a:latin typeface="FangSong"/>
                <a:cs typeface="FangSong"/>
              </a:rPr>
              <a:t>也是雅致剔透的青花薄胎瓷。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0708" y="4741950"/>
            <a:ext cx="9752368" cy="17770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2713"/>
              </a:lnSpc>
              <a:spcBef>
                <a:spcPct val="0"/>
              </a:spcBef>
              <a:spcAft>
                <a:spcPct val="0"/>
              </a:spcAft>
            </a:pPr>
            <a:r>
              <a:rPr sz="2600" b="1" spc="21">
                <a:solidFill>
                  <a:srgbClr val="000000"/>
                </a:solidFill>
                <a:latin typeface="DengXian"/>
                <a:cs typeface="DengXian"/>
              </a:rPr>
              <a:t>31</a:t>
            </a:r>
            <a:r>
              <a:rPr sz="2600" spc="68">
                <a:solidFill>
                  <a:srgbClr val="000000"/>
                </a:solidFill>
                <a:latin typeface="FangSong"/>
                <a:cs typeface="FangSong"/>
              </a:rPr>
              <a:t>、对于中国足球未来改革的方向</a:t>
            </a:r>
            <a:r>
              <a:rPr sz="2600" b="1" spc="44">
                <a:solidFill>
                  <a:srgbClr val="000000"/>
                </a:solidFill>
                <a:latin typeface="DengXian"/>
                <a:cs typeface="DengXian"/>
              </a:rPr>
              <a:t>.</a:t>
            </a:r>
            <a:r>
              <a:rPr sz="2600" spc="67">
                <a:solidFill>
                  <a:srgbClr val="000000"/>
                </a:solidFill>
                <a:latin typeface="FangSong"/>
                <a:cs typeface="FangSong"/>
              </a:rPr>
              <a:t>郎效农提出了一</a:t>
            </a:r>
          </a:p>
          <a:p>
            <a:pPr marL="0" marR="0">
              <a:lnSpc>
                <a:spcPts val="2713"/>
              </a:lnSpc>
              <a:spcBef>
                <a:spcPts val="1080"/>
              </a:spcBef>
              <a:spcAft>
                <a:spcPct val="0"/>
              </a:spcAft>
            </a:pPr>
            <a:r>
              <a:rPr sz="2600" spc="23">
                <a:solidFill>
                  <a:srgbClr val="000000"/>
                </a:solidFill>
                <a:latin typeface="FangSong"/>
                <a:cs typeface="FangSong"/>
              </a:rPr>
              <a:t>些建议</a:t>
            </a:r>
            <a:r>
              <a:rPr sz="2600" b="1">
                <a:solidFill>
                  <a:srgbClr val="000000"/>
                </a:solidFill>
                <a:latin typeface="DengXian"/>
                <a:cs typeface="DengXian"/>
              </a:rPr>
              <a:t>.</a:t>
            </a:r>
            <a:r>
              <a:rPr sz="2600" spc="23">
                <a:solidFill>
                  <a:srgbClr val="000000"/>
                </a:solidFill>
                <a:latin typeface="FangSong"/>
                <a:cs typeface="FangSong"/>
              </a:rPr>
              <a:t>希望改革足协管理体制</a:t>
            </a:r>
            <a:r>
              <a:rPr sz="2600" b="1">
                <a:solidFill>
                  <a:srgbClr val="000000"/>
                </a:solidFill>
                <a:latin typeface="DengXian"/>
                <a:cs typeface="DengXian"/>
              </a:rPr>
              <a:t>,</a:t>
            </a:r>
            <a:r>
              <a:rPr sz="2600" spc="18">
                <a:solidFill>
                  <a:srgbClr val="000000"/>
                </a:solidFill>
                <a:latin typeface="FangSong"/>
                <a:cs typeface="FangSong"/>
              </a:rPr>
              <a:t>改变足管中心少数领导脱离</a:t>
            </a:r>
          </a:p>
          <a:p>
            <a:pPr marL="0" marR="0">
              <a:lnSpc>
                <a:spcPts val="2606"/>
              </a:lnSpc>
              <a:spcBef>
                <a:spcPts val="1137"/>
              </a:spcBef>
              <a:spcAft>
                <a:spcPct val="0"/>
              </a:spcAft>
            </a:pPr>
            <a:r>
              <a:rPr sz="2600" spc="15">
                <a:solidFill>
                  <a:srgbClr val="000000"/>
                </a:solidFill>
                <a:latin typeface="FangSong"/>
                <a:cs typeface="FangSong"/>
              </a:rPr>
              <a:t>实际、闭门决策。</a:t>
            </a:r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0708" y="435498"/>
            <a:ext cx="9748650" cy="1913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19327" marR="0">
              <a:lnSpc>
                <a:spcPts val="2915"/>
              </a:lnSpc>
              <a:spcBef>
                <a:spcPct val="0"/>
              </a:spcBef>
              <a:spcAft>
                <a:spcPct val="0"/>
              </a:spcAft>
            </a:pPr>
            <a:r>
              <a:rPr sz="2800" b="1" spc="37">
                <a:solidFill>
                  <a:srgbClr val="000000"/>
                </a:solidFill>
                <a:latin typeface="DengXian"/>
                <a:cs typeface="DengXian"/>
              </a:rPr>
              <a:t>32</a:t>
            </a:r>
            <a:r>
              <a:rPr sz="2800" spc="99">
                <a:solidFill>
                  <a:srgbClr val="000000"/>
                </a:solidFill>
                <a:latin typeface="FangSong"/>
                <a:cs typeface="FangSong"/>
              </a:rPr>
              <a:t>、美方连续派军用舰机赴南海有关海空域制造</a:t>
            </a:r>
          </a:p>
          <a:p>
            <a:pPr marL="0" marR="0">
              <a:lnSpc>
                <a:spcPts val="2795"/>
              </a:lnSpc>
              <a:spcBef>
                <a:spcPts val="1289"/>
              </a:spcBef>
              <a:spcAft>
                <a:spcPct val="0"/>
              </a:spcAft>
            </a:pPr>
            <a:r>
              <a:rPr sz="2800" spc="107">
                <a:solidFill>
                  <a:srgbClr val="000000"/>
                </a:solidFill>
                <a:latin typeface="FangSong"/>
                <a:cs typeface="FangSong"/>
              </a:rPr>
              <a:t>紧张局势、炫耀武力，这种做法严重危及中方岛礁驻</a:t>
            </a:r>
          </a:p>
          <a:p>
            <a:pPr marL="0" marR="0">
              <a:lnSpc>
                <a:spcPts val="2795"/>
              </a:lnSpc>
              <a:spcBef>
                <a:spcPts val="1236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守人员及设施的安全、危害地区和平稳定。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0708" y="2739159"/>
            <a:ext cx="9754972" cy="1913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2913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33</a:t>
            </a:r>
            <a:r>
              <a:rPr sz="2800" spc="43">
                <a:solidFill>
                  <a:srgbClr val="000000"/>
                </a:solidFill>
                <a:latin typeface="FangSong"/>
                <a:cs typeface="FangSong"/>
              </a:rPr>
              <a:t>、</a:t>
            </a: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2016</a:t>
            </a:r>
            <a:r>
              <a:rPr sz="2800" spc="38">
                <a:solidFill>
                  <a:srgbClr val="000000"/>
                </a:solidFill>
                <a:latin typeface="FangSong"/>
                <a:cs typeface="FangSong"/>
              </a:rPr>
              <a:t>年第</a:t>
            </a: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14</a:t>
            </a:r>
            <a:r>
              <a:rPr sz="2800" spc="34">
                <a:solidFill>
                  <a:srgbClr val="000000"/>
                </a:solidFill>
                <a:latin typeface="FangSong"/>
                <a:cs typeface="FangSong"/>
              </a:rPr>
              <a:t>号超强台风“莫兰蒂”</a:t>
            </a: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9</a:t>
            </a:r>
            <a:r>
              <a:rPr sz="2800" spc="34">
                <a:solidFill>
                  <a:srgbClr val="000000"/>
                </a:solidFill>
                <a:latin typeface="FangSong"/>
                <a:cs typeface="FangSong"/>
              </a:rPr>
              <a:t>月</a:t>
            </a: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15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日</a:t>
            </a:r>
          </a:p>
          <a:p>
            <a:pPr marL="0" marR="0">
              <a:lnSpc>
                <a:spcPts val="2798"/>
              </a:lnSpc>
              <a:spcBef>
                <a:spcPts val="1233"/>
              </a:spcBef>
              <a:spcAft>
                <a:spcPct val="0"/>
              </a:spcAft>
            </a:pPr>
            <a:r>
              <a:rPr sz="2800" spc="108">
                <a:solidFill>
                  <a:srgbClr val="000000"/>
                </a:solidFill>
                <a:latin typeface="FangSong"/>
                <a:cs typeface="FangSong"/>
              </a:rPr>
              <a:t>在福建厦门登陆，造成了一定数量的通讯中断、房屋</a:t>
            </a:r>
          </a:p>
          <a:p>
            <a:pPr marL="0" marR="0">
              <a:lnSpc>
                <a:spcPts val="2795"/>
              </a:lnSpc>
              <a:spcBef>
                <a:spcPts val="1289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倒塌、人员伤亡，给群众带来了严重的损失。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0708" y="5041034"/>
            <a:ext cx="9753569" cy="19129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2913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34</a:t>
            </a:r>
            <a:r>
              <a:rPr sz="2800" spc="23">
                <a:solidFill>
                  <a:srgbClr val="000000"/>
                </a:solidFill>
                <a:latin typeface="FangSong"/>
                <a:cs typeface="FangSong"/>
              </a:rPr>
              <a:t>、阿根廷研究人员最近开发出一种基于西班牙</a:t>
            </a:r>
          </a:p>
          <a:p>
            <a:pPr marL="0" marR="0">
              <a:lnSpc>
                <a:spcPts val="2798"/>
              </a:lnSpc>
              <a:spcBef>
                <a:spcPts val="1233"/>
              </a:spcBef>
              <a:spcAft>
                <a:spcPct val="0"/>
              </a:spcAft>
            </a:pPr>
            <a:r>
              <a:rPr sz="2800" spc="108">
                <a:solidFill>
                  <a:srgbClr val="000000"/>
                </a:solidFill>
                <a:latin typeface="FangSong"/>
                <a:cs typeface="FangSong"/>
              </a:rPr>
              <a:t>语的人工智能程序，用于通过分析被测试者微博、论</a:t>
            </a:r>
          </a:p>
          <a:p>
            <a:pPr marL="0" marR="0">
              <a:lnSpc>
                <a:spcPts val="2795"/>
              </a:lnSpc>
              <a:spcBef>
                <a:spcPts val="1288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坛帖子、演讲等评估作者的人格和个性。</a:t>
            </a:r>
          </a:p>
        </p:txBody>
      </p:sp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0708" y="403494"/>
            <a:ext cx="9753220" cy="22973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19327" marR="0">
              <a:lnSpc>
                <a:spcPts val="2915"/>
              </a:lnSpc>
              <a:spcBef>
                <a:spcPct val="0"/>
              </a:spcBef>
              <a:spcAft>
                <a:spcPct val="0"/>
              </a:spcAft>
            </a:pPr>
            <a:r>
              <a:rPr sz="2800" b="1" spc="37">
                <a:solidFill>
                  <a:srgbClr val="000000"/>
                </a:solidFill>
                <a:latin typeface="DengXian"/>
                <a:cs typeface="DengXian"/>
              </a:rPr>
              <a:t>35</a:t>
            </a:r>
            <a:r>
              <a:rPr sz="2800" spc="99">
                <a:solidFill>
                  <a:srgbClr val="000000"/>
                </a:solidFill>
                <a:latin typeface="FangSong"/>
                <a:cs typeface="FangSong"/>
              </a:rPr>
              <a:t>、我国外贸发展环境开始出现国际产业转移放</a:t>
            </a:r>
          </a:p>
          <a:p>
            <a:pPr marL="0" marR="0">
              <a:lnSpc>
                <a:spcPts val="2795"/>
              </a:lnSpc>
              <a:spcBef>
                <a:spcPts val="902"/>
              </a:spcBef>
              <a:spcAft>
                <a:spcPct val="0"/>
              </a:spcAft>
            </a:pPr>
            <a:r>
              <a:rPr sz="2800" spc="108">
                <a:solidFill>
                  <a:srgbClr val="000000"/>
                </a:solidFill>
                <a:latin typeface="FangSong"/>
                <a:cs typeface="FangSong"/>
              </a:rPr>
              <a:t>慢、周边国家承接转移加快、生产要素成本上升，因</a:t>
            </a:r>
          </a:p>
          <a:p>
            <a:pPr marL="0" marR="0">
              <a:lnSpc>
                <a:spcPts val="2795"/>
              </a:lnSpc>
              <a:spcBef>
                <a:spcPts val="899"/>
              </a:spcBef>
              <a:spcAft>
                <a:spcPct val="0"/>
              </a:spcAft>
            </a:pPr>
            <a:r>
              <a:rPr sz="2800" spc="105">
                <a:solidFill>
                  <a:srgbClr val="000000"/>
                </a:solidFill>
                <a:latin typeface="FangSong"/>
                <a:cs typeface="FangSong"/>
              </a:rPr>
              <a:t>此我国外贸持续多年两位数高速增长的时代不复存在</a:t>
            </a:r>
          </a:p>
          <a:p>
            <a:pPr marL="0" marR="0">
              <a:lnSpc>
                <a:spcPts val="2798"/>
              </a:lnSpc>
              <a:spcBef>
                <a:spcPts val="897"/>
              </a:spcBef>
              <a:spcAft>
                <a:spcPct val="0"/>
              </a:spcAft>
            </a:pPr>
            <a:r>
              <a:rPr sz="2800" spc="20">
                <a:solidFill>
                  <a:srgbClr val="000000"/>
                </a:solidFill>
                <a:latin typeface="FangSong"/>
                <a:cs typeface="FangSong"/>
              </a:rPr>
              <a:t>了。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0708" y="3005597"/>
            <a:ext cx="9754972" cy="18279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2915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36</a:t>
            </a:r>
            <a:r>
              <a:rPr sz="2800" spc="132">
                <a:solidFill>
                  <a:srgbClr val="000000"/>
                </a:solidFill>
                <a:latin typeface="FangSong"/>
                <a:cs typeface="FangSong"/>
              </a:rPr>
              <a:t>、江西省政府已明确指出</a:t>
            </a:r>
            <a:r>
              <a:rPr sz="2800" b="1" spc="116">
                <a:solidFill>
                  <a:srgbClr val="000000"/>
                </a:solidFill>
                <a:latin typeface="DengXian"/>
                <a:cs typeface="DengXian"/>
              </a:rPr>
              <a:t>,</a:t>
            </a:r>
            <a:r>
              <a:rPr sz="2800" spc="127">
                <a:solidFill>
                  <a:srgbClr val="000000"/>
                </a:solidFill>
                <a:latin typeface="FangSong"/>
                <a:cs typeface="FangSong"/>
              </a:rPr>
              <a:t>廉租房可以在经济</a:t>
            </a:r>
          </a:p>
          <a:p>
            <a:pPr marL="0" marR="0">
              <a:lnSpc>
                <a:spcPts val="2913"/>
              </a:lnSpc>
              <a:spcBef>
                <a:spcPts val="785"/>
              </a:spcBef>
              <a:spcAft>
                <a:spcPct val="0"/>
              </a:spcAft>
            </a:pPr>
            <a:r>
              <a:rPr sz="2800" spc="46">
                <a:solidFill>
                  <a:srgbClr val="000000"/>
                </a:solidFill>
                <a:latin typeface="FangSong"/>
                <a:cs typeface="FangSong"/>
              </a:rPr>
              <a:t>适用住房中配建</a:t>
            </a:r>
            <a:r>
              <a:rPr sz="2800" b="1" spc="20">
                <a:solidFill>
                  <a:srgbClr val="000000"/>
                </a:solidFill>
                <a:latin typeface="DengXian"/>
                <a:cs typeface="DengXian"/>
              </a:rPr>
              <a:t>,</a:t>
            </a:r>
            <a:r>
              <a:rPr sz="2800" spc="44">
                <a:solidFill>
                  <a:srgbClr val="000000"/>
                </a:solidFill>
                <a:latin typeface="FangSong"/>
                <a:cs typeface="FangSong"/>
              </a:rPr>
              <a:t>也可以在普通商品住房小区中配建</a:t>
            </a:r>
            <a:r>
              <a:rPr sz="2800" b="1" spc="20">
                <a:solidFill>
                  <a:srgbClr val="000000"/>
                </a:solidFill>
                <a:latin typeface="DengXian"/>
                <a:cs typeface="DengXian"/>
              </a:rPr>
              <a:t>,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以</a:t>
            </a:r>
          </a:p>
          <a:p>
            <a:pPr marL="0" marR="0">
              <a:lnSpc>
                <a:spcPts val="2795"/>
              </a:lnSpc>
              <a:spcBef>
                <a:spcPts val="899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防止低收入家庭远离城区被边缘化的现象。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0708" y="5137046"/>
            <a:ext cx="9750463" cy="13579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2913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37</a:t>
            </a:r>
            <a:r>
              <a:rPr sz="2800" spc="23">
                <a:solidFill>
                  <a:srgbClr val="000000"/>
                </a:solidFill>
                <a:latin typeface="FangSong"/>
                <a:cs typeface="FangSong"/>
              </a:rPr>
              <a:t>、价格改革涉及利益复杂，不仅要坚持改革的</a:t>
            </a:r>
          </a:p>
          <a:p>
            <a:pPr marL="0" marR="0">
              <a:lnSpc>
                <a:spcPts val="2798"/>
              </a:lnSpc>
              <a:spcBef>
                <a:spcPts val="897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方向，积极推进，而且要对方案认真周密研究部署。</a:t>
            </a:r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050036" y="389778"/>
            <a:ext cx="8926342" cy="9212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915"/>
              </a:lnSpc>
              <a:spcBef>
                <a:spcPct val="0"/>
              </a:spcBef>
              <a:spcAft>
                <a:spcPct val="0"/>
              </a:spcAft>
            </a:pPr>
            <a:r>
              <a:rPr sz="2800" b="1" spc="37">
                <a:solidFill>
                  <a:srgbClr val="000000"/>
                </a:solidFill>
                <a:latin typeface="DengXian"/>
                <a:cs typeface="DengXian"/>
              </a:rPr>
              <a:t>38</a:t>
            </a:r>
            <a:r>
              <a:rPr sz="2800" spc="101">
                <a:solidFill>
                  <a:srgbClr val="000000"/>
                </a:solidFill>
                <a:latin typeface="FangSong"/>
                <a:cs typeface="FangSong"/>
              </a:rPr>
              <a:t>、运营商自从宣布实施流量不清零政策以来，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0708" y="846097"/>
            <a:ext cx="9753218" cy="17130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 spc="107">
                <a:solidFill>
                  <a:srgbClr val="000000"/>
                </a:solidFill>
                <a:latin typeface="FangSong"/>
                <a:cs typeface="FangSong"/>
              </a:rPr>
              <a:t>不少网友吐槽流量消耗速度太快，中国移动相关负责</a:t>
            </a:r>
          </a:p>
          <a:p>
            <a:pPr marL="0" marR="0">
              <a:lnSpc>
                <a:spcPts val="2795"/>
              </a:lnSpc>
              <a:spcBef>
                <a:spcPts val="564"/>
              </a:spcBef>
              <a:spcAft>
                <a:spcPct val="0"/>
              </a:spcAft>
            </a:pPr>
            <a:r>
              <a:rPr sz="2800" spc="108">
                <a:solidFill>
                  <a:srgbClr val="000000"/>
                </a:solidFill>
                <a:latin typeface="FangSong"/>
                <a:cs typeface="FangSong"/>
              </a:rPr>
              <a:t>人对此表示，相关报道不属实，手机流量不会“跑得</a:t>
            </a:r>
          </a:p>
          <a:p>
            <a:pPr marL="0" marR="0">
              <a:lnSpc>
                <a:spcPts val="2798"/>
              </a:lnSpc>
              <a:spcBef>
                <a:spcPts val="333"/>
              </a:spcBef>
              <a:spcAft>
                <a:spcPct val="0"/>
              </a:spcAft>
            </a:pPr>
            <a:r>
              <a:rPr sz="2800" spc="14">
                <a:solidFill>
                  <a:srgbClr val="000000"/>
                </a:solidFill>
                <a:latin typeface="FangSong"/>
                <a:cs typeface="FangSong"/>
              </a:rPr>
              <a:t>快”。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0708" y="2778783"/>
            <a:ext cx="9755322" cy="17423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2913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39</a:t>
            </a:r>
            <a:r>
              <a:rPr sz="2800" spc="407">
                <a:solidFill>
                  <a:srgbClr val="000000"/>
                </a:solidFill>
                <a:latin typeface="FangSong"/>
                <a:cs typeface="FangSong"/>
              </a:rPr>
              <a:t>、国产</a:t>
            </a: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LINUX</a:t>
            </a:r>
            <a:r>
              <a:rPr sz="2800" spc="403">
                <a:solidFill>
                  <a:srgbClr val="000000"/>
                </a:solidFill>
                <a:latin typeface="FangSong"/>
                <a:cs typeface="FangSong"/>
              </a:rPr>
              <a:t>系统，不像美国微软公司的</a:t>
            </a:r>
          </a:p>
          <a:p>
            <a:pPr marL="0" marR="0">
              <a:lnSpc>
                <a:spcPts val="2915"/>
              </a:lnSpc>
              <a:spcBef>
                <a:spcPts val="494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WINDOWS</a:t>
            </a:r>
            <a:r>
              <a:rPr sz="2800" b="1" spc="77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 b="1" spc="31">
                <a:solidFill>
                  <a:srgbClr val="000000"/>
                </a:solidFill>
                <a:latin typeface="DengXian"/>
                <a:cs typeface="DengXian"/>
              </a:rPr>
              <a:t>XP</a:t>
            </a:r>
            <a:r>
              <a:rPr sz="2800" spc="88">
                <a:solidFill>
                  <a:srgbClr val="000000"/>
                </a:solidFill>
                <a:latin typeface="FangSong"/>
                <a:cs typeface="FangSong"/>
              </a:rPr>
              <a:t>系统那样，能自由运行</a:t>
            </a:r>
            <a:r>
              <a:rPr sz="2800" b="1" spc="34">
                <a:solidFill>
                  <a:srgbClr val="000000"/>
                </a:solidFill>
                <a:latin typeface="DengXian"/>
                <a:cs typeface="DengXian"/>
              </a:rPr>
              <a:t>PS</a:t>
            </a:r>
            <a:r>
              <a:rPr sz="2800" spc="92">
                <a:solidFill>
                  <a:srgbClr val="000000"/>
                </a:solidFill>
                <a:latin typeface="FangSong"/>
                <a:cs typeface="FangSong"/>
              </a:rPr>
              <a:t>、</a:t>
            </a:r>
            <a:r>
              <a:rPr sz="2800" b="1" spc="25">
                <a:solidFill>
                  <a:srgbClr val="000000"/>
                </a:solidFill>
                <a:latin typeface="DengXian"/>
                <a:cs typeface="DengXian"/>
              </a:rPr>
              <a:t>QQ</a:t>
            </a:r>
            <a:r>
              <a:rPr sz="2800" spc="87">
                <a:solidFill>
                  <a:srgbClr val="000000"/>
                </a:solidFill>
                <a:latin typeface="FangSong"/>
                <a:cs typeface="FangSong"/>
              </a:rPr>
              <a:t>、炒股</a:t>
            </a:r>
          </a:p>
          <a:p>
            <a:pPr marL="0" marR="0">
              <a:lnSpc>
                <a:spcPts val="2795"/>
              </a:lnSpc>
              <a:spcBef>
                <a:spcPts val="517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软件以及不少游戏软件。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30708" y="4740806"/>
            <a:ext cx="10165081" cy="17419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2913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40</a:t>
            </a:r>
            <a:r>
              <a:rPr sz="2800" spc="23">
                <a:solidFill>
                  <a:srgbClr val="000000"/>
                </a:solidFill>
                <a:latin typeface="FangSong"/>
                <a:cs typeface="FangSong"/>
              </a:rPr>
              <a:t>、通过央视的宣传，不仅遵义茶实现了整体品</a:t>
            </a:r>
          </a:p>
          <a:p>
            <a:pPr marL="0" marR="0">
              <a:lnSpc>
                <a:spcPts val="2795"/>
              </a:lnSpc>
              <a:spcBef>
                <a:spcPts val="780"/>
              </a:spcBef>
              <a:spcAft>
                <a:spcPct val="0"/>
              </a:spcAft>
            </a:pPr>
            <a:r>
              <a:rPr sz="2800" spc="104">
                <a:solidFill>
                  <a:srgbClr val="000000"/>
                </a:solidFill>
                <a:latin typeface="FangSong"/>
                <a:cs typeface="FangSong"/>
              </a:rPr>
              <a:t>牌的有力推广，更是直接带动了销售量的上升，同时，</a:t>
            </a:r>
          </a:p>
          <a:p>
            <a:pPr marL="0" marR="0">
              <a:lnSpc>
                <a:spcPts val="2798"/>
              </a:lnSpc>
              <a:spcBef>
                <a:spcPts val="345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到遵义游茶园、品茶香的游客也比同期有所增加。</a:t>
            </a:r>
          </a:p>
        </p:txBody>
      </p: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624707" y="2737716"/>
            <a:ext cx="2514600" cy="12892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751"/>
              </a:lnSpc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rgbClr val="000000"/>
                </a:solidFill>
                <a:latin typeface="UDAEQM+å¾®è½¯é�»,Bold"/>
                <a:cs typeface="UDAEQM+å¾®è½¯é�»,Bold"/>
              </a:rPr>
              <a:t>课程小结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646935" y="2804427"/>
            <a:ext cx="1397508" cy="15763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5812"/>
              </a:lnSpc>
              <a:spcBef>
                <a:spcPct val="0"/>
              </a:spcBef>
              <a:spcAft>
                <a:spcPct val="0"/>
              </a:spcAft>
            </a:pPr>
            <a:r>
              <a:rPr sz="4400" b="1">
                <a:solidFill>
                  <a:srgbClr val="404040"/>
                </a:solidFill>
                <a:latin typeface="UDAEQM+å¾®è½¯é�»,Bold"/>
                <a:cs typeface="UDAEQM+å¾®è½¯é�»,Bold"/>
              </a:rPr>
              <a:t>四</a:t>
            </a:r>
          </a:p>
        </p:txBody>
      </p:sp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204080" y="1513400"/>
            <a:ext cx="1243583" cy="10020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69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OITSQT+å¾®è½¯é�»,Bold"/>
                <a:cs typeface="OITSQT+å¾®è½¯é�»,Bold"/>
              </a:rPr>
              <a:t>结语</a:t>
            </a:r>
          </a:p>
        </p:txBody>
      </p:sp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014851" y="2356408"/>
            <a:ext cx="1534667" cy="7871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898"/>
              </a:lnSpc>
              <a:spcBef>
                <a:spcPct val="0"/>
              </a:spcBef>
              <a:spcAft>
                <a:spcPct val="0"/>
              </a:spcAft>
            </a:pPr>
            <a:r>
              <a:rPr sz="2200" b="1">
                <a:solidFill>
                  <a:srgbClr val="000000"/>
                </a:solidFill>
                <a:latin typeface="QWRPHD+å¾®è½¯é�»,Bold"/>
                <a:cs typeface="QWRPHD+å¾®è½¯é�»,Bold"/>
              </a:rPr>
              <a:t>感谢观看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475610" y="143151"/>
            <a:ext cx="4985639" cy="14630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920"/>
              </a:lnSpc>
              <a:spcBef>
                <a:spcPct val="0"/>
              </a:spcBef>
              <a:spcAft>
                <a:spcPct val="0"/>
              </a:spcAft>
            </a:pPr>
            <a:r>
              <a:rPr sz="4400" spc="259">
                <a:solidFill>
                  <a:srgbClr val="000000"/>
                </a:solidFill>
                <a:latin typeface="HRRKTR+ArialMT"/>
                <a:cs typeface="HRRKTR+ArialMT"/>
              </a:rPr>
              <a:t>•</a:t>
            </a:r>
            <a:r>
              <a:rPr sz="4400">
                <a:solidFill>
                  <a:srgbClr val="000000"/>
                </a:solidFill>
                <a:latin typeface="FangSong"/>
                <a:cs typeface="FangSong"/>
              </a:rPr>
              <a:t>病句类型口诀：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44728" y="1030394"/>
            <a:ext cx="9598347" cy="7977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HRRKTR+ArialMT"/>
                <a:cs typeface="HRRKTR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1</a:t>
            </a:r>
            <a:r>
              <a:rPr sz="2400" spc="12">
                <a:solidFill>
                  <a:srgbClr val="FF0000"/>
                </a:solidFill>
                <a:latin typeface="FangSong"/>
                <a:cs typeface="FangSong"/>
              </a:rPr>
              <a:t>、语序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：</a:t>
            </a:r>
            <a:r>
              <a:rPr sz="2400" spc="11">
                <a:solidFill>
                  <a:srgbClr val="00B050"/>
                </a:solidFill>
                <a:latin typeface="FangSong"/>
                <a:cs typeface="FangSong"/>
              </a:rPr>
              <a:t>定中、定状</a:t>
            </a:r>
            <a:r>
              <a:rPr sz="2400" spc="11">
                <a:solidFill>
                  <a:srgbClr val="7030A0"/>
                </a:solidFill>
                <a:latin typeface="FangSong"/>
                <a:cs typeface="FangSong"/>
              </a:rPr>
              <a:t>、长定、长状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、关联词、主客颠倒、并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73328" y="1483034"/>
            <a:ext cx="1681276" cy="762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列成分。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44728" y="2036615"/>
            <a:ext cx="9600392" cy="7977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HRRKTR+ArialMT"/>
                <a:cs typeface="HRRKTR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2</a:t>
            </a:r>
            <a:r>
              <a:rPr sz="2400" spc="12">
                <a:solidFill>
                  <a:srgbClr val="FF0000"/>
                </a:solidFill>
                <a:latin typeface="FangSong"/>
                <a:cs typeface="FangSong"/>
              </a:rPr>
              <a:t>、搭配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：关联词、主干、</a:t>
            </a:r>
            <a:r>
              <a:rPr sz="2400" spc="12">
                <a:solidFill>
                  <a:srgbClr val="00B050"/>
                </a:solidFill>
                <a:latin typeface="FangSong"/>
                <a:cs typeface="FangSong"/>
              </a:rPr>
              <a:t>介宾、修饰中心语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、2对1、肯定否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73328" y="2489517"/>
            <a:ext cx="1068323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定。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44728" y="3041185"/>
            <a:ext cx="9598639" cy="7977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HRRKTR+ArialMT"/>
                <a:cs typeface="HRRKTR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3</a:t>
            </a:r>
            <a:r>
              <a:rPr sz="2400" spc="12">
                <a:solidFill>
                  <a:srgbClr val="FF0000"/>
                </a:solidFill>
                <a:latin typeface="FangSong"/>
                <a:cs typeface="FangSong"/>
              </a:rPr>
              <a:t>、矛盾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：分类不当、不合事理、强加因果、否定不当、滥用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573328" y="3494087"/>
            <a:ext cx="1068323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数词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344728" y="4045225"/>
            <a:ext cx="7836253" cy="13653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3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HRRKTR+ArialMT"/>
                <a:cs typeface="HRRKTR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4</a:t>
            </a:r>
            <a:r>
              <a:rPr sz="2400" spc="12">
                <a:solidFill>
                  <a:srgbClr val="FF0000"/>
                </a:solidFill>
                <a:latin typeface="FangSong"/>
                <a:cs typeface="FangSong"/>
              </a:rPr>
              <a:t>、杂糅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：藕断丝连、</a:t>
            </a:r>
            <a:r>
              <a:rPr sz="2400" spc="12">
                <a:solidFill>
                  <a:srgbClr val="7030A0"/>
                </a:solidFill>
                <a:latin typeface="FangSong"/>
                <a:cs typeface="FangSong"/>
              </a:rPr>
              <a:t>举棋不定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、固定病点。</a:t>
            </a:r>
          </a:p>
          <a:p>
            <a:pPr marL="0" marR="0">
              <a:lnSpc>
                <a:spcPts val="2681"/>
              </a:lnSpc>
              <a:spcBef>
                <a:spcPts val="1785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HRRKTR+ArialMT"/>
                <a:cs typeface="HRRKTR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5</a:t>
            </a:r>
            <a:r>
              <a:rPr sz="2400" spc="12">
                <a:solidFill>
                  <a:srgbClr val="FF0000"/>
                </a:solidFill>
                <a:latin typeface="FangSong"/>
                <a:cs typeface="FangSong"/>
              </a:rPr>
              <a:t>、歧义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：兼类词、多义词、代词、量词、成分。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344728" y="5178214"/>
            <a:ext cx="9598931" cy="7977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HRRKTR+ArialMT"/>
                <a:cs typeface="HRRKTR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6</a:t>
            </a:r>
            <a:r>
              <a:rPr sz="2400" spc="12">
                <a:solidFill>
                  <a:srgbClr val="FF0000"/>
                </a:solidFill>
                <a:latin typeface="FangSong"/>
                <a:cs typeface="FangSong"/>
              </a:rPr>
              <a:t>、缺失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：缺主语（偷换、滥用）、缺谓语、缺宾语、</a:t>
            </a:r>
            <a:r>
              <a:rPr sz="2400" spc="11">
                <a:solidFill>
                  <a:srgbClr val="7030A0"/>
                </a:solidFill>
                <a:latin typeface="FangSong"/>
                <a:cs typeface="FangSong"/>
              </a:rPr>
              <a:t>缺中心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573328" y="5631370"/>
            <a:ext cx="3873917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7030A0"/>
                </a:solidFill>
                <a:latin typeface="FangSong"/>
                <a:cs typeface="FangSong"/>
              </a:rPr>
              <a:t>语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、缺关联词、</a:t>
            </a:r>
            <a:r>
              <a:rPr sz="2400" spc="12">
                <a:solidFill>
                  <a:srgbClr val="00B050"/>
                </a:solidFill>
                <a:latin typeface="FangSong"/>
                <a:cs typeface="FangSong"/>
              </a:rPr>
              <a:t>缺介词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。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344728" y="6182784"/>
            <a:ext cx="5371076" cy="7977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HRRKTR+ArialMT"/>
                <a:cs typeface="HRRKTR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7</a:t>
            </a:r>
            <a:r>
              <a:rPr sz="2400" spc="12">
                <a:solidFill>
                  <a:srgbClr val="FF0000"/>
                </a:solidFill>
                <a:latin typeface="FangSong"/>
                <a:cs typeface="FangSong"/>
              </a:rPr>
              <a:t>、赘余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：重复成分、固定病点。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892298" y="447428"/>
            <a:ext cx="4614977" cy="20958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6602"/>
              </a:lnSpc>
              <a:spcBef>
                <a:spcPct val="0"/>
              </a:spcBef>
              <a:spcAft>
                <a:spcPct val="0"/>
              </a:spcAft>
            </a:pPr>
            <a:r>
              <a:rPr sz="6600" spc="11">
                <a:solidFill>
                  <a:srgbClr val="000000"/>
                </a:solidFill>
                <a:latin typeface="SimSun"/>
                <a:cs typeface="SimSun"/>
              </a:rPr>
              <a:t>五、歧义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47339" y="372300"/>
            <a:ext cx="2906267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歧义句形成原因：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0708" y="884745"/>
            <a:ext cx="2447544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1、兼类词造成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0708" y="1396809"/>
            <a:ext cx="3212846" cy="12741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如：这辆车没有锁。</a:t>
            </a:r>
          </a:p>
          <a:p>
            <a:pPr marL="0" marR="0">
              <a:lnSpc>
                <a:spcPts val="2402"/>
              </a:lnSpc>
              <a:spcBef>
                <a:spcPts val="1629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2、多义词造成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30708" y="2421191"/>
            <a:ext cx="4226249" cy="12740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例如：这种食品是绿色的。</a:t>
            </a:r>
          </a:p>
          <a:p>
            <a:pPr marL="0" marR="0">
              <a:lnSpc>
                <a:spcPts val="2400"/>
              </a:lnSpc>
              <a:spcBef>
                <a:spcPts val="1632"/>
              </a:spcBef>
              <a:spcAft>
                <a:spcPct val="0"/>
              </a:spcAft>
            </a:pP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3、代词表意不明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30708" y="3445700"/>
            <a:ext cx="6164624" cy="33228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例如：开刀的是我父亲。</a:t>
            </a:r>
          </a:p>
          <a:p>
            <a:pPr marL="0" marR="0">
              <a:lnSpc>
                <a:spcPts val="2400"/>
              </a:lnSpc>
              <a:spcBef>
                <a:spcPts val="163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4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、量词既可表人，又可表物造成歧义</a:t>
            </a:r>
          </a:p>
          <a:p>
            <a:pPr marL="0" marR="0">
              <a:lnSpc>
                <a:spcPts val="2402"/>
              </a:lnSpc>
              <a:spcBef>
                <a:spcPts val="1679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例如：两个学校的教师都来了。</a:t>
            </a:r>
          </a:p>
          <a:p>
            <a:pPr marL="0" marR="0">
              <a:lnSpc>
                <a:spcPts val="2400"/>
              </a:lnSpc>
              <a:spcBef>
                <a:spcPts val="1633"/>
              </a:spcBef>
              <a:spcAft>
                <a:spcPct val="0"/>
              </a:spcAft>
            </a:pPr>
            <a:r>
              <a:rPr sz="2400" spc="11">
                <a:solidFill>
                  <a:srgbClr val="FF3300"/>
                </a:solidFill>
                <a:latin typeface="FangSong"/>
                <a:cs typeface="FangSong"/>
              </a:rPr>
              <a:t>5、对句子结构层次划分不同，造成歧义</a:t>
            </a:r>
          </a:p>
          <a:p>
            <a:pPr marL="0" marR="0">
              <a:lnSpc>
                <a:spcPts val="2400"/>
              </a:lnSpc>
              <a:spcBef>
                <a:spcPts val="1632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例如：咬死了猎人的狗。</a:t>
            </a:r>
          </a:p>
          <a:p>
            <a:pPr marL="923544" marR="0">
              <a:lnSpc>
                <a:spcPts val="2400"/>
              </a:lnSpc>
              <a:spcBef>
                <a:spcPts val="1684"/>
              </a:spcBef>
              <a:spcAft>
                <a:spcPct val="0"/>
              </a:spcAft>
            </a:pP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稿件不用退回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012691" y="579159"/>
            <a:ext cx="1956816" cy="1397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404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000000"/>
                </a:solidFill>
                <a:latin typeface="SimSun"/>
                <a:cs typeface="SimSun"/>
              </a:rPr>
              <a:t>歧义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48640" y="1677479"/>
            <a:ext cx="8915529" cy="20105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QPPDFN+ArialMT"/>
                <a:cs typeface="QPPDFN+ArialMT"/>
              </a:rPr>
              <a:t>•</a:t>
            </a:r>
            <a:r>
              <a:rPr sz="3200" spc="788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市政府关于严禁在市区养犬和捕杀野</a:t>
            </a:r>
          </a:p>
          <a:p>
            <a:pPr marL="343204" marR="0">
              <a:lnSpc>
                <a:spcPts val="3204"/>
              </a:lnSpc>
              <a:spcBef>
                <a:spcPts val="791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犬、狂犬的决定得到广大市民的热烈拥护</a:t>
            </a:r>
          </a:p>
          <a:p>
            <a:pPr marL="343204" marR="0">
              <a:lnSpc>
                <a:spcPts val="3206"/>
              </a:lnSpc>
              <a:spcBef>
                <a:spcPts val="477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和支持。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48640" y="3238309"/>
            <a:ext cx="8915529" cy="2010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QPPDFN+ArialMT"/>
                <a:cs typeface="QPPDFN+ArialMT"/>
              </a:rPr>
              <a:t>•</a:t>
            </a:r>
            <a:r>
              <a:rPr sz="3200" spc="788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根据气象资料分析，长江中下游近期</a:t>
            </a:r>
          </a:p>
          <a:p>
            <a:pPr marL="343204" marR="0">
              <a:lnSpc>
                <a:spcPts val="3206"/>
              </a:lnSpc>
              <a:spcBef>
                <a:spcPts val="789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基本无降雨过程，仅江苏和浙江的部分地</a:t>
            </a:r>
          </a:p>
          <a:p>
            <a:pPr marL="343204" marR="0">
              <a:lnSpc>
                <a:spcPts val="3204"/>
              </a:lnSpc>
              <a:spcBef>
                <a:spcPts val="482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区可能有短时小到中雨。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48640" y="4799266"/>
            <a:ext cx="8915529" cy="20107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QPPDFN+ArialMT"/>
                <a:cs typeface="QPPDFN+ArialMT"/>
              </a:rPr>
              <a:t>•</a:t>
            </a:r>
            <a:r>
              <a:rPr sz="3200" spc="788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尽管家里可以上网，但每个星期，他</a:t>
            </a:r>
          </a:p>
          <a:p>
            <a:pPr marL="343204" marR="0">
              <a:lnSpc>
                <a:spcPts val="3206"/>
              </a:lnSpc>
              <a:spcBef>
                <a:spcPts val="789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还是会瞒着家长、班主任和班长在放学途</a:t>
            </a:r>
          </a:p>
          <a:p>
            <a:pPr marL="343204" marR="0">
              <a:lnSpc>
                <a:spcPts val="3204"/>
              </a:lnSpc>
              <a:spcBef>
                <a:spcPts val="482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中到网吧里聊天、玩游戏。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48640" y="664273"/>
            <a:ext cx="8915529" cy="2010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OAJRPF+ArialMT"/>
                <a:cs typeface="OAJRPF+ArialMT"/>
              </a:rPr>
              <a:t>•</a:t>
            </a:r>
            <a:r>
              <a:rPr sz="3200" spc="788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日本在野党强烈指责财务大臣“口无</a:t>
            </a:r>
          </a:p>
          <a:p>
            <a:pPr marL="343204" marR="0">
              <a:lnSpc>
                <a:spcPts val="3204"/>
              </a:lnSpc>
              <a:spcBef>
                <a:spcPts val="791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遮拦”、公开谈及政府去年入市干预日元</a:t>
            </a:r>
          </a:p>
          <a:p>
            <a:pPr marL="343204" marR="0">
              <a:lnSpc>
                <a:spcPts val="3204"/>
              </a:lnSpc>
              <a:spcBef>
                <a:spcPts val="483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具体汇率的行为是极不负责任的。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48640" y="2225231"/>
            <a:ext cx="8918131" cy="20107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OAJRPF+ArialMT"/>
                <a:cs typeface="OAJRPF+ArialMT"/>
              </a:rPr>
              <a:t>•</a:t>
            </a:r>
            <a:r>
              <a:rPr sz="3200" spc="788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警察反复观察了</a:t>
            </a:r>
            <a:r>
              <a:rPr sz="3200">
                <a:solidFill>
                  <a:srgbClr val="FF0000"/>
                </a:solidFill>
                <a:latin typeface="SimSun"/>
                <a:cs typeface="SimSun"/>
              </a:rPr>
              <a:t>两个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目击者提供的弹</a:t>
            </a:r>
          </a:p>
          <a:p>
            <a:pPr marL="343204" marR="0">
              <a:lnSpc>
                <a:spcPts val="3206"/>
              </a:lnSpc>
              <a:spcBef>
                <a:spcPts val="789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壳，并进行技术分析，确定它们和从案发</a:t>
            </a:r>
          </a:p>
          <a:p>
            <a:pPr marL="343204" marR="0">
              <a:lnSpc>
                <a:spcPts val="3204"/>
              </a:lnSpc>
              <a:spcBef>
                <a:spcPts val="482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现场得到的弹壳并不是出自同一支枪。</a:t>
            </a: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2.9200.0"/>
  <p:tag name="AS_RELEASE_DATE" val="2016.10.26"/>
  <p:tag name="AS_TITLE" val="Aspose.Slides for .NET 2.0"/>
  <p:tag name="AS_VERSION" val="16.10.0.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1644</Words>
  <Application>Microsoft Office PowerPoint</Application>
  <PresentationFormat>全屏显示(4:3)</PresentationFormat>
  <Paragraphs>354</Paragraphs>
  <Slides>47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48</vt:i4>
      </vt:variant>
      <vt:variant>
        <vt:lpstr>幻灯片标题</vt:lpstr>
      </vt:variant>
      <vt:variant>
        <vt:i4>47</vt:i4>
      </vt:variant>
    </vt:vector>
  </HeadingPairs>
  <TitlesOfParts>
    <vt:vector size="122" baseType="lpstr">
      <vt:lpstr>CWFCIF+ArialMT</vt:lpstr>
      <vt:lpstr>EMSSNB+å¾®è½¯é�»,Bold</vt:lpstr>
      <vt:lpstr>FangSong</vt:lpstr>
      <vt:lpstr>FBPNFC+å¾®è½¯é�»,Bold</vt:lpstr>
      <vt:lpstr>FMDRLO+DengXian-Bold</vt:lpstr>
      <vt:lpstr>FNTSOD+STZhongsong</vt:lpstr>
      <vt:lpstr>HJGRMF+ArialMT</vt:lpstr>
      <vt:lpstr>HRRKTR+ArialMT</vt:lpstr>
      <vt:lpstr>JFFIDK+TimesNewRomanPS-BoldMT</vt:lpstr>
      <vt:lpstr>OAJRPF+ArialMT</vt:lpstr>
      <vt:lpstr>OITSQT+å¾®è½¯é�»,Bold</vt:lpstr>
      <vt:lpstr>PCUBVH+TimesNewRomanPS-BoldMT</vt:lpstr>
      <vt:lpstr>PSWALL+Arial-BoldMT</vt:lpstr>
      <vt:lpstr>QOWBGF+DengXian-Bold</vt:lpstr>
      <vt:lpstr>QPPDFN+ArialMT</vt:lpstr>
      <vt:lpstr>QWRPHD+å¾®è½¯é�»,Bold</vt:lpstr>
      <vt:lpstr>RVIAUL+å¾®è½¯é�»,Bold</vt:lpstr>
      <vt:lpstr>SSTCUL+TwCenMT-Bold</vt:lpstr>
      <vt:lpstr>TLVQCU+ArialMT</vt:lpstr>
      <vt:lpstr>UDAEQM+å¾®è½¯é�»,Bold</vt:lpstr>
      <vt:lpstr>WNHLHC+ArialMT</vt:lpstr>
      <vt:lpstr>DengXian</vt:lpstr>
      <vt:lpstr>SimHei</vt:lpstr>
      <vt:lpstr>SimSun</vt:lpstr>
      <vt:lpstr>Arial</vt:lpstr>
      <vt:lpstr>Calibri</vt:lpstr>
      <vt:lpstr>Times New Roman</vt:lpstr>
      <vt:lpstr>Office Theme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蒋</cp:lastModifiedBy>
  <cp:revision>2</cp:revision>
  <cp:lastPrinted>2018-09-23T17:24:04Z</cp:lastPrinted>
  <dcterms:created xsi:type="dcterms:W3CDTF">2018-09-23T09:24:04Z</dcterms:created>
  <dcterms:modified xsi:type="dcterms:W3CDTF">2018-09-23T09:31:05Z</dcterms:modified>
</cp:coreProperties>
</file>