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b="1" dirty="0">
                <a:latin typeface="Calibri" panose="020F0502020204030204" charset="0"/>
                <a:ea typeface="微软雅黑" charset="-122"/>
                <a:sym typeface="+mn-ea"/>
              </a:rPr>
              <a:t>               </a:t>
            </a:r>
            <a:r>
              <a:rPr lang="zh-CN" altLang="zh-CN" b="1" dirty="0">
                <a:latin typeface="Calibri" panose="020F0502020204030204" charset="0"/>
                <a:ea typeface="微软雅黑" charset="-122"/>
                <a:sym typeface="+mn-ea"/>
              </a:rPr>
              <a:t>一棵小桃树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 b="1"/>
              <a:t>                               </a:t>
            </a:r>
            <a:r>
              <a:rPr lang="en-US" altLang="zh-CN" sz="2800" b="1"/>
              <a:t> </a:t>
            </a:r>
            <a:r>
              <a:rPr lang="zh-CN" altLang="en-US" sz="2800" b="1"/>
              <a:t>贾平凹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6480" y="1978660"/>
            <a:ext cx="9589135" cy="530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1.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它长得很委屈……瘦瘦的，黄黄的，似乎一碰，便立即会断了去。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46480" y="2725420"/>
            <a:ext cx="9589770" cy="1407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本句话运用了拟人的修辞手法，赋予小桃树以人的情态，生动地写出了小桃树从土里拱出芽来的样子，表现了小桃树的弱小，表达了作者对它的怜爱之情。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15390" y="1879600"/>
            <a:ext cx="9886950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2. 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虽然长得弱小，骨朵儿也不见繁，一夜之间，花竟全开了呢。我每每看着它，却发现从未有一只蜜蜂去恋过它，一只蝴蝶去飞过它。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329055" y="3053080"/>
            <a:ext cx="9773285" cy="1407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这两句话写小桃树虽然弱小单薄，但是生命力顽强，开满了花朵。尽管这样，却没有蜜蜂、蝴蝶飞过，表现了小桃树的孤独寂寞，表达了作者对它的怜爱之情。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4905" y="1893570"/>
            <a:ext cx="1036637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3. 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雨还在下着，我的小桃树千百次地俯下身去，又千百次地挣扎起来，一树的桃花，一片，一片，湿得深重，像一只天鹅，眼睁睁地羽毛剥脱，变得赤裸的了。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74420" y="3194685"/>
            <a:ext cx="10182860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“俯”“挣扎”运用动作、神情描写，“千百次”运用反复手法，写出了小桃树在风雨中坚强勇敢的斗争情景，表现了它面对逆境顽强搏斗的精神。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4905" y="1907540"/>
            <a:ext cx="10085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>
                <a:latin typeface="微软雅黑" charset="-122"/>
                <a:ea typeface="Times New Roman" panose="02020603050405020304" pitchFamily="18" charset="0"/>
                <a:sym typeface="+mn-ea"/>
              </a:rPr>
              <a:t>4.</a:t>
            </a:r>
            <a:r>
              <a:rPr lang="zh-CN" altLang="zh-CN" sz="2000" dirty="0">
                <a:latin typeface="Calibri" panose="020F0502020204030204" charset="0"/>
                <a:ea typeface="微软雅黑" charset="-122"/>
                <a:sym typeface="+mn-ea"/>
              </a:rPr>
              <a:t>就在那俯地的刹那，我突然看见那树的顶端，高高的一枝儿上，</a:t>
            </a:r>
            <a:r>
              <a:rPr lang="zh-CN" altLang="zh-CN" sz="2000" dirty="0">
                <a:solidFill>
                  <a:srgbClr val="FF0000"/>
                </a:solidFill>
                <a:latin typeface="Calibri" panose="020F0502020204030204" charset="0"/>
                <a:ea typeface="微软雅黑" charset="-122"/>
                <a:sym typeface="+mn-ea"/>
              </a:rPr>
              <a:t>竟</a:t>
            </a:r>
            <a:r>
              <a:rPr lang="zh-CN" altLang="zh-CN" sz="2000" dirty="0">
                <a:latin typeface="Calibri" panose="020F0502020204030204" charset="0"/>
                <a:ea typeface="微软雅黑" charset="-122"/>
                <a:sym typeface="+mn-ea"/>
              </a:rPr>
              <a:t>还保留着一个欲绽的花苞，嫩黄的，嫩红的，在风中摇着，抖着满身的雨水，几次要掉下来了，但却没有掉下去，</a:t>
            </a:r>
            <a:r>
              <a:rPr lang="zh-CN" altLang="zh-CN" sz="2000" dirty="0">
                <a:solidFill>
                  <a:srgbClr val="FF0000"/>
                </a:solidFill>
                <a:latin typeface="Calibri" panose="020F0502020204030204" charset="0"/>
                <a:ea typeface="微软雅黑" charset="-122"/>
                <a:sym typeface="+mn-ea"/>
              </a:rPr>
              <a:t>像风浪里航道上的指示灯</a:t>
            </a:r>
            <a:r>
              <a:rPr lang="zh-CN" altLang="zh-CN" sz="2000" dirty="0">
                <a:latin typeface="Calibri" panose="020F0502020204030204" charset="0"/>
                <a:ea typeface="微软雅黑" charset="-122"/>
                <a:sym typeface="+mn-ea"/>
              </a:rPr>
              <a:t>，闪着时隐时现的嫩黄的光，嫩红的光。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1173480" y="3124200"/>
            <a:ext cx="10084435" cy="2285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）“竟”是“竟然”的意思，小桃树在风雨中俯身的瞬间，“我”竟然看到树顶还保留着一个花苞，表现了小桃树顽强的生命力，表达了“我”内心的惊喜、感动。</a:t>
            </a:r>
            <a:endParaRPr lang="en-US" altLang="zh-CN" sz="2400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）本句运用了比喻的修辞手法，把花苞比作指示灯，写出了小桃树顽强的生命力对“我”的激励作用，让“我”饱含生活的信心和希望。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2025" y="1825625"/>
            <a:ext cx="10392410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5.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文章末尾作者直抒胸臆“啊，小桃树啊！我该怎么感激你？”联系小桃树对“我”的不同寻常的意义，说一说“我”为什么感激小桃树？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59815" y="2954020"/>
            <a:ext cx="1029462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）这棵桃树是“我”的梦种儿长的，在它身上寄托着“我”的梦想。</a:t>
            </a:r>
            <a:endParaRPr lang="zh-CN" altLang="zh-CN" sz="2400" dirty="0">
              <a:solidFill>
                <a:srgbClr val="0000FF"/>
              </a:solidFill>
              <a:latin typeface="微软雅黑" charset="-122"/>
              <a:ea typeface="微软雅黑" charset="-122"/>
              <a:sym typeface="+mn-ea"/>
            </a:endParaRPr>
          </a:p>
          <a:p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此时的“我”受到挫折，陷入了迷茫，觉得自己的幸福是那么渺茫，心情十分愁苦，又恰逢爱自己的奶奶去世，就在这时，“我”看到了梦种儿长的，寄托着“我”的梦想的小桃树在历尽风雨的磨难后还保留着一个花苞，就仿佛看到了希望，看到了信心，又重新燃起了斗志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87450" y="1879600"/>
            <a:ext cx="1016635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6.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如何理解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“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人世原来有人世的大书，我却连第一行文字还读不懂呢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”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这句话。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229995" y="2756535"/>
            <a:ext cx="9688195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人生的道路上有鲜花，同样也布满荆棘，只要坚持不懈、顽强不屈、追求梦想，就一定能读懂人世的大书。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28674" name="内容占位符 28673"/>
          <p:cNvGraphicFramePr/>
          <p:nvPr>
            <p:ph idx="1"/>
          </p:nvPr>
        </p:nvGraphicFramePr>
        <p:xfrm>
          <a:off x="357505" y="280670"/>
          <a:ext cx="11478260" cy="6445250"/>
        </p:xfrm>
        <a:graphic>
          <a:graphicData uri="http://schemas.openxmlformats.org/drawingml/2006/table">
            <a:tbl>
              <a:tblPr/>
              <a:tblGrid>
                <a:gridCol w="785495"/>
                <a:gridCol w="2707005"/>
                <a:gridCol w="7985760"/>
              </a:tblGrid>
              <a:tr h="805815"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b="1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写作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b="1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手法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b="1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内容</a:t>
                      </a:r>
                      <a:endParaRPr lang="zh-CN" altLang="zh-CN" sz="2000" b="1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b="1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作用</a:t>
                      </a:r>
                      <a:endParaRPr lang="zh-CN" altLang="zh-CN" sz="2000" b="1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8405"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 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对比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衬托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爷爷各种各样的花草与“默默地长”的小桃树对比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反衬了小桃树生命力的旺盛，纵使在恶劣环境里也能不屈不挠地生长。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5180"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插叙</a:t>
                      </a:r>
                      <a:endParaRPr lang="zh-CN" altLang="zh-CN" sz="2000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2000" dirty="0">
                          <a:latin typeface="微软雅黑" charset="-122"/>
                          <a:ea typeface="微软雅黑" charset="-122"/>
                        </a:rPr>
                        <a:t>3</a:t>
                      </a: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—</a:t>
                      </a:r>
                      <a:r>
                        <a:rPr lang="en-US" altLang="zh-CN" sz="2000" dirty="0">
                          <a:latin typeface="微软雅黑" charset="-122"/>
                          <a:ea typeface="微软雅黑" charset="-122"/>
                        </a:rPr>
                        <a:t>8</a:t>
                      </a: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段插叙对小桃树的回忆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突出小桃树在艰难的生存环境中顽强的生命力，插叙使文章内容更充实，结构更完整。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5850">
                <a:tc>
                  <a:txBody>
                    <a:bodyPr/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托物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algn="ctr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言志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借小桃树说及自己的一些经历，透露自己所受的遭遇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说小桃树长的不是地方，暗示自己从小就生在荒僻落后的小山村；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说小桃树长得很委屈，暗示作者从小生活在小山村是孤陋寡闻，直到进城上学，才知道山外的天地如此广阔；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写小桃树遭受风雨的摧残，暗示“文化大革命”危害青年的成长；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写风雨中的小桃树仍保留着一个欲绽的花苞，那花是会开得美的，而且会孕出一个桃儿来的，暗示即使在那动乱的年代，作者心头的希望仍没有熄灭，还坚信经过自己的顽强奋斗，定会实现自己美好的理想。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  <a:p>
                      <a:pPr lvl="0" ea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000" dirty="0">
                          <a:latin typeface="微软雅黑" charset="-122"/>
                          <a:ea typeface="微软雅黑" charset="-122"/>
                        </a:rPr>
                        <a:t>总之，作者通过对小桃树顽强生命力的赞美，反映了自己对未来，对理想的执著追求。</a:t>
                      </a:r>
                      <a:endParaRPr lang="zh-CN" altLang="zh-CN" sz="2000" dirty="0">
                        <a:latin typeface="微软雅黑" charset="-122"/>
                        <a:ea typeface="微软雅黑" charset="-122"/>
                      </a:endParaRPr>
                    </a:p>
                  </a:txBody>
                  <a:tcPr marL="41840" marR="4184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2050" y="1912620"/>
            <a:ext cx="10101580" cy="18465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457200" algn="just">
              <a:lnSpc>
                <a:spcPct val="120000"/>
              </a:lnSpc>
            </a:pPr>
            <a:r>
              <a:rPr lang="zh-CN" altLang="zh-CN" sz="2400" dirty="0">
                <a:latin typeface="Calibri" panose="020F0502020204030204" charset="0"/>
                <a:ea typeface="微软雅黑" charset="-122"/>
                <a:sym typeface="+mn-ea"/>
              </a:rPr>
              <a:t>同学们，在生活中有没有自己喜爱的植物呢？说一下自己喜爱的理由。</a:t>
            </a:r>
            <a:endParaRPr lang="zh-CN" altLang="zh-CN" sz="2400" dirty="0">
              <a:latin typeface="Calibri" panose="020F0502020204030204" charset="0"/>
              <a:ea typeface="微软雅黑" charset="-122"/>
            </a:endParaRPr>
          </a:p>
          <a:p>
            <a:pPr lvl="0" indent="457200" algn="just">
              <a:lnSpc>
                <a:spcPct val="120000"/>
              </a:lnSpc>
            </a:pPr>
            <a:r>
              <a:rPr lang="zh-CN" altLang="zh-CN" sz="2400" dirty="0">
                <a:latin typeface="Calibri" panose="020F0502020204030204" charset="0"/>
                <a:ea typeface="微软雅黑" charset="-122"/>
                <a:sym typeface="+mn-ea"/>
              </a:rPr>
              <a:t>贾平凹先生所喜爱的是一棵小桃树，一棵在逆境中诞生，在逆境中成长，即便历经风雨仍顽强生存的小桃树。世间万物，贾平凹先生为什么单单喜欢一棵小桃树呢？</a:t>
            </a:r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作者简介：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34110" y="1899285"/>
            <a:ext cx="7232015" cy="2285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457200" algn="just">
              <a:lnSpc>
                <a:spcPct val="120000"/>
              </a:lnSpc>
            </a:pP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贾平凹（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1952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—），中国当代作家</a:t>
            </a:r>
            <a:r>
              <a:rPr lang="zh-CN" altLang="zh-CN" sz="2400" dirty="0">
                <a:solidFill>
                  <a:schemeClr val="tx1"/>
                </a:solidFill>
                <a:latin typeface="微软雅黑" charset="-122"/>
                <a:ea typeface="微软雅黑" charset="-122"/>
                <a:sym typeface="+mn-ea"/>
              </a:rPr>
              <a:t>。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主要代表作品有《浮躁》《废都》《白夜》《秦腔》《古炉》等。他的《浮躁》获得美孚飞马文学奖铜奖，《废都》获法国费米娜文学奖 ，《秦腔》获第一届红楼梦奖首奖、第七届茅盾文学奖，《古炉》获施耐庵文学奖。</a:t>
            </a:r>
            <a:endParaRPr lang="zh-CN" altLang="en-US" sz="2400"/>
          </a:p>
        </p:txBody>
      </p:sp>
      <p:pic>
        <p:nvPicPr>
          <p:cNvPr id="5" name="内容占位符 4" descr="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54720" y="558800"/>
            <a:ext cx="3629660" cy="52628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写作背景：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9510" y="1825625"/>
            <a:ext cx="9531985" cy="3162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1976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年，为期十年的文化大革命终于结束，在这十年期间，无数被时代耽误年华和奋斗机会的青年人开始反思，开始追求。作家贾平凹在这个大的时代背景下，</a:t>
            </a:r>
            <a:r>
              <a:rPr lang="zh-CN" altLang="zh-CN" sz="2400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托物言志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，以“小桃树”的形象来象征文革中成长起来的青年一代。通过它坎坷的出生、成长到迷茫和看到希望的描述，反映了青年一代在迷茫和探索中成长的真实历程。文章最后写到小桃树所孕育所保留的那一个花苞，是青年一代胸怀大志、奋起直追、报效祖国的象征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30935" y="1879600"/>
            <a:ext cx="9376410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课文围绕“小桃树”写了哪些情景故事，记叙的顺序有什么特点？请理清文章的思路。</a:t>
            </a:r>
            <a:endParaRPr lang="zh-CN" altLang="zh-CN" sz="2400" dirty="0"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1390" y="2848610"/>
            <a:ext cx="10281920" cy="2285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）第一部分（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1-2</a:t>
            </a:r>
            <a:r>
              <a:rPr lang="zh-CN" altLang="en-US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 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描述“今天下雨”，小桃树被风雨摧残的情景。</a:t>
            </a:r>
            <a:endParaRPr lang="zh-CN" altLang="en-US" sz="2400" b="1" dirty="0">
              <a:solidFill>
                <a:srgbClr val="0000FF"/>
              </a:solidFill>
              <a:latin typeface="微软雅黑" charset="-122"/>
              <a:ea typeface="微软雅黑" charset="-122"/>
              <a:sym typeface="+mn-ea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     第二部分 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(3-8)  </a:t>
            </a:r>
            <a:r>
              <a:rPr lang="zh-CN" altLang="en-US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插叙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“好多年前”，“我”栽种小桃树的经历。</a:t>
            </a:r>
            <a:endParaRPr lang="zh-CN" altLang="zh-CN" sz="2400" dirty="0">
              <a:solidFill>
                <a:srgbClr val="0000FF"/>
              </a:solidFill>
              <a:latin typeface="微软雅黑" charset="-122"/>
              <a:ea typeface="微软雅黑" charset="-122"/>
              <a:sym typeface="+mn-ea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     第三部分（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9-14</a:t>
            </a:r>
            <a:r>
              <a:rPr lang="zh-CN" altLang="en-US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描述看到风雨中小桃树树顶上“一个欲绽的花苞”，赞美小桃树顽强的生命力。</a:t>
            </a:r>
            <a:endParaRPr lang="zh-CN" altLang="zh-CN" sz="2400" dirty="0">
              <a:solidFill>
                <a:srgbClr val="0000FF"/>
              </a:solidFill>
              <a:latin typeface="微软雅黑" charset="-122"/>
              <a:ea typeface="微软雅黑" charset="-122"/>
              <a:sym typeface="+mn-ea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）插叙。现在——过去——现在。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7905" y="1893570"/>
            <a:ext cx="10013315" cy="1407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文章第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段描写小桃树说：“它已经老了许多呢，瘦了许多呢，昨日楚楚的容颜全然褪尽了。可怜它年纪太小了，可怜它才开了第一次花儿！”作者认为小桃树的“可怜”表现在哪些方面？请结合全文简要概括。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215390" y="3519805"/>
            <a:ext cx="9052560" cy="1407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）小桃树长得很委屈，样子很猥琐，花儿单薄；</a:t>
            </a:r>
            <a:endParaRPr lang="en-US" altLang="zh-CN" sz="2400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）小桃树被人鄙视，孤独寂寞；</a:t>
            </a:r>
            <a:endParaRPr lang="en-US" altLang="zh-CN" sz="2400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3</a:t>
            </a: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）小桃树遭受风雨等的摧残。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3480" y="1964055"/>
            <a:ext cx="100272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第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3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段作者说埋桃核是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“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蓄着我的梦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”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，第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6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段又说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“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它是我的梦种儿长的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”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，这些话应当怎样理解？作者的梦是什么呢？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272540" y="2954020"/>
            <a:ext cx="9745345" cy="2724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457200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在奶奶的教育下，作者从小就萌发了对幸福生活的向往，有着美好的理想。随着小桃树的长高，这种愿望和理想也更加强烈了。</a:t>
            </a:r>
            <a:endParaRPr lang="zh-CN" altLang="zh-CN" sz="2400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通读全文不难看出，作者采用了托物言志的手法，从文中“我的梦是绿色的，将来开了花，我会幸福的”，可以看出这个梦是“奋斗”，并且“轰轰烈烈地干一番事业”，因为绿色象征希望和生机。</a:t>
            </a:r>
            <a:endParaRPr lang="en-US" altLang="zh-CN" sz="2400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 indent="457200">
              <a:lnSpc>
                <a:spcPct val="120000"/>
              </a:lnSpc>
            </a:pP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845" y="1921510"/>
            <a:ext cx="992886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dirty="0">
                <a:latin typeface="微软雅黑" charset="-122"/>
                <a:ea typeface="微软雅黑" charset="-122"/>
                <a:sym typeface="+mn-ea"/>
              </a:rPr>
              <a:t>文章第</a:t>
            </a:r>
            <a:r>
              <a:rPr lang="en-US" altLang="zh-CN" sz="2000" dirty="0">
                <a:latin typeface="微软雅黑" charset="-122"/>
                <a:ea typeface="微软雅黑" charset="-122"/>
                <a:sym typeface="+mn-ea"/>
              </a:rPr>
              <a:t>7</a:t>
            </a:r>
            <a:r>
              <a:rPr lang="zh-CN" altLang="zh-CN" sz="2000" dirty="0">
                <a:latin typeface="微软雅黑" charset="-122"/>
                <a:ea typeface="微软雅黑" charset="-122"/>
                <a:sym typeface="+mn-ea"/>
              </a:rPr>
              <a:t>段写道“也就在这年里，我到城里上学去了。走出了山，来到城里，我才知道我的渺小：山外的天地这般大，城里的好景这般多……”，作者明写自己的人生经历，和小桃树有什么联系吗？有什么作用？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1215390" y="2927350"/>
            <a:ext cx="958913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联系：作者少年时代努力奋斗，胸怀大志，很像“一个春天长上二尺来高”的小桃树，充满向上的朝气，小桃树就是作者的化身。</a:t>
            </a:r>
            <a:endParaRPr lang="zh-CN" altLang="zh-CN" sz="2400" dirty="0">
              <a:solidFill>
                <a:srgbClr val="0000FF"/>
              </a:solidFill>
              <a:latin typeface="微软雅黑" charset="-122"/>
              <a:ea typeface="微软雅黑" charset="-122"/>
              <a:sym typeface="+mn-ea"/>
            </a:endParaRPr>
          </a:p>
          <a:p>
            <a:r>
              <a:rPr lang="zh-CN" altLang="zh-CN" sz="24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作用：作者写这篇散文就是托物言志，借小桃树谈自己的一些经历，表现自己所受的遭遇，隐隐地透露和抒发自己的慨叹、理想和情志。将小桃树的经历与“我”的经历融为一体，更好地表现了作者的思想感情。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写作赏析：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8875" y="1907540"/>
            <a:ext cx="10194925" cy="18465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品读课文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,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来感受一下这到底是一棵怎样的小桃树呢？画出课文中描写小桃树在不同生长阶段中的形态、颜色、动作、神态的重点语句，并说说小桃树的特点。用自己喜欢的方式阅读课文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,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圈画出文章中语言优美的字、词、句、段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,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与同桌交流</a:t>
            </a:r>
            <a:r>
              <a:rPr lang="en-US" altLang="zh-CN" sz="2400" dirty="0">
                <a:latin typeface="微软雅黑" charset="-122"/>
                <a:ea typeface="微软雅黑" charset="-122"/>
                <a:sym typeface="+mn-ea"/>
              </a:rPr>
              <a:t>,</a:t>
            </a:r>
            <a:r>
              <a:rPr lang="zh-CN" altLang="zh-CN" sz="2400" dirty="0">
                <a:latin typeface="微软雅黑" charset="-122"/>
                <a:ea typeface="微软雅黑" charset="-122"/>
                <a:sym typeface="+mn-ea"/>
              </a:rPr>
              <a:t>尝试鉴赏。</a:t>
            </a:r>
            <a:endParaRPr lang="zh-CN" alt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2653</Words>
  <Application>WPS 演示</Application>
  <PresentationFormat>宽屏</PresentationFormat>
  <Paragraphs>101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Calibri Light</vt:lpstr>
      <vt:lpstr>Office 主题</vt:lpstr>
      <vt:lpstr>               一棵小桃树</vt:lpstr>
      <vt:lpstr>PowerPoint 演示文稿</vt:lpstr>
      <vt:lpstr>作者简介：</vt:lpstr>
      <vt:lpstr>写作背景：</vt:lpstr>
      <vt:lpstr>PowerPoint 演示文稿</vt:lpstr>
      <vt:lpstr>PowerPoint 演示文稿</vt:lpstr>
      <vt:lpstr>PowerPoint 演示文稿</vt:lpstr>
      <vt:lpstr>PowerPoint 演示文稿</vt:lpstr>
      <vt:lpstr>写作赏析：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43</cp:revision>
  <dcterms:created xsi:type="dcterms:W3CDTF">2015-05-05T08:02:00Z</dcterms:created>
  <dcterms:modified xsi:type="dcterms:W3CDTF">2017-05-26T01:29:49Z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