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14"/>
  </p:notesMasterIdLst>
  <p:sldIdLst>
    <p:sldId id="397" r:id="rId3"/>
    <p:sldId id="390" r:id="rId4"/>
    <p:sldId id="453" r:id="rId5"/>
    <p:sldId id="475" r:id="rId6"/>
    <p:sldId id="476" r:id="rId7"/>
    <p:sldId id="455" r:id="rId8"/>
    <p:sldId id="456" r:id="rId9"/>
    <p:sldId id="457" r:id="rId10"/>
    <p:sldId id="464" r:id="rId11"/>
    <p:sldId id="478" r:id="rId12"/>
    <p:sldId id="479" r:id="rId13"/>
  </p:sldIdLst>
  <p:sldSz cx="9144000" cy="5143500" type="screen16x9"/>
  <p:notesSz cx="6858000" cy="9144000"/>
  <p:embeddedFontLst>
    <p:embeddedFont>
      <p:font typeface="经典繁仿黑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楷体" charset="-122"/>
      <p:regular r:id="rId18"/>
    </p:embeddedFont>
    <p:embeddedFont>
      <p:font typeface="华文中宋" pitchFamily="2" charset="-122"/>
      <p:regular r:id="rId19"/>
    </p:embeddedFont>
    <p:embeddedFont>
      <p:font typeface="黑体" pitchFamily="2" charset="-122"/>
      <p:regular r:id="rId20"/>
    </p:embeddedFont>
    <p:embeddedFont>
      <p:font typeface="幼圆" pitchFamily="49" charset="-122"/>
      <p:regular r:id="rId21"/>
    </p:embeddedFont>
  </p:embeddedFontLst>
  <p:custDataLst>
    <p:tags r:id="rId22"/>
  </p:custDataLst>
  <p:defaultTextStyle>
    <a:defPPr>
      <a:defRPr lang="zh-CN"/>
    </a:defPPr>
    <a:lvl1pPr algn="l" rtl="0" fontAlgn="base">
      <a:lnSpc>
        <a:spcPct val="150000"/>
      </a:lnSpc>
      <a:spcBef>
        <a:spcPct val="0"/>
      </a:spcBef>
      <a:spcAft>
        <a:spcPct val="0"/>
      </a:spcAft>
      <a:defRPr sz="2000" b="1" kern="1200">
        <a:solidFill>
          <a:srgbClr val="000000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1pPr>
    <a:lvl2pPr marL="341630" indent="116205" algn="l" rtl="0" fontAlgn="base">
      <a:lnSpc>
        <a:spcPct val="150000"/>
      </a:lnSpc>
      <a:spcBef>
        <a:spcPct val="0"/>
      </a:spcBef>
      <a:spcAft>
        <a:spcPct val="0"/>
      </a:spcAft>
      <a:defRPr sz="2000" b="1" kern="1200">
        <a:solidFill>
          <a:srgbClr val="000000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2pPr>
    <a:lvl3pPr marL="684530" indent="230505" algn="l" rtl="0" fontAlgn="base">
      <a:lnSpc>
        <a:spcPct val="150000"/>
      </a:lnSpc>
      <a:spcBef>
        <a:spcPct val="0"/>
      </a:spcBef>
      <a:spcAft>
        <a:spcPct val="0"/>
      </a:spcAft>
      <a:defRPr sz="2000" b="1" kern="1200">
        <a:solidFill>
          <a:srgbClr val="000000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3pPr>
    <a:lvl4pPr marL="1027430" indent="344805" algn="l" rtl="0" fontAlgn="base">
      <a:lnSpc>
        <a:spcPct val="150000"/>
      </a:lnSpc>
      <a:spcBef>
        <a:spcPct val="0"/>
      </a:spcBef>
      <a:spcAft>
        <a:spcPct val="0"/>
      </a:spcAft>
      <a:defRPr sz="2000" b="1" kern="1200">
        <a:solidFill>
          <a:srgbClr val="000000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4pPr>
    <a:lvl5pPr marL="1370330" indent="459105" algn="l" rtl="0" fontAlgn="base">
      <a:lnSpc>
        <a:spcPct val="150000"/>
      </a:lnSpc>
      <a:spcBef>
        <a:spcPct val="0"/>
      </a:spcBef>
      <a:spcAft>
        <a:spcPct val="0"/>
      </a:spcAft>
      <a:defRPr sz="2000" b="1" kern="1200">
        <a:solidFill>
          <a:srgbClr val="000000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000" b="1" kern="1200">
        <a:solidFill>
          <a:srgbClr val="000000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000" b="1" kern="1200">
        <a:solidFill>
          <a:srgbClr val="000000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000" b="1" kern="1200">
        <a:solidFill>
          <a:srgbClr val="000000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000" b="1" kern="1200">
        <a:solidFill>
          <a:srgbClr val="000000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3" autoAdjust="0"/>
    <p:restoredTop sz="95345" autoAdjust="0"/>
  </p:normalViewPr>
  <p:slideViewPr>
    <p:cSldViewPr>
      <p:cViewPr varScale="1">
        <p:scale>
          <a:sx n="84" d="100"/>
          <a:sy n="84" d="100"/>
        </p:scale>
        <p:origin x="-84" y="-438"/>
      </p:cViewPr>
      <p:guideLst>
        <p:guide orient="horz" pos="1692"/>
        <p:guide pos="2861"/>
      </p:guideLst>
    </p:cSldViewPr>
  </p:slideViewPr>
  <p:outlineViewPr>
    <p:cViewPr>
      <p:scale>
        <a:sx n="33" d="100"/>
        <a:sy n="33" d="100"/>
      </p:scale>
      <p:origin x="0" y="1003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4.fntdata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font" Target="fonts/font7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3.fntdata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font" Target="fonts/font1.fntdata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font" Target="fonts/font5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lnSpc>
                <a:spcPct val="100000"/>
              </a:lnSpc>
              <a:buFont typeface="Arial" panose="020B0604020202020204" pitchFamily="34" charset="0"/>
              <a:buNone/>
              <a:defRPr sz="1200" b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lnSpc>
                <a:spcPct val="100000"/>
              </a:lnSpc>
              <a:buFont typeface="Arial" panose="020B0604020202020204" pitchFamily="34" charset="0"/>
              <a:buNone/>
              <a:defRPr sz="1800" b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2A776D5-A2C8-43FB-98EE-368D3E36DB4E}" type="datetime1">
              <a:rPr lang="zh-CN" altLang="en-US"/>
              <a:t>2021-9-10</a:t>
            </a:fld>
            <a:endParaRPr lang="zh-CN" altLang="en-US" sz="1200"/>
          </a:p>
        </p:txBody>
      </p:sp>
      <p:sp>
        <p:nvSpPr>
          <p:cNvPr id="20484" name="幻灯片图像占位符 3"/>
          <p:cNvSpPr>
            <a:spLocks noGrp="1" noRot="1" noChangeAspect="1" noChangeArrowheads="1"/>
          </p:cNvSpPr>
          <p:nvPr>
            <p:ph type="sldImg" idx="9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572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144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3716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18288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zh-CN" altLang="en-US" b="0" smtClean="0"/>
              <a:t>单击此处编辑母版文本样式</a:t>
            </a:r>
          </a:p>
          <a:p>
            <a:pPr>
              <a:lnSpc>
                <a:spcPct val="100000"/>
              </a:lnSpc>
              <a:defRPr/>
            </a:pPr>
            <a:r>
              <a:rPr lang="zh-CN" altLang="en-US" b="0" smtClean="0"/>
              <a:t>第二级</a:t>
            </a:r>
          </a:p>
          <a:p>
            <a:pPr>
              <a:lnSpc>
                <a:spcPct val="100000"/>
              </a:lnSpc>
              <a:defRPr/>
            </a:pPr>
            <a:r>
              <a:rPr lang="zh-CN" altLang="en-US" b="0" smtClean="0"/>
              <a:t>第三级</a:t>
            </a:r>
          </a:p>
          <a:p>
            <a:pPr>
              <a:lnSpc>
                <a:spcPct val="100000"/>
              </a:lnSpc>
              <a:defRPr/>
            </a:pPr>
            <a:r>
              <a:rPr lang="zh-CN" altLang="en-US" b="0" smtClean="0"/>
              <a:t>第四级</a:t>
            </a:r>
          </a:p>
          <a:p>
            <a:pPr>
              <a:lnSpc>
                <a:spcPct val="100000"/>
              </a:lnSpc>
              <a:defRPr/>
            </a:pPr>
            <a:r>
              <a:rPr lang="zh-CN" altLang="en-US" b="0" smtClean="0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lnSpc>
                <a:spcPct val="100000"/>
              </a:lnSpc>
              <a:buFont typeface="Arial" panose="020B0604020202020204" pitchFamily="34" charset="0"/>
              <a:buNone/>
              <a:defRPr sz="1200" b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lnSpc>
                <a:spcPct val="100000"/>
              </a:lnSpc>
              <a:defRPr sz="1800" b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029C55B4-682B-42EC-939E-0926FA7493BC}" type="slidenum">
              <a:rPr lang="zh-CN" altLang="en-US"/>
              <a:t>‹#›</a:t>
            </a:fld>
            <a:endParaRPr lang="en-US" altLang="zh-CN" sz="1200"/>
          </a:p>
        </p:txBody>
      </p:sp>
    </p:spTree>
    <p:extLst>
      <p:ext uri="{BB962C8B-B14F-4D97-AF65-F5344CB8AC3E}">
        <p14:creationId xmlns:p14="http://schemas.microsoft.com/office/powerpoint/2010/main" val="2202615470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  <p:notesStyle>
    <a:lvl1pPr algn="l" defTabSz="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925"/>
            <a:ext cx="6858000" cy="12414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4638"/>
            <a:ext cx="5762625" cy="435768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1113" y="0"/>
            <a:ext cx="7332663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8424863" y="4840288"/>
            <a:ext cx="684212" cy="215900"/>
          </a:xfrm>
          <a:prstGeom prst="roundRect">
            <a:avLst/>
          </a:prstGeom>
          <a:solidFill>
            <a:srgbClr val="C4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lnSpc>
                <a:spcPct val="100000"/>
              </a:lnSpc>
              <a:defRPr/>
            </a:pP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学考传奇</a:t>
            </a:r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底纹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38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lnSpc>
                <a:spcPct val="100000"/>
              </a:lnSpc>
              <a:defRPr sz="1800" b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FE9E87E-30EA-49A6-8C7B-F9BAABF6414F}" type="datetimeFigureOut">
              <a:rPr lang="en-US"/>
              <a:t>9/10/2021</a:t>
            </a:fld>
            <a:endParaRPr 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100000"/>
              </a:lnSpc>
              <a:defRPr sz="1800" b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29FFE0-E030-4451-9134-C1913CBC9660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858444" y="400052"/>
            <a:ext cx="2949178" cy="1200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4115992" y="797724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1125"/>
            </a:lvl1pPr>
            <a:lvl2pPr>
              <a:defRPr sz="1015"/>
            </a:lvl2pPr>
            <a:lvl3pPr>
              <a:defRPr sz="900"/>
            </a:lvl3pPr>
            <a:lvl4pPr>
              <a:defRPr sz="790"/>
            </a:lvl4pPr>
            <a:lvl5pPr>
              <a:defRPr sz="790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858444" y="1600202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1F5792-B004-42C6-8F33-85838226CFB4}" type="datetimeFigureOut">
              <a:rPr lang="en-US"/>
              <a:t>9/10/2021</a:t>
            </a:fld>
            <a:endParaRPr 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61A581-0657-4C85-A5CD-EF447F1FEB0A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934644" y="342900"/>
            <a:ext cx="2949178" cy="1200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4082125" y="740572"/>
            <a:ext cx="4629150" cy="3655219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altLang="en-US" noProof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934644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392589-1AFF-4490-BEE8-255CBBFF4ABD}" type="datetimeFigureOut">
              <a:rPr lang="en-US"/>
              <a:t>9/10/2021</a:t>
            </a:fld>
            <a:endParaRPr 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55E01B-9449-41A0-BA38-9379A99F3FCD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47675" y="100013"/>
            <a:ext cx="8215313" cy="5969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447675" y="900113"/>
            <a:ext cx="8215313" cy="38258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A05CF-761A-4DD9-8F1C-9EED8309012C}" type="datetimeFigureOut">
              <a:rPr lang="en-US"/>
              <a:t>9/10/2021</a:t>
            </a:fld>
            <a:endParaRPr 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671834-433A-4CF9-8FA3-4A532D87F77E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7628469" y="273844"/>
            <a:ext cx="886883" cy="435887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1585383" y="273844"/>
            <a:ext cx="5949952" cy="435887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ED217-1338-45D1-BE5F-254A173BAC99}" type="datetimeFigureOut">
              <a:rPr lang="en-US"/>
              <a:t>9/10/2021</a:t>
            </a:fld>
            <a:endParaRPr 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FCCA7D-A487-465F-B0BC-A540FFAFDB3E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3441700"/>
            <a:ext cx="7886700" cy="11255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4820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30238" y="1260475"/>
            <a:ext cx="3868737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30238" y="1879600"/>
            <a:ext cx="3868737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475"/>
            <a:ext cx="3887788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1879600"/>
            <a:ext cx="3887788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32138" y="2638425"/>
            <a:ext cx="642937" cy="63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15"/>
          <p:cNvSpPr txBox="1"/>
          <p:nvPr userDrawn="1"/>
        </p:nvSpPr>
        <p:spPr>
          <a:xfrm>
            <a:off x="3292475" y="3076575"/>
            <a:ext cx="2484438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ct val="50000"/>
              </a:spcBef>
              <a:defRPr/>
            </a:pPr>
            <a:r>
              <a:rPr lang="zh-CN" altLang="en-US" sz="2000" b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点击进入</a:t>
            </a:r>
            <a:r>
              <a:rPr lang="en-US" altLang="zh-CN" sz="2000" b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2000" b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</a:t>
            </a:r>
            <a:endParaRPr lang="zh-CN" altLang="en-US" sz="2000" b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4"/>
          <p:cNvSpPr/>
          <p:nvPr userDrawn="1"/>
        </p:nvSpPr>
        <p:spPr>
          <a:xfrm>
            <a:off x="8424863" y="4840288"/>
            <a:ext cx="684212" cy="215900"/>
          </a:xfrm>
          <a:prstGeom prst="roundRect">
            <a:avLst/>
          </a:prstGeom>
          <a:solidFill>
            <a:srgbClr val="C4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lnSpc>
                <a:spcPct val="100000"/>
              </a:lnSpc>
              <a:defRPr/>
            </a:pP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学考传奇</a:t>
            </a:r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06 0.00277 L 0.075 -0.04966 C 0.09062 -0.06139 0.11423 -0.06755 0.13871 -0.06755 C 0.16667 -0.06755 0.18906 -0.06139 0.20469 -0.04966 L 0.27986 0.00277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93" y="-35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8" presetClass="emph" presetSubtype="0" repeatCount="indefinite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2pPr>
      <a:lvl3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3pPr>
      <a:lvl4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4pPr>
      <a:lvl5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5pPr>
      <a:lvl6pPr marL="457200"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780" indent="-271780" algn="just" defTabSz="514350" rtl="0" eaLnBrk="0" fontAlgn="base" hangingPunct="0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u"/>
        <a:defRPr kern="1200">
          <a:solidFill>
            <a:schemeClr val="accent1"/>
          </a:solidFill>
          <a:latin typeface="+mn-lt"/>
          <a:ea typeface="+mn-ea"/>
          <a:cs typeface="+mn-cs"/>
        </a:defRPr>
      </a:lvl1pPr>
      <a:lvl2pPr marL="271780" indent="-271780" algn="just" defTabSz="514350" rtl="0" eaLnBrk="0" fontAlgn="base" hangingPunct="0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anose="02010509060101010101" pitchFamily="49" charset="-122"/>
        <a:buChar char=" 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3255" indent="-128905" algn="l" defTabSz="514350" rtl="0" eaLnBrk="0" fontAlgn="base" hangingPunct="0">
        <a:lnSpc>
          <a:spcPct val="90000"/>
        </a:lnSpc>
        <a:spcBef>
          <a:spcPts val="275"/>
        </a:spcBef>
        <a:spcAft>
          <a:spcPct val="0"/>
        </a:spcAft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3pPr>
      <a:lvl4pPr marL="900430" indent="-128905" algn="l" defTabSz="514350" rtl="0" eaLnBrk="0" fontAlgn="base" hangingPunct="0">
        <a:lnSpc>
          <a:spcPct val="90000"/>
        </a:lnSpc>
        <a:spcBef>
          <a:spcPts val="275"/>
        </a:spcBef>
        <a:spcAft>
          <a:spcPct val="0"/>
        </a:spcAft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4pPr>
      <a:lvl5pPr marL="1157605" indent="-128905" algn="l" defTabSz="514350" rtl="0" eaLnBrk="0" fontAlgn="base" hangingPunct="0">
        <a:lnSpc>
          <a:spcPct val="90000"/>
        </a:lnSpc>
        <a:spcBef>
          <a:spcPts val="275"/>
        </a:spcBef>
        <a:spcAft>
          <a:spcPct val="0"/>
        </a:spcAft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0" hangingPunct="0">
              <a:lnSpc>
                <a:spcPct val="100000"/>
              </a:lnSpc>
              <a:defRPr sz="1800" b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AF0CE63-A5E6-47B6-ADBD-52B00EEB3E39}" type="datetimeFigureOut">
              <a:rPr lang="en-US"/>
              <a:t>9/10/2021</a:t>
            </a:fld>
            <a:endParaRPr 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eaLnBrk="0" hangingPunct="0">
              <a:lnSpc>
                <a:spcPct val="100000"/>
              </a:lnSpc>
              <a:defRPr sz="1800" b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lnSpc>
                <a:spcPct val="100000"/>
              </a:lnSpc>
              <a:defRPr sz="1800" b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1A3D84C3-AC81-4271-9585-B856EA452C4B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transition/>
  <p:txStyles>
    <p:titleStyle>
      <a:lvl1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+mj-ea"/>
          <a:ea typeface="+mj-ea"/>
          <a:cs typeface="+mj-cs"/>
        </a:defRPr>
      </a:lvl1pPr>
      <a:lvl2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2pPr>
      <a:lvl3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3pPr>
      <a:lvl4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4pPr>
      <a:lvl5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5pPr>
      <a:lvl6pPr marL="4572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780" indent="-271780" algn="just" defTabSz="514350" rtl="0" eaLnBrk="0" fontAlgn="base" hangingPunct="0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u"/>
        <a:defRPr lang="zh-CN" altLang="en-US" kern="1200">
          <a:solidFill>
            <a:schemeClr val="accent1"/>
          </a:solidFill>
          <a:latin typeface="+mn-ea"/>
          <a:ea typeface="+mn-ea"/>
          <a:cs typeface="+mn-cs"/>
        </a:defRPr>
      </a:lvl1pPr>
      <a:lvl2pPr marL="271780" indent="-271780" algn="just" defTabSz="514350" rtl="0" eaLnBrk="0" fontAlgn="base" hangingPunct="0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anose="02010509060101010101" pitchFamily="49" charset="-122"/>
        <a:buChar char=" "/>
        <a:defRPr sz="1300" kern="1200">
          <a:solidFill>
            <a:schemeClr val="tx1"/>
          </a:solidFill>
          <a:latin typeface="+mn-ea"/>
          <a:ea typeface="+mn-ea"/>
          <a:cs typeface="+mn-cs"/>
        </a:defRPr>
      </a:lvl2pPr>
      <a:lvl3pPr marL="643255" indent="-128905" algn="l" defTabSz="514350" rtl="0" eaLnBrk="0" fontAlgn="base" hangingPunct="0">
        <a:lnSpc>
          <a:spcPct val="90000"/>
        </a:lnSpc>
        <a:spcBef>
          <a:spcPts val="275"/>
        </a:spcBef>
        <a:spcAft>
          <a:spcPct val="0"/>
        </a:spcAft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900430" indent="-128905" algn="l" defTabSz="514350" rtl="0" eaLnBrk="0" fontAlgn="base" hangingPunct="0">
        <a:lnSpc>
          <a:spcPct val="90000"/>
        </a:lnSpc>
        <a:spcBef>
          <a:spcPts val="275"/>
        </a:spcBef>
        <a:spcAft>
          <a:spcPct val="0"/>
        </a:spcAft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157605" indent="-128905" algn="l" defTabSz="514350" rtl="0" eaLnBrk="0" fontAlgn="base" hangingPunct="0">
        <a:lnSpc>
          <a:spcPct val="90000"/>
        </a:lnSpc>
        <a:spcBef>
          <a:spcPts val="275"/>
        </a:spcBef>
        <a:spcAft>
          <a:spcPct val="0"/>
        </a:spcAft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41478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07&#19987;&#39064;&#19971;%20&#30693;&#24049;&#183;&#30495;&#39064;&#36807;&#25307;.doc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file" tooltip="点击进入相关栏目"/>
          </p:cNvPr>
          <p:cNvSpPr/>
          <p:nvPr/>
        </p:nvSpPr>
        <p:spPr>
          <a:xfrm>
            <a:off x="3419475" y="2967038"/>
            <a:ext cx="2160588" cy="576262"/>
          </a:xfrm>
          <a:prstGeom prst="rect">
            <a:avLst/>
          </a:prstGeom>
          <a:solidFill>
            <a:srgbClr val="E74E3E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00000"/>
              </a:lnSpc>
              <a:defRPr/>
            </a:pPr>
            <a:endParaRPr lang="zh-CN" altLang="en-US" sz="1800" b="0"/>
          </a:p>
        </p:txBody>
      </p:sp>
      <p:pic>
        <p:nvPicPr>
          <p:cNvPr id="8195" name="Picture 6" descr="知己·真题过招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7338" y="1924050"/>
            <a:ext cx="8637587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 descr="一级标题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76"/>
          <a:stretch>
            <a:fillRect/>
          </a:stretch>
        </p:blipFill>
        <p:spPr bwMode="auto">
          <a:xfrm>
            <a:off x="144463" y="303213"/>
            <a:ext cx="8928100" cy="134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extBox 15"/>
          <p:cNvSpPr>
            <a:spLocks noChangeArrowheads="1"/>
          </p:cNvSpPr>
          <p:nvPr/>
        </p:nvSpPr>
        <p:spPr bwMode="auto">
          <a:xfrm>
            <a:off x="539750" y="611188"/>
            <a:ext cx="7667625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700" b="0">
                <a:latin typeface="黑体" panose="02010609060101010101" pitchFamily="49" charset="-122"/>
                <a:ea typeface="黑体" panose="02010609060101010101" pitchFamily="49" charset="-122"/>
                <a:sym typeface="经典繁仿黑" panose="02010609000101010101" pitchFamily="49" charset="-122"/>
              </a:rPr>
              <a:t>专题七　古诗词曲鉴赏</a:t>
            </a:r>
          </a:p>
        </p:txBody>
      </p:sp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Box 1"/>
          <p:cNvSpPr txBox="1">
            <a:spLocks noChangeArrowheads="1"/>
          </p:cNvSpPr>
          <p:nvPr/>
        </p:nvSpPr>
        <p:spPr bwMode="auto">
          <a:xfrm>
            <a:off x="346075" y="339725"/>
            <a:ext cx="8389938" cy="470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just">
              <a:spcAft>
                <a:spcPct val="0"/>
              </a:spcAft>
              <a:defRPr/>
            </a:pPr>
            <a:r>
              <a:rPr lang="zh-CN" altLang="zh-CN" kern="100" smtClean="0">
                <a:ea typeface="宋体" panose="02010600030101010101" pitchFamily="2" charset="-122"/>
                <a:cs typeface="Arial"/>
              </a:rPr>
              <a:t>考法❺　赏析句子方法</a:t>
            </a:r>
            <a:endParaRPr lang="zh-CN" altLang="zh-CN" sz="1400" kern="100" smtClean="0">
              <a:cs typeface="Courier New" panose="02070309020205020404"/>
            </a:endParaRPr>
          </a:p>
          <a:p>
            <a:pPr algn="just">
              <a:spcAft>
                <a:spcPct val="0"/>
              </a:spcAft>
              <a:defRPr/>
            </a:pP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    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赏析句子是一种综合运用诗歌鉴赏知识的题型，它几乎涵盖了诗歌</a:t>
            </a:r>
            <a:endParaRPr lang="en-US" altLang="zh-CN" kern="100" smtClean="0">
              <a:ea typeface="宋体" panose="02010600030101010101" pitchFamily="2" charset="-122"/>
              <a:cs typeface="Times New Roman" panose="02020603050405020304"/>
            </a:endParaRPr>
          </a:p>
          <a:p>
            <a:pPr algn="just">
              <a:spcAft>
                <a:spcPct val="0"/>
              </a:spcAft>
              <a:defRPr/>
            </a:pP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鉴赏的内容、情感、形象、表达技巧等知识点。赏析句子一般可从以下</a:t>
            </a:r>
            <a:endParaRPr lang="en-US" altLang="zh-CN" kern="100" smtClean="0">
              <a:ea typeface="宋体" panose="02010600030101010101" pitchFamily="2" charset="-122"/>
              <a:cs typeface="Times New Roman" panose="02020603050405020304"/>
            </a:endParaRPr>
          </a:p>
          <a:p>
            <a:pPr algn="just">
              <a:spcAft>
                <a:spcPct val="0"/>
              </a:spcAft>
              <a:defRPr/>
            </a:pP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几点切入：</a:t>
            </a:r>
            <a:endParaRPr lang="zh-CN" altLang="zh-CN" sz="1400" kern="100" smtClean="0">
              <a:cs typeface="Courier New" panose="02070309020205020404"/>
            </a:endParaRPr>
          </a:p>
          <a:p>
            <a:pPr algn="just">
              <a:spcAft>
                <a:spcPct val="0"/>
              </a:spcAft>
              <a:defRPr/>
            </a:pPr>
            <a:r>
              <a:rPr lang="en-US" altLang="zh-CN" kern="100" smtClean="0">
                <a:latin typeface="宋体" panose="02010600030101010101" pitchFamily="2" charset="-122"/>
                <a:cs typeface="Times New Roman" panose="02020603050405020304"/>
              </a:rPr>
              <a:t>1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．描述句子大意：根据原句展开联想，描述景象或意境。</a:t>
            </a:r>
            <a:endParaRPr lang="zh-CN" altLang="zh-CN" sz="1400" kern="100" smtClean="0">
              <a:cs typeface="Courier New" panose="02070309020205020404"/>
            </a:endParaRPr>
          </a:p>
          <a:p>
            <a:pPr algn="just">
              <a:spcAft>
                <a:spcPct val="0"/>
              </a:spcAft>
              <a:defRPr/>
            </a:pPr>
            <a:r>
              <a:rPr lang="en-US" altLang="zh-CN" kern="100" smtClean="0">
                <a:latin typeface="宋体" panose="02010600030101010101" pitchFamily="2" charset="-122"/>
                <a:cs typeface="Times New Roman" panose="02020603050405020304"/>
              </a:rPr>
              <a:t>2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．分析手法及特点：分析用了什么手法，写出了什么事物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(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景物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)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的什</a:t>
            </a:r>
            <a:endParaRPr lang="en-US" altLang="zh-CN" kern="100" smtClean="0">
              <a:ea typeface="宋体" panose="02010600030101010101" pitchFamily="2" charset="-122"/>
              <a:cs typeface="Times New Roman" panose="02020603050405020304"/>
            </a:endParaRPr>
          </a:p>
          <a:p>
            <a:pPr algn="just">
              <a:spcAft>
                <a:spcPct val="0"/>
              </a:spcAft>
              <a:defRPr/>
            </a:pP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么特点。</a:t>
            </a:r>
            <a:endParaRPr lang="zh-CN" altLang="zh-CN" sz="1400" kern="100" smtClean="0">
              <a:cs typeface="Courier New" panose="02070309020205020404"/>
            </a:endParaRPr>
          </a:p>
          <a:p>
            <a:pPr algn="just">
              <a:spcAft>
                <a:spcPct val="0"/>
              </a:spcAft>
              <a:defRPr/>
            </a:pPr>
            <a:r>
              <a:rPr lang="en-US" altLang="zh-CN" kern="100" smtClean="0">
                <a:latin typeface="宋体" panose="02010600030101010101" pitchFamily="2" charset="-122"/>
                <a:cs typeface="Times New Roman" panose="02020603050405020304"/>
              </a:rPr>
              <a:t>3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．体会情感或理趣：体会表达了怎样的感情，揭示了怎样的理趣。</a:t>
            </a:r>
            <a:endParaRPr lang="zh-CN" altLang="zh-CN" sz="1400" kern="100" smtClean="0">
              <a:cs typeface="Courier New" panose="02070309020205020404"/>
            </a:endParaRPr>
          </a:p>
          <a:p>
            <a:pPr algn="just">
              <a:spcAft>
                <a:spcPct val="0"/>
              </a:spcAft>
              <a:defRPr/>
            </a:pPr>
            <a:r>
              <a:rPr lang="en-US" altLang="zh-CN" kern="100" smtClean="0">
                <a:latin typeface="宋体" panose="02010600030101010101" pitchFamily="2" charset="-122"/>
                <a:cs typeface="Times New Roman" panose="02020603050405020304"/>
              </a:rPr>
              <a:t>4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．赏析语言特点：分析语言特点，点明妙处与作用。</a:t>
            </a:r>
            <a:endParaRPr lang="zh-CN" altLang="zh-CN" sz="1400" kern="100" smtClean="0">
              <a:cs typeface="Courier New" panose="02070309020205020404"/>
            </a:endParaRPr>
          </a:p>
          <a:p>
            <a:pPr algn="just">
              <a:spcAft>
                <a:spcPct val="0"/>
              </a:spcAft>
              <a:defRPr/>
            </a:pPr>
            <a:r>
              <a:rPr lang="en-US" altLang="zh-CN" kern="100" smtClean="0">
                <a:latin typeface="宋体" panose="02010600030101010101" pitchFamily="2" charset="-122"/>
                <a:cs typeface="Times New Roman" panose="02020603050405020304"/>
              </a:rPr>
              <a:t>5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．分析在结构上所起的作用：一般要指出该句在结构上的作用。</a:t>
            </a:r>
            <a:endParaRPr lang="zh-CN" altLang="zh-CN" sz="1400" kern="100" smtClean="0">
              <a:cs typeface="Courier New" panose="02070309020205020404"/>
            </a:endParaRPr>
          </a:p>
        </p:txBody>
      </p:sp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Box 1"/>
          <p:cNvSpPr txBox="1">
            <a:spLocks noChangeArrowheads="1"/>
          </p:cNvSpPr>
          <p:nvPr/>
        </p:nvSpPr>
        <p:spPr bwMode="auto">
          <a:xfrm>
            <a:off x="346075" y="268288"/>
            <a:ext cx="8389938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just">
              <a:spcAft>
                <a:spcPct val="0"/>
              </a:spcAft>
              <a:defRPr/>
            </a:pPr>
            <a:r>
              <a:rPr lang="zh-CN" altLang="zh-CN" kern="100" smtClean="0">
                <a:ea typeface="宋体" panose="02010600030101010101" pitchFamily="2" charset="-122"/>
                <a:cs typeface="Arial"/>
              </a:rPr>
              <a:t>考法❻　技巧鉴赏方法</a:t>
            </a:r>
            <a:endParaRPr lang="zh-CN" altLang="zh-CN" sz="1400" kern="100" smtClean="0">
              <a:cs typeface="Courier New" panose="02070309020205020404"/>
            </a:endParaRPr>
          </a:p>
          <a:p>
            <a:pPr algn="just">
              <a:spcAft>
                <a:spcPct val="0"/>
              </a:spcAft>
              <a:defRPr/>
            </a:pP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    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这种题主要考查考生对诗歌中表现手法的赏析和领悟能力。解答该</a:t>
            </a:r>
            <a:endParaRPr lang="en-US" altLang="zh-CN" kern="100" smtClean="0">
              <a:ea typeface="宋体" panose="02010600030101010101" pitchFamily="2" charset="-122"/>
              <a:cs typeface="Times New Roman" panose="02020603050405020304"/>
            </a:endParaRPr>
          </a:p>
          <a:p>
            <a:pPr algn="just">
              <a:spcAft>
                <a:spcPct val="0"/>
              </a:spcAft>
              <a:defRPr/>
            </a:pP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类题，首先要了解常见的表达技巧，它包括：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①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修辞手法，主要包括比</a:t>
            </a:r>
            <a:endParaRPr lang="en-US" altLang="zh-CN" kern="100" smtClean="0">
              <a:ea typeface="宋体" panose="02010600030101010101" pitchFamily="2" charset="-122"/>
              <a:cs typeface="Times New Roman" panose="02020603050405020304"/>
            </a:endParaRPr>
          </a:p>
          <a:p>
            <a:pPr algn="just">
              <a:spcAft>
                <a:spcPct val="0"/>
              </a:spcAft>
              <a:defRPr/>
            </a:pP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喻、拟人、对、夸张、对比、比兴等；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②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表现手法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(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写作手法或艺术手</a:t>
            </a:r>
            <a:endParaRPr lang="en-US" altLang="zh-CN" kern="100" smtClean="0">
              <a:ea typeface="宋体" panose="02010600030101010101" pitchFamily="2" charset="-122"/>
              <a:cs typeface="Times New Roman" panose="02020603050405020304"/>
            </a:endParaRPr>
          </a:p>
          <a:p>
            <a:pPr algn="just">
              <a:spcAft>
                <a:spcPct val="0"/>
              </a:spcAft>
              <a:defRPr/>
            </a:pP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法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)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，主要包括托物言志、动静结合、虚实相间、小中见大、以乐写哀、</a:t>
            </a:r>
            <a:endParaRPr lang="en-US" altLang="zh-CN" kern="100" smtClean="0">
              <a:ea typeface="宋体" panose="02010600030101010101" pitchFamily="2" charset="-122"/>
              <a:cs typeface="Times New Roman" panose="02020603050405020304"/>
            </a:endParaRPr>
          </a:p>
          <a:p>
            <a:pPr algn="just">
              <a:spcAft>
                <a:spcPct val="0"/>
              </a:spcAft>
              <a:defRPr/>
            </a:pP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烘托渲染、对比映衬、多角度描写等；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③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表达方式，主要有描写、议论、</a:t>
            </a:r>
            <a:endParaRPr lang="en-US" altLang="zh-CN" kern="100" smtClean="0">
              <a:ea typeface="宋体" panose="02010600030101010101" pitchFamily="2" charset="-122"/>
              <a:cs typeface="Times New Roman" panose="02020603050405020304"/>
            </a:endParaRPr>
          </a:p>
          <a:p>
            <a:pPr algn="just">
              <a:spcAft>
                <a:spcPct val="0"/>
              </a:spcAft>
              <a:defRPr/>
            </a:pP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抒情，抒情方式主要是直接抒情和间接抒情，而间接抒情又包括借景抒</a:t>
            </a:r>
            <a:endParaRPr lang="en-US" altLang="zh-CN" kern="100" smtClean="0">
              <a:ea typeface="宋体" panose="02010600030101010101" pitchFamily="2" charset="-122"/>
              <a:cs typeface="Times New Roman" panose="02020603050405020304"/>
            </a:endParaRPr>
          </a:p>
          <a:p>
            <a:pPr algn="just">
              <a:spcAft>
                <a:spcPct val="0"/>
              </a:spcAft>
              <a:defRPr/>
            </a:pP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情、情景交融、托物言志等。鉴赏时要准确指出诗中运用的修辞手法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(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表</a:t>
            </a:r>
            <a:endParaRPr lang="en-US" altLang="zh-CN" kern="100" smtClean="0">
              <a:ea typeface="宋体" panose="02010600030101010101" pitchFamily="2" charset="-122"/>
              <a:cs typeface="Times New Roman" panose="02020603050405020304"/>
            </a:endParaRPr>
          </a:p>
          <a:p>
            <a:pPr algn="just">
              <a:spcAft>
                <a:spcPct val="0"/>
              </a:spcAft>
              <a:defRPr/>
            </a:pP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现手法、抒情方式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)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，然后结合诗句和具体词语做分析，分析时要指出</a:t>
            </a:r>
            <a:endParaRPr lang="en-US" altLang="zh-CN" kern="100" smtClean="0">
              <a:ea typeface="宋体" panose="02010600030101010101" pitchFamily="2" charset="-122"/>
              <a:cs typeface="Times New Roman" panose="02020603050405020304"/>
            </a:endParaRPr>
          </a:p>
          <a:p>
            <a:pPr algn="just">
              <a:spcAft>
                <a:spcPct val="0"/>
              </a:spcAft>
              <a:defRPr/>
            </a:pP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这种表达技巧表现了什么内容，抒发了怎样的思想感情。</a:t>
            </a:r>
            <a:endParaRPr lang="zh-CN" altLang="zh-CN" sz="1400" kern="100">
              <a:cs typeface="Courier New" panose="02070309020205020404"/>
            </a:endParaRP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1"/>
          <p:cNvSpPr txBox="1">
            <a:spLocks noChangeArrowheads="1"/>
          </p:cNvSpPr>
          <p:nvPr/>
        </p:nvSpPr>
        <p:spPr bwMode="auto">
          <a:xfrm>
            <a:off x="323850" y="2101850"/>
            <a:ext cx="8389938" cy="237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just">
              <a:spcAft>
                <a:spcPct val="0"/>
              </a:spcAft>
              <a:defRPr/>
            </a:pPr>
            <a:r>
              <a:rPr lang="en-US" altLang="zh-CN" kern="100" smtClean="0">
                <a:latin typeface="宋体" panose="02010600030101010101" pitchFamily="2" charset="-122"/>
                <a:cs typeface="Times New Roman" panose="02020603050405020304"/>
              </a:rPr>
              <a:t>   </a:t>
            </a:r>
            <a:r>
              <a:rPr lang="en-US" altLang="zh-CN" kern="100" smtClean="0">
                <a:latin typeface="宋体" panose="02010600030101010101" pitchFamily="2" charset="-122"/>
                <a:cs typeface="Arial"/>
              </a:rPr>
              <a:t>(2019 ·</a:t>
            </a:r>
            <a:r>
              <a:rPr lang="zh-CN" altLang="zh-CN" kern="100" smtClean="0">
                <a:ea typeface="宋体" panose="02010600030101010101" pitchFamily="2" charset="-122"/>
                <a:cs typeface="Arial"/>
              </a:rPr>
              <a:t>枣庄</a:t>
            </a:r>
            <a:r>
              <a:rPr lang="en-US" altLang="zh-CN" kern="100" smtClean="0">
                <a:ea typeface="宋体" panose="02010600030101010101" pitchFamily="2" charset="-122"/>
                <a:cs typeface="Arial"/>
              </a:rPr>
              <a:t>)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阅读下面的诗歌，完成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(1)—(2)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题。</a:t>
            </a:r>
            <a:endParaRPr lang="zh-CN" altLang="zh-CN" sz="1400" kern="100" smtClean="0">
              <a:cs typeface="Courier New" panose="02070309020205020404"/>
            </a:endParaRPr>
          </a:p>
          <a:p>
            <a:pPr algn="ctr">
              <a:spcAft>
                <a:spcPct val="0"/>
              </a:spcAft>
              <a:defRPr/>
            </a:pP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江　雪</a:t>
            </a:r>
            <a:endParaRPr lang="zh-CN" altLang="zh-CN" sz="1400" kern="100" smtClean="0">
              <a:cs typeface="Courier New" panose="02070309020205020404"/>
            </a:endParaRPr>
          </a:p>
          <a:p>
            <a:pPr algn="ctr">
              <a:spcAft>
                <a:spcPct val="0"/>
              </a:spcAft>
              <a:defRPr/>
            </a:pP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柳宗元</a:t>
            </a:r>
            <a:endParaRPr lang="zh-CN" altLang="zh-CN" sz="1400" kern="100" smtClean="0">
              <a:cs typeface="Courier New" panose="02070309020205020404"/>
            </a:endParaRPr>
          </a:p>
          <a:p>
            <a:pPr algn="ctr">
              <a:spcAft>
                <a:spcPct val="0"/>
              </a:spcAft>
              <a:defRPr/>
            </a:pP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千山鸟飞绝，万径人踪灭。</a:t>
            </a:r>
            <a:endParaRPr lang="zh-CN" altLang="zh-CN" sz="1400" kern="100" smtClean="0">
              <a:cs typeface="Courier New" panose="02070309020205020404"/>
            </a:endParaRPr>
          </a:p>
          <a:p>
            <a:pPr algn="ctr">
              <a:spcAft>
                <a:spcPct val="0"/>
              </a:spcAft>
              <a:defRPr/>
            </a:pP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孤舟蓑笠翁，独钓寒江雪。</a:t>
            </a:r>
            <a:endParaRPr lang="zh-CN" altLang="zh-CN" sz="1400" kern="100" smtClean="0">
              <a:cs typeface="Courier New" panose="02070309020205020404"/>
            </a:endParaRPr>
          </a:p>
        </p:txBody>
      </p:sp>
      <p:pic>
        <p:nvPicPr>
          <p:cNvPr id="9219" name="Picture 3" descr="精研·庖丁解牛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8775" y="736600"/>
            <a:ext cx="8637588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圆角矩形 2"/>
          <p:cNvSpPr/>
          <p:nvPr/>
        </p:nvSpPr>
        <p:spPr bwMode="auto">
          <a:xfrm>
            <a:off x="429891" y="1275606"/>
            <a:ext cx="1332148" cy="357955"/>
          </a:xfrm>
          <a:prstGeom prst="round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lvl1pPr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100000"/>
              </a:lnSpc>
              <a:defRPr/>
            </a:pPr>
            <a:r>
              <a:rPr lang="zh-CN" altLang="en-US" b="0" smtClean="0">
                <a:ln>
                  <a:solidFill>
                    <a:schemeClr val="bg1"/>
                  </a:solidFill>
                </a:ln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 点</a:t>
            </a:r>
            <a:endParaRPr lang="en-US" altLang="zh-CN" b="0">
              <a:ln>
                <a:solidFill>
                  <a:schemeClr val="bg1"/>
                </a:solidFill>
              </a:ln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1" name="TextBox 1"/>
          <p:cNvSpPr txBox="1">
            <a:spLocks noChangeArrowheads="1"/>
          </p:cNvSpPr>
          <p:nvPr/>
        </p:nvSpPr>
        <p:spPr bwMode="auto">
          <a:xfrm>
            <a:off x="1692275" y="1158875"/>
            <a:ext cx="6877050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古诗词曲鉴赏    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(6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考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pic>
        <p:nvPicPr>
          <p:cNvPr id="9222" name="Picture 63" descr="考法展示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850" y="1836738"/>
            <a:ext cx="144621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60" descr="例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2438" y="2246313"/>
            <a:ext cx="268287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346075" y="617538"/>
            <a:ext cx="8389938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just"/>
            <a:r>
              <a:rPr lang="en-US" altLang="zh-CN">
                <a:cs typeface="Times New Roman" panose="02020603050405020304" pitchFamily="18" charset="0"/>
              </a:rPr>
              <a:t>(1)</a:t>
            </a:r>
            <a:r>
              <a:rPr lang="zh-CN" altLang="zh-CN">
                <a:cs typeface="Times New Roman" panose="02020603050405020304" pitchFamily="18" charset="0"/>
              </a:rPr>
              <a:t>诗歌塑造了一个怎样的渔翁形象？</a:t>
            </a:r>
            <a:endParaRPr lang="zh-CN" altLang="zh-CN" sz="1400">
              <a:cs typeface="Courier New" panose="02070309020205020404" pitchFamily="49" charset="0"/>
            </a:endParaRPr>
          </a:p>
          <a:p>
            <a:pPr algn="just"/>
            <a:r>
              <a:rPr lang="en-US" altLang="zh-CN">
                <a:cs typeface="Times New Roman" panose="02020603050405020304" pitchFamily="18" charset="0"/>
              </a:rPr>
              <a:t>__________________________________________________________</a:t>
            </a:r>
            <a:endParaRPr lang="zh-CN" altLang="zh-CN" sz="1400">
              <a:cs typeface="Courier New" panose="02070309020205020404" pitchFamily="49" charset="0"/>
            </a:endParaRPr>
          </a:p>
        </p:txBody>
      </p:sp>
      <p:sp>
        <p:nvSpPr>
          <p:cNvPr id="3" name="TextBox 2"/>
          <p:cNvSpPr txBox="1"/>
          <p:nvPr/>
        </p:nvSpPr>
        <p:spPr bwMode="auto">
          <a:xfrm>
            <a:off x="487363" y="1092937"/>
            <a:ext cx="7412607" cy="48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b" anchorCtr="1">
            <a:spAutoFit/>
          </a:bodyPr>
          <a:lstStyle>
            <a:lvl1pPr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孤独、顽强、高傲</a:t>
            </a:r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不畏严寒、坚持垂钓、傲然独立</a:t>
            </a:r>
            <a:r>
              <a:rPr lang="en-US" altLang="zh-CN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等</a:t>
            </a:r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Box 1"/>
          <p:cNvSpPr txBox="1">
            <a:spLocks noChangeArrowheads="1"/>
          </p:cNvSpPr>
          <p:nvPr/>
        </p:nvSpPr>
        <p:spPr bwMode="auto">
          <a:xfrm>
            <a:off x="346075" y="617538"/>
            <a:ext cx="8389938" cy="374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just"/>
            <a:r>
              <a:rPr lang="en-US" altLang="zh-CN">
                <a:cs typeface="Times New Roman" panose="02020603050405020304" pitchFamily="18" charset="0"/>
              </a:rPr>
              <a:t>(2)</a:t>
            </a:r>
            <a:r>
              <a:rPr lang="zh-CN" altLang="zh-CN">
                <a:cs typeface="Times New Roman" panose="02020603050405020304" pitchFamily="18" charset="0"/>
              </a:rPr>
              <a:t>下面有关诗歌的理解不恰当的一项是</a:t>
            </a:r>
            <a:r>
              <a:rPr lang="en-US" altLang="zh-CN">
                <a:cs typeface="Times New Roman" panose="02020603050405020304" pitchFamily="18" charset="0"/>
              </a:rPr>
              <a:t>(     )</a:t>
            </a:r>
            <a:endParaRPr lang="zh-CN" altLang="zh-CN" sz="1400">
              <a:cs typeface="Courier New" panose="02070309020205020404" pitchFamily="49" charset="0"/>
            </a:endParaRPr>
          </a:p>
          <a:p>
            <a:pPr algn="just"/>
            <a:r>
              <a:rPr lang="en-US" altLang="zh-CN">
                <a:cs typeface="Times New Roman" panose="02020603050405020304" pitchFamily="18" charset="0"/>
              </a:rPr>
              <a:t>A</a:t>
            </a:r>
            <a:r>
              <a:rPr lang="zh-CN" altLang="zh-CN">
                <a:cs typeface="Times New Roman" panose="02020603050405020304" pitchFamily="18" charset="0"/>
              </a:rPr>
              <a:t>．前两句从近景入手，细致而具体地描绘了一幅茫茫雪景图。</a:t>
            </a:r>
            <a:endParaRPr lang="zh-CN" altLang="zh-CN" sz="1400">
              <a:cs typeface="Courier New" panose="02070309020205020404" pitchFamily="49" charset="0"/>
            </a:endParaRPr>
          </a:p>
          <a:p>
            <a:pPr algn="just"/>
            <a:r>
              <a:rPr lang="en-US" altLang="zh-CN">
                <a:cs typeface="Times New Roman" panose="02020603050405020304" pitchFamily="18" charset="0"/>
              </a:rPr>
              <a:t>B</a:t>
            </a:r>
            <a:r>
              <a:rPr lang="zh-CN" altLang="zh-CN">
                <a:cs typeface="Times New Roman" panose="02020603050405020304" pitchFamily="18" charset="0"/>
              </a:rPr>
              <a:t>．前两句的</a:t>
            </a:r>
            <a:r>
              <a:rPr lang="en-US" altLang="zh-CN">
                <a:cs typeface="Times New Roman" panose="02020603050405020304" pitchFamily="18" charset="0"/>
              </a:rPr>
              <a:t>“</a:t>
            </a:r>
            <a:r>
              <a:rPr lang="zh-CN" altLang="zh-CN">
                <a:cs typeface="Times New Roman" panose="02020603050405020304" pitchFamily="18" charset="0"/>
              </a:rPr>
              <a:t>绝</a:t>
            </a:r>
            <a:r>
              <a:rPr lang="en-US" altLang="zh-CN">
                <a:cs typeface="Times New Roman" panose="02020603050405020304" pitchFamily="18" charset="0"/>
              </a:rPr>
              <a:t>”“</a:t>
            </a:r>
            <a:r>
              <a:rPr lang="zh-CN" altLang="zh-CN">
                <a:cs typeface="Times New Roman" panose="02020603050405020304" pitchFamily="18" charset="0"/>
              </a:rPr>
              <a:t>灭</a:t>
            </a:r>
            <a:r>
              <a:rPr lang="en-US" altLang="zh-CN">
                <a:cs typeface="Times New Roman" panose="02020603050405020304" pitchFamily="18" charset="0"/>
              </a:rPr>
              <a:t>”</a:t>
            </a:r>
            <a:r>
              <a:rPr lang="zh-CN" altLang="zh-CN">
                <a:cs typeface="Times New Roman" panose="02020603050405020304" pitchFamily="18" charset="0"/>
              </a:rPr>
              <a:t>之无，与后两句的</a:t>
            </a:r>
            <a:r>
              <a:rPr lang="en-US" altLang="zh-CN">
                <a:cs typeface="Times New Roman" panose="02020603050405020304" pitchFamily="18" charset="0"/>
              </a:rPr>
              <a:t>“</a:t>
            </a:r>
            <a:r>
              <a:rPr lang="zh-CN" altLang="zh-CN">
                <a:cs typeface="Times New Roman" panose="02020603050405020304" pitchFamily="18" charset="0"/>
              </a:rPr>
              <a:t>舟</a:t>
            </a:r>
            <a:r>
              <a:rPr lang="en-US" altLang="zh-CN">
                <a:cs typeface="Times New Roman" panose="02020603050405020304" pitchFamily="18" charset="0"/>
              </a:rPr>
              <a:t>”“</a:t>
            </a:r>
            <a:r>
              <a:rPr lang="zh-CN" altLang="zh-CN">
                <a:cs typeface="Times New Roman" panose="02020603050405020304" pitchFamily="18" charset="0"/>
              </a:rPr>
              <a:t>翁</a:t>
            </a:r>
            <a:r>
              <a:rPr lang="en-US" altLang="zh-CN">
                <a:cs typeface="Times New Roman" panose="02020603050405020304" pitchFamily="18" charset="0"/>
              </a:rPr>
              <a:t>”</a:t>
            </a:r>
            <a:r>
              <a:rPr lang="zh-CN" altLang="zh-CN">
                <a:cs typeface="Times New Roman" panose="02020603050405020304" pitchFamily="18" charset="0"/>
              </a:rPr>
              <a:t>之有，对比</a:t>
            </a:r>
            <a:endParaRPr lang="en-US" altLang="zh-CN">
              <a:cs typeface="Times New Roman" panose="02020603050405020304" pitchFamily="18" charset="0"/>
            </a:endParaRPr>
          </a:p>
          <a:p>
            <a:pPr algn="just"/>
            <a:r>
              <a:rPr lang="zh-CN" altLang="zh-CN">
                <a:cs typeface="Times New Roman" panose="02020603050405020304" pitchFamily="18" charset="0"/>
              </a:rPr>
              <a:t>强烈。</a:t>
            </a:r>
            <a:endParaRPr lang="zh-CN" altLang="zh-CN" sz="1400">
              <a:cs typeface="Courier New" panose="02070309020205020404" pitchFamily="49" charset="0"/>
            </a:endParaRPr>
          </a:p>
          <a:p>
            <a:pPr algn="just"/>
            <a:r>
              <a:rPr lang="en-US" altLang="zh-CN">
                <a:cs typeface="Times New Roman" panose="02020603050405020304" pitchFamily="18" charset="0"/>
              </a:rPr>
              <a:t>C</a:t>
            </a:r>
            <a:r>
              <a:rPr lang="zh-CN" altLang="zh-CN">
                <a:cs typeface="Times New Roman" panose="02020603050405020304" pitchFamily="18" charset="0"/>
              </a:rPr>
              <a:t>．诗歌用</a:t>
            </a:r>
            <a:r>
              <a:rPr lang="en-US" altLang="zh-CN">
                <a:cs typeface="Times New Roman" panose="02020603050405020304" pitchFamily="18" charset="0"/>
              </a:rPr>
              <a:t>“</a:t>
            </a:r>
            <a:r>
              <a:rPr lang="zh-CN" altLang="zh-CN">
                <a:cs typeface="Times New Roman" panose="02020603050405020304" pitchFamily="18" charset="0"/>
              </a:rPr>
              <a:t>千山</a:t>
            </a:r>
            <a:r>
              <a:rPr lang="en-US" altLang="zh-CN">
                <a:cs typeface="Times New Roman" panose="02020603050405020304" pitchFamily="18" charset="0"/>
              </a:rPr>
              <a:t>”“</a:t>
            </a:r>
            <a:r>
              <a:rPr lang="zh-CN" altLang="zh-CN">
                <a:cs typeface="Times New Roman" panose="02020603050405020304" pitchFamily="18" charset="0"/>
              </a:rPr>
              <a:t>万径</a:t>
            </a:r>
            <a:r>
              <a:rPr lang="en-US" altLang="zh-CN">
                <a:cs typeface="Times New Roman" panose="02020603050405020304" pitchFamily="18" charset="0"/>
              </a:rPr>
              <a:t>”</a:t>
            </a:r>
            <a:r>
              <a:rPr lang="zh-CN" altLang="zh-CN">
                <a:cs typeface="Times New Roman" panose="02020603050405020304" pitchFamily="18" charset="0"/>
              </a:rPr>
              <a:t>的寂静，来衬托渔翁的垂钓，可谓静中见</a:t>
            </a:r>
            <a:endParaRPr lang="en-US" altLang="zh-CN">
              <a:cs typeface="Times New Roman" panose="02020603050405020304" pitchFamily="18" charset="0"/>
            </a:endParaRPr>
          </a:p>
          <a:p>
            <a:pPr algn="just"/>
            <a:r>
              <a:rPr lang="zh-CN" altLang="zh-CN">
                <a:cs typeface="Times New Roman" panose="02020603050405020304" pitchFamily="18" charset="0"/>
              </a:rPr>
              <a:t>动。</a:t>
            </a:r>
            <a:endParaRPr lang="zh-CN" altLang="zh-CN" sz="1400">
              <a:cs typeface="Courier New" panose="02070309020205020404" pitchFamily="49" charset="0"/>
            </a:endParaRPr>
          </a:p>
          <a:p>
            <a:pPr algn="just"/>
            <a:r>
              <a:rPr lang="en-US" altLang="zh-CN">
                <a:cs typeface="Times New Roman" panose="02020603050405020304" pitchFamily="18" charset="0"/>
              </a:rPr>
              <a:t>D</a:t>
            </a:r>
            <a:r>
              <a:rPr lang="zh-CN" altLang="zh-CN">
                <a:cs typeface="Times New Roman" panose="02020603050405020304" pitchFamily="18" charset="0"/>
              </a:rPr>
              <a:t>．</a:t>
            </a:r>
            <a:r>
              <a:rPr lang="en-US" altLang="zh-CN">
                <a:cs typeface="Times New Roman" panose="02020603050405020304" pitchFamily="18" charset="0"/>
              </a:rPr>
              <a:t>“</a:t>
            </a:r>
            <a:r>
              <a:rPr lang="zh-CN" altLang="zh-CN">
                <a:cs typeface="Times New Roman" panose="02020603050405020304" pitchFamily="18" charset="0"/>
              </a:rPr>
              <a:t>绝</a:t>
            </a:r>
            <a:r>
              <a:rPr lang="en-US" altLang="zh-CN">
                <a:cs typeface="Times New Roman" panose="02020603050405020304" pitchFamily="18" charset="0"/>
              </a:rPr>
              <a:t>”“</a:t>
            </a:r>
            <a:r>
              <a:rPr lang="zh-CN" altLang="zh-CN">
                <a:cs typeface="Times New Roman" panose="02020603050405020304" pitchFamily="18" charset="0"/>
              </a:rPr>
              <a:t>灭</a:t>
            </a:r>
            <a:r>
              <a:rPr lang="en-US" altLang="zh-CN">
                <a:cs typeface="Times New Roman" panose="02020603050405020304" pitchFamily="18" charset="0"/>
              </a:rPr>
              <a:t>”“</a:t>
            </a:r>
            <a:r>
              <a:rPr lang="zh-CN" altLang="zh-CN">
                <a:cs typeface="Times New Roman" panose="02020603050405020304" pitchFamily="18" charset="0"/>
              </a:rPr>
              <a:t>雪</a:t>
            </a:r>
            <a:r>
              <a:rPr lang="en-US" altLang="zh-CN">
                <a:cs typeface="Times New Roman" panose="02020603050405020304" pitchFamily="18" charset="0"/>
              </a:rPr>
              <a:t>”</a:t>
            </a:r>
            <a:r>
              <a:rPr lang="zh-CN" altLang="zh-CN">
                <a:cs typeface="Times New Roman" panose="02020603050405020304" pitchFamily="18" charset="0"/>
              </a:rPr>
              <a:t>三字都是仄声韵，短促斩截，烘托了诗的凄冷、肃杀气氛。</a:t>
            </a:r>
            <a:endParaRPr lang="zh-CN" altLang="zh-CN" sz="1400">
              <a:cs typeface="Courier New" panose="02070309020205020404" pitchFamily="49" charset="0"/>
            </a:endParaRPr>
          </a:p>
        </p:txBody>
      </p:sp>
      <p:sp>
        <p:nvSpPr>
          <p:cNvPr id="3" name="文本框 1"/>
          <p:cNvSpPr txBox="1">
            <a:spLocks noChangeArrowheads="1"/>
          </p:cNvSpPr>
          <p:nvPr/>
        </p:nvSpPr>
        <p:spPr bwMode="auto">
          <a:xfrm>
            <a:off x="5184775" y="673100"/>
            <a:ext cx="5048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10000"/>
              </a:lnSpc>
              <a:buClr>
                <a:schemeClr val="accent1"/>
              </a:buClr>
              <a:buSzPct val="60000"/>
              <a:buFont typeface="Wingdings" panose="05000000000000000000" pitchFamily="2" charset="2"/>
              <a:buNone/>
            </a:pPr>
            <a:r>
              <a:rPr lang="en-US" altLang="zh-CN" sz="2400">
                <a:solidFill>
                  <a:srgbClr val="C00000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sz="2400">
              <a:solidFill>
                <a:srgbClr val="C00000"/>
              </a:solidFill>
              <a:latin typeface="Times New Roman" panose="02020603050405020304" pitchFamily="18" charset="0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Box 1"/>
          <p:cNvSpPr txBox="1">
            <a:spLocks noChangeArrowheads="1"/>
          </p:cNvSpPr>
          <p:nvPr/>
        </p:nvSpPr>
        <p:spPr bwMode="auto">
          <a:xfrm>
            <a:off x="346075" y="693738"/>
            <a:ext cx="8389938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>
              <a:spcAft>
                <a:spcPct val="0"/>
              </a:spcAft>
              <a:defRPr/>
            </a:pPr>
            <a:r>
              <a:rPr lang="zh-CN" altLang="zh-CN" kern="100" smtClean="0">
                <a:ea typeface="宋体" panose="02010600030101010101" pitchFamily="2" charset="-122"/>
                <a:cs typeface="Arial"/>
              </a:rPr>
              <a:t>诗词理解方法归纳</a:t>
            </a:r>
            <a:endParaRPr lang="zh-CN" altLang="zh-CN" sz="1400" kern="100" smtClean="0">
              <a:cs typeface="Courier New" panose="02070309020205020404"/>
            </a:endParaRPr>
          </a:p>
          <a:p>
            <a:pPr algn="just">
              <a:spcAft>
                <a:spcPct val="0"/>
              </a:spcAft>
              <a:defRPr/>
            </a:pPr>
            <a:r>
              <a:rPr lang="zh-CN" altLang="zh-CN" kern="100" smtClean="0">
                <a:ea typeface="宋体" panose="02010600030101010101" pitchFamily="2" charset="-122"/>
                <a:cs typeface="Arial"/>
              </a:rPr>
              <a:t>考法❶　概括诗歌内容方法</a:t>
            </a:r>
            <a:endParaRPr lang="zh-CN" altLang="zh-CN" sz="1400" kern="100" smtClean="0">
              <a:cs typeface="Courier New" panose="02070309020205020404"/>
            </a:endParaRPr>
          </a:p>
          <a:p>
            <a:pPr algn="just">
              <a:spcAft>
                <a:spcPct val="0"/>
              </a:spcAft>
              <a:defRPr/>
            </a:pP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    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这类试题主要考查考生对诗歌内容的理解和把握能力。理解、概括</a:t>
            </a:r>
            <a:endParaRPr lang="en-US" altLang="zh-CN" kern="100" smtClean="0">
              <a:ea typeface="宋体" panose="02010600030101010101" pitchFamily="2" charset="-122"/>
              <a:cs typeface="Times New Roman" panose="02020603050405020304"/>
            </a:endParaRPr>
          </a:p>
          <a:p>
            <a:pPr algn="just">
              <a:spcAft>
                <a:spcPct val="0"/>
              </a:spcAft>
              <a:defRPr/>
            </a:pP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诗歌内容可从以下几个方面入手：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①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从作者入手，联系已知的作者的生</a:t>
            </a:r>
            <a:endParaRPr lang="en-US" altLang="zh-CN" kern="100" smtClean="0">
              <a:ea typeface="宋体" panose="02010600030101010101" pitchFamily="2" charset="-122"/>
              <a:cs typeface="Times New Roman" panose="02020603050405020304"/>
            </a:endParaRPr>
          </a:p>
          <a:p>
            <a:pPr algn="just">
              <a:spcAft>
                <a:spcPct val="0"/>
              </a:spcAft>
              <a:defRPr/>
            </a:pP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活经历、风格和题材理解内容；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②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借助诗歌的标题、注释、写作背景，</a:t>
            </a:r>
            <a:endParaRPr lang="en-US" altLang="zh-CN" kern="100" smtClean="0">
              <a:ea typeface="宋体" panose="02010600030101010101" pitchFamily="2" charset="-122"/>
              <a:cs typeface="Times New Roman" panose="02020603050405020304"/>
            </a:endParaRPr>
          </a:p>
          <a:p>
            <a:pPr algn="just">
              <a:spcAft>
                <a:spcPct val="0"/>
              </a:spcAft>
              <a:defRPr/>
            </a:pP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理解诗人的写作意图；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③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从语言入手，抓住诗歌中的关键词句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(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动词、</a:t>
            </a:r>
            <a:endParaRPr lang="en-US" altLang="zh-CN" kern="100" smtClean="0">
              <a:ea typeface="宋体" panose="02010600030101010101" pitchFamily="2" charset="-122"/>
              <a:cs typeface="Times New Roman" panose="02020603050405020304"/>
            </a:endParaRPr>
          </a:p>
          <a:p>
            <a:pPr algn="just">
              <a:spcAft>
                <a:spcPct val="0"/>
              </a:spcAft>
              <a:defRPr/>
            </a:pP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形容词、议论和抒情的词句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)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，把握思想感情；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④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从表现手法入手，把</a:t>
            </a:r>
            <a:endParaRPr lang="en-US" altLang="zh-CN" kern="100" smtClean="0">
              <a:ea typeface="宋体" panose="02010600030101010101" pitchFamily="2" charset="-122"/>
              <a:cs typeface="Times New Roman" panose="02020603050405020304"/>
            </a:endParaRPr>
          </a:p>
          <a:p>
            <a:pPr algn="just">
              <a:spcAft>
                <a:spcPct val="0"/>
              </a:spcAft>
              <a:defRPr/>
            </a:pP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握思想内容；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⑤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从诗歌中描写的景物、意象入手，理解诗歌内容。</a:t>
            </a:r>
            <a:endParaRPr lang="zh-CN" altLang="zh-CN" sz="1400" kern="100" smtClean="0">
              <a:cs typeface="Courier New" panose="02070309020205020404"/>
            </a:endParaRPr>
          </a:p>
        </p:txBody>
      </p:sp>
      <p:pic>
        <p:nvPicPr>
          <p:cNvPr id="12291" name="Picture 10" descr="方法策略-全6上分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3" r="73727" b="68465"/>
          <a:stretch>
            <a:fillRect/>
          </a:stretch>
        </p:blipFill>
        <p:spPr bwMode="auto">
          <a:xfrm>
            <a:off x="431800" y="454025"/>
            <a:ext cx="1319213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Box 1"/>
          <p:cNvSpPr txBox="1">
            <a:spLocks noChangeArrowheads="1"/>
          </p:cNvSpPr>
          <p:nvPr/>
        </p:nvSpPr>
        <p:spPr bwMode="auto">
          <a:xfrm>
            <a:off x="287338" y="411163"/>
            <a:ext cx="8389937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just">
              <a:spcAft>
                <a:spcPct val="0"/>
              </a:spcAft>
              <a:defRPr/>
            </a:pPr>
            <a:r>
              <a:rPr lang="zh-CN" altLang="zh-CN" kern="100" smtClean="0">
                <a:ea typeface="宋体" panose="02010600030101010101" pitchFamily="2" charset="-122"/>
                <a:cs typeface="Arial"/>
              </a:rPr>
              <a:t>考法❷　概括诗歌主旨方法</a:t>
            </a:r>
            <a:endParaRPr lang="zh-CN" altLang="zh-CN" sz="1400" kern="100" smtClean="0">
              <a:cs typeface="Courier New" panose="02070309020205020404"/>
            </a:endParaRPr>
          </a:p>
          <a:p>
            <a:pPr algn="just">
              <a:spcAft>
                <a:spcPct val="0"/>
              </a:spcAft>
              <a:defRPr/>
            </a:pP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把握诗歌主旨，可采用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四步阅读法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：</a:t>
            </a:r>
            <a:endParaRPr lang="zh-CN" altLang="zh-CN" sz="1400" kern="100" smtClean="0">
              <a:cs typeface="Courier New" panose="02070309020205020404"/>
            </a:endParaRPr>
          </a:p>
          <a:p>
            <a:pPr algn="just">
              <a:spcAft>
                <a:spcPct val="0"/>
              </a:spcAft>
              <a:defRPr/>
            </a:pP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第一步：看标题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——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悟主旨。</a:t>
            </a:r>
            <a:endParaRPr lang="zh-CN" altLang="zh-CN" sz="1400" kern="100" smtClean="0">
              <a:cs typeface="Courier New" panose="02070309020205020404"/>
            </a:endParaRPr>
          </a:p>
          <a:p>
            <a:pPr algn="just">
              <a:spcAft>
                <a:spcPct val="0"/>
              </a:spcAft>
              <a:defRPr/>
            </a:pP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标题是诗歌的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眼睛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，从标题中我们往往可以发现诗歌的一些重要信</a:t>
            </a:r>
            <a:endParaRPr lang="en-US" altLang="zh-CN" kern="100" smtClean="0">
              <a:ea typeface="宋体" panose="02010600030101010101" pitchFamily="2" charset="-122"/>
              <a:cs typeface="Times New Roman" panose="02020603050405020304"/>
            </a:endParaRPr>
          </a:p>
          <a:p>
            <a:pPr algn="just">
              <a:spcAft>
                <a:spcPct val="0"/>
              </a:spcAft>
              <a:defRPr/>
            </a:pP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息。因此，细读、理解标题对理解诗歌的主旨具有很大的帮助作用。</a:t>
            </a:r>
            <a:endParaRPr lang="zh-CN" altLang="zh-CN" sz="1400" kern="100" smtClean="0">
              <a:cs typeface="Courier New" panose="02070309020205020404"/>
            </a:endParaRPr>
          </a:p>
          <a:p>
            <a:pPr algn="just">
              <a:spcAft>
                <a:spcPct val="0"/>
              </a:spcAft>
              <a:defRPr/>
            </a:pP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第二步：找诗眼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——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悟主旨。</a:t>
            </a:r>
            <a:endParaRPr lang="zh-CN" altLang="zh-CN" sz="1400" kern="100" smtClean="0">
              <a:cs typeface="Courier New" panose="02070309020205020404"/>
            </a:endParaRPr>
          </a:p>
          <a:p>
            <a:pPr algn="just">
              <a:spcAft>
                <a:spcPct val="0"/>
              </a:spcAft>
              <a:defRPr/>
            </a:pP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诗眼在一首诗歌中具有重要的地位和作用，它或抒情，或用典，或富含</a:t>
            </a:r>
            <a:endParaRPr lang="en-US" altLang="zh-CN" kern="100" smtClean="0">
              <a:ea typeface="宋体" panose="02010600030101010101" pitchFamily="2" charset="-122"/>
              <a:cs typeface="Times New Roman" panose="02020603050405020304"/>
            </a:endParaRPr>
          </a:p>
          <a:p>
            <a:pPr algn="just">
              <a:spcAft>
                <a:spcPct val="0"/>
              </a:spcAft>
              <a:defRPr/>
            </a:pP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哲理，可以说它是帮助我们解读诗歌的一把钥匙。</a:t>
            </a:r>
            <a:endParaRPr lang="zh-CN" altLang="zh-CN" sz="1400" kern="100" smtClean="0">
              <a:cs typeface="Courier New" panose="02070309020205020404"/>
            </a:endParaRPr>
          </a:p>
        </p:txBody>
      </p:sp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1"/>
          <p:cNvSpPr txBox="1">
            <a:spLocks noChangeArrowheads="1"/>
          </p:cNvSpPr>
          <p:nvPr/>
        </p:nvSpPr>
        <p:spPr bwMode="auto">
          <a:xfrm>
            <a:off x="346075" y="617538"/>
            <a:ext cx="8389938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just">
              <a:spcAft>
                <a:spcPct val="0"/>
              </a:spcAft>
              <a:defRPr/>
            </a:pP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第三步：品意象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——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悟主旨。</a:t>
            </a:r>
            <a:endParaRPr lang="zh-CN" altLang="zh-CN" sz="1400" kern="100" smtClean="0">
              <a:cs typeface="Courier New" panose="02070309020205020404"/>
            </a:endParaRPr>
          </a:p>
          <a:p>
            <a:pPr algn="just">
              <a:spcAft>
                <a:spcPct val="0"/>
              </a:spcAft>
              <a:defRPr/>
            </a:pP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俗话说：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一切景语皆情语。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诗歌往往不会单纯写景，意象中往往寄</a:t>
            </a:r>
            <a:endParaRPr lang="en-US" altLang="zh-CN" kern="100" smtClean="0">
              <a:ea typeface="宋体" panose="02010600030101010101" pitchFamily="2" charset="-122"/>
              <a:cs typeface="Times New Roman" panose="02020603050405020304"/>
            </a:endParaRPr>
          </a:p>
          <a:p>
            <a:pPr algn="just">
              <a:spcAft>
                <a:spcPct val="0"/>
              </a:spcAft>
              <a:defRPr/>
            </a:pP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寓着诗人的深情，它可以帮助我们把握诗歌的主旨。</a:t>
            </a:r>
            <a:endParaRPr lang="zh-CN" altLang="zh-CN" sz="1400" kern="100" smtClean="0">
              <a:cs typeface="Courier New" panose="02070309020205020404"/>
            </a:endParaRPr>
          </a:p>
          <a:p>
            <a:pPr algn="just">
              <a:spcAft>
                <a:spcPct val="0"/>
              </a:spcAft>
              <a:defRPr/>
            </a:pP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第四步：读背景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——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悟主旨。</a:t>
            </a:r>
            <a:endParaRPr lang="zh-CN" altLang="zh-CN" sz="1400" kern="100" smtClean="0">
              <a:cs typeface="Courier New" panose="02070309020205020404"/>
            </a:endParaRPr>
          </a:p>
          <a:p>
            <a:pPr algn="just">
              <a:spcAft>
                <a:spcPct val="0"/>
              </a:spcAft>
              <a:defRPr/>
            </a:pP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知人论世，了解诗歌创作的背景，也能帮助我们把握诗歌的主旨。</a:t>
            </a:r>
            <a:endParaRPr lang="zh-CN" altLang="zh-CN" sz="1400" kern="100" smtClean="0">
              <a:cs typeface="Courier New" panose="02070309020205020404"/>
            </a:endParaRPr>
          </a:p>
        </p:txBody>
      </p:sp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1"/>
          <p:cNvSpPr txBox="1">
            <a:spLocks noChangeArrowheads="1"/>
          </p:cNvSpPr>
          <p:nvPr/>
        </p:nvSpPr>
        <p:spPr bwMode="auto">
          <a:xfrm>
            <a:off x="346075" y="617538"/>
            <a:ext cx="8389938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just">
              <a:spcAft>
                <a:spcPct val="0"/>
              </a:spcAft>
              <a:defRPr/>
            </a:pPr>
            <a:r>
              <a:rPr lang="zh-CN" altLang="zh-CN" kern="100" smtClean="0">
                <a:ea typeface="宋体" panose="02010600030101010101" pitchFamily="2" charset="-122"/>
                <a:cs typeface="Arial"/>
              </a:rPr>
              <a:t>考法❸　画面描述方法</a:t>
            </a:r>
            <a:endParaRPr lang="zh-CN" altLang="zh-CN" sz="1400" kern="100" smtClean="0">
              <a:cs typeface="Courier New" panose="02070309020205020404"/>
            </a:endParaRPr>
          </a:p>
          <a:p>
            <a:pPr algn="just">
              <a:spcAft>
                <a:spcPct val="0"/>
              </a:spcAft>
              <a:defRPr/>
            </a:pP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   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这类试题主要考查考生对诗歌内容的理解能力和对所描述画面的想</a:t>
            </a:r>
            <a:endParaRPr lang="en-US" altLang="zh-CN" kern="100" smtClean="0">
              <a:ea typeface="宋体" panose="02010600030101010101" pitchFamily="2" charset="-122"/>
              <a:cs typeface="Times New Roman" panose="02020603050405020304"/>
            </a:endParaRPr>
          </a:p>
          <a:p>
            <a:pPr algn="just">
              <a:spcAft>
                <a:spcPct val="0"/>
              </a:spcAft>
              <a:defRPr/>
            </a:pP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象能力。解答这类题目要在读懂诗歌、理解内容的基础上，发挥联想和</a:t>
            </a:r>
            <a:endParaRPr lang="en-US" altLang="zh-CN" kern="100" smtClean="0">
              <a:ea typeface="宋体" panose="02010600030101010101" pitchFamily="2" charset="-122"/>
              <a:cs typeface="Times New Roman" panose="02020603050405020304"/>
            </a:endParaRPr>
          </a:p>
          <a:p>
            <a:pPr algn="just">
              <a:spcAft>
                <a:spcPct val="0"/>
              </a:spcAft>
              <a:defRPr/>
            </a:pP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想象，扣住画面，抓住形象，用生动、流畅的语言加以描述，不能偏离</a:t>
            </a:r>
            <a:endParaRPr lang="en-US" altLang="zh-CN" kern="100" smtClean="0">
              <a:ea typeface="宋体" panose="02010600030101010101" pitchFamily="2" charset="-122"/>
              <a:cs typeface="Times New Roman" panose="02020603050405020304"/>
            </a:endParaRPr>
          </a:p>
          <a:p>
            <a:pPr algn="just">
              <a:spcAft>
                <a:spcPct val="0"/>
              </a:spcAft>
              <a:defRPr/>
            </a:pP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诗歌的意境、主题和诗人的情感。具体可参考以下解题步骤：反复阅读</a:t>
            </a:r>
            <a:endParaRPr lang="en-US" altLang="zh-CN" kern="100" smtClean="0">
              <a:ea typeface="宋体" panose="02010600030101010101" pitchFamily="2" charset="-122"/>
              <a:cs typeface="Times New Roman" panose="02020603050405020304"/>
            </a:endParaRPr>
          </a:p>
          <a:p>
            <a:pPr algn="just">
              <a:spcAft>
                <a:spcPct val="0"/>
              </a:spcAft>
              <a:defRPr/>
            </a:pP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诗歌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(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句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)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，读懂诗意，读懂情感→找出意象→组成画面→充分发挥联想</a:t>
            </a:r>
            <a:endParaRPr lang="en-US" altLang="zh-CN" kern="100" smtClean="0">
              <a:ea typeface="宋体" panose="02010600030101010101" pitchFamily="2" charset="-122"/>
              <a:cs typeface="Times New Roman" panose="02020603050405020304"/>
            </a:endParaRPr>
          </a:p>
          <a:p>
            <a:pPr algn="just">
              <a:spcAft>
                <a:spcPct val="0"/>
              </a:spcAft>
              <a:defRPr/>
            </a:pP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与想象，对画面进行修饰→用生动、流畅的语言加以描述。</a:t>
            </a:r>
            <a:endParaRPr lang="zh-CN" altLang="zh-CN" sz="1400" kern="100" smtClean="0">
              <a:cs typeface="Courier New" panose="02070309020205020404"/>
            </a:endParaRPr>
          </a:p>
        </p:txBody>
      </p:sp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Box 1"/>
          <p:cNvSpPr txBox="1">
            <a:spLocks noChangeArrowheads="1"/>
          </p:cNvSpPr>
          <p:nvPr/>
        </p:nvSpPr>
        <p:spPr bwMode="auto">
          <a:xfrm>
            <a:off x="346075" y="617538"/>
            <a:ext cx="8389938" cy="424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just">
              <a:spcAft>
                <a:spcPct val="0"/>
              </a:spcAft>
              <a:defRPr/>
            </a:pPr>
            <a:r>
              <a:rPr lang="zh-CN" altLang="zh-CN" kern="100" smtClean="0">
                <a:ea typeface="宋体" panose="02010600030101010101" pitchFamily="2" charset="-122"/>
                <a:cs typeface="Arial"/>
              </a:rPr>
              <a:t>考法❹　赏析词语方法</a:t>
            </a:r>
            <a:endParaRPr lang="zh-CN" altLang="zh-CN" sz="1400" kern="100" smtClean="0">
              <a:cs typeface="Courier New" panose="02070309020205020404"/>
            </a:endParaRPr>
          </a:p>
          <a:p>
            <a:pPr algn="just">
              <a:spcAft>
                <a:spcPct val="0"/>
              </a:spcAft>
              <a:defRPr/>
            </a:pP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    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这类试题主要考查考生对精练词语的赏析能力。解答时，可以从词</a:t>
            </a:r>
            <a:endParaRPr lang="en-US" altLang="zh-CN" kern="100" smtClean="0">
              <a:ea typeface="宋体" panose="02010600030101010101" pitchFamily="2" charset="-122"/>
              <a:cs typeface="Times New Roman" panose="02020603050405020304"/>
            </a:endParaRPr>
          </a:p>
          <a:p>
            <a:pPr algn="just">
              <a:spcAft>
                <a:spcPct val="0"/>
              </a:spcAft>
              <a:defRPr/>
            </a:pP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性、色彩、修辞以及所表达的思想感情去把握它的内涵。值得注意的是，</a:t>
            </a:r>
            <a:endParaRPr lang="en-US" altLang="zh-CN" kern="100" smtClean="0">
              <a:ea typeface="宋体" panose="02010600030101010101" pitchFamily="2" charset="-122"/>
              <a:cs typeface="Times New Roman" panose="02020603050405020304"/>
            </a:endParaRPr>
          </a:p>
          <a:p>
            <a:pPr algn="just">
              <a:spcAft>
                <a:spcPct val="0"/>
              </a:spcAft>
              <a:defRPr/>
            </a:pP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分析时要结合全诗的意境和作者的情感去回答。具体可参考以下答题步</a:t>
            </a:r>
            <a:endParaRPr lang="en-US" altLang="zh-CN" kern="100" smtClean="0">
              <a:ea typeface="宋体" panose="02010600030101010101" pitchFamily="2" charset="-122"/>
              <a:cs typeface="Times New Roman" panose="02020603050405020304"/>
            </a:endParaRPr>
          </a:p>
          <a:p>
            <a:pPr algn="just">
              <a:spcAft>
                <a:spcPct val="0"/>
              </a:spcAft>
              <a:defRPr/>
            </a:pP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骤：</a:t>
            </a:r>
            <a:endParaRPr lang="zh-CN" altLang="zh-CN" sz="1400" kern="100" smtClean="0">
              <a:cs typeface="Courier New" panose="02070309020205020404"/>
            </a:endParaRPr>
          </a:p>
          <a:p>
            <a:pPr algn="just">
              <a:spcAft>
                <a:spcPct val="0"/>
              </a:spcAft>
              <a:defRPr/>
            </a:pPr>
            <a:r>
              <a:rPr lang="en-US" altLang="zh-CN" kern="100" smtClean="0">
                <a:latin typeface="宋体" panose="02010600030101010101" pitchFamily="2" charset="-122"/>
                <a:cs typeface="Times New Roman" panose="02020603050405020304"/>
              </a:rPr>
              <a:t>1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．解释该词在句中的含义。</a:t>
            </a:r>
            <a:endParaRPr lang="zh-CN" altLang="zh-CN" sz="1400" kern="100" smtClean="0">
              <a:cs typeface="Courier New" panose="02070309020205020404"/>
            </a:endParaRPr>
          </a:p>
          <a:p>
            <a:pPr algn="just">
              <a:spcAft>
                <a:spcPct val="0"/>
              </a:spcAft>
              <a:defRPr/>
            </a:pPr>
            <a:r>
              <a:rPr lang="en-US" altLang="zh-CN" kern="100" smtClean="0">
                <a:latin typeface="宋体" panose="02010600030101010101" pitchFamily="2" charset="-122"/>
                <a:cs typeface="Times New Roman" panose="02020603050405020304"/>
              </a:rPr>
              <a:t>2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．分析该词的词性或运用的修辞手法。</a:t>
            </a:r>
            <a:endParaRPr lang="zh-CN" altLang="zh-CN" sz="1400" kern="100" smtClean="0">
              <a:cs typeface="Courier New" panose="02070309020205020404"/>
            </a:endParaRPr>
          </a:p>
          <a:p>
            <a:pPr algn="just">
              <a:spcAft>
                <a:spcPct val="0"/>
              </a:spcAft>
              <a:defRPr/>
            </a:pPr>
            <a:r>
              <a:rPr lang="en-US" altLang="zh-CN" kern="100" smtClean="0">
                <a:latin typeface="宋体" panose="02010600030101010101" pitchFamily="2" charset="-122"/>
                <a:cs typeface="Times New Roman" panose="02020603050405020304"/>
              </a:rPr>
              <a:t>3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．展开联想，把该词放入原句中描述景象。</a:t>
            </a:r>
            <a:endParaRPr lang="zh-CN" altLang="zh-CN" sz="1400" kern="100" smtClean="0">
              <a:cs typeface="Courier New" panose="02070309020205020404"/>
            </a:endParaRPr>
          </a:p>
          <a:p>
            <a:pPr algn="just">
              <a:spcAft>
                <a:spcPct val="0"/>
              </a:spcAft>
              <a:defRPr/>
            </a:pPr>
            <a:r>
              <a:rPr lang="en-US" altLang="zh-CN" kern="100" smtClean="0">
                <a:latin typeface="宋体" panose="02010600030101010101" pitchFamily="2" charset="-122"/>
                <a:cs typeface="Times New Roman" panose="02020603050405020304"/>
              </a:rPr>
              <a:t>4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．点出该词烘托了怎样的意境或表达了怎样的感情。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 </a:t>
            </a:r>
            <a:endParaRPr lang="zh-CN" altLang="zh-CN" sz="1400" kern="100" smtClean="0">
              <a:cs typeface="Courier New" panose="02070309020205020404"/>
            </a:endParaRPr>
          </a:p>
        </p:txBody>
      </p:sp>
    </p:spTree>
  </p:cSld>
  <p:clrMapOvr>
    <a:masterClrMapping/>
  </p:clrMapOvr>
  <p:transition spd="med"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3_A000120140530A99PPBG">
  <a:themeElements>
    <a:clrScheme name="3_A000120140530A99PPBG 1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FFFFFF"/>
      </a:accent3>
      <a:accent4>
        <a:srgbClr val="505050"/>
      </a:accent4>
      <a:accent5>
        <a:srgbClr val="F1B2AF"/>
      </a:accent5>
      <a:accent6>
        <a:srgbClr val="CB5A27"/>
      </a:accent6>
      <a:hlink>
        <a:srgbClr val="00B0F0"/>
      </a:hlink>
      <a:folHlink>
        <a:srgbClr val="7F7F7F"/>
      </a:folHlink>
    </a:clrScheme>
    <a:fontScheme name="3_A000120140530A99PPBG">
      <a:majorFont>
        <a:latin typeface="华文中宋"/>
        <a:ea typeface="华文中宋"/>
        <a:cs typeface="Arial"/>
      </a:majorFont>
      <a:minorFont>
        <a:latin typeface="幼圆"/>
        <a:ea typeface="幼圆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3_A000120140530A99PPBG 1">
        <a:dk1>
          <a:srgbClr val="5F5F5F"/>
        </a:dk1>
        <a:lt1>
          <a:srgbClr val="FFFFFF"/>
        </a:lt1>
        <a:dk2>
          <a:srgbClr val="5F5F5F"/>
        </a:dk2>
        <a:lt2>
          <a:srgbClr val="FFFFFF"/>
        </a:lt2>
        <a:accent1>
          <a:srgbClr val="E74E3E"/>
        </a:accent1>
        <a:accent2>
          <a:srgbClr val="E0642C"/>
        </a:accent2>
        <a:accent3>
          <a:srgbClr val="FFFFFF"/>
        </a:accent3>
        <a:accent4>
          <a:srgbClr val="505050"/>
        </a:accent4>
        <a:accent5>
          <a:srgbClr val="F1B2AF"/>
        </a:accent5>
        <a:accent6>
          <a:srgbClr val="CB5A27"/>
        </a:accent6>
        <a:hlink>
          <a:srgbClr val="00B0F0"/>
        </a:hlink>
        <a:folHlink>
          <a:srgbClr val="7F7F7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0_A000120140530A99PPBG">
  <a:themeElements>
    <a:clrScheme name="自定义 563">
      <a:dk1>
        <a:srgbClr val="5F5F5F"/>
      </a:dk1>
      <a:lt1>
        <a:sysClr val="window" lastClr="FFFFF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KSO主题7">
      <a:majorFont>
        <a:latin typeface="Times New Roman"/>
        <a:ea typeface="华文中宋"/>
        <a:cs typeface="Arial"/>
      </a:majorFont>
      <a:minorFont>
        <a:latin typeface="Times New Roman"/>
        <a:ea typeface="幼圆"/>
        <a:cs typeface="Arial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 bwMode="auto">
        <a:noFill/>
        <a:ln>
          <a:noFill/>
        </a:ln>
      </a:spPr>
      <a:bodyPr>
        <a:spAutoFit/>
      </a:bodyPr>
      <a:lstStyle>
        <a:defPPr eaLnBrk="1" hangingPunct="1">
          <a:lnSpc>
            <a:spcPct val="150000"/>
          </a:lnSpc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283</Words>
  <Application>Microsoft Office PowerPoint</Application>
  <PresentationFormat>全屏显示(16:9)</PresentationFormat>
  <Paragraphs>76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</vt:lpstr>
      <vt:lpstr>宋体</vt:lpstr>
      <vt:lpstr>经典繁仿黑</vt:lpstr>
      <vt:lpstr>微软雅黑</vt:lpstr>
      <vt:lpstr>Wingdings</vt:lpstr>
      <vt:lpstr>楷体</vt:lpstr>
      <vt:lpstr>Times New Roman</vt:lpstr>
      <vt:lpstr>华文中宋</vt:lpstr>
      <vt:lpstr>黑体</vt:lpstr>
      <vt:lpstr>Courier New</vt:lpstr>
      <vt:lpstr>幼圆</vt:lpstr>
      <vt:lpstr>3_A000120140530A99PPBG</vt:lpstr>
      <vt:lpstr>10_A000120140530A99PPBG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2021-04-22T14:16:14Z</cp:lastPrinted>
  <dcterms:created xsi:type="dcterms:W3CDTF">2021-04-22T14:16:14Z</dcterms:created>
  <dcterms:modified xsi:type="dcterms:W3CDTF">2021-09-10T00:39:12Z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