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1470" r:id="rId2"/>
    <p:sldId id="1430" r:id="rId3"/>
    <p:sldId id="1439" r:id="rId4"/>
    <p:sldId id="1432" r:id="rId5"/>
    <p:sldId id="1433" r:id="rId6"/>
    <p:sldId id="1437" r:id="rId7"/>
    <p:sldId id="1542" r:id="rId8"/>
    <p:sldId id="1473" r:id="rId9"/>
    <p:sldId id="1256" r:id="rId10"/>
    <p:sldId id="1333" r:id="rId11"/>
    <p:sldId id="1518" r:id="rId12"/>
    <p:sldId id="1520" r:id="rId13"/>
    <p:sldId id="1208" r:id="rId14"/>
    <p:sldId id="1434" r:id="rId15"/>
    <p:sldId id="1220" r:id="rId16"/>
    <p:sldId id="1286" r:id="rId17"/>
    <p:sldId id="1316" r:id="rId18"/>
    <p:sldId id="1489" r:id="rId19"/>
    <p:sldId id="1522" r:id="rId20"/>
    <p:sldId id="1523" r:id="rId21"/>
    <p:sldId id="1456" r:id="rId22"/>
    <p:sldId id="1490" r:id="rId23"/>
    <p:sldId id="1491" r:id="rId24"/>
    <p:sldId id="1512" r:id="rId25"/>
    <p:sldId id="1435" r:id="rId26"/>
    <p:sldId id="993" r:id="rId27"/>
    <p:sldId id="1516" r:id="rId28"/>
    <p:sldId id="1517" r:id="rId29"/>
    <p:sldId id="1300" r:id="rId30"/>
    <p:sldId id="1508" r:id="rId31"/>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06" d="100"/>
          <a:sy n="106" d="100"/>
        </p:scale>
        <p:origin x="78" y="228"/>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5440111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3028395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19850806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4001539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3816378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1288356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1680923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4846088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2019/11/1</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package" Target="../embeddings/Microsoft_Word___4.docx"/><Relationship Id="rId3" Type="http://schemas.openxmlformats.org/officeDocument/2006/relationships/image" Target="../media/image8.png"/><Relationship Id="rId7" Type="http://schemas.openxmlformats.org/officeDocument/2006/relationships/oleObject" Target="../embeddings/oleObject2.bin"/><Relationship Id="rId12" Type="http://schemas.openxmlformats.org/officeDocument/2006/relationships/oleObject" Target="../embeddings/oleObject4.bin"/><Relationship Id="rId2" Type="http://schemas.openxmlformats.org/officeDocument/2006/relationships/slideLayout" Target="../slideLayouts/slideLayout2.xml"/><Relationship Id="rId16" Type="http://schemas.openxmlformats.org/officeDocument/2006/relationships/slide" Target="slide4.xml"/><Relationship Id="rId1" Type="http://schemas.openxmlformats.org/officeDocument/2006/relationships/vmlDrawing" Target="../drawings/vmlDrawing1.vml"/><Relationship Id="rId6" Type="http://schemas.openxmlformats.org/officeDocument/2006/relationships/image" Target="../media/image6.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5" Type="http://schemas.openxmlformats.org/officeDocument/2006/relationships/package" Target="../embeddings/Microsoft_Word___5.doc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7.emf"/><Relationship Id="rId1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slide" Target="slide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25.xml"/><Relationship Id="rId4" Type="http://schemas.openxmlformats.org/officeDocument/2006/relationships/tags" Target="../tags/tag4.xml"/><Relationship Id="rId9" Type="http://schemas.openxmlformats.org/officeDocument/2006/relationships/slide" Target="slide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2.xm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a16="http://schemas.microsoft.com/office/drawing/2014/main" xmlns="" id="{CF44E76F-A855-3340-A09E-D8B24FCD3720}"/>
              </a:ext>
            </a:extLst>
          </p:cNvPr>
          <p:cNvSpPr txBox="1">
            <a:spLocks/>
          </p:cNvSpPr>
          <p:nvPr/>
        </p:nvSpPr>
        <p:spPr>
          <a:xfrm>
            <a:off x="410058" y="2274797"/>
            <a:ext cx="11370297" cy="166149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二</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4000" b="1" kern="100" dirty="0">
                <a:latin typeface="Times New Roman"/>
                <a:ea typeface="微软雅黑" pitchFamily="34" charset="-122"/>
              </a:rPr>
              <a:t>把握语段，精准推导，答好语句补写题</a:t>
            </a: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a:solidFill>
                  <a:schemeClr val="accent1">
                    <a:lumMod val="50000"/>
                  </a:schemeClr>
                </a:solidFill>
                <a:latin typeface="Arial" panose="020B0604020202020204" pitchFamily="34" charset="0"/>
                <a:cs typeface="Arial" panose="020B0604020202020204" pitchFamily="34" charset="0"/>
              </a:rPr>
              <a:t>复习任务群一　语言表达运用</a:t>
            </a:r>
            <a:endParaRPr lang="zh-CN" altLang="en-US" sz="1400" dirty="0">
              <a:solidFill>
                <a:schemeClr val="accent1">
                  <a:lumMod val="50000"/>
                </a:schemeClr>
              </a:solidFill>
              <a:latin typeface="Arial" panose="020B0604020202020204" pitchFamily="34" charset="0"/>
              <a:cs typeface="Arial" panose="020B0604020202020204" pitchFamily="34" charset="0"/>
            </a:endParaRPr>
          </a:p>
        </p:txBody>
      </p:sp>
      <p:sp>
        <p:nvSpPr>
          <p:cNvPr id="8" name="矩形 7">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157520" y="261442"/>
            <a:ext cx="11875373"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可燃冰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也叫天然气水合物，它不仅具有甲烷含量高、燃烧污染比传统能源小的特点，而且储量十分丰富，全球储量足够人类使用</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1 000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年，因此，</a:t>
            </a:r>
            <a:r>
              <a:rPr lang="en-US" altLang="zh-CN" sz="2400" kern="100" dirty="0" smtClean="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。然而，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可燃冰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分布于深海沉积物或陆域的永久冻土中，</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。尽管人类竭尽全力寻求合理科学开发与利用的办法，但迄今仍未有良策。可见，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可燃冰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带给人类的不仅是全新的希望与机遇，</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9"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10" name="矩形 9"/>
          <p:cNvSpPr/>
          <p:nvPr/>
        </p:nvSpPr>
        <p:spPr>
          <a:xfrm>
            <a:off x="157520" y="4284186"/>
            <a:ext cx="11412000" cy="178508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它将是未来最具发展潜能的新能源</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它有望成为未来选用的新能源</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因而它的实际开发与利用非常困难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也是前所未有的极大挑战</a:t>
            </a:r>
            <a:endParaRPr lang="zh-CN" altLang="zh-CN" sz="2400" kern="100" dirty="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46257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linds(horizontal)">
                                      <p:cBhvr>
                                        <p:cTn id="1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107062"/>
            <a:ext cx="11526120" cy="4484986"/>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反省性思维要突出思想的社会作用和公民行动意义。反省性的批判思维既是针对互联网上的虚假信息，也是针对我们自己的轻信和盲从，以及在是非、真假问题上的沉默和袖手旁观。</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，它的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批判</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不是吹毛求疵地挑错，也不是上纲上线的指责他人。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也就是人们平时所说的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理性思考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。理性是一种怀疑精神，包括怀疑理性本身，</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，但能帮助我们抵制虚假信息、宣传、洗脑和自我欺骗。</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8"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9" name="矩形 8"/>
          <p:cNvSpPr/>
          <p:nvPr/>
        </p:nvSpPr>
        <p:spPr>
          <a:xfrm>
            <a:off x="332146" y="4594284"/>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作为反省思维的批判性思考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它是一种自觉严谨的慎思明辨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理性不一定把我们引向确实的真理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51399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117426"/>
            <a:ext cx="11526120" cy="4715819"/>
          </a:xfrm>
          <a:prstGeom prst="rect">
            <a:avLst/>
          </a:prstGeom>
        </p:spPr>
        <p:txBody>
          <a:bodyPr wrap="square" lIns="121898" tIns="60948" rIns="121898" bIns="60948">
            <a:spAutoFit/>
          </a:bodyPr>
          <a:lstStyle/>
          <a:p>
            <a:pPr algn="just">
              <a:lnSpc>
                <a:spcPct val="14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30238"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民间剪纸是劳动人民为了满足自身精神生活的需要而创造，并广为流传的一种艺术样式。随着时代更迭、生活改变和审美转化，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肥猪拱门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龙凤呈祥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等传统题材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遇冷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。新兴的剪纸艺术，增加了生肖题材，龙蛇马羊，年年更换，这种剪纸，让人感到既亲切又应时。此外，</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，使其面貌一新。比如这几年兴起了国画、年画样式的剪纸，让人感觉熟悉又新颖。现代人追求变化，对一成不变的事物失去兴趣。任何实用的艺术，倘无需求便要消亡，</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，自然会获得新的生命。</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8"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5</a:t>
            </a:r>
          </a:p>
        </p:txBody>
      </p:sp>
      <p:sp>
        <p:nvSpPr>
          <p:cNvPr id="9" name="矩形 8"/>
          <p:cNvSpPr/>
          <p:nvPr/>
        </p:nvSpPr>
        <p:spPr>
          <a:xfrm>
            <a:off x="332146" y="4827914"/>
            <a:ext cx="11412000" cy="1614264"/>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传统剪纸渐渐不能适应现代需求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新兴</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剪纸还借用其他艺术形式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若能顺势应变，与时俱进</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822589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4197834214"/>
              </p:ext>
            </p:extLst>
          </p:nvPr>
        </p:nvGraphicFramePr>
        <p:xfrm>
          <a:off x="1198662" y="1485578"/>
          <a:ext cx="9793088" cy="4568046"/>
        </p:xfrm>
        <a:graphic>
          <a:graphicData uri="http://schemas.openxmlformats.org/drawingml/2006/table">
            <a:tbl>
              <a:tblPr/>
              <a:tblGrid>
                <a:gridCol w="1872208"/>
                <a:gridCol w="7920880"/>
              </a:tblGrid>
              <a:tr h="652578">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有问题请打</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，无问题请打</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2578">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是否了解这类题目的具体要求？</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2578">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能否把握所补写句子的位置特点？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2578">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读文</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语段</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是否掌握这类题目阅读语段的要求？</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2578">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是否具有逻辑推导意识？</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2578">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是否有答后检查的习惯？</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2578">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2068336781"/>
              </p:ext>
            </p:extLst>
          </p:nvPr>
        </p:nvGraphicFramePr>
        <p:xfrm>
          <a:off x="9251666" y="2198103"/>
          <a:ext cx="1143000" cy="771525"/>
        </p:xfrm>
        <a:graphic>
          <a:graphicData uri="http://schemas.openxmlformats.org/presentationml/2006/ole">
            <mc:AlternateContent xmlns:mc="http://schemas.openxmlformats.org/markup-compatibility/2006">
              <mc:Choice xmlns:v="urn:schemas-microsoft-com:vml" Requires="v">
                <p:oleObj spid="_x0000_s1180"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9251666" y="2198103"/>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817847823"/>
              </p:ext>
            </p:extLst>
          </p:nvPr>
        </p:nvGraphicFramePr>
        <p:xfrm>
          <a:off x="9369645" y="2904261"/>
          <a:ext cx="1143000" cy="771525"/>
        </p:xfrm>
        <a:graphic>
          <a:graphicData uri="http://schemas.openxmlformats.org/presentationml/2006/ole">
            <mc:AlternateContent xmlns:mc="http://schemas.openxmlformats.org/markup-compatibility/2006">
              <mc:Choice xmlns:v="urn:schemas-microsoft-com:vml" Requires="v">
                <p:oleObj spid="_x0000_s1181"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9369645" y="2904261"/>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939360619"/>
              </p:ext>
            </p:extLst>
          </p:nvPr>
        </p:nvGraphicFramePr>
        <p:xfrm>
          <a:off x="9560718" y="3543385"/>
          <a:ext cx="1143000" cy="771525"/>
        </p:xfrm>
        <a:graphic>
          <a:graphicData uri="http://schemas.openxmlformats.org/presentationml/2006/ole">
            <mc:AlternateContent xmlns:mc="http://schemas.openxmlformats.org/markup-compatibility/2006">
              <mc:Choice xmlns:v="urn:schemas-microsoft-com:vml" Requires="v">
                <p:oleObj spid="_x0000_s1182"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9560718" y="3543385"/>
                        <a:ext cx="1143000" cy="77152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368486652"/>
              </p:ext>
            </p:extLst>
          </p:nvPr>
        </p:nvGraphicFramePr>
        <p:xfrm>
          <a:off x="8748992" y="4211372"/>
          <a:ext cx="1143000" cy="771525"/>
        </p:xfrm>
        <a:graphic>
          <a:graphicData uri="http://schemas.openxmlformats.org/presentationml/2006/ole">
            <mc:AlternateContent xmlns:mc="http://schemas.openxmlformats.org/markup-compatibility/2006">
              <mc:Choice xmlns:v="urn:schemas-microsoft-com:vml" Requires="v">
                <p:oleObj spid="_x0000_s1183" name="文档" r:id="rId13" imgW="1149642" imgH="771306" progId="Word.Document.12">
                  <p:embed/>
                </p:oleObj>
              </mc:Choice>
              <mc:Fallback>
                <p:oleObj name="文档" r:id="rId13" imgW="1149642" imgH="771306" progId="Word.Document.12">
                  <p:embed/>
                  <p:pic>
                    <p:nvPicPr>
                      <p:cNvPr id="0" name=""/>
                      <p:cNvPicPr/>
                      <p:nvPr/>
                    </p:nvPicPr>
                    <p:blipFill>
                      <a:blip r:embed="rId9"/>
                      <a:stretch>
                        <a:fillRect/>
                      </a:stretch>
                    </p:blipFill>
                    <p:spPr>
                      <a:xfrm>
                        <a:off x="8748992" y="4211372"/>
                        <a:ext cx="1143000" cy="77152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867165527"/>
              </p:ext>
            </p:extLst>
          </p:nvPr>
        </p:nvGraphicFramePr>
        <p:xfrm>
          <a:off x="8748992" y="4827914"/>
          <a:ext cx="1143000" cy="771525"/>
        </p:xfrm>
        <a:graphic>
          <a:graphicData uri="http://schemas.openxmlformats.org/presentationml/2006/ole">
            <mc:AlternateContent xmlns:mc="http://schemas.openxmlformats.org/markup-compatibility/2006">
              <mc:Choice xmlns:v="urn:schemas-microsoft-com:vml" Requires="v">
                <p:oleObj spid="_x0000_s1184" name="文档" r:id="rId15" imgW="1149642" imgH="771306" progId="Word.Document.12">
                  <p:embed/>
                </p:oleObj>
              </mc:Choice>
              <mc:Fallback>
                <p:oleObj name="文档" r:id="rId15" imgW="1149642" imgH="771306" progId="Word.Document.12">
                  <p:embed/>
                  <p:pic>
                    <p:nvPicPr>
                      <p:cNvPr id="0" name=""/>
                      <p:cNvPicPr/>
                      <p:nvPr/>
                    </p:nvPicPr>
                    <p:blipFill>
                      <a:blip r:embed="rId9"/>
                      <a:stretch>
                        <a:fillRect/>
                      </a:stretch>
                    </p:blipFill>
                    <p:spPr>
                      <a:xfrm>
                        <a:off x="8748992" y="4827914"/>
                        <a:ext cx="1143000" cy="771525"/>
                      </a:xfrm>
                      <a:prstGeom prst="rect">
                        <a:avLst/>
                      </a:prstGeom>
                    </p:spPr>
                  </p:pic>
                </p:oleObj>
              </mc:Fallback>
            </mc:AlternateContent>
          </a:graphicData>
        </a:graphic>
      </p:graphicFrame>
      <p:sp>
        <p:nvSpPr>
          <p:cNvPr id="14" name="返回">
            <a:hlinkClick r:id="rId16"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501637" y="1125538"/>
            <a:ext cx="11187139" cy="5039817"/>
          </a:xfrm>
          <a:prstGeom prst="rect">
            <a:avLst/>
          </a:prstGeom>
        </p:spPr>
        <p:txBody>
          <a:bodyPr wrap="square" lIns="121898" tIns="60948" rIns="121898" bIns="60948">
            <a:spAutoFit/>
          </a:bodyPr>
          <a:lstStyle/>
          <a:p>
            <a:pPr indent="63023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语句补写题的题干几乎固定不变：</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审题时，像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内容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逻辑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方面的要求可以虚化，但有两点必须实实在在：一是字数，一定要看清，不得超过字数要求；二是所补写句子的位置与类型。第一句往往是总领或总括句，第二句往往是展开或过渡句，第三句往往是结论句。还可以抓住语言标志及标点符号去判定。如结论句前面往往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因此</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等词语，展开句前面或后面往往有逗号或分号。当然，最终判定还是要依靠细读文本。</a:t>
            </a:r>
            <a:endParaRPr lang="zh-CN" altLang="zh-CN" sz="2400" kern="100" dirty="0">
              <a:latin typeface="宋体" panose="02010600030101010101" pitchFamily="2" charset="-122"/>
              <a:cs typeface="Courier New" panose="02070309020205020404" pitchFamily="49" charset="0"/>
            </a:endParaRPr>
          </a:p>
        </p:txBody>
      </p:sp>
      <p:sp>
        <p:nvSpPr>
          <p:cNvPr id="4"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736030"/>
            <a:ext cx="11412000" cy="2269828"/>
          </a:xfrm>
          <a:prstGeom prst="rect">
            <a:avLst/>
          </a:prstGeom>
        </p:spPr>
        <p:txBody>
          <a:bodyPr wrap="square" lIns="121898" tIns="60948" rIns="121898" bIns="60948">
            <a:spAutoFit/>
          </a:bodyPr>
          <a:lstStyle/>
          <a:p>
            <a:pPr indent="63023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补写句子的前提是准确把握所给语段的中心及层次脉络：</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第一步：把握语段中心，尤其是核心词语。</a:t>
            </a:r>
            <a:endParaRPr lang="zh-CN" altLang="zh-CN" sz="2400" b="1"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一般而言，所给语段的句数并不多，借助中心句、过渡句及总结句完全可以把握语段的中心，尤其是核心词语</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精准读文</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65498"/>
            <a:ext cx="11412000" cy="5109067"/>
          </a:xfrm>
          <a:prstGeom prst="rect">
            <a:avLst/>
          </a:prstGeom>
        </p:spPr>
        <p:txBody>
          <a:bodyPr wrap="square" lIns="121898" tIns="60948" rIns="121898" bIns="60948">
            <a:spAutoFit/>
          </a:bodyPr>
          <a:lstStyle/>
          <a:p>
            <a:pPr lvl="0" indent="630238" algn="just">
              <a:lnSpc>
                <a:spcPct val="150000"/>
              </a:lnSpc>
            </a:pPr>
            <a:r>
              <a:rPr lang="zh-CN" altLang="zh-CN" sz="2400" b="1"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第二步：理清语段的层次脉络。</a:t>
            </a:r>
            <a:endParaRPr lang="zh-CN" altLang="zh-CN" sz="2400" b="1" kern="100" dirty="0">
              <a:solidFill>
                <a:prstClr val="black"/>
              </a:solidFill>
              <a:latin typeface="宋体" panose="02010600030101010101" pitchFamily="2" charset="-122"/>
              <a:cs typeface="Courier New" panose="02070309020205020404" pitchFamily="49" charset="0"/>
            </a:endParaRPr>
          </a:p>
          <a:p>
            <a:pPr lvl="0" indent="630238" algn="just">
              <a:lnSpc>
                <a:spcPct val="150000"/>
              </a:lnSpc>
            </a:pP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从语段内部层次思路来说，多数可以分为</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起始、展开、过渡、结束</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四部分。</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起始</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部分一般为提出话题中心，</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展开</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部分为叙述主要语义，</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过渡</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部分为承上启下，</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结束</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部分为归纳全段、呼应话题或中心，由此形成了内部结构的总分关系</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总分结构又可细分为：总</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分；分</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总；总</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总</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除较为常见的总分关系外，还有承接、并列等关系。承接关系是指各层次之间按照事物的发展过程或按照时间、因果、条件等关系前后相互承接。并列关系是指各层次之间的关系是并列、无主次的。当然，要了解内部层次关系，还要抓住层次标志词语，如关联词，甚至标点符号。</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837506"/>
            <a:ext cx="11412000" cy="455506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阅读下面的文段，按要求答题。</a:t>
            </a:r>
            <a:endParaRPr lang="zh-CN" altLang="zh-CN" sz="2400" kern="100" dirty="0">
              <a:latin typeface="宋体" panose="02010600030101010101" pitchFamily="2" charset="-122"/>
              <a:cs typeface="Courier New" panose="02070309020205020404" pitchFamily="49" charset="0"/>
            </a:endParaRPr>
          </a:p>
          <a:p>
            <a:pPr indent="630238" algn="di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阳光是一种天然的杀菌剂，经常把自己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出去晒晒对健康是非常必要的。现在生活水平提高了，人们青睐高科技产品和保健品，</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。中国人晒太阳太少了，特别是一些年轻女性很怕被太阳晒黑皮肤，只要出门便离不开眼镜、遮阳伞、防晒霜、长裙、手套等，</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_</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。其实，烈日下的阳光确实需要做些遮挡，但这并不意味着要避开所有的阳光</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________________________</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人的新陈代谢增强，细胞增长得到促进，皮肤营养反而会得到改善。</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9054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9206" y="62148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请概括该语段的中心，理清内部层次思路。</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89206" y="3077996"/>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在上面一段文字横线处补写恰当的语句，使整段文字语意完整连贯，内容贴切，逻辑严密。每处不超过</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89206" y="1295741"/>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中心：阳光与人体皮肤健康的关系。</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思路：先提出观点，再叙述现实的普遍性，接着列举中国女性的做法，最后谈适宜照射的好处</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
        <p:nvSpPr>
          <p:cNvPr id="6" name="矩形 5"/>
          <p:cNvSpPr/>
          <p:nvPr/>
        </p:nvSpPr>
        <p:spPr>
          <a:xfrm>
            <a:off x="389206" y="4306252"/>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而对阳光却不那么在意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把自己全副武装起来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在适宜的阳光照射下</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416757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blinds(horizontal)">
                                      <p:cBhvr>
                                        <p:cTn id="22" dur="500"/>
                                        <p:tgtEl>
                                          <p:spTgt spid="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blinds(horizontal)">
                                      <p:cBhvr>
                                        <p:cTn id="2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3074" name="Picture 2" descr="Y42"/>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r="6958"/>
          <a:stretch/>
        </p:blipFill>
        <p:spPr bwMode="auto">
          <a:xfrm>
            <a:off x="1114242" y="1085319"/>
            <a:ext cx="9961929" cy="557613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341562"/>
            <a:ext cx="11412000" cy="5039817"/>
          </a:xfrm>
          <a:prstGeom prst="rect">
            <a:avLst/>
          </a:prstGeom>
        </p:spPr>
        <p:txBody>
          <a:bodyPr wrap="square" lIns="121898" tIns="60948" rIns="121898" bIns="60948">
            <a:spAutoFit/>
          </a:bodyPr>
          <a:lstStyle/>
          <a:p>
            <a:pPr indent="63023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精准答题的核心在于精准推导所补写句子的内容和形式。而推导就是一个逻辑推导，就像解方程，给你几个已知条件，按照一定的逻辑关系，推导出未知项。</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紧扣语意，推导出补写句子中的核心词语。</a:t>
            </a:r>
          </a:p>
          <a:p>
            <a:pPr indent="63023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补写句子中的核心词语一定会在其上下文中出现。在把握中心的前提下，抓住补写句子前后出现的关键词语，可以用在要补写的句子中。</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紧扣语法，推导出补写句子的语言表述形式：</a:t>
            </a:r>
          </a:p>
          <a:p>
            <a:pPr indent="63023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看陈述对象</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首先当然要总揽全局，抓住话题中的陈述对象。再根据所补写句子的前后句子的陈述对象来决定补写句子的陈述对象是什么，是否可以省略等。</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精准答题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032207"/>
            <a:ext cx="11412000" cy="4485819"/>
          </a:xfrm>
          <a:prstGeom prst="rect">
            <a:avLst/>
          </a:prstGeom>
        </p:spPr>
        <p:txBody>
          <a:bodyPr wrap="square" lIns="121898" tIns="60948" rIns="121898" bIns="60948">
            <a:spAutoFit/>
          </a:bodyPr>
          <a:lstStyle/>
          <a:p>
            <a:pPr indent="63023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抓语言标志</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抓关联词语的呼应：或并列，或转折，或条件等。</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抓暗示性词语的使用：例如，但是，先前，同时，综上所述，与此同时等。</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抓能串联文意的指代性词语、副词。</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抓前后句式的一致、对应。</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⑤</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标点符号的暗示作用，如果所补写句子后面是句号，意味着所补写句子应该以前面的文字为归纳基础，一般不会与句号后面的文字有绝对的联系；如果前后都是逗号，意味着所补写句子与前后内容关系都很紧密，需要前连后挂。</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674322"/>
            <a:ext cx="11412000" cy="391450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我们学习画花卉，</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。花卉画始于唐而盛于宋，在各个历史时期都有不同程度的创造。前人遗留给我们不少优秀作品，</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_</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。这些技法离不开对物象的写生，这是我国传统绘画的现实主义创作方法。我们在学习传统技法的同时，</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，从而充实和发展我们自己的民族文化，贯彻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古为今用，洋为中用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的创作方针。</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34566" y="4738300"/>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要了解花卉画的演变过程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要了解花卉画的发展历史</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创造出诸多精到的技法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也要吸纳外国的进步文化</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333450"/>
            <a:ext cx="11412000" cy="4468507"/>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语言是用来传递信息、交流思想、表达感情的。使用语言，不仅要用得对，在语法上不出毛病；</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，要有艺术性，有感染力。这就要讲究运用语言的艺术，</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。好的修辞，</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。如果语言不符合语法，说都说不通，就没有什么好的修辞可言。有意用不符合语法规律的办法取得某种修辞效果是许可的，然而这只是偶一为之，并且要有些特定的条件。</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4823576"/>
            <a:ext cx="11412000" cy="178508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而且要用得好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也要讲究修辞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是符合语法规律的</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00311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1773610"/>
            <a:ext cx="11412000" cy="1714997"/>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黑体" panose="02010609060101010101" pitchFamily="49" charset="-122"/>
                <a:ea typeface="微软雅黑" panose="020B0503020204020204" pitchFamily="34" charset="-122"/>
              </a:rPr>
              <a:t>解析</a:t>
            </a:r>
            <a:r>
              <a:rPr lang="zh-CN" altLang="zh-CN" sz="2400" b="1" kern="100" dirty="0">
                <a:solidFill>
                  <a:srgbClr val="0000FF"/>
                </a:solidFill>
                <a:latin typeface="黑体" panose="02010609060101010101" pitchFamily="49" charset="-122"/>
                <a:ea typeface="楷体_GB2312" panose="02010609030101010101" pitchFamily="49" charset="-122"/>
              </a:rPr>
              <a:t>　</a:t>
            </a:r>
            <a:r>
              <a:rPr lang="zh-CN" altLang="zh-CN" sz="2400" kern="100" dirty="0">
                <a:latin typeface="Times New Roman" panose="02020603050405020304" pitchFamily="18" charset="0"/>
                <a:ea typeface="楷体_GB2312" panose="02010609030101010101" pitchFamily="49" charset="-122"/>
              </a:rPr>
              <a:t>第</a:t>
            </a:r>
            <a:r>
              <a:rPr lang="en-US" altLang="zh-CN" sz="2400" kern="100" dirty="0">
                <a:latin typeface="宋体" panose="02010600030101010101" pitchFamily="2" charset="-122"/>
                <a:ea typeface="楷体_GB2312" panose="02010609030101010101" pitchFamily="49" charset="-122"/>
              </a:rPr>
              <a:t>①</a:t>
            </a:r>
            <a:r>
              <a:rPr lang="zh-CN" altLang="zh-CN" sz="2400" kern="100" dirty="0">
                <a:latin typeface="Times New Roman" panose="02020603050405020304" pitchFamily="18" charset="0"/>
                <a:ea typeface="楷体_GB2312" panose="02010609030101010101" pitchFamily="49" charset="-122"/>
              </a:rPr>
              <a:t>处，要与前文的</a:t>
            </a:r>
            <a:r>
              <a:rPr lang="en-US" altLang="zh-CN" sz="2400" kern="100" dirty="0">
                <a:latin typeface="宋体" panose="02010600030101010101" pitchFamily="2" charset="-122"/>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不仅要用得对</a:t>
            </a:r>
            <a:r>
              <a:rPr lang="en-US" altLang="zh-CN" sz="2400" kern="100" dirty="0">
                <a:latin typeface="宋体" panose="02010600030101010101" pitchFamily="2" charset="-122"/>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照应，填的是</a:t>
            </a:r>
            <a:r>
              <a:rPr lang="en-US" altLang="zh-CN" sz="2400" kern="100" dirty="0">
                <a:latin typeface="宋体" panose="02010600030101010101" pitchFamily="2" charset="-122"/>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而且要用得好</a:t>
            </a:r>
            <a:r>
              <a:rPr lang="en-US" altLang="zh-CN" sz="2400" kern="100" dirty="0">
                <a:latin typeface="宋体" panose="02010600030101010101" pitchFamily="2" charset="-122"/>
                <a:ea typeface="楷体_GB2312" panose="02010609030101010101" pitchFamily="49" charset="-122"/>
              </a:rPr>
              <a:t>”</a:t>
            </a:r>
            <a:r>
              <a:rPr lang="zh-CN" altLang="zh-CN" sz="2400" kern="100" dirty="0" smtClean="0">
                <a:latin typeface="Times New Roman" panose="02020603050405020304" pitchFamily="18" charset="0"/>
                <a:ea typeface="楷体_GB2312" panose="02010609030101010101" pitchFamily="49" charset="-122"/>
              </a:rPr>
              <a:t>；</a:t>
            </a:r>
            <a:endParaRPr lang="en-US" altLang="zh-CN" sz="2400" kern="100" dirty="0" smtClean="0">
              <a:latin typeface="Times New Roman" panose="02020603050405020304" pitchFamily="18" charset="0"/>
              <a:ea typeface="楷体_GB2312" panose="02010609030101010101" pitchFamily="49" charset="-122"/>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rPr>
              <a:t>第</a:t>
            </a:r>
            <a:r>
              <a:rPr lang="en-US" altLang="zh-CN" sz="2400" kern="100" dirty="0">
                <a:latin typeface="宋体" panose="02010600030101010101" pitchFamily="2" charset="-122"/>
                <a:ea typeface="楷体_GB2312" panose="02010609030101010101" pitchFamily="49" charset="-122"/>
              </a:rPr>
              <a:t>②</a:t>
            </a:r>
            <a:r>
              <a:rPr lang="zh-CN" altLang="zh-CN" sz="2400" kern="100" dirty="0">
                <a:latin typeface="Times New Roman" panose="02020603050405020304" pitchFamily="18" charset="0"/>
                <a:ea typeface="楷体_GB2312" panose="02010609030101010101" pitchFamily="49" charset="-122"/>
              </a:rPr>
              <a:t>处，因为后面有</a:t>
            </a:r>
            <a:r>
              <a:rPr lang="en-US" altLang="zh-CN" sz="2400" kern="100" dirty="0">
                <a:latin typeface="宋体" panose="02010600030101010101" pitchFamily="2" charset="-122"/>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好的修辞</a:t>
            </a:r>
            <a:r>
              <a:rPr lang="en-US" altLang="zh-CN" sz="2400" kern="100" dirty="0">
                <a:latin typeface="宋体" panose="02010600030101010101" pitchFamily="2" charset="-122"/>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，可见此处与</a:t>
            </a:r>
            <a:r>
              <a:rPr lang="en-US" altLang="zh-CN" sz="2400" kern="100" dirty="0">
                <a:latin typeface="宋体" panose="02010600030101010101" pitchFamily="2" charset="-122"/>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修辞</a:t>
            </a:r>
            <a:r>
              <a:rPr lang="en-US" altLang="zh-CN" sz="2400" kern="100" dirty="0">
                <a:latin typeface="宋体" panose="02010600030101010101" pitchFamily="2" charset="-122"/>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有关</a:t>
            </a:r>
            <a:r>
              <a:rPr lang="zh-CN" altLang="zh-CN" sz="2400" kern="100" dirty="0" smtClean="0">
                <a:latin typeface="Times New Roman" panose="02020603050405020304" pitchFamily="18" charset="0"/>
                <a:ea typeface="楷体_GB2312" panose="02010609030101010101" pitchFamily="49" charset="-122"/>
              </a:rPr>
              <a:t>；</a:t>
            </a:r>
            <a:endParaRPr lang="en-US" altLang="zh-CN" sz="2400" kern="100" dirty="0" smtClean="0">
              <a:latin typeface="Times New Roman" panose="02020603050405020304" pitchFamily="18" charset="0"/>
              <a:ea typeface="楷体_GB2312" panose="02010609030101010101" pitchFamily="49" charset="-122"/>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rPr>
              <a:t>第</a:t>
            </a:r>
            <a:r>
              <a:rPr lang="en-US" altLang="zh-CN" sz="2400" kern="100" dirty="0">
                <a:latin typeface="宋体" panose="02010600030101010101" pitchFamily="2" charset="-122"/>
                <a:ea typeface="楷体_GB2312" panose="02010609030101010101" pitchFamily="49" charset="-122"/>
              </a:rPr>
              <a:t>③</a:t>
            </a:r>
            <a:r>
              <a:rPr lang="zh-CN" altLang="zh-CN" sz="2400" kern="100" dirty="0">
                <a:latin typeface="Times New Roman" panose="02020603050405020304" pitchFamily="18" charset="0"/>
                <a:ea typeface="楷体_GB2312" panose="02010609030101010101" pitchFamily="49" charset="-122"/>
              </a:rPr>
              <a:t>处，从后文</a:t>
            </a:r>
            <a:r>
              <a:rPr lang="en-US" altLang="zh-CN" sz="2400" kern="100" dirty="0">
                <a:latin typeface="宋体" panose="02010600030101010101" pitchFamily="2" charset="-122"/>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如果语言不符合语法</a:t>
            </a:r>
            <a:r>
              <a:rPr lang="en-US" altLang="zh-CN" sz="2400" kern="100" dirty="0">
                <a:latin typeface="宋体" panose="02010600030101010101" pitchFamily="2" charset="-122"/>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，推知此处说的</a:t>
            </a:r>
            <a:r>
              <a:rPr lang="en-US" altLang="zh-CN" sz="2400" kern="100" dirty="0">
                <a:latin typeface="宋体" panose="02010600030101010101" pitchFamily="2" charset="-122"/>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是符合语法规律的</a:t>
            </a:r>
            <a:r>
              <a:rPr lang="en-US" altLang="zh-CN" sz="2400" kern="100" dirty="0">
                <a:latin typeface="宋体" panose="02010600030101010101" pitchFamily="2" charset="-122"/>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a:t>
            </a:r>
          </a:p>
        </p:txBody>
      </p:sp>
      <p:sp>
        <p:nvSpPr>
          <p:cNvPr id="4" name="返回">
            <a:hlinkClick r:id="rId2"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10208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15108" y="120927"/>
            <a:ext cx="11665296" cy="4716652"/>
          </a:xfrm>
          <a:prstGeom prst="rect">
            <a:avLst/>
          </a:prstGeom>
        </p:spPr>
        <p:txBody>
          <a:bodyPr wrap="square" lIns="121898" tIns="60948" rIns="121898" bIns="60948">
            <a:spAutoFit/>
          </a:bodyPr>
          <a:lstStyle/>
          <a:p>
            <a:pPr algn="just">
              <a:lnSpc>
                <a:spcPct val="14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30238" algn="di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智慧农业是农业发展的新方向，但是，农业知识的表达十分复杂，行业内的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缄默知识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、经验方法等要转化为数字表达十分困难。</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在这个区域、这个品种适合的农业数据，在另一个区域、另一个品种未必适合，这些都导致智慧农业的业务门槛相对较高。智慧农业早期投入大，回收期长</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_</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但是科技巨头、上市公司更注重长期效益，他们将努力克服困难，布局智慧农业。中国农业未来市场规模巨大，会吸引更多的资源向智慧农业集聚。我们有理由相信</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40000"/>
              </a:lnSpc>
              <a:spcAft>
                <a:spcPts val="0"/>
              </a:spcAft>
            </a:pPr>
            <a:r>
              <a:rPr lang="en-US" altLang="zh-CN" sz="2400" kern="100" dirty="0" smtClean="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______________</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3" name="矩形 12"/>
          <p:cNvSpPr/>
          <p:nvPr/>
        </p:nvSpPr>
        <p:spPr>
          <a:xfrm>
            <a:off x="315108" y="4801360"/>
            <a:ext cx="11665296" cy="1614264"/>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农业数据个性化程度比较高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不易看到短期效益</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短期内难以看到经济效益</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智慧农业发展前景良好</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智慧农业将成为必然的发展趋势</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7364" y="82127"/>
            <a:ext cx="11412000" cy="4715819"/>
          </a:xfrm>
          <a:prstGeom prst="rect">
            <a:avLst/>
          </a:prstGeom>
        </p:spPr>
        <p:txBody>
          <a:bodyPr wrap="square" lIns="121898" tIns="60948" rIns="121898" bIns="60948">
            <a:spAutoFit/>
          </a:bodyPr>
          <a:lstStyle/>
          <a:p>
            <a:pPr algn="just">
              <a:lnSpc>
                <a:spcPct val="14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30238"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在形神关系上，早期中国画</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，如《尔雅》所云：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画，形也。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战国韩非子认为鬼魅易画犬马难，说的就是想象之物易画而眼前之物难摹。到宋代，文人介入绘画者多，虽然仍重写实，但在精神层面，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神韵的传达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作为一种审美标准被确立了下来。苏轼曾说：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文以达吾心，画以适吾意而已。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也就是说，</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。西班牙画家毕加索曾说，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我花了四年时间画得像拉斐尔一样，但用一生的时间，才能像孩子一样画画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。这是说他的写实绘画技巧虽已达到一定高度，却仍要向孩子们学习他们的童心。由此可见，</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37364" y="4746838"/>
            <a:ext cx="11412000" cy="1614264"/>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注重写实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作画最重要的是形与心要结合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中外艺术传统都注重形神兼备</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98188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98607"/>
            <a:ext cx="11412000" cy="4699339"/>
          </a:xfrm>
          <a:prstGeom prst="rect">
            <a:avLst/>
          </a:prstGeom>
        </p:spPr>
        <p:txBody>
          <a:bodyPr wrap="square" lIns="121898" tIns="60948" rIns="121898" bIns="60948">
            <a:spAutoFit/>
          </a:bodyPr>
          <a:lstStyle/>
          <a:p>
            <a:pPr algn="just">
              <a:lnSpc>
                <a:spcPct val="14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30238"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人们时常说历史证明了什么，</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________________________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。历史就是有过那么回事，你要是说它证明了什么，那是你从其中得到的、总结出来的经验和教训，那是你自己思想的产物。</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世纪的英国历史学家阿克顿就曾教导人们：权力引导人腐败，权力本身是腐败人的。但是，这是</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________________________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，历史本身并没有这个东西。这样，我们所说的历史，实际上往往包括两层意思。一是指过去所发生的事情，这个是历史的事实。还有就是指</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________________________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。这些东西是历史学家的任务，也是学历史的人的任务。</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9" name="矩形 8"/>
          <p:cNvSpPr/>
          <p:nvPr/>
        </p:nvSpPr>
        <p:spPr>
          <a:xfrm>
            <a:off x="334566" y="4738300"/>
            <a:ext cx="11412000" cy="1614264"/>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但历史本身并不会主动证明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历史学家从历史里得出的教训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我们从历史里得出的结论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判断</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97257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34566" y="98607"/>
            <a:ext cx="11412000" cy="4699339"/>
          </a:xfrm>
          <a:prstGeom prst="rect">
            <a:avLst/>
          </a:prstGeom>
        </p:spPr>
        <p:txBody>
          <a:bodyPr wrap="square" lIns="121898" tIns="60948" rIns="121898" bIns="60948">
            <a:spAutoFit/>
          </a:bodyPr>
          <a:lstStyle/>
          <a:p>
            <a:pPr algn="just">
              <a:lnSpc>
                <a:spcPct val="14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smtClean="0">
              <a:latin typeface="宋体" panose="02010600030101010101" pitchFamily="2" charset="-122"/>
              <a:cs typeface="Courier New" panose="02070309020205020404" pitchFamily="49" charset="0"/>
            </a:endParaRPr>
          </a:p>
          <a:p>
            <a:pPr indent="630238" algn="just">
              <a:lnSpc>
                <a:spcPct val="14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类比是中国人的基本思维模式之一。以树木作类比，一个事物之中，主要且重要的部分称为本，不重要的、附属的称为末。但是</a:t>
            </a:r>
            <a:r>
              <a:rPr lang="en-US" altLang="zh-CN" sz="2400" kern="100" dirty="0" smtClean="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__________________________</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，则须由作此类比的人来作价值判断才可确定。一旦本末确定，也就形成了本末的两重关系。从重要性来说，</a:t>
            </a:r>
            <a:r>
              <a:rPr lang="en-US" altLang="zh-CN" sz="2400" kern="100" dirty="0" smtClean="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________________________</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；从相关性来说，两者是连带、因果关系。如果掌握了本，末也就自然得以掌握，这就是俗话说的</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擒贼先擒王</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；反之，</a:t>
            </a:r>
            <a:r>
              <a:rPr lang="en-US" altLang="zh-CN" sz="2400" kern="100" dirty="0" smtClean="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________________________</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，这就是俗话说的</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捡了芝麻，丢了西瓜</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。这个思维架构，显示了中国人重根源、重本质、重基础的态度。</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10" name="矩形 9"/>
          <p:cNvSpPr/>
          <p:nvPr/>
        </p:nvSpPr>
        <p:spPr>
          <a:xfrm>
            <a:off x="334566" y="4738300"/>
            <a:ext cx="11412000" cy="1618047"/>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rPr>
              <a:t>答案　</a:t>
            </a:r>
            <a:r>
              <a:rPr lang="en-US" altLang="zh-CN" sz="2400" kern="100" dirty="0">
                <a:solidFill>
                  <a:srgbClr val="C00000"/>
                </a:solidFill>
                <a:latin typeface="Times New Roman" panose="02020603050405020304" pitchFamily="18" charset="0"/>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示例</a:t>
            </a:r>
            <a:r>
              <a:rPr lang="en-US" altLang="zh-CN" sz="2400" kern="100" dirty="0">
                <a:solidFill>
                  <a:srgbClr val="C00000"/>
                </a:solidFill>
                <a:latin typeface="Times New Roman" panose="02020603050405020304" pitchFamily="18" charset="0"/>
                <a:ea typeface="微软雅黑" panose="020B0503020204020204" pitchFamily="34" charset="-122"/>
              </a:rPr>
              <a:t>)</a:t>
            </a:r>
            <a:r>
              <a:rPr lang="en-US" altLang="zh-CN" sz="2400" kern="100" dirty="0">
                <a:solidFill>
                  <a:srgbClr val="C00000"/>
                </a:solidFill>
                <a:latin typeface="宋体" panose="02010600030101010101" pitchFamily="2" charset="-122"/>
                <a:ea typeface="微软雅黑" panose="020B0503020204020204" pitchFamily="34" charset="-122"/>
              </a:rPr>
              <a:t>①</a:t>
            </a:r>
            <a:r>
              <a:rPr lang="zh-CN" altLang="zh-CN" sz="2400" kern="100" dirty="0">
                <a:solidFill>
                  <a:srgbClr val="C00000"/>
                </a:solidFill>
                <a:latin typeface="Times New Roman" panose="02020603050405020304" pitchFamily="18" charset="0"/>
                <a:ea typeface="微软雅黑" panose="020B0503020204020204" pitchFamily="34" charset="-122"/>
              </a:rPr>
              <a:t>何者为本，何者为末　</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4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②</a:t>
            </a:r>
            <a:r>
              <a:rPr lang="zh-CN" altLang="zh-CN" sz="2400" kern="100" dirty="0">
                <a:solidFill>
                  <a:srgbClr val="C00000"/>
                </a:solidFill>
                <a:latin typeface="Times New Roman" panose="02020603050405020304" pitchFamily="18" charset="0"/>
                <a:ea typeface="微软雅黑" panose="020B0503020204020204" pitchFamily="34" charset="-122"/>
              </a:rPr>
              <a:t>两者是主从</a:t>
            </a:r>
            <a:r>
              <a:rPr lang="en-US" altLang="zh-CN" sz="2400" kern="100" dirty="0">
                <a:solidFill>
                  <a:srgbClr val="C00000"/>
                </a:solidFill>
                <a:latin typeface="Times New Roman" panose="02020603050405020304" pitchFamily="18" charset="0"/>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或：主次</a:t>
            </a:r>
            <a:r>
              <a:rPr lang="en-US" altLang="zh-CN" sz="2400" kern="100" dirty="0">
                <a:solidFill>
                  <a:srgbClr val="C00000"/>
                </a:solidFill>
                <a:latin typeface="Times New Roman" panose="02020603050405020304" pitchFamily="18" charset="0"/>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、轻重关系　</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4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③</a:t>
            </a:r>
            <a:r>
              <a:rPr lang="zh-CN" altLang="zh-CN" sz="2400" kern="100" dirty="0">
                <a:solidFill>
                  <a:srgbClr val="C00000"/>
                </a:solidFill>
                <a:latin typeface="Times New Roman" panose="02020603050405020304" pitchFamily="18" charset="0"/>
                <a:ea typeface="微软雅黑" panose="020B0503020204020204" pitchFamily="34" charset="-122"/>
              </a:rPr>
              <a:t>若只注意到末，根本就会失落</a:t>
            </a:r>
            <a:endParaRPr lang="zh-CN" altLang="zh-CN" sz="2400" kern="100" dirty="0">
              <a:latin typeface="Times New Roman" panose="02020603050405020304" pitchFamily="18" charset="0"/>
            </a:endParaRPr>
          </a:p>
        </p:txBody>
      </p:sp>
      <p:sp>
        <p:nvSpPr>
          <p:cNvPr id="11" name="返回">
            <a:hlinkClick r:id="rId7"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3582523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linds(horizontal)">
                                      <p:cBhvr>
                                        <p:cTn id="1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6" y="1713964"/>
            <a:ext cx="11321875" cy="3377824"/>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句补写题是一种传统题型，主要考查语言表达连贯的能力，具有命题形式固定、考查目的清晰、试题导向明确的特点。语句补写题难就难在其补写句子的多样性与针对性，多样性决定了其答案不唯一，针对性又决定了其主体意思与关键字词的唯一。尽管坚持训练，但考生暴露出的问题依然很多，如内容不贴切、表意不完整、表达不连贯等，而且这些问题很难解决。其实，问题的症结在于一未读好语段，二未解决逻辑推导问题。如能抓住这两个症结，持续发力，相信问题会迎刃而解。</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 xmlns:a16="http://schemas.microsoft.com/office/drawing/2014/main"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a:solidFill>
                  <a:schemeClr val="accent1">
                    <a:lumMod val="50000"/>
                  </a:schemeClr>
                </a:solidFill>
                <a:latin typeface="Arial" panose="020B0604020202020204" pitchFamily="34" charset="0"/>
                <a:cs typeface="Arial" panose="020B0604020202020204" pitchFamily="34" charset="0"/>
              </a:rPr>
              <a:t>复习任务群一　语言表达运用</a:t>
            </a:r>
            <a:endParaRPr lang="zh-CN" altLang="en-US" sz="140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a16="http://schemas.microsoft.com/office/drawing/2014/main" xmlns=""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a16="http://schemas.microsoft.com/office/drawing/2014/main" xmlns=""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a16="http://schemas.microsoft.com/office/drawing/2014/main" xmlns=""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240422"/>
            <a:ext cx="11412000" cy="566306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全国</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Ⅰ</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3023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研究发现，人们所受压力会增加血液中糖皮质激素的含量，而糖皮质激素可将前体细胞变为脂肪细胞，所以</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。但人们过去不清楚，为什么白天压力大不一定会变胖，而上夜班之类的压力则常与肥胖相联系。最近一项研究揭开了谜底：健康人的糖皮质激素水平在</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小时内呈节律性涨落，早</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点最高，凌晨</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点最低。如果打破节律，在糖皮质激素水平</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，糖皮质激素的增加就会导致更多前体细胞变为脂肪细胞。如果顺应节律，在糖皮质激素水平本来就是峰值时，即使增加很多糖皮质激素，也不易引起脂肪细胞增加。可见，</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非常重要，夜间长期经历持续性压力体重会明显增加。</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569948"/>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压力与肥胖有联系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本来应该是低谷时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压力产生的时间</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9404451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blinds(horizontal)">
                                      <p:cBhvr>
                                        <p:cTn id="7" dur="750"/>
                                        <p:tgtEl>
                                          <p:spTgt spid="3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animEffect transition="in" filter="blinds(horizontal)">
                                      <p:cBhvr>
                                        <p:cTn id="11" dur="750"/>
                                        <p:tgtEl>
                                          <p:spTgt spid="3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0">
                                            <p:txEl>
                                              <p:pRg st="2" end="2"/>
                                            </p:txEl>
                                          </p:spTgt>
                                        </p:tgtEl>
                                        <p:attrNameLst>
                                          <p:attrName>style.visibility</p:attrName>
                                        </p:attrNameLst>
                                      </p:cBhvr>
                                      <p:to>
                                        <p:strVal val="visible"/>
                                      </p:to>
                                    </p:set>
                                    <p:animEffect transition="in" filter="blinds(horizontal)">
                                      <p:cBhvr>
                                        <p:cTn id="15" dur="75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71838" y="837506"/>
            <a:ext cx="11412000" cy="502250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a:t>
            </a:r>
            <a:r>
              <a:rPr lang="zh-CN" altLang="zh-CN" sz="2400" b="1"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第</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处，根据关联词</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可知，此处是从上文得出的结论；再根据下文</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但</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后面的内容可知，此处应揭示压力与肥胖的关系，故可得出答案</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压力与肥胖有联系</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，也可表述为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压力大会使人变得肥胖</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第</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处，前文有</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如果打破节律</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，下文有</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如果顺应节律</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，这两个句子呈并列关系，陈述了相反的两种情况，所以我们可以根据后面的</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在糖皮质激素水平本来就是峰值时</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来推断，从而得出答案</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本来应该是低谷时</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第</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处，从</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可见</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来看，此处内容是根据前面描述的两种情况而得出的结论。前面分别阐述了不同时间增加糖皮质激素会产生的不同结果，下文又具体描述</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夜间</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的压力会带来的结果，综合上下文可推断出此处可填</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压力产生的时间</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8"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9"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0"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6533593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blinds(horizontal)">
                                      <p:cBhvr>
                                        <p:cTn id="7" dur="750"/>
                                        <p:tgtEl>
                                          <p:spTgt spid="3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animEffect transition="in" filter="blinds(horizontal)">
                                      <p:cBhvr>
                                        <p:cTn id="11" dur="750"/>
                                        <p:tgtEl>
                                          <p:spTgt spid="3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0">
                                            <p:txEl>
                                              <p:pRg st="2" end="2"/>
                                            </p:txEl>
                                          </p:spTgt>
                                        </p:tgtEl>
                                        <p:attrNameLst>
                                          <p:attrName>style.visibility</p:attrName>
                                        </p:attrNameLst>
                                      </p:cBhvr>
                                      <p:to>
                                        <p:strVal val="visible"/>
                                      </p:to>
                                    </p:set>
                                    <p:animEffect transition="in" filter="blinds(horizontal)">
                                      <p:cBhvr>
                                        <p:cTn id="15" dur="75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364827"/>
            <a:ext cx="11412000"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在下面一段文字横线处补写恰当的语句，使整段文字语意完整连贯，内容贴切，逻辑严密。每处不超过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7143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由于抗生素可用于治疗各种感染性疾病，</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。要知道，滥用抗生素，可引起许多不良的后果。因为抗生素虽然可以治病</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。如链霉素、庆大霉素等可损害第八对脑神经而造成耳聋；青霉素可引起皮疹和药物热，甚至过敏性休克。因此强调</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，重视抗生素的副作用是很有必要的。</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26" name="Rectangle 21">
            <a:hlinkClick r:id="rId7" action="ppaction://hlinksldjump"/>
          </p:cNvPr>
          <p:cNvSpPr>
            <a:spLocks noChangeArrowheads="1"/>
          </p:cNvSpPr>
          <p:nvPr/>
        </p:nvSpPr>
        <p:spPr bwMode="auto">
          <a:xfrm>
            <a:off x="3399673"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12" name="矩形 11"/>
          <p:cNvSpPr/>
          <p:nvPr/>
        </p:nvSpPr>
        <p:spPr>
          <a:xfrm>
            <a:off x="334566" y="4284186"/>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有的人就将抗生素作为万能药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但同时也会产生副作用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合理使用抗生素</a:t>
            </a:r>
            <a:endParaRPr lang="zh-CN" altLang="zh-CN" sz="2400" kern="100" dirty="0">
              <a:solidFill>
                <a:srgbClr val="C00000"/>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90646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10576</TotalTime>
  <Words>2711</Words>
  <Application>Microsoft Office PowerPoint</Application>
  <PresentationFormat>自定义</PresentationFormat>
  <Paragraphs>205</Paragraphs>
  <Slides>30</Slides>
  <Notes>15</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50" baseType="lpstr">
      <vt:lpstr>Adobe Arabic</vt:lpstr>
      <vt:lpstr>方正报宋_GBK</vt:lpstr>
      <vt:lpstr>方正博雅宋_GBK</vt:lpstr>
      <vt:lpstr>方正清刻本悦宋简体</vt:lpstr>
      <vt:lpstr>黑体</vt:lpstr>
      <vt:lpstr>华文楷体</vt:lpstr>
      <vt:lpstr>经典繁仿黑</vt:lpstr>
      <vt:lpstr>楷体</vt:lpstr>
      <vt:lpstr>楷体_GB2312</vt:lpstr>
      <vt:lpstr>宋体</vt:lpstr>
      <vt:lpstr>微软雅黑</vt:lpstr>
      <vt:lpstr>微软雅黑</vt:lpstr>
      <vt:lpstr>Arial</vt:lpstr>
      <vt:lpstr>Broadway</vt:lpstr>
      <vt:lpstr>Calibri</vt:lpstr>
      <vt:lpstr>Courier New</vt:lpstr>
      <vt:lpstr>Impact</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2208</cp:revision>
  <dcterms:modified xsi:type="dcterms:W3CDTF">2019-11-01T03:43:11Z</dcterms:modified>
</cp:coreProperties>
</file>