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2.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1" r:id="rId1"/>
  </p:sldMasterIdLst>
  <p:notesMasterIdLst>
    <p:notesMasterId r:id="rId18"/>
  </p:notesMasterIdLst>
  <p:sldIdLst>
    <p:sldId id="271" r:id="rId2"/>
    <p:sldId id="259" r:id="rId3"/>
    <p:sldId id="272" r:id="rId4"/>
    <p:sldId id="262" r:id="rId5"/>
    <p:sldId id="273" r:id="rId6"/>
    <p:sldId id="274" r:id="rId7"/>
    <p:sldId id="275" r:id="rId8"/>
    <p:sldId id="276" r:id="rId9"/>
    <p:sldId id="277" r:id="rId10"/>
    <p:sldId id="278" r:id="rId11"/>
    <p:sldId id="260" r:id="rId12"/>
    <p:sldId id="279" r:id="rId13"/>
    <p:sldId id="280" r:id="rId14"/>
    <p:sldId id="281" r:id="rId15"/>
    <p:sldId id="282" r:id="rId16"/>
    <p:sldId id="265" r:id="rId1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318" autoAdjust="0"/>
    <p:restoredTop sz="94660" autoAdjust="0"/>
  </p:normalViewPr>
  <p:slideViewPr>
    <p:cSldViewPr>
      <p:cViewPr varScale="1">
        <p:scale>
          <a:sx n="61" d="100"/>
          <a:sy n="61" d="100"/>
        </p:scale>
        <p:origin x="-72"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CA878C-F4A9-453F-A78B-931BA7BC9732}" type="datetimeFigureOut">
              <a:rPr lang="zh-CN" altLang="en-US" smtClean="0"/>
              <a:pPr/>
              <a:t>2016-9-16</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A765EF0-FE91-414E-8DB4-D36F1133D559}" type="slidenum">
              <a:rPr lang="zh-CN" altLang="en-US" smtClean="0"/>
              <a:pPr/>
              <a:t>‹#›</a:t>
            </a:fld>
            <a:endParaRPr lang="zh-CN" altLang="en-US"/>
          </a:p>
        </p:txBody>
      </p:sp>
    </p:spTree>
    <p:extLst>
      <p:ext uri="{BB962C8B-B14F-4D97-AF65-F5344CB8AC3E}">
        <p14:creationId xmlns:p14="http://schemas.microsoft.com/office/powerpoint/2010/main" xmlns="" val="9144736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765EF0-FE91-414E-8DB4-D36F1133D559}" type="slidenum">
              <a:rPr lang="zh-CN" altLang="en-US" smtClean="0"/>
              <a:pPr/>
              <a:t>5</a:t>
            </a:fld>
            <a:endParaRPr lang="zh-CN" altLang="en-US"/>
          </a:p>
        </p:txBody>
      </p:sp>
    </p:spTree>
    <p:extLst>
      <p:ext uri="{BB962C8B-B14F-4D97-AF65-F5344CB8AC3E}">
        <p14:creationId xmlns:p14="http://schemas.microsoft.com/office/powerpoint/2010/main" xmlns="" val="3653426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049D2BE-0303-4A34-85EA-D4EB60B0DD9E}"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A84D472-F445-40ED-8DA9-4324DC257D75}"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049D2BE-0303-4A34-85EA-D4EB60B0DD9E}"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A84D472-F445-40ED-8DA9-4324DC257D75}"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049D2BE-0303-4A34-85EA-D4EB60B0DD9E}"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A84D472-F445-40ED-8DA9-4324DC257D75}"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393682507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049D2BE-0303-4A34-85EA-D4EB60B0DD9E}"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A84D472-F445-40ED-8DA9-4324DC257D75}"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9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3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4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6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2694165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pic>
        <p:nvPicPr>
          <p:cNvPr id="5" name="图片 4" descr="font.png"/>
          <p:cNvPicPr>
            <a:picLocks noChangeAspect="1"/>
          </p:cNvPicPr>
          <p:nvPr userDrawn="1"/>
        </p:nvPicPr>
        <p:blipFill>
          <a:blip r:embed="rId2">
            <a:extLst>
              <a:ext uri="{28A0092B-C50C-407E-A947-70E740481C1C}">
                <a14:useLocalDpi xmlns:a14="http://schemas.microsoft.com/office/drawing/2010/main" xmlns=""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grpSp>
        <p:nvGrpSpPr>
          <p:cNvPr id="2" name="组合 1"/>
          <p:cNvGrpSpPr/>
          <p:nvPr userDrawn="1"/>
        </p:nvGrpSpPr>
        <p:grpSpPr>
          <a:xfrm>
            <a:off x="2411760" y="1558504"/>
            <a:ext cx="5946429" cy="214312"/>
            <a:chOff x="2411760" y="1558504"/>
            <a:chExt cx="5946429" cy="214312"/>
          </a:xfrm>
        </p:grpSpPr>
        <p:sp>
          <p:nvSpPr>
            <p:cNvPr id="12" name="Line 46"/>
            <p:cNvSpPr>
              <a:spLocks noChangeShapeType="1"/>
            </p:cNvSpPr>
            <p:nvPr userDrawn="1"/>
          </p:nvSpPr>
          <p:spPr bwMode="auto">
            <a:xfrm>
              <a:off x="2626073" y="1663279"/>
              <a:ext cx="5732116" cy="0"/>
            </a:xfrm>
            <a:prstGeom prst="line">
              <a:avLst/>
            </a:prstGeom>
            <a:noFill/>
            <a:ln w="25400">
              <a:solidFill>
                <a:srgbClr val="5F5F5F"/>
              </a:solidFill>
              <a:prstDash val="sysDot"/>
              <a:round/>
              <a:headEnd/>
              <a:tailEnd type="oval" w="med" len="me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13" name="十六角星 12"/>
            <p:cNvSpPr/>
            <p:nvPr userDrawn="1"/>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xmlns="" val="1650229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049D2BE-0303-4A34-85EA-D4EB60B0DD9E}"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A84D472-F445-40ED-8DA9-4324DC257D75}"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2" name="五边形 1"/>
          <p:cNvSpPr/>
          <p:nvPr userDrawn="1"/>
        </p:nvSpPr>
        <p:spPr>
          <a:xfrm>
            <a:off x="4739714"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单元导学</a:t>
            </a:r>
            <a:endParaRPr lang="zh-CN" altLang="en-US" sz="1600" dirty="0" smtClean="0">
              <a:solidFill>
                <a:schemeClr val="accent5">
                  <a:lumMod val="20000"/>
                  <a:lumOff val="80000"/>
                </a:schemeClr>
              </a:solidFill>
            </a:endParaRPr>
          </a:p>
        </p:txBody>
      </p:sp>
    </p:spTree>
    <p:extLst>
      <p:ext uri="{BB962C8B-B14F-4D97-AF65-F5344CB8AC3E}">
        <p14:creationId xmlns:p14="http://schemas.microsoft.com/office/powerpoint/2010/main" xmlns="" val="944880617"/>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38372068"/>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2016-9-16</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xmlns="" val="37282817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049D2BE-0303-4A34-85EA-D4EB60B0DD9E}" type="datetimeFigureOut">
              <a:rPr lang="zh-CN" altLang="en-US" smtClean="0"/>
              <a:t>2016-9-16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A84D472-F445-40ED-8DA9-4324DC257D75}"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049D2BE-0303-4A34-85EA-D4EB60B0DD9E}" type="datetimeFigureOut">
              <a:rPr lang="zh-CN" altLang="en-US" smtClean="0"/>
              <a:t>2016-9-16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A84D472-F445-40ED-8DA9-4324DC257D75}"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049D2BE-0303-4A34-85EA-D4EB60B0DD9E}" type="datetimeFigureOut">
              <a:rPr lang="zh-CN" altLang="en-US" smtClean="0"/>
              <a:t>2016-9-16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A84D472-F445-40ED-8DA9-4324DC257D75}"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049D2BE-0303-4A34-85EA-D4EB60B0DD9E}" type="datetimeFigureOut">
              <a:rPr lang="zh-CN" altLang="en-US" smtClean="0"/>
              <a:t>2016-9-16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A84D472-F445-40ED-8DA9-4324DC257D75}"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049D2BE-0303-4A34-85EA-D4EB60B0DD9E}" type="datetimeFigureOut">
              <a:rPr lang="zh-CN" altLang="en-US" smtClean="0"/>
              <a:t>2016-9-16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A84D472-F445-40ED-8DA9-4324DC257D75}"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049D2BE-0303-4A34-85EA-D4EB60B0DD9E}" type="datetimeFigureOut">
              <a:rPr lang="zh-CN" altLang="en-US" smtClean="0"/>
              <a:t>2016-9-16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A84D472-F445-40ED-8DA9-4324DC257D75}"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49D2BE-0303-4A34-85EA-D4EB60B0DD9E}" type="datetimeFigureOut">
              <a:rPr lang="zh-CN" altLang="en-US" smtClean="0"/>
              <a:t>2016-9-16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84D472-F445-40ED-8DA9-4324DC257D7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 id="2147483863" r:id="rId12"/>
    <p:sldLayoutId id="2147483864" r:id="rId13"/>
    <p:sldLayoutId id="2147483865" r:id="rId14"/>
    <p:sldLayoutId id="2147483866" r:id="rId15"/>
    <p:sldLayoutId id="2147483867" r:id="rId16"/>
    <p:sldLayoutId id="2147483868" r:id="rId17"/>
    <p:sldLayoutId id="2147483869" r:id="rId18"/>
    <p:sldLayoutId id="2147483870" r:id="rId19"/>
    <p:sldLayoutId id="2147483871" r:id="rId20"/>
    <p:sldLayoutId id="2147483872" r:id="rId21"/>
    <p:sldLayoutId id="2147483873" r:id="rId22"/>
    <p:sldLayoutId id="2147483874" r:id="rId23"/>
    <p:sldLayoutId id="2147483875" r:id="rId24"/>
    <p:sldLayoutId id="2147483876" r:id="rId25"/>
    <p:sldLayoutId id="2147483877" r:id="rId26"/>
    <p:sldLayoutId id="2147483878" r:id="rId27"/>
    <p:sldLayoutId id="2147483840" r:id="rId28"/>
    <p:sldLayoutId id="2147483841" r:id="rId29"/>
    <p:sldLayoutId id="2147483839" r:id="rId30"/>
    <p:sldLayoutId id="2147483844" r:id="rId31"/>
    <p:sldLayoutId id="2147483847" r:id="rId3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3.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5.xml"/><Relationship Id="rId1" Type="http://schemas.openxmlformats.org/officeDocument/2006/relationships/vmlDrawing" Target="../drawings/vmlDrawing1.vml"/><Relationship Id="rId5" Type="http://schemas.openxmlformats.org/officeDocument/2006/relationships/package" Target="../embeddings/Microsoft_Office_Word_2007___1.docx"/><Relationship Id="rId4" Type="http://schemas.openxmlformats.org/officeDocument/2006/relationships/slide" Target="slide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6.xml"/><Relationship Id="rId1" Type="http://schemas.openxmlformats.org/officeDocument/2006/relationships/vmlDrawing" Target="../drawings/vmlDrawing2.vml"/><Relationship Id="rId6" Type="http://schemas.openxmlformats.org/officeDocument/2006/relationships/package" Target="../embeddings/Microsoft_Office_Word_2007___2.docx"/><Relationship Id="rId5" Type="http://schemas.openxmlformats.org/officeDocument/2006/relationships/slide" Target="slide4.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7.xml"/><Relationship Id="rId1" Type="http://schemas.openxmlformats.org/officeDocument/2006/relationships/vmlDrawing" Target="../drawings/vmlDrawing3.vml"/><Relationship Id="rId5" Type="http://schemas.openxmlformats.org/officeDocument/2006/relationships/package" Target="../embeddings/Microsoft_Office_Word_2007___3.docx"/><Relationship Id="rId4" Type="http://schemas.openxmlformats.org/officeDocument/2006/relationships/slide" Target="slide4.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8.xml"/><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1470484" y="2924944"/>
            <a:ext cx="6203032" cy="576064"/>
          </a:xfrm>
          <a:prstGeom prst="rect">
            <a:avLst/>
          </a:prstGeom>
        </p:spPr>
        <p:txBody>
          <a:bodyPr/>
          <a:lstStyle>
            <a:lvl1pPr algn="ctr" rtl="0" eaLnBrk="1" fontAlgn="base" hangingPunct="1">
              <a:spcBef>
                <a:spcPct val="0"/>
              </a:spcBef>
              <a:spcAft>
                <a:spcPct val="0"/>
              </a:spcAft>
              <a:defRPr sz="2800" b="1" kern="1200">
                <a:solidFill>
                  <a:schemeClr val="bg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a:lstStyle>
          <a:p>
            <a:r>
              <a:rPr lang="en-US" altLang="zh-CN" sz="3600">
                <a:solidFill>
                  <a:schemeClr val="tx1"/>
                </a:solidFill>
              </a:rPr>
              <a:t>6</a:t>
            </a:r>
            <a:r>
              <a:rPr lang="zh-CN" altLang="en-US" sz="3600">
                <a:solidFill>
                  <a:schemeClr val="tx1"/>
                </a:solidFill>
              </a:rPr>
              <a:t>　六一居士传</a:t>
            </a:r>
            <a:endParaRPr lang="zh-CN" altLang="zh-CN" sz="3600">
              <a:solidFill>
                <a:schemeClr val="tx1"/>
              </a:solidFill>
            </a:endParaRPr>
          </a:p>
        </p:txBody>
      </p:sp>
    </p:spTree>
    <p:extLst>
      <p:ext uri="{BB962C8B-B14F-4D97-AF65-F5344CB8AC3E}">
        <p14:creationId xmlns:p14="http://schemas.microsoft.com/office/powerpoint/2010/main" xmlns="" val="37667333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积名句</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方其得意于五物也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太山在前而不见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疾雷破柱而不惊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虽响九奏于洞庭之野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阅大战于涿鹿之原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未足喻其乐且适也</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祸患常积于忽微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智勇多困于所溺</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《伶官传序》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醉翁之意不在酒</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在乎山水之间也。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《醉翁亭记》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记常识</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自传是</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自述生平</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的文章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可长可短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既是对自己生平事迹的实录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又具有一定的</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文学性</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。但人物、时间、地点、事件必须完全</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真实</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和准确。</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5" name="矩形 4"/>
          <p:cNvSpPr/>
          <p:nvPr/>
        </p:nvSpPr>
        <p:spPr>
          <a:xfrm>
            <a:off x="3493045" y="2115278"/>
            <a:ext cx="1963658"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655824" y="2520258"/>
            <a:ext cx="2258853"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494975" y="2923548"/>
            <a:ext cx="1949609"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187624" y="3328528"/>
            <a:ext cx="1949609"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709259" y="4119928"/>
            <a:ext cx="1134550"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276534" y="4529496"/>
            <a:ext cx="860699"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873482" y="4529496"/>
            <a:ext cx="860699"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1128664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871233"/>
            <a:ext cx="8128000" cy="57261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客有问曰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何谓也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居士曰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吾家藏书一万卷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集录三代以来金石遗文一千卷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有琴一张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有棋一局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而常置酒一壶。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客曰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是为五一尔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奈何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居士曰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以吾一翁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老于此五物之间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是岂不为六一乎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翻译</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有客人问道</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是指什么呢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居士说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我家有一万卷藏书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收集夏商周三代以来的金石文字一千卷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有一张琴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有一局棋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而且常常备好一壶酒。</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客人说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这是五个一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怎么说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居士说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加上我这一个老翁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在这五种事物之间生活到老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这难道不是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点评</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采用主客问答的形式引出文章的主要内容。客人的问语正是读者想知道的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吸引读者读下去。居士的回答体现了居士高雅的生活情趣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所谓</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即一万卷藏书、一千卷金石遗文、一张琴、一局棋、一壶酒</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再加上一老翁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作者自己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凑足了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。诙谐的语言中隐隐透着作者的自傲。</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6" name="矩形 5"/>
          <p:cNvSpPr/>
          <p:nvPr/>
        </p:nvSpPr>
        <p:spPr>
          <a:xfrm>
            <a:off x="508000" y="2492896"/>
            <a:ext cx="8128000" cy="2016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08000" y="4509120"/>
            <a:ext cx="8128000" cy="20053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5412150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客笑曰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子欲逃名者乎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而屡易其号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此庄生所诮畏影而走乎日中者也。余将见子疾走大喘渴死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而名不得逃也。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翻译</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客人笑着说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你大概是一位想逃避名声的人吧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而且屡次更改自己的名号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这就像庄子所讥讽的极力想逃避自己在太阳底下的身影的那个人一样。我将要看到你因快跑累得大口喘气干渴而死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而你的名声是逃不掉的。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点评</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客人的问话使文章内容推进了一层。客人认为作者多次换称号是在逃避自己的名声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并以庄子的寓言故事相类比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告诉欧阳修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即使累死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你的名声也逃不掉。从而引出下文居士的回答。</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6" name="矩形 5"/>
          <p:cNvSpPr/>
          <p:nvPr/>
        </p:nvSpPr>
        <p:spPr>
          <a:xfrm>
            <a:off x="508000" y="2492896"/>
            <a:ext cx="8128000" cy="15841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08000" y="4076811"/>
            <a:ext cx="8128000" cy="15841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124637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居士曰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吾之乐可胜道哉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a:solidFill>
                  <a:srgbClr val="000000"/>
                </a:solidFill>
                <a:latin typeface="宋体" panose="02010600030101010101" pitchFamily="2" charset="-122"/>
                <a:ea typeface="SimSun-ExtB"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此吾之所以志也。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点评</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此段详细地描述了欧阳修的乐趣所在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体现了他优雅的生活情趣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真切地传达出他当时的复杂心情。承接着客人的问题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先极力描写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得意于五物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时的美妙感觉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泰山不见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疾雷不惊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九韶不听</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大战不观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即将一切置之度外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什么都感觉不到了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内心只沉迷于五物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享受五物带来的乐趣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体现了作者对高雅闲适的隐居生活的热烈向往。接着内容一转</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写自己受官场事务所累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形不病而已悴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心未老而先衰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哪里有闲暇时间沉醉于五物呢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字里行间充满了无可奈何的苦闷。最后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表明自己归隐田园的愿望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并希望这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之乐能在辞官之后变为现实。文段层次清晰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三层内容之间衔接自然、紧密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语言晓畅简洁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表达了作者复杂的心情。</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6" name="矩形 5"/>
          <p:cNvSpPr/>
          <p:nvPr/>
        </p:nvSpPr>
        <p:spPr>
          <a:xfrm>
            <a:off x="508000" y="1700808"/>
            <a:ext cx="8128000" cy="41764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17499749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客复笑曰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子知轩裳珪组之累其形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而不知五物之累其心乎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居士曰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不然。累于彼者已劳矣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又多忧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累于此者既佚矣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幸无患。吾其何择哉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翻译</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客人又笑着说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你知道官场事务会使你身体劳累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却不知道这五种事物会使你的心劳累吗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居士说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不是这样。在官场事务方面劳累得已经身心疲惫了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又有很多忧虑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被这些物品吸引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既很安逸</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又庆幸没有祸患。我还能选择什么呢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点评</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客人的问话使文章内容又深入一步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作者的思想感情也更加深入了。俗事缠身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使身心劳累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充满忧患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而沉于五物的乐趣之中却是安逸闲适的。对二者的感受截然不同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二者对人的影响也迥然不同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所以别无选择。一问一答中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包含着作者无限的感慨和苦闷。</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5" name="矩形 4"/>
          <p:cNvSpPr/>
          <p:nvPr/>
        </p:nvSpPr>
        <p:spPr>
          <a:xfrm>
            <a:off x="508000" y="2554018"/>
            <a:ext cx="8128000" cy="1595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8000" y="4183427"/>
            <a:ext cx="8128000" cy="1595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412589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2521133"/>
            <a:ext cx="8128000" cy="20697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于是与客俱起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握手大笑曰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置之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区区不足较也。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翻译</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于是和客人一起站起来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握着客人的手大笑道</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把它们放到一边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区区小事不值得计较。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点评</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握手大笑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结束主客之间的谈话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收束全段</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也体现了欧阳修豁达、释然的心情。</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5" name="矩形 4"/>
          <p:cNvSpPr/>
          <p:nvPr/>
        </p:nvSpPr>
        <p:spPr>
          <a:xfrm>
            <a:off x="508000" y="2935830"/>
            <a:ext cx="8128000" cy="8684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8000" y="3804324"/>
            <a:ext cx="8128000" cy="8684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33067938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作者为什么要引用《庄子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渔父》里面的典故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提示</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愚人欲自逃其影的典故是为了说明名是无法逃避的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也是为了引出欧阳修的态度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深知名不可逃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也并不想逃名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并不是矫情的表现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仅仅是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聊以志吾之乐尔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文中居士有没有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之乐呢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为什么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提示</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然常患不得极吾乐于其间者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世事之为吾累者众也。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轩裳珪组劳吾形于外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忧患思虑劳吾心于内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使吾形不病而已悴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心未老而先衰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尚何暇于五物哉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5" name="矩形 4"/>
          <p:cNvSpPr/>
          <p:nvPr/>
        </p:nvSpPr>
        <p:spPr>
          <a:xfrm>
            <a:off x="508000" y="2348880"/>
            <a:ext cx="8128000" cy="12241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08000" y="3994178"/>
            <a:ext cx="8128000" cy="14510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9945726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124744"/>
            <a:ext cx="8128000" cy="496751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连线</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a:t>
            </a:r>
            <a:endPar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欧阳修</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欧阳修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(1007—1072),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字永叔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号醉翁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六一居士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。吉水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今江西吉安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人。北宋政治家、文学家、史学家。主张文章应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明道</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、致用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对宋初以来靡丽、险怪的文风表示不满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并积极培养后进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是北宋古文运动的领袖。散文说理畅达</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抒情委婉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唐宋八大家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之一。曾与宋祁合修《新唐书》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并独撰《新五代史》。</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pic>
        <p:nvPicPr>
          <p:cNvPr id="5" name="Q06.eps" descr="id:2147490987;FounderCES"/>
          <p:cNvPicPr/>
          <p:nvPr/>
        </p:nvPicPr>
        <p:blipFill>
          <a:blip r:embed="rId4"/>
          <a:stretch>
            <a:fillRect/>
          </a:stretch>
        </p:blipFill>
        <p:spPr>
          <a:xfrm>
            <a:off x="3275856" y="1329314"/>
            <a:ext cx="2448272" cy="2140847"/>
          </a:xfrm>
          <a:prstGeom prst="rect">
            <a:avLst/>
          </a:prstGeom>
        </p:spPr>
      </p:pic>
    </p:spTree>
    <p:extLst>
      <p:ext uri="{BB962C8B-B14F-4D97-AF65-F5344CB8AC3E}">
        <p14:creationId xmlns:p14="http://schemas.microsoft.com/office/powerpoint/2010/main" xmlns="" val="4157088332"/>
      </p:ext>
    </p:extLst>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8" name="矩形 7"/>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写作背景</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熙宁三年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(1070),</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作者由知青州改知蔡州后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自号六一居士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作此文以明志。春蚕丝尽</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蜡泪将干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作者把毕生的精力献给了赵宋王朝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应该休息了。况且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在宦海沉浮中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几度贬官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历尽坎坷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到这时作者意志已十分消沉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穷则独善其身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已成为其思想中的主导。所以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作者在文中便一再流露出急于归隐、退出官场的愿望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字里行间流露出作者无可奈何的苦闷之情。</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3206496160"/>
      </p:ext>
    </p:extLst>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612419"/>
            <a:ext cx="1583767"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字音</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430112834"/>
              </p:ext>
            </p:extLst>
          </p:nvPr>
        </p:nvGraphicFramePr>
        <p:xfrm>
          <a:off x="508000" y="2132856"/>
          <a:ext cx="8128000" cy="3351889"/>
        </p:xfrm>
        <a:graphic>
          <a:graphicData uri="http://schemas.openxmlformats.org/presentationml/2006/ole">
            <p:oleObj spid="_x0000_s1028" name="文档" r:id="rId5" imgW="3896414" imgH="1607327" progId="Word.Document.12">
              <p:embed/>
            </p:oleObj>
          </a:graphicData>
        </a:graphic>
      </p:graphicFrame>
    </p:spTree>
    <p:extLst>
      <p:ext uri="{BB962C8B-B14F-4D97-AF65-F5344CB8AC3E}">
        <p14:creationId xmlns:p14="http://schemas.microsoft.com/office/powerpoint/2010/main" xmlns="" val="2936853306"/>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4"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5"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593638332"/>
              </p:ext>
            </p:extLst>
          </p:nvPr>
        </p:nvGraphicFramePr>
        <p:xfrm>
          <a:off x="508000" y="1302145"/>
          <a:ext cx="8128000" cy="4507711"/>
        </p:xfrm>
        <a:graphic>
          <a:graphicData uri="http://schemas.openxmlformats.org/presentationml/2006/ole">
            <p:oleObj spid="_x0000_s2052" name="文档" r:id="rId6" imgW="3839157" imgH="2129420" progId="Word.Document.12">
              <p:embed/>
            </p:oleObj>
          </a:graphicData>
        </a:graphic>
      </p:graphicFrame>
      <p:sp>
        <p:nvSpPr>
          <p:cNvPr id="8" name="矩形 7"/>
          <p:cNvSpPr/>
          <p:nvPr/>
        </p:nvSpPr>
        <p:spPr>
          <a:xfrm>
            <a:off x="4261286" y="1722580"/>
            <a:ext cx="1197495"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03848" y="2224715"/>
            <a:ext cx="1872208"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345090" y="2804096"/>
            <a:ext cx="1197495"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02517" y="3814795"/>
            <a:ext cx="1258580"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201226" y="4296546"/>
            <a:ext cx="1221565"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201226" y="4798681"/>
            <a:ext cx="2098966"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275653" y="5354903"/>
            <a:ext cx="2157669"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7604265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13302480"/>
              </p:ext>
            </p:extLst>
          </p:nvPr>
        </p:nvGraphicFramePr>
        <p:xfrm>
          <a:off x="508000" y="1196258"/>
          <a:ext cx="8128000" cy="4719484"/>
        </p:xfrm>
        <a:graphic>
          <a:graphicData uri="http://schemas.openxmlformats.org/presentationml/2006/ole">
            <p:oleObj spid="_x0000_s3076" name="文档" r:id="rId5" imgW="3839157" imgH="2228438" progId="Word.Document.12">
              <p:embed/>
            </p:oleObj>
          </a:graphicData>
        </a:graphic>
      </p:graphicFrame>
      <p:sp>
        <p:nvSpPr>
          <p:cNvPr id="5" name="矩形 4"/>
          <p:cNvSpPr/>
          <p:nvPr/>
        </p:nvSpPr>
        <p:spPr>
          <a:xfrm>
            <a:off x="4489107" y="1250688"/>
            <a:ext cx="1224136"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774972" y="1785936"/>
            <a:ext cx="2038134"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16388" y="2332070"/>
            <a:ext cx="1224136"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635896" y="2802366"/>
            <a:ext cx="1296144"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295113" y="3358323"/>
            <a:ext cx="1173383"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848947" y="3888758"/>
            <a:ext cx="1208938"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641751" y="4363708"/>
            <a:ext cx="184677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657727" y="4934029"/>
            <a:ext cx="1208938"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075030" y="5470023"/>
            <a:ext cx="1857010"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5071207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4" presetClass="exit" presetSubtype="10" fill="hold" grpId="0" nodeType="clickEffect">
                                  <p:stCondLst>
                                    <p:cond delay="0"/>
                                  </p:stCondLst>
                                  <p:childTnLst>
                                    <p:animEffect transition="out" filter="randombar(horizontal)">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4" presetClass="exit" presetSubtype="10" fill="hold" grpId="0" nodeType="clickEffect">
                                  <p:stCondLst>
                                    <p:cond delay="0"/>
                                  </p:stCondLst>
                                  <p:childTnLst>
                                    <p:animEffect transition="out" filter="randombar(horizontal)">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pic>
        <p:nvPicPr>
          <p:cNvPr id="3" name="图片 2"/>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1731030" y="2255100"/>
            <a:ext cx="341406" cy="493819"/>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843808" y="2665376"/>
            <a:ext cx="341406" cy="493819"/>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1456687" y="3512802"/>
            <a:ext cx="615749" cy="493819"/>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3419872" y="4713609"/>
            <a:ext cx="615749" cy="493819"/>
          </a:xfrm>
          <a:prstGeom prst="rect">
            <a:avLst/>
          </a:prstGeom>
        </p:spPr>
      </p:pic>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辨活用</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疾雷破柱而不惊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形容词的使动用法</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使</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破</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击破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一日天子恻然哀之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形容词用作动词</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同情</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哀怜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分古今</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将退休于颍水之上</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这里指辞官归隐。</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今义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职工因年老或因公致残而离开工作岗位</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按期领取生活费用。</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乃以难彊之筋骸贪过分之荣禄</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过多的。</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今义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说话做事超过一定的程度或限度。</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10" name="矩形 9"/>
          <p:cNvSpPr/>
          <p:nvPr/>
        </p:nvSpPr>
        <p:spPr>
          <a:xfrm>
            <a:off x="3603238" y="2107040"/>
            <a:ext cx="4065106"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878054" y="2513777"/>
            <a:ext cx="3214226"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489345" y="3776238"/>
            <a:ext cx="2218559" cy="3070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633122" y="3776238"/>
            <a:ext cx="3827310" cy="3070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28666" y="4170359"/>
            <a:ext cx="4132743" cy="3070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503049" y="4975053"/>
            <a:ext cx="1124736" cy="3070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536672" y="4975053"/>
            <a:ext cx="4563719" cy="3070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0462283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par>
                                <p:cTn id="23" presetID="14" presetClass="exit" presetSubtype="10" fill="hold" grpId="0" nodeType="withEffect">
                                  <p:stCondLst>
                                    <p:cond delay="0"/>
                                  </p:stCondLst>
                                  <p:childTnLst>
                                    <p:animEffect transition="out" filter="randombar(horizontal)">
                                      <p:cBhvr>
                                        <p:cTn id="24" dur="500"/>
                                        <p:tgtEl>
                                          <p:spTgt spid="14"/>
                                        </p:tgtEl>
                                      </p:cBhvr>
                                    </p:animEffect>
                                    <p:set>
                                      <p:cBhvr>
                                        <p:cTn id="25" dur="1" fill="hold">
                                          <p:stCondLst>
                                            <p:cond delay="499"/>
                                          </p:stCondLst>
                                        </p:cTn>
                                        <p:tgtEl>
                                          <p:spTgt spid="14"/>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4" presetClass="exit" presetSubtype="10" fill="hold" grpId="0" nodeType="clickEffect">
                                  <p:stCondLst>
                                    <p:cond delay="0"/>
                                  </p:stCondLst>
                                  <p:childTnLst>
                                    <p:animEffect transition="out" filter="randombar(horizontal)">
                                      <p:cBhvr>
                                        <p:cTn id="29" dur="500"/>
                                        <p:tgtEl>
                                          <p:spTgt spid="15"/>
                                        </p:tgtEl>
                                      </p:cBhvr>
                                    </p:animEffect>
                                    <p:set>
                                      <p:cBhvr>
                                        <p:cTn id="30" dur="1" fill="hold">
                                          <p:stCondLst>
                                            <p:cond delay="499"/>
                                          </p:stCondLst>
                                        </p:cTn>
                                        <p:tgtEl>
                                          <p:spTgt spid="15"/>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4" presetClass="exit" presetSubtype="10" fill="hold" grpId="0" nodeType="clickEffect">
                                  <p:stCondLst>
                                    <p:cond delay="0"/>
                                  </p:stCondLst>
                                  <p:childTnLst>
                                    <p:animEffect transition="out" filter="randombar(horizontal)">
                                      <p:cBhvr>
                                        <p:cTn id="34" dur="500"/>
                                        <p:tgtEl>
                                          <p:spTgt spid="16"/>
                                        </p:tgtEl>
                                      </p:cBhvr>
                                    </p:animEffect>
                                    <p:set>
                                      <p:cBhvr>
                                        <p:cTn id="35"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275375"/>
            <a:ext cx="8128000" cy="456124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明句式</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此吾之所以志也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判断句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此庄生所诮畏影而走乎日中者也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判断句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吾素慕之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宜去一也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判断句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何谓也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宾语前置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吾其何择哉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宾语前置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其去宜矣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复何道哉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宾语前置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累于彼者已劳矣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被动句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吾尝用于时矣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被动句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方其得意于五物也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介宾短语后置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虽响九奏于洞庭之野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介宾短语后置</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5" name="矩形 4"/>
          <p:cNvSpPr/>
          <p:nvPr/>
        </p:nvSpPr>
        <p:spPr>
          <a:xfrm>
            <a:off x="3247393" y="1675133"/>
            <a:ext cx="82055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209186" y="2080113"/>
            <a:ext cx="82055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607432" y="2490757"/>
            <a:ext cx="82055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770560" y="2886391"/>
            <a:ext cx="1097680"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699792" y="3292100"/>
            <a:ext cx="1097680"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581900" y="3738954"/>
            <a:ext cx="1142250" cy="3175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242685" y="4133755"/>
            <a:ext cx="825260" cy="3175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961326" y="4544578"/>
            <a:ext cx="825260" cy="3175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519830" y="4942384"/>
            <a:ext cx="1689356" cy="3175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952392" y="5348430"/>
            <a:ext cx="1689356" cy="3175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41046031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4" presetClass="exit" presetSubtype="10" fill="hold" grpId="0" nodeType="clickEffect">
                                  <p:stCondLst>
                                    <p:cond delay="0"/>
                                  </p:stCondLst>
                                  <p:childTnLst>
                                    <p:animEffect transition="out" filter="randombar(horizontal)">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4" presetClass="exit" presetSubtype="10" fill="hold" grpId="0" nodeType="clickEffect">
                                  <p:stCondLst>
                                    <p:cond delay="0"/>
                                  </p:stCondLst>
                                  <p:childTnLst>
                                    <p:animEffect transition="out" filter="randombar(horizontal)">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4" presetClass="exit" presetSubtype="10" fill="hold" grpId="0" nodeType="clickEffect">
                                  <p:stCondLst>
                                    <p:cond delay="0"/>
                                  </p:stCondLst>
                                  <p:childTnLst>
                                    <p:animEffect transition="out" filter="randombar(horizontal)">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阅大战于涿鹿之原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介宾短语后置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然常患不得极吾乐于其间者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介宾短语后置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轩裳珪组劳吾形于外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忧患思虑劳吾心于内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介宾短语后置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吾自乞其身于朝者三年矣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介宾短语后置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世事之为吾累者众也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定语后置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5" name="矩形 4"/>
          <p:cNvSpPr/>
          <p:nvPr/>
        </p:nvSpPr>
        <p:spPr>
          <a:xfrm>
            <a:off x="3651540" y="2525431"/>
            <a:ext cx="167544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783830" y="2920471"/>
            <a:ext cx="167544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516216" y="3320851"/>
            <a:ext cx="167544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99992" y="3733085"/>
            <a:ext cx="167544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934814" y="4136798"/>
            <a:ext cx="114124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52023933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50</TotalTime>
  <Words>1832</Words>
  <Application>Microsoft Office PowerPoint</Application>
  <PresentationFormat>全屏显示(4:3)</PresentationFormat>
  <Paragraphs>91</Paragraphs>
  <Slides>16</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16</vt:i4>
      </vt:variant>
    </vt:vector>
  </HeadingPairs>
  <TitlesOfParts>
    <vt:vector size="18" baseType="lpstr">
      <vt:lpstr>自定义设计方案</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dcterms:created xsi:type="dcterms:W3CDTF">2014-12-27T00:55:35Z</dcterms:created>
  <dcterms:modified xsi:type="dcterms:W3CDTF">2016-09-16T15:02:37Z</dcterms:modified>
</cp:coreProperties>
</file>