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7" r:id="rId4"/>
    <p:sldId id="450" r:id="rId5"/>
    <p:sldId id="278" r:id="rId6"/>
    <p:sldId id="279" r:id="rId7"/>
    <p:sldId id="266" r:id="rId8"/>
    <p:sldId id="507" r:id="rId9"/>
    <p:sldId id="453" r:id="rId10"/>
    <p:sldId id="454" r:id="rId11"/>
    <p:sldId id="293" r:id="rId12"/>
    <p:sldId id="259" r:id="rId13"/>
    <p:sldId id="290" r:id="rId14"/>
    <p:sldId id="377" r:id="rId15"/>
    <p:sldId id="387" r:id="rId16"/>
    <p:sldId id="502" r:id="rId17"/>
    <p:sldId id="503" r:id="rId18"/>
    <p:sldId id="455" r:id="rId19"/>
    <p:sldId id="456" r:id="rId20"/>
    <p:sldId id="457" r:id="rId21"/>
    <p:sldId id="458" r:id="rId22"/>
    <p:sldId id="459" r:id="rId23"/>
    <p:sldId id="460" r:id="rId24"/>
    <p:sldId id="388" r:id="rId25"/>
    <p:sldId id="389" r:id="rId26"/>
    <p:sldId id="461" r:id="rId27"/>
    <p:sldId id="462" r:id="rId28"/>
    <p:sldId id="390" r:id="rId29"/>
    <p:sldId id="463" r:id="rId30"/>
    <p:sldId id="393" r:id="rId31"/>
    <p:sldId id="464" r:id="rId32"/>
    <p:sldId id="465" r:id="rId33"/>
    <p:sldId id="466" r:id="rId34"/>
    <p:sldId id="467" r:id="rId35"/>
    <p:sldId id="468" r:id="rId36"/>
    <p:sldId id="469" r:id="rId37"/>
    <p:sldId id="470" r:id="rId38"/>
    <p:sldId id="471" r:id="rId39"/>
    <p:sldId id="472" r:id="rId40"/>
    <p:sldId id="493" r:id="rId41"/>
    <p:sldId id="494" r:id="rId42"/>
    <p:sldId id="495" r:id="rId43"/>
    <p:sldId id="496" r:id="rId44"/>
    <p:sldId id="497" r:id="rId45"/>
    <p:sldId id="498" r:id="rId46"/>
    <p:sldId id="499" r:id="rId47"/>
    <p:sldId id="500" r:id="rId48"/>
    <p:sldId id="501" r:id="rId49"/>
    <p:sldId id="504" r:id="rId50"/>
    <p:sldId id="505" r:id="rId51"/>
    <p:sldId id="506" r:id="rId52"/>
    <p:sldId id="280" r:id="rId53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7" autoAdjust="0"/>
    <p:restoredTop sz="94671"/>
  </p:normalViewPr>
  <p:slideViewPr>
    <p:cSldViewPr snapToGrid="0">
      <p:cViewPr varScale="1">
        <p:scale>
          <a:sx n="65" d="100"/>
          <a:sy n="65" d="100"/>
        </p:scale>
        <p:origin x="66" y="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tags" Target="tags/tag2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388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2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48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69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434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158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34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572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526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7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190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250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829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5395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1908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4638"/>
            <a:ext cx="109728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lnSpc>
                <a:spcPct val="100000"/>
              </a:lnSpc>
              <a:spcBef>
                <a:spcPct val="0"/>
              </a:spcBef>
              <a:buNone/>
            </a:pPr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jpeg" /><Relationship Id="rId4" Type="http://schemas.openxmlformats.org/officeDocument/2006/relationships/image" Target="../media/image3.png" /><Relationship Id="rId5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701641" y="2716619"/>
            <a:ext cx="3469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9.1</a:t>
            </a:r>
            <a:r>
              <a:rPr lang="zh-CN" altLang="en-US" sz="32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 陈情表</a:t>
            </a: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部编版高中语文选择性必修下册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93445" y="921385"/>
            <a:ext cx="10878185" cy="5015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险衅(xìn)　　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闵凶(mǐn)　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祚薄(zuò)</a:t>
            </a:r>
          </a:p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终鲜兄弟(xiǎn)  	期功强近(jī)   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床蓐(rù)</a:t>
            </a:r>
          </a:p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洗马(xiǎn)  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	猥以微贱(wěi)  	逋慢(bū)</a:t>
            </a:r>
          </a:p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日笃(dǔ)  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	拔擢(zhuó)  	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优渥(wò)</a:t>
            </a:r>
          </a:p>
          <a:p>
            <a:pPr algn="just">
              <a:lnSpc>
                <a:spcPct val="200000"/>
              </a:lnSpc>
              <a:spcAft>
                <a:spcPct val="0"/>
              </a:spcAft>
              <a:tabLst>
                <a:tab pos="2610485"/>
              </a:tabLst>
            </a:pP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矜育(jīn)  	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盘桓(huán)  </a:t>
            </a:r>
            <a:r>
              <a:rPr lang="en-US"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</a:t>
            </a:r>
            <a:r>
              <a:rPr sz="3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茕茕孑立(qióng)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3847" y="1249279"/>
            <a:ext cx="11412000" cy="46450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第一段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臣密言：臣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险衅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夙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遭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闵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凶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。生孩六月，慈父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见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背；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行年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四岁，舅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夺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母志。祖母刘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愍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臣孤弱，躬亲抚养。臣少多疾病，九岁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不行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零丁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孤苦，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至于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成立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50000"/>
              </a:lnSpc>
              <a:spcAft>
                <a:spcPct val="0"/>
              </a:spcAft>
              <a:tabLst>
                <a:tab pos="2250440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。既无伯叔，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终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鲜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兄弟，</a:t>
            </a:r>
            <a:endParaRPr lang="zh-CN" altLang="zh-CN" sz="28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69031" y="13369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26687" y="1336970"/>
            <a:ext cx="5750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艰难祸患，指命运不好。险，坎坷。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7919" y="197633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衅，祸患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02293" y="196745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早年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64297" y="1966523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悯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，忧伤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486016" y="196955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不幸。指丧父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4626" y="2600043"/>
            <a:ext cx="9806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用于及物动词之前，有称代动作行为的受事者的作用，相当于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6582" y="327073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820049" y="328817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年岁，年龄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31147" y="327929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强行改变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794793" y="32829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怜惜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11007" y="391338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不会走路。这里形容柔弱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175946" y="454608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孤独的样子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46149" y="4558589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至，达到；于，介词，引出对象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092091" y="45447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成人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3135" y="517943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自立</a:t>
            </a: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957624" y="5231517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又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773172" y="5212313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少。这里是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没有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的意思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932" y="1584843"/>
            <a:ext cx="11184550" cy="391160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tabLst>
                <a:tab pos="2249805"/>
              </a:tabLst>
            </a:pP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门衰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祚薄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，晚有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儿息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。外无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期功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[</a:t>
            </a:r>
          </a:p>
          <a:p>
            <a:pPr algn="just">
              <a:lnSpc>
                <a:spcPct val="150000"/>
              </a:lnSpc>
              <a:tabLst>
                <a:tab pos="2249805"/>
              </a:tabLst>
            </a:pPr>
            <a:endParaRPr lang="en-US" altLang="zh-CN" sz="2800" b="1" kern="10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tabLst>
                <a:tab pos="2249805"/>
              </a:tabLst>
            </a:pP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        ]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强近之亲，内无应门五尺之僮，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茕茕孑立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algn="just">
              <a:lnSpc>
                <a:spcPct val="150000"/>
              </a:lnSpc>
              <a:tabLst>
                <a:tab pos="2249805"/>
              </a:tabLst>
            </a:pP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，形影相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吊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。而刘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夙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婴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疾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病，常在床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蓐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，臣侍汤药，未曾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废离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[                                           ]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717550" algn="just">
              <a:lnSpc>
                <a:spcPct val="130000"/>
              </a:lnSpc>
              <a:tabLst>
                <a:tab pos="2249805"/>
              </a:tabLst>
            </a:pP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b="1" u="sng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</a:t>
            </a:r>
            <a:endParaRPr lang="zh-CN" altLang="zh-CN" sz="2800" b="1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8175" y="4858164"/>
            <a:ext cx="521047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叙述自己的遭遇和家庭的困境。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6227" y="1732925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福分浅薄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8025" y="175935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子嗣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426192" y="1768229"/>
            <a:ext cx="3438445" cy="523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期，穿一年孝服的亲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4104" y="2252016"/>
            <a:ext cx="11157417" cy="131089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族。功，穿大功服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九个月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、小功服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五个月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的亲族。这都指关系比较近的亲属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58753" y="3039806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孤单无依靠地独自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9080" y="3678215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生活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72671" y="3678215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安慰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34720" y="365090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早时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56795" y="3657934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缠绕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86554" y="3682597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99521" y="4315518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草垫子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56468" y="4309393"/>
            <a:ext cx="3655924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停止侍奉而离开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祖母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Rectangle 2"/>
          <p:cNvSpPr>
            <a:spLocks noGrp="1" noRot="1"/>
          </p:cNvSpPr>
          <p:nvPr>
            <p:ph type="title"/>
          </p:nvPr>
        </p:nvSpPr>
        <p:spPr>
          <a:xfrm>
            <a:off x="3962400" y="381000"/>
            <a:ext cx="4267200" cy="9144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chemeClr val="accent2"/>
                </a:solidFill>
              </a:rPr>
              <a:t>见</a:t>
            </a:r>
          </a:p>
        </p:txBody>
      </p:sp>
      <p:sp>
        <p:nvSpPr>
          <p:cNvPr id="52226" name="Rectangle 3"/>
          <p:cNvSpPr>
            <a:spLocks noGrp="1" noRot="1"/>
          </p:cNvSpPr>
          <p:nvPr>
            <p:ph idx="1"/>
          </p:nvPr>
        </p:nvSpPr>
        <p:spPr>
          <a:xfrm>
            <a:off x="1905000" y="1752600"/>
            <a:ext cx="8458200" cy="4572000"/>
          </a:xfrm>
        </p:spPr>
        <p:txBody>
          <a:bodyPr vert="horz" wrap="square" lIns="91440" tIns="45720" rIns="91440" bIns="45720" anchor="t" anchorCtr="0"/>
          <a:lstStyle/>
          <a:p>
            <a:pPr lvl="1" eaLnBrk="1" hangingPunct="1">
              <a:buNone/>
            </a:pPr>
            <a:r>
              <a:rPr lang="zh-CN" altLang="en-US" sz="3600" b="1" u="sng"/>
              <a:t>君既若见录</a:t>
            </a:r>
            <a:r>
              <a:rPr lang="en-US" altLang="zh-CN" sz="3600" b="1"/>
              <a:t>——</a:t>
            </a:r>
            <a:endParaRPr lang="en-US" altLang="zh-CN" sz="3200" b="1"/>
          </a:p>
          <a:p>
            <a:pPr eaLnBrk="1" hangingPunct="1">
              <a:buNone/>
            </a:pPr>
            <a:r>
              <a:rPr lang="zh-CN" altLang="en-US" sz="3600" b="1"/>
              <a:t>臣诚恐见欺于王而负赵</a:t>
            </a:r>
            <a:r>
              <a:rPr lang="en-US" altLang="zh-CN" sz="3600" b="1"/>
              <a:t>——</a:t>
            </a:r>
          </a:p>
          <a:p>
            <a:pPr eaLnBrk="1" hangingPunct="1">
              <a:buNone/>
            </a:pPr>
            <a:r>
              <a:rPr lang="zh-CN" altLang="en-US" sz="3600" b="1"/>
              <a:t>图穷匕首见</a:t>
            </a:r>
            <a:r>
              <a:rPr lang="en-US" altLang="zh-CN" sz="3600" b="1"/>
              <a:t>——</a:t>
            </a:r>
          </a:p>
          <a:p>
            <a:pPr eaLnBrk="1" hangingPunct="1">
              <a:buNone/>
            </a:pPr>
            <a:r>
              <a:rPr lang="zh-CN" altLang="en-US" sz="3600" b="1" u="sng"/>
              <a:t>府吏见叮咛</a:t>
            </a:r>
            <a:r>
              <a:rPr lang="en-US" altLang="zh-CN" sz="3600" b="1"/>
              <a:t>——</a:t>
            </a:r>
          </a:p>
          <a:p>
            <a:pPr eaLnBrk="1" hangingPunct="1">
              <a:buNone/>
            </a:pPr>
            <a:r>
              <a:rPr lang="zh-CN" altLang="en-US" sz="36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慈父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见</a:t>
            </a:r>
            <a:r>
              <a:rPr lang="zh-CN" altLang="en-US" sz="36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背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用在动词之前，表示对“我”怎么样</a:t>
            </a:r>
            <a:r>
              <a:rPr lang="zh-CN" altLang="en-US" sz="36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</a:p>
        </p:txBody>
      </p:sp>
      <p:sp>
        <p:nvSpPr>
          <p:cNvPr id="52228" name="Text Box 4"/>
          <p:cNvSpPr txBox="1"/>
          <p:nvPr/>
        </p:nvSpPr>
        <p:spPr>
          <a:xfrm>
            <a:off x="8305800" y="2362200"/>
            <a:ext cx="6413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</a:t>
            </a:r>
          </a:p>
        </p:txBody>
      </p:sp>
      <p:sp>
        <p:nvSpPr>
          <p:cNvPr id="52229" name="Text Box 5"/>
          <p:cNvSpPr txBox="1"/>
          <p:nvPr/>
        </p:nvSpPr>
        <p:spPr>
          <a:xfrm>
            <a:off x="5715000" y="3124200"/>
            <a:ext cx="1554480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露出来</a:t>
            </a:r>
          </a:p>
          <a:p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6096000" y="3810000"/>
            <a:ext cx="640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</a:p>
        </p:txBody>
      </p:sp>
      <p:sp>
        <p:nvSpPr>
          <p:cNvPr id="52231" name="Text Box 7"/>
          <p:cNvSpPr txBox="1"/>
          <p:nvPr/>
        </p:nvSpPr>
        <p:spPr>
          <a:xfrm>
            <a:off x="5181600" y="1752600"/>
            <a:ext cx="54864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lvl="1" indent="0" eaLnBrk="1" hangingPunct="1">
              <a:spcBef>
                <a:spcPct val="20000"/>
              </a:spcBef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动词前有指代作用，我</a:t>
            </a:r>
          </a:p>
          <a:p>
            <a:endParaRPr lang="zh-CN" alt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  <p:bldP spid="52230" grpId="0"/>
      <p:bldP spid="522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5" name="Text Box 2"/>
          <p:cNvSpPr txBox="1"/>
          <p:nvPr/>
        </p:nvSpPr>
        <p:spPr>
          <a:xfrm>
            <a:off x="1703388" y="979488"/>
            <a:ext cx="67818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指出“相”用法：</a:t>
            </a:r>
          </a:p>
        </p:txBody>
      </p:sp>
      <p:sp>
        <p:nvSpPr>
          <p:cNvPr id="57346" name="Text Box 3"/>
          <p:cNvSpPr txBox="1"/>
          <p:nvPr/>
        </p:nvSpPr>
        <p:spPr>
          <a:xfrm>
            <a:off x="1703388" y="1627188"/>
            <a:ext cx="2514600" cy="5015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见常日稀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誓天不</a:t>
            </a:r>
            <a:r>
              <a:rPr lang="zh-CN" altLang="en-US" sz="3200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负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好自</a:t>
            </a:r>
            <a:r>
              <a:rPr lang="zh-CN" altLang="en-US" sz="3200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扶将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不得便</a:t>
            </a:r>
            <a:r>
              <a:rPr lang="zh-CN" altLang="en-US" sz="3200" u="sng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</a:t>
            </a: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许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会不相从许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嬉戏莫相忘</a:t>
            </a: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224338" y="1627188"/>
            <a:ext cx="31242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你，焦仲卿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4224338" y="2347913"/>
            <a:ext cx="29718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你，刘兰芝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4295775" y="3140075"/>
            <a:ext cx="25146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她，婆婆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4295775" y="3859213"/>
            <a:ext cx="259080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你，媒人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4368800" y="4579938"/>
            <a:ext cx="2519363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你，焦仲卿</a:t>
            </a:r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4368800" y="5299075"/>
            <a:ext cx="33845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我，刘兰芝</a:t>
            </a:r>
          </a:p>
        </p:txBody>
      </p:sp>
      <p:sp>
        <p:nvSpPr>
          <p:cNvPr id="57354" name="Rectangle 10"/>
          <p:cNvSpPr/>
          <p:nvPr/>
        </p:nvSpPr>
        <p:spPr>
          <a:xfrm>
            <a:off x="6600825" y="2205038"/>
            <a:ext cx="2952750" cy="378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儿以薄禄相</a:t>
            </a:r>
          </a:p>
          <a:p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叶叶相交通</a:t>
            </a:r>
          </a:p>
          <a:p>
            <a:endParaRPr lang="zh-CN" altLang="en-US" sz="320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蹑履</a:t>
            </a:r>
            <a:r>
              <a:rPr lang="zh-CN" altLang="en-US" sz="3200" u="sng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相</a:t>
            </a:r>
            <a:r>
              <a:rPr lang="zh-CN" altLang="en-US" sz="320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逢迎</a:t>
            </a:r>
          </a:p>
          <a:p>
            <a:endParaRPr lang="zh-CN" altLang="en-US" sz="320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3200">
              <a:solidFill>
                <a:srgbClr val="00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1"/>
          <p:cNvSpPr txBox="1"/>
          <p:nvPr/>
        </p:nvSpPr>
        <p:spPr>
          <a:xfrm>
            <a:off x="9337675" y="2419350"/>
            <a:ext cx="10795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Text Box 12"/>
          <p:cNvSpPr txBox="1">
            <a:spLocks noChangeArrowheads="1"/>
          </p:cNvSpPr>
          <p:nvPr/>
        </p:nvSpPr>
        <p:spPr bwMode="auto">
          <a:xfrm>
            <a:off x="9193213" y="2203450"/>
            <a:ext cx="1403350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相貌</a:t>
            </a:r>
          </a:p>
        </p:txBody>
      </p:sp>
      <p:sp>
        <p:nvSpPr>
          <p:cNvPr id="57357" name="Text Box 13"/>
          <p:cNvSpPr txBox="1">
            <a:spLocks noChangeArrowheads="1"/>
          </p:cNvSpPr>
          <p:nvPr/>
        </p:nvSpPr>
        <p:spPr bwMode="auto">
          <a:xfrm>
            <a:off x="9228138" y="3211513"/>
            <a:ext cx="136842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互相</a:t>
            </a:r>
          </a:p>
        </p:txBody>
      </p:sp>
      <p:sp>
        <p:nvSpPr>
          <p:cNvPr id="57358" name="Rectangle 14"/>
          <p:cNvSpPr/>
          <p:nvPr/>
        </p:nvSpPr>
        <p:spPr>
          <a:xfrm>
            <a:off x="8851900" y="4389438"/>
            <a:ext cx="19215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 焦仲卿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7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73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57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73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73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73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7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7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7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57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build="p"/>
      <p:bldP spid="57349" grpId="0" build="p"/>
      <p:bldP spid="57350" grpId="0" build="p"/>
      <p:bldP spid="573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82" name="文本框 225281"/>
          <p:cNvSpPr txBox="1"/>
          <p:nvPr/>
        </p:nvSpPr>
        <p:spPr>
          <a:xfrm>
            <a:off x="3575686" y="188913"/>
            <a:ext cx="39004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自由诵读第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段</a:t>
            </a:r>
          </a:p>
        </p:txBody>
      </p:sp>
      <p:sp>
        <p:nvSpPr>
          <p:cNvPr id="225283" name="文本框 225282"/>
          <p:cNvSpPr txBox="1"/>
          <p:nvPr/>
        </p:nvSpPr>
        <p:spPr>
          <a:xfrm>
            <a:off x="346075" y="765175"/>
            <a:ext cx="1085342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哪句话是作者陈述的总提？它包含了哪些内容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225284" name="文本框 225283"/>
          <p:cNvSpPr txBox="1"/>
          <p:nvPr/>
        </p:nvSpPr>
        <p:spPr>
          <a:xfrm>
            <a:off x="1415098" y="3046413"/>
            <a:ext cx="21066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夙遭闵凶</a:t>
            </a:r>
          </a:p>
        </p:txBody>
      </p:sp>
      <p:sp>
        <p:nvSpPr>
          <p:cNvPr id="225285" name="左大括号 225284"/>
          <p:cNvSpPr/>
          <p:nvPr/>
        </p:nvSpPr>
        <p:spPr>
          <a:xfrm>
            <a:off x="3308986" y="1997075"/>
            <a:ext cx="411162" cy="2562225"/>
          </a:xfrm>
          <a:prstGeom prst="leftBrace">
            <a:avLst>
              <a:gd name="adj1" fmla="val 519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286" name="文本框 225285"/>
          <p:cNvSpPr txBox="1"/>
          <p:nvPr/>
        </p:nvSpPr>
        <p:spPr>
          <a:xfrm>
            <a:off x="3699511" y="1844675"/>
            <a:ext cx="382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父丧母嫁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287" name="文本框 225286"/>
          <p:cNvSpPr txBox="1"/>
          <p:nvPr/>
        </p:nvSpPr>
        <p:spPr>
          <a:xfrm>
            <a:off x="3720148" y="2541588"/>
            <a:ext cx="382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多病零丁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288" name="文本框 225287"/>
          <p:cNvSpPr txBox="1"/>
          <p:nvPr/>
        </p:nvSpPr>
        <p:spPr>
          <a:xfrm>
            <a:off x="3720148" y="3262313"/>
            <a:ext cx="24971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门衰祚薄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289" name="文本框 225288"/>
          <p:cNvSpPr txBox="1"/>
          <p:nvPr/>
        </p:nvSpPr>
        <p:spPr>
          <a:xfrm>
            <a:off x="3720148" y="3983038"/>
            <a:ext cx="2419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夙婴疾病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292" name="文本框 225291"/>
          <p:cNvSpPr txBox="1"/>
          <p:nvPr/>
        </p:nvSpPr>
        <p:spPr>
          <a:xfrm>
            <a:off x="978535" y="4942205"/>
            <a:ext cx="10123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段：自述家境困顿多舛，祖孙更相为命之状。</a:t>
            </a:r>
          </a:p>
        </p:txBody>
      </p:sp>
      <p:sp>
        <p:nvSpPr>
          <p:cNvPr id="225293" name="矩形 225292"/>
          <p:cNvSpPr/>
          <p:nvPr/>
        </p:nvSpPr>
        <p:spPr>
          <a:xfrm>
            <a:off x="5952173" y="2254250"/>
            <a:ext cx="4319588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靠祖母之悯惜、抚养（照应“臣无祖母无以至今日”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</a:p>
        </p:txBody>
      </p:sp>
      <p:sp>
        <p:nvSpPr>
          <p:cNvPr id="225294" name="矩形 225293"/>
          <p:cNvSpPr/>
          <p:nvPr/>
        </p:nvSpPr>
        <p:spPr>
          <a:xfrm>
            <a:off x="5880736" y="4125913"/>
            <a:ext cx="439261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</a:rPr>
              <a:t>孙子侍汤药（照应“祖母无臣，无以终余年”）</a:t>
            </a:r>
          </a:p>
        </p:txBody>
      </p:sp>
      <p:sp>
        <p:nvSpPr>
          <p:cNvPr id="225295" name="文本框 225294"/>
          <p:cNvSpPr txBox="1"/>
          <p:nvPr/>
        </p:nvSpPr>
        <p:spPr>
          <a:xfrm>
            <a:off x="1616710" y="5514658"/>
            <a:ext cx="873601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零丁孤苦、茕茕孑立、形影相吊等词语生动地表现其孤苦之情状，令人读而生悲。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2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/>
      <p:bldP spid="225283" grpId="0"/>
      <p:bldP spid="225284" grpId="0"/>
      <p:bldP spid="225286" grpId="0"/>
      <p:bldP spid="225287" grpId="0"/>
      <p:bldP spid="225288" grpId="0"/>
      <p:bldP spid="225289" grpId="0"/>
      <p:bldP spid="225292" grpId="0"/>
      <p:bldP spid="225293" grpId="0"/>
      <p:bldP spid="225294" grpId="0"/>
      <p:bldP spid="2252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1492" name="文本框 191491"/>
          <p:cNvSpPr txBox="1"/>
          <p:nvPr/>
        </p:nvSpPr>
        <p:spPr>
          <a:xfrm>
            <a:off x="9228773" y="5949950"/>
            <a:ext cx="15478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9900CC"/>
                </a:solidFill>
                <a:latin typeface="Arial" panose="020b0604020202020204" pitchFamily="34" charset="0"/>
                <a:ea typeface="华文新魏" pitchFamily="2" charset="-122"/>
              </a:rPr>
              <a:t>陈情表</a:t>
            </a:r>
          </a:p>
        </p:txBody>
      </p:sp>
      <p:sp>
        <p:nvSpPr>
          <p:cNvPr id="191493" name="标题 19149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b="1">
                <a:solidFill>
                  <a:srgbClr val="003366"/>
                </a:solidFill>
                <a:ea typeface="华文行楷" panose="02010800040101010101" pitchFamily="2" charset="-122"/>
              </a:rPr>
              <a:t>古人讳言“死”</a:t>
            </a:r>
            <a:endParaRPr lang="zh-CN" altLang="en-US" b="1">
              <a:solidFill>
                <a:srgbClr val="003366"/>
              </a:solidFill>
              <a:ea typeface="华文行楷" panose="02010800040101010101" pitchFamily="2" charset="-122"/>
            </a:endParaRPr>
          </a:p>
        </p:txBody>
      </p:sp>
      <p:sp>
        <p:nvSpPr>
          <p:cNvPr id="191494" name="文本占位符 191493"/>
          <p:cNvSpPr>
            <a:spLocks noGrp="1"/>
          </p:cNvSpPr>
          <p:nvPr>
            <p:ph type="body" sz="half" idx="1"/>
          </p:nvPr>
        </p:nvSpPr>
        <p:spPr>
          <a:xfrm>
            <a:off x="1936115" y="1700530"/>
            <a:ext cx="8964295" cy="3887470"/>
          </a:xfrm>
          <a:ln>
            <a:solidFill>
              <a:srgbClr val="9966FF"/>
            </a:solidFill>
            <a:miter/>
          </a:ln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ea typeface="楷体_GB2312" panose="02010609030101010101" pitchFamily="49" charset="-122"/>
              </a:rPr>
              <a:t>天子（亲王）</a:t>
            </a:r>
            <a:r>
              <a:rPr lang="zh-CN" altLang="en-US" sz="3600" b="1">
                <a:solidFill>
                  <a:srgbClr val="660066"/>
                </a:solidFill>
                <a:ea typeface="楷体_GB2312" panose="02010609030101010101" pitchFamily="49" charset="-122"/>
              </a:rPr>
              <a:t>：崩、千秋、山陵崩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ea typeface="楷体_GB2312" panose="02010609030101010101" pitchFamily="49" charset="-122"/>
              </a:rPr>
              <a:t>诸侯</a:t>
            </a:r>
            <a:r>
              <a:rPr lang="zh-CN" altLang="en-US" sz="3600" b="1">
                <a:solidFill>
                  <a:srgbClr val="660066"/>
                </a:solidFill>
                <a:ea typeface="楷体_GB2312" panose="02010609030101010101" pitchFamily="49" charset="-122"/>
              </a:rPr>
              <a:t>：薨</a:t>
            </a:r>
            <a:r>
              <a:rPr lang="en-US" altLang="zh-CN" sz="3600" b="1"/>
              <a:t>hōng</a:t>
            </a:r>
            <a:r>
              <a:rPr lang="en-US" altLang="zh-CN" sz="3600"/>
              <a:t> </a:t>
            </a:r>
            <a:endParaRPr lang="en-US" altLang="zh-CN" sz="3600" b="1">
              <a:solidFill>
                <a:srgbClr val="660066"/>
              </a:solidFill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ea typeface="楷体_GB2312" panose="02010609030101010101" pitchFamily="49" charset="-122"/>
              </a:rPr>
              <a:t>大夫：</a:t>
            </a:r>
            <a:r>
              <a:rPr lang="zh-CN" altLang="en-US" sz="3600" b="1">
                <a:solidFill>
                  <a:srgbClr val="660066"/>
                </a:solidFill>
                <a:ea typeface="楷体_GB2312" panose="02010609030101010101" pitchFamily="49" charset="-122"/>
              </a:rPr>
              <a:t>卒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ea typeface="楷体_GB2312" panose="02010609030101010101" pitchFamily="49" charset="-122"/>
              </a:rPr>
              <a:t>士：</a:t>
            </a:r>
            <a:r>
              <a:rPr lang="zh-CN" altLang="en-US" sz="3600" b="1">
                <a:solidFill>
                  <a:srgbClr val="660066"/>
                </a:solidFill>
                <a:ea typeface="楷体_GB2312" panose="02010609030101010101" pitchFamily="49" charset="-122"/>
              </a:rPr>
              <a:t>不禄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ea typeface="楷体_GB2312" panose="02010609030101010101" pitchFamily="49" charset="-122"/>
              </a:rPr>
              <a:t>庶人：</a:t>
            </a:r>
            <a:r>
              <a:rPr lang="zh-CN" altLang="en-US" sz="3600" b="1">
                <a:solidFill>
                  <a:srgbClr val="660066"/>
                </a:solidFill>
                <a:ea typeface="楷体_GB2312" panose="02010609030101010101" pitchFamily="49" charset="-122"/>
              </a:rPr>
              <a:t>死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ea typeface="楷体_GB2312" panose="02010609030101010101" pitchFamily="49" charset="-122"/>
              </a:rPr>
              <a:t>称父母死</a:t>
            </a:r>
            <a:r>
              <a:rPr lang="zh-CN" altLang="en-US" sz="3600" b="1">
                <a:solidFill>
                  <a:srgbClr val="660066"/>
                </a:solidFill>
                <a:ea typeface="楷体_GB2312" panose="02010609030101010101" pitchFamily="49" charset="-122"/>
              </a:rPr>
              <a:t>：见背、孤露、弃养</a:t>
            </a:r>
          </a:p>
        </p:txBody>
      </p:sp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49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1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1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14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14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14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14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3" grpId="0"/>
      <p:bldP spid="191494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98968" y="10160"/>
            <a:ext cx="7958138" cy="990600"/>
          </a:xfrm>
        </p:spPr>
        <p:txBody>
          <a:bodyPr/>
          <a:lstStyle/>
          <a:p>
            <a:r>
              <a:rPr lang="zh-CN" altLang="en-US" sz="5400">
                <a:latin typeface="黑体" panose="02010609060101010101" charset="-122"/>
                <a:ea typeface="黑体" panose="02010609060101010101" charset="-122"/>
              </a:rPr>
              <a:t>丧礼五服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6895" y="1066165"/>
            <a:ext cx="10898505" cy="5399405"/>
          </a:xfrm>
        </p:spPr>
        <p:txBody>
          <a:bodyPr>
            <a:no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“五服”共分为五类，这五类分别是：</a:t>
            </a: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第一类，称斩衰，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是最重的丧礼，一般适用于子女为父母（包括继母），着粗麻布衣服，不缝边，手拿哭丧棒（父以竹，母以桐）脚穿草鞋，丧期三年。</a:t>
            </a: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第二类，称齐衰zīcuī 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,分为四等：</a:t>
            </a: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1.齐衰杖期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。粗麻衣缝边，执削杖，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丧期一年。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适用于夫为妻；</a:t>
            </a: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2.齐衰不杖期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。手不执杖，其余同上。适用于孙为祖父母、侄为伯叔父母、出嫁女为父母、男子为兄弟；</a:t>
            </a: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3.齐衰五月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。适用于曾孙为曾祖父母；</a:t>
            </a:r>
          </a:p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4.齐衰三月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。使用于玄孙为高祖父母。</a:t>
            </a:r>
          </a:p>
          <a:p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1665" y="412115"/>
            <a:ext cx="10901045" cy="621792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第三类，称大功</a:t>
            </a:r>
            <a:r>
              <a:rPr lang="zh-CN" altLang="en-US" sz="3600">
                <a:sym typeface="+mn-ea"/>
              </a:rPr>
              <a:t>。衣用熟麻布，白色，丧期九月。适用于已婚姑、已婚姐妹、堂兄弟，已婚女为伯叔父父母及兄弟。</a:t>
            </a:r>
            <a:endParaRPr lang="zh-CN" altLang="en-US" sz="3600"/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第四类，称小功</a:t>
            </a:r>
            <a:r>
              <a:rPr lang="zh-CN" altLang="en-US" sz="3600">
                <a:sym typeface="+mn-ea"/>
              </a:rPr>
              <a:t>。衣用较粗熟布，丧期五月。适用于伯祖、叔祖、堂伯叔父、从堂兄弟。</a:t>
            </a:r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第五类，称缌麻</a:t>
            </a:r>
            <a:r>
              <a:rPr lang="zh-CN" altLang="en-US" sz="3600">
                <a:sym typeface="+mn-ea"/>
              </a:rPr>
              <a:t>。衣用精细熟麻布，丧期三月。适用于外祖父母、岳父母、表兄弟。</a:t>
            </a:r>
            <a:endParaRPr lang="zh-CN" altLang="en-US" sz="3600"/>
          </a:p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rgbClr val="FF0000"/>
                </a:solidFill>
                <a:sym typeface="+mn-ea"/>
              </a:rPr>
              <a:t>亲属关系超过五代，不再为之服丧，叫做出服，也叫出五服。</a:t>
            </a:r>
            <a:endParaRPr lang="zh-CN" altLang="en-US" sz="360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8723" name="文本框 158722"/>
          <p:cNvSpPr txBox="1"/>
          <p:nvPr/>
        </p:nvSpPr>
        <p:spPr>
          <a:xfrm>
            <a:off x="2335848" y="1052513"/>
            <a:ext cx="7815263" cy="4246245"/>
          </a:xfrm>
          <a:prstGeom prst="rect">
            <a:avLst/>
          </a:prstGeom>
          <a:solidFill>
            <a:schemeClr val="accent1"/>
          </a:solidFill>
          <a:ln w="9525" cap="flat" cmpd="sng">
            <a:pattFill prst="plaid">
              <a:fgClr>
                <a:schemeClr val="hlink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读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出师表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不下泪者，其人必</a:t>
            </a:r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不忠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；读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陈情表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不下泪者，其人必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不孝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；读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祭十二郎文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不下泪者，其人必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不友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                                   </a:t>
            </a:r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en-US" sz="3600" b="1">
                <a:solidFill>
                  <a:srgbClr val="00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苏轼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8145" y="192405"/>
            <a:ext cx="11395710" cy="6182995"/>
          </a:xfrm>
        </p:spPr>
        <p:txBody>
          <a:bodyPr>
            <a:noAutofit/>
          </a:bodyPr>
          <a:lstStyle/>
          <a:p>
            <a:r>
              <a:rPr lang="zh-CN" altLang="en-US"/>
              <a:t>什么是五服？</a:t>
            </a:r>
          </a:p>
          <a:p>
            <a:r>
              <a:rPr lang="zh-CN" altLang="en-US"/>
              <a:t>五服就是亲人死后，要为之穿丧服的五类亲人。</a:t>
            </a:r>
          </a:p>
          <a:p>
            <a:r>
              <a:rPr lang="zh-CN" altLang="en-US"/>
              <a:t>一服主要是至亲，发丧的时候要穿最破烂的丧服。一服一定是与死者有直接生养关系的，譬如死者的父母、儿女等。</a:t>
            </a:r>
          </a:p>
          <a:p>
            <a:r>
              <a:rPr lang="zh-CN" altLang="en-US"/>
              <a:t>二服主要是兄弟姐妹、孙子孙女、亲侄子、亲伯亲叔、亲姑姑等，发丧的时候要穿较破的衣服。二服的话，死者的亲爷爷是大家的共同祖先。</a:t>
            </a:r>
          </a:p>
          <a:p>
            <a:r>
              <a:rPr lang="zh-CN" altLang="en-US"/>
              <a:t>三服是本家的堂兄弟、堂姐妹、堂姑等人。所谓三服，就是死者的曾祖，也就是其爷爷的父亲，是大家共同的祖先。</a:t>
            </a:r>
          </a:p>
          <a:p>
            <a:r>
              <a:rPr lang="zh-CN" altLang="en-US"/>
              <a:t>四服是更远的，通常大家不是很近，却又都是死者的爷爷的爷爷（高祖）的直接后代。</a:t>
            </a:r>
          </a:p>
          <a:p>
            <a:r>
              <a:rPr lang="zh-CN" altLang="en-US"/>
              <a:t>五服是宗亲关系中最远的，可以简单理解为是四服的亲戚生养的孩子。</a:t>
            </a:r>
          </a:p>
          <a:p>
            <a:r>
              <a:rPr lang="zh-CN" altLang="en-US"/>
              <a:t>再往外就是出五服了，出了五服不意味着大家没有共同血缘，而是大家的关系没有那么近而已，同辈的只能说是族兄、族弟、族姐姐、族妹妹。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3560" y="74295"/>
            <a:ext cx="11135360" cy="7011035"/>
          </a:xfrm>
        </p:spPr>
        <p:txBody>
          <a:bodyPr/>
          <a:lstStyle/>
          <a:p>
            <a:r>
              <a:rPr lang="zh-CN" altLang="en-US" sz="3200">
                <a:sym typeface="+mn-ea"/>
              </a:rPr>
              <a:t>02什么是六亲？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所谓六亲，是指六种最亲近的关系：父、母、兄弟、姐妹、子女、夫妻。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六亲是最亲的亲人，有一个成语叫“六亲不认”，意为不重天伦，不通人情，不认亲朋好友，对亲属都不顾。泛指对谁都不讲情面。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什么是九族？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所谓九族，就是五服的亲戚。往上推有四辈，往下推也有四辈，加起来共九辈。</a:t>
            </a:r>
            <a:endParaRPr lang="zh-CN" altLang="en-US" sz="3200"/>
          </a:p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《三字经》对九族的说法是“高曾祖，父而身。身而子，子而孙。自子孙，至玄曾。乃九族，人之伦。”即“高祖、曾祖、祖父、父亲、己身、子、孙、曾孙、玄孙”</a:t>
            </a:r>
            <a:r>
              <a:rPr lang="zh-CN" altLang="en-US" sz="3200">
                <a:sym typeface="+mn-ea"/>
              </a:rPr>
              <a:t>。所谓的“诛九族”，说的就是把高祖以下和玄孙以上的所有亲戚全杀死。</a:t>
            </a:r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320" y="792434"/>
            <a:ext cx="11409359" cy="593725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725"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第二段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</a:rPr>
              <a:t>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逮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奉圣朝，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沐浴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清化。前太守臣逵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察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</a:p>
          <a:p>
            <a:pPr indent="720725"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臣孝廉，后刺史臣荣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举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秀才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</a:p>
          <a:p>
            <a:pPr indent="720725" algn="just">
              <a:lnSpc>
                <a:spcPct val="150000"/>
              </a:lnSpc>
            </a:pPr>
            <a:endParaRPr lang="en-US" altLang="zh-CN" sz="2800" b="1" kern="10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indent="720725"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供养无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主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辞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不赴命。诏书特下，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拜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郎中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寻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蒙国恩，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除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洗马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</a:p>
          <a:p>
            <a:pPr indent="720725"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以微贱，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侍东宫，非臣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陨首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所能上报。臣具以表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闻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，辞不就职。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诏书</a:t>
            </a: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切峻</a:t>
            </a:r>
            <a:r>
              <a:rPr lang="en-US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)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，责臣</a:t>
            </a: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逋慢</a:t>
            </a:r>
            <a:r>
              <a:rPr lang="en-US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          )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；郡县逼迫，催臣上道；州司临门，急</a:t>
            </a: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</a:t>
            </a:r>
            <a:r>
              <a:rPr lang="en-US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</a:rPr>
              <a:t>(    )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星火。臣欲奉诏</a:t>
            </a: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奔驰</a:t>
            </a:r>
            <a:r>
              <a:rPr lang="en-US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)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endParaRPr lang="zh-CN" altLang="zh-CN" sz="2800" b="1" kern="100" spc="5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8380" y="963108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及、至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3965" y="963108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承受恩泽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257066" y="962372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经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898" y="1593616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考察后予以推举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60706" y="1610861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举荐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873430" y="1637657"/>
            <a:ext cx="3125859" cy="5230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汉代所设选拔人才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7311" y="2092619"/>
            <a:ext cx="11337376" cy="1310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的一种科目，推举优秀人才。晋时仍保留此制。与科举考试的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秀才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不同</a:t>
            </a:r>
            <a:endParaRPr lang="zh-CN" altLang="en-US" sz="2800"/>
          </a:p>
        </p:txBody>
      </p:sp>
      <p:sp>
        <p:nvSpPr>
          <p:cNvPr id="18" name="矩形 17"/>
          <p:cNvSpPr/>
          <p:nvPr/>
        </p:nvSpPr>
        <p:spPr>
          <a:xfrm>
            <a:off x="2433317" y="288934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81135" y="2880464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主事的人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94254" y="288846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辞谢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8030" y="3518971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授官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649291" y="3510857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尚书省的属官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72530" y="3544343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18928" y="352535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授官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789853" y="351797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太子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3939" y="4173601"/>
            <a:ext cx="341552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洗马，太子的侍从官</a:t>
            </a: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703704" y="4180596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谦辞，辱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203424" y="4168522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承担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68154" y="4813940"/>
            <a:ext cx="341552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头落地，指不惜性命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183748" y="4813940"/>
            <a:ext cx="233856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使上闻、报告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095573" y="5462277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急切严厉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57745" y="5467757"/>
            <a:ext cx="341552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有意拖延，怠慢上命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62466" y="6092075"/>
            <a:ext cx="543613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比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2017" y="6079948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赴京就职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1320" y="1772977"/>
            <a:ext cx="11409359" cy="2705735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800" b="1" kern="100" spc="5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            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刘病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      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笃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；欲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苟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顺私情，则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告诉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[                  ]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许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：臣之进退，实为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狼狈</a:t>
            </a:r>
            <a:r>
              <a:rPr lang="en-US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                                      )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712470" algn="just">
              <a:lnSpc>
                <a:spcPct val="150000"/>
              </a:lnSpc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</a:t>
            </a:r>
            <a:endParaRPr lang="zh-CN" altLang="zh-CN" sz="2800" b="1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83285" y="3671734"/>
            <a:ext cx="8572021" cy="695070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  <a:tabLst>
                <a:tab pos="2249805"/>
              </a:tabLst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叙述朝廷多次征召的经过以及自己进退两难的处境。</a:t>
            </a:r>
            <a:endParaRPr lang="zh-CN" altLang="zh-CN" sz="2800" kern="100">
              <a:solidFill>
                <a:srgbClr val="C00000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6917" y="1955459"/>
            <a:ext cx="341552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连词，表转折，但是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78445" y="1955459"/>
            <a:ext cx="377451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名词作状语，一天天地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16817" y="194663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病重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75739" y="259151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姑且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3076" y="2573812"/>
            <a:ext cx="1860976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申诉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苦衷</a:t>
            </a: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54915" y="2582687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许可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0333" y="3236436"/>
            <a:ext cx="341552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形容进退两难的窘状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8052" name="文本框 258051"/>
          <p:cNvSpPr txBox="1"/>
          <p:nvPr/>
        </p:nvSpPr>
        <p:spPr>
          <a:xfrm>
            <a:off x="1630998" y="2746375"/>
            <a:ext cx="21066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进退两难</a:t>
            </a:r>
          </a:p>
        </p:txBody>
      </p:sp>
      <p:sp>
        <p:nvSpPr>
          <p:cNvPr id="258053" name="左大括号 258052"/>
          <p:cNvSpPr/>
          <p:nvPr/>
        </p:nvSpPr>
        <p:spPr>
          <a:xfrm>
            <a:off x="3647123" y="1700213"/>
            <a:ext cx="360363" cy="2449512"/>
          </a:xfrm>
          <a:prstGeom prst="leftBrace">
            <a:avLst>
              <a:gd name="adj1" fmla="val 566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8054" name="文本框 258053"/>
          <p:cNvSpPr txBox="1"/>
          <p:nvPr/>
        </p:nvSpPr>
        <p:spPr>
          <a:xfrm>
            <a:off x="3915411" y="1511300"/>
            <a:ext cx="382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深蒙国恩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8055" name="文本框 258054"/>
          <p:cNvSpPr txBox="1"/>
          <p:nvPr/>
        </p:nvSpPr>
        <p:spPr>
          <a:xfrm>
            <a:off x="3863023" y="2060575"/>
            <a:ext cx="382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诏书切峻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8056" name="文本框 258055"/>
          <p:cNvSpPr txBox="1"/>
          <p:nvPr/>
        </p:nvSpPr>
        <p:spPr>
          <a:xfrm>
            <a:off x="3936048" y="3141663"/>
            <a:ext cx="24971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刘病日笃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8057" name="文本框 258056"/>
          <p:cNvSpPr txBox="1"/>
          <p:nvPr/>
        </p:nvSpPr>
        <p:spPr>
          <a:xfrm>
            <a:off x="3936048" y="3644900"/>
            <a:ext cx="2419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处境狼狈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8059" name="文本框 258058"/>
          <p:cNvSpPr txBox="1"/>
          <p:nvPr/>
        </p:nvSpPr>
        <p:spPr>
          <a:xfrm>
            <a:off x="1746886" y="836613"/>
            <a:ext cx="9029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本段分几个层次？各自的重点是什么</a:t>
            </a:r>
            <a:r>
              <a:rPr lang="zh-CN" altLang="en-US" sz="4000" b="1"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258060" name="矩形 258059"/>
          <p:cNvSpPr/>
          <p:nvPr/>
        </p:nvSpPr>
        <p:spPr>
          <a:xfrm>
            <a:off x="2038986" y="0"/>
            <a:ext cx="7958137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000" u="none" kern="1200" baseline="0">
                <a:solidFill>
                  <a:srgbClr val="30381A"/>
                </a:solidFill>
                <a:latin typeface="-소망B" pitchFamily="18" charset="-127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自由诵读第</a:t>
            </a:r>
            <a:r>
              <a:rPr lang="en-US" altLang="zh-CN" sz="3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段</a:t>
            </a:r>
            <a:endParaRPr lang="zh-CN" altLang="en-US" b="1"/>
          </a:p>
        </p:txBody>
      </p:sp>
      <p:sp>
        <p:nvSpPr>
          <p:cNvPr id="258061" name="矩形 258060"/>
          <p:cNvSpPr/>
          <p:nvPr/>
        </p:nvSpPr>
        <p:spPr>
          <a:xfrm>
            <a:off x="4655186" y="2133600"/>
            <a:ext cx="6121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      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诏、责、逼、催、急：含蓄地表明了强己所难之窘迫。</a:t>
            </a:r>
          </a:p>
        </p:txBody>
      </p:sp>
      <p:sp>
        <p:nvSpPr>
          <p:cNvPr id="258062" name="矩形 258061"/>
          <p:cNvSpPr/>
          <p:nvPr/>
        </p:nvSpPr>
        <p:spPr>
          <a:xfrm>
            <a:off x="6671311" y="1557338"/>
            <a:ext cx="33131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察、举、拜、除</a:t>
            </a:r>
          </a:p>
        </p:txBody>
      </p:sp>
      <p:sp>
        <p:nvSpPr>
          <p:cNvPr id="258063" name="文本框 258062"/>
          <p:cNvSpPr txBox="1"/>
          <p:nvPr/>
        </p:nvSpPr>
        <p:spPr>
          <a:xfrm>
            <a:off x="1415098" y="4292600"/>
            <a:ext cx="93614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段：明写感激朝廷之情，实诉屡不赴诏苦状。</a:t>
            </a:r>
          </a:p>
        </p:txBody>
      </p:sp>
      <p:sp>
        <p:nvSpPr>
          <p:cNvPr id="258064" name="矩形 258063"/>
          <p:cNvSpPr/>
          <p:nvPr/>
        </p:nvSpPr>
        <p:spPr>
          <a:xfrm>
            <a:off x="1775461" y="4868863"/>
            <a:ext cx="90011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CC0099"/>
                </a:solidFill>
                <a:latin typeface="Arial" panose="020b0604020202020204" pitchFamily="34" charset="0"/>
              </a:rPr>
              <a:t>    </a:t>
            </a:r>
            <a:r>
              <a:rPr lang="en-US" altLang="zh-CN" sz="3200" b="1">
                <a:solidFill>
                  <a:srgbClr val="CC0099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CC0099"/>
                </a:solidFill>
                <a:latin typeface="Arial" panose="020b0604020202020204" pitchFamily="34" charset="0"/>
              </a:rPr>
              <a:t>臣之进退，实为狼狈”，情辞悲切，动人心肺。“奉”“沐浴”，称颂朝廷，并表感恩之情，可见语言的得体和机智。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8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8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8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58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8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2" grpId="0"/>
      <p:bldP spid="258054" grpId="0"/>
      <p:bldP spid="258055" grpId="0"/>
      <p:bldP spid="258056" grpId="0"/>
      <p:bldP spid="258057" grpId="0"/>
      <p:bldP spid="258059" grpId="0"/>
      <p:bldP spid="258061" grpId="0"/>
      <p:bldP spid="258062" grpId="0"/>
      <p:bldP spid="258063" grpId="0"/>
      <p:bldP spid="2580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1427" name="文本占位符 231426"/>
          <p:cNvSpPr>
            <a:spLocks noGrp="1"/>
          </p:cNvSpPr>
          <p:nvPr>
            <p:ph type="body" idx="1"/>
          </p:nvPr>
        </p:nvSpPr>
        <p:spPr>
          <a:xfrm>
            <a:off x="0" y="189230"/>
            <a:ext cx="12192000" cy="6668770"/>
          </a:xfrm>
          <a:solidFill>
            <a:schemeClr val="bg1">
              <a:alpha val="100000"/>
            </a:schemeClr>
          </a:solidFill>
        </p:spPr>
        <p:txBody>
          <a:bodyPr>
            <a:normAutofit fontScale="900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zh-CN" sz="2800" b="1"/>
              <a:t>           </a:t>
            </a:r>
            <a:r>
              <a:rPr lang="zh-CN" altLang="en-US" b="1">
                <a:solidFill>
                  <a:srgbClr val="FF0000"/>
                </a:solidFill>
              </a:rPr>
              <a:t>古代官职任免升降的术语</a:t>
            </a:r>
            <a:r>
              <a:rPr lang="zh-CN" altLang="en-US" sz="2800" b="1">
                <a:solidFill>
                  <a:srgbClr val="FF0000"/>
                </a:solidFill>
              </a:rPr>
              <a:t> </a:t>
            </a:r>
            <a:br>
              <a:rPr lang="zh-CN" altLang="en-US" sz="2800" b="1">
                <a:solidFill>
                  <a:srgbClr val="FF0000"/>
                </a:solidFill>
              </a:rPr>
            </a:br>
            <a:r>
              <a:rPr lang="zh-CN" altLang="en-US" sz="28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关于任职授官的有：</a:t>
            </a:r>
            <a:r>
              <a:rPr lang="zh-CN" altLang="en-US" sz="3200" b="1">
                <a:solidFill>
                  <a:srgbClr val="0000FF"/>
                </a:solidFill>
              </a:rPr>
              <a:t>任、授、除、拜、封</a:t>
            </a:r>
            <a:r>
              <a:rPr lang="zh-CN" altLang="en-US" sz="3200" b="1"/>
              <a:t>（用于爵位）、</a:t>
            </a:r>
            <a:r>
              <a:rPr lang="zh-CN" altLang="en-US" sz="3200" b="1">
                <a:solidFill>
                  <a:srgbClr val="0000FF"/>
                </a:solidFill>
              </a:rPr>
              <a:t>赠（</a:t>
            </a:r>
            <a:r>
              <a:rPr lang="zh-CN" altLang="en-US" sz="3200" b="1"/>
              <a:t>用于追封已故者）、</a:t>
            </a:r>
            <a:r>
              <a:rPr lang="zh-CN" altLang="en-US" sz="3200" b="1">
                <a:solidFill>
                  <a:srgbClr val="0000FF"/>
                </a:solidFill>
              </a:rPr>
              <a:t>征、辟、荐、举、起、拔、点</a:t>
            </a:r>
            <a:r>
              <a:rPr lang="zh-CN" altLang="en-US" sz="3200" b="1"/>
              <a:t>（用于布衣任官）。 </a:t>
            </a:r>
            <a:br>
              <a:rPr lang="zh-CN" altLang="en-US" sz="3200" b="1"/>
            </a:b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关于提升职务的有：</a:t>
            </a:r>
            <a:r>
              <a:rPr lang="zh-CN" altLang="en-US" sz="3200" b="1">
                <a:solidFill>
                  <a:srgbClr val="0000FF"/>
                </a:solidFill>
              </a:rPr>
              <a:t>擢、升、拔擢、进</a:t>
            </a:r>
            <a:r>
              <a:rPr lang="zh-CN" altLang="en-US" sz="3200" b="1"/>
              <a:t>（用于较高职务追加）、</a:t>
            </a:r>
            <a:r>
              <a:rPr lang="zh-CN" altLang="en-US" sz="3200" b="1">
                <a:solidFill>
                  <a:srgbClr val="0000CC"/>
                </a:solidFill>
              </a:rPr>
              <a:t>起复</a:t>
            </a:r>
            <a:r>
              <a:rPr lang="zh-CN" altLang="en-US" sz="3200" b="1"/>
              <a:t>（恢复原职务）、</a:t>
            </a:r>
            <a:r>
              <a:rPr lang="zh-CN" altLang="en-US" sz="3200" b="1">
                <a:solidFill>
                  <a:srgbClr val="0000FF"/>
                </a:solidFill>
              </a:rPr>
              <a:t>超迁</a:t>
            </a:r>
            <a:r>
              <a:rPr lang="zh-CN" altLang="en-US" sz="3200" b="1"/>
              <a:t>。 </a:t>
            </a:r>
            <a:br>
              <a:rPr lang="zh-CN" altLang="en-US" sz="3200" b="1"/>
            </a:b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关于降级免职的：</a:t>
            </a:r>
            <a:r>
              <a:rPr lang="zh-CN" altLang="en-US" sz="3200" b="1">
                <a:solidFill>
                  <a:srgbClr val="0000FF"/>
                </a:solidFill>
              </a:rPr>
              <a:t>罢、免、解、黜、夺</a:t>
            </a:r>
            <a:r>
              <a:rPr lang="zh-CN" altLang="en-US" sz="3200"/>
              <a:t> </a:t>
            </a:r>
            <a:r>
              <a:rPr lang="zh-CN" altLang="en-US" sz="3200" b="1"/>
              <a:t>（因非严重过失而解除职务）、</a:t>
            </a:r>
            <a:r>
              <a:rPr lang="zh-CN" altLang="en-US" sz="3200" b="1">
                <a:solidFill>
                  <a:srgbClr val="0000FF"/>
                </a:solidFill>
              </a:rPr>
              <a:t>贬、谪</a:t>
            </a:r>
            <a:r>
              <a:rPr lang="zh-CN" altLang="en-US" sz="3200" b="1"/>
              <a:t>（因过失而降级）、</a:t>
            </a:r>
            <a:r>
              <a:rPr lang="zh-CN" altLang="en-US" sz="3200" b="1">
                <a:solidFill>
                  <a:srgbClr val="0000FF"/>
                </a:solidFill>
              </a:rPr>
              <a:t>革、褫</a:t>
            </a:r>
            <a:r>
              <a:rPr lang="en-US" altLang="zh-CN" sz="3200" b="1">
                <a:solidFill>
                  <a:srgbClr val="0000FF"/>
                </a:solidFill>
              </a:rPr>
              <a:t>chǐ</a:t>
            </a:r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zh-CN" altLang="en-US" sz="3200" b="1"/>
              <a:t>撤职查办）、</a:t>
            </a:r>
            <a:r>
              <a:rPr lang="zh-CN" altLang="en-US" sz="3200" b="1">
                <a:solidFill>
                  <a:srgbClr val="0000FF"/>
                </a:solidFill>
              </a:rPr>
              <a:t>开缺</a:t>
            </a:r>
            <a:r>
              <a:rPr lang="zh-CN" altLang="en-US" sz="3200" b="1"/>
              <a:t>（奉命或自请解除职务）、</a:t>
            </a:r>
            <a:r>
              <a:rPr lang="zh-CN" altLang="en-US" sz="3200" b="1">
                <a:solidFill>
                  <a:srgbClr val="0000FF"/>
                </a:solidFill>
              </a:rPr>
              <a:t>致仕</a:t>
            </a:r>
            <a:r>
              <a:rPr lang="zh-CN" altLang="en-US" sz="3200" b="1"/>
              <a:t>（带职退休）、</a:t>
            </a:r>
            <a:r>
              <a:rPr lang="zh-CN" altLang="en-US" sz="3200" b="1">
                <a:solidFill>
                  <a:srgbClr val="0000FF"/>
                </a:solidFill>
              </a:rPr>
              <a:t>左迁</a:t>
            </a:r>
            <a:r>
              <a:rPr lang="zh-CN" altLang="en-US" sz="3200" b="1"/>
              <a:t>（降级使用）。 </a:t>
            </a:r>
            <a:br>
              <a:rPr lang="zh-CN" altLang="en-US" sz="3200" b="1"/>
            </a:b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关于调动职务的：</a:t>
            </a:r>
            <a:r>
              <a:rPr lang="zh-CN" altLang="en-US" sz="3200" b="1">
                <a:solidFill>
                  <a:srgbClr val="0000FF"/>
                </a:solidFill>
              </a:rPr>
              <a:t>移、调、徒、量移</a:t>
            </a:r>
            <a:r>
              <a:rPr lang="zh-CN" altLang="en-US" sz="3200" b="1"/>
              <a:t>（调的比原职稍好）、</a:t>
            </a:r>
            <a:r>
              <a:rPr lang="zh-CN" altLang="en-US" sz="3200" b="1">
                <a:solidFill>
                  <a:srgbClr val="0000FF"/>
                </a:solidFill>
              </a:rPr>
              <a:t>补</a:t>
            </a:r>
            <a:r>
              <a:rPr lang="zh-CN" altLang="en-US" sz="3200" b="1"/>
              <a:t>（由候补而正式上任）、</a:t>
            </a:r>
            <a:r>
              <a:rPr lang="zh-CN" altLang="en-US" sz="3200" b="1">
                <a:solidFill>
                  <a:srgbClr val="0000FF"/>
                </a:solidFill>
              </a:rPr>
              <a:t>出</a:t>
            </a:r>
            <a:r>
              <a:rPr lang="zh-CN" altLang="en-US" sz="3200" b="1"/>
              <a:t>（指出京受任）、</a:t>
            </a:r>
            <a:r>
              <a:rPr lang="zh-CN" altLang="en-US" sz="3200" b="1">
                <a:solidFill>
                  <a:srgbClr val="0000FF"/>
                </a:solidFill>
              </a:rPr>
              <a:t>陟</a:t>
            </a:r>
            <a:r>
              <a:rPr lang="en-US" altLang="zh-CN" sz="3200" b="1">
                <a:solidFill>
                  <a:srgbClr val="0000FF"/>
                </a:solidFill>
              </a:rPr>
              <a:t>zhì</a:t>
            </a:r>
            <a:r>
              <a:rPr lang="zh-CN" altLang="en-US" sz="3200" b="1"/>
              <a:t>（升迁，指官吏的提升和进用）</a:t>
            </a:r>
          </a:p>
          <a:p>
            <a:pPr>
              <a:lnSpc>
                <a:spcPct val="110000"/>
              </a:lnSpc>
            </a:pP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关于兼职的：</a:t>
            </a:r>
            <a:r>
              <a:rPr lang="zh-CN" altLang="en-US" sz="3200" b="1">
                <a:solidFill>
                  <a:srgbClr val="0000FF"/>
                </a:solidFill>
              </a:rPr>
              <a:t>领</a:t>
            </a:r>
            <a:r>
              <a:rPr lang="zh-CN" altLang="en-US" sz="3200" b="1"/>
              <a:t>（以本官兼较低职）、</a:t>
            </a:r>
            <a:r>
              <a:rPr lang="zh-CN" altLang="en-US" sz="3200" b="1">
                <a:solidFill>
                  <a:srgbClr val="0000FF"/>
                </a:solidFill>
              </a:rPr>
              <a:t>摄</a:t>
            </a:r>
            <a:r>
              <a:rPr lang="zh-CN" altLang="en-US" sz="3200" b="1"/>
              <a:t>（暂时兼任比本官高的职务）、</a:t>
            </a:r>
            <a:r>
              <a:rPr lang="zh-CN" altLang="en-US" sz="3200" b="1">
                <a:solidFill>
                  <a:srgbClr val="0000FF"/>
                </a:solidFill>
              </a:rPr>
              <a:t>权</a:t>
            </a:r>
            <a:r>
              <a:rPr lang="zh-CN" altLang="en-US" sz="3200" b="1"/>
              <a:t>（临时代职）、</a:t>
            </a:r>
            <a:r>
              <a:rPr lang="zh-CN" altLang="en-US" sz="3200" b="1">
                <a:solidFill>
                  <a:srgbClr val="0000CC"/>
                </a:solidFill>
              </a:rPr>
              <a:t>行</a:t>
            </a:r>
            <a:r>
              <a:rPr lang="zh-CN" altLang="en-US" sz="3200" b="1"/>
              <a:t>（代行某职而尚无此官衔）、</a:t>
            </a:r>
            <a:r>
              <a:rPr lang="zh-CN" altLang="en-US" sz="3200" b="1">
                <a:solidFill>
                  <a:srgbClr val="0000FF"/>
                </a:solidFill>
              </a:rPr>
              <a:t>假</a:t>
            </a:r>
            <a:r>
              <a:rPr lang="zh-CN" altLang="en-US" sz="3200" b="1"/>
              <a:t>（代替无本官的职务）、</a:t>
            </a:r>
            <a:r>
              <a:rPr lang="zh-CN" altLang="en-US" sz="3200" b="1">
                <a:solidFill>
                  <a:srgbClr val="0000FF"/>
                </a:solidFill>
              </a:rPr>
              <a:t>护</a:t>
            </a:r>
            <a:r>
              <a:rPr lang="zh-CN" altLang="en-US" sz="3200" b="1"/>
              <a:t>（原官短期离职，临时守护印信） </a:t>
            </a:r>
          </a:p>
        </p:txBody>
      </p:sp>
      <p:sp>
        <p:nvSpPr>
          <p:cNvPr id="231429" name="矩形 231428"/>
          <p:cNvSpPr/>
          <p:nvPr/>
        </p:nvSpPr>
        <p:spPr>
          <a:xfrm>
            <a:off x="1415098" y="-793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31430" name="矩形 231429"/>
          <p:cNvSpPr/>
          <p:nvPr/>
        </p:nvSpPr>
        <p:spPr>
          <a:xfrm>
            <a:off x="1415098" y="-793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31431" name="矩形 231430"/>
          <p:cNvSpPr/>
          <p:nvPr/>
        </p:nvSpPr>
        <p:spPr>
          <a:xfrm>
            <a:off x="1415098" y="-793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31432" name="矩形 231431"/>
          <p:cNvSpPr/>
          <p:nvPr/>
        </p:nvSpPr>
        <p:spPr>
          <a:xfrm>
            <a:off x="1415098" y="-793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31433" name="矩形 231432"/>
          <p:cNvSpPr/>
          <p:nvPr/>
        </p:nvSpPr>
        <p:spPr>
          <a:xfrm>
            <a:off x="5974398" y="3245644"/>
            <a:ext cx="240030" cy="368300"/>
          </a:xfrm>
          <a:prstGeom prst="rect">
            <a:avLst/>
          </a:prstGeom>
          <a:noFill/>
          <a:ln w="9525">
            <a:noFill/>
          </a:ln>
        </p:spPr>
        <p:txBody>
          <a:bodyPr wrap="none" lIns="136482" rIns="41262" anchor="ctr"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605" y="46990"/>
            <a:ext cx="11658600" cy="6750685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725" algn="just">
              <a:lnSpc>
                <a:spcPct val="14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第三段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伏惟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圣朝以孝治天下，凡在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故老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，犹蒙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矜育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，况臣孤苦，特为尤甚。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臣少仕伪朝，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历职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郎署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，本图宦达，不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矜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名节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。今臣亡国贱俘，至微至陋，过蒙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拔擢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，宠命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优渥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，岂敢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盘桓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4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，有所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希冀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刘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日薄西山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4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                                   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，气息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奄奄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4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，人命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危浅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，朝不虑夕。臣无祖母，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无以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4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至今日；祖母无臣，无以终余年。母、孙二人，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更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相为命，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是以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区区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不能废远。</a:t>
            </a:r>
            <a:endParaRPr lang="zh-CN" altLang="zh-CN" sz="28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>
              <a:lnSpc>
                <a:spcPct val="140000"/>
              </a:lnSpc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</a:t>
            </a:r>
            <a:endParaRPr lang="zh-CN" altLang="zh-CN" sz="2800" b="1" kern="10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8236" y="6129925"/>
            <a:ext cx="485148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进一步阐明辞不就职的原因。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8338" y="180514"/>
            <a:ext cx="7723404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伏在地上想。旧时奏疏中下级对上级常用的敬语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6108" y="791948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元老，旧臣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2976" y="790032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怜惜养育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71373" y="1395491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况且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87466" y="1381798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连续任职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80423" y="1399550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郎官的衙署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429115" y="1971475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看重、推崇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63008" y="1980297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名誉与节操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63141" y="2575018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提拔、擢升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4120" y="2586124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优厚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986689" y="2571242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犹疑不决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884" y="3146444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的样子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47406" y="3175036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非分的愿望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49655" y="315686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只是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66887" y="3163858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1321" y="3746462"/>
            <a:ext cx="8008402" cy="523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快要落山。这里比喻人的寿命即将终了。薄，迫近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704092" y="316632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太阳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343489" y="3770292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气息微弱、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1321" y="4362680"/>
            <a:ext cx="269755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将要断气的样子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03104" y="4377999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垂危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382510" y="4387398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无法用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8109" y="4981994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来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364543" y="4960125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轮流，更替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299785" y="5565101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因此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118336" y="5543163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自己的私情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9074" name="文本框 259073"/>
          <p:cNvSpPr txBox="1"/>
          <p:nvPr/>
        </p:nvSpPr>
        <p:spPr>
          <a:xfrm>
            <a:off x="3575686" y="0"/>
            <a:ext cx="39004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自由诵读第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段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75" name="文本框 259074"/>
          <p:cNvSpPr txBox="1"/>
          <p:nvPr/>
        </p:nvSpPr>
        <p:spPr>
          <a:xfrm>
            <a:off x="530225" y="576580"/>
            <a:ext cx="110915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本段哪句话是作者陈述的总提？它包含了哪些内容</a:t>
            </a:r>
            <a:r>
              <a:rPr lang="en-US" altLang="zh-CN" sz="40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259076" name="文本框 259075"/>
          <p:cNvSpPr txBox="1"/>
          <p:nvPr/>
        </p:nvSpPr>
        <p:spPr>
          <a:xfrm>
            <a:off x="1415098" y="2857500"/>
            <a:ext cx="21066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不能废远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77" name="左大括号 259076"/>
          <p:cNvSpPr/>
          <p:nvPr/>
        </p:nvSpPr>
        <p:spPr>
          <a:xfrm>
            <a:off x="3308986" y="1808163"/>
            <a:ext cx="411162" cy="2562225"/>
          </a:xfrm>
          <a:prstGeom prst="leftBrace">
            <a:avLst>
              <a:gd name="adj1" fmla="val 5193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9078" name="文本框 259077"/>
          <p:cNvSpPr txBox="1"/>
          <p:nvPr/>
        </p:nvSpPr>
        <p:spPr>
          <a:xfrm>
            <a:off x="3699511" y="1655763"/>
            <a:ext cx="382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孝治天下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79" name="文本框 259078"/>
          <p:cNvSpPr txBox="1"/>
          <p:nvPr/>
        </p:nvSpPr>
        <p:spPr>
          <a:xfrm>
            <a:off x="3720148" y="2232025"/>
            <a:ext cx="38227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不矜名节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80" name="文本框 259079"/>
          <p:cNvSpPr txBox="1"/>
          <p:nvPr/>
        </p:nvSpPr>
        <p:spPr>
          <a:xfrm>
            <a:off x="3720148" y="2735263"/>
            <a:ext cx="24971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宠命优渥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81" name="文本框 259080"/>
          <p:cNvSpPr txBox="1"/>
          <p:nvPr/>
        </p:nvSpPr>
        <p:spPr>
          <a:xfrm>
            <a:off x="3720148" y="3311525"/>
            <a:ext cx="28082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祖母病笃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82" name="文本框 259081"/>
          <p:cNvSpPr txBox="1"/>
          <p:nvPr/>
        </p:nvSpPr>
        <p:spPr>
          <a:xfrm>
            <a:off x="8255636" y="1844675"/>
            <a:ext cx="2520950" cy="25533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段：晓之以孝悌之大义，明供养祖母奉行孝道之衷情。</a:t>
            </a:r>
          </a:p>
        </p:txBody>
      </p:sp>
      <p:sp>
        <p:nvSpPr>
          <p:cNvPr id="259086" name="文本框 259085"/>
          <p:cNvSpPr txBox="1"/>
          <p:nvPr/>
        </p:nvSpPr>
        <p:spPr>
          <a:xfrm>
            <a:off x="3720148" y="3887788"/>
            <a:ext cx="28082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母孙相依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9087" name="文本框 259086"/>
          <p:cNvSpPr txBox="1"/>
          <p:nvPr/>
        </p:nvSpPr>
        <p:spPr>
          <a:xfrm>
            <a:off x="6239511" y="1727200"/>
            <a:ext cx="25923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说大理</a:t>
            </a:r>
          </a:p>
        </p:txBody>
      </p:sp>
      <p:sp>
        <p:nvSpPr>
          <p:cNvPr id="259088" name="文本框 259087"/>
          <p:cNvSpPr txBox="1"/>
          <p:nvPr/>
        </p:nvSpPr>
        <p:spPr>
          <a:xfrm>
            <a:off x="6168073" y="2663825"/>
            <a:ext cx="25193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剖忠心</a:t>
            </a:r>
          </a:p>
        </p:txBody>
      </p:sp>
      <p:sp>
        <p:nvSpPr>
          <p:cNvPr id="259089" name="文本框 259088"/>
          <p:cNvSpPr txBox="1"/>
          <p:nvPr/>
        </p:nvSpPr>
        <p:spPr>
          <a:xfrm>
            <a:off x="6239511" y="3644900"/>
            <a:ext cx="25209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诉悲情</a:t>
            </a:r>
          </a:p>
        </p:txBody>
      </p:sp>
      <p:sp>
        <p:nvSpPr>
          <p:cNvPr id="259090" name="文本框 259089"/>
          <p:cNvSpPr txBox="1"/>
          <p:nvPr/>
        </p:nvSpPr>
        <p:spPr>
          <a:xfrm>
            <a:off x="765810" y="4625975"/>
            <a:ext cx="1066101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   “</a:t>
            </a:r>
            <a:r>
              <a:rPr lang="zh-CN" altLang="en-US" sz="28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至微至陋”“岂敢”等词委婉动人，至为恳切。“日薄西山”“气息奄奄”“人命危浅”“朝不虑夕”“更相为命</a:t>
            </a:r>
            <a:r>
              <a:rPr lang="en-US" altLang="zh-CN" sz="2800" b="1">
                <a:solidFill>
                  <a:srgbClr val="CC0099"/>
                </a:solidFill>
                <a:latin typeface="Times New Roman" panose="02020603050405020304" pitchFamily="18" charset="0"/>
                <a:ea typeface="华文新魏" pitchFamily="2" charset="-122"/>
              </a:rPr>
              <a:t>……</a:t>
            </a:r>
            <a:r>
              <a:rPr lang="en-US" altLang="zh-CN" sz="28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2800" b="1">
                <a:solidFill>
                  <a:srgbClr val="CC0099"/>
                </a:solidFill>
                <a:latin typeface="华文新魏" pitchFamily="2" charset="-122"/>
                <a:ea typeface="华文新魏" pitchFamily="2" charset="-122"/>
              </a:rPr>
              <a:t>一组四字句，皆出于至孝之心，感人至深。此段语言委婉、流畅，反复表明心迹，叙说衷曲，解释不能“废远”的原因，情辞恳切。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9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9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9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9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9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259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/>
      <p:bldP spid="259075" grpId="0"/>
      <p:bldP spid="259076" grpId="0"/>
      <p:bldP spid="259078" grpId="0"/>
      <p:bldP spid="259079" grpId="0"/>
      <p:bldP spid="259080" grpId="0"/>
      <p:bldP spid="259081" grpId="0"/>
      <p:bldP spid="259082" grpId="0"/>
      <p:bldP spid="259086" grpId="0"/>
      <p:bldP spid="259087" grpId="0"/>
      <p:bldP spid="259088" grpId="0"/>
      <p:bldP spid="259089" grpId="0"/>
      <p:bldP spid="2590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疏通文意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7123" y="907950"/>
            <a:ext cx="11409359" cy="5291455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indent="720725" algn="just">
              <a:lnSpc>
                <a:spcPct val="15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第四段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臣密今年四十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四，祖母今年九十有六，是臣尽节于陛下之日长，报养刘之日短也。乌鸟私情，愿乞终养。臣之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辛苦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，非独蜀之人士及二州牧伯所见明知，皇天后土实所共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鉴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。愿陛下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矜愍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愚诚，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听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5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臣微志，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庶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刘侥幸，保卒余年。臣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生当陨首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</a:p>
          <a:p>
            <a:pPr indent="720725" algn="just">
              <a:lnSpc>
                <a:spcPct val="150000"/>
              </a:lnSpc>
              <a:tabLst>
                <a:tab pos="2249805"/>
              </a:tabLst>
            </a:pP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死当结草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。臣不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胜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犬马怖惧之情，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谨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拜表以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闻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20725" algn="just">
              <a:lnSpc>
                <a:spcPct val="150000"/>
              </a:lnSpc>
              <a:tabLst>
                <a:tab pos="2249805"/>
              </a:tabLs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							</a:t>
            </a:r>
            <a:endParaRPr lang="zh-CN" altLang="zh-CN" sz="2800" b="1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41932" y="5519884"/>
            <a:ext cx="6287446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提出解决问题的办法，点明全文主旨。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67295" y="1086894"/>
            <a:ext cx="5569467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，表示整数之外再加零数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68802" y="2363579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辛酸悲苦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74141" y="3004645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照察、审辨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81942" y="3004476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怜恤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072405" y="3022228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任从。这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1901" y="3641419"/>
            <a:ext cx="162058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里指应许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77509" y="3638920"/>
            <a:ext cx="90260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希望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23258" y="3650633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活着应当杀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1901" y="4289341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身报效朝廷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82270" y="4281903"/>
            <a:ext cx="305653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死后也当结草报恩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28237" y="4289341"/>
            <a:ext cx="1979571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承受，承担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72787" y="4911142"/>
            <a:ext cx="1261592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恭敬地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69855" y="4936756"/>
            <a:ext cx="3774519" cy="523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使动用法，使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知道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1122" name="文本框 261121"/>
          <p:cNvSpPr txBox="1"/>
          <p:nvPr/>
        </p:nvSpPr>
        <p:spPr>
          <a:xfrm>
            <a:off x="1630998" y="2746375"/>
            <a:ext cx="21066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愿乞终养</a:t>
            </a:r>
          </a:p>
        </p:txBody>
      </p:sp>
      <p:sp>
        <p:nvSpPr>
          <p:cNvPr id="261123" name="左大括号 261122"/>
          <p:cNvSpPr/>
          <p:nvPr/>
        </p:nvSpPr>
        <p:spPr>
          <a:xfrm>
            <a:off x="3647123" y="1700213"/>
            <a:ext cx="360363" cy="2449512"/>
          </a:xfrm>
          <a:prstGeom prst="leftBrace">
            <a:avLst>
              <a:gd name="adj1" fmla="val 5664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1124" name="文本框 261123"/>
          <p:cNvSpPr txBox="1"/>
          <p:nvPr/>
        </p:nvSpPr>
        <p:spPr>
          <a:xfrm>
            <a:off x="3915410" y="1511300"/>
            <a:ext cx="60690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尽节日长，报养日短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1125" name="文本框 261124"/>
          <p:cNvSpPr txBox="1"/>
          <p:nvPr/>
        </p:nvSpPr>
        <p:spPr>
          <a:xfrm>
            <a:off x="3936048" y="2636838"/>
            <a:ext cx="619283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天地所鉴，听臣微志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1126" name="文本框 261125"/>
          <p:cNvSpPr txBox="1"/>
          <p:nvPr/>
        </p:nvSpPr>
        <p:spPr>
          <a:xfrm>
            <a:off x="3936048" y="3789363"/>
            <a:ext cx="518477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生陨死结，拜表以闻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1129" name="矩形 261128"/>
          <p:cNvSpPr/>
          <p:nvPr/>
        </p:nvSpPr>
        <p:spPr>
          <a:xfrm>
            <a:off x="2038986" y="0"/>
            <a:ext cx="7958137" cy="838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000" u="none" kern="1200" baseline="0">
                <a:solidFill>
                  <a:srgbClr val="30381A"/>
                </a:solidFill>
                <a:latin typeface="-소망B" pitchFamily="18" charset="-127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3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自由诵读第</a:t>
            </a:r>
            <a:r>
              <a:rPr lang="en-US" altLang="zh-CN" sz="3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4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段</a:t>
            </a:r>
            <a:endParaRPr lang="zh-CN" altLang="en-US" b="1"/>
          </a:p>
        </p:txBody>
      </p:sp>
      <p:sp>
        <p:nvSpPr>
          <p:cNvPr id="261130" name="矩形 261129"/>
          <p:cNvSpPr/>
          <p:nvPr/>
        </p:nvSpPr>
        <p:spPr>
          <a:xfrm>
            <a:off x="7679373" y="3284538"/>
            <a:ext cx="25923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u="sng">
                <a:solidFill>
                  <a:srgbClr val="CC0099"/>
                </a:solidFill>
                <a:latin typeface="Arial" panose="020b0604020202020204" pitchFamily="34" charset="0"/>
              </a:rPr>
              <a:t>言之恭</a:t>
            </a:r>
          </a:p>
        </p:txBody>
      </p:sp>
      <p:sp>
        <p:nvSpPr>
          <p:cNvPr id="261131" name="矩形 261130"/>
          <p:cNvSpPr/>
          <p:nvPr/>
        </p:nvSpPr>
        <p:spPr>
          <a:xfrm>
            <a:off x="7752398" y="2205038"/>
            <a:ext cx="21605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u="sng">
                <a:solidFill>
                  <a:srgbClr val="CC0099"/>
                </a:solidFill>
                <a:latin typeface="Arial" panose="020b0604020202020204" pitchFamily="34" charset="0"/>
              </a:rPr>
              <a:t>事之实</a:t>
            </a:r>
          </a:p>
        </p:txBody>
      </p:sp>
      <p:sp>
        <p:nvSpPr>
          <p:cNvPr id="261132" name="文本框 261131"/>
          <p:cNvSpPr txBox="1"/>
          <p:nvPr/>
        </p:nvSpPr>
        <p:spPr>
          <a:xfrm>
            <a:off x="1775460" y="5300663"/>
            <a:ext cx="93614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段：解决忠孝两全矛盾，提出愿乞终养请求。</a:t>
            </a:r>
          </a:p>
        </p:txBody>
      </p:sp>
      <p:sp>
        <p:nvSpPr>
          <p:cNvPr id="261134" name="矩形 261133"/>
          <p:cNvSpPr/>
          <p:nvPr/>
        </p:nvSpPr>
        <p:spPr>
          <a:xfrm>
            <a:off x="7752398" y="4365625"/>
            <a:ext cx="23749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u="sng">
                <a:solidFill>
                  <a:srgbClr val="CC0099"/>
                </a:solidFill>
                <a:latin typeface="Arial" panose="020b0604020202020204" pitchFamily="34" charset="0"/>
              </a:rPr>
              <a:t>心之诚</a:t>
            </a:r>
          </a:p>
        </p:txBody>
      </p:sp>
      <p:sp>
        <p:nvSpPr>
          <p:cNvPr id="261135" name="文本框 261134"/>
          <p:cNvSpPr txBox="1"/>
          <p:nvPr/>
        </p:nvSpPr>
        <p:spPr>
          <a:xfrm>
            <a:off x="661035" y="765175"/>
            <a:ext cx="10476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本段哪句话是陈述的总提？它包含了哪些内容</a:t>
            </a:r>
            <a:r>
              <a:rPr lang="en-US" altLang="zh-CN" sz="3600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1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1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1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1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61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4" grpId="0"/>
      <p:bldP spid="261125" grpId="0"/>
      <p:bldP spid="261126" grpId="0"/>
      <p:bldP spid="261130" grpId="0"/>
      <p:bldP spid="261131" grpId="0"/>
      <p:bldP spid="261132" grpId="0"/>
      <p:bldP spid="261134" grpId="0"/>
      <p:bldP spid="2611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64920" y="2108835"/>
            <a:ext cx="10077450" cy="1871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1.掌握文中常用实词、虚词及特殊句式，积累“察”“举”“拜”等文化常识。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2.反复诵读，体会作者表达的情感，背诵全文。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3.在反复诵读中体悟以情动人的陈情艺术。</a:t>
            </a: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标题 26625"/>
          <p:cNvSpPr>
            <a:spLocks noGrp="1"/>
          </p:cNvSpPr>
          <p:nvPr>
            <p:ph type="title"/>
          </p:nvPr>
        </p:nvSpPr>
        <p:spPr>
          <a:xfrm>
            <a:off x="2135189" y="333375"/>
            <a:ext cx="7772400" cy="1143000"/>
          </a:xfrm>
        </p:spPr>
        <p:txBody>
          <a:bodyPr anchor="ctr"/>
          <a:lstStyle/>
          <a:p>
            <a:r>
              <a:rPr lang="zh-CN" altLang="en-US" sz="6000" b="1">
                <a:solidFill>
                  <a:schemeClr val="accent2"/>
                </a:solidFill>
                <a:ea typeface="隶书" panose="02010509060101010101" pitchFamily="49" charset="-122"/>
              </a:rPr>
              <a:t>结 构 梳 理：</a:t>
            </a:r>
          </a:p>
        </p:txBody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1812926" y="692150"/>
            <a:ext cx="8820150" cy="4897438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一段：历述自己的悲惨遭遇。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二段：叙写进退两难的处境。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愿乞终养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三段：提出孝之大理。  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不能就职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四段：提出先尽孝、后尽忠。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5219" name="文本占位符 265218"/>
          <p:cNvSpPr>
            <a:spLocks noGrp="1"/>
          </p:cNvSpPr>
          <p:nvPr>
            <p:ph type="body"/>
          </p:nvPr>
        </p:nvSpPr>
        <p:spPr>
          <a:xfrm>
            <a:off x="931545" y="1052830"/>
            <a:ext cx="10386695" cy="4824095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3600" b="1"/>
              <a:t>   </a:t>
            </a:r>
            <a:r>
              <a:rPr lang="zh-CN" altLang="en-US" sz="3600" b="1"/>
              <a:t>亚里士多德说：“只有在适当的时候，对适当的事物，对适当的人，在适当的时机下，以适当的方式发生的感情，才是适度的最好的感情。”</a:t>
            </a:r>
          </a:p>
          <a:p>
            <a:pPr>
              <a:lnSpc>
                <a:spcPct val="120000"/>
              </a:lnSpc>
            </a:pPr>
            <a:r>
              <a:rPr lang="zh-CN" altLang="en-US" sz="3600" b="1"/>
              <a:t>    作者正是运用了最恰当的抒情方式，终于打动了晋武帝，使他看了表章后说“士之有名，不虚然哉”，“乃停诏”，允其不仕。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954" name="椭圆 253953"/>
          <p:cNvSpPr/>
          <p:nvPr/>
        </p:nvSpPr>
        <p:spPr>
          <a:xfrm>
            <a:off x="1704023" y="1168400"/>
            <a:ext cx="2136775" cy="72072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构思艺术</a:t>
            </a:r>
          </a:p>
        </p:txBody>
      </p:sp>
      <p:sp>
        <p:nvSpPr>
          <p:cNvPr id="253955" name="流程图: 可选过程 253954"/>
          <p:cNvSpPr/>
          <p:nvPr/>
        </p:nvSpPr>
        <p:spPr>
          <a:xfrm>
            <a:off x="2261236" y="1960563"/>
            <a:ext cx="1401762" cy="433387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叙孝情</a:t>
            </a:r>
          </a:p>
        </p:txBody>
      </p:sp>
      <p:sp>
        <p:nvSpPr>
          <p:cNvPr id="253956" name="流程图: 可选过程 253955"/>
          <p:cNvSpPr/>
          <p:nvPr/>
        </p:nvSpPr>
        <p:spPr>
          <a:xfrm>
            <a:off x="2261236" y="2752725"/>
            <a:ext cx="1401762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表忠情</a:t>
            </a:r>
          </a:p>
        </p:txBody>
      </p:sp>
      <p:sp>
        <p:nvSpPr>
          <p:cNvPr id="253957" name="流程图: 可选过程 253956"/>
          <p:cNvSpPr/>
          <p:nvPr/>
        </p:nvSpPr>
        <p:spPr>
          <a:xfrm>
            <a:off x="2261236" y="3544888"/>
            <a:ext cx="1401762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找依据</a:t>
            </a:r>
          </a:p>
        </p:txBody>
      </p:sp>
      <p:sp>
        <p:nvSpPr>
          <p:cNvPr id="253958" name="流程图: 可选过程 253957"/>
          <p:cNvSpPr/>
          <p:nvPr/>
        </p:nvSpPr>
        <p:spPr>
          <a:xfrm>
            <a:off x="2261236" y="4337050"/>
            <a:ext cx="1403350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释误会</a:t>
            </a:r>
          </a:p>
        </p:txBody>
      </p:sp>
      <p:sp>
        <p:nvSpPr>
          <p:cNvPr id="253959" name="流程图: 可选过程 253958"/>
          <p:cNvSpPr/>
          <p:nvPr/>
        </p:nvSpPr>
        <p:spPr>
          <a:xfrm>
            <a:off x="2261236" y="5561013"/>
            <a:ext cx="1401762" cy="433387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rgbClr val="000000"/>
                </a:solidFill>
                <a:latin typeface="Arial" panose="020b0604020202020204" pitchFamily="34" charset="0"/>
                <a:ea typeface="华文新魏" pitchFamily="2" charset="-122"/>
              </a:rPr>
              <a:t>乞矜悯</a:t>
            </a:r>
          </a:p>
        </p:txBody>
      </p:sp>
      <p:sp>
        <p:nvSpPr>
          <p:cNvPr id="253960" name="流程图: 可选过程 253959"/>
          <p:cNvSpPr/>
          <p:nvPr/>
        </p:nvSpPr>
        <p:spPr>
          <a:xfrm>
            <a:off x="4253548" y="1960563"/>
            <a:ext cx="2211388" cy="433387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祖母情深似海</a:t>
            </a:r>
          </a:p>
        </p:txBody>
      </p:sp>
      <p:sp>
        <p:nvSpPr>
          <p:cNvPr id="253961" name="流程图: 可选过程 253960"/>
          <p:cNvSpPr/>
          <p:nvPr/>
        </p:nvSpPr>
        <p:spPr>
          <a:xfrm>
            <a:off x="4326573" y="2752725"/>
            <a:ext cx="2138363" cy="431800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圣上恩重如山</a:t>
            </a:r>
          </a:p>
        </p:txBody>
      </p:sp>
      <p:sp>
        <p:nvSpPr>
          <p:cNvPr id="253962" name="流程图: 可选过程 253961"/>
          <p:cNvSpPr/>
          <p:nvPr/>
        </p:nvSpPr>
        <p:spPr>
          <a:xfrm>
            <a:off x="4326573" y="3544888"/>
            <a:ext cx="2359025" cy="35877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以孝治天下”</a:t>
            </a:r>
          </a:p>
        </p:txBody>
      </p:sp>
      <p:sp>
        <p:nvSpPr>
          <p:cNvPr id="253963" name="流程图: 可选过程 253962"/>
          <p:cNvSpPr/>
          <p:nvPr/>
        </p:nvSpPr>
        <p:spPr>
          <a:xfrm>
            <a:off x="4253548" y="4337050"/>
            <a:ext cx="2947988" cy="433388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岂敢盘桓 有所希冀”</a:t>
            </a:r>
          </a:p>
        </p:txBody>
      </p:sp>
      <p:sp>
        <p:nvSpPr>
          <p:cNvPr id="253964" name="流程图: 可选过程 253963"/>
          <p:cNvSpPr/>
          <p:nvPr/>
        </p:nvSpPr>
        <p:spPr>
          <a:xfrm>
            <a:off x="4326573" y="5561013"/>
            <a:ext cx="3497263" cy="531812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3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生当陨首 ，死当结草</a:t>
            </a:r>
          </a:p>
        </p:txBody>
      </p:sp>
      <p:sp>
        <p:nvSpPr>
          <p:cNvPr id="253965" name="右大括号 253964"/>
          <p:cNvSpPr/>
          <p:nvPr/>
        </p:nvSpPr>
        <p:spPr>
          <a:xfrm>
            <a:off x="6537961" y="2176463"/>
            <a:ext cx="146050" cy="1008062"/>
          </a:xfrm>
          <a:prstGeom prst="rightBrace">
            <a:avLst>
              <a:gd name="adj1" fmla="val 57518"/>
              <a:gd name="adj2" fmla="val 50079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53966" name="右大括号 253965"/>
          <p:cNvSpPr/>
          <p:nvPr/>
        </p:nvSpPr>
        <p:spPr>
          <a:xfrm>
            <a:off x="7349173" y="3617913"/>
            <a:ext cx="146050" cy="1008062"/>
          </a:xfrm>
          <a:prstGeom prst="rightBrace">
            <a:avLst>
              <a:gd name="adj1" fmla="val 57518"/>
              <a:gd name="adj2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1">
              <a:latin typeface="Arial" panose="020b0604020202020204" pitchFamily="34" charset="0"/>
            </a:endParaRPr>
          </a:p>
        </p:txBody>
      </p:sp>
      <p:sp>
        <p:nvSpPr>
          <p:cNvPr id="253967" name="流程图: 可选过程 253966"/>
          <p:cNvSpPr/>
          <p:nvPr/>
        </p:nvSpPr>
        <p:spPr>
          <a:xfrm>
            <a:off x="6758623" y="2465388"/>
            <a:ext cx="2001838" cy="531812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300" b="1">
                <a:solidFill>
                  <a:srgbClr val="761704"/>
                </a:solidFill>
                <a:latin typeface="Arial" panose="020b0604020202020204" pitchFamily="34" charset="0"/>
                <a:ea typeface="黑体" panose="02010609060101010101" charset="-122"/>
              </a:rPr>
              <a:t>忠孝两难</a:t>
            </a:r>
          </a:p>
        </p:txBody>
      </p:sp>
      <p:sp>
        <p:nvSpPr>
          <p:cNvPr id="253968" name="流程图: 可选过程 253967"/>
          <p:cNvSpPr/>
          <p:nvPr/>
        </p:nvSpPr>
        <p:spPr>
          <a:xfrm>
            <a:off x="7496811" y="3905250"/>
            <a:ext cx="2271712" cy="460375"/>
          </a:xfrm>
          <a:prstGeom prst="flowChartAlternateProcess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300" b="1">
                <a:solidFill>
                  <a:srgbClr val="761704"/>
                </a:solidFill>
                <a:latin typeface="Arial" panose="020b0604020202020204" pitchFamily="34" charset="0"/>
                <a:ea typeface="黑体" panose="02010609060101010101" charset="-122"/>
              </a:rPr>
              <a:t>先尽孝后尽忠</a:t>
            </a:r>
          </a:p>
        </p:txBody>
      </p:sp>
      <p:sp>
        <p:nvSpPr>
          <p:cNvPr id="253969" name="右箭头 253968"/>
          <p:cNvSpPr/>
          <p:nvPr/>
        </p:nvSpPr>
        <p:spPr>
          <a:xfrm>
            <a:off x="7496811" y="5776913"/>
            <a:ext cx="738187" cy="73025"/>
          </a:xfrm>
          <a:prstGeom prst="rightArrow">
            <a:avLst>
              <a:gd name="adj1" fmla="val 50000"/>
              <a:gd name="adj2" fmla="val 2527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0" name="右箭头 253969"/>
          <p:cNvSpPr/>
          <p:nvPr/>
        </p:nvSpPr>
        <p:spPr>
          <a:xfrm>
            <a:off x="8308023" y="2681288"/>
            <a:ext cx="441325" cy="71437"/>
          </a:xfrm>
          <a:prstGeom prst="rightArrow">
            <a:avLst>
              <a:gd name="adj1" fmla="val 50000"/>
              <a:gd name="adj2" fmla="val 154445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1" name="右箭头 253970"/>
          <p:cNvSpPr/>
          <p:nvPr/>
        </p:nvSpPr>
        <p:spPr>
          <a:xfrm>
            <a:off x="3737611" y="2176463"/>
            <a:ext cx="515937" cy="73025"/>
          </a:xfrm>
          <a:prstGeom prst="rightArrow">
            <a:avLst>
              <a:gd name="adj1" fmla="val 50000"/>
              <a:gd name="adj2" fmla="val 1766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2" name="右箭头 253971"/>
          <p:cNvSpPr/>
          <p:nvPr/>
        </p:nvSpPr>
        <p:spPr>
          <a:xfrm>
            <a:off x="3737611" y="2968625"/>
            <a:ext cx="515937" cy="73025"/>
          </a:xfrm>
          <a:prstGeom prst="rightArrow">
            <a:avLst>
              <a:gd name="adj1" fmla="val 50000"/>
              <a:gd name="adj2" fmla="val 1766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3" name="右箭头 253972"/>
          <p:cNvSpPr/>
          <p:nvPr/>
        </p:nvSpPr>
        <p:spPr>
          <a:xfrm>
            <a:off x="3737611" y="3689350"/>
            <a:ext cx="588962" cy="71438"/>
          </a:xfrm>
          <a:prstGeom prst="rightArrow">
            <a:avLst>
              <a:gd name="adj1" fmla="val 50000"/>
              <a:gd name="adj2" fmla="val 20610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4" name="右箭头 253973"/>
          <p:cNvSpPr/>
          <p:nvPr/>
        </p:nvSpPr>
        <p:spPr>
          <a:xfrm>
            <a:off x="3737611" y="4552950"/>
            <a:ext cx="515937" cy="73025"/>
          </a:xfrm>
          <a:prstGeom prst="rightArrow">
            <a:avLst>
              <a:gd name="adj1" fmla="val 50000"/>
              <a:gd name="adj2" fmla="val 17663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5" name="右箭头 253974"/>
          <p:cNvSpPr/>
          <p:nvPr/>
        </p:nvSpPr>
        <p:spPr>
          <a:xfrm>
            <a:off x="3662998" y="5776913"/>
            <a:ext cx="663575" cy="73025"/>
          </a:xfrm>
          <a:prstGeom prst="rightArrow">
            <a:avLst>
              <a:gd name="adj1" fmla="val 50000"/>
              <a:gd name="adj2" fmla="val 22717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6" name="右箭头 253975"/>
          <p:cNvSpPr/>
          <p:nvPr/>
        </p:nvSpPr>
        <p:spPr>
          <a:xfrm>
            <a:off x="9412923" y="4121150"/>
            <a:ext cx="368300" cy="73025"/>
          </a:xfrm>
          <a:prstGeom prst="rightArrow">
            <a:avLst>
              <a:gd name="adj1" fmla="val 50000"/>
              <a:gd name="adj2" fmla="val 1260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3977" name="横卷形 253976"/>
          <p:cNvSpPr/>
          <p:nvPr/>
        </p:nvSpPr>
        <p:spPr>
          <a:xfrm>
            <a:off x="8749348" y="2320925"/>
            <a:ext cx="2027238" cy="892175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动之以情</a:t>
            </a:r>
          </a:p>
        </p:txBody>
      </p:sp>
      <p:sp>
        <p:nvSpPr>
          <p:cNvPr id="253978" name="竖卷形 253977"/>
          <p:cNvSpPr/>
          <p:nvPr/>
        </p:nvSpPr>
        <p:spPr>
          <a:xfrm>
            <a:off x="9708198" y="3257550"/>
            <a:ext cx="1068388" cy="2043113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algn="ctr"/>
            <a:r>
              <a:rPr lang="zh-CN" altLang="en-US" sz="2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晓之以理</a:t>
            </a:r>
          </a:p>
        </p:txBody>
      </p:sp>
      <p:sp>
        <p:nvSpPr>
          <p:cNvPr id="253979" name="横卷形 253978"/>
          <p:cNvSpPr/>
          <p:nvPr/>
        </p:nvSpPr>
        <p:spPr>
          <a:xfrm>
            <a:off x="8233411" y="5418138"/>
            <a:ext cx="2543175" cy="81915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2600" b="1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charset="-122"/>
              </a:rPr>
              <a:t>示之以忠</a:t>
            </a:r>
          </a:p>
        </p:txBody>
      </p:sp>
      <p:sp>
        <p:nvSpPr>
          <p:cNvPr id="253980" name="爆炸形 2 253979"/>
          <p:cNvSpPr/>
          <p:nvPr/>
        </p:nvSpPr>
        <p:spPr>
          <a:xfrm>
            <a:off x="6168073" y="1025525"/>
            <a:ext cx="3392488" cy="1150938"/>
          </a:xfrm>
          <a:prstGeom prst="irregularSeal2">
            <a:avLst/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思维严谨</a:t>
            </a:r>
          </a:p>
        </p:txBody>
      </p:sp>
      <p:sp>
        <p:nvSpPr>
          <p:cNvPr id="253981" name="标题 253980"/>
          <p:cNvSpPr>
            <a:spLocks noGrp="1"/>
          </p:cNvSpPr>
          <p:nvPr>
            <p:ph type="title"/>
          </p:nvPr>
        </p:nvSpPr>
        <p:spPr>
          <a:xfrm>
            <a:off x="1194435" y="405130"/>
            <a:ext cx="10997565" cy="1080770"/>
          </a:xfrm>
        </p:spPr>
        <p:txBody>
          <a:bodyPr anchor="ctr">
            <a:normAutofit fontScale="90000"/>
          </a:bodyPr>
          <a:lstStyle/>
          <a:p>
            <a:pPr algn="l"/>
            <a:r>
              <a:rPr lang="zh-CN" altLang="en-US" b="1">
                <a:solidFill>
                  <a:srgbClr val="0000CC"/>
                </a:solidFill>
              </a:rPr>
              <a:t>本文为什么能打动晋武帝，陈情的技巧有哪些？</a:t>
            </a:r>
          </a:p>
        </p:txBody>
      </p:sp>
      <p:sp>
        <p:nvSpPr>
          <p:cNvPr id="253983" name="矩形 253982"/>
          <p:cNvSpPr/>
          <p:nvPr/>
        </p:nvSpPr>
        <p:spPr>
          <a:xfrm>
            <a:off x="4970463" y="-244475"/>
            <a:ext cx="2663825" cy="12684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000" u="none" kern="1200" baseline="0">
                <a:solidFill>
                  <a:srgbClr val="30381A"/>
                </a:solidFill>
                <a:latin typeface="-소망B" pitchFamily="18" charset="-127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000" b="1">
                <a:solidFill>
                  <a:srgbClr val="FF0000"/>
                </a:solidFill>
              </a:rPr>
              <a:t>总结全文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3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53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3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3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53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39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3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3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39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53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39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3" dur="2000"/>
                                        <p:tgtEl>
                                          <p:spTgt spid="253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2000"/>
                                        <p:tgtEl>
                                          <p:spTgt spid="253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53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3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53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9" dur="2000"/>
                                        <p:tgtEl>
                                          <p:spTgt spid="253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539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5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25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3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53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3" dur="2000"/>
                                        <p:tgtEl>
                                          <p:spTgt spid="253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5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5" dur="2000"/>
                                        <p:tgtEl>
                                          <p:spTgt spid="25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539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53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25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2" dur="500"/>
                                        <p:tgtEl>
                                          <p:spTgt spid="25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5" grpId="0"/>
      <p:bldP spid="253956" grpId="0"/>
      <p:bldP spid="253957" grpId="0"/>
      <p:bldP spid="253958" grpId="0"/>
      <p:bldP spid="253959" grpId="0"/>
      <p:bldP spid="253960" grpId="0"/>
      <p:bldP spid="253961" grpId="0"/>
      <p:bldP spid="253962" grpId="0"/>
      <p:bldP spid="253963" grpId="0"/>
      <p:bldP spid="253964" grpId="0"/>
      <p:bldP spid="253965" grpId="0"/>
      <p:bldP spid="253966" grpId="0"/>
      <p:bldP spid="253967" grpId="0"/>
      <p:bldP spid="253968" grpId="0"/>
      <p:bldP spid="253977" grpId="0"/>
      <p:bldP spid="253978" grpId="0"/>
      <p:bldP spid="253979" grpId="0"/>
      <p:bldP spid="25398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9315" name="文本占位符 269314"/>
          <p:cNvSpPr>
            <a:spLocks noGrp="1"/>
          </p:cNvSpPr>
          <p:nvPr>
            <p:ph type="body"/>
          </p:nvPr>
        </p:nvSpPr>
        <p:spPr>
          <a:xfrm>
            <a:off x="842645" y="1108075"/>
            <a:ext cx="10144125" cy="5596255"/>
          </a:xfrm>
        </p:spPr>
        <p:txBody>
          <a:bodyPr>
            <a:normAutofit fontScale="70000"/>
          </a:bodyPr>
          <a:lstStyle/>
          <a:p>
            <a:pPr latinLnBrk="0">
              <a:lnSpc>
                <a:spcPct val="160000"/>
              </a:lnSpc>
              <a:spcBef>
                <a:spcPct val="0"/>
              </a:spcBef>
              <a:buClrTx/>
              <a:buNone/>
            </a:pPr>
            <a:r>
              <a:rPr lang="en-US" altLang="zh-CN" sz="2900" b="1">
                <a:solidFill>
                  <a:schemeClr val="tx1"/>
                </a:solidFill>
              </a:rPr>
              <a:t>      </a:t>
            </a:r>
            <a:r>
              <a:rPr lang="zh-CN" altLang="en-US" sz="4570" b="1">
                <a:solidFill>
                  <a:schemeClr val="tx1"/>
                </a:solidFill>
              </a:rPr>
              <a:t>全文首</a:t>
            </a:r>
            <a:r>
              <a:rPr lang="zh-CN" altLang="en-US" sz="4570" b="1">
                <a:solidFill>
                  <a:srgbClr val="FF0000"/>
                </a:solidFill>
              </a:rPr>
              <a:t>先陈述个人悲惨遭遇及家庭凄苦</a:t>
            </a:r>
            <a:r>
              <a:rPr lang="zh-CN" altLang="en-US" sz="4570" b="1">
                <a:solidFill>
                  <a:schemeClr val="tx1"/>
                </a:solidFill>
              </a:rPr>
              <a:t>，突出母孙的特殊关系，作为陈情的依据。</a:t>
            </a:r>
            <a:r>
              <a:rPr lang="zh-CN" altLang="en-US" sz="4570" b="1">
                <a:solidFill>
                  <a:srgbClr val="FF0000"/>
                </a:solidFill>
              </a:rPr>
              <a:t>继则写自己愿意奉诏，但又以刘病日笃，处于狼狈之境，</a:t>
            </a:r>
            <a:r>
              <a:rPr lang="zh-CN" altLang="en-US" sz="4570" b="1">
                <a:solidFill>
                  <a:schemeClr val="tx1"/>
                </a:solidFill>
              </a:rPr>
              <a:t>借以博取晋武同情。</a:t>
            </a:r>
            <a:r>
              <a:rPr lang="zh-CN" altLang="en-US" sz="4570" b="1">
                <a:solidFill>
                  <a:srgbClr val="FF0000"/>
                </a:solidFill>
              </a:rPr>
              <a:t>再则抬出以孝治天下</a:t>
            </a:r>
            <a:r>
              <a:rPr lang="zh-CN" altLang="en-US" sz="4570" b="1">
                <a:solidFill>
                  <a:schemeClr val="tx1"/>
                </a:solidFill>
              </a:rPr>
              <a:t>的大旗，恳求准如所请。同时更表明自己心迹，排除了不愿出仕的政治因素。</a:t>
            </a:r>
            <a:r>
              <a:rPr lang="zh-CN" altLang="en-US" sz="4570" b="1">
                <a:solidFill>
                  <a:srgbClr val="FF0000"/>
                </a:solidFill>
              </a:rPr>
              <a:t>最后提出解决矛盾的方案。</a:t>
            </a:r>
            <a:r>
              <a:rPr lang="zh-CN" altLang="en-US" sz="4570" b="1">
                <a:solidFill>
                  <a:schemeClr val="tx1"/>
                </a:solidFill>
              </a:rPr>
              <a:t>全文构思缜密，脉络分明，具有很强的逻辑力量。</a:t>
            </a:r>
            <a:endParaRPr lang="zh-CN" altLang="en-US" sz="4570">
              <a:solidFill>
                <a:schemeClr val="tx1"/>
              </a:solidFill>
            </a:endParaRPr>
          </a:p>
        </p:txBody>
      </p:sp>
      <p:sp>
        <p:nvSpPr>
          <p:cNvPr id="269316" name="矩形 269315"/>
          <p:cNvSpPr/>
          <p:nvPr/>
        </p:nvSpPr>
        <p:spPr>
          <a:xfrm>
            <a:off x="2062798" y="404813"/>
            <a:ext cx="7958138" cy="9906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000" u="none" kern="1200" baseline="0">
                <a:solidFill>
                  <a:srgbClr val="30381A"/>
                </a:solidFill>
                <a:latin typeface="-소망B" pitchFamily="18" charset="-127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4000" b="1">
                <a:solidFill>
                  <a:srgbClr val="FF0000"/>
                </a:solidFill>
              </a:rPr>
              <a:t>总结全文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3170" name="标题 263169"/>
          <p:cNvSpPr>
            <a:spLocks noGrp="1"/>
          </p:cNvSpPr>
          <p:nvPr>
            <p:ph type="title"/>
          </p:nvPr>
        </p:nvSpPr>
        <p:spPr>
          <a:xfrm>
            <a:off x="2135823" y="0"/>
            <a:ext cx="7958138" cy="990600"/>
          </a:xfrm>
        </p:spPr>
        <p:txBody>
          <a:bodyPr anchor="ctr"/>
          <a:lstStyle/>
          <a:p>
            <a:r>
              <a:rPr lang="zh-CN" altLang="en-US" sz="4800" b="1">
                <a:solidFill>
                  <a:srgbClr val="FF0000"/>
                </a:solidFill>
              </a:rPr>
              <a:t>鉴赏写法</a:t>
            </a:r>
          </a:p>
        </p:txBody>
      </p:sp>
      <p:sp>
        <p:nvSpPr>
          <p:cNvPr id="263171" name="文本占位符 263170"/>
          <p:cNvSpPr>
            <a:spLocks noGrp="1"/>
          </p:cNvSpPr>
          <p:nvPr>
            <p:ph type="body" idx="1"/>
          </p:nvPr>
        </p:nvSpPr>
        <p:spPr>
          <a:xfrm>
            <a:off x="629285" y="793750"/>
            <a:ext cx="10510520" cy="6064250"/>
          </a:xfrm>
        </p:spPr>
        <p:txBody>
          <a:bodyPr>
            <a:normAutofit fontScale="80000"/>
          </a:bodyPr>
          <a:lstStyle/>
          <a:p>
            <a:pPr>
              <a:lnSpc>
                <a:spcPct val="100000"/>
              </a:lnSpc>
            </a:pPr>
            <a:r>
              <a:rPr lang="zh-CN" altLang="en-US" sz="4000" b="1"/>
              <a:t>　</a:t>
            </a:r>
            <a:r>
              <a:rPr lang="zh-CN" altLang="en-US" sz="4000" b="1">
                <a:solidFill>
                  <a:srgbClr val="FF0000"/>
                </a:solidFill>
              </a:rPr>
              <a:t>　</a:t>
            </a:r>
            <a:r>
              <a:rPr lang="en-US" altLang="zh-CN" sz="4000" b="1">
                <a:solidFill>
                  <a:srgbClr val="FF0000"/>
                </a:solidFill>
              </a:rPr>
              <a:t>1. </a:t>
            </a:r>
            <a:r>
              <a:rPr lang="zh-CN" altLang="en-US" sz="4000" b="1">
                <a:solidFill>
                  <a:srgbClr val="FF0000"/>
                </a:solidFill>
              </a:rPr>
              <a:t>陈情于事、文笔委婉。</a:t>
            </a:r>
          </a:p>
          <a:p>
            <a:pPr>
              <a:lnSpc>
                <a:spcPct val="100000"/>
              </a:lnSpc>
            </a:pPr>
            <a:r>
              <a:rPr lang="zh-CN" altLang="en-US" sz="4000" b="1"/>
              <a:t>   强烈的感情色彩是本文的一大特色，但作者</a:t>
            </a:r>
            <a:r>
              <a:rPr lang="zh-CN" altLang="en-US" sz="4000" b="1">
                <a:solidFill>
                  <a:srgbClr val="0000FF"/>
                </a:solidFill>
              </a:rPr>
              <a:t>无论是述自己的孤苦无依之情，还是述自己和祖母相依为命的深厚亲情，都是通过叙事来表达的。而自己对朝廷恩遇的感激和对武帝的忠敬之心，也是以充满情感的笔调来写的。</a:t>
            </a:r>
          </a:p>
          <a:p>
            <a:pPr>
              <a:lnSpc>
                <a:spcPct val="100000"/>
              </a:lnSpc>
            </a:pPr>
            <a:r>
              <a:rPr lang="zh-CN" altLang="en-US" sz="4000" b="1"/>
              <a:t>   作者在文中</a:t>
            </a:r>
            <a:r>
              <a:rPr lang="zh-CN" altLang="en-US" sz="4000" b="1">
                <a:solidFill>
                  <a:srgbClr val="FF0000"/>
                </a:solidFill>
              </a:rPr>
              <a:t>所陈之情，包括以下三个方面：一是因处境狼狈而产生的忧惧之情，二是对“诏书切峻，责臣逋慢”的不满情绪，三是对祖母刘氏的孝情。</a:t>
            </a:r>
            <a:r>
              <a:rPr lang="zh-CN" altLang="en-US" sz="4000" b="1"/>
              <a:t>正因为作者所写的都是“至性之言”，所以才会产生“悲恻动人</a:t>
            </a:r>
            <a:r>
              <a:rPr lang="en-US" altLang="zh-CN" sz="4000" b="1"/>
              <a:t>"</a:t>
            </a:r>
            <a:r>
              <a:rPr lang="zh-CN" altLang="en-US" sz="4000" b="1"/>
              <a:t>的效果。</a:t>
            </a:r>
            <a:r>
              <a:rPr lang="zh-CN" altLang="en-US" sz="3600"/>
              <a:t> 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3714" name="矩形 243713"/>
          <p:cNvSpPr/>
          <p:nvPr/>
        </p:nvSpPr>
        <p:spPr>
          <a:xfrm>
            <a:off x="572135" y="533400"/>
            <a:ext cx="10747375" cy="19450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2.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语言形象生动，自然精粹。</a:t>
            </a:r>
          </a:p>
          <a:p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古文观止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评论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陈情表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的语言：“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至性之言，悲恻动人。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”</a:t>
            </a:r>
          </a:p>
        </p:txBody>
      </p:sp>
      <p:sp>
        <p:nvSpPr>
          <p:cNvPr id="243715" name="矩形 243714"/>
          <p:cNvSpPr/>
          <p:nvPr/>
        </p:nvSpPr>
        <p:spPr>
          <a:xfrm>
            <a:off x="670560" y="2421255"/>
            <a:ext cx="10555605" cy="22320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）四字骈句：</a:t>
            </a:r>
            <a:b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“生孩六月，慈父见背，行年四岁，舅夺母志。祖母刘闵臣孤弱，躬亲抚养。臣少多疾病，九岁不行，零丁孤苦，至于 成立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……”</a:t>
            </a:r>
          </a:p>
        </p:txBody>
      </p:sp>
      <p:sp>
        <p:nvSpPr>
          <p:cNvPr id="243716" name="文本框 243715"/>
          <p:cNvSpPr txBox="1"/>
          <p:nvPr/>
        </p:nvSpPr>
        <p:spPr>
          <a:xfrm>
            <a:off x="856615" y="4508500"/>
            <a:ext cx="948880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      </a:t>
            </a:r>
            <a:r>
              <a:rPr lang="zh-CN" altLang="en-US" sz="3600" b="1">
                <a:solidFill>
                  <a:srgbClr val="0000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四字骈句，语势连贯、紧凑，不拖沓，让人感到灾祸接踵而来，以情动人，让晋武帝化严为慈。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243715" grpId="0"/>
      <p:bldP spid="2437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4738" name="矩形 244737"/>
          <p:cNvSpPr/>
          <p:nvPr/>
        </p:nvSpPr>
        <p:spPr>
          <a:xfrm>
            <a:off x="588010" y="313690"/>
            <a:ext cx="10837545" cy="46462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对偶句</a:t>
            </a:r>
            <a:b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zh-CN" altLang="en-US" sz="3600"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“外无期功强近之亲，内无应门五尺之僮，”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zh-CN" altLang="en-US" sz="2800">
                <a:latin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内外对举，都强调一个“无”字，把自己举目无亲，后代尚小，无人终养祖母的困苦境地形象生动表现出来了，让人觉得急切而无可置疑。 </a:t>
            </a:r>
          </a:p>
          <a:p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“前太守臣逵察臣孝廉；后刺史臣荣举臣秀才” </a:t>
            </a:r>
            <a:b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2800">
                <a:latin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前后对举，恰当地表达了自己深受圣朝恩宠的感激。</a:t>
            </a:r>
            <a:r>
              <a:rPr lang="zh-CN" altLang="en-US" sz="2800">
                <a:latin typeface="Times New Roman" panose="02020603050405020304" pitchFamily="18" charset="0"/>
              </a:rPr>
              <a:t>    </a:t>
            </a:r>
            <a:endParaRPr lang="zh-CN" altLang="en-US" sz="2800">
              <a:solidFill>
                <a:schemeClr val="folHlink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臣无祖母，无以至今日，祖母无臣，无以终余年。</a:t>
            </a:r>
            <a:b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</a:br>
            <a:r>
              <a:rPr lang="zh-CN" altLang="en-US" sz="2800">
                <a:solidFill>
                  <a:schemeClr val="folHlin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“臣”与“祖母”对举，突出一个“无”字，强调自己与祖母相依为命的现实。  </a:t>
            </a:r>
          </a:p>
        </p:txBody>
      </p:sp>
      <p:sp>
        <p:nvSpPr>
          <p:cNvPr id="244739" name="文本框 244738"/>
          <p:cNvSpPr txBox="1"/>
          <p:nvPr/>
        </p:nvSpPr>
        <p:spPr>
          <a:xfrm>
            <a:off x="711200" y="4869180"/>
            <a:ext cx="1062228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运用对仗工整的对偶句式，使语气显得 强烈，语意简洁凝练，读来朗朗上口，使文章的感情倍感热切，更具说服力。</a:t>
            </a: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/>
      <p:bldP spid="2447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62" name="矩形 245761"/>
          <p:cNvSpPr/>
          <p:nvPr/>
        </p:nvSpPr>
        <p:spPr>
          <a:xfrm>
            <a:off x="736600" y="260350"/>
            <a:ext cx="10952480" cy="53276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     3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、比喻句：</a:t>
            </a:r>
            <a:endParaRPr lang="zh-CN" altLang="en-US" sz="2800"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</a:t>
            </a: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“刘日薄西山，气息奄奄，人命危浅，朝不虑夕。”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以落日喻人命，贴切在刻画了祖母苍老多病的形象，融入浓烈的抒情色彩，能极大地引发读者的同情；“朝不虑夕”虽是夸张却给人无可置疑的真实；再加上四字骈句，有诗一般的韵律，如泣如诉，读之无不令人动容泣下。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“乌鸟私情，愿乞终养。”</a:t>
            </a:r>
            <a:r>
              <a:rPr lang="zh-CN" altLang="en-US" sz="3200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以鸟喻人，回溯至动物的本性，鸟亦如此，人何以堪？其诚挚恳切之情溢于言表，岂能不打动人？</a:t>
            </a:r>
            <a:r>
              <a:rPr lang="zh-CN" altLang="en-US" sz="2800">
                <a:latin typeface="Times New Roman" panose="02020603050405020304" pitchFamily="18" charset="0"/>
              </a:rPr>
              <a:t> 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“臣不胜犬马怖惧之情，谨拜表以闻。”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似犬似马，忠恳之情，怖惧之态溢于言表。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FF0066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“州司临门，急于星火。”</a:t>
            </a:r>
            <a:r>
              <a:rPr lang="zh-CN" altLang="en-US" sz="2800">
                <a:latin typeface="Times New Roman" panose="02020603050405020304" pitchFamily="18" charset="0"/>
              </a:rPr>
              <a:t>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     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“急于星火”用比喻形容情势紧迫，形象生动。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45763" name="文本框 245762"/>
          <p:cNvSpPr txBox="1"/>
          <p:nvPr/>
        </p:nvSpPr>
        <p:spPr>
          <a:xfrm>
            <a:off x="1192848" y="6012815"/>
            <a:ext cx="8799513" cy="485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rgbClr val="0000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比喻句：形象生动，感情浓烈，富有感染力</a:t>
            </a:r>
            <a:r>
              <a:rPr lang="zh-CN" altLang="en-US" sz="3200">
                <a:solidFill>
                  <a:srgbClr val="000099"/>
                </a:solidFill>
                <a:latin typeface="Times New Roman" panose="02020603050405020304" pitchFamily="18" charset="0"/>
              </a:rPr>
              <a:t>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2" grpId="0"/>
      <p:bldP spid="24576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3352800" y="38100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sz="3200" b="1">
                <a:ea typeface="黑体" panose="02010609060101010101" charset="-122"/>
              </a:rPr>
              <a:t>第一课时（</a:t>
            </a:r>
            <a:r>
              <a:rPr lang="en-US" sz="3200" b="1">
                <a:latin typeface="黑体" panose="02010609060101010101" charset="-122"/>
              </a:rPr>
              <a:t>1-2</a:t>
            </a:r>
            <a:r>
              <a:rPr lang="zh-CN" sz="3200" b="1">
                <a:ea typeface="黑体" panose="02010609060101010101" charset="-122"/>
              </a:rPr>
              <a:t>段）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066800" y="1295400"/>
            <a:ext cx="1000125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accent5">
                    <a:lumMod val="10000"/>
                  </a:schemeClr>
                </a:solidFill>
              </a:rPr>
              <a:t>一、内容梳理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5">
                    <a:lumMod val="10000"/>
                  </a:schemeClr>
                </a:solidFill>
              </a:rPr>
              <a:t>      </a:t>
            </a:r>
            <a:r>
              <a:rPr lang="zh-CN" altLang="en-US" sz="2400">
                <a:solidFill>
                  <a:schemeClr val="accent5">
                    <a:lumMod val="10000"/>
                  </a:schemeClr>
                </a:solidFill>
              </a:rPr>
              <a:t>第一、二段：既然李密“愿乞终养”,想请皇上同意自己的辞官请求,为什么没有在第一段中直接表达这样一种愿望,而是曲折迂回地从</a:t>
            </a:r>
            <a:r>
              <a:rPr lang="en-US" altLang="zh-CN" sz="2400">
                <a:solidFill>
                  <a:schemeClr val="accent5">
                    <a:lumMod val="10000"/>
                  </a:schemeClr>
                </a:solidFill>
              </a:rPr>
              <a:t> 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自己幼年的经历</a:t>
            </a:r>
            <a:r>
              <a:rPr lang="en-US" altLang="zh-CN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>
                <a:solidFill>
                  <a:schemeClr val="accent5">
                    <a:lumMod val="10000"/>
                  </a:schemeClr>
                </a:solidFill>
              </a:rPr>
              <a:t>写起，写了自己的四大不幸 ：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六月丧父、四岁母嫁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、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九岁不行、祖母疾病缠身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5">
                    <a:lumMod val="10000"/>
                  </a:schemeClr>
                </a:solidFill>
              </a:rPr>
              <a:t>     </a:t>
            </a:r>
            <a:r>
              <a:rPr lang="zh-CN" altLang="en-US" sz="2400">
                <a:solidFill>
                  <a:schemeClr val="accent5">
                    <a:lumMod val="10000"/>
                  </a:schemeClr>
                </a:solidFill>
              </a:rPr>
              <a:t>第二段叙述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朝廷多次征召的经过以及自己进退两难的处境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>
                <a:solidFill>
                  <a:schemeClr val="accent5">
                    <a:lumMod val="10000"/>
                  </a:schemeClr>
                </a:solidFill>
              </a:rPr>
              <a:t>第一段侧重叙述祖孙之情，第二段则推进到</a:t>
            </a:r>
            <a:r>
              <a:rPr lang="zh-CN" altLang="en-US" sz="2400" u="sng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君臣之义</a:t>
            </a:r>
            <a:r>
              <a:rPr lang="zh-CN" altLang="en-US" sz="2400">
                <a:solidFill>
                  <a:schemeClr val="accent5">
                    <a:lumMod val="10000"/>
                  </a:schemeClr>
                </a:solidFill>
              </a:rPr>
              <a:t>上  ，突出尽忠与尽孝这一矛盾，表达了自己因处境狼狈而产生的忧惧之情。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文本占位符 16385"/>
          <p:cNvSpPr>
            <a:spLocks noGrp="1" noRot="1"/>
          </p:cNvSpPr>
          <p:nvPr>
            <p:ph idx="1"/>
          </p:nvPr>
        </p:nvSpPr>
        <p:spPr>
          <a:xfrm>
            <a:off x="1905000" y="533400"/>
            <a:ext cx="8763000" cy="5791200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二、解释重点字词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夙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遭闵凶　　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早年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　　　　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慈父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见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背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用在动词之前，表示对“我”怎么样</a:t>
            </a:r>
            <a:r>
              <a:rPr lang="zh-CN" altLang="en-US" sz="2800" b="1" u="sng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舅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母志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强行改变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祖母刘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愍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臣孤弱，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躬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亲抚养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怜惜</a:t>
            </a:r>
            <a:r>
              <a:rPr lang="en-US" altLang="zh-CN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亲自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终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鲜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兄弟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少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至于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成立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成人自立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形影相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慰问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九岁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不行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不会走路。这里形容柔弱。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门衰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祚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薄，晚有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儿息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福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子嗣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外无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期功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强近之亲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这里指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关系比较近的亲属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7863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 b="1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746125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文本占位符 19457"/>
          <p:cNvSpPr>
            <a:spLocks noGrp="1" noRot="1"/>
          </p:cNvSpPr>
          <p:nvPr>
            <p:ph idx="1"/>
          </p:nvPr>
        </p:nvSpPr>
        <p:spPr>
          <a:xfrm>
            <a:off x="1981200" y="533400"/>
            <a:ext cx="8540750" cy="6172200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逮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奉圣朝  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及、至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        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臣孝廉  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经考察后予以推举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　　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寻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蒙国恩　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不久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　  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除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臣先马  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拜官授职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则刘病日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笃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病重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则告诉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不许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不被许可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   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臣具以表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闻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使上闻，报告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责臣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逋慢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有意拖延，怠慢上命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760" y="4495800"/>
            <a:ext cx="99606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翻译：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外</a:t>
            </a:r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无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期功</a:t>
            </a:r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强近之亲，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内</a:t>
            </a:r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无应门五尺之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僮</a:t>
            </a:r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茕茕</a:t>
            </a:r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孑立，形影相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吊</a:t>
            </a:r>
            <a:r>
              <a:rPr lang="zh-CN" altLang="en-US" sz="2800" b="1">
                <a:solidFill>
                  <a:schemeClr val="accent5">
                    <a:lumMod val="10000"/>
                  </a:schemeClr>
                </a:solidFill>
                <a:sym typeface="+mn-ea"/>
              </a:rPr>
              <a:t>。</a:t>
            </a:r>
            <a:endParaRPr lang="zh-CN" altLang="en-US" sz="2800" b="1">
              <a:solidFill>
                <a:schemeClr val="accent5">
                  <a:lumMod val="10000"/>
                </a:schemeClr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外面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没有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比较亲近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的亲戚，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家里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没有照管门户的童仆。生活孤单没有依靠，只有自己的身体和影子相互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安慰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占位符 15361"/>
          <p:cNvSpPr>
            <a:spLocks noGrp="1" noRot="1"/>
          </p:cNvSpPr>
          <p:nvPr>
            <p:ph type="body" idx="1"/>
          </p:nvPr>
        </p:nvSpPr>
        <p:spPr>
          <a:xfrm>
            <a:off x="3733800" y="2209800"/>
            <a:ext cx="3733800" cy="288480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①倾苦情。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②说孝情。</a:t>
            </a:r>
          </a:p>
          <a:p>
            <a:pPr algn="ctr"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③表忠情。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0565" y="1066800"/>
            <a:ext cx="107715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1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课文一二段围绕着三个人物的关系，李密都陈述了哪几方面的情？</a:t>
            </a:r>
            <a:endParaRPr lang="zh-CN" altLang="en-US" sz="2800" b="1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038600" y="68580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2800">
                <a:latin typeface="宋体" panose="02010600030101010101" pitchFamily="2" charset="-122"/>
              </a:rPr>
              <a:t> </a:t>
            </a:r>
            <a:r>
              <a:rPr lang="zh-CN" sz="2800" b="1">
                <a:ea typeface="黑体" panose="02010609060101010101" charset="-122"/>
              </a:rPr>
              <a:t>第二课时（</a:t>
            </a:r>
            <a:r>
              <a:rPr lang="en-US" sz="2800" b="1">
                <a:latin typeface="黑体" panose="02010609060101010101" charset="-122"/>
              </a:rPr>
              <a:t>3-4</a:t>
            </a:r>
            <a:r>
              <a:rPr lang="zh-CN" sz="2800">
                <a:ea typeface="黑体" panose="02010609060101010101" charset="-122"/>
              </a:rPr>
              <a:t>段</a:t>
            </a:r>
            <a:r>
              <a:rPr lang="zh-CN" sz="2800" b="1">
                <a:ea typeface="黑体" panose="02010609060101010101" charset="-122"/>
              </a:rPr>
              <a:t>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838200" y="1207770"/>
            <a:ext cx="1063879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一、整体感知</a:t>
            </a:r>
          </a:p>
          <a:p>
            <a:pPr indent="266700">
              <a:lnSpc>
                <a:spcPct val="150000"/>
              </a:lnSpc>
            </a:pP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1.文章第三段，晋武帝应该能被这份苦情、孝情、忠情打动了，但是李密此时并没有直接提出“终养祖母”的请求，他陈述了什么？</a:t>
            </a:r>
            <a:endParaRPr lang="zh-CN" altLang="en-US" sz="280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8800" y="3581400"/>
            <a:ext cx="815276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提出“以孝治天下”的治国理念，陈述自己的从政经历和人生态度，并强调自己的特别处境，进一步打消晋武帝的疑虑，求得体恤。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038600" y="68580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2800">
                <a:latin typeface="宋体" panose="02010600030101010101" pitchFamily="2" charset="-122"/>
              </a:rPr>
              <a:t> </a:t>
            </a:r>
            <a:r>
              <a:rPr lang="zh-CN" sz="2800" b="1">
                <a:ea typeface="黑体" panose="02010609060101010101" charset="-122"/>
              </a:rPr>
              <a:t>第二课时（</a:t>
            </a:r>
            <a:r>
              <a:rPr lang="en-US" sz="2800" b="1">
                <a:latin typeface="黑体" panose="02010609060101010101" charset="-122"/>
              </a:rPr>
              <a:t>3-4</a:t>
            </a:r>
            <a:r>
              <a:rPr lang="zh-CN" sz="2800">
                <a:ea typeface="黑体" panose="02010609060101010101" charset="-122"/>
              </a:rPr>
              <a:t>段</a:t>
            </a:r>
            <a:r>
              <a:rPr lang="zh-CN" sz="2800" b="1">
                <a:ea typeface="黑体" panose="02010609060101010101" charset="-122"/>
              </a:rPr>
              <a:t>）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62000" y="1676400"/>
            <a:ext cx="106387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2. 第四段，李密提出了自己“愿乞终养”的请求，而且还提供了一个能够解决尽孝与尽忠两者矛盾的办法，是什么？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28800" y="3581400"/>
            <a:ext cx="81527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请求晋武帝赐他在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日短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之内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报养刘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，那么他以后将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地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尽节于陛下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占位符 8194"/>
          <p:cNvSpPr>
            <a:spLocks noGrp="1" noRot="1"/>
          </p:cNvSpPr>
          <p:nvPr>
            <p:ph idx="1"/>
          </p:nvPr>
        </p:nvSpPr>
        <p:spPr>
          <a:xfrm>
            <a:off x="1825625" y="1600200"/>
            <a:ext cx="8540750" cy="5257800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r>
              <a:rPr lang="zh-CN" altLang="en-US" sz="2800" b="1">
                <a:sym typeface="+mn-ea"/>
              </a:rPr>
              <a:t>犹蒙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矜育</a:t>
            </a:r>
            <a:r>
              <a:rPr lang="zh-CN" altLang="en-US" sz="2800" b="1"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怜悯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ym typeface="+mn-ea"/>
              </a:rPr>
              <a:t>是以</a:t>
            </a:r>
            <a:r>
              <a:rPr lang="zh-CN" altLang="en-US" sz="2800" b="1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区区</a:t>
            </a:r>
            <a:r>
              <a:rPr lang="zh-CN" altLang="en-US" sz="2800" b="1">
                <a:sym typeface="+mn-ea"/>
              </a:rPr>
              <a:t>不能废远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自己的私情</a:t>
            </a:r>
            <a:endParaRPr lang="zh-CN" altLang="en-US" sz="2800" b="1">
              <a:solidFill>
                <a:srgbClr val="FF0000"/>
              </a:solidFill>
              <a:ea typeface="黑体" panose="02010609060101010101" charset="-122"/>
              <a:sym typeface="+mn-ea"/>
            </a:endParaRPr>
          </a:p>
          <a:p>
            <a:pPr>
              <a:lnSpc>
                <a:spcPct val="90000"/>
              </a:lnSpc>
            </a:pPr>
            <a:r>
              <a:rPr lang="zh-CN" altLang="en-US" sz="2800" b="1"/>
              <a:t>不</a:t>
            </a:r>
            <a:r>
              <a:rPr lang="zh-CN" altLang="en-US" sz="2800" b="1">
                <a:solidFill>
                  <a:srgbClr val="FF0000"/>
                </a:solidFill>
              </a:rPr>
              <a:t>矜</a:t>
            </a:r>
            <a:r>
              <a:rPr lang="zh-CN" altLang="en-US" sz="2800" b="1"/>
              <a:t>名节</a:t>
            </a:r>
            <a:r>
              <a:rPr lang="en-US" altLang="zh-CN" sz="2800" b="1"/>
              <a:t>   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</a:rPr>
              <a:t>看重、推崇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ym typeface="+mn-ea"/>
              </a:rPr>
              <a:t>过蒙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拔擢</a:t>
            </a:r>
            <a:r>
              <a:rPr lang="zh-CN" altLang="en-US" sz="2800" b="1">
                <a:sym typeface="+mn-ea"/>
              </a:rPr>
              <a:t>   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提拔、擢升</a:t>
            </a:r>
            <a:endParaRPr lang="zh-CN" altLang="en-US" sz="2800" b="1">
              <a:solidFill>
                <a:srgbClr val="FF0000"/>
              </a:solidFill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/>
              <a:t>宠命</a:t>
            </a:r>
            <a:r>
              <a:rPr lang="zh-CN" altLang="en-US" sz="2800" b="1">
                <a:solidFill>
                  <a:srgbClr val="FF0000"/>
                </a:solidFill>
              </a:rPr>
              <a:t>优渥</a:t>
            </a:r>
            <a:r>
              <a:rPr lang="zh-CN" altLang="en-US" sz="2800" b="1"/>
              <a:t> </a:t>
            </a:r>
            <a:r>
              <a:rPr lang="en-US" altLang="zh-CN" sz="2800" b="1"/>
              <a:t>  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</a:rPr>
              <a:t>优厚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听</a:t>
            </a:r>
            <a:r>
              <a:rPr lang="zh-CN" altLang="en-US" sz="2800" b="1"/>
              <a:t>臣微志</a:t>
            </a:r>
            <a:r>
              <a:rPr lang="en-US" altLang="zh-CN" sz="2800" b="1"/>
              <a:t>   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</a:rPr>
              <a:t>任从。这里指应许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庶</a:t>
            </a:r>
            <a:r>
              <a:rPr lang="zh-CN" altLang="en-US" sz="2800" b="1">
                <a:sym typeface="+mn-ea"/>
              </a:rPr>
              <a:t>刘侥幸    </a:t>
            </a:r>
            <a:r>
              <a:rPr lang="en-US" altLang="zh-CN" sz="2800" b="1">
                <a:sym typeface="+mn-ea"/>
              </a:rPr>
              <a:t> </a:t>
            </a:r>
            <a:r>
              <a:rPr lang="zh-CN" altLang="en-US" sz="2800" b="1">
                <a:sym typeface="+mn-ea"/>
              </a:rPr>
              <a:t>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  <a:sym typeface="+mn-ea"/>
              </a:rPr>
              <a:t>希望</a:t>
            </a:r>
            <a:r>
              <a:rPr lang="zh-CN" altLang="en-US" sz="2800" b="1"/>
              <a:t>      </a:t>
            </a:r>
          </a:p>
          <a:p>
            <a:pPr>
              <a:lnSpc>
                <a:spcPct val="90000"/>
              </a:lnSpc>
            </a:pPr>
            <a:r>
              <a:rPr lang="zh-CN" altLang="en-US" sz="2800" b="1"/>
              <a:t>谨拜表以</a:t>
            </a:r>
            <a:r>
              <a:rPr lang="zh-CN" altLang="en-US" sz="2800" b="1">
                <a:solidFill>
                  <a:srgbClr val="FF0000"/>
                </a:solidFill>
              </a:rPr>
              <a:t>闻 </a:t>
            </a:r>
            <a:r>
              <a:rPr lang="en-US" altLang="zh-CN" sz="2800" b="1">
                <a:solidFill>
                  <a:srgbClr val="FF0000"/>
                </a:solidFill>
              </a:rPr>
              <a:t>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</a:rPr>
              <a:t>使......知道</a:t>
            </a:r>
            <a:endParaRPr lang="zh-CN" altLang="en-US" sz="2800" b="1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更</a:t>
            </a:r>
            <a:r>
              <a:rPr lang="zh-CN" altLang="en-US" sz="2800" b="1"/>
              <a:t>相为命       </a:t>
            </a:r>
            <a:r>
              <a:rPr lang="zh-CN" altLang="en-US" sz="2800" b="1" u="sng">
                <a:solidFill>
                  <a:srgbClr val="FF0000"/>
                </a:solidFill>
                <a:ea typeface="黑体" panose="02010609060101010101" charset="-122"/>
              </a:rPr>
              <a:t>轮流,更替</a:t>
            </a:r>
          </a:p>
          <a:p>
            <a:pPr>
              <a:lnSpc>
                <a:spcPct val="90000"/>
              </a:lnSpc>
            </a:pPr>
            <a:endParaRPr lang="zh-CN" altLang="en-US" sz="2800" b="1" u="sng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90600" y="60960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800" b="1"/>
              <a:t>二、解释加点的词语</a:t>
            </a: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占位符 11266"/>
          <p:cNvSpPr>
            <a:spLocks noGrp="1" noRot="1"/>
          </p:cNvSpPr>
          <p:nvPr>
            <p:ph idx="1"/>
          </p:nvPr>
        </p:nvSpPr>
        <p:spPr>
          <a:xfrm>
            <a:off x="609600" y="762000"/>
            <a:ext cx="11252200" cy="5935345"/>
          </a:xfrm>
        </p:spPr>
        <p:txBody>
          <a:bodyPr anchor="t" anchorCtr="0"/>
          <a:lstStyle/>
          <a:p>
            <a:pPr>
              <a:lnSpc>
                <a:spcPct val="150000"/>
              </a:lnSpc>
              <a:buNone/>
            </a:pPr>
            <a:r>
              <a:rPr lang="zh-CN" altLang="en-US" b="1">
                <a:solidFill>
                  <a:schemeClr val="accent5">
                    <a:lumMod val="10000"/>
                  </a:schemeClr>
                </a:solidFill>
              </a:rPr>
              <a:t>（</a:t>
            </a:r>
            <a:r>
              <a:rPr lang="en-US" altLang="zh-CN" b="1">
                <a:solidFill>
                  <a:schemeClr val="accent5">
                    <a:lumMod val="10000"/>
                  </a:schemeClr>
                </a:solidFill>
              </a:rPr>
              <a:t>1</a:t>
            </a:r>
            <a:r>
              <a:rPr lang="zh-CN" altLang="en-US" b="1">
                <a:solidFill>
                  <a:schemeClr val="accent5">
                    <a:lumMod val="10000"/>
                  </a:schemeClr>
                </a:solidFill>
              </a:rPr>
              <a:t>）但以刘日薄西山，气息奄奄，人命危浅，朝不虑夕。</a:t>
            </a:r>
            <a:endParaRPr lang="zh-CN" altLang="en-US" b="1"/>
          </a:p>
          <a:p>
            <a:pPr>
              <a:lnSpc>
                <a:spcPct val="150000"/>
              </a:lnSpc>
            </a:pPr>
            <a:r>
              <a:rPr lang="zh-CN" altLang="en-US" b="1" u="sng">
                <a:sym typeface="+mn-ea"/>
              </a:rPr>
              <a:t>只</a:t>
            </a:r>
            <a:r>
              <a:rPr lang="zh-CN" altLang="en-US" b="1" u="sng">
                <a:solidFill>
                  <a:srgbClr val="FF0000"/>
                </a:solidFill>
                <a:sym typeface="+mn-ea"/>
              </a:rPr>
              <a:t>因为</a:t>
            </a:r>
            <a:r>
              <a:rPr lang="zh-CN" altLang="en-US" b="1" u="sng">
                <a:sym typeface="+mn-ea"/>
              </a:rPr>
              <a:t>祖母刘氏已像</a:t>
            </a:r>
            <a:r>
              <a:rPr lang="zh-CN" altLang="en-US" b="1" u="sng">
                <a:solidFill>
                  <a:srgbClr val="FF0000"/>
                </a:solidFill>
                <a:sym typeface="+mn-ea"/>
              </a:rPr>
              <a:t>迫近</a:t>
            </a:r>
            <a:r>
              <a:rPr lang="zh-CN" altLang="en-US" b="1" u="sng">
                <a:sym typeface="+mn-ea"/>
              </a:rPr>
              <a:t>西山的落日，只剩一缕将断的气息，生命十分危险，已经处于朝不保夕的境地。</a:t>
            </a:r>
            <a:endParaRPr lang="zh-CN" altLang="en-US" b="1"/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accent5">
                    <a:lumMod val="10000"/>
                  </a:schemeClr>
                </a:solidFill>
              </a:rPr>
              <a:t>（</a:t>
            </a:r>
            <a:r>
              <a:rPr lang="en-US" altLang="zh-CN" b="1">
                <a:solidFill>
                  <a:schemeClr val="accent5">
                    <a:lumMod val="10000"/>
                  </a:schemeClr>
                </a:solidFill>
              </a:rPr>
              <a:t>2</a:t>
            </a:r>
            <a:r>
              <a:rPr lang="zh-CN" altLang="en-US" b="1">
                <a:solidFill>
                  <a:schemeClr val="accent5">
                    <a:lumMod val="10000"/>
                  </a:schemeClr>
                </a:solidFill>
              </a:rPr>
              <a:t>）臣之辛苦，非独蜀之人士及二州牧伯所见明知，皇天后土，实所共鉴。</a:t>
            </a:r>
          </a:p>
          <a:p>
            <a:pPr>
              <a:lnSpc>
                <a:spcPct val="150000"/>
              </a:lnSpc>
            </a:pPr>
            <a:r>
              <a:rPr lang="zh-CN" altLang="en-US" b="1" u="sng">
                <a:sym typeface="+mn-ea"/>
              </a:rPr>
              <a:t>我的辛酸苦楚，不仅蜀地的人和二州的长官所目睹明知，连天地神明，也都能看见。</a:t>
            </a:r>
            <a:endParaRPr lang="zh-CN" altLang="en-US" b="1" u="sng"/>
          </a:p>
          <a:p>
            <a:pPr>
              <a:lnSpc>
                <a:spcPct val="90000"/>
              </a:lnSpc>
            </a:pPr>
            <a:endParaRPr lang="zh-CN" altLang="en-US" b="1" u="sng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占位符 12290"/>
          <p:cNvSpPr>
            <a:spLocks noGrp="1" noRot="1"/>
          </p:cNvSpPr>
          <p:nvPr>
            <p:ph idx="1"/>
          </p:nvPr>
        </p:nvSpPr>
        <p:spPr>
          <a:xfrm>
            <a:off x="533400" y="990600"/>
            <a:ext cx="11387455" cy="962660"/>
          </a:xfrm>
        </p:spPr>
        <p:txBody>
          <a:bodyPr anchor="t" anchorCtr="0"/>
          <a:lstStyle/>
          <a:p>
            <a:pPr>
              <a:lnSpc>
                <a:spcPct val="80000"/>
              </a:lnSpc>
            </a:pPr>
            <a:r>
              <a:rPr sz="2800" b="1"/>
              <a:t>1.结合历史知识、背景材料和课文内容，探究李密辞不赴任的真正原因是什么，他的孝是不是一个借口？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0095" y="1953260"/>
            <a:ext cx="1092835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祖母无人供养。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李密确实需要供养祖母刘氏，像文中说的“祖母无臣，无以终余年”。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②怀念旧朝情结。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李密是蜀汉旧臣，自然有怀旧的思想，况且他还认为汉主刘禅是一个“可次齐桓”的人物，对于晋灭蜀汉是有一点不服气的。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③不敢盲目做官。</a:t>
            </a:r>
          </a:p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官如履薄冰，皇帝高兴时，臣为君之心腹;皇帝不高兴时，臣为君之草芥。”出于历史的教训，李密不能没有后顾之忧。晋朝刚刚建立，李密对晋武帝又不甚了解，盲目做官，安知祸福?所以李密“辞不就职”，不是不想做官，而是此时不宜做官。</a:t>
            </a: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-3175"/>
            <a:ext cx="1170368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1.《陈情表》中总述李密命运不好，少时不幸的两句是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，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 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”</a:t>
            </a:r>
            <a:endParaRPr lang="zh-CN" sz="2800">
              <a:solidFill>
                <a:schemeClr val="accent5">
                  <a:lumMod val="10000"/>
                </a:schemeClr>
              </a:solidFill>
              <a:ea typeface="宋体" panose="02010600030101010101" pitchFamily="2" charset="-122"/>
            </a:endParaRPr>
          </a:p>
          <a:p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2</a:t>
            </a:r>
            <a:r>
              <a:rPr lang="en-US" alt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.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《陈情表》中，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，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”两句表明李密在孤独困苦的环境中长大成人。</a:t>
            </a:r>
          </a:p>
          <a:p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3.《陈情表》中,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，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”表现李密家门衰微,福分浅薄，很晚才有儿子。</a:t>
            </a:r>
          </a:p>
          <a:p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4.《陈情表》中，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，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 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”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两句表现了李密缺少亲属帮助并且事必躬亲的孤苦状况。</a:t>
            </a:r>
          </a:p>
          <a:p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5.《陈情表》中，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，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 </a:t>
            </a:r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”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两句写李密的身份虽低微却被提拔重用。</a:t>
            </a:r>
          </a:p>
          <a:p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6.《陈情表》中，李密写他的祖母寿命无多，已在弥留之际的两句是</a:t>
            </a:r>
            <a:endParaRPr lang="en-US" sz="2800">
              <a:solidFill>
                <a:schemeClr val="accent5">
                  <a:lumMod val="10000"/>
                </a:schemeClr>
              </a:solidFill>
              <a:latin typeface="宋体" panose="02010600030101010101" pitchFamily="2" charset="-122"/>
            </a:endParaRPr>
          </a:p>
          <a:p>
            <a:r>
              <a:rPr lang="en-US" sz="2800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“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，</a:t>
            </a:r>
            <a:r>
              <a:rPr lang="en-US" sz="2800" u="sng">
                <a:solidFill>
                  <a:schemeClr val="accent5">
                    <a:lumMod val="10000"/>
                  </a:schemeClr>
                </a:solidFill>
                <a:latin typeface="宋体" panose="02010600030101010101" pitchFamily="2" charset="-122"/>
              </a:rPr>
              <a:t>                 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  <a:ea typeface="宋体" panose="02010600030101010101" pitchFamily="2" charset="-122"/>
              </a:rPr>
              <a:t>”。</a:t>
            </a:r>
          </a:p>
          <a:p>
            <a:r>
              <a:rPr sz="2800" b="1">
                <a:solidFill>
                  <a:srgbClr val="C00000"/>
                </a:solidFill>
                <a:sym typeface="+mn-ea"/>
              </a:rPr>
              <a:t>1.臣以险衅，夙遭闵凶。2.零丁孤苦，至于成立。</a:t>
            </a:r>
            <a:endParaRPr sz="2800" b="1">
              <a:solidFill>
                <a:srgbClr val="C00000"/>
              </a:solidFill>
            </a:endParaRPr>
          </a:p>
          <a:p>
            <a:r>
              <a:rPr sz="2800" b="1">
                <a:solidFill>
                  <a:srgbClr val="C00000"/>
                </a:solidFill>
                <a:sym typeface="+mn-ea"/>
              </a:rPr>
              <a:t>3.门衰祚薄，晚有儿息。4.外无期功强近之亲，内无应门五尺之僮。</a:t>
            </a:r>
            <a:endParaRPr sz="2800" b="1">
              <a:solidFill>
                <a:srgbClr val="C00000"/>
              </a:solidFill>
            </a:endParaRPr>
          </a:p>
          <a:p>
            <a:r>
              <a:rPr lang="zh-CN" sz="2800" b="1">
                <a:solidFill>
                  <a:srgbClr val="C00000"/>
                </a:solidFill>
                <a:sym typeface="+mn-ea"/>
              </a:rPr>
              <a:t>5.</a:t>
            </a:r>
            <a:r>
              <a:rPr sz="2800" b="1">
                <a:solidFill>
                  <a:srgbClr val="C00000"/>
                </a:solidFill>
                <a:sym typeface="+mn-ea"/>
              </a:rPr>
              <a:t>至微至陋，过蒙拔擢。6</a:t>
            </a:r>
            <a:r>
              <a:rPr lang="en-US" sz="2800" b="1">
                <a:solidFill>
                  <a:srgbClr val="C00000"/>
                </a:solidFill>
                <a:sym typeface="+mn-ea"/>
              </a:rPr>
              <a:t>.</a:t>
            </a:r>
            <a:r>
              <a:rPr sz="2800" b="1">
                <a:solidFill>
                  <a:srgbClr val="C00000"/>
                </a:solidFill>
                <a:sym typeface="+mn-ea"/>
              </a:rPr>
              <a:t>但以刘日薄西山，气息奄奄。</a:t>
            </a:r>
            <a:endParaRPr lang="zh-CN" altLang="en-US" sz="2800" b="1">
              <a:solidFill>
                <a:srgbClr val="C00000"/>
              </a:solidFill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7310" y="543560"/>
            <a:ext cx="1168019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>
                <a:solidFill>
                  <a:schemeClr val="accent5">
                    <a:lumMod val="10000"/>
                  </a:schemeClr>
                </a:solidFill>
              </a:rPr>
              <a:t>7.《陈情表》中，李密用“</a:t>
            </a:r>
            <a:r>
              <a:rPr sz="2800" u="sng">
                <a:solidFill>
                  <a:schemeClr val="accent5">
                    <a:lumMod val="10000"/>
                  </a:schemeClr>
                </a:solidFill>
              </a:rPr>
              <a:t>                ，                </a:t>
            </a:r>
            <a:r>
              <a:rPr sz="2800">
                <a:solidFill>
                  <a:schemeClr val="accent5">
                    <a:lumMod val="10000"/>
                  </a:schemeClr>
                </a:solidFill>
              </a:rPr>
              <a:t> ”写出了他的祖母命在</a:t>
            </a:r>
            <a:r>
              <a:rPr lang="zh-CN" sz="2800">
                <a:solidFill>
                  <a:schemeClr val="accent5">
                    <a:lumMod val="10000"/>
                  </a:schemeClr>
                </a:solidFill>
              </a:rPr>
              <a:t>旦</a:t>
            </a:r>
            <a:r>
              <a:rPr sz="2800">
                <a:solidFill>
                  <a:schemeClr val="accent5">
                    <a:lumMod val="10000"/>
                  </a:schemeClr>
                </a:solidFill>
              </a:rPr>
              <a:t>夕， 随时可能去世的状况。</a:t>
            </a:r>
          </a:p>
          <a:p>
            <a:r>
              <a:rPr sz="2800">
                <a:solidFill>
                  <a:schemeClr val="accent5">
                    <a:lumMod val="10000"/>
                  </a:schemeClr>
                </a:solidFill>
              </a:rPr>
              <a:t> 8.《陈情表》中，李密从年龄的角度说明可以暂时不奉命人朝的原因的两句是“</a:t>
            </a:r>
            <a:r>
              <a:rPr sz="2800" u="sng">
                <a:solidFill>
                  <a:schemeClr val="accent5">
                    <a:lumMod val="10000"/>
                  </a:schemeClr>
                </a:solidFill>
              </a:rPr>
              <a:t>                ，                 </a:t>
            </a:r>
            <a:r>
              <a:rPr sz="2800">
                <a:solidFill>
                  <a:schemeClr val="accent5">
                    <a:lumMod val="10000"/>
                  </a:schemeClr>
                </a:solidFill>
              </a:rPr>
              <a:t>”</a:t>
            </a:r>
          </a:p>
          <a:p>
            <a:r>
              <a:rPr sz="2800">
                <a:solidFill>
                  <a:schemeClr val="accent5">
                    <a:lumMod val="10000"/>
                  </a:schemeClr>
                </a:solidFill>
              </a:rPr>
              <a:t> 9.《(陈情表》中，李密运用晋成公绥《&lt;乌赋&gt;序》中的典故，表明人应尽孝心的两句是“</a:t>
            </a:r>
            <a:r>
              <a:rPr sz="2800" u="sng">
                <a:solidFill>
                  <a:schemeClr val="accent5">
                    <a:lumMod val="10000"/>
                  </a:schemeClr>
                </a:solidFill>
              </a:rPr>
              <a:t>                ，                 </a:t>
            </a:r>
            <a:r>
              <a:rPr sz="2800">
                <a:solidFill>
                  <a:schemeClr val="accent5">
                    <a:lumMod val="10000"/>
                  </a:schemeClr>
                </a:solidFill>
              </a:rPr>
              <a:t>”。</a:t>
            </a:r>
          </a:p>
          <a:p>
            <a:r>
              <a:rPr sz="2800">
                <a:solidFill>
                  <a:schemeClr val="accent5">
                    <a:lumMod val="10000"/>
                  </a:schemeClr>
                </a:solidFill>
              </a:rPr>
              <a:t> 10.《陈情表》中,李密向晋武帝表达他将不惜生命为国出力,报答皇帝的大恩大德的句子是“</a:t>
            </a:r>
            <a:r>
              <a:rPr sz="2800" u="sng">
                <a:solidFill>
                  <a:schemeClr val="accent5">
                    <a:lumMod val="10000"/>
                  </a:schemeClr>
                </a:solidFill>
              </a:rPr>
              <a:t>                ，                 </a:t>
            </a:r>
            <a:r>
              <a:rPr sz="2800">
                <a:solidFill>
                  <a:schemeClr val="accent5">
                    <a:lumMod val="10000"/>
                  </a:schemeClr>
                </a:solidFill>
              </a:rPr>
              <a:t>”。</a:t>
            </a:r>
          </a:p>
          <a:p>
            <a:r>
              <a:rPr sz="2800">
                <a:solidFill>
                  <a:schemeClr val="accent5">
                    <a:lumMod val="10000"/>
                  </a:schemeClr>
                </a:solidFill>
              </a:rPr>
              <a:t>  11.《陈情表》中,李密向晋武帝说明在蜀国任职的目的而打消晋武帝疑虑的两句是“ </a:t>
            </a:r>
            <a:r>
              <a:rPr sz="2800" u="sng">
                <a:solidFill>
                  <a:schemeClr val="accent5">
                    <a:lumMod val="10000"/>
                  </a:schemeClr>
                </a:solidFill>
              </a:rPr>
              <a:t>               ，               </a:t>
            </a:r>
            <a:r>
              <a:rPr sz="2800">
                <a:solidFill>
                  <a:schemeClr val="accent5">
                    <a:lumMod val="10000"/>
                  </a:schemeClr>
                </a:solidFill>
              </a:rPr>
              <a:t>  ”。</a:t>
            </a:r>
          </a:p>
          <a:p>
            <a:r>
              <a:rPr sz="2800" b="1">
                <a:solidFill>
                  <a:srgbClr val="C00000"/>
                </a:solidFill>
              </a:rPr>
              <a:t>7.人命危浅，朝不虑夕。</a:t>
            </a:r>
          </a:p>
          <a:p>
            <a:r>
              <a:rPr sz="2800" b="1">
                <a:solidFill>
                  <a:srgbClr val="C00000"/>
                </a:solidFill>
                <a:sym typeface="+mn-ea"/>
              </a:rPr>
              <a:t>8.</a:t>
            </a:r>
            <a:r>
              <a:rPr sz="2800" b="1">
                <a:solidFill>
                  <a:srgbClr val="C00000"/>
                </a:solidFill>
              </a:rPr>
              <a:t>是臣尽节于陛下之日长，报养刘之日短也。</a:t>
            </a:r>
          </a:p>
          <a:p>
            <a:r>
              <a:rPr lang="en-US" sz="2800" b="1">
                <a:solidFill>
                  <a:srgbClr val="C00000"/>
                </a:solidFill>
              </a:rPr>
              <a:t>9</a:t>
            </a:r>
            <a:r>
              <a:rPr sz="2800" b="1">
                <a:solidFill>
                  <a:srgbClr val="C00000"/>
                </a:solidFill>
              </a:rPr>
              <a:t>.乌鸟私情，愿乞终养。</a:t>
            </a:r>
          </a:p>
          <a:p>
            <a:r>
              <a:rPr sz="2800" b="1">
                <a:solidFill>
                  <a:srgbClr val="C00000"/>
                </a:solidFill>
              </a:rPr>
              <a:t>1</a:t>
            </a:r>
            <a:r>
              <a:rPr lang="en-US" sz="2800" b="1">
                <a:solidFill>
                  <a:srgbClr val="C00000"/>
                </a:solidFill>
              </a:rPr>
              <a:t>0</a:t>
            </a:r>
            <a:r>
              <a:rPr sz="2800" b="1">
                <a:solidFill>
                  <a:srgbClr val="C00000"/>
                </a:solidFill>
              </a:rPr>
              <a:t>. 臣生当陨首，死当结草。1</a:t>
            </a:r>
            <a:r>
              <a:rPr lang="en-US" sz="2800" b="1">
                <a:solidFill>
                  <a:srgbClr val="C00000"/>
                </a:solidFill>
              </a:rPr>
              <a:t>1</a:t>
            </a:r>
            <a:r>
              <a:rPr sz="2800" b="1">
                <a:solidFill>
                  <a:srgbClr val="C00000"/>
                </a:solidFill>
              </a:rPr>
              <a:t>. 本图宦达，不矜名节。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461645" y="812800"/>
            <a:ext cx="9234805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+mn-ea"/>
                <a:ea typeface="+mn-ea"/>
                <a:cs typeface="+mn-cs"/>
              </a:rPr>
              <a:t>茕茕孑立：</a:t>
            </a:r>
            <a:endParaRPr kumimoji="1" lang="en-US" altLang="zh-CN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en-US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+mn-ea"/>
                <a:ea typeface="+mn-ea"/>
                <a:cs typeface="+mn-cs"/>
              </a:rPr>
              <a:t>形影相吊：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en-US" altLang="zh-CN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+mn-ea"/>
                <a:ea typeface="+mn-ea"/>
                <a:cs typeface="+mn-cs"/>
              </a:rPr>
              <a:t>日薄西山：</a:t>
            </a:r>
            <a:endParaRPr kumimoji="1" lang="en-US" altLang="zh-CN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en-US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>
                <a:sym typeface="+mn-ea"/>
              </a:rPr>
              <a:t>朝不虑夕 ：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en-US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>
                <a:sym typeface="+mn-ea"/>
              </a:rPr>
              <a:t>乌鸟私情 ：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en-US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  <a:sym typeface="+mn-ea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200" b="1">
                <a:sym typeface="+mn-ea"/>
              </a:rPr>
              <a:t>结草衔环 ：</a:t>
            </a:r>
            <a:endParaRPr kumimoji="1" lang="zh-CN" altLang="en-US" sz="3200" b="1" kern="1200" cap="none" spc="0" normalizeH="0" baseline="0" noProof="0">
              <a:solidFill>
                <a:srgbClr val="FF3300"/>
              </a:solidFill>
              <a:latin typeface="+mn-ea"/>
              <a:ea typeface="+mn-ea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en-US" altLang="zh-CN" sz="3200" b="1" kern="1200" cap="none" spc="0" normalizeH="0" baseline="0" noProof="0">
              <a:solidFill>
                <a:srgbClr val="FF3300"/>
              </a:solidFill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99332" name="Text Box 4"/>
          <p:cNvSpPr txBox="1"/>
          <p:nvPr/>
        </p:nvSpPr>
        <p:spPr>
          <a:xfrm>
            <a:off x="2697480" y="786130"/>
            <a:ext cx="8531860" cy="95313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新魏" pitchFamily="2" charset="-122"/>
              </a:rPr>
              <a:t>形容孤苦伶仃，无依无靠。茕茕：孤独无靠的样子。立：孤单单地呆着。</a:t>
            </a:r>
          </a:p>
        </p:txBody>
      </p:sp>
      <p:sp>
        <p:nvSpPr>
          <p:cNvPr id="99333" name="Text Box 5"/>
          <p:cNvSpPr txBox="1"/>
          <p:nvPr/>
        </p:nvSpPr>
        <p:spPr>
          <a:xfrm>
            <a:off x="2681605" y="1791335"/>
            <a:ext cx="8545830" cy="95313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新魏" pitchFamily="2" charset="-122"/>
              </a:rPr>
              <a:t>只有自己的身体和影子互相安慰，形容十分孤单。形：身体。吊：慰问。</a:t>
            </a:r>
          </a:p>
        </p:txBody>
      </p:sp>
      <p:sp>
        <p:nvSpPr>
          <p:cNvPr id="99334" name="Text Box 6"/>
          <p:cNvSpPr txBox="1"/>
          <p:nvPr/>
        </p:nvSpPr>
        <p:spPr>
          <a:xfrm>
            <a:off x="2681605" y="2802255"/>
            <a:ext cx="8531860" cy="95313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华文新魏" pitchFamily="2" charset="-122"/>
              </a:rPr>
              <a:t>太阳快要落山，比喻人衰老或事物衰败腐朽，临近死亡。薄：迫近。</a:t>
            </a:r>
          </a:p>
        </p:txBody>
      </p:sp>
      <p:sp>
        <p:nvSpPr>
          <p:cNvPr id="99335" name="Text Box 7"/>
          <p:cNvSpPr txBox="1"/>
          <p:nvPr/>
        </p:nvSpPr>
        <p:spPr>
          <a:xfrm>
            <a:off x="2683510" y="3813175"/>
            <a:ext cx="8544560" cy="95313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ym typeface="+mn-ea"/>
              </a:rPr>
              <a:t>早晨不能知道晚上会变成什么样子或发生什么情况。形容形势危急，难以预料。</a:t>
            </a:r>
            <a:endParaRPr lang="zh-CN" altLang="en-US" sz="2800" b="1">
              <a:latin typeface="华文新魏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2681605" y="4780915"/>
            <a:ext cx="8531225" cy="953135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ym typeface="+mn-ea"/>
              </a:rPr>
              <a:t>乌鸟：古时传说，小乌能反哺老乌。比喻侍奉尊亲的孝心。</a:t>
            </a:r>
            <a:endParaRPr lang="zh-CN" altLang="en-US" sz="2800" b="1">
              <a:latin typeface="华文新魏" pitchFamily="2" charset="-122"/>
            </a:endParaRPr>
          </a:p>
        </p:txBody>
      </p:sp>
      <p:sp>
        <p:nvSpPr>
          <p:cNvPr id="3" name="Text Box 7"/>
          <p:cNvSpPr txBox="1"/>
          <p:nvPr/>
        </p:nvSpPr>
        <p:spPr>
          <a:xfrm>
            <a:off x="2697480" y="5748655"/>
            <a:ext cx="8529955" cy="865505"/>
          </a:xfrm>
          <a:prstGeom prst="rect">
            <a:avLst/>
          </a:prstGeom>
          <a:solidFill>
            <a:srgbClr val="F4E8EC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>
                <a:sym typeface="+mn-ea"/>
              </a:rPr>
              <a:t>结草：把草结成绳子，搭救恩人；衔环：嘴里衔着玉环。旧时比喻感恩报德，至死不忘。</a:t>
            </a:r>
            <a:endParaRPr lang="zh-CN" altLang="en-US" sz="2800" b="1">
              <a:latin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  <p:bldP spid="99333" grpId="0"/>
      <p:bldP spid="99334" grpId="0"/>
      <p:bldP spid="99335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472" y="3100627"/>
            <a:ext cx="5056909" cy="583565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10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2001500" y="11493500"/>
            <a:ext cx="431800" cy="381000"/>
          </a:xfrm>
          <a:prstGeom prst="cube">
            <a:avLst/>
          </a:prstGeom>
        </p:spPr>
      </p:pic>
      <p:pic>
        <p:nvPicPr>
          <p:cNvPr id="1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96700" y="113157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3" name="矩形 17412"/>
          <p:cNvSpPr/>
          <p:nvPr/>
        </p:nvSpPr>
        <p:spPr>
          <a:xfrm>
            <a:off x="4151948" y="188913"/>
            <a:ext cx="3198813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3300"/>
                </a:solidFill>
                <a:effectLst>
                  <a:outerShdw dist="45791" dir="3378595" algn="ctr" rotWithShape="0">
                    <a:srgbClr val="4D4D4D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背景简介</a:t>
            </a:r>
          </a:p>
        </p:txBody>
      </p:sp>
      <p:sp>
        <p:nvSpPr>
          <p:cNvPr id="17414" name="矩形 17413"/>
          <p:cNvSpPr/>
          <p:nvPr/>
        </p:nvSpPr>
        <p:spPr>
          <a:xfrm>
            <a:off x="114935" y="908050"/>
            <a:ext cx="11852275" cy="57486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李密，蜀汉后主刘禅的郎官。公元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263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年，司马昭灭蜀汉，李密成了亡国之臣。仕途已失，便在家供养祖母刘氏。公元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265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年，晋武帝请李密出来做官，先拜郎中，后又拜为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洗马（太子侍从官）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。</a:t>
            </a:r>
          </a:p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    晋武帝邀请李密出山的主要原因是：第一，当时东吴尚据江左，为了减少灭吴阻力，收笼东吴民心，故对亡国之臣实行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怀柔政策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，以显示其宽宏之胸怀。第二，李密当时以孝闻名天下，晋武帝承继汉代以来以孝治理天下的策略，实行孝道，以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显示自己清正廉明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，同时也用孝来维持君臣关系维持社会的安定秩序。而李密身系蜀汉，无心出官，写奏章推脱。本文就是此时所写。</a:t>
            </a:r>
            <a:r>
              <a:rPr lang="zh-CN" altLang="en-US" sz="320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9746" name="文本框 159745"/>
          <p:cNvSpPr txBox="1"/>
          <p:nvPr/>
        </p:nvSpPr>
        <p:spPr>
          <a:xfrm>
            <a:off x="2094548" y="981075"/>
            <a:ext cx="955675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5400">
                <a:solidFill>
                  <a:srgbClr val="150220"/>
                </a:solidFill>
                <a:latin typeface="Times New Roman" panose="02020603050405020304" pitchFamily="18" charset="0"/>
                <a:ea typeface="华文新魏" pitchFamily="2" charset="-122"/>
              </a:rPr>
              <a:t>陈情表</a:t>
            </a:r>
          </a:p>
        </p:txBody>
      </p:sp>
      <p:sp>
        <p:nvSpPr>
          <p:cNvPr id="159747" name="文本框 159746"/>
          <p:cNvSpPr txBox="1"/>
          <p:nvPr/>
        </p:nvSpPr>
        <p:spPr>
          <a:xfrm>
            <a:off x="3863023" y="1052513"/>
            <a:ext cx="26527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陈述、禀报</a:t>
            </a:r>
          </a:p>
        </p:txBody>
      </p:sp>
      <p:sp>
        <p:nvSpPr>
          <p:cNvPr id="159748" name="文本框 159747"/>
          <p:cNvSpPr txBox="1"/>
          <p:nvPr/>
        </p:nvSpPr>
        <p:spPr>
          <a:xfrm>
            <a:off x="3937636" y="1989138"/>
            <a:ext cx="28082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隐情、苦衷</a:t>
            </a:r>
          </a:p>
        </p:txBody>
      </p:sp>
      <p:sp>
        <p:nvSpPr>
          <p:cNvPr id="159749" name="文本框 159748"/>
          <p:cNvSpPr txBox="1"/>
          <p:nvPr/>
        </p:nvSpPr>
        <p:spPr>
          <a:xfrm>
            <a:off x="3863023" y="2852738"/>
            <a:ext cx="23320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奏章</a:t>
            </a:r>
          </a:p>
        </p:txBody>
      </p:sp>
      <p:sp>
        <p:nvSpPr>
          <p:cNvPr id="159750" name="文本框 159749"/>
          <p:cNvSpPr txBox="1"/>
          <p:nvPr/>
        </p:nvSpPr>
        <p:spPr>
          <a:xfrm>
            <a:off x="7869873" y="508000"/>
            <a:ext cx="2184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endParaRPr sz="3600">
              <a:latin typeface="Times New Roman" panose="02020603050405020304" pitchFamily="18" charset="0"/>
            </a:endParaRPr>
          </a:p>
        </p:txBody>
      </p:sp>
      <p:sp>
        <p:nvSpPr>
          <p:cNvPr id="159751" name="文本框 159750"/>
          <p:cNvSpPr txBox="1"/>
          <p:nvPr/>
        </p:nvSpPr>
        <p:spPr>
          <a:xfrm>
            <a:off x="6737986" y="1628775"/>
            <a:ext cx="2874962" cy="14757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761704"/>
                </a:solidFill>
                <a:latin typeface="Times New Roman" panose="02020603050405020304" pitchFamily="18" charset="0"/>
                <a:ea typeface="华文新魏" pitchFamily="2" charset="-122"/>
              </a:rPr>
              <a:t>禀告自己</a:t>
            </a: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solidFill>
                  <a:srgbClr val="761704"/>
                </a:solidFill>
                <a:latin typeface="Times New Roman" panose="02020603050405020304" pitchFamily="18" charset="0"/>
                <a:ea typeface="华文新魏" pitchFamily="2" charset="-122"/>
              </a:rPr>
              <a:t>苦衷的奏章</a:t>
            </a:r>
          </a:p>
        </p:txBody>
      </p:sp>
      <p:sp>
        <p:nvSpPr>
          <p:cNvPr id="159752" name="文本框 159751"/>
          <p:cNvSpPr txBox="1"/>
          <p:nvPr/>
        </p:nvSpPr>
        <p:spPr>
          <a:xfrm>
            <a:off x="1704023" y="3357563"/>
            <a:ext cx="8551863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表 ，古代文体，属奏议类，臣民对君主有所陈述请求时所用。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59753" name="右箭头 159752"/>
          <p:cNvSpPr/>
          <p:nvPr/>
        </p:nvSpPr>
        <p:spPr>
          <a:xfrm>
            <a:off x="2905761" y="1412875"/>
            <a:ext cx="1031875" cy="73025"/>
          </a:xfrm>
          <a:prstGeom prst="rightArrow">
            <a:avLst>
              <a:gd name="adj1" fmla="val 50000"/>
              <a:gd name="adj2" fmla="val 35326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4" name="右箭头 159753"/>
          <p:cNvSpPr/>
          <p:nvPr/>
        </p:nvSpPr>
        <p:spPr>
          <a:xfrm>
            <a:off x="2905761" y="2278063"/>
            <a:ext cx="1031875" cy="71437"/>
          </a:xfrm>
          <a:prstGeom prst="rightArrow">
            <a:avLst>
              <a:gd name="adj1" fmla="val 50000"/>
              <a:gd name="adj2" fmla="val 3611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5" name="右箭头 159754"/>
          <p:cNvSpPr/>
          <p:nvPr/>
        </p:nvSpPr>
        <p:spPr>
          <a:xfrm>
            <a:off x="2905761" y="3213100"/>
            <a:ext cx="1031875" cy="73025"/>
          </a:xfrm>
          <a:prstGeom prst="rightArrow">
            <a:avLst>
              <a:gd name="adj1" fmla="val 50000"/>
              <a:gd name="adj2" fmla="val 35326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9756" name="右大括号 159755"/>
          <p:cNvSpPr/>
          <p:nvPr/>
        </p:nvSpPr>
        <p:spPr>
          <a:xfrm>
            <a:off x="6444298" y="1341438"/>
            <a:ext cx="222250" cy="2087562"/>
          </a:xfrm>
          <a:prstGeom prst="rightBrace">
            <a:avLst>
              <a:gd name="adj1" fmla="val 44268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9757" name="椭圆 159756"/>
          <p:cNvSpPr/>
          <p:nvPr/>
        </p:nvSpPr>
        <p:spPr>
          <a:xfrm>
            <a:off x="2062798" y="260350"/>
            <a:ext cx="1990725" cy="792163"/>
          </a:xfrm>
          <a:prstGeom prst="ellipse">
            <a:avLst/>
          </a:prstGeom>
          <a:solidFill>
            <a:schemeClr val="bg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华文琥珀" panose="02010800040101010101" pitchFamily="2" charset="-122"/>
              </a:rPr>
              <a:t>解 题</a:t>
            </a:r>
          </a:p>
        </p:txBody>
      </p:sp>
      <p:sp>
        <p:nvSpPr>
          <p:cNvPr id="159758" name="文本框 159757"/>
          <p:cNvSpPr txBox="1"/>
          <p:nvPr/>
        </p:nvSpPr>
        <p:spPr>
          <a:xfrm>
            <a:off x="1846898" y="4437063"/>
            <a:ext cx="866140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补充：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这类文章战国时称</a:t>
            </a:r>
            <a:r>
              <a:rPr lang="zh-CN" altLang="en-US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书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，汉代分为四类：</a:t>
            </a:r>
            <a:r>
              <a:rPr lang="zh-CN" altLang="en-US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章、奏、表、议</a:t>
            </a:r>
            <a:r>
              <a:rPr lang="zh-CN" altLang="en-US" sz="3200" b="1">
                <a:latin typeface="华文中宋" panose="02010600040101010101" pitchFamily="2" charset="-122"/>
                <a:ea typeface="华文中宋" panose="02010600040101010101" pitchFamily="2" charset="-122"/>
              </a:rPr>
              <a:t>。其中“</a:t>
            </a:r>
            <a:r>
              <a:rPr lang="zh-CN" altLang="en-US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章以谢恩；奏以弹劾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揭发别人）；表以陈情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</a:t>
            </a:r>
            <a:r>
              <a:rPr lang="zh-CN" altLang="en-US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陈述衷情）；议以执异（不同意见）。”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159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9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159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59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59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5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  <p:bldP spid="159747" grpId="0"/>
      <p:bldP spid="159748" grpId="0"/>
      <p:bldP spid="159749" grpId="0"/>
      <p:bldP spid="159751" grpId="0"/>
      <p:bldP spid="159752" grpId="0"/>
      <p:bldP spid="159756" grpId="0"/>
      <p:bldP spid="1597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>
            <a:alpha val="4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0770" name="文本框 160769"/>
          <p:cNvSpPr txBox="1"/>
          <p:nvPr/>
        </p:nvSpPr>
        <p:spPr>
          <a:xfrm>
            <a:off x="1630998" y="836613"/>
            <a:ext cx="28590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是谁陈情？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1" name="文本框 160770"/>
          <p:cNvSpPr txBox="1"/>
          <p:nvPr/>
        </p:nvSpPr>
        <p:spPr>
          <a:xfrm>
            <a:off x="5375911" y="765175"/>
            <a:ext cx="2263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向谁陈情？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2" name="文本框 160771"/>
          <p:cNvSpPr txBox="1"/>
          <p:nvPr/>
        </p:nvSpPr>
        <p:spPr>
          <a:xfrm>
            <a:off x="8400098" y="765175"/>
            <a:ext cx="25923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陈什么情？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0773" name="文本框 160772"/>
          <p:cNvSpPr txBox="1"/>
          <p:nvPr/>
        </p:nvSpPr>
        <p:spPr>
          <a:xfrm>
            <a:off x="1488123" y="1484630"/>
            <a:ext cx="4052570" cy="4399915"/>
          </a:xfrm>
          <a:prstGeom prst="rect">
            <a:avLst/>
          </a:prstGeom>
          <a:noFill/>
          <a:ln w="31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r>
              <a:rPr lang="zh-CN" altLang="en-US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李密（</a:t>
            </a:r>
            <a:r>
              <a:rPr lang="en-US" altLang="zh-CN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224 </a:t>
            </a:r>
            <a:r>
              <a:rPr lang="zh-CN" altLang="en-US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－</a:t>
            </a:r>
            <a:r>
              <a:rPr lang="en-US" altLang="zh-CN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287 </a:t>
            </a:r>
            <a:r>
              <a:rPr lang="zh-CN" altLang="en-US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），西晋武阳人，又名虔，字令伯。以学问文章著名于世。曾出仕蜀汉担任尚书郎。晋武帝征为太子洗马，其以祖母年老多病，辞不应征。祖母死后，出任太子洗马，官至汉中太守。后被谗免官，死于家中。</a:t>
            </a:r>
            <a:r>
              <a:rPr lang="zh-CN" altLang="en-US">
                <a:latin typeface="Arial" panose="020b0604020202020204" pitchFamily="34" charset="0"/>
              </a:rPr>
              <a:t> </a:t>
            </a:r>
            <a:r>
              <a:rPr lang="en-US" altLang="zh-CN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endParaRPr lang="en-US" altLang="zh-CN" sz="2800" b="1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0774" name="文本框 160773"/>
          <p:cNvSpPr txBox="1"/>
          <p:nvPr/>
        </p:nvSpPr>
        <p:spPr>
          <a:xfrm>
            <a:off x="5663248" y="1416050"/>
            <a:ext cx="2520950" cy="4461510"/>
          </a:xfrm>
          <a:prstGeom prst="rect">
            <a:avLst/>
          </a:prstGeom>
          <a:noFill/>
          <a:ln w="31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晋武帝</a:t>
            </a:r>
          </a:p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司马炎靠野蛮杀戮废魏称帝，为人阴险多疑。建国初年，为笼络人心，对蜀汉士族采取怀柔政策，征召蜀汉旧臣到洛阳任职。</a:t>
            </a:r>
            <a:r>
              <a:rPr lang="zh-CN" altLang="en-US" sz="32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3200" b="1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0775" name="文本框 160774"/>
          <p:cNvSpPr txBox="1"/>
          <p:nvPr/>
        </p:nvSpPr>
        <p:spPr>
          <a:xfrm>
            <a:off x="8400098" y="1637983"/>
            <a:ext cx="2447925" cy="3107690"/>
          </a:xfrm>
          <a:prstGeom prst="rect">
            <a:avLst/>
          </a:prstGeom>
          <a:noFill/>
          <a:ln w="317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向君王上书陈述祖母刘氏年老多病，无人侍奉，暂不能应征，请求辞官终养祖母的衷情。</a:t>
            </a:r>
            <a:r>
              <a:rPr lang="en-US" altLang="zh-CN" sz="2800" b="1">
                <a:solidFill>
                  <a:srgbClr val="CC0099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endParaRPr lang="en-US" altLang="zh-CN" sz="2800" b="1">
              <a:solidFill>
                <a:srgbClr val="CC009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0776" name="矩形 160775"/>
          <p:cNvSpPr/>
          <p:nvPr/>
        </p:nvSpPr>
        <p:spPr>
          <a:xfrm>
            <a:off x="5304473" y="0"/>
            <a:ext cx="15875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44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解 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6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/>
      <p:bldP spid="160772" grpId="0"/>
      <p:bldP spid="160773" grpId="0"/>
      <p:bldP spid="160774" grpId="0"/>
      <p:bldP spid="160775" grpId="0"/>
      <p:bldP spid="1607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accent1">
            <a:lumMod val="20000"/>
            <a:lumOff val="80000"/>
            <a:alpha val="4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415" y="3100705"/>
            <a:ext cx="6294755" cy="64516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KSO_WM_SLIDE_MODEL_TYPE" val="timeline"/>
</p:tagLst>
</file>

<file path=ppt/tags/tag2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428</Paragraphs>
  <Slides>50</Slides>
  <Notes>14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70">
      <vt:lpstr>Arial</vt:lpstr>
      <vt:lpstr>Calibri Light</vt:lpstr>
      <vt:lpstr>Calibri</vt:lpstr>
      <vt:lpstr>印品黑体</vt:lpstr>
      <vt:lpstr>微软雅黑</vt:lpstr>
      <vt:lpstr>楷体_GB2312</vt:lpstr>
      <vt:lpstr>Wingdings</vt:lpstr>
      <vt:lpstr>Times New Roman</vt:lpstr>
      <vt:lpstr>隶书</vt:lpstr>
      <vt:lpstr>华文新魏</vt:lpstr>
      <vt:lpstr>华文琥珀</vt:lpstr>
      <vt:lpstr>华文中宋</vt:lpstr>
      <vt:lpstr>方正中等线简体</vt:lpstr>
      <vt:lpstr>Courier New</vt:lpstr>
      <vt:lpstr>宋体</vt:lpstr>
      <vt:lpstr>黑体</vt:lpstr>
      <vt:lpstr>华文行楷</vt:lpstr>
      <vt:lpstr>-소망B</vt:lpstr>
      <vt:lpstr>楷体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见</vt:lpstr>
      <vt:lpstr>PowerPoint Presentation</vt:lpstr>
      <vt:lpstr>PowerPoint Presentation</vt:lpstr>
      <vt:lpstr>古人讳言“死”</vt:lpstr>
      <vt:lpstr>丧礼五服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结 构 梳 理：</vt:lpstr>
      <vt:lpstr>PowerPoint Presentation</vt:lpstr>
      <vt:lpstr>本文为什么能打动晋武帝，陈情的技巧有哪些？</vt:lpstr>
      <vt:lpstr>PowerPoint Presentation</vt:lpstr>
      <vt:lpstr>鉴赏写法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2021-07-24T16:37:40.625</cp:lastPrinted>
  <dcterms:created xsi:type="dcterms:W3CDTF">2021-07-24T16:37:40Z</dcterms:created>
  <dcterms:modified xsi:type="dcterms:W3CDTF">2021-07-24T08:37:41Z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