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4"/>
  </p:notesMasterIdLst>
  <p:handoutMasterIdLst>
    <p:handoutMasterId r:id="rId335"/>
  </p:handoutMasterIdLst>
  <p:sldIdLst>
    <p:sldId id="265" r:id="rId3"/>
    <p:sldId id="266" r:id="rId4"/>
    <p:sldId id="276" r:id="rId5"/>
    <p:sldId id="1824" r:id="rId6"/>
    <p:sldId id="1825" r:id="rId7"/>
    <p:sldId id="1826" r:id="rId8"/>
    <p:sldId id="1827" r:id="rId9"/>
    <p:sldId id="1828" r:id="rId10"/>
    <p:sldId id="1823" r:id="rId11"/>
    <p:sldId id="429" r:id="rId12"/>
    <p:sldId id="984" r:id="rId13"/>
    <p:sldId id="985" r:id="rId14"/>
    <p:sldId id="315" r:id="rId15"/>
    <p:sldId id="1336" r:id="rId16"/>
    <p:sldId id="1337" r:id="rId17"/>
    <p:sldId id="1338" r:id="rId18"/>
    <p:sldId id="1339" r:id="rId19"/>
    <p:sldId id="1343" r:id="rId20"/>
    <p:sldId id="1341" r:id="rId21"/>
    <p:sldId id="1342" r:id="rId22"/>
    <p:sldId id="353" r:id="rId23"/>
    <p:sldId id="1829" r:id="rId24"/>
    <p:sldId id="320" r:id="rId25"/>
    <p:sldId id="1348" r:id="rId26"/>
    <p:sldId id="1349" r:id="rId27"/>
    <p:sldId id="293" r:id="rId28"/>
    <p:sldId id="354" r:id="rId29"/>
    <p:sldId id="1350" r:id="rId30"/>
    <p:sldId id="1351" r:id="rId31"/>
    <p:sldId id="1352" r:id="rId32"/>
    <p:sldId id="1353" r:id="rId33"/>
    <p:sldId id="1354" r:id="rId34"/>
    <p:sldId id="1355" r:id="rId35"/>
    <p:sldId id="1356" r:id="rId36"/>
    <p:sldId id="1358" r:id="rId37"/>
    <p:sldId id="1359" r:id="rId38"/>
    <p:sldId id="1360" r:id="rId39"/>
    <p:sldId id="1361" r:id="rId40"/>
    <p:sldId id="1362" r:id="rId41"/>
    <p:sldId id="1367" r:id="rId42"/>
    <p:sldId id="1368" r:id="rId43"/>
    <p:sldId id="1363" r:id="rId44"/>
    <p:sldId id="1365" r:id="rId45"/>
    <p:sldId id="1366" r:id="rId46"/>
    <p:sldId id="1369" r:id="rId47"/>
    <p:sldId id="1370" r:id="rId48"/>
    <p:sldId id="1371" r:id="rId49"/>
    <p:sldId id="1372" r:id="rId50"/>
    <p:sldId id="1373" r:id="rId51"/>
    <p:sldId id="1374" r:id="rId52"/>
    <p:sldId id="1375" r:id="rId53"/>
    <p:sldId id="1376" r:id="rId54"/>
    <p:sldId id="1377" r:id="rId55"/>
    <p:sldId id="305" r:id="rId56"/>
    <p:sldId id="366" r:id="rId57"/>
    <p:sldId id="369" r:id="rId58"/>
    <p:sldId id="1378" r:id="rId59"/>
    <p:sldId id="1379" r:id="rId60"/>
    <p:sldId id="1380" r:id="rId61"/>
    <p:sldId id="1381" r:id="rId62"/>
    <p:sldId id="1382" r:id="rId63"/>
    <p:sldId id="1383" r:id="rId64"/>
    <p:sldId id="1384" r:id="rId65"/>
    <p:sldId id="1385" r:id="rId66"/>
    <p:sldId id="1386" r:id="rId67"/>
    <p:sldId id="1393" r:id="rId68"/>
    <p:sldId id="1389" r:id="rId69"/>
    <p:sldId id="1394" r:id="rId70"/>
    <p:sldId id="1390" r:id="rId71"/>
    <p:sldId id="1391" r:id="rId72"/>
    <p:sldId id="1392" r:id="rId73"/>
    <p:sldId id="1395" r:id="rId74"/>
    <p:sldId id="1398" r:id="rId75"/>
    <p:sldId id="1400" r:id="rId76"/>
    <p:sldId id="1402" r:id="rId77"/>
    <p:sldId id="1403" r:id="rId78"/>
    <p:sldId id="1404" r:id="rId79"/>
    <p:sldId id="1405" r:id="rId80"/>
    <p:sldId id="1406" r:id="rId81"/>
    <p:sldId id="1409" r:id="rId82"/>
    <p:sldId id="1410" r:id="rId83"/>
    <p:sldId id="1411" r:id="rId84"/>
    <p:sldId id="1412" r:id="rId85"/>
    <p:sldId id="1413" r:id="rId86"/>
    <p:sldId id="1414" r:id="rId87"/>
    <p:sldId id="1408" r:id="rId88"/>
    <p:sldId id="487" r:id="rId89"/>
    <p:sldId id="488" r:id="rId90"/>
    <p:sldId id="1415" r:id="rId91"/>
    <p:sldId id="1416" r:id="rId92"/>
    <p:sldId id="1417" r:id="rId93"/>
    <p:sldId id="1423" r:id="rId94"/>
    <p:sldId id="1424" r:id="rId95"/>
    <p:sldId id="1419" r:id="rId96"/>
    <p:sldId id="1425" r:id="rId97"/>
    <p:sldId id="1420" r:id="rId98"/>
    <p:sldId id="1421" r:id="rId99"/>
    <p:sldId id="1422" r:id="rId100"/>
    <p:sldId id="1426" r:id="rId101"/>
    <p:sldId id="1427" r:id="rId102"/>
    <p:sldId id="1428" r:id="rId103"/>
    <p:sldId id="1429" r:id="rId104"/>
    <p:sldId id="1430" r:id="rId105"/>
    <p:sldId id="1431" r:id="rId106"/>
    <p:sldId id="1432" r:id="rId107"/>
    <p:sldId id="1433" r:id="rId108"/>
    <p:sldId id="1437" r:id="rId109"/>
    <p:sldId id="1439" r:id="rId110"/>
    <p:sldId id="1440" r:id="rId111"/>
    <p:sldId id="1441" r:id="rId112"/>
    <p:sldId id="1442" r:id="rId113"/>
    <p:sldId id="1443" r:id="rId114"/>
    <p:sldId id="1448" r:id="rId115"/>
    <p:sldId id="1449" r:id="rId116"/>
    <p:sldId id="1450" r:id="rId117"/>
    <p:sldId id="1451" r:id="rId118"/>
    <p:sldId id="1444" r:id="rId119"/>
    <p:sldId id="1445" r:id="rId120"/>
    <p:sldId id="1446" r:id="rId121"/>
    <p:sldId id="1447" r:id="rId122"/>
    <p:sldId id="1452" r:id="rId123"/>
    <p:sldId id="1463" r:id="rId124"/>
    <p:sldId id="1455" r:id="rId125"/>
    <p:sldId id="1456" r:id="rId126"/>
    <p:sldId id="1457" r:id="rId127"/>
    <p:sldId id="1458" r:id="rId128"/>
    <p:sldId id="1459" r:id="rId129"/>
    <p:sldId id="1460" r:id="rId130"/>
    <p:sldId id="1461" r:id="rId131"/>
    <p:sldId id="1462" r:id="rId132"/>
    <p:sldId id="793" r:id="rId133"/>
    <p:sldId id="1464" r:id="rId134"/>
    <p:sldId id="1465" r:id="rId135"/>
    <p:sldId id="1466" r:id="rId136"/>
    <p:sldId id="1467" r:id="rId137"/>
    <p:sldId id="1468" r:id="rId138"/>
    <p:sldId id="1469" r:id="rId139"/>
    <p:sldId id="1507" r:id="rId140"/>
    <p:sldId id="1508" r:id="rId141"/>
    <p:sldId id="1470" r:id="rId142"/>
    <p:sldId id="1472" r:id="rId143"/>
    <p:sldId id="1473" r:id="rId144"/>
    <p:sldId id="1474" r:id="rId145"/>
    <p:sldId id="1475" r:id="rId146"/>
    <p:sldId id="1476" r:id="rId147"/>
    <p:sldId id="1478" r:id="rId148"/>
    <p:sldId id="1479" r:id="rId149"/>
    <p:sldId id="1480" r:id="rId150"/>
    <p:sldId id="1481" r:id="rId151"/>
    <p:sldId id="1482" r:id="rId152"/>
    <p:sldId id="1509" r:id="rId153"/>
    <p:sldId id="1510" r:id="rId154"/>
    <p:sldId id="1511" r:id="rId155"/>
    <p:sldId id="1483" r:id="rId156"/>
    <p:sldId id="1484" r:id="rId157"/>
    <p:sldId id="1485" r:id="rId158"/>
    <p:sldId id="1486" r:id="rId159"/>
    <p:sldId id="1512" r:id="rId160"/>
    <p:sldId id="1513" r:id="rId161"/>
    <p:sldId id="1514" r:id="rId162"/>
    <p:sldId id="1487" r:id="rId163"/>
    <p:sldId id="1488" r:id="rId164"/>
    <p:sldId id="1489" r:id="rId165"/>
    <p:sldId id="1490" r:id="rId166"/>
    <p:sldId id="1493" r:id="rId167"/>
    <p:sldId id="1494" r:id="rId168"/>
    <p:sldId id="1495" r:id="rId169"/>
    <p:sldId id="1496" r:id="rId170"/>
    <p:sldId id="1515" r:id="rId171"/>
    <p:sldId id="1516" r:id="rId172"/>
    <p:sldId id="1517" r:id="rId173"/>
    <p:sldId id="1519" r:id="rId174"/>
    <p:sldId id="1518" r:id="rId175"/>
    <p:sldId id="1520" r:id="rId176"/>
    <p:sldId id="1521" r:id="rId177"/>
    <p:sldId id="1522" r:id="rId178"/>
    <p:sldId id="1532" r:id="rId179"/>
    <p:sldId id="1523" r:id="rId180"/>
    <p:sldId id="1524" r:id="rId181"/>
    <p:sldId id="1525" r:id="rId182"/>
    <p:sldId id="1526" r:id="rId183"/>
    <p:sldId id="1527" r:id="rId184"/>
    <p:sldId id="1528" r:id="rId185"/>
    <p:sldId id="1529" r:id="rId186"/>
    <p:sldId id="1531" r:id="rId187"/>
    <p:sldId id="1533" r:id="rId188"/>
    <p:sldId id="1534" r:id="rId189"/>
    <p:sldId id="1535" r:id="rId190"/>
    <p:sldId id="1537" r:id="rId191"/>
    <p:sldId id="1538" r:id="rId192"/>
    <p:sldId id="1540" r:id="rId193"/>
    <p:sldId id="1541" r:id="rId194"/>
    <p:sldId id="1542" r:id="rId195"/>
    <p:sldId id="1546" r:id="rId196"/>
    <p:sldId id="1543" r:id="rId197"/>
    <p:sldId id="1545" r:id="rId198"/>
    <p:sldId id="1497" r:id="rId199"/>
    <p:sldId id="1498" r:id="rId200"/>
    <p:sldId id="1499" r:id="rId201"/>
    <p:sldId id="1500" r:id="rId202"/>
    <p:sldId id="1501" r:id="rId203"/>
    <p:sldId id="1502" r:id="rId204"/>
    <p:sldId id="1503" r:id="rId205"/>
    <p:sldId id="1548" r:id="rId206"/>
    <p:sldId id="1504" r:id="rId207"/>
    <p:sldId id="1505" r:id="rId208"/>
    <p:sldId id="1506" r:id="rId209"/>
    <p:sldId id="735" r:id="rId210"/>
    <p:sldId id="1549" r:id="rId211"/>
    <p:sldId id="1550" r:id="rId212"/>
    <p:sldId id="1551" r:id="rId213"/>
    <p:sldId id="1558" r:id="rId214"/>
    <p:sldId id="1560" r:id="rId215"/>
    <p:sldId id="1561" r:id="rId216"/>
    <p:sldId id="1626" r:id="rId217"/>
    <p:sldId id="1563" r:id="rId218"/>
    <p:sldId id="1565" r:id="rId219"/>
    <p:sldId id="1566" r:id="rId220"/>
    <p:sldId id="1567" r:id="rId221"/>
    <p:sldId id="1568" r:id="rId222"/>
    <p:sldId id="1572" r:id="rId223"/>
    <p:sldId id="1574" r:id="rId224"/>
    <p:sldId id="1575" r:id="rId225"/>
    <p:sldId id="1627" r:id="rId226"/>
    <p:sldId id="1576" r:id="rId227"/>
    <p:sldId id="1577" r:id="rId228"/>
    <p:sldId id="1578" r:id="rId229"/>
    <p:sldId id="1579" r:id="rId230"/>
    <p:sldId id="1580" r:id="rId231"/>
    <p:sldId id="1583" r:id="rId232"/>
    <p:sldId id="1584" r:id="rId233"/>
    <p:sldId id="1585" r:id="rId234"/>
    <p:sldId id="1586" r:id="rId235"/>
    <p:sldId id="1628" r:id="rId236"/>
    <p:sldId id="1629" r:id="rId237"/>
    <p:sldId id="1588" r:id="rId238"/>
    <p:sldId id="1590" r:id="rId239"/>
    <p:sldId id="1591" r:id="rId240"/>
    <p:sldId id="1592" r:id="rId241"/>
    <p:sldId id="1593" r:id="rId242"/>
    <p:sldId id="1596" r:id="rId243"/>
    <p:sldId id="1598" r:id="rId244"/>
    <p:sldId id="1599" r:id="rId245"/>
    <p:sldId id="1630" r:id="rId246"/>
    <p:sldId id="1601" r:id="rId247"/>
    <p:sldId id="1602" r:id="rId248"/>
    <p:sldId id="1606" r:id="rId249"/>
    <p:sldId id="1631" r:id="rId250"/>
    <p:sldId id="1607" r:id="rId251"/>
    <p:sldId id="1608" r:id="rId252"/>
    <p:sldId id="1632" r:id="rId253"/>
    <p:sldId id="1633" r:id="rId254"/>
    <p:sldId id="1637" r:id="rId255"/>
    <p:sldId id="1639" r:id="rId256"/>
    <p:sldId id="1640" r:id="rId257"/>
    <p:sldId id="1641" r:id="rId258"/>
    <p:sldId id="1615" r:id="rId259"/>
    <p:sldId id="1616" r:id="rId260"/>
    <p:sldId id="1642" r:id="rId261"/>
    <p:sldId id="1643" r:id="rId262"/>
    <p:sldId id="1644" r:id="rId263"/>
    <p:sldId id="1645" r:id="rId264"/>
    <p:sldId id="1617" r:id="rId265"/>
    <p:sldId id="1618" r:id="rId266"/>
    <p:sldId id="1619" r:id="rId267"/>
    <p:sldId id="1620" r:id="rId268"/>
    <p:sldId id="1621" r:id="rId269"/>
    <p:sldId id="1623" r:id="rId270"/>
    <p:sldId id="1624" r:id="rId271"/>
    <p:sldId id="1625" r:id="rId272"/>
    <p:sldId id="677" r:id="rId273"/>
    <p:sldId id="678" r:id="rId274"/>
    <p:sldId id="683" r:id="rId275"/>
    <p:sldId id="1646" r:id="rId276"/>
    <p:sldId id="1647" r:id="rId277"/>
    <p:sldId id="1648" r:id="rId278"/>
    <p:sldId id="1649" r:id="rId279"/>
    <p:sldId id="680" r:id="rId280"/>
    <p:sldId id="1650" r:id="rId281"/>
    <p:sldId id="1651" r:id="rId282"/>
    <p:sldId id="1652" r:id="rId283"/>
    <p:sldId id="1653" r:id="rId284"/>
    <p:sldId id="1654" r:id="rId285"/>
    <p:sldId id="1655" r:id="rId286"/>
    <p:sldId id="1656" r:id="rId287"/>
    <p:sldId id="1657" r:id="rId288"/>
    <p:sldId id="1658" r:id="rId289"/>
    <p:sldId id="1659" r:id="rId290"/>
    <p:sldId id="1660" r:id="rId291"/>
    <p:sldId id="1661" r:id="rId292"/>
    <p:sldId id="1662" r:id="rId293"/>
    <p:sldId id="1663" r:id="rId294"/>
    <p:sldId id="1664" r:id="rId295"/>
    <p:sldId id="1666" r:id="rId296"/>
    <p:sldId id="1667" r:id="rId297"/>
    <p:sldId id="1729" r:id="rId298"/>
    <p:sldId id="1668" r:id="rId299"/>
    <p:sldId id="1736" r:id="rId300"/>
    <p:sldId id="1737" r:id="rId301"/>
    <p:sldId id="1738" r:id="rId302"/>
    <p:sldId id="1739" r:id="rId303"/>
    <p:sldId id="1745" r:id="rId304"/>
    <p:sldId id="1750" r:id="rId305"/>
    <p:sldId id="1751" r:id="rId306"/>
    <p:sldId id="1752" r:id="rId307"/>
    <p:sldId id="1753" r:id="rId308"/>
    <p:sldId id="1757" r:id="rId309"/>
    <p:sldId id="1761" r:id="rId310"/>
    <p:sldId id="1762" r:id="rId311"/>
    <p:sldId id="1763" r:id="rId312"/>
    <p:sldId id="1764" r:id="rId313"/>
    <p:sldId id="1782" r:id="rId314"/>
    <p:sldId id="1785" r:id="rId315"/>
    <p:sldId id="1805" r:id="rId316"/>
    <p:sldId id="1786" r:id="rId317"/>
    <p:sldId id="1787" r:id="rId318"/>
    <p:sldId id="1794" r:id="rId319"/>
    <p:sldId id="1796" r:id="rId320"/>
    <p:sldId id="1797" r:id="rId321"/>
    <p:sldId id="1802" r:id="rId322"/>
    <p:sldId id="1803" r:id="rId323"/>
    <p:sldId id="1806" r:id="rId324"/>
    <p:sldId id="1807" r:id="rId325"/>
    <p:sldId id="1810" r:id="rId326"/>
    <p:sldId id="1811" r:id="rId327"/>
    <p:sldId id="1812" r:id="rId328"/>
    <p:sldId id="1813" r:id="rId329"/>
    <p:sldId id="1808" r:id="rId330"/>
    <p:sldId id="1814" r:id="rId331"/>
    <p:sldId id="1809" r:id="rId332"/>
    <p:sldId id="1804" r:id="rId333"/>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EF8340"/>
    <a:srgbClr val="329B61"/>
    <a:srgbClr val="339B61"/>
    <a:srgbClr val="404040"/>
    <a:srgbClr val="002E8A"/>
    <a:srgbClr val="004A60"/>
    <a:srgbClr val="00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74" autoAdjust="0"/>
    <p:restoredTop sz="94660"/>
  </p:normalViewPr>
  <p:slideViewPr>
    <p:cSldViewPr>
      <p:cViewPr>
        <p:scale>
          <a:sx n="36" d="100"/>
          <a:sy n="36" d="100"/>
        </p:scale>
        <p:origin x="-78" y="210"/>
      </p:cViewPr>
      <p:guideLst>
        <p:guide orient="horz" pos="4196"/>
        <p:guide pos="7530"/>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73"/>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8" Type="http://schemas.openxmlformats.org/officeDocument/2006/relationships/tableStyles" Target="tableStyles.xml"/><Relationship Id="rId337" Type="http://schemas.openxmlformats.org/officeDocument/2006/relationships/viewProps" Target="viewProps.xml"/><Relationship Id="rId336" Type="http://schemas.openxmlformats.org/officeDocument/2006/relationships/presProps" Target="presProps.xml"/><Relationship Id="rId335" Type="http://schemas.openxmlformats.org/officeDocument/2006/relationships/handoutMaster" Target="handoutMasters/handoutMaster1.xml"/><Relationship Id="rId334" Type="http://schemas.openxmlformats.org/officeDocument/2006/relationships/notesMaster" Target="notesMasters/notesMaster1.xml"/><Relationship Id="rId333" Type="http://schemas.openxmlformats.org/officeDocument/2006/relationships/slide" Target="slides/slide331.xml"/><Relationship Id="rId332" Type="http://schemas.openxmlformats.org/officeDocument/2006/relationships/slide" Target="slides/slide330.xml"/><Relationship Id="rId331" Type="http://schemas.openxmlformats.org/officeDocument/2006/relationships/slide" Target="slides/slide329.xml"/><Relationship Id="rId330" Type="http://schemas.openxmlformats.org/officeDocument/2006/relationships/slide" Target="slides/slide328.xml"/><Relationship Id="rId33" Type="http://schemas.openxmlformats.org/officeDocument/2006/relationships/slide" Target="slides/slide31.xml"/><Relationship Id="rId329" Type="http://schemas.openxmlformats.org/officeDocument/2006/relationships/slide" Target="slides/slide327.xml"/><Relationship Id="rId328" Type="http://schemas.openxmlformats.org/officeDocument/2006/relationships/slide" Target="slides/slide326.xml"/><Relationship Id="rId327" Type="http://schemas.openxmlformats.org/officeDocument/2006/relationships/slide" Target="slides/slide325.xml"/><Relationship Id="rId326" Type="http://schemas.openxmlformats.org/officeDocument/2006/relationships/slide" Target="slides/slide324.xml"/><Relationship Id="rId325" Type="http://schemas.openxmlformats.org/officeDocument/2006/relationships/slide" Target="slides/slide323.xml"/><Relationship Id="rId324" Type="http://schemas.openxmlformats.org/officeDocument/2006/relationships/slide" Target="slides/slide322.xml"/><Relationship Id="rId323" Type="http://schemas.openxmlformats.org/officeDocument/2006/relationships/slide" Target="slides/slide321.xml"/><Relationship Id="rId322" Type="http://schemas.openxmlformats.org/officeDocument/2006/relationships/slide" Target="slides/slide320.xml"/><Relationship Id="rId321" Type="http://schemas.openxmlformats.org/officeDocument/2006/relationships/slide" Target="slides/slide319.xml"/><Relationship Id="rId320" Type="http://schemas.openxmlformats.org/officeDocument/2006/relationships/slide" Target="slides/slide318.xml"/><Relationship Id="rId32" Type="http://schemas.openxmlformats.org/officeDocument/2006/relationships/slide" Target="slides/slide30.xml"/><Relationship Id="rId319" Type="http://schemas.openxmlformats.org/officeDocument/2006/relationships/slide" Target="slides/slide317.xml"/><Relationship Id="rId318" Type="http://schemas.openxmlformats.org/officeDocument/2006/relationships/slide" Target="slides/slide316.xml"/><Relationship Id="rId317" Type="http://schemas.openxmlformats.org/officeDocument/2006/relationships/slide" Target="slides/slide315.xml"/><Relationship Id="rId316" Type="http://schemas.openxmlformats.org/officeDocument/2006/relationships/slide" Target="slides/slide314.xml"/><Relationship Id="rId315" Type="http://schemas.openxmlformats.org/officeDocument/2006/relationships/slide" Target="slides/slide313.xml"/><Relationship Id="rId314" Type="http://schemas.openxmlformats.org/officeDocument/2006/relationships/slide" Target="slides/slide312.xml"/><Relationship Id="rId313" Type="http://schemas.openxmlformats.org/officeDocument/2006/relationships/slide" Target="slides/slide311.xml"/><Relationship Id="rId312" Type="http://schemas.openxmlformats.org/officeDocument/2006/relationships/slide" Target="slides/slide310.xml"/><Relationship Id="rId311" Type="http://schemas.openxmlformats.org/officeDocument/2006/relationships/slide" Target="slides/slide309.xml"/><Relationship Id="rId310" Type="http://schemas.openxmlformats.org/officeDocument/2006/relationships/slide" Target="slides/slide308.xml"/><Relationship Id="rId31" Type="http://schemas.openxmlformats.org/officeDocument/2006/relationships/slide" Target="slides/slide29.xml"/><Relationship Id="rId309" Type="http://schemas.openxmlformats.org/officeDocument/2006/relationships/slide" Target="slides/slide307.xml"/><Relationship Id="rId308" Type="http://schemas.openxmlformats.org/officeDocument/2006/relationships/slide" Target="slides/slide306.xml"/><Relationship Id="rId307" Type="http://schemas.openxmlformats.org/officeDocument/2006/relationships/slide" Target="slides/slide305.xml"/><Relationship Id="rId306" Type="http://schemas.openxmlformats.org/officeDocument/2006/relationships/slide" Target="slides/slide304.xml"/><Relationship Id="rId305" Type="http://schemas.openxmlformats.org/officeDocument/2006/relationships/slide" Target="slides/slide303.xml"/><Relationship Id="rId304" Type="http://schemas.openxmlformats.org/officeDocument/2006/relationships/slide" Target="slides/slide302.xml"/><Relationship Id="rId303" Type="http://schemas.openxmlformats.org/officeDocument/2006/relationships/slide" Target="slides/slide301.xml"/><Relationship Id="rId302" Type="http://schemas.openxmlformats.org/officeDocument/2006/relationships/slide" Target="slides/slide300.xml"/><Relationship Id="rId301" Type="http://schemas.openxmlformats.org/officeDocument/2006/relationships/slide" Target="slides/slide299.xml"/><Relationship Id="rId300" Type="http://schemas.openxmlformats.org/officeDocument/2006/relationships/slide" Target="slides/slide298.xml"/><Relationship Id="rId30" Type="http://schemas.openxmlformats.org/officeDocument/2006/relationships/slide" Target="slides/slide28.xml"/><Relationship Id="rId3" Type="http://schemas.openxmlformats.org/officeDocument/2006/relationships/slide" Target="slides/slide1.xml"/><Relationship Id="rId299" Type="http://schemas.openxmlformats.org/officeDocument/2006/relationships/slide" Target="slides/slide297.xml"/><Relationship Id="rId298" Type="http://schemas.openxmlformats.org/officeDocument/2006/relationships/slide" Target="slides/slide296.xml"/><Relationship Id="rId297" Type="http://schemas.openxmlformats.org/officeDocument/2006/relationships/slide" Target="slides/slide295.xml"/><Relationship Id="rId296" Type="http://schemas.openxmlformats.org/officeDocument/2006/relationships/slide" Target="slides/slide294.xml"/><Relationship Id="rId295" Type="http://schemas.openxmlformats.org/officeDocument/2006/relationships/slide" Target="slides/slide293.xml"/><Relationship Id="rId294" Type="http://schemas.openxmlformats.org/officeDocument/2006/relationships/slide" Target="slides/slide292.xml"/><Relationship Id="rId293" Type="http://schemas.openxmlformats.org/officeDocument/2006/relationships/slide" Target="slides/slide291.xml"/><Relationship Id="rId292" Type="http://schemas.openxmlformats.org/officeDocument/2006/relationships/slide" Target="slides/slide290.xml"/><Relationship Id="rId291" Type="http://schemas.openxmlformats.org/officeDocument/2006/relationships/slide" Target="slides/slide289.xml"/><Relationship Id="rId290" Type="http://schemas.openxmlformats.org/officeDocument/2006/relationships/slide" Target="slides/slide288.xml"/><Relationship Id="rId29" Type="http://schemas.openxmlformats.org/officeDocument/2006/relationships/slide" Target="slides/slide27.xml"/><Relationship Id="rId289" Type="http://schemas.openxmlformats.org/officeDocument/2006/relationships/slide" Target="slides/slide287.xml"/><Relationship Id="rId288" Type="http://schemas.openxmlformats.org/officeDocument/2006/relationships/slide" Target="slides/slide286.xml"/><Relationship Id="rId287" Type="http://schemas.openxmlformats.org/officeDocument/2006/relationships/slide" Target="slides/slide285.xml"/><Relationship Id="rId286" Type="http://schemas.openxmlformats.org/officeDocument/2006/relationships/slide" Target="slides/slide284.xml"/><Relationship Id="rId285" Type="http://schemas.openxmlformats.org/officeDocument/2006/relationships/slide" Target="slides/slide283.xml"/><Relationship Id="rId284" Type="http://schemas.openxmlformats.org/officeDocument/2006/relationships/slide" Target="slides/slide282.xml"/><Relationship Id="rId283" Type="http://schemas.openxmlformats.org/officeDocument/2006/relationships/slide" Target="slides/slide281.xml"/><Relationship Id="rId282" Type="http://schemas.openxmlformats.org/officeDocument/2006/relationships/slide" Target="slides/slide280.xml"/><Relationship Id="rId281" Type="http://schemas.openxmlformats.org/officeDocument/2006/relationships/slide" Target="slides/slide279.xml"/><Relationship Id="rId280" Type="http://schemas.openxmlformats.org/officeDocument/2006/relationships/slide" Target="slides/slide278.xml"/><Relationship Id="rId28" Type="http://schemas.openxmlformats.org/officeDocument/2006/relationships/slide" Target="slides/slide26.xml"/><Relationship Id="rId279" Type="http://schemas.openxmlformats.org/officeDocument/2006/relationships/slide" Target="slides/slide277.xml"/><Relationship Id="rId278" Type="http://schemas.openxmlformats.org/officeDocument/2006/relationships/slide" Target="slides/slide276.xml"/><Relationship Id="rId277" Type="http://schemas.openxmlformats.org/officeDocument/2006/relationships/slide" Target="slides/slide275.xml"/><Relationship Id="rId276" Type="http://schemas.openxmlformats.org/officeDocument/2006/relationships/slide" Target="slides/slide274.xml"/><Relationship Id="rId275" Type="http://schemas.openxmlformats.org/officeDocument/2006/relationships/slide" Target="slides/slide273.xml"/><Relationship Id="rId274" Type="http://schemas.openxmlformats.org/officeDocument/2006/relationships/slide" Target="slides/slide272.xml"/><Relationship Id="rId273" Type="http://schemas.openxmlformats.org/officeDocument/2006/relationships/slide" Target="slides/slide271.xml"/><Relationship Id="rId272" Type="http://schemas.openxmlformats.org/officeDocument/2006/relationships/slide" Target="slides/slide270.xml"/><Relationship Id="rId271" Type="http://schemas.openxmlformats.org/officeDocument/2006/relationships/slide" Target="slides/slide269.xml"/><Relationship Id="rId270" Type="http://schemas.openxmlformats.org/officeDocument/2006/relationships/slide" Target="slides/slide268.xml"/><Relationship Id="rId27" Type="http://schemas.openxmlformats.org/officeDocument/2006/relationships/slide" Target="slides/slide25.xml"/><Relationship Id="rId269" Type="http://schemas.openxmlformats.org/officeDocument/2006/relationships/slide" Target="slides/slide267.xml"/><Relationship Id="rId268" Type="http://schemas.openxmlformats.org/officeDocument/2006/relationships/slide" Target="slides/slide266.xml"/><Relationship Id="rId267" Type="http://schemas.openxmlformats.org/officeDocument/2006/relationships/slide" Target="slides/slide265.xml"/><Relationship Id="rId266" Type="http://schemas.openxmlformats.org/officeDocument/2006/relationships/slide" Target="slides/slide264.xml"/><Relationship Id="rId265" Type="http://schemas.openxmlformats.org/officeDocument/2006/relationships/slide" Target="slides/slide263.xml"/><Relationship Id="rId264" Type="http://schemas.openxmlformats.org/officeDocument/2006/relationships/slide" Target="slides/slide262.xml"/><Relationship Id="rId263" Type="http://schemas.openxmlformats.org/officeDocument/2006/relationships/slide" Target="slides/slide261.xml"/><Relationship Id="rId262" Type="http://schemas.openxmlformats.org/officeDocument/2006/relationships/slide" Target="slides/slide260.xml"/><Relationship Id="rId261" Type="http://schemas.openxmlformats.org/officeDocument/2006/relationships/slide" Target="slides/slide259.xml"/><Relationship Id="rId260" Type="http://schemas.openxmlformats.org/officeDocument/2006/relationships/slide" Target="slides/slide258.xml"/><Relationship Id="rId26" Type="http://schemas.openxmlformats.org/officeDocument/2006/relationships/slide" Target="slides/slide24.xml"/><Relationship Id="rId259" Type="http://schemas.openxmlformats.org/officeDocument/2006/relationships/slide" Target="slides/slide257.xml"/><Relationship Id="rId258" Type="http://schemas.openxmlformats.org/officeDocument/2006/relationships/slide" Target="slides/slide256.xml"/><Relationship Id="rId257" Type="http://schemas.openxmlformats.org/officeDocument/2006/relationships/slide" Target="slides/slide255.xml"/><Relationship Id="rId256" Type="http://schemas.openxmlformats.org/officeDocument/2006/relationships/slide" Target="slides/slide254.xml"/><Relationship Id="rId255" Type="http://schemas.openxmlformats.org/officeDocument/2006/relationships/slide" Target="slides/slide253.xml"/><Relationship Id="rId254" Type="http://schemas.openxmlformats.org/officeDocument/2006/relationships/slide" Target="slides/slide252.xml"/><Relationship Id="rId253" Type="http://schemas.openxmlformats.org/officeDocument/2006/relationships/slide" Target="slides/slide251.xml"/><Relationship Id="rId252" Type="http://schemas.openxmlformats.org/officeDocument/2006/relationships/slide" Target="slides/slide250.xml"/><Relationship Id="rId251" Type="http://schemas.openxmlformats.org/officeDocument/2006/relationships/slide" Target="slides/slide249.xml"/><Relationship Id="rId250" Type="http://schemas.openxmlformats.org/officeDocument/2006/relationships/slide" Target="slides/slide248.xml"/><Relationship Id="rId25" Type="http://schemas.openxmlformats.org/officeDocument/2006/relationships/slide" Target="slides/slide23.xml"/><Relationship Id="rId249" Type="http://schemas.openxmlformats.org/officeDocument/2006/relationships/slide" Target="slides/slide247.xml"/><Relationship Id="rId248" Type="http://schemas.openxmlformats.org/officeDocument/2006/relationships/slide" Target="slides/slide246.xml"/><Relationship Id="rId247" Type="http://schemas.openxmlformats.org/officeDocument/2006/relationships/slide" Target="slides/slide245.xml"/><Relationship Id="rId246" Type="http://schemas.openxmlformats.org/officeDocument/2006/relationships/slide" Target="slides/slide244.xml"/><Relationship Id="rId245" Type="http://schemas.openxmlformats.org/officeDocument/2006/relationships/slide" Target="slides/slide243.xml"/><Relationship Id="rId244" Type="http://schemas.openxmlformats.org/officeDocument/2006/relationships/slide" Target="slides/slide242.xml"/><Relationship Id="rId243" Type="http://schemas.openxmlformats.org/officeDocument/2006/relationships/slide" Target="slides/slide241.xml"/><Relationship Id="rId242" Type="http://schemas.openxmlformats.org/officeDocument/2006/relationships/slide" Target="slides/slide240.xml"/><Relationship Id="rId241" Type="http://schemas.openxmlformats.org/officeDocument/2006/relationships/slide" Target="slides/slide239.xml"/><Relationship Id="rId240" Type="http://schemas.openxmlformats.org/officeDocument/2006/relationships/slide" Target="slides/slide238.xml"/><Relationship Id="rId24" Type="http://schemas.openxmlformats.org/officeDocument/2006/relationships/slide" Target="slides/slide22.xml"/><Relationship Id="rId239" Type="http://schemas.openxmlformats.org/officeDocument/2006/relationships/slide" Target="slides/slide237.xml"/><Relationship Id="rId238" Type="http://schemas.openxmlformats.org/officeDocument/2006/relationships/slide" Target="slides/slide236.xml"/><Relationship Id="rId237" Type="http://schemas.openxmlformats.org/officeDocument/2006/relationships/slide" Target="slides/slide235.xml"/><Relationship Id="rId236" Type="http://schemas.openxmlformats.org/officeDocument/2006/relationships/slide" Target="slides/slide234.xml"/><Relationship Id="rId235" Type="http://schemas.openxmlformats.org/officeDocument/2006/relationships/slide" Target="slides/slide233.xml"/><Relationship Id="rId234" Type="http://schemas.openxmlformats.org/officeDocument/2006/relationships/slide" Target="slides/slide232.xml"/><Relationship Id="rId233" Type="http://schemas.openxmlformats.org/officeDocument/2006/relationships/slide" Target="slides/slide231.xml"/><Relationship Id="rId232" Type="http://schemas.openxmlformats.org/officeDocument/2006/relationships/slide" Target="slides/slide230.xml"/><Relationship Id="rId231" Type="http://schemas.openxmlformats.org/officeDocument/2006/relationships/slide" Target="slides/slide229.xml"/><Relationship Id="rId230" Type="http://schemas.openxmlformats.org/officeDocument/2006/relationships/slide" Target="slides/slide228.xml"/><Relationship Id="rId23" Type="http://schemas.openxmlformats.org/officeDocument/2006/relationships/slide" Target="slides/slide21.xml"/><Relationship Id="rId229" Type="http://schemas.openxmlformats.org/officeDocument/2006/relationships/slide" Target="slides/slide227.xml"/><Relationship Id="rId228" Type="http://schemas.openxmlformats.org/officeDocument/2006/relationships/slide" Target="slides/slide226.xml"/><Relationship Id="rId227" Type="http://schemas.openxmlformats.org/officeDocument/2006/relationships/slide" Target="slides/slide225.xml"/><Relationship Id="rId226" Type="http://schemas.openxmlformats.org/officeDocument/2006/relationships/slide" Target="slides/slide224.xml"/><Relationship Id="rId225" Type="http://schemas.openxmlformats.org/officeDocument/2006/relationships/slide" Target="slides/slide223.xml"/><Relationship Id="rId224" Type="http://schemas.openxmlformats.org/officeDocument/2006/relationships/slide" Target="slides/slide222.xml"/><Relationship Id="rId223" Type="http://schemas.openxmlformats.org/officeDocument/2006/relationships/slide" Target="slides/slide221.xml"/><Relationship Id="rId222" Type="http://schemas.openxmlformats.org/officeDocument/2006/relationships/slide" Target="slides/slide220.xml"/><Relationship Id="rId221" Type="http://schemas.openxmlformats.org/officeDocument/2006/relationships/slide" Target="slides/slide219.xml"/><Relationship Id="rId220" Type="http://schemas.openxmlformats.org/officeDocument/2006/relationships/slide" Target="slides/slide218.xml"/><Relationship Id="rId22" Type="http://schemas.openxmlformats.org/officeDocument/2006/relationships/slide" Target="slides/slide20.xml"/><Relationship Id="rId219" Type="http://schemas.openxmlformats.org/officeDocument/2006/relationships/slide" Target="slides/slide217.xml"/><Relationship Id="rId218" Type="http://schemas.openxmlformats.org/officeDocument/2006/relationships/slide" Target="slides/slide216.xml"/><Relationship Id="rId217" Type="http://schemas.openxmlformats.org/officeDocument/2006/relationships/slide" Target="slides/slide215.xml"/><Relationship Id="rId216" Type="http://schemas.openxmlformats.org/officeDocument/2006/relationships/slide" Target="slides/slide214.xml"/><Relationship Id="rId215" Type="http://schemas.openxmlformats.org/officeDocument/2006/relationships/slide" Target="slides/slide213.xml"/><Relationship Id="rId214" Type="http://schemas.openxmlformats.org/officeDocument/2006/relationships/slide" Target="slides/slide212.xml"/><Relationship Id="rId213" Type="http://schemas.openxmlformats.org/officeDocument/2006/relationships/slide" Target="slides/slide211.xml"/><Relationship Id="rId212" Type="http://schemas.openxmlformats.org/officeDocument/2006/relationships/slide" Target="slides/slide210.xml"/><Relationship Id="rId211" Type="http://schemas.openxmlformats.org/officeDocument/2006/relationships/slide" Target="slides/slide209.xml"/><Relationship Id="rId210" Type="http://schemas.openxmlformats.org/officeDocument/2006/relationships/slide" Target="slides/slide208.xml"/><Relationship Id="rId21" Type="http://schemas.openxmlformats.org/officeDocument/2006/relationships/slide" Target="slides/slide19.xml"/><Relationship Id="rId209" Type="http://schemas.openxmlformats.org/officeDocument/2006/relationships/slide" Target="slides/slide207.xml"/><Relationship Id="rId208" Type="http://schemas.openxmlformats.org/officeDocument/2006/relationships/slide" Target="slides/slide206.xml"/><Relationship Id="rId207" Type="http://schemas.openxmlformats.org/officeDocument/2006/relationships/slide" Target="slides/slide205.xml"/><Relationship Id="rId206" Type="http://schemas.openxmlformats.org/officeDocument/2006/relationships/slide" Target="slides/slide204.xml"/><Relationship Id="rId205" Type="http://schemas.openxmlformats.org/officeDocument/2006/relationships/slide" Target="slides/slide203.xml"/><Relationship Id="rId204" Type="http://schemas.openxmlformats.org/officeDocument/2006/relationships/slide" Target="slides/slide202.xml"/><Relationship Id="rId203" Type="http://schemas.openxmlformats.org/officeDocument/2006/relationships/slide" Target="slides/slide201.xml"/><Relationship Id="rId202" Type="http://schemas.openxmlformats.org/officeDocument/2006/relationships/slide" Target="slides/slide200.xml"/><Relationship Id="rId201" Type="http://schemas.openxmlformats.org/officeDocument/2006/relationships/slide" Target="slides/slide199.xml"/><Relationship Id="rId200" Type="http://schemas.openxmlformats.org/officeDocument/2006/relationships/slide" Target="slides/slide198.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7.xml"/><Relationship Id="rId198" Type="http://schemas.openxmlformats.org/officeDocument/2006/relationships/slide" Target="slides/slide196.xml"/><Relationship Id="rId197" Type="http://schemas.openxmlformats.org/officeDocument/2006/relationships/slide" Target="slides/slide195.xml"/><Relationship Id="rId196" Type="http://schemas.openxmlformats.org/officeDocument/2006/relationships/slide" Target="slides/slide194.xml"/><Relationship Id="rId195" Type="http://schemas.openxmlformats.org/officeDocument/2006/relationships/slide" Target="slides/slide193.xml"/><Relationship Id="rId194" Type="http://schemas.openxmlformats.org/officeDocument/2006/relationships/slide" Target="slides/slide192.xml"/><Relationship Id="rId193" Type="http://schemas.openxmlformats.org/officeDocument/2006/relationships/slide" Target="slides/slide191.xml"/><Relationship Id="rId192" Type="http://schemas.openxmlformats.org/officeDocument/2006/relationships/slide" Target="slides/slide190.xml"/><Relationship Id="rId191" Type="http://schemas.openxmlformats.org/officeDocument/2006/relationships/slide" Target="slides/slide189.xml"/><Relationship Id="rId190" Type="http://schemas.openxmlformats.org/officeDocument/2006/relationships/slide" Target="slides/slide188.xml"/><Relationship Id="rId19" Type="http://schemas.openxmlformats.org/officeDocument/2006/relationships/slide" Target="slides/slide17.xml"/><Relationship Id="rId189" Type="http://schemas.openxmlformats.org/officeDocument/2006/relationships/slide" Target="slides/slide187.xml"/><Relationship Id="rId188" Type="http://schemas.openxmlformats.org/officeDocument/2006/relationships/slide" Target="slides/slide186.xml"/><Relationship Id="rId187" Type="http://schemas.openxmlformats.org/officeDocument/2006/relationships/slide" Target="slides/slide185.xml"/><Relationship Id="rId186" Type="http://schemas.openxmlformats.org/officeDocument/2006/relationships/slide" Target="slides/slide184.xml"/><Relationship Id="rId185" Type="http://schemas.openxmlformats.org/officeDocument/2006/relationships/slide" Target="slides/slide183.xml"/><Relationship Id="rId184" Type="http://schemas.openxmlformats.org/officeDocument/2006/relationships/slide" Target="slides/slide182.xml"/><Relationship Id="rId183" Type="http://schemas.openxmlformats.org/officeDocument/2006/relationships/slide" Target="slides/slide181.xml"/><Relationship Id="rId182" Type="http://schemas.openxmlformats.org/officeDocument/2006/relationships/slide" Target="slides/slide180.xml"/><Relationship Id="rId181" Type="http://schemas.openxmlformats.org/officeDocument/2006/relationships/slide" Target="slides/slide179.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271.xml"/><Relationship Id="rId5" Type="http://schemas.openxmlformats.org/officeDocument/2006/relationships/slide" Target="slide208.xml"/><Relationship Id="rId4" Type="http://schemas.openxmlformats.org/officeDocument/2006/relationships/slide" Target="slide131.xml"/><Relationship Id="rId3" Type="http://schemas.openxmlformats.org/officeDocument/2006/relationships/slide" Target="slide87.xml"/><Relationship Id="rId2" Type="http://schemas.openxmlformats.org/officeDocument/2006/relationships/slide" Target="slide54.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99.xml"/><Relationship Id="rId1" Type="http://schemas.openxmlformats.org/officeDocument/2006/relationships/slide" Target="slide132.xml"/></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1.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63.xml"/><Relationship Id="rId1" Type="http://schemas.openxmlformats.org/officeDocument/2006/relationships/slide" Target="slide209.xml"/></Relationships>
</file>

<file path=ppt/slides/_rels/slide20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318.xml"/><Relationship Id="rId1" Type="http://schemas.openxmlformats.org/officeDocument/2006/relationships/slide" Target="slide27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9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image" Target="../media/image1.png"/></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79.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23.xml"/><Relationship Id="rId1" Type="http://schemas.openxmlformats.org/officeDocument/2006/relationships/slide" Target="slide88.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1.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20"/>
          <p:cNvSpPr txBox="1"/>
          <p:nvPr/>
        </p:nvSpPr>
        <p:spPr>
          <a:xfrm>
            <a:off x="8713292" y="7309222"/>
            <a:ext cx="5832648" cy="1892826"/>
          </a:xfrm>
          <a:prstGeom prst="rect">
            <a:avLst/>
          </a:prstGeom>
          <a:noFill/>
        </p:spPr>
        <p:txBody>
          <a:bodyPr wrap="square" rtlCol="0">
            <a:spAutoFit/>
          </a:bodyPr>
          <a:lstStyle/>
          <a:p>
            <a:r>
              <a:rPr lang="zh-CN" altLang="en-US" sz="3900" dirty="0" smtClean="0">
                <a:solidFill>
                  <a:srgbClr val="EF8340"/>
                </a:solidFill>
                <a:latin typeface="微软雅黑" panose="020B0503020204020204" pitchFamily="34" charset="-122"/>
                <a:ea typeface="微软雅黑" panose="020B0503020204020204" pitchFamily="34" charset="-122"/>
                <a:hlinkClick r:id="rId1" action="ppaction://hlinksldjump"/>
              </a:rPr>
              <a:t>整体突破</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2"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2" action="ppaction://hlinksldjump"/>
              </a:rPr>
              <a:t>1</a:t>
            </a:r>
            <a:r>
              <a:rPr lang="zh-CN" altLang="en-US" sz="3900" dirty="0" smtClean="0">
                <a:latin typeface="微软雅黑" panose="020B0503020204020204" pitchFamily="34" charset="-122"/>
                <a:ea typeface="微软雅黑" panose="020B0503020204020204" pitchFamily="34" charset="-122"/>
              </a:rPr>
              <a:t> │</a:t>
            </a:r>
            <a:endParaRPr lang="en-US" altLang="zh-CN" sz="3900" dirty="0" smtClean="0">
              <a:latin typeface="微软雅黑" panose="020B0503020204020204" pitchFamily="34" charset="-122"/>
              <a:ea typeface="微软雅黑" panose="020B0503020204020204" pitchFamily="34" charset="-122"/>
            </a:endParaRPr>
          </a:p>
          <a:p>
            <a:r>
              <a:rPr lang="zh-CN" altLang="en-US" sz="3900" dirty="0" smtClean="0">
                <a:solidFill>
                  <a:srgbClr val="EF8340"/>
                </a:solidFill>
                <a:latin typeface="微软雅黑" panose="020B0503020204020204" pitchFamily="34" charset="-122"/>
                <a:ea typeface="微软雅黑" panose="020B0503020204020204" pitchFamily="34" charset="-122"/>
                <a:hlinkClick r:id="rId3"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3" action="ppaction://hlinksldjump"/>
              </a:rPr>
              <a:t>2</a:t>
            </a:r>
            <a:r>
              <a:rPr lang="zh-CN" altLang="en-US" sz="3900" dirty="0" smtClean="0">
                <a:latin typeface="微软雅黑" panose="020B0503020204020204" pitchFamily="34" charset="-122"/>
                <a:ea typeface="微软雅黑" panose="020B0503020204020204" pitchFamily="34" charset="-122"/>
                <a:hlinkClick r:id="rId3"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4"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4" action="ppaction://hlinksldjump"/>
              </a:rPr>
              <a:t>3</a:t>
            </a:r>
            <a:r>
              <a:rPr lang="zh-CN" altLang="en-US" sz="3900" dirty="0" smtClean="0">
                <a:latin typeface="微软雅黑" panose="020B0503020204020204" pitchFamily="34" charset="-122"/>
                <a:ea typeface="微软雅黑" panose="020B0503020204020204" pitchFamily="34" charset="-122"/>
              </a:rPr>
              <a:t> │</a:t>
            </a:r>
            <a:r>
              <a:rPr lang="zh-CN" altLang="en-US" sz="3900" dirty="0" smtClean="0">
                <a:solidFill>
                  <a:srgbClr val="EF8340"/>
                </a:solidFill>
                <a:latin typeface="微软雅黑" panose="020B0503020204020204" pitchFamily="34" charset="-122"/>
                <a:ea typeface="微软雅黑" panose="020B0503020204020204" pitchFamily="34" charset="-122"/>
                <a:hlinkClick r:id="rId5"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5" action="ppaction://hlinksldjump"/>
              </a:rPr>
              <a:t>4</a:t>
            </a:r>
            <a:r>
              <a:rPr lang="zh-CN" altLang="en-US" sz="3900" dirty="0" smtClean="0">
                <a:latin typeface="微软雅黑" panose="020B0503020204020204" pitchFamily="34" charset="-122"/>
                <a:ea typeface="微软雅黑" panose="020B0503020204020204" pitchFamily="34" charset="-122"/>
                <a:hlinkClick r:id="rId5"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6"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6" action="ppaction://hlinksldjump"/>
              </a:rPr>
              <a:t>5</a:t>
            </a:r>
            <a:r>
              <a:rPr lang="zh-CN" altLang="en-US" sz="3900" dirty="0" smtClean="0">
                <a:latin typeface="微软雅黑" panose="020B0503020204020204" pitchFamily="34" charset="-122"/>
                <a:ea typeface="微软雅黑" panose="020B0503020204020204" pitchFamily="34" charset="-122"/>
                <a:hlinkClick r:id="rId6" action="ppaction://hlinksldjump"/>
              </a:rPr>
              <a:t> </a:t>
            </a:r>
            <a:endParaRPr lang="zh-CN" altLang="en-US" sz="3900" dirty="0">
              <a:solidFill>
                <a:srgbClr val="EF8340"/>
              </a:solidFill>
              <a:latin typeface="微软雅黑" panose="020B0503020204020204" pitchFamily="34" charset="-122"/>
              <a:ea typeface="微软雅黑" panose="020B0503020204020204" pitchFamily="34" charset="-122"/>
              <a:hlinkClick r:id="rId1" action="ppaction://hlinksldjump"/>
            </a:endParaRPr>
          </a:p>
        </p:txBody>
      </p:sp>
      <p:grpSp>
        <p:nvGrpSpPr>
          <p:cNvPr id="8" name="组合 7"/>
          <p:cNvGrpSpPr/>
          <p:nvPr/>
        </p:nvGrpSpPr>
        <p:grpSpPr>
          <a:xfrm>
            <a:off x="6553052" y="4500910"/>
            <a:ext cx="10514632" cy="2509828"/>
            <a:chOff x="12810338" y="5953264"/>
            <a:chExt cx="10001320" cy="2509828"/>
          </a:xfrm>
        </p:grpSpPr>
        <p:sp>
          <p:nvSpPr>
            <p:cNvPr id="9" name="TextBox 8"/>
            <p:cNvSpPr txBox="1"/>
            <p:nvPr/>
          </p:nvSpPr>
          <p:spPr>
            <a:xfrm>
              <a:off x="12881776" y="5953264"/>
              <a:ext cx="9513036"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专题</a:t>
              </a:r>
              <a:r>
                <a:rPr lang="en-US" altLang="zh-CN" sz="6000" b="1" dirty="0" smtClean="0">
                  <a:solidFill>
                    <a:srgbClr val="404040"/>
                  </a:solidFill>
                  <a:latin typeface="微软雅黑" panose="020B0503020204020204" pitchFamily="34" charset="-122"/>
                  <a:ea typeface="微软雅黑" panose="020B0503020204020204" pitchFamily="34" charset="-122"/>
                </a:rPr>
                <a:t>8</a:t>
              </a:r>
              <a:r>
                <a:rPr lang="zh-CN" altLang="en-US" sz="6000" b="1" dirty="0" smtClean="0">
                  <a:solidFill>
                    <a:srgbClr val="404040"/>
                  </a:solidFill>
                  <a:latin typeface="微软雅黑" panose="020B0503020204020204" pitchFamily="34" charset="-122"/>
                  <a:ea typeface="微软雅黑" panose="020B0503020204020204" pitchFamily="34" charset="-122"/>
                </a:rPr>
                <a:t>　</a:t>
              </a:r>
              <a:r>
                <a:rPr lang="en-US" altLang="zh-CN" sz="6000" b="1" dirty="0" smtClean="0">
                  <a:solidFill>
                    <a:srgbClr val="404040"/>
                  </a:solidFill>
                  <a:latin typeface="微软雅黑" panose="020B0503020204020204" pitchFamily="34" charset="-122"/>
                  <a:ea typeface="微软雅黑" panose="020B0503020204020204" pitchFamily="34" charset="-122"/>
                </a:rPr>
                <a:t>PART 2</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2810338" y="6831876"/>
              <a:ext cx="10001320" cy="1631216"/>
            </a:xfrm>
            <a:prstGeom prst="rect">
              <a:avLst/>
            </a:prstGeom>
            <a:noFill/>
          </p:spPr>
          <p:txBody>
            <a:bodyPr wrap="square" rtlCol="0">
              <a:spAutoFit/>
            </a:bodyPr>
            <a:lstStyle/>
            <a:p>
              <a:pPr algn="ctr"/>
              <a:r>
                <a:rPr lang="zh-CN" altLang="en-US" sz="10000" b="1" dirty="0" smtClean="0">
                  <a:solidFill>
                    <a:schemeClr val="bg1"/>
                  </a:solidFill>
                  <a:latin typeface="微软雅黑" panose="020B0503020204020204" pitchFamily="34" charset="-122"/>
                  <a:ea typeface="微软雅黑" panose="020B0503020204020204" pitchFamily="34" charset="-122"/>
                </a:rPr>
                <a:t>古代诗歌阅读</a:t>
              </a:r>
              <a:endParaRPr lang="zh-CN" altLang="en-US" sz="10000" b="1" dirty="0" smtClean="0">
                <a:solidFill>
                  <a:schemeClr val="bg1"/>
                </a:solidFill>
                <a:latin typeface="微软雅黑" panose="020B0503020204020204" pitchFamily="34" charset="-122"/>
                <a:ea typeface="微软雅黑" panose="020B0503020204020204" pitchFamily="34" charset="-122"/>
              </a:endParaRPr>
            </a:p>
          </p:txBody>
        </p:sp>
      </p:grpSp>
      <p:cxnSp>
        <p:nvCxnSpPr>
          <p:cNvPr id="11" name="直接连接符 10"/>
          <p:cNvCxnSpPr/>
          <p:nvPr/>
        </p:nvCxnSpPr>
        <p:spPr>
          <a:xfrm flipV="1">
            <a:off x="6985100" y="6949182"/>
            <a:ext cx="1152128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0" presetClass="emph" presetSubtype="0" fill="hold" nodeType="withEffect">
                                  <p:stCondLst>
                                    <p:cond delay="0"/>
                                  </p:stCondLst>
                                  <p:iterate type="lt">
                                    <p:tmPct val="0"/>
                                  </p:iterate>
                                  <p:childTnLst>
                                    <p:anim calcmode="discrete" valueType="str">
                                      <p:cBhvr override="childStyle">
                                        <p:cTn id="8" dur="2000" fill="hold"/>
                                        <p:tgtEl>
                                          <p:spTgt spid="21">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9" fill="hold">
                            <p:stCondLst>
                              <p:cond delay="0"/>
                            </p:stCondLst>
                            <p:childTnLst>
                              <p:par>
                                <p:cTn id="10" presetID="16" presetClass="emph" presetSubtype="0" fill="hold" grpId="0" nodeType="afterEffect">
                                  <p:stCondLst>
                                    <p:cond delay="0"/>
                                  </p:stCondLst>
                                  <p:iterate type="lt">
                                    <p:tmPct val="4000"/>
                                  </p:iterate>
                                  <p:childTnLst>
                                    <p:set>
                                      <p:cBhvr override="childStyle">
                                        <p:cTn id="11" dur="1000" fill="hold"/>
                                        <p:tgtEl>
                                          <p:spTgt spid="21">
                                            <p:txEl>
                                              <p:pRg st="0" end="0"/>
                                            </p:txEl>
                                          </p:spTgt>
                                        </p:tgtEl>
                                        <p:attrNameLst>
                                          <p:attrName>style.color</p:attrName>
                                        </p:attrNameLst>
                                      </p:cBhvr>
                                      <p:to>
                                        <p:clrVal>
                                          <a:schemeClr val="accent2"/>
                                        </p:clrVal>
                                      </p:to>
                                    </p:set>
                                    <p:set>
                                      <p:cBhvr>
                                        <p:cTn id="12" dur="1000" fill="hold"/>
                                        <p:tgtEl>
                                          <p:spTgt spid="21">
                                            <p:txEl>
                                              <p:pRg st="0" end="0"/>
                                            </p:txEl>
                                          </p:spTgt>
                                        </p:tgtEl>
                                        <p:attrNameLst>
                                          <p:attrName>fillcolor</p:attrName>
                                        </p:attrNameLst>
                                      </p:cBhvr>
                                      <p:to>
                                        <p:clrVal>
                                          <a:schemeClr val="accent2"/>
                                        </p:clrVal>
                                      </p:to>
                                    </p:set>
                                    <p:set>
                                      <p:cBhvr>
                                        <p:cTn id="13" dur="1000" fill="hold"/>
                                        <p:tgtEl>
                                          <p:spTgt spid="21">
                                            <p:txEl>
                                              <p:pRg st="0" end="0"/>
                                            </p:txEl>
                                          </p:spTgt>
                                        </p:tgtEl>
                                        <p:attrNameLst>
                                          <p:attrName>fill.type</p:attrName>
                                        </p:attrNameLst>
                                      </p:cBhvr>
                                      <p:to>
                                        <p:strVal val="solid"/>
                                      </p:to>
                                    </p:set>
                                  </p:childTnLst>
                                </p:cTn>
                              </p:par>
                            </p:childTnLst>
                          </p:cTn>
                        </p:par>
                        <p:par>
                          <p:cTn id="14" fill="hold">
                            <p:stCondLst>
                              <p:cond delay="1440"/>
                            </p:stCondLst>
                            <p:childTnLst>
                              <p:par>
                                <p:cTn id="15" presetID="16" presetClass="emph" presetSubtype="0" fill="hold" grpId="0" nodeType="afterEffect">
                                  <p:stCondLst>
                                    <p:cond delay="0"/>
                                  </p:stCondLst>
                                  <p:iterate type="lt">
                                    <p:tmPct val="4000"/>
                                  </p:iterate>
                                  <p:childTnLst>
                                    <p:set>
                                      <p:cBhvr override="childStyle">
                                        <p:cTn id="16" dur="1000" fill="hold"/>
                                        <p:tgtEl>
                                          <p:spTgt spid="21">
                                            <p:txEl>
                                              <p:pRg st="1" end="1"/>
                                            </p:txEl>
                                          </p:spTgt>
                                        </p:tgtEl>
                                        <p:attrNameLst>
                                          <p:attrName>style.color</p:attrName>
                                        </p:attrNameLst>
                                      </p:cBhvr>
                                      <p:to>
                                        <p:clrVal>
                                          <a:schemeClr val="accent2"/>
                                        </p:clrVal>
                                      </p:to>
                                    </p:set>
                                    <p:set>
                                      <p:cBhvr>
                                        <p:cTn id="17" dur="1000" fill="hold"/>
                                        <p:tgtEl>
                                          <p:spTgt spid="21">
                                            <p:txEl>
                                              <p:pRg st="1" end="1"/>
                                            </p:txEl>
                                          </p:spTgt>
                                        </p:tgtEl>
                                        <p:attrNameLst>
                                          <p:attrName>fillcolor</p:attrName>
                                        </p:attrNameLst>
                                      </p:cBhvr>
                                      <p:to>
                                        <p:clrVal>
                                          <a:schemeClr val="accent2"/>
                                        </p:clrVal>
                                      </p:to>
                                    </p:set>
                                    <p:set>
                                      <p:cBhvr>
                                        <p:cTn id="18" dur="1000" fill="hold"/>
                                        <p:tgtEl>
                                          <p:spTgt spid="2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481567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本诗尾联用了唐代李揆的典故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以下对此进行的赏析不正确的两项是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本联用李揆的典故准确贴切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因为苏轼兄弟在当时声名卓著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与李揆非常相似。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中原地域辽阔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人才济济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豪杰辈出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即使卓越如苏氏兄弟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也不敢自居第一。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从李揆的故事推断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如果苏辙承认自己的家世第一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很有可能被契丹君主扣留。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苏轼告诫苏辙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作为大国使臣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切莫以家世傲人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而要展示出谦恭的君子风度。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E.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苏轼与苏辙兄弟情深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此时更为远行的弟弟担心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希望他小心谨慎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平安归来。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741270"/>
            <a:ext cx="19800000" cy="3024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7928856"/>
            <a:ext cx="19788326" cy="2487412"/>
          </a:xfrm>
          <a:prstGeom prst="rect">
            <a:avLst/>
          </a:prstGeom>
        </p:spPr>
        <p:txBody>
          <a:bodyPr wrap="square">
            <a:spAutoFit/>
          </a:bodyPr>
          <a:lstStyle/>
          <a:p>
            <a:pPr>
              <a:lnSpc>
                <a:spcPct val="15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答非所问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运用李揆的典故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不是为了说明苏轼兄弟不敢自居第一。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苏轼使用李揆的典故是要告诉苏辙要是单于询问家世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回复时要小心谨慎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要像李揆那样不说自己是“中朝第一人”。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88556" y="6229102"/>
            <a:ext cx="19874208"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8654" y="6373118"/>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漠漠”生动形象地写出了溪岚的迷蒙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重重”生动形象地写出了树木的茂盛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展现了友人溪居景色的幽美。富有韵律感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增强了表达效果。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先理解词语含义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指出其生动形象地写出了什么景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再写出表达了怎样的感情或哲理。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首句中的两个叠音词有什么作用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明净的小溪上雾气茫茫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两岸的树木密密层层。山水令人目不暇接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栏杆小窗依次迎面而来。秋叶间依然有红红的杜鹃绽放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初秋的花朵只看到洁白的芙蓉。倚枕而眠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耳边似乎传来千年鹤的鸣叫声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举杯共饮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杯中竟然映出五老峰的影子。更令人感到惭愧的是主人殷勤热情的留客心意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鱼肉鲜美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饭食精细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酒味醇香浓郁。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阅读下面这首唐诗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姑苏</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怀古</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许　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宫馆馀基辍棹过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黍苗无限独悲歌。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荒台麋鹿争新草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空苑凫鹥占浅莎。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吴岫雨来虚槛冷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楚江风急远帆多。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可怜国破忠臣</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日日东流生白波。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姑苏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姑苏山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在今江苏苏州市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春秋吴王阖闾始于山上建台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在其子夫差时竣工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人称“姑苏台”。夫差曾在台上备宫妓千人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又造春宵宫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为长夜之饮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后越国攻吴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吴国战败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姑苏台被越兵付之一炬。②忠臣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指伍子胥。吴越战争时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夫差败越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越王勾践求和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伍子胥力谏吴王不可应允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吴王夫差不从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且偏信谗言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逼迫伍子胥自杀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弃尸江中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后来越国果然击败吴国。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88556" y="5869062"/>
            <a:ext cx="19874208"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8654" y="6013078"/>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本诗的诗眼是“悲”。首联写舍舟登岸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凭吊姑苏台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感到一种黍离之悲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用一“悲”字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奠定了全诗的感情基调。颔联和颈联描写在姑苏台看到的荒凉情景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曾经繁华的姑苏台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现在成了麋鹿践踏、凫鹥飞翔之地。作者感受到历史的无情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不禁悲从中来。尾联作者联想到忠臣伍子胥被迫自杀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只有眼前这东流的江水滔滔不绝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又增添了心中的悲情。全诗写的所见所感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无不突出一个“悲”字。</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先点出诗眼并指出其基本含义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再结合诗句进行梳理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列举全诗围绕该字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写了哪些内容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再考虑该字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在主旨的表达以及在诗的结构上所起的作用。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本诗的“诗眼”是什么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请结合诗句简要分析。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行舟经过姑苏古城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舍舟登岸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凭吊古台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初登台基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放眼眺望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只见残砖败瓦间禾黍成行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断壁颓垣上蒿草丛生。争食新草的麋鹿和各据莎草、筑巢栖息的水鸟在四周栖息游荡。山雨将至时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登台凭槛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一切都那么凄凉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楚江上面在风雨中的远帆更是让人情绪低落。吴越战争时候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忠臣伍子胥被迫自杀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吴国也被灭国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真是令人唏嘘不已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急风吹帆的大江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在滔滔白波中向东而去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消失在天际。人生短促、历史无情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自然永恒。</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894743"/>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类型二　赏句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赏句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首先要读懂诗句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把握句法。把握句法主要是指把握诗中的倒装句。诗人有时或为了平仄、押韵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或为了强调某个内容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或为了更好地突出某种情感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从而取得特殊的艺术表达效果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常常会打乱正常的诗句语序。如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定语与中心语倒置。如“碧玉妆成一树高”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、“雨里鸡鸣一两家”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一两家鸡鸣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等。②主语与宾语倒置。如“泉声咽危石”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危石咽泉声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、“云气嘘青壁”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青壁嘘云气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等。③动宾倒置。如“多情应笑我”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应笑我多情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等。④其他复杂的语序倒置。如“香稻啄馀鹦鹉粒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碧梧栖老凤凰枝”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鹦鹉啄馀香稻粒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凤凰栖老碧梧枝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其次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弄清句子运用了什么艺术手法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分析其表达效果。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这种题最常见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艺术手法见“分点突破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401545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再次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要明确诗歌中的句子在结构与情感方面的作用。①首句的作用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或开篇点题、统领全诗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领起下文对什么的描写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或渲染某种气氛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为诗歌奠定某种基调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或首句设问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引出后面什么内容。②中间句的作用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或承前什么内容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引出后面什么内容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或借景抒情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寓情于景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表达作者什么情感。③尾句的作用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或总结全诗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深化或升华主题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或卒章显志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表达作者什么情感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或以景衬情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用什么景衬托什么情。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894743"/>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本诗的第四句“下笔春蚕食叶声”广受后世称道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请赏析这一句的精妙之处。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赏析第一首中的画线句。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四川卷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请简要赏析“谷静风声彻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山空月色深”。</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请分别赏析两首诗结句的表达效果。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描述诗句内容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理解诗句含意。如果运用了表现手法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分析其作用及表达效果。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点出该句营造了怎样的意境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或表达了怎样的感情。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福建卷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阅读下面的诗歌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秋夜纪怀</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陆　游</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北斗垂莽苍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明河</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浮太清</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风林一叶下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露草百虫鸣。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病入新凉减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诗从半睡成。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还思散关</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炬火驿前迎</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四库全书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放翁诗选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银河。②太清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指天空。③散关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大散关。④炬火驿前迎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举着火把到驿馆前迎接。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869062"/>
            <a:ext cx="19874208"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013078"/>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上句写微风穿过树林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叶子悄然落下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下句写露水沾湿秋草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百虫鸣叫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全联细致地写出了秋夜的寂静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营造出一种凄清的氛围。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其他看法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言之成理亦可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要着眼于对诗句的赏析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当然先分析句子中所写景物的特点及它们之间的细微联系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最后分析这些景物的作用。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第二联写景精细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请简要分析。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本诗首联表现了诗人什么样的性格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请加以分析。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81030"/>
            <a:ext cx="19800000"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5768616"/>
            <a:ext cx="19788326" cy="4149406"/>
          </a:xfrm>
          <a:prstGeom prst="rect">
            <a:avLst/>
          </a:prstGeom>
        </p:spPr>
        <p:txBody>
          <a:bodyPr wrap="square">
            <a:spAutoFit/>
          </a:bodyPr>
          <a:lstStyle/>
          <a:p>
            <a:pPr>
              <a:lnSpc>
                <a:spcPct val="15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表现了诗人旷达的性格。苏轼兄弟情谊深重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但诗人远在杭州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与在京城的苏辙已是天各一方。这次虽是远别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诗人表示也不会做儿女之态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悲伤落泪。</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本题的答题范围是“首联”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题干一共有两问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第一问是性格特点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第二问是分析。答题时一定要答出这两问。首联写的是诗人寄居他乡总是与兄弟隔着云海遥遥相望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但诗人不会因为兄弟远赴异地就落泪沾湿衣襟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这表明了诗人旷达、洒脱的性格特点。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北斗星高悬在苍茫的夜空中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银河在天空之上。微风穿过树林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叶子悄然落下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露水沾湿秋草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百虫鸣叫。病情随着天气转凉有了好转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在半睡半醒之中写成了这首诗。依然想着当年大散关的路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举着火把到驿馆前迎接。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9694962"/>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类型三　语言风格</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语言风格就是诗人在遣词造句、运用修辞手法等方面所体现出来的区别于其他诗人的艺术特色。不同诗人或同一诗人不同时期的不同作品也往往表现出不同的语言风格。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诗歌的语言风格类型例释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平实质朴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其特点是选用确切的字眼直接陈述。或用白描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不加修饰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平易近人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或用口语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情真意切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或朴素自然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宛如民歌。总之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语言力求平淡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不追求辞藻的华丽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显现出质朴无华的特点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但于平淡中蕴含着深意。如陶渊明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饮酒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采菊东篱下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悠然见南山。山气日夕佳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飞鸟相与还。”这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毫无难解之处。表面看来句句平淡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但平淡之中蕴含着诗人超脱尘世、悠然自得的情趣。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809452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清新雅致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也称之为“清新自然”。具有此种语言风格的诗常为写景诗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诗中景物优美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色彩明丽。诗人描写景物的手法也常多样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多用比喻或拟人的手法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景物描写或动静结合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或声色并茂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常表达作者怡然喜悦的感情。如杨万里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中的“小荷才露尖尖角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早有蜻蜓立上头”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用语新颖别致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不落俗套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给人一种清新自然之美。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从景物描写来看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大多自然亮丽却又表现出作者的独具慧眼。或用色彩点染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如“雨中草色绿堪染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水上桃花红欲然”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辋川别业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草绿花红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着色适度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对比鲜明。或声、色、境俱佳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不知香积寺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数里入云峰。古木无人径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深山何处钟。泉声咽危石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日色冷青松。薄暮空潭曲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安禅制毒龙。”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过香积寺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泉声、危石、日色、青松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声色并茂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意境幽邃无比。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961699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从运用手法来看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大多自然平实却又新颖独到。 如“坐看苍苔色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欲上人衣来”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书事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中移情和拟人手法的运用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如神来之笔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既写出了一片绿茸茸的青苔清新可爱、充满生机的特点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更巧妙地表达了诗人自己的欣喜之情和新奇、独特的感受。又如“日暮征帆何处泊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天涯一望断人肠”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孟浩然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送杜十四之江南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运用借景抒情的手法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表达了诗人的离别之痛以及送别友人时的依依不舍之情。</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华美绚丽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其特点是常常借用富丽的辞藻、绚烂的色彩来表现奇幻的情思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常表现在运用典故上。如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庄生晓梦迷蝴蝶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望帝春心托杜鹃。沧海月明珠有泪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蓝田日暖玉生烟。”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李商隐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锦瑟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晓梦”与“春心”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表现诗人的多情易感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蝴蝶”与“杜鹃”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引起读者对翩飞、悲啼的联想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月明”与“日暖”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引人入苍凉寥廓、温丽凄迷的情境。诗人化实为虚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连用四个典故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以清丽、静谧、迷离而又含带凄切的景象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寓托自己的遭遇和心情意绪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使人既难以指明却又有所感知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从而吟咏于口而思索于心。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委婉含蓄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这种风格的诗歌往往不直接把意思说出来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或借景抒情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用景物的色彩与特征暗示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烘托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个人的情感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或语义双关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言在此而意在彼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或用典故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借古人的事抒自己的情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或在对比中表达个人情感态度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或托物起兴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寄托个人情感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讽喻等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如李清照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如梦令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昨夜雨疏风骤。浓睡不消残酒。试问卷帘人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却道‘海棠依旧’。知否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知否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应是绿肥红瘦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绿”和“红”代指绿叶和红花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肥”和“瘦”形容叶的茂盛和花的凋零。词人惜花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为花悲喜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为花醒醉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为花憎风恨雨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含蓄地表达了对青春韶光短暂、好花不常开的惋惜之情。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婉约细腻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这种风格的诗词往往体现出“曲、细、柔”的特点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曲径通幽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情调缠绵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表达感情细如抽丝。如李清照的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武陵春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风住尘香花已尽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日晚倦梳头。物是人非事事休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欲语泪先流。　闻说双溪春尚好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也拟泛轻舟。只恐双溪舴艋舟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载不动许多愁。”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雄浑磅礴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这种风格的诗词气势雄伟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立意高远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笔力雄健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气概恢宏。在具体作品中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有的壮志凌云、刚毅雄健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如刘邦的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大风歌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有的慷慨悲壮、视死如归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如项羽的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垓下歌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有的胸襟豁达、豪情横溢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如曹操的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观沧海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豪迈奔放</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李白是豪放风格之集大成者。情感激荡、格调昂扬、想象奇特、夸张出格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是李白豪放诗歌的特点。如“君不见黄河之水天上来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奔流到海不复回”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将进酒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气势浩荡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一泻千里。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慷慨悲壮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此类诗歌情思悲壮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出语高昂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充满对时代和个人命运的感慨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或怀才不得志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或感时伤乱、忧国忧民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心中郁结一腔不平之气。如陈子昂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登幽州台歌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前不见古人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后不见来者。念天地之悠悠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独怆然而涕下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沉郁顿挫</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所谓“沉郁”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主要指诗歌内容深广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意境雄浑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感情深沉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所谓“顿挫”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主要指诗歌表情达意抑扬跌宕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音调声情起伏迭变。“沉郁”与作品的主要意境有关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顿挫”则与作品的表现技巧有关。此类诗歌往往用一种苍老遒劲的笔调去描绘广阔的社会生活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而在所描绘的生活画面里笼罩着凝重深沉的忧郁色彩和悲剧气氛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并配以与其相适应的严格诗律和铿锵的音韵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如杜甫的“无边落木萧萧下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不尽长江滚滚来”。杜甫之诗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为沉郁之极致。忧愁是杜甫诗沉郁的主要内容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他的忧愁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不只是个人的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更是人民的、国家的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因而这种忧愁具有丰富的情感层次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使其沉郁获得了深厚的情感和崇高的价值。他的“三吏”、“三别”、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兵车行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茅屋为秋风所破歌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都是沉郁的力作。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另外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我们要熟记以下这些鉴赏语言风格特点的常用术语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行云流水、细腻传神、言近旨远、淋漓尽致、言简意赅、浓墨重彩、炉火纯青、登峰造极、出神入化、脍炙人口、有节奏感、有音乐美、含不尽之意于言外、有艺术感染力等等。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9694962"/>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前人评此词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称其“飘逸”。请结合“闻说阆山通阆苑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楼高不见君家”两句做简要赏析。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鹏北海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凤朝阳。又携书剑路茫茫”怎样体现了辛词的豪放特点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以上两首诗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刘诗优美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苏诗壮美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请结合诗句赏析。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用一两个词准确地点明语言特色。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答题的词一般有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清新自然、朴实无华、华美绚丽、明白晓畅、多用口语、雄浑豪放、委婉含蓄、简练生动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结合诗歌中有关语句具体分析这种特色。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指出诗歌表现了作者怎样的感情或刻画了什么形象。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天津卷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按要求作答。</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鹧鸪天</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送廓之秋试</a:t>
            </a:r>
            <a:r>
              <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endPar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辛弃疾</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白苎</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新袍入嫩凉。春蚕食叶响回廊。禹门③已准桃花浪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月殿先收桂子香。　鹏北海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凤朝阳。又携书剑路茫茫。明年此日青云去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却笑人间举子忙。</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科举时代秋季举行的考试。②白苎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err="1"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zhù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用白色苎麻织成的布。③禹门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龙门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古时以“鱼跃龙门”喻指考试得中。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869062"/>
            <a:ext cx="19874208"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013078"/>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大鹏、丹凤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意象豪迈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北海、太阳、路茫茫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意境开阔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携书佩剑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显示出词人既儒雅又刚健的气概。</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本题考查鉴赏古代诗歌的语言风格的能力。解答时要结合豪放派的特点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从意象与意境两个角度分析。“大鹏”“丹凤”“北海”“太阳”“路茫茫”都体现了开阔的特点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诗歌中的人物形象与前面的意象结合又显示出词人既儒雅又刚健的气概。</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“鹏北海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凤朝阳。又携书剑路茫茫”怎样体现了辛词的豪放特点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38654" y="3176328"/>
            <a:ext cx="19508086" cy="4247317"/>
          </a:xfrm>
          <a:prstGeom prst="rect">
            <a:avLst/>
          </a:prstGeom>
        </p:spPr>
        <p:txBody>
          <a:bodyPr wrap="square">
            <a:spAutoFit/>
          </a:bodyPr>
          <a:lstStyle/>
          <a:p>
            <a:pPr>
              <a:lnSpc>
                <a:spcPct val="15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这些年我寄居他乡总是与你隔着云海遥遥相望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哪里会因为你远赴异地就落泪沾湿衣襟。不要怕驿站的骏马傲风斗雪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你尽管快马加鞭吧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要让自诩一代天骄的契丹认识一下天朝的才俊。身处沙漠之地你定会回望皇宫上方的那轮明月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也定将越过千山万水梦见杭州风光旖旎的春天。单于要是询问你的家世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回复时可要小心谨慎啊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要像李揆那样不说自己是大宋最杰出之人。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廓之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你将在天气微凉的时节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穿着白色苎麻织成的新衣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坐在考场上。考场里考生们书写的声音就像春蚕啃食桑叶一样在回廊里沙沙作响。龙门那里已经准备好庆祝活动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月宫里已经弥漫着桂花的香味。你的理想是像大鹏展翅翱翔在北海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又像凤凰飞向东升的朝阳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与书、剑做伴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走向科举的宽阔大路。第二年的今日你已经青云直上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在云端之上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你将笑看凡俗的举子还在为功名而奔忙。</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4212878"/>
            <a:ext cx="19802200" cy="8094524"/>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21</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赏析诗歌语言</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答题有法可依</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鉴赏诗歌语言主要指炼字、赏析诗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句、语言风格等。近年考查的重点落在词语品鉴上。常见题型的答题要领如下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寻找某句中用得巧妙的词语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这些词一般为动词或形容词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也要注意一些特殊的词语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如副词、叠音词、拟声词等。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分析词语妙处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①从词语本身的特点入手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分析该词语在创设意境和塑造形象上的作用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如准确、传神、富有人情味等。②留心该词语在句中是否活用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理解其在句中的意思。③分析修辞的作用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如比喻、拟人、夸张等的作用。④组织答案时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要选择恰当的词语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以强调其妙处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如深刻、含蓄、生动、形象、传神等。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技法指津</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速提能</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 presetClass="entr" presetSubtype="1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blinds(horizontal)">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分析“诗眼”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要抓住词语在句子和整首诗词中的作用来进行分析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要做到“词不离句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句不离章”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也就是要从整体上把握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看它是不是诗歌的代表性意象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是否奠定了诗歌的感情基调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是否表明了诗歌的主旨。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赏析诗句的妙处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这类题主要体现在诗句的内容和诗歌结构、思想内容上的特点以及表达技巧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景与景的关系、修辞手法、写作手法等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上的特点等。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分析诗歌的语言风格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一要结合意境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二要注意用词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三要准确使用术语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如平淡、清新、绚丽等。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2988742"/>
            <a:ext cx="19802200"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阅读下面这首唐诗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残春旅舍</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韩　偓</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endPar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旅舍残春宿雨晴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恍然心地忆咸京</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树头蜂抱花须落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池面鱼吹柳絮行。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禅伏诗魔归净域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酒冲愁阵出奇兵。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两梁免被尘埃污</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拂拭朝簪待眼明</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韩偓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842—923):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字致尧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京兆万年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今陕西西安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人。这首诗是作者流徙闽地时所作。②咸京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这里借指都城长安。③梁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官帽上的横脊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古代以梁的多少区分官阶。④朝簪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朝廷官员的冠饰。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blinds(horizontal)">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88556" y="10189542"/>
            <a:ext cx="19874208"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8654" y="10333558"/>
            <a:ext cx="19508086" cy="81153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[解析] 曲解文意,“伤别的落寞”完全错误,应是“温暖与芳菲”。</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2773446"/>
            <a:ext cx="20002640" cy="6492875"/>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原创对点子题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下列对本诗的理解，不正确的一项是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第一联设置一个春残红飞、夜雨刚晴的景象,“忆咸京”三字,成为全篇枢纽,领起以下三联。</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第二联在诗人笔下别开生面,即使是暮春时节,这长安的晨昏与草木也总带着几分伤别的落寞。</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第三联写诗人客居馆舍中很寂寞,只好用诗来抒写自己的心境,用诗来表达悲愤的情怀。</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全诗感情起伏动荡,由“旅舍”“残春”总起,承“残春”,再承“旅舍”,脉络清楚。</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字义上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抱”是拥抱、抱着的意思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吹”是用嘴向上吹气的意思。这两个动词为诗增添了动感。②内容上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飞花、柳絮本是残春景物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而蜜蜂、鱼儿的行为却平添了树头、池面的无穷趣味与几分生机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给人以新奇之感。③修辞上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蜜蜂抱着花蕊随花飞落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鱼儿吞吐着像是在吹着柳絮游玩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都运用了拟人的手法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巧妙地写出了皇都美好的春光。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本题考查鉴赏诗歌的语言。此题考查炼字。通常可以从解释该字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在句中的含义、展开联想将该字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放入原句中描述景象、赏析运用了什么修辞手法、烘托了怎样的意境、表达了怎样的感情等角度入手。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炼字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试赏析“树头蜂抱花须落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池面鱼吹柳絮行”中的“抱”“吹”两个字的妙处。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812530"/>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参见母题第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赏句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参见母题第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同意。①残春景象万千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诗人独独选择蜜蜂和鱼儿这两样小生物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画面小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细致生动。②蜂抱花须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鱼吹柳絮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出人意料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但又符合残春景象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看似雕琢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其实自然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正是新巧。③残春景象衰零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而此联生动活泼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充满活力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构思与众不同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也是新巧。</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本题考查鉴赏诗歌的语言。首先要理解“纤巧”的意思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所谓“纤”指意象上选用小的意象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画面小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所谓“巧”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指构思巧妙。其次要结合诗句具体分析。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语言风格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有人说颔联“纤巧”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你是否同意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试简要分析。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7597254"/>
            <a:ext cx="19874208"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2572" y="7597254"/>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构思巧妙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把“花须落”“柳絮行”这些常见的残春景象与“蜂抱”“鱼吹”联系起来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十分新奇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用词巧妙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抱”“吹”的使用虽然出人意料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却又显得非常自然。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答出①的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答出②的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分。意思答对即可。如有其他答案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只要言之成理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可酌情给分。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本题考查鉴赏文学作品的语言的能力。在组织答案时要注意围绕“颔联巧”来回答。赏析诗句的妙处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思考角度有内容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句意、情感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和表达技巧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有时兼及意象、炼字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两个方面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然后再分析表达效果。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2700710"/>
            <a:ext cx="20002640" cy="4893647"/>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高考原味母题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赏句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古人认为这首诗的颔联“乃晚唐巧句”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请指出这一联巧在哪里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并简要赏析。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6192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5783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表达了作者内心孤寂愁苦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但仍忠于大唐、心系故国之情。通过参禅使自己平静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通过饮酒化解“愁阵”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表明他内心孤寂愁苦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避免染“尘埃”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整理朝冠期待“眼明”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表明他不愿依附奸佞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对大唐一片忠心。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答出感情给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进行简要分析给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分。意思答对即可。如有其他答案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只要言之成理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可酌情给分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本题考查鉴赏和评价诗歌思想内容的能力。本题的答题范围是后两联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五、六句具体写诗人客居馆舍中的寂寞、愁苦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注意抓住表情词语“愁”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还要联系题目和注释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这首诗是作者流徙闽地时在旅舍中写的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所以有孤寂之情。七、八句写作者要好好地保存朝帽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千万不能让它被尘埃污染。言外之意是不改变自己的气节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不依附奸佞之臣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要一直等到大唐复兴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还要为大唐效忠。</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这首诗的后两联表达了作者什么样的感情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03498"/>
            <a:ext cx="19586176" cy="80937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阅读下面这首唐诗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编集拙诗</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成一十五卷</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因题卷末</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戏赠元九、李二十</a:t>
            </a:r>
            <a:r>
              <a:rPr lang="zh-CN" altLang="en-US" sz="4000" b="1"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① </a:t>
            </a:r>
            <a:endParaRPr lang="zh-CN" altLang="en-US" sz="4000" b="1" baseline="30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白居易</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一篇长恨有风情</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十首秦吟近正声</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每被老元偷格律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苦教短李伏歌行</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世间富贵应无分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身后文章合有名。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莫怪气粗言语大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新排十五卷诗成。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元九、李二十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分指作者的朋友元稹、李绅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即诗中的“老元”“短李”。李绅身材矮小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时称“短李”。②长恨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指作者的长诗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长恨歌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。③秦吟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指作者的讽喻组诗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秦中吟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雅正的诗篇。④伏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服气。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在一个春残红飞、夜雨放晴的早晨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我突然间忆起长安城。在树枝上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蜜蜂上下翻飞好像抱着花蕊从枝头降落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在水面上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鱼儿吞吐着像是在吹着柳絮漂行。借写诗抒情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因悟禅停止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借酒浇愁如同出奇兵破阵一样。保存好官帽不要让它遭污损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擦干净朝簪等待大唐复兴。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41684" y="8632949"/>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9676" y="5725046"/>
            <a:ext cx="10729192" cy="2800767"/>
          </a:xfrm>
          <a:prstGeom prst="rect">
            <a:avLst/>
          </a:prstGeom>
          <a:noFill/>
        </p:spPr>
        <p:txBody>
          <a:bodyPr wrap="square" rtlCol="0">
            <a:spAutoFit/>
          </a:bodyPr>
          <a:lstStyle/>
          <a:p>
            <a:r>
              <a:rPr lang="zh-CN" altLang="en-US" sz="8800" dirty="0" smtClean="0">
                <a:solidFill>
                  <a:srgbClr val="E9C355"/>
                </a:solidFill>
                <a:latin typeface="微软雅黑" panose="020B0503020204020204" pitchFamily="34" charset="-122"/>
                <a:ea typeface="微软雅黑" panose="020B0503020204020204" pitchFamily="34" charset="-122"/>
              </a:rPr>
              <a:t>鉴赏古代诗歌的表达技巧</a:t>
            </a:r>
            <a:endParaRPr lang="zh-CN" altLang="en-US" sz="88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3</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4212878"/>
            <a:ext cx="19874208"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表达技巧是指作者在塑造形象、创造意境、表达思想感情时所采取的特殊的手法。对表达技巧的鉴赏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就是辨识诗歌中所使用的修辞手法、表现手法、表达方式或艺术构思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分析其本身的艺术效果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评价其对表现诗人的思想感情所起到的作用。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图解考点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4"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考点透析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固根基</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pic>
        <p:nvPicPr>
          <p:cNvPr id="13" name="y3.jpg" descr="id:2147492882;FounderCES"/>
          <p:cNvPicPr/>
          <p:nvPr/>
        </p:nvPicPr>
        <p:blipFill>
          <a:blip r:embed="rId2" cstate="print"/>
          <a:stretch>
            <a:fillRect/>
          </a:stretch>
        </p:blipFill>
        <p:spPr>
          <a:xfrm>
            <a:off x="4392812" y="7525246"/>
            <a:ext cx="15049672" cy="367240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blinds(horizontal)">
                                      <p:cBhvr>
                                        <p:cTn id="17" dur="500"/>
                                        <p:tgtEl>
                                          <p:spTgt spid="69"/>
                                        </p:tgtEl>
                                      </p:cBhvr>
                                    </p:animEffect>
                                  </p:childTnLst>
                                </p:cTn>
                              </p:par>
                              <p:par>
                                <p:cTn id="18" presetID="3" presetClass="entr" presetSubtype="1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4893647"/>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类型一　修辞手法</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诗歌鉴赏对修辞手法的考查一般分两个层面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一是辨认修辞手法并具体解说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二是说明其表达效果。此类试题所涉及的修辞手法主要有比喻、比拟、夸张、借代、双关、顶真、设问、反问等。高考对于修辞手法的考查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一般要求结合具体内容做具体分析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而不是只就共性泛泛而谈。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把甲比喻成乙。有明喻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如“臣心一片磁针石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不指南方不肯休”。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文天祥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扬子江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作者以“磁针石”比喻自己忠于宋朝的一片丹心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表明自己一定要战胜重重困难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回到南方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再兴义师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重整山河的决心。有暗喻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如“君当作磐石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妾当作蒲苇”。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孔雀东南飞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刘兰芝把焦仲卿和自己分别比作不易转移的磐石和坚韧的蒲苇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表现了各自对爱情忠贞不渝的决心。有借喻。如“此地一为别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孤蓬万里征”。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送友人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以蓬草喻指孤身远行的友人。有博喻。如“若问闲情都几许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一川烟草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满城风絮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梅子黄时雨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贺铸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青玉案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连续用“一川烟草”“满城风絮”“梅子黄时雨”比喻深广的忧愁。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33962"/>
            <a:ext cx="19714038" cy="881677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不直接写出要说的人或事物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而借与之有密切关系的另一事物来代替。如“誓扫匈奴不顾身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五千貂锦丧胡尘”。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陈陶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陇西行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貂锦”指代精锐部队。这是用衣服指代人。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夸张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把被描写的事物艺术性地夸大或缩小。如“燕山雪花大如席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片片吹落轩辕台”。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北风行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燕山雪花大如席”运用了夸张的修辞手法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渲染了严冬的寒冷。</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拟人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把本来不具备人的一些动作或感情的事物人格化。如“为君持酒劝斜阳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且向花间留晚照”。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宋祁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木兰花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斜阳”本是没有生命的东西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但人却直接同它进行对话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这就赋予它以生命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把没有生命的东西写活了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充分表现出词人对春天的珍视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对光阴的爱惜。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33962"/>
            <a:ext cx="19714038"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双关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借助语音或语意的联系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使语句同时含有两种意思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从而达到言在此而意在彼的修辞效果。如“始欲识郎时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两心望如一。理丝入残机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何悟不成匹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子夜歌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丝”即丝线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同“情思”的“思”谐音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匹”即布匹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同“匹配”的“匹”。“理丝入残机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何悟不成匹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表面上讲织丝不成匹段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实际上是讲两个人不能结为佳偶。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顶真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即用前面结尾的词语或句子做下文的起头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顺序而下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一般由三项或更多项组成。如“弯弯月出挂城头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城头月出照凉州。凉州七里十万家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胡人半解弹琵琶。琵琶一曲肠堪断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风萧萧兮夜漫漫”。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岑参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凉州馆中与诸判官夜集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城头”“凉州”使各层之间的衔接如溪水九曲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流动而又婉转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写出凉州的宏大、繁荣和地方色彩。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33962"/>
            <a:ext cx="19714038"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排比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用一连串内容相关、结构类似的句子来增强气势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铺陈渲染。如“江南可采莲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莲叶何田田。鱼戏莲叶间。鱼戏莲叶东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鱼戏莲叶西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鱼戏莲叶南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鱼戏莲叶北”。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汉乐府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最后四句以排比的句式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铺排渲染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描绘出鱼儿们倏忽往来、活泼嬉戏的情状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衬托出采莲少女的活泼可爱及其愉快的心情。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用对称的字句加强语言表达效果。如“无边落木萧萧下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不尽长江滚滚来”。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无边”对“不尽”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落木”对“长江”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萧萧下”对“滚滚来”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表达出诗人的羁旅之愁与孤独之感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像落叶和江水一样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推排不尽。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33962"/>
            <a:ext cx="19714038" cy="809452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用典</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指在诗中引用典故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借以表达作者的思想感情。如“横槊题诗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登楼作赋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万事空中雪”。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文天祥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酹江月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一用苏轼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中说曹操破荆州、下江陵时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酾酒临江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横槊赋诗”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二用王粲客居荆州时作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登楼赋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寄托乡关之思和离乱之感。加以“万事空中雪”一句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表示自己的事业已归失败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壮心已不在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充分抒发了自己为挽救国家屡起屡踣、历尽艰辛的无限感慨。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互文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指一个完整的意思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根据表达的需要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有意地将它拆开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分别出现在两句中。如“秦时明月汉时关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万里长征人未还”。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王昌龄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出塞二首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秦时”和“汉时”互文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前后拼合后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应为“秦汉时的明月、秦汉时的边关”。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33962"/>
            <a:ext cx="19714038"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叠字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指同一个字的重叠使用。如“纤纤擢素手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札札弄机杼”。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古诗十九首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迢迢牵牛星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纤纤”“札札”写织女织布的情状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娓娓述说她的相思之苦。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指人们在审美活动中使各种感官产生的感觉互相沟通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互相转化。如“绿杨烟外晓寒轻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红杏枝头春意闹”。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宋祁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木兰花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用听觉感受“闹”来表现视觉感受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呈现出一幅杏花盛开、春意盎然的景象。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481567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以下对本诗的理解和分析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不正确的两项是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长恨歌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秦中吟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都是白居易的得意之作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能够作为其诗歌创作的代表。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元稹常常私下对白居易的诗歌进行模仿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这从侧面说明了白诗较高的创作水准。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白居易在诗中称呼李绅为“短李”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也隐含着不太认可李绅诗歌创作的意思。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作者坚信自己必将因文学成就而名扬后世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因此并不介意在当时是否得到认可。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E.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在诗的最后两句中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白居易称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自己新编出的诗集可以成为自我炫耀的资本。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741270"/>
            <a:ext cx="19800000"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7928856"/>
            <a:ext cx="19788326" cy="3318409"/>
          </a:xfrm>
          <a:prstGeom prst="rect">
            <a:avLst/>
          </a:prstGeom>
        </p:spPr>
        <p:txBody>
          <a:bodyPr wrap="square">
            <a:spAutoFit/>
          </a:bodyPr>
          <a:lstStyle/>
          <a:p>
            <a:pPr>
              <a:lnSpc>
                <a:spcPct val="15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本题考查对诗歌内容的理解和分析。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隐含着不太认可李绅诗歌创作的意思”有误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根据题目中“戏赠”和注释“李绅身材矮小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时称‘短李’”可知“短李”是朋友之间的戏谑称谓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没有“不太认可李绅诗歌创作的意思”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因此并不介意在当时是否得到认可” 理解有误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这里虽有对自己诗才的自许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但也蕴含着不平和辛酸。</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9694962"/>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分析“诗豪与风雪争先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雪片与风鏖战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诗和雪缴缠”使用的两种修辞手法。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结合诗句说明颈联运用了哪些艺术手法。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福建卷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本曲每句都有“山”字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在内容表达上有什么作用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请分别指出两首诗第一句使用的修辞手法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并加以赏析。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运用了什么修辞手法。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结合诗句说明修辞手法是怎样运用的。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指出该修辞有什么作用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表达了作者什么样的情感。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安徽卷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阅读下面两首诗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秋斋独宿</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韦应物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山月皎如烛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风霜时动竹。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夜半鸟惊栖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窗间人独宿。</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和韦苏州</a:t>
            </a:r>
            <a:r>
              <a:rPr lang="en-US" altLang="zh-CN"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秋斋独宿</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赵秉文</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冷晕侵残烛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雨声在深竹。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惊鸟时一鸣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寒枝不成宿。</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韦苏州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韦应物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因其曾任苏州刺史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故称“韦苏州”。</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941070"/>
            <a:ext cx="19874208"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085086"/>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韦诗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以烛喻月。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山月皎洁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宛如夜烛相伴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照人无眠。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赵诗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借代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借“晕”代月。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晕”配以“冷”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突出月夜寒意侵人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晕”又预示天气变化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引出下句。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本题考查鉴赏古代诗歌表达技巧的能力。侧重考查修辞手法的运用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答题时注意除了指出修辞手法之外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还要对运用这种修辞手法的诗句加以赏析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有何妙处或作用。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请分别指出两首诗第一句使用的修辞手法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并加以赏析。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第一首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山中明月皎洁如烛光相伴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寒凉的夜风夹着霜不时地吹动静寂的竹叶。深夜里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栖落在树上的鸟突然被惊起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从窗间望去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屋里的人独自入眠。</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第二首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冷冷的月光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侵入将要燃尽的蜡烛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竹林深处传来潇潇雨声。雨夜惊飞的山鸟不时地发出一声鸣叫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寒枝已不能栖息了。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山东卷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阅读下面的元曲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水仙子</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舟中</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孙周卿</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孤舟夜泊洞庭边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灯火青荧对客船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朔风吹老梅花片。推开篷雪满天。诗豪与风雪争先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雪片与风鏖战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诗和雪缴缠。一笑琅然。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分析“诗豪与风雪争先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雪片与风鏖战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诗和雪缴缠”使用的两种修辞手法。</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3060750"/>
            <a:ext cx="19874208" cy="8424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6646" y="3204766"/>
            <a:ext cx="19508086" cy="794429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比拟、排比。“诗豪与风雪争先”“雪片与风鏖战”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用“争先”“鏖战”把“诗豪”“风”和“雪”拟人化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诗和雪缴缠”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用“缴缠”将“诗”拟物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把抽象的“诗”具象化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生动形象地描写风雪交加的壮美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表现作者迸发的诗情。“诗豪与风雪争先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雪片与风鏖战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诗和雪缴缠”构成排比句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描写了作者的诗情与风雪难分难解的关系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渲染了气氛。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本题考查鉴赏文学作品的表达技巧。“争先”“鏖战”都体现出拟人色彩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全句是排比句。答题时首先判断手法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然后要对手法进行解读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最后还要答出作者所要表达的情感。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入夜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洞庭湖上灰蒙蒙一片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客船孤零零地停泊在湖间。只有岸上一盏青灯荧荧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同我乘坐的小船遥遥相伴。舱外一阵阵北风肆逞着淫威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想必在无情地摧残着梅花的花瓣。我禁不住推开船窗观看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这才发现已是大雪漫天。顿时我诗兴大作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迫不及待要同风雪争先。雪片与暴风搅作一团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我的诗句又同飞雪互相纠缠。我朗声大笑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心情无比畅然。</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1633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天津卷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按要求作答。</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雨过至城西苏家</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黄庭坚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飘然一雨洒青春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九陌净无车马尘。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渐散紫烟笼帝阙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稍回晴日丽天津。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花飞衣袖红香湿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柳拂鞍鞯绿色匀。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管领风光唯痛饮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都城谁是得闲人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此诗作于宋哲宗元祐元年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(1086),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黄庭坚时任秘书省校书郎。是年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长期贬谪外放的苏轼被授予翰林学士、知制诰等要职。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88556" y="5869062"/>
            <a:ext cx="19874208"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8654" y="6013078"/>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如“花飞”对“柳拂”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红香湿”对“绿色匀”。②比拟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如“柳拂”。③从视觉、嗅觉、触觉等多角度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运用通感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进行描写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如“衣袖红香湿”。</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颈联“花飞衣袖红香湿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柳拂鞍鞯绿色匀”从句式来看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属于对仗。逐词梳理下来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柳拂”属拟物的修辞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而“红香湿”三字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融视觉、嗅觉、触觉于一炉。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结合诗句说明颈联运用了哪些艺术手法。</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早春时节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贵如油的春雨飘然而至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大街小巷焕然一新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再也没有车马卷起的尘土。弥漫在京城上空中的雾气在太阳的照射下变成了紫色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慢慢飘散。晴日不断穿过云雾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撒下阳光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整个天空变得清新亮丽。花儿随风飞舞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穿梭在花丛中的姑娘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被带着雨滴的花儿打湿了衣袖。葱翠的柳条轻拂着诗人的鞍鞯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使人满眼都是绿色。只管享受美丽风光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尽情地畅饮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都城里谁是真正清闲的人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094524"/>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类型二　表现手法</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从广义上来讲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表现手法是指作者在行文措辞和表达思想感情时所使用的特殊的表情达意的手法。常考的表现手法有衬托、对比、象征、渲染、比兴等。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衬托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衬托指为了突出主要事物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用类似的事物或反面的、有差别的事物做陪衬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这种“烘云托月”的表现手法叫衬托。运用衬托手法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能突出主体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或渲染主体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使之形象鲜明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给人以深刻的感受。衬托是用环境、气氛或其他条件做陪衬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烘托出主体事物或所要表达的思想感情。如“桃花潭水深千尺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不及汪伦送我情”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此处用桃花潭水之深正衬汪伦对诗人的情谊之深。衬托与对比不同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衬托要分出主次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对比是两者分量相当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相得益彰。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请从“戏赠”入手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结合全诗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分析作者表达的情感态度。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81030"/>
            <a:ext cx="19800000"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5768616"/>
            <a:ext cx="19788326" cy="578369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诗人戏谑友人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夸耀自己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通过诙谐的态度表现出对文学成就的自得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诗歌并不全是戏言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也透露出一丝对自己现实境况的无奈与自嘲。</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本题考查分析作者的情感态度。解答时要注意审题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题干要求从“戏赠”入手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并“结合全诗”。首先要领会“戏赠”的含义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然后从全诗的角度分析作者的情感态度。“戏谑”为主旋律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在诗中可以明显看出作者“戏谑友人、夸耀自己的文学成就”。“世间富贵应无分”是表达对现实的无奈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身后文章合有名”是表达对自己文学成就的肯定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莫怪气粗言语大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新排十五卷诗成”是对自己文学成就的自得。由上可知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作者的态度是肯定自我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但也流露出一丝对自己现实境况的无奈与自嘲。</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对比是故意把两个相反、相对的事物或同一事物相反、相对的两个方面放在一起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用比较的方法加以描述或说明的手法。运用对比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可以把不同的人物、不同的生活现象、不同的思想感情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区别得更加鲜明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使美者更美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丑者更丑。如李约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观祈雨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桑条无叶土生烟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箫管迎龙水庙前。朱门几处看歌舞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犹恐春阴咽管弦。”这首诗在写作技巧上运用了对比手法。前两句写农民因春旱而祈雨的看似热闹的场面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实则反映了农民内心的忧虑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唯恐天不下雨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后两句写朱门歌舞的热闹情景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以及豪富人家在嬉笑中“犹恐春阴”使管弦受潮而影响其享乐的闲愁。大旱之日两种不同的生活场面、不同的思想感情对比鲜明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反差强烈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具有震撼力。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象征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象征是古典诗歌中惯用的表现手法之一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是通过特定的容易引起联想的具体物象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表现某种概念、思想和感情的艺术手法。象征体和本体之间存在着某种相似的特点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可以借助读者的想象和联想把它们联系起来。如于谦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石灰吟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千锤万击出深山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烈火焚烧若等闲。粉骨碎身全不怕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要留清白在人间。”这是一首比较浅易直白的托物言志诗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诗人运用了象征手法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表面上是写石灰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实际上把石灰当作象征体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目的是写人的志趣情操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其中“清白”二字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不只是对石灰外形特点的吟咏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也是对其神韵、品格的高度概括。这首诗的价值就在于它处处以石灰自喻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象征诗人光明磊落的襟怀和崇高清白的人格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表达自己为国尽忠、不怕牺牲的心愿和坚守高洁情操的决心。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渲染</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渲染原是国画中用水墨或淡色烘染物象、分出阴阳向背的一种技法。后其成为文学创作的一种表现手法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即对环境、景物等做多方面的正面描写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以突出形象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营造意境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表现人物的思想性格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增强艺术感染力。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9632380"/>
          </a:xfrm>
          <a:prstGeom prst="rect">
            <a:avLst/>
          </a:prstGeom>
          <a:noFill/>
        </p:spPr>
        <p:txBody>
          <a:bodyPr wrap="square" rtlCol="0">
            <a:spAutoFit/>
          </a:bodyPr>
          <a:lstStyle/>
          <a:p>
            <a:pPr>
              <a:lnSpc>
                <a:spcPct val="12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不是单纯的比喻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朱熹说“以彼物比此物也”。如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中“桑之未落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其叶沃若”比喻女子年轻貌美之时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于嗟鸠兮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无食桑葚”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传说斑鸠吃多了桑葚会昏醉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这里用比喻的修辞劝诫女子不要沉溺在爱情里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桑之落矣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其黄而陨”则比喻女子容颜衰老。“兴”就是托物寓情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是寄托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是联想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其作用是使语言含蓄、蕴藉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言有尽而意无穷。有些情感如果直言表达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容易穷尽。若把情感寄寓在形象之中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让读者从形象中不知不觉地受到感染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会产生韵味无穷的效果。比如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昔我往矣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杨柳依依。今我来思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雨雪霏霏”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采薇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如果舍去景物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不过就是说“去时是春天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回来时是冬天”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还有什么韵味呢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比、兴经常一起用而不分彼此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只要用了比或者兴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就可以说用了比兴手法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不要做单一分析。如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孔雀东南飞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孔雀东南飞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五里一徘徊”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既是“兴”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又是“比”。总之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比兴手法的运用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增强了古代诗歌的生动性和鲜明性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增加了古代诗歌的韵味和形象感染力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使我国的古代诗歌永远散发着迷人的艺术魅力。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894743"/>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这首诗的叙述与对比手法特色鲜明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试做赏析。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白雪歌送武判官归京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本诗描写塞外景物的角度有何不同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湖南卷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请从比兴手法运用的角度赏析全诗。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结合诗句具体分析是怎样运用的这种手法。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指出用这种手法有什么好处、作用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抒发了作者什么样的感情。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3610"/>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浙江卷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秦中吟</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歌舞</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白居易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秦中岁云暮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大雪满皇州。雪中退朝者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朱紫尽公侯。贵有风雪兴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富无饥寒忧。所营唯第宅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所务在追游。朱轮车马客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红烛歌舞楼。欢酣促密坐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醉暖脱重裘。秋官为主人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廷尉居上头。日中为一乐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夜半不能休。岂知阌乡</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中有冻死囚。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err="1"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wén</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旧县名。白居易有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奏阌乡县禁囚状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详述了无辜妇孺被关进阌乡狱并遭受迫害的惨状。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869062"/>
            <a:ext cx="19874208"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013078"/>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从结构上看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开头两句兴起全篇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接下来十四句详写统治者骄奢侈靡的生活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而结尾仅用两句描述“冻死囚”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文势陡急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有一落千丈之势。②从艺术效果看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前面十四句通过层层铺叙、渲染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为结尾一幕做艺术的铺垫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前后构成强烈、鲜明的对比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震撼人心。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本题考查对表达技巧的鉴赏能力。答题时应从诗中对比的内容、对比的意图及造成的艺术效果等角度进行赏析。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赏析这首诗对比艺术的特色。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5133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长安已是一年将尽的隆冬时节了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纷纷扬扬的大雪落满了整个京城。在雪中退朝的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都是朱衣紫绶的公侯显贵。这些贵人们有赏雪吟咏的雅兴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因为他们富足而没有饥寒之忧。他们所追求的只是奢华的宅邸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他们所做的也只是消遣游乐。朱轮马车又拉着客人来到了红烛彻夜不息的歌舞楼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酒酣耳热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宾主的话语越来越投机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坐得越来越近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醉饱者身上散发出热气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只好一层层脱去狐裘。做东的是刑部高官、而坐在首席的就是刑部主管。他们从中午就开始行乐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到半夜时还不罢休。可谁会想到阌乡的大狱里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还有被冻死的囚犯。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湖南卷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阅读下面的古诗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桃　夭</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桃之夭夭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灼灼其华。之子于归①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宜其室家。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桃之夭夭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 　</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其实。之子于归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宜其家室。</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桃之夭夭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其叶蓁蓁③。之子于归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宜其家人。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出嫁。②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err="1"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fén</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草木果实繁盛硕大的样子。 ③蓁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err="1"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zhēn</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草木茂盛的样子。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贲2.EPS" descr="id:2147492896;FounderCES"/>
          <p:cNvPicPr/>
          <p:nvPr/>
        </p:nvPicPr>
        <p:blipFill>
          <a:blip r:embed="rId1" cstate="print"/>
          <a:stretch>
            <a:fillRect/>
          </a:stretch>
        </p:blipFill>
        <p:spPr>
          <a:xfrm>
            <a:off x="9747152" y="6157094"/>
            <a:ext cx="622324" cy="487488"/>
          </a:xfrm>
          <a:prstGeom prst="rect">
            <a:avLst/>
          </a:prstGeom>
        </p:spPr>
      </p:pic>
      <p:pic>
        <p:nvPicPr>
          <p:cNvPr id="9" name="贲2.EPS" descr="id:2147492896;FounderCES"/>
          <p:cNvPicPr/>
          <p:nvPr/>
        </p:nvPicPr>
        <p:blipFill>
          <a:blip r:embed="rId1" cstate="print"/>
          <a:stretch>
            <a:fillRect/>
          </a:stretch>
        </p:blipFill>
        <p:spPr>
          <a:xfrm>
            <a:off x="7370888" y="7829846"/>
            <a:ext cx="622324" cy="48748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88556" y="5653038"/>
            <a:ext cx="19874208" cy="6192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8654" y="5797054"/>
            <a:ext cx="19508086" cy="5783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以“桃之夭夭”起兴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通过铺垫和渲染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热烈而真挚地表达了对新娘的赞美和祝福。以桃设比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通过对桃花、桃实、桃叶的描写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在赞美新娘美丽贤淑的同时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从不同的角度祝福新娘婚后夫妻和睦、子孙繁衍、家族兴旺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联想巧妙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形象鲜明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意趣盎然。</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本题考查从艺术手法的角度赏析全诗。对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桃夭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中比兴手法的辨认不难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每一节前两句均为比兴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但此题缺乏背景交代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赏析难点在于对思想感情的把握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依据“归”的意义可知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桃夭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写的是婚恋嫁娶。全诗以桃来比新娘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喻指新娘的美丽贤淑。第一节写桃花盛开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喻指夫妻婚姻和睦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第二节写桃树结果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喻指夫妻生儿育女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子孙繁衍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第三节写桃叶茂盛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喻指家族兴旺。题目要求从比兴手法运用的角度赏析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必须关注比兴手法的作用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如联想巧妙、形象鲜明等。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请从比兴手法运用的角度赏析全诗。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38654" y="3176328"/>
            <a:ext cx="19508086" cy="722409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诗歌赏析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此诗既是诗人为自己的诗集题记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又是赠友之作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而且是“戏赠”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即兼有戏谑友人的意思。全诗八句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首联特意列举出了自己的作品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长恨歌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秦中吟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意在表明自己以诗歌讽喻现实的思想和自己成功的实践。颔联表明元稹写诗乃受到白居易的启发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李绅、白居易同作乐府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但白居易的新乐府诗后来居上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令李绅自叹弗如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这里称元稹为“老元”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称李绅为“短李”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都是朋友之间的戏谑之辞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由此可见元、李、白三位诗人亲密无间的关系。颈联是诗人结合自己的命运遭际而发的牢骚。他说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世上富贵人人求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但我却命中无缘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看来只有身后的文名聊可自慰了。这里虽有对自己诗才的自许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但也蕴含着不平和辛酸。最后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诗人更以故作自傲的语气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夸耀自己新编的诗集。总的来说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诗人在这首诗中所蕴含的感情是复杂的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表面上是自矜自许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是对自己文章的夸耀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是对友人的戏谑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但实质上充满不平、辛酸和自嘲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当然也不乏对自己才能的自得。</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三月的桃树茂盛美如画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枝头上绽开粉红的花。这位姑娘要出嫁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祝福你建立一个和美的家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五月的桃树茂盛美如画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枝头上的桃子繁盛又硕大。这位姑娘要出嫁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祝福你建立一个幸福的家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七月的桃树茂盛美如画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浓密的叶子闪闪发光华。这位姑娘要出嫁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祝福你全家和睦美无涯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094524"/>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类型三　表达方式</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诗词中主要运用抒情、描写、记叙、议论四种表达方式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其中抒情、描写是考查的重点。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抒情方式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在作品中抒发主观感受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表露自我感情。可以分为直接抒情和间接抒情。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直接抒情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直接抒情也叫直抒胸臆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就是诗人在其诗作中袒露襟怀、不加掩饰地抒发激情、快意或愁绪。如李白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梦游天姥吟留别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中写道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安能摧眉折腰事权贵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使我不得开心颜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这两句就直接抒发了作者蔑视权贵之情。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间接抒情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间接抒情是借助具体的人、事、物、景来抒情的方法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具体可分为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托物言志。指诗人不直接表露自己的思想、感情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而是采用象征、寄情等手法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把自己的某种理想和人格融于某种具体的事物中。如骆宾王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咏蝉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西陆蝉声唱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南冠客思深。不堪玄鬓影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来对白头吟。露重飞难进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风多响易沉。无人信高洁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谁为表予心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该诗通过描写蝉来表达自己高洁的情怀。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借景抒情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融情于景、情景交融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。作者对某种景象或某种客观事物有所感触时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把自身所要抒发的感情、表达的思想寄寓在此景此物中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通过描写此景此物抒发感情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这种抒情方式叫借景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抒情。“一切景语皆情语”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景物与感情的关系通常有四种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961699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①以乐景写乐情。如杜甫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绝句二首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迟日江山丽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春风花草香。泥融飞燕子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沙暖睡鸳鸯。”诗人用一幅色彩鲜明、生机勃勃的初春美景图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抒发了自己经过战乱的奔波流徙之后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暂时定居成都草堂的安适、欢悦之情。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②以哀景写哀情。如杜甫的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登高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全诗通过对登高所见秋江景色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哀景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倾诉了诗人长年漂泊、老病孤愁的复杂感情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哀情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③以乐景写哀情。如杜甫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江南逢李龟年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岐王宅里寻常见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崔九堂前几度闻。正是江南好风景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落花时节又逢君。”“江南好风景”恰恰成了乱离时世和沉沦身世的有力反衬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更让人觉出无限悲凉。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④以哀景写乐情。这一类比较少见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如李商隐的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夜雨寄北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独剪残烛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夜深不寐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在淅沥的夜雨中阅读妻子询问归期的信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而归期难料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其心境之郁闷、孤寂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是不难想见的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作者却跨越这一切去写未来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盼望在重聚的欢乐中追话今夜的一切。于是未来的乐自然反衬出今夜的苦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而今夜的苦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又成了未来剪烛夜话的材料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增添了重聚时的乐情。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961699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以上四种情与景的关系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总的来讲可以分为两类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前两种可以看作正衬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后两种可以看作反衬。</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借古讽今。即借古代的人和事来影射现实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表面回忆历史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叙述古代的人和事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实则抒发自己对人或事物的认识。如杜甫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蜀相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丞相祠堂何处寻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锦官城外柏森森。映阶碧草自春色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隔叶黄鹂空好音。三顾频烦天下计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两朝开济老臣心。出师未捷身先死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长使英雄泪满襟。”这首诗借诸葛亮的故事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抒发了作者怀才不遇、壮志难酬的悲愤心情。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用典抒情。有用事和引用前人诗句两种。用事是借历史故事来表达作者的思想感情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包括对现实生活中的某些问题的立场和态度、个人的意绪和愿望等等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属于借古抒怀。引用或者化用前人诗句的目的是加深诗词中的意境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促使人联想而寻意于言外。如辛弃疾“想当年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金戈铁马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气吞万里如虎”写的是刘裕当年北伐抗敌的英雄气概。作者借赞扬刘裕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讽刺南宋王朝的主和派屈辱求和的无耻行径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表现出作者抗金的主张和恢复中原的决心。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894743"/>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尾联运用了多种艺术手法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任选一种加以简析。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简要赏析尾联的表达效果。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简要分析这两首诗抒情手法的差异。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广东卷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作者在词的上片是怎样借景抒情的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指出是直接抒情还是间接抒情。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结合诗句具体分析是怎样抒情的。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指明抒发了作者什么样的感情。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浙江卷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阅读下面两首诗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溪行逢雨与柳中庸</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李　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日落众山昏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萧萧暮雨繁。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那堪两处宿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共听一声猿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三峡吟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南宋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徐　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山水七百里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上有青枫林</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啼猿不自愁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愁落行人心。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上有青枫林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楚辞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招魂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中有“湛湛江水兮上有枫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目极千里兮伤春心”句。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869062"/>
            <a:ext cx="19874208"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013078"/>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第一首寓情于景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昏”“繁”二字点明了愁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第二首景不显愁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借典故写愁。②第一首以“那堪”唱叹抒情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第二首以理写愁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辨析猿声“不自愁”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愁在人心。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从表现手法上看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第一首借景抒情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第二首可以根据注解的提示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使人想到化用前人诗句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化用前人诗文也是用典。从表达方式上看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第一首未着一“愁”字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比较内敛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第二首末句表达情感明朗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议论与抒情兼而有之。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简要分析这两首诗抒情手法的差异。</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溪行逢雨与柳中庸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日暮时分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群山淹没在昏暗之中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接着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又有一阵密集的暮雨袭来。今夜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你我怎能忍受宿于两地却听着同样凄厉的猿啼声。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三峡吟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长江三峡丽山秀水连绵七百里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两岸生长着深幽的青枫林。林中的猿啼声本身没有愁苦之情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愁苦的其实是行人自己。</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广东卷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阅读下面的宋词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鹧鸪天</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张　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楼上谁将玉笛吹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山前水阔暝云低。劳劳</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燕子人千里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落落梨花雨一枝。　　修禊</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卖饧</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故乡惟有梦相随。夜来折得江头柳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不是苏堤</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也皱眉。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劳劳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遥远。②修禊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古俗春季于水滨设祭。③卖饧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清明前后卖糖粥。④苏堤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作者家乡杭州的名胜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以柳闻名。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作者在词的上片是怎样借景抒情的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03498"/>
            <a:ext cx="19586176"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阅读下面这首唐诗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丹青引赠曹将军霸</a:t>
            </a:r>
            <a:r>
              <a:rPr lang="zh-CN" altLang="en-US" sz="4000" b="1"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节选</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　甫</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先帝天马玉花骢</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画工如山貌不同。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是日牵来赤墀下</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迥立阊阖生长风</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诏谓将军拂绢素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意匠惨淡经营中。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斯须九重真龙出</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一洗万古凡马空。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曹将军霸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曹霸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唐代著名画家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官至左武卫将军。②玉花骢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唐玄宗御马名。③赤墀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宫殿前的红色台阶。④阊阖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传说中的天门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这里指宫门。⑤斯须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一会儿。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3060750"/>
            <a:ext cx="19874208" cy="885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3204766"/>
            <a:ext cx="19508086" cy="8014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借楼上笛声、迷蒙山水、千里燕子、雨中梨花之景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运用用典、对偶的手法委婉含蓄地表达了愁苦的思乡之情。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怎样借景抒情”要求考生通过情景之间的相似性来分析词人在作品中表达的丰富而生动的情感。考生首先要理清词人写景的顺序和角度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如本词上片是由听觉到视觉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由远及近写景。由此考生就可以感知到作者是因声而望景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由景再生情。其次是情景之间的相似性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如水阔云低暗示了心情的黯淡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燕子远去和“人千里”又极为相似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落落的梨花又恰是孤寂无依的词人的真实写照。</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是谁在楼上吹奏起哀怨的玉笛呢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山前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宽阔的水面被昏暗的云雾遮盖住了。燕子远去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而我所思念的人也远隔千里。眼前孤零零的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只有一枝梨花在雨中与我做伴。　　修禊的日子快到了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如今正是卖糖粥的时候。故乡呢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只能在梦中追寻。昨夜从江边折回来一枝新柳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虽然不是苏堤上的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也足以令我愁眉不展了。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哭李远</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卢尚书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昨日舟还浙水湄</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今朝丹旐</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欲何为。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才收北浦一竿钓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未了西斋半局棋。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洛下已传平子赋</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临川争写谢公诗。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不堪旧里经行处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风木萧萧邻笛悲</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岸边。②丹旐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err="1"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zhào</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旧时出丧时为棺柩引路的旗子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俗称招魂幡。③平子赋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指张衡的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西京赋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。④魏晋时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向秀与嵇康、吕安友善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嵇、吕后被司马昭杀害。向秀过旧居山阳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听邻人笛声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怀亡友感旧音而叹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思旧赋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869062"/>
            <a:ext cx="19874208"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013078"/>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尾联用典抒情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委婉深挚地表达了诗人路经友人李远故居时对友人的深切怀念和悲伤情怀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作者用向秀路经其友人山阳故居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闻邻人笛声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感怀故人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故作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思旧赋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的典故来表达感伤哀悼之情。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作答本题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需结合注释④。</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这首诗的尾联用什么手法表现了诗人什么样的情绪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请简要阐述。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3060750"/>
            <a:ext cx="19874208" cy="885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3204766"/>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昨日乘舟回到浙水的岸边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今朝旗帜想要往哪里。刚刚才收回北边水边的一根钓竿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未了要到西斋去下完半局的棋。洛阳已传来张衡的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西京赋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临川人争着写谢公的诗歌。不能忍受经过故人旧居所在之处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风中树叶萧萧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笛声悲凉。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描写方式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用形象的语言对人、物、环境等的形态、特征做具体生动的描绘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使读者如见其人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如闻其声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如睹其物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如临其境。根据描写角度的不同可分为正面描写和侧面描写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根据描写所用笔墨的多少可分为白描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和细描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工笔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正面描写与侧面描写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正面描写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也称直接描写。指对描写对象直接进行描写。如白居易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杨柳枝词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一树春风千万枝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嫩于金色软于丝。永丰西角荒园里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尽日无人属阿谁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第一、二句运用正面描写的手法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描写了春天柳树的娇美形态。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侧面描写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也称间接描写。指对描写对象不直接进行描写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而从其他人物的态度、议论、评价等方面达到间接表现事物的目的。如白居易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夜雪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已讶衾枕冷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复见窗户明。夜深知雪重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时闻折竹声。”整首诗句句写人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却处处从侧面表现夜雪之大。第一句中的“冷”不仅点出有雪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而且从侧面暗示雪大。第二句从视觉的角度进一步从侧面写夜雪。“窗明”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正说明雪下得大。第三、四句从听觉的角度再一次从侧面表现雪势渐大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写出了诗人的彻夜无眠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也透露出诗人谪居江州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今江西九江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时心情的孤寂。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969496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动静结合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或以动衬静、以静衬动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动静结合、以动衬静、以静衬动是常用的写景手法。如李白的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望庐山瀑布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中“遥看瀑布挂前川”写出了遥看瀑布的第一眼形象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瀑布像一条巨大的白练挂在山间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挂”字化动为静。以动衬静是一种以动态的景物来反衬静态的景象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烘托出一种更宁静的环境的描写手法。如南朝诗人王籍的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入若耶溪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中“蝉噪林逾静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鸟鸣山更幽”是典型的以动衬静的手法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蝉噪”“鸟鸣”笼罩着若耶溪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山林的寂静显得更为深沉。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虚实结合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“虚”是指直觉中看不见摸不着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却又能从字里行间体味出那些虚象和空灵的境界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它包括梦幻之境、已逝之境、未来之境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实”是指客观世界中的实象、实事、实境。虚实相生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人们常以此描述虚实之间的关系。如李煜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虞美人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中“雕栏玉砌应犹在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只是朱颜改”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雕栏玉砌”是回忆中的景物。姜夔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扬州慢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中的虚景是“春风十里”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实景是“尽荠麦青青”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通过描写昔盛更显出今衰。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4893647"/>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细节描写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细节指细微的动作或细小的情节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对于这些动作或情节人们一般不在意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但它们对表现人物性格或抒发情感能起到重要的作用。细节描写有很强的表现力。如张籍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洛阳城里见秋风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欲作家书意万重。复恐匆匆说不尽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行人临发又开封。”这首诗借助生动的细节描写传递人物的思想感情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临发又开封”这一细节描写表达了作者对家乡、对亲人的深切思念。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094524"/>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请结合诗句说明颔联采用了哪些表现手法。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本诗最后两句情感真挚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请从虚实结合的角度做简要赏析。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分析上片与下片对琵琶演奏描写角度的差异。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结合诗句具体分析是怎样运用这种手法的。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指出用这种手法有什么好处、作用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抒发了作者什么样的感情。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430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9.[2016•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天津卷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按要求作答。</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登裴秀才迪小台</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　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端居不出户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满目望云山。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落日鸟边下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秋原人外闲。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遥知远林际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不见此檐间。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好客多乘月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应门莫上关。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全唐诗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如何理解曹霸画的马“一洗万古凡马空”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曹霸是怎样做到的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70268"/>
            <a:ext cx="19800000" cy="64754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5341830"/>
            <a:ext cx="19788326" cy="650389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曹霸所画玉花骢神奇雄俊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如飞龙跃出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其他人画的“凡马”在此马面前都不免相形失色。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曹霸先凝神构思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苦心布局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然后落笔挥洒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顷刻之间一气呵成。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意思答对即可。如有其他答案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只要言之成理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可酌情给分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本题考查鉴赏诗歌的形象。第一问“一洗万古凡马空”的意思是一切凡马在此马面前都不免相形失色。这说明题干要求回答曹霸画的马有什么样的突出特点。诗人先用“生长风”形容真马的雄俊神奇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再用众画工的凡马来烘托画师的“真龙”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着意描摹曹霸画马的神妙。第二问需重点理解“意匠惨淡经营中”一句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匠”指“曹霸”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意”指“匠心”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惨淡经营”指作画前曹霸先巧妙运思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然后淋漓尽致地绘画。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869062"/>
            <a:ext cx="19874208"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013078"/>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动静结合。落日与鸟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是动态描写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秋日原野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是静态描写。②寓情于景。通过描写秋原的空阔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表现出诗人闲适的心境。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这是一道考查表现手法的题目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不仅要答出具体的表现手法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还应结合诗歌内容简要分析其表达效果。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请结合诗句说明颔联采用了哪些表现手法。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终日闲居不大出门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今天登台远望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满眼都是天上的云、远处的山。落日时分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鸟儿也往回飞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秋日原野上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人分外悠闲。遥知在远方的树林边际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是看不见这间屋的房檐的。嘉宾多趁着月色而来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守门的仆人不要关上门。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安徽卷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　圆</a:t>
            </a:r>
            <a:r>
              <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endPar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杜　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孤月当楼满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寒江动夜扉。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委波金不定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照席绮逾依</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未缺</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空山静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高悬列宿</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故园松桂发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万里共清辉。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这首诗是唐代宗大历元年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(766)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秋天杜甫流寓夔州时所作。②绮逾依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这里指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席子上的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光彩更加柔美。③未缺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指月圆。④列宿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众星。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本诗最后两句情感真挚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请从虚实结合的角度做简要赏析。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3060750"/>
            <a:ext cx="19874208" cy="885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3204766"/>
            <a:ext cx="19508086" cy="6574107"/>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遥想故园桂花开放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是虚写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眼前清辉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是实写。故园桂花正该开放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虚中有实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万里清辉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实中有虚。虚实结合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表达了诗人对家乡的深切思念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寄托了诗人渴盼万家团圆的美好愿望。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题干中明确说从虚实结合的角度进行赏析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相对来说就降低了难度。答题时要清楚地写出实写的是什么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虚写的是什么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还要答出真挚的感情具体指什么。</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一轮明月独悬高空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正对屋舍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月光照射在秋夜滚滚的江面之上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又反射在屋门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在屋门之上闪动。绵延曲折起伏的水波在不停地闪动着金光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又从写江上的月光转到写屋内的月光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华丽的绮席被月光照射后显得更加柔美。秋天的深夜里高悬着的一轮明月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照耀着幽深人少的山林。遥远的家乡松树当茂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桂花正香。在这明静的夜晚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唯愿同远隔万里的亲人们共同沐浴在这美好的月光之中。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11. [2015•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浙江卷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木兰花慢</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赠弹琵琶者</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张伯淳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爱当垆年少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将雅调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寄幽情。尽百喙春和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群喧夜寂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老凤孤鸣。都来四条弦里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有无穷、旧谱与新声。写出天然律吕</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扫空眼底 　</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筝。　落红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天气暖犹轻。洗耳为渠听。想关塞风寒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浔阳月色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似醉还醒。轩窗静来偏好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到曲终、怀抱转分明。相见今朝何处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语溪③乍雨初晴。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律吕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此指乐律或音律。②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一种弦乐器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如筝。③语溪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溪水名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在今浙江桐乡。</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分析上片与下片对琵琶演奏描写角度的差异。</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秦.EPS" descr="id:2147492910;FounderCES"/>
          <p:cNvPicPr/>
          <p:nvPr/>
        </p:nvPicPr>
        <p:blipFill>
          <a:blip r:embed="rId1" cstate="print"/>
          <a:stretch>
            <a:fillRect/>
          </a:stretch>
        </p:blipFill>
        <p:spPr>
          <a:xfrm>
            <a:off x="10873532" y="6157094"/>
            <a:ext cx="634024" cy="490008"/>
          </a:xfrm>
          <a:prstGeom prst="rect">
            <a:avLst/>
          </a:prstGeom>
        </p:spPr>
      </p:pic>
      <p:pic>
        <p:nvPicPr>
          <p:cNvPr id="9" name="秦.EPS" descr="id:2147492910;FounderCES"/>
          <p:cNvPicPr/>
          <p:nvPr/>
        </p:nvPicPr>
        <p:blipFill>
          <a:blip r:embed="rId1" cstate="print"/>
          <a:stretch>
            <a:fillRect/>
          </a:stretch>
        </p:blipFill>
        <p:spPr>
          <a:xfrm>
            <a:off x="10383524" y="8533358"/>
            <a:ext cx="634024" cy="49000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3060750"/>
            <a:ext cx="19874208" cy="885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3204766"/>
            <a:ext cx="19508086" cy="866448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上片从乐曲方面来描写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乐曲的演奏者、乐曲旋律的复杂变化、乐曲声律的高雅等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侧重正面描写、直接描写。②下片从听者方面来描写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气氛感受、典故联想、景色渲染等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侧重侧面描写、间接描写。</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题干意为比较上下片的内容描写角度。上片侧重从乐曲本身的角度来描写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下片侧重从听者的角度来描写。理清了这一思路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回答此题就有条理了。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喜欢这个对着酒垆弹琵琶的少女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她能在高雅的曲调中寄托深深的感情。曲调中似乎有春天百鸟和鸣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又有夜晚群鸟寂静后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孤独的老凤哀鸣。这些美好的音乐都集中在这琵琶的四根琴弦里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有无穷无尽的旧歌与新声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写出天然的音律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远非嘈杂的“筝”之声可比拟。已经是春末时节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落红纷纷。天气又暖又宜人。我仔细听琵琶女的演奏。想象那边塞风冷苍凉、那浔阳江头月色下的孤寂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似醉还醒。这时窗子外面一片安静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到了乐曲的终了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琵琶声音更加美妙动听。今日相遇将来又在哪里相见呢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语溪边上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天气乍雨初晴了。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494085"/>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类型四　构思立意</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在诗歌的结构安排上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作者也是独具匠心的。常用的有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卒章显志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诗言志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中国古典诗歌把“言志”当作重要内容来表达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卒章显志作为一种言志的结构方式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是指诗人往往在诗歌的结尾表达自己的心志或情怀。如李白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梦游天姥吟留别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结尾的“安能摧眉折腰事权贵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使我不得开心颜”两句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表达了诗人自由自在、驰骋闲放的心志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以及不畏权贵、高洁傲岸的情操。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以景结情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所谓“以景结情”是指以景物来传达、折射、暗示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暗喻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出作者的感情、寄托和抱负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即以“览物”结“关合之情”。说通俗点就是指诗歌在议论或抒情的基础上戛然而止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转为写景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以景代情作结。这种写法能使诗歌收到“此时无情胜有情”的效果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往往使诗歌显得意犹未尽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形象含蓄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耐人咀嚼。如王昌龄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从军行七首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琵琶起舞换新声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总是关山旧别情。撩乱边愁听不尽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高高秋月照长城。” 此诗是“以景结情”类诗歌的典型之作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此诗前三句均是就乐声来抒情的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说到“边愁”用了“听不尽”三字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那结句如何以有限的七字尽此“不尽”之情呢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诗人这时轻轻宕开一笔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以景结情。仿佛在军中置酒饮乐之后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忽然出现一个月照长城的莽莽苍苍的景象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古老雄伟的长城绵亘起伏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秋月高照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景象壮阔而悲凉。这更加深了诗人的思乡之情。此时征戍者内心是浓浓的乡思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还是渴望建功立业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是对现实的忧虑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还是对祖国河山深沉的爱呢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我们不得而知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诗人给读者留下了无限的想象空间。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以小见大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以小见大就是以小景物传达大境界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以平凡细微的事情反映重大的主题。如杜牧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中“东风不与周郎便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铜雀春深锁二乔”一句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把赤壁之战周瑜的取胜归结于东风的偶然因素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就大有阮籍在登临广武战场慨叹时无英雄遂使竖子成名之味道。</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抑扬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抑扬就是把要贬抑否定的方面和要肯定的方面同时说出来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只突出强调其中一个方面以达到抑此扬彼或抑彼扬此的目的。抑扬有先扬后抑和先抑后扬之分。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9694962"/>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古人认为这首诗的颔联“乃晚唐巧句”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请指出这一联巧在哪里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并简要赏析。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两诗第三句都描写相对静止的画面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请分别说说它们在原诗结构中的作用。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你认为这首诗在写作上有什么特色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指出诗歌在结构上有什么特点。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结合相关诗句具体分析。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指出采用此种结构有什么好处、作用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抒发了作者什么样的感情。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为了突出曹霸的高超画技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诗人做了哪些铺垫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70268"/>
            <a:ext cx="19800000" cy="59714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5341830"/>
            <a:ext cx="1978832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画工如山貌不同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写曹霸要画的马已有众多画工画过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但画得都不成功。强调此马的雄俊非凡手可得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造成此马难画的印象。②迥立阊阖生长风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写真马昂头站立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给人万里生风之感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进一步点出画家要捕捉住此马飞动的神采尤其不易。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本题考查鉴赏诗歌表达技巧的能力。主体对象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曹霸的高超画技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之外的人与物均起到衬托的作用。诗人主要从两个方面进行衬托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为曹霸的高超画技做铺垫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第一是众画工画的“貌不同”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第二是真马的雄俊神奇。</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 [2012•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梦江南</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温庭筠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千万恨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恨极在天涯。山月不知心里事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水风空落眼前花。摇曳碧云斜。</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请简要赏析这首词的结句。</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5133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借景抒情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以景结情。把天涯之思投向无边天际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以碧云摇曳表现心绪的不宁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以碧云斜落表现心情的低沉。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这是一个写景的句子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因此应从情景结合的角度分析景物特征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体会通过景物描写所表达的思想感情。赏析时应结合整首词的内容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不能孤立分析。</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恨意千万如丝如缕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飘散到了遥远的天边。山间的明月不知道我的心事。绿水清风中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鲜花独自摇落。花儿零落中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明月不知不觉地早已经斜入碧云外。</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13. [2011•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山东卷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阅读下面这首唐诗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咏山泉</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储光羲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山中有流水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借问不知名。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映地为天色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飞空作雨声。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转来深涧满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分出小池平。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恬淡无人见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年年长自清。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结合全诗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简要分析“映地为天色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飞空作雨声”的妙处。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3060750"/>
            <a:ext cx="19874208" cy="885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3204766"/>
            <a:ext cx="19508086" cy="578369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这两句从声与色的角度描写了山泉的情态。山泉平缓流淌时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清澈见底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水面映照天光云色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凌空而下时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水石相击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作风雨之声。山泉虽然无名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却有映地照天、兴风作雨的奇观。这两句与前面两句形成了先抑后扬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欲扬先抑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的效果。前两句写山泉的平凡无名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这两句凸现泉流山中的奇观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为扬。如此描写也为最后两联称赞山泉做了铺垫。</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本题要求结合全诗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简要分析“映地为天色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飞空作雨声”的妙处。首先要理解这两句诗的内容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看看这两句诗好在什么地方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再看这样写对全诗有什么好处。涉及全诗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就要联系到第一联和后两联。把一、二联比照着看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一抑一扬比较明显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和三、四联联系着看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又有着铺垫作用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没有“雨声”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也就不会有“涧满”“池平”“长自清”了。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3060750"/>
            <a:ext cx="19874208" cy="885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3204766"/>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山中有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泉水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向别人询问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泉水叫什么名字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却没有人知道。天空倒映在水面上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整个水面的颜色和天空的颜色是一样的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泉水从高高的山崖上飞流直下如雨声作响。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泉水自高山流下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填满了一条条山涧和小溪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分出的支流也注满了山村的一个个小池塘。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泉水的清净和淡泊没有人看见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但不论你是否看见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也不在乎你是否看见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泉水年复一年地总是那么清澈。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14. [2014•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重庆卷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阅读下面这首散曲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商调</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黄莺儿</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赠　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张　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花落意难堪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向泥中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着意衔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携归画栋修花口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帘半缄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乌衣半掺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最难消王谢堂前憾。语呢喃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千般诉说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只有老僧谙。</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花口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指初开的花。因花开时如口张状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作者描写燕子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运用了哪些表现手法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3060750"/>
            <a:ext cx="19874208" cy="885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3204766"/>
            <a:ext cx="19508086" cy="578369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拟人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虚实结合。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作者将燕子当作人来写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写它不忍花落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着意衔花去修补彩绘的房梁上的花朵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燕语呢喃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好像向人诉说着千般心情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这描写中有作者的想象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是虚写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珠帘半缄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乌衣半掺”是实写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虚实结合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最难消王谢堂前憾”化用刘禹锡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乌衣巷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诗句“旧时王谢堂前燕”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是用典的手法。 </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花朵零落让你的心意实在难以承受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于是你飞向泥土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细心地将一瓣瓣衔起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携瓣飞归彩绘梁栋修补斑驳花口。俯瞰半缄珠帘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乌衣巷已掺杂颓败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最难消解王谢堂前寥落的遗憾悲哀。呢喃话语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诉说着千种兴衰的感慨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怕只有那些年老的僧人才能够明白。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4212878"/>
            <a:ext cx="19802200" cy="7294305"/>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22</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诗歌表达技巧</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易混点要记清</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就考生容易出错的表达技巧问题进行梳理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情”与“志”的区别</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在诗歌里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情”就是我们平时说的“喜、怒、忧、思、悲、恐、惊”等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一般都是通过景物描写表达出来的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志”就是我们平时说的理想、抱负、情操、品格等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一般都是通过对物的描写表达出来的。例如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宋人杨万里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中的“小荷才露尖尖角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早有蜻蜓立上头”抒发了自己热爱生活及对新事物的喜爱之情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属于言情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元人王冕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墨梅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中的“不要人夸颜色好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只留清气满乾坤”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则是以冰清玉洁的梅花反映自己不愿同流合污的品质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属于言志。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技法指津</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速提能</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 presetClass="entr" presetSubtype="1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blinds(horizontal)">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情”与“景”关系的区别</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借景抒情、寓情于景、情景交融都是指作者把要表达的感情通过景物表达出来。“借景抒情”表达感情比较直接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读完诗歌后的感受是见“情”不见“景”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寓情于景”“情景交融”表达感情时正面不着一字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读完诗歌后的感受是见“景”不见“情”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但是仔细分析后却发现作者的感情全部寓于眼前的自然景色之中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一切景语皆情语。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借景抒情”与“托物言志”的区别</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“借景抒情”是把情感寄托在景物之中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可以是一个句子的写法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也可以是整首诗歌的写法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托物言志”是赋予“物”以人的品性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把物当成人来写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是就整首诗歌而言的表达技巧。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2988742"/>
            <a:ext cx="19802200" cy="881677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阅读下面两首诗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含山店梦觉作</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韦　庄</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endPar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曾为流离惯别家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等闲挥袂客天涯。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灯前一觉江南梦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惆怅起来山月斜。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宿渔家</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郭　震</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endPar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几代生涯傍海涯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两三间屋盖芦花。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灯前笑说归来夜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明月随船送到家。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韦庄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836—910):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字端己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长安杜陵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今陕西西安东南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人。曾流离迁徙于汴洛、吴越等地。②郭震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字希声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成都人。生卒年及生平不详。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blinds(horizontal)">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2313692" y="8677374"/>
            <a:ext cx="10144196" cy="707886"/>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高考真题导航</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诗歌文体专攻</a:t>
            </a:r>
            <a:endParaRPr lang="zh-CN" altLang="en-US" sz="3900" dirty="0">
              <a:latin typeface="微软雅黑" panose="020B0503020204020204" pitchFamily="34" charset="-122"/>
              <a:ea typeface="微软雅黑" panose="020B0503020204020204" pitchFamily="34" charset="-122"/>
            </a:endParaRPr>
          </a:p>
        </p:txBody>
      </p:sp>
      <p:sp>
        <p:nvSpPr>
          <p:cNvPr id="9" name="TextBox 8"/>
          <p:cNvSpPr txBox="1"/>
          <p:nvPr/>
        </p:nvSpPr>
        <p:spPr>
          <a:xfrm>
            <a:off x="4094902" y="3160688"/>
            <a:ext cx="3571900"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整体突破</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2169676" y="6891690"/>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快速读懂诗歌</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par>
                                <p:cTn id="12" presetID="22" presetClass="entr" presetSubtype="8"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38654" y="3176328"/>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开元时先帝的天马名叫玉花骢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多少画家画出的都与原貌不同。当天玉花骢被牵到殿前红阶下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昂首立于宫门前更增添它的威风。皇上命令你展开丝绢准备作画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你匠心独运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淋漓尽致地落笔挥洒。片刻间九天龙马就在绢上显现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一下子让万代凡马皆成了平庸。</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88556" y="10189542"/>
            <a:ext cx="19874208"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8654" y="10333558"/>
            <a:ext cx="19508086" cy="81153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D　[解析] “缠绵悱恻”分析不正确,无这一风格。</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2773446"/>
            <a:ext cx="20002640" cy="7293610"/>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原创对点子题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下列对这两首诗的理解,不正确的一项是	(　　)</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韦诗“江南梦”三字独特,不言乡思而写江南之梦,于不合常理中将常年羁旅奔波之痛展露无遗。</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郭诗第一、二句意思是世代在海边生活,几间小屋上面覆盖着雪白的芦花,语言平易朴实。</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郭诗中的“灯前笑说”描写了渔人待客的热情,主客之间无拘无束、愉快交谈的生活情景。</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两首诗在风格上有明显的差异,韦诗清丽柔婉、缠绵悱恻,郭诗通俗易懂、平实质朴。</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运用拟人手法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写一轮明月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伴着渔船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洒下一片清辉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仿佛为渔民指路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护送他一路平安归家。美好的画面表现了渔民平安回家的愉悦。</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明月随船送到家”最有特色的是一个“送”字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将明月写成一个送行者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以明月的多情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描写渔人捕鱼归途时的美好。这是渔家灯前说给客人听的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美好的画面表现了他平安归家的愉悦之情。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修辞手法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郭诗中“明月随船送到家”运用了什么修辞手法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请具体分析。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运用白描手法。首句叠用两个“涯”字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说明了渔家代代生活在海边。第二句“两三间屋盖芦花”句中的“芦花”意象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突出了渔家的生活环境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暗示了渔家的清贫。</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描写方法上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常见的有动静结合、虚实结合、多角度描写、细节描写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但此两句最突出的是简笔勾勒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是一种白描的手法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不加色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不用浓墨。白描的好处是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简洁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突出所描写事物的主要特点。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描写方法</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郭诗中“几代生涯傍海涯</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两三间屋盖芦花”在描写上有何特点</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请简要分析。</a:t>
            </a:r>
            <a:endPar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韦诗结句“惆怅起来山月斜”情景交融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写自己惆怅不已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而山月西斜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凄冷的环境与诗人内心的惆怅交融在一起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倍觉伤感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郭诗“明月随船送到家”以景结情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通过明月护送渔民回家的美好景象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表现渔民平安归来的愉悦之情。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两句都描写了景象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景中都饱含了深情。但韦诗结句既有景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也有情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情景交融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这是它与郭诗不同的地方。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抒情方式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两首诗的结句在抒情方式上有何不同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请简要分析。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812530"/>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参见母题第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参见母题第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7021190"/>
            <a:ext cx="19874208"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2572" y="7021190"/>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诗人是用衬托的方法来表现感情的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诗人虽然到处漂泊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但好像对此并不在意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认为这是“等闲”之事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而客中一觉梦醒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思家乡、念亲人的惆怅之情不禁油然而生。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本题考查鉴赏文学作品的表达技巧的能力。解答本题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要从诗歌的思想内容入手。本诗表达的是梦醒时分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诗人思念家乡与亲人的惆怅之情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但诗的第一、二句并未写其惆怅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而是写自己“别家”“等闲挥袂”“客天涯”的豪迈和潇洒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毫无悲切之感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而诗人恰是以此来衬托自己的惆怅之情。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2700710"/>
            <a:ext cx="20002640" cy="4093428"/>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高考原味母题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韦庄在诗中是用什么方法表现感情的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6192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韦诗中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灯前”表现了诗人旅途漂泊中的凄美、失神、惆怅之情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郭诗中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灯前”表现了诗人住宿在渔家所感到的温暖、愉悦之情。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本题考查评价文学作品的思想内容和作者的观点态度的能力。解答本题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首先要结合诗歌文本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抓住关键词“惆怅”“笑说”进行分析。其次要审标题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含山店梦觉作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显然是夜梦醒来之作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其感情是惆怅的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宿渔家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渔家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是隐居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闲适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类意象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其感情应该是愉悦的。再次要知人论世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通过对韦庄的注释我们可以分析出其漂泊之意。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两首诗都写到“灯前”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这两处“灯前”各自表达了诗人什么样的感情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441351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含山店梦觉作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常常在外漂泊流离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已经习惯于远别家乡亲人。随意地挥一挥衣袖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就远走客居异乡。一觉醒来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归梦破碎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孤灯之下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依然身在江南。心情惆怅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起身出户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见一轮明月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已斜挂山顶。</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宿渔家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世世代代生活在海边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芦苇深处掩映几间小屋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上面覆盖着雪白的芦花。晚上灯前主客相聚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笑声不断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渔人讲述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海上捕鱼归来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有一轮明月伴送到家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真是开心惬意。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2169676" y="6013078"/>
            <a:ext cx="11593612" cy="2554545"/>
          </a:xfrm>
          <a:prstGeom prst="rect">
            <a:avLst/>
          </a:prstGeom>
          <a:noFill/>
        </p:spPr>
        <p:txBody>
          <a:bodyPr wrap="square" rtlCol="0">
            <a:spAutoFit/>
          </a:bodyPr>
          <a:lstStyle/>
          <a:p>
            <a:r>
              <a:rPr lang="zh-CN" altLang="en-US" sz="8000" dirty="0" smtClean="0">
                <a:solidFill>
                  <a:srgbClr val="E9C355"/>
                </a:solidFill>
                <a:latin typeface="微软雅黑" panose="020B0503020204020204" pitchFamily="34" charset="-122"/>
                <a:ea typeface="微软雅黑" panose="020B0503020204020204" pitchFamily="34" charset="-122"/>
              </a:rPr>
              <a:t>概括评价古代诗歌的思想内容和作者的观点态度 </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2291240"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flipV="1">
            <a:off x="12310272" y="8461350"/>
            <a:ext cx="11453016" cy="571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4</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build="allAtOnce"/>
    </p:bld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4212878"/>
            <a:ext cx="19874208"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图解考点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4"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考点透析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固根基</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pic>
        <p:nvPicPr>
          <p:cNvPr id="14" name="Y4.EPS" descr="id:2147492952;FounderCES"/>
          <p:cNvPicPr/>
          <p:nvPr/>
        </p:nvPicPr>
        <p:blipFill>
          <a:blip r:embed="rId2" cstate="print"/>
          <a:stretch>
            <a:fillRect/>
          </a:stretch>
        </p:blipFill>
        <p:spPr>
          <a:xfrm>
            <a:off x="3960764" y="5437014"/>
            <a:ext cx="15625736" cy="345185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blinds(horizontal)">
                                      <p:cBhvr>
                                        <p:cTn id="17" dur="500"/>
                                        <p:tgtEl>
                                          <p:spTgt spid="69"/>
                                        </p:tgtEl>
                                      </p:cBhvr>
                                    </p:animEffect>
                                  </p:childTnLst>
                                </p:cTn>
                              </p:par>
                              <p:par>
                                <p:cTn id="18" presetID="3" presetClass="entr" presetSubtype="1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linds(horizontal)">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2016548" y="2840490"/>
            <a:ext cx="5472608" cy="1012348"/>
            <a:chOff x="2074961" y="3908258"/>
            <a:chExt cx="6653339" cy="1018510"/>
          </a:xfrm>
        </p:grpSpPr>
        <p:pic>
          <p:nvPicPr>
            <p:cNvPr id="12"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3" name="矩形 12"/>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5" name="表格 14"/>
          <p:cNvGraphicFramePr>
            <a:graphicFrameLocks noGrp="1"/>
          </p:cNvGraphicFramePr>
          <p:nvPr/>
        </p:nvGraphicFramePr>
        <p:xfrm>
          <a:off x="2232572" y="3996854"/>
          <a:ext cx="19370153" cy="6379626"/>
        </p:xfrm>
        <a:graphic>
          <a:graphicData uri="http://schemas.openxmlformats.org/drawingml/2006/table">
            <a:tbl>
              <a:tblPr/>
              <a:tblGrid>
                <a:gridCol w="1368152"/>
                <a:gridCol w="1637030"/>
                <a:gridCol w="3628246"/>
                <a:gridCol w="1215444"/>
                <a:gridCol w="1152128"/>
                <a:gridCol w="1224136"/>
                <a:gridCol w="1583690"/>
                <a:gridCol w="1656670"/>
                <a:gridCol w="1152128"/>
                <a:gridCol w="1224136"/>
                <a:gridCol w="1368152"/>
                <a:gridCol w="2160241"/>
              </a:tblGrid>
              <a:tr h="864096">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 </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考查内容</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题量</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分值</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朝代及</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体裁</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题材</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ct val="130000"/>
                        </a:lnSpc>
                        <a:spcAft>
                          <a:spcPts val="0"/>
                        </a:spcAft>
                      </a:pPr>
                      <a:r>
                        <a:rPr lang="zh-CN" sz="3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考查角度</a:t>
                      </a:r>
                      <a:endParaRPr lang="zh-CN" sz="3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r>
              <a:tr h="1140130">
                <a:tc vMerge="1">
                  <a:tcPr/>
                </a:tc>
                <a:tc vMerge="1">
                  <a:tcPr/>
                </a:tc>
                <a:tc vMerge="1">
                  <a:tcPr/>
                </a:tc>
                <a:tc vMerge="1">
                  <a:tcPr/>
                </a:tc>
                <a:tc vMerge="1">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技巧</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思想内容</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观点态度</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6138">
                <a:tc rowSpan="3">
                  <a:txBody>
                    <a:bodyPr/>
                    <a:lstStyle/>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2018</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李贺《野歌》</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客观题</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主观题</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9</a:t>
                      </a:r>
                      <a:endPar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rPr>
                        <a:t>唐诗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即事感怀诗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6138">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陆游《题醉中所作草书卷后(节选)》</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宋诗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即事感怀诗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6138">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王建《精卫词》</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唐诗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怀古诗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094524"/>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类型一　概括思想内容</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一、思想感情分类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古代诗歌中的情感表现的是人类共同的情感</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无外乎“喜怒哀思愁”等方面</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具体如下</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喜系列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对壮美山川的赞美与热爱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对历史人物的歌颂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对建功立业的渴望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对征战沙场的无畏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保家卫国的壮志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隐居生活的悠闲与宁静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怒系列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对功名权贵的傲视与不屑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对朝廷昏庸的失望与批判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对统治者穷兵黩武的揭露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对官吏贪婪的厌恶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对战争的厌弃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641611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哀系列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对历史人物遭遇的哀叹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对自身命运不幸的哀伤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对人民疾苦的同情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对国家离乱的哀叹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思系列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对故土、亲人的思念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对远方朋友的关心与劝慰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愁系列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对自己怀才不遇、壮志难酬的伤感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对无限离愁的忧伤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对时光易逝、人生易老的伤感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对羁旅漂泊的忧愁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对仕途失意的苦闷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北京卷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阅读下面诗歌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奉陪郑驸马韦曲</a:t>
            </a:r>
            <a:r>
              <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endPar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杜　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韦曲花无赖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家家恼煞人。绿樽须尽日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白发好禁</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石角钩衣破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藤梢刺眼新。何时占丛竹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头戴小乌巾。</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韦曲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唐代长安游览胜地。杜甫作此诗时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求仕于长安而未果。②禁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消受。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前人引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南史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注诗中“小乌巾”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刘岩隐逸不仕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常著缁衣小乌巾。”结合这一注解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说说诗的最后两句表达了诗人怎样的思想感情。</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900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060750"/>
            <a:ext cx="19508086" cy="866448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要点一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借向往隐居生活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表达对韦曲春景的喜爱。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因韦曲春色美景而生隐居山林之情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要点二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隐含求仕未果的复杂心情。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本题考查对作者情感的体察。如果只看诗歌本身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或许略显朦胧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所以命题人在题目中给出“小乌巾”的注解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刘岩隐逸不仕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常著缁衣小乌巾”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因此我们可以知道诗人因为韦曲春景之美而心生归隐之意。而诗歌后面的注释表明了作诗背景“求仕于长安而未果”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求仕不得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难免心灰意冷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于是说上几句归隐之语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自然之极。这种情感很复杂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说是要归隐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未必真归隐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发发牢骚或自我安慰均有可能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不过对自然美景的不舍倒是真实可感的。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春天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韦曲的花盛开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在微风的吹拂下像小孩子那样活泼可爱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让人流连忘返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春花把家家户户装点得姹紫嫣红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实在惹人喜爱。这满杯的美酒应该终日痛饮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我满头白发正该在这美好的春日里好好地享受。石角钩破了我的衣服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似乎是想要我住下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藤梢绿得刺眼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让人眼前一亮。何时我才能居住在这片竹林中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戴上隐士的黑头巾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二、古诗题材分类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题材不同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表达的思想感情就不同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而且在表现手法、抒情方式上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也会有所不同。因此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要很好地鉴赏古诗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就必须对题材分类有清楚的了解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常见的题材如下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咏史诗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咏史诗是指以历史题材为咏写对象的诗歌创作。咏史诗的思想感情大体分为三类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历览历史点滴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发表自己观点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杜牧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题乌江亭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胜败兵家事不期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包羞忍耻是男儿。江东子弟多才俊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卷土重来未可知。”作者只是以旁观者的身份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以兵家的眼光论项羽的成败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并设想项羽假如回江东重整旗鼓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说不定就可以东山再起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这是为项羽负气自刎而惋惜。</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悲吟古人际遇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暗伤己之情怀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要么缅怀前贤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表达敬仰或惋惜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要么类比古人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寄托伤感或哀思。如李商隐的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贾生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是典型的借古伤己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作者借贾谊的遭遇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抒发自己怀才不遇的感慨。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借论古之得失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讽时劝世忧国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要么托古讽今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以历史的经验教训对统治者进行嘲讽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要么以古鉴今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劝诫统治者莫走老路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要么忧国忧民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对黎民疾苦深表同情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要么忧国伤时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对国家命运充满担忧。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分析咏史怀古诗的主题思想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主要从评判历史、借古伤己、借古伤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今三个角度来思考。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阅读下面的古诗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过陈琳墓</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温庭筠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曾于青史见遗文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今日飘蓬过此坟。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词客有灵应识我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霸才无主始怜君。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石麟埋没藏春草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铜雀荒凉对暮云。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莫怪临风倍惆怅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欲将书剑学从军。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这首诗借什么历史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感叹怎样的情怀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650389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这首咏怀古迹的诗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表面上是凭吊古人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实际上是作者自抒身世遭遇之感。全诗贯穿着诗人自己和陈琳之间的不同时代、不同际遇的对比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表现了诗人因“霸才无主”引起的生不逢时之感。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这是一首咏史诗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借凭吊历史人物而抒发个人遭遇的情怀。要理解表达作者情感的关键句“莫怪临风倍惆怅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欲将书剑学从军”。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我曾在史书上拜读过您留下的文章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今天在漂流蓬转中又正好经过您的坟墓。假如您在天有灵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想必会真正了解我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有经世之才而无主依托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我开始怜慕您。墓前的石麟已经被萋萋春草埋没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魏武帝的铜雀台一片荒凉遥对着暮云。请别怪我临风凭吊而备感悲伤惆怅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我也想要效仿先贤携带书剑去从军。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41611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咏物诗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咏物诗就是托物言志或借物抒情的诗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通过对事物的咏叹体现人文思想。咏物诗中所咏之“物”往往是作者的自况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与诗人的自我形象完全融合在一起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作者在描摹的事物中寄托了一定的感情。在诗中作者或流露出一定的人生态度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或寄寓美好的愿望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或包含生活的哲理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或表现作者的生活情趣。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咏物诗的思想感情大体分为四类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单纯咏物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表达喜爱或赞美之情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如贺知章的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咏柳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托物言志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寓意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名为咏物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实则咏人与抒情。往往通过描摹物象写其特征与精神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融入个人的情感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或借物抒怀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或以物自喻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或感己伤时。如李纲的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病牛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耕犁千亩实千箱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力尽筋疲谁复伤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但得众生皆得饱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不辞羸病卧残阳。”借牛任劳任怨、志在众生、别无他求的性格特点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表达自己耿耿不忘抗金报国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一心只为社稷苍生的心志。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托物喻理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通过咏物来表达一定的哲学或社会道理。如苏轼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琴诗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若言琴上有琴声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放在匣中何不鸣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若言声在指头上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何不于君指上听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道出只有主体与客体密切配合才能演奏出美妙的音乐的道理。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5" name="表格 14"/>
          <p:cNvGraphicFramePr>
            <a:graphicFrameLocks noGrp="1"/>
          </p:cNvGraphicFramePr>
          <p:nvPr/>
        </p:nvGraphicFramePr>
        <p:xfrm>
          <a:off x="2232572" y="3996854"/>
          <a:ext cx="19370153" cy="7996416"/>
        </p:xfrm>
        <a:graphic>
          <a:graphicData uri="http://schemas.openxmlformats.org/drawingml/2006/table">
            <a:tbl>
              <a:tblPr/>
              <a:tblGrid>
                <a:gridCol w="1368152"/>
                <a:gridCol w="1224136"/>
                <a:gridCol w="3600400"/>
                <a:gridCol w="1656184"/>
                <a:gridCol w="1152128"/>
                <a:gridCol w="1224136"/>
                <a:gridCol w="1584176"/>
                <a:gridCol w="1656184"/>
                <a:gridCol w="1152128"/>
                <a:gridCol w="1224136"/>
                <a:gridCol w="1368152"/>
                <a:gridCol w="2160241"/>
              </a:tblGrid>
              <a:tr h="864096">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 </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考查内容</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题量</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分值</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朝代及</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体裁</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题材</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ct val="130000"/>
                        </a:lnSpc>
                        <a:spcAft>
                          <a:spcPts val="0"/>
                        </a:spcAft>
                      </a:pPr>
                      <a:r>
                        <a:rPr lang="zh-CN" sz="3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考查角度</a:t>
                      </a:r>
                      <a:endParaRPr lang="zh-CN" sz="3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r>
              <a:tr h="1140130">
                <a:tc vMerge="1">
                  <a:tcPr/>
                </a:tc>
                <a:tc vMerge="1">
                  <a:tcPr/>
                </a:tc>
                <a:tc vMerge="1">
                  <a:tcPr/>
                </a:tc>
                <a:tc vMerge="1">
                  <a:tcPr/>
                </a:tc>
                <a:tc vMerge="1">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技巧</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思想内容</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观点态度</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6138">
                <a:tc rowSpan="3">
                  <a:txBody>
                    <a:bodyPr/>
                    <a:lstStyle/>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欧阳修《礼部贡院阅进士就试》</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客观题</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主观题</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11</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宋诗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写景抒情诗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6138">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苏轼《送子由使契丹》</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宋诗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送别诗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6138">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白居易《编集拙诗</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成一十五卷</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因题卷末</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戏赠元九、李二十》</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唐诗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抒情言志诗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TextBox 9"/>
          <p:cNvSpPr txBox="1"/>
          <p:nvPr/>
        </p:nvSpPr>
        <p:spPr>
          <a:xfrm>
            <a:off x="2088556" y="2772718"/>
            <a:ext cx="19714038"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托物讽世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通过咏物来揭示或批判社会的不公平现象。如罗隐的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不论平地与山尖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无限风光尽被占。采得百花成蜜后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为谁辛苦为谁甜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赞颂勤劳无私者的同时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更讽刺了那些不劳而获者。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阅读下面这首唐诗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秋日题窦员外崇德里新居</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刘禹锡</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长爱街西风景闲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到君居处暂开颜。</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清光门外一渠水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秋色墙头数点山。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疏种碧松通月朗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多栽红药待春还。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莫言堆案</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无余地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认得诗人在此间。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堆案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堆积案头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谓文书甚多。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尾联表达了作者什么样的情感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650389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赞美恭维之意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羡慕向往之情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志趣相同之感。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作答此题首先要读懂诗歌内容。整首诗语言清新隽秀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景色秀丽幽静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表现出诗人积极乐观的心态。尾联承前而出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写与窦员外“在此间”相识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成为志趣相投的好友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除了应酬上的赞美恭维、油然而生的羡慕向往外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更表达了对彼此志趣相投的感慨。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秋日的一天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诗人因长久喜爱街西悠闲的风景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来到窦员外新居之处而喜笑颜开。清光门外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有一溪渠水环绕着院子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从墙头望出去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可以看到远山的点点秋色。院子里种植着几棵碧绿的松树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晚上可以欣赏明月松间照的美景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院子里还栽种了很多芍药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等到春天就可以欣赏芍药花开满园的美丽景色。不要说室内文书堆积案头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我在此和你相识成为志趣相投的好朋友。</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羁旅诗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诗人长期客居在外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滞留他乡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或漂泊异地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或谋求仕途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或被贬赴任途中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或游历名山大川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或探亲访友。他们眼中有所见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耳中有所闻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心中有所感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由此触发灵感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写下的诗篇就叫作羁旅诗。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其思想感情大致有三类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天涯漂泊的思乡之情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叙写客居他乡的艰难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书写漂泊无定的孤苦。借旅途所观、所闻等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抒发内心的孤独、凄凉及思乡之情。如孟浩然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宿建德江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移舟泊烟渚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日暮客愁新。野旷天低树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江清月近人。”全诗抒写羁旅途中淡淡的愁思。客愁本来存在于诗人心中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当日落黄昏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江岸烟霭迷离时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思乡的感情更切。后两句写景绝妙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平野空旷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远树好像反比天高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江水澄清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水中月影更加分明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与旅人也更加亲近。写出了自己的孤独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同时又有了些许的慰藉。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望尽天涯的怀人之愁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感念亲情之深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表达对亲人的思念。如杜甫的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月夜忆舍弟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羁旅他乡的忧愁悲愤</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或凝聚人生感叹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流露年华易逝的苦闷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或抒发独居他乡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不得重用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怀才不遇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报国无门的孤独寂寞、忧愁愤慨之情。如杜甫的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登高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2016548" y="3060750"/>
            <a:ext cx="20002640" cy="881677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阅读下面这首宋词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青玉案</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曹　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碧山锦树明秋霁。路转陡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疑无地。忽有人家临曲水。竹篱茅舍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酒旗沙岸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一簇成村市。　　凄凉只恐乡心起。凤楼远、回头谩</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凝睇。何处今宵孤馆里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一声征雁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半窗残月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总是离人泪。</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徒然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空自。</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上片后四句写景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包含了词人哪些丰富而微妙的情感变化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试结合具体词句做简要说明。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722409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先是忽然看到临曲水人家的惊喜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接着写迎风轻扬的酒旗、错落宁静的烟村给词人带来的一种有所依托的温暖和慰藉。同时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眼前如画的烟村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也触发了词人的一缕思乡之情。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该题要求分析景中包含的作者丰富而微妙的情感变化。首先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抓住上片中的“忽”字把景象分成两个层次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分别根据景物特征不难得出“惊喜”“温暖”两层内涵来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再结合下片“凄凉只恐乡心起”可以得出“思乡”这一层内涵。</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碧绿的山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秋霜染红的树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雨后天晴而明媚。山路转陡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怀疑没有路。忽然有人家临曲水而住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竹篱笆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茅草屋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沙岸边迎风轻扬的酒旗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远处错错落落的烟村。凄凉只是恐怕因思乡的心意而起。家中的妻子居处遥远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回头徒然凝神而望。今晚到哪里的孤独旅馆里住宿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听一声远行的大雁鸣叫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半窗透过的残月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总是离别人的眼泪。</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81677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送别诗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送别诗一般以描写景物来表达离愁别绪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或者直接抒写离愁别绪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或者借此一吐胸中积愤或表明心志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或者重在写离愁别恨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或者重在劝勉、鼓励、安慰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或者以上几个方面兼而有之。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其思想感情主要分为四大类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哀婉凄伤的离别之愁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“黯然销魂者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唯别而已矣。”凄凉惨淡的意境与哀婉凄伤的离愁别绪是送别诗中最传统的基调、最常见的情感风格。特别是在送别迁客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送别落第举子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或在客中送别、病中送别、佳节送别以及乍逢旋别中更易使人产生别易聚难、前途茫然的凄怆感。如刘长卿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重送裴郎中贬吉州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猿啼客散暮江头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人自伤心水自流。同作逐臣君更远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青山万里一孤舟。”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0683"/>
            <a:ext cx="19714038" cy="641611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忧伤愤懑的不平之意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这类诗多见于迁谪、归隐时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主要借送友自抒胸臆、一吐块垒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或借别情来表明心志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如王昌龄的“洛阳亲友如相问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一片冰心在玉壶”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以反映个人命运的变化或社会政治情况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表达失意之情、愤懑之气。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激昂慷慨的勉励之情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在一些为宦游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为功名而四处奔走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而别、为杀敌报国而别、为新官上任而别的送别诗中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文人士子们更是胸怀大志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俟机报国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渴望“赢得生前身后名”的机会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借送别表达激昂高亢、蓬勃奋发的精神。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劝勉慰藉的关切之辞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这类诗劝勉慰藉与友情同在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借送别表达作者对友人的关心、抚慰、牵挂、勉励之情。如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送杜少府之任蜀州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中的“海内存知己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天涯若比邻”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送元二使安西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中的“劝君更尽一杯酒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西出阳关无故人”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别董大二首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中的“莫愁前路无知己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天下谁人不识君”。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2376588" y="2988742"/>
            <a:ext cx="5032147" cy="707886"/>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924846"/>
          <a:ext cx="19370153" cy="6941994"/>
        </p:xfrm>
        <a:graphic>
          <a:graphicData uri="http://schemas.openxmlformats.org/drawingml/2006/table">
            <a:tbl>
              <a:tblPr/>
              <a:tblGrid>
                <a:gridCol w="1368152"/>
                <a:gridCol w="1224136"/>
                <a:gridCol w="3600400"/>
                <a:gridCol w="1656184"/>
                <a:gridCol w="1152128"/>
                <a:gridCol w="1224136"/>
                <a:gridCol w="1584176"/>
                <a:gridCol w="1656184"/>
                <a:gridCol w="1152128"/>
                <a:gridCol w="1224136"/>
                <a:gridCol w="1368152"/>
                <a:gridCol w="2160241"/>
              </a:tblGrid>
              <a:tr h="1236138">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 </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考查内容</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题量</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分值</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朝代及</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体裁</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题材</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ct val="130000"/>
                        </a:lnSpc>
                        <a:spcAft>
                          <a:spcPts val="0"/>
                        </a:spcAft>
                      </a:pPr>
                      <a:r>
                        <a:rPr lang="zh-CN" sz="3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考查角度</a:t>
                      </a:r>
                      <a:endParaRPr lang="zh-CN" sz="3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r>
              <a:tr h="1140130">
                <a:tc vMerge="1">
                  <a:tcPr/>
                </a:tc>
                <a:tc vMerge="1">
                  <a:tcPr/>
                </a:tc>
                <a:tc vMerge="1">
                  <a:tcPr/>
                </a:tc>
                <a:tc vMerge="1">
                  <a:tcPr/>
                </a:tc>
                <a:tc vMerge="1">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技巧</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思想内容</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观点态度</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6138">
                <a:tc rowSpan="3">
                  <a:txBody>
                    <a:bodyPr/>
                    <a:lstStyle/>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李白《金陵望汉江》</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主观题</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11</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唐诗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写景抒情诗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6138">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杜甫《丹青引赠曹将军霸</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节选</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唐诗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写景抒情诗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6138">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曹翰《内宴奉诏作》</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宋诗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即事感怀诗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TextBox 9"/>
          <p:cNvSpPr txBox="1"/>
          <p:nvPr/>
        </p:nvSpPr>
        <p:spPr>
          <a:xfrm>
            <a:off x="2088556" y="2772718"/>
            <a:ext cx="19714038"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福建卷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阅读下面的诗歌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送何遁山人归蜀</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梅尧臣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春风入树绿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童稚望柴扉。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远壑杜鹃</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前山蜀客归。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到家逢社燕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下马浣征衣。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终日自临水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应知已息机</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宋诗精华录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杜鹃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又名子规。②息机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摆脱琐事杂务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停止世俗活动。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869062"/>
            <a:ext cx="19874208" cy="5112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013078"/>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颈联想象友人喜逢家乡的燕子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一洗征尘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表现出归家时轻松愉悦的心情。尾联进一步设想友人归家后悠闲自在的生活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寄托了对友人真诚的祝福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也暗含着诗人对超脱世俗的自由生活的向往。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意思对即可。若有其他看法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言之成理亦可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本题考查的是诗人所表达的情感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分析时先要紧扣三、四两联中所写的想象“逢社燕”“浣征衣”之景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终日自临水”“已息机”多了一份闲适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再揣摩所写之景营造的轻松愉悦的氛围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挖掘作者隐含在“景语”里面的“情语”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并结合全诗作答。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三、四两联是怎样借助想象之景来抒发情感的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请简要赏析。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春风吹来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染绿了树林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想象孩子们眺望着柴门。远方山谷中传来杜鹃的鸣叫声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不如归去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不如归去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触痛了前山蜀客似箭的归心。想象回到家里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刚好遇到燕子飞回来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下马赶紧洗洗衣服上的征尘。天天独自来到水边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知道自己已经摆脱了琐事杂务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可以轻松愉快地生活了。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爱情闺怨诗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主要表现为悼亡诗、闺怨诗、男女恋情诗。其思想感情大体分为四类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相濡以沫的深厚之情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要么表现夫妻相濡以沫的生活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要么表现夫妻别离后的真挚思念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要么表现对戍边丈夫的怀念与忧虑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要么表现夫妻间至死不渝的爱情。如李商隐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夜雨寄北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君问归期未有期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巴山夜雨涨秋池。何当共剪西窗烛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却话巴山夜雨时。”诗人滞留在有着崇山峻岭的巴蜀地区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在秋雨淅沥的夜里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作客异乡的诗人读着妻子询问归期的书信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陷入了沉思。他憧憬着夫妻秉烛对坐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互诉别后相思的温馨时刻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表现出二人的伉俪情深。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孤苦幽寂的命运之悲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此类情感主要体现在宫怨诗中。主要表现幽居宫中的凄凉与孤独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宫内生活的单调与无聊和对命运的哀痛与怨恨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对自由、对爱情、对美好生活的向往。如杜牧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银烛秋光冷画屏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轻罗小扇扑流萤。天阶夜色凉如水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坐看牵牛织女星。”写失意宫女生活的孤寂、幽怨。另外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还有一些诗歌借“宫怨”之名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抒发郁结于心的某种怨情。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空闺独守的思亲之怨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这类诗歌或写思妇空闺独守、思亲念远的哀伤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或写红颜易逝、青春虚度的惆怅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或写盼夫早归、夫妻团聚的渴望。如刘方平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代春怨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朝日残莺伴妾啼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开帘只见草萋萋。庭前时有东风入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杨柳千条尽向西。”诗中的思妇触景伤情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怀思不已。本诗借景抒情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含蓄地表达了思妇的幽怨。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阴阳两隔的悼亡之痛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要么睹故物而思亡人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触旧景而生悲情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表达生死两隔的愁绪哀伤与抑郁痛苦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要么追忆殁前的生活情景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叙述亡人的琐事细节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寄托无限哀思与怀念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要么触景伤情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情染于物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表达孤独的情怀与物是人非的凄楚。如苏轼的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江城子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阅读下面一首宋词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诉衷情</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欧阳修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清晨帘幕卷轻霜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呵手试梅妆。都缘自有离恨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故画作远山长</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思往事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惜流芳</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易成伤。拟歌先敛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欲笑还颦</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最断人肠。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故画作远山长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故意把双眉画成长长的远山形状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表示离恨的深长。②流芳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一作“流光”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均指流水年华。③颦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皱眉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表示愁情。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词的下片刻画了女主人公什么样的心理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3060750"/>
            <a:ext cx="19874208" cy="885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3204766"/>
            <a:ext cx="19508086" cy="578369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下片写女主人公内心的愁苦。前三句写她追忆往事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哀叹芳华易逝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流年似水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内心伤感不已。此三句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寥寥数语便道出了女主人公对于自身命运不能做主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而只得让美好年华虚度在陪人欢笑上的痛楚。结尾三句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以女主人公“拟歌先敛”、强颜欢笑、柔肠欲断的情态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活灵活现地刻画出歌女无法获得幸福生活而为生计被迫卖唱的痛苦心情。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清晨起来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将帘幕卷起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看见满地轻霜。天气太冷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你呵着纤手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试着描画梅花妆。都因离别的幽恨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所以你故意把双眉画成远山的式样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浅淡而又细长。思念往事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痛惜流逝的年华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更是令人感伤。想要唱歌却先收起微笑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想要微笑却又愁上眉头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这真是最令人断肠的事情。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881677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边塞征战诗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边塞诗词是对边塞生活的艺术反映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每个朝代不同时期的国力或强或弱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导致诗词中所表现出来的情调或高昂或低沉。如盛唐之时的边塞诗昂扬豪迈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宋代边塞诗则充满报国无门的愤懑和归家无望的哀痛。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其思想感情主要有四类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保家卫国、建立功名的壮志豪情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或表现“宁为百夫长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胜作一书生”的从军热情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或抒写将军出塞、驰骋疆场的丰功伟绩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或讴歌功业理想、不惜为国捐躯的英雄气概。这类思想情感主要表现在初唐时期。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奋勇杀敌、英勇无畏的英雄气概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或描写战争的激烈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表现将士勇敢顽强的英雄气魄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或描写投笔从戎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表现将士视死如归的勇气与大无畏的精神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或描写边塞环境的恶劣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表现将士不畏艰险的牺牲精神。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征人思乡、闺妇盼归的两地情愁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征人思乡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或表现边塞将士久戍思乡的精神痛苦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揭示爱国与思乡的矛盾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或极写边地环境的恶劣与从军生活的艰苦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透露出将士无法排遣的思乡深情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或写戍边生活的单调无聊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表达渴望归家的期望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等等。另外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边塞诗中表现思乡的乐曲有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关山月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梅花落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胡笳十八拍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2376588" y="2988742"/>
            <a:ext cx="5032147" cy="707886"/>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636814"/>
          <a:ext cx="19370153" cy="9278864"/>
        </p:xfrm>
        <a:graphic>
          <a:graphicData uri="http://schemas.openxmlformats.org/drawingml/2006/table">
            <a:tbl>
              <a:tblPr/>
              <a:tblGrid>
                <a:gridCol w="1368152"/>
                <a:gridCol w="1224136"/>
                <a:gridCol w="3600400"/>
                <a:gridCol w="1656184"/>
                <a:gridCol w="1152128"/>
                <a:gridCol w="1224136"/>
                <a:gridCol w="1584176"/>
                <a:gridCol w="1656184"/>
                <a:gridCol w="1152128"/>
                <a:gridCol w="1224136"/>
                <a:gridCol w="1368152"/>
                <a:gridCol w="2160241"/>
              </a:tblGrid>
              <a:tr h="720080">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 </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考查内容</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题量</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分值</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朝代及</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体裁</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题材</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ct val="130000"/>
                        </a:lnSpc>
                        <a:spcAft>
                          <a:spcPts val="0"/>
                        </a:spcAft>
                      </a:pPr>
                      <a:r>
                        <a:rPr lang="zh-CN" sz="3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考查角度</a:t>
                      </a:r>
                      <a:endParaRPr lang="zh-CN" sz="3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r>
              <a:tr h="1140130">
                <a:tc vMerge="1">
                  <a:tcPr/>
                </a:tc>
                <a:tc vMerge="1">
                  <a:tcPr/>
                </a:tc>
                <a:tc vMerge="1">
                  <a:tcPr/>
                </a:tc>
                <a:tc vMerge="1">
                  <a:tcPr/>
                </a:tc>
                <a:tc vMerge="1">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技巧</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思想内容</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观点态度</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6138">
                <a:tc rowSpan="2">
                  <a:txBody>
                    <a:bodyPr/>
                    <a:lstStyle/>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2015</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岑参《发临洮将赴北庭留别》</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主观题</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11</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唐诗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羁旅思乡诗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6138">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韩偓《残春旅舍》</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唐诗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羁旅思乡诗</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69446">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考情归纳</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1">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选材重点:以唐诗、宋诗为主,宋词为辅(如2014年新课标全国卷Ⅱ)。从题材上看,虽是边塞、写景、怀乡、送别诗交替考查,但命题以抒情、言志类为首选。</a:t>
                      </a:r>
                      <a:endParaRPr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2. 题型特点:2017年有客观题题型,采用五选二的形式,要求选不恰当或不正确的两项;2018年客观题的双选变成单选,要求选不正确的一项。</a:t>
                      </a:r>
                      <a:endParaRPr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3. 考查重点:主观题主要考查思想情感、形象特点、表达技巧,客观题则主要涉及“语言”“内容”的考查。</a:t>
                      </a:r>
                      <a:endParaRPr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TextBox 9"/>
          <p:cNvSpPr txBox="1"/>
          <p:nvPr/>
        </p:nvSpPr>
        <p:spPr>
          <a:xfrm>
            <a:off x="2088556" y="2772718"/>
            <a:ext cx="19714038"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641611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凄苦哀怨的怨战情绪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凄厉沉痛的反战思考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或表现战争给人民带来的痛苦与灾难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呼吁朝廷停止穷兵黩武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或极写战事之惨烈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控诉边将的无能、朝廷的用人不当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或揭示军中的不公与腐败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谴责边将的骄奢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朝廷的昏聩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或讽刺帝王的好大喜功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引发对战争的思考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如“年年战骨埋荒外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空见蒲桃入汉家”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李颀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古从军行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注意常用意象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金鼓旌旗、烽火羽书、边关戍楼、戈矛剑戟、斧钺刀铩、长云秋月、雪山孤城、雁飞鹰扬、箭飞马走等。“投笔”表示弃文从武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长城”表示守边的将士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楼兰”表示边境之敌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吴钩”表示武器或有勇武豪情。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阅读下面这首唐诗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塞下曲</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戎　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北风凋白草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胡马日骎骎</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夜后戍楼月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秋来边将心。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铁衣霜露重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战马岁年深。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自有卢龙塞</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烟尘飞至今。</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骎骎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err="1"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qīn</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err="1"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qīn</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形容马跑得很快的样子。②卢龙塞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古地名。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这首诗刻画了一个怎样的边将形象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寄寓了诗人怎样的感情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请简要分析。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650389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刻画了一个饱受戍边之苦、思乡之愁的边将形象。表现了作者对遭受战争苦难的边塞将士的同情和对从古至今延绵不断的战争的厌倦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寄寓了诗人渴望和平的美好愿望。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颔、颈两联写了边将戍边环境的艰苦与将士的辛苦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用“秋”与边将的心情相关联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正如戍楼之月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其心情是凄苦孤寂的。“岁年深”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指出时间之长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有思乡之情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烟尘飞至今”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有厌倦之意。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北风使白草凋败了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外族军队正在加紧寇边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步步向要塞逼近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军情非常紧急。在秋天的夜晚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清冷的月光照着城楼上的戍边老将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他凝望着空中的明月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不禁想到万里之外的家人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心中涌起一阵凄楚。渐渐地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他的铁衣上凝结了一层厚厚的霜花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与他相依为伴的战马不时发出嘶鸣声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似乎也在感叹戍边的岁久年深。自从有了卢龙塞之后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那里的烟尘一直飞到今天。</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山水田园诗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山水田园诗以山水田园为审美对象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作者把细腻的笔触投向静谧的山林、悠闲的田野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创造出一种闲适清新的田园牧歌式生活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借以表达对现实的不满、对宁静平和生活的向往。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思想感情主要有三类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寄情山水的豪放激情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或描写大自然之雄奇壮丽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表达诗人的宽阔心胸与高远志向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或描写山水之雄伟壮阔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展现诗人积极进取、奋发向上的精神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或借奔腾飞驰的江河、变幻的景物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反映诗人热爱山川风物、追求自由的精神。如李白的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望庐山瀑布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、杜甫的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望岳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心物相融的恬淡幽情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或以恬淡之心抒写山水清辉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或以淡泊之语描摹闲淡心境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或表现诗人对自然的依恋、追求与热爱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或寄托恬淡静雅的隐逸之乐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或表达厌倦官场的超脱之情。如陶渊明的山水田园诗。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借景遣怀的沉郁凄情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或由灿烂之景引发诗人对山川永恒、人生短暂之叹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或借缥缈凄迷之意境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透露诗人失意怅惘的心绪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或借异乡山水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表达客居孤寂之思绪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或借凄风苦雨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寄寓对贬谪的忧愤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或借眼前山水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表达忧国忧民之情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或借瑰丽壮景、盎然春意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反衬悲时伤世之痛。如杜甫的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登岳阳楼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430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 [2015•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重庆卷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好事近</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黄之隽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高卧小船梢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仰看插江峰色。都被绿痕皴断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是丛篁幽石。　　天开十折画屏风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遮住半江黑。仔细乱篙撑处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怕悬崖崩坼。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开头两句表现了作者怎样的心情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插”字有何表达效果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3060750"/>
            <a:ext cx="19874208" cy="8856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3204766"/>
            <a:ext cx="19508086" cy="6574107"/>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表现了作者乘船观看山水时悠闲自得的心情。用一“插”字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把江边山峰的尖峭、挺拔形象地表现了出来。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本题有两问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第一问考查概括词人的思想感情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需要结合全词及作者所描写的景物来分析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第二问考查鉴赏词作的语言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分析“插”字的表达效果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要弄清动词“插”的基本含义并结合语境中两岸高山的具体形象来分析。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仰卧船头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看陡峭、挺拔的山峰映入江中。打断江中倒影绿痕的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是山上的竹林和幽石。大自然打造的如画屏的美景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遮掩了半个江面。担心撑起竹篙时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江面荡起涟漪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倒映在水中的山影变得散乱。</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1049518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北京卷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莫笑农家腊酒浑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丰年留客足鸡豚。山重水复疑无路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柳暗花明又一村。箫鼓追随春社近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衣冠简朴古风存。从今若许闲乘月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拄杖无时夜叩门。”这是陆游的另一首纪游诗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游山西村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。结合具体诗句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比较这首诗和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在内容上的相同点与不同点。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诗中运用任公子的典故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表达了什么样的思想感情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这首诗与辛弃疾的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破阵子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醉里挑灯看剑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题材相似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但情感基调却有所不同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请指出二者的不同之处。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结合作品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简要分析作者的感情变化。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诗的尾联表达了作者什么样的思想感情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对全诗的情感抒发有怎样的作用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这首诗的后两联表达了作者什么样的感情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答题步骤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审清题干要求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明确是回答一种情感还是几种情感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然后确定答题步骤。</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指出作者的情感。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如果分值少的话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按照诗的字面意思指出情感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如果分值高的话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首先阐明诗句的表面情感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然后再阐明深层情感或者在一首诗里面的几种情感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步骤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结合诗句具体分析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注意抓住表达情感的词语。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步骤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9.[2014•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江西卷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阅读下面一首宋诗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按要求回答问题。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被酒独行</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遍至子云、威、徽、</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先觉四黎之舍三首</a:t>
            </a:r>
            <a:r>
              <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其二</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苏　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总角黎家三四童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口吹葱叶送迎翁</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莫作天涯万里意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溪边自有舞雩风。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被酒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刚喝过酒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带着醉意。四黎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子云、威、徽、先觉四人都是海南黎族人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姓黎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故称“四黎”。②翁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苏轼自称。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请结合作者的思想和本诗内容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分析这首诗表现了作者怎样的人生态度。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2376588" y="2988742"/>
            <a:ext cx="5032147" cy="707886"/>
          </a:xfrm>
          <a:prstGeom prst="rect">
            <a:avLst/>
          </a:prstGeom>
        </p:spPr>
        <p:txBody>
          <a:bodyPr wrap="non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708822"/>
          <a:ext cx="19370153" cy="6048672"/>
        </p:xfrm>
        <a:graphic>
          <a:graphicData uri="http://schemas.openxmlformats.org/drawingml/2006/table">
            <a:tbl>
              <a:tblPr/>
              <a:tblGrid>
                <a:gridCol w="1368152"/>
                <a:gridCol w="18002001"/>
              </a:tblGrid>
              <a:tr h="6048672">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结构图示</a:t>
                      </a: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zh-CN" sz="3600" kern="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TextBox 9"/>
          <p:cNvSpPr txBox="1"/>
          <p:nvPr/>
        </p:nvSpPr>
        <p:spPr>
          <a:xfrm>
            <a:off x="2088556" y="2772718"/>
            <a:ext cx="19714038"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10" name="A21.EPS"/>
          <p:cNvPicPr>
            <a:picLocks noChangeAspect="1"/>
          </p:cNvPicPr>
          <p:nvPr/>
        </p:nvPicPr>
        <p:blipFill>
          <a:blip r:embed="rId1" cstate="print"/>
          <a:stretch>
            <a:fillRect/>
          </a:stretch>
        </p:blipFill>
        <p:spPr>
          <a:xfrm>
            <a:off x="4575175" y="4782820"/>
            <a:ext cx="16621760" cy="390144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210"/>
                                        </p:tgtEl>
                                        <p:attrNameLst>
                                          <p:attrName>style.visibility</p:attrName>
                                        </p:attrNameLst>
                                      </p:cBhvr>
                                      <p:to>
                                        <p:strVal val="visible"/>
                                      </p:to>
                                    </p:set>
                                    <p:animEffect transition="in" filter="blinds(horizontal)">
                                      <p:cBhvr>
                                        <p:cTn id="16"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794429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诗人被流放到万里之遥的天涯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海南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处境艰难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但由于受到佛道思想的影响和黎族百姓的欢迎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因此表现出曾点曾经具有的那种逍遥自在、随遇而安的人生态度。</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诗人被流放到万里之遥的天涯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海南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处境艰难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但由于受到儒家思想影响和黎族百姓的欢迎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因此仍然向往曾点描述的礼乐之治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表现出积极乐观的人生态度。</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考生在作答时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一定要注意题目的问题指向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一是题目问的是作者的人生态度是怎样的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二是要结合作者的思想及诗歌内容进行分析。考生可结合平时对苏轼的生平的知识积累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同时根据注解“海南黎族人”和诗歌内容“天涯万里”可知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此诗是苏轼被贬于海南时所作。海南在中国的最南端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素有“天涯海角”之称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而在唐宋时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是边远偏僻、蛮荒险峻之地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相比中原的富庶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这里戴罪立功的艰辛令人谈之色变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加之琼州海峡在古代时就是一道无法逾越的天堑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风高浪急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流放者要冒着九死一生的危险才能抵达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可见被贬海南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是一种非常严酷的惩戒。但就是在这样的肉体及精神的折磨下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苏轼竟然还能与小儿嬉戏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产生舞雩之感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可见其人生态度之旷达和乐观。</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三四个天真活泼的黎族孩子吹着葱叶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来迎送我这个来自远地的老翁。不要把贬谪到万里、流落天涯的愁绪放在心上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这里也有舞雩礼乐之风。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4305"/>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类型二　评价作者的观点态度</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知识储备</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所谓评价作者的观点态度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通常表现为正确理解诗歌的思想感情。诗歌毕竟是表情达意的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与说理性的文章不一样。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情感类别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哀怨、激愤、憎恶、忧愁、欣喜、欢快、向往、离愁别恨、怀乡思亲、追古伤今、忧郁沉闷等。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情感载体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杨柳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惜别、菊花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傲世、圆月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思念、落叶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失意、春风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得意、大海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开阔、流水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叹惜、古迹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怀旧。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抒情方式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直抒胸臆、托物言志、融情于景、借景抒情。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094524"/>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你如何理解诗中的“闲”字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下阕寄寓了作者什么样的思想情感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辽宁卷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此词写春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有人读出了愁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有人读出了喜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请结合全词谈谈你的理解。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[2010•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江西卷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诗中“故园便是无兵马”与“犹有归时一段愁”是否矛盾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明确表明自己的观点。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结合诗句具体分析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找到原诗中能支持自己观点的地方并阐述理由。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430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 [2014•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辽宁卷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阅读下面这首宋词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点绛唇</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访牟存叟南漪钓隐</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周　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午梦初回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卷帘尽放春愁去。昼长无侣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自对黄鹂语。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絮影　 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春在无人处。移舟去。未成新句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一砚梨花雨。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此词写春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有人读出了愁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有人读出了喜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请结合全词谈谈你的理解。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频.EPS" descr="id:2147492959;FounderCES"/>
          <p:cNvPicPr/>
          <p:nvPr/>
        </p:nvPicPr>
        <p:blipFill>
          <a:blip r:embed="rId1" cstate="print"/>
          <a:stretch>
            <a:fillRect/>
          </a:stretch>
        </p:blipFill>
        <p:spPr>
          <a:xfrm>
            <a:off x="4104780" y="6949182"/>
            <a:ext cx="558956" cy="49054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7129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2988742"/>
            <a:ext cx="19508086" cy="866448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此词主要表达了春色恼人的孤独惆怅之感。上片抒发了卷帘放愁愁仍在的无奈、缺少诗朋酒侣而自对鸟语的寂寞之情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下片抒发了大好春光无人欣赏的惋惜、吟诗而未成的遗憾、梨花飘落如雨的怅惘之情。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此词主要表达了春景无限的欣悦自得之情。上片抒发了卷帘放去春愁的畅快、虽无友人却独对鸟语的悠然之情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下片抒发了飘飘絮影、脉脉 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春在无人处的惊喜、梨花飘落如雨诗意盎然的沉醉之情。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示例三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此词既有孤独惆怅的春愁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又有春景无限的欢欣自得。例如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上片有午梦初回浓浓的春愁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也有自对鸟语趣味横生的悠然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下片有春在无人处的惊喜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也有梨花飘落如雨的怅惘。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本题考查评价古代诗歌的思想内容和作者的观点态度的能力。题干部分已经给出了两个方面的内容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愁”或“喜”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考生可以选取任意一个角度作答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也可以两者兼而有之。解答时可以分为两步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第一步写出诗歌主要表达的情感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或“悲喜”兼有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第二步结合诗歌具体分析。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午后醉入梦乡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醒来后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卷起帘子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放春愁离去。昼长没有诗朋酒侣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自己对着黄鹂说话。那飘着絮影、沁着 香的地方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自然充满了春意。划船离去。诗句未成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突然下起雨来。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4068862"/>
            <a:ext cx="19802200" cy="8894743"/>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23</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诗歌思想情感“七看”、答题术语注重“汇集”</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一、如何读懂诗歌的思想感情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题目蕴含着诸多信息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如时间、地点、人物、事件以及作者的心情、诗歌的意境、诗歌的类型等。抓住这一切入点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有助于我们理解诗歌的内涵。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看作者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常言道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在什么山上唱什么歌。”同样的道理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是什么样的人就有什么样的文。作品是作者思想情感的具体化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不能脱离作者而孤立地臆断。作者的生平、作品风格、思想感情、政治抱负等等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无不影响作者的情绪。所以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在鉴赏作品时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首先要了解作者的生平、作品风格、思想抱负等。如读苏轼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念奴娇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赤壁怀古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你只有了解了他在政治上的失意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被贬黄州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、有远大的抱负等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才可以读懂该词所表达出的豁达和豪迈。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技法指津</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速提能</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 presetClass="entr" presetSubtype="1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blinds(horizontal)">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809452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看时代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把握时代风貌特征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把诗歌放在时代背景下评析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才能准确领悟其思想感情。例如南宋前期的诗人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生活在战乱频仍的年代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目睹甚至亲历山河破碎、人民流离的痛苦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便胸怀收复中原的宏愿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有的还参加了抗金斗争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其作品大多抒慷慨愤世之情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高唱爱国热情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而南宋后期大势已去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诗人只能感喟哀时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低吟亡国之民的黍离之悲了。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看意象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诗歌写景则借景抒情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咏物则托物言志。这里的所写之“景”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所咏之“物”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就是客观之“象”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借景所抒之“情”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咏物所言之“志”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即为主观之“意”。因此意象也就是作者的主观感情与客观物象的完美结合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是作者情感显现的载体。把握诗歌中的意象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就能参悟意境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理解诗歌中蕴含的情感。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969496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看关键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诗词中的关键词句往往透露着作者对生命的感悟、对社会的认识以及作者的情感在诗词中的走向。一般来说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每首诗都有诗眼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即诗中最为精练传神的那个字。抓住了这个字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诗人在这首诗中所表达的思想感情就容易把握了。</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看典故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古人写诗作词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常用典故。精彩的典故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以其精练的文字包含了深刻丰富的思想内容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往往片言只语便能形象地点明历史人物的运筹机巧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寥寥数字便能深刻地揭示人生哲理。用典有用事和引用前人诗句两种。用事是借用历史故事表达作者的思想感情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包括对现实生活中某些问题的立场和态度、个人的情绪和愿望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属于借古抒怀。引用或化用前人诗句的目的是深化诗词中的意境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促使人联想而求言外之意。所谓“借他人之酒杯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浇胸中之块垒”是用典的共同特点。鉴赏时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将古人、古事与作者的现实状况进行多角度的对比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才能准确地把握作者的感情。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04140" y="3958673"/>
            <a:ext cx="20002640" cy="906915"/>
          </a:xfrm>
          <a:prstGeom prst="rect">
            <a:avLst/>
          </a:prstGeom>
          <a:noFill/>
        </p:spPr>
        <p:txBody>
          <a:bodyPr wrap="square" rtlCol="0">
            <a:spAutoFit/>
          </a:bodyPr>
          <a:lstStyle/>
          <a:p>
            <a:pPr>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一、诗歌分类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14" name="组合 13"/>
          <p:cNvGrpSpPr/>
          <p:nvPr/>
        </p:nvGrpSpPr>
        <p:grpSpPr>
          <a:xfrm>
            <a:off x="2160564" y="2916734"/>
            <a:ext cx="5472608" cy="1012348"/>
            <a:chOff x="2074961" y="3908258"/>
            <a:chExt cx="6653339" cy="1018510"/>
          </a:xfrm>
        </p:grpSpPr>
        <p:pic>
          <p:nvPicPr>
            <p:cNvPr id="15"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6" name="矩形 15"/>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文体透析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解特征</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pic>
        <p:nvPicPr>
          <p:cNvPr id="18" name="图片 17" descr="1.png"/>
          <p:cNvPicPr>
            <a:picLocks noChangeAspect="1"/>
          </p:cNvPicPr>
          <p:nvPr/>
        </p:nvPicPr>
        <p:blipFill>
          <a:blip r:embed="rId2" cstate="print"/>
          <a:stretch>
            <a:fillRect/>
          </a:stretch>
        </p:blipFill>
        <p:spPr>
          <a:xfrm>
            <a:off x="5760964" y="4716934"/>
            <a:ext cx="11089232" cy="779970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ppt_x"/>
                                          </p:val>
                                        </p:tav>
                                        <p:tav tm="100000">
                                          <p:val>
                                            <p:strVal val="#ppt_x"/>
                                          </p:val>
                                        </p:tav>
                                      </p:tavLst>
                                    </p:anim>
                                    <p:anim calcmode="lin" valueType="num">
                                      <p:cBhvr additive="base">
                                        <p:cTn id="18" dur="500" fill="hold"/>
                                        <p:tgtEl>
                                          <p:spTgt spid="6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169277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看注解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高考鉴赏诗歌的试题有时会加注解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凡是所加的注解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一定会对诗歌的理解有帮助。</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729430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二、常见内容观点题目的答题术语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思想内容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评价思想内容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的思想感情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的社会现实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的情趣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寄托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的情怀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如爱慕、愁苦、惆怅、苦闷等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的追求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流露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的倾向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的感慨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袒露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的心迹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造就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的情致。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诗歌抒发的感情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忧国忧民之感慨、国破家亡之痛楚、游子逐客之凄凉、征夫思妇之愁怨、怀才不遇之寂寞、报国无门之激愤、建功立业之豪迈、悠闲自由之恬淡、秀美山河之热爱、亲情友情之真挚、归耕隐居之乐、黑暗官场之苦、离别思念之绪、贬官谪居之恨、时光易逝韶光不再之感慨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思想感情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揣摩诗歌感情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迷恋、忧愁、惆怅、寂寞、伤感、孤独、烦闷、恬淡、闲适、欢乐、仰慕、激愤、坚守节操、忧国忧民、蔑视权贵、怀才不遇、壮志难酬、归隐田园、惜春悲秋、羁旅愁思、思乡念亲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、忆友怀旧、离愁别恨、相知相思、儿女情长、坚贞爱情、怀古伤今、借古讽今、愤世嫉俗、寄情山水、热爱自然等。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诗歌抒发的感情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寂寞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愁绪万端、欲说还休、凄清冷落、感伤失落、报国无门、物是人非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、超脱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寄情山水、向往安宁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、豪放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咏史述志、状景抒怀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、婉约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闺中独处、思念情郎、泪洒楼台、顾影自怜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、思乡、怀友、题赠。此外还有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愉悦、欣喜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郁闷、忧愁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孤独、凄清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悲观、失落、伤感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激昂、奔放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乐观、豁达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仰慕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激愤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恬淡、闲适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2988742"/>
            <a:ext cx="19802200"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阅读下面这首唐诗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完成后面的题目。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发临洮将赴北庭留别</a:t>
            </a:r>
            <a:r>
              <a:rPr lang="zh-CN" altLang="en-US" sz="4000" b="1"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endParaRPr lang="zh-CN" altLang="en-US" sz="4000" b="1" baseline="30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岑　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闻说轮台路</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连年见雪飞。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春风不曾到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汉使亦应稀。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白草通疏勒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青山过武威。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勤王敢道远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私向梦中归。</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临洮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在今甘肃临潭西。北庭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唐六都护府之一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治所为庭州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今新疆吉木萨尔北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。②轮台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庭州属县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在今新疆乌鲁木齐。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blinds(horizontal)">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88556" y="8749382"/>
            <a:ext cx="19874208"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8654" y="8893398"/>
            <a:ext cx="19508086" cy="81153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　[解析] “虚实结合”分析错误,仅为“虚写”</a:t>
            </a:r>
            <a:r>
              <a:rPr 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2773446"/>
            <a:ext cx="20002640" cy="4892675"/>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原创对点子题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下列对本诗的理解,不正确的一项是	(　　)</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第一联运用虚实结合的手法,描写通往轮台的路上,连年都可以看到飞雪。</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第二联写北庭的荒凉,春风不到,可见植被稀疏,衬托北庭苦寒的恶劣环境。</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第三联动词运用精当,“通”“过”将白草延伸状况、青色山岭到达位置点明。</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第四联言有尽而意无穷,本言赴边庭归期难定,却反言不敢忧道远,梦中可归。</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描写了通往轮台的路上连年飞雪、春风不到、汉使稀少、路途遥远的荒凉萧瑟的景象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突出了戍边的艰苦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为下文抒发忠君报国之志和思乡之情做铺垫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有利于突出诗歌的主旨。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前三联一写自然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春风不到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连年雪飞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二写人事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汉使稀少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三写路途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通疏勒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过武威。这些都揭示出西域戍边生活的艰苦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从而为尾联抒写不惧路途遥远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戍守边疆做铺垫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突出了这种精神的可贵。</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评价内容主旨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这首诗的前三联主要写了哪些内容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这样写有什么作用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812530"/>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参见母题第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评价思想感情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参见母题第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6589142"/>
            <a:ext cx="19874208"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733158"/>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同意。这首诗前三联描写了戍边环境的艰苦异常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尾联说为国戍边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哪敢担忧道路遥远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私下里还是渴望梦回故园。诗歌含蓄地表达了诗人内心的忧伤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对眼前的征程暗含抱怨。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不同意。这首诗虽描写了戍边环境的艰苦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但“勤王敢道远”体现了诗人报国杀敌之志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怎会抱怨路途遥远呢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而思乡的感情只能私下放在梦中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说明作者爱国为公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思乡为私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公私分明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情感真实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本质上表达了作者建功立业的美好理想。</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作答本题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关键在于对诗歌前三联与尾联关系的理解。本题无论同意与否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只要能自圆其说即可。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3293209"/>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评价观点态度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有人说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从这首诗的尾句看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作者对戍边暗含抱怨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你同意吗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请说明理由。</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7021190"/>
            <a:ext cx="19874208"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2572" y="7021190"/>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本诗描写的边塞风光并非作者亲眼所见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而是出于想象。从标题可以看出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作者此时尚处于前往边塞的途中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开头“闻说”二字也表明后面的描写是凭听闻所得。</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本题考查鉴赏诗歌表达技巧的能力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从景物描写的角度设题。解题时须注意两点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一是了解景物描写的虚实、动静、视听等不同的角度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二是把这首诗与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白雪歌送武判官归京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进行对比。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白雪歌送武判官归京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中的“忽如一夜春风来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千树万树梨花开”是用比喻的手法写眼前实景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而本诗中的“白草通疏勒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青山过武威”则是“闻说”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属于虚写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是想象的内容。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2700710"/>
            <a:ext cx="20002640" cy="4093428"/>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高考原味母题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白雪歌送武判官归京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相比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本诗描写塞外景物的角度有何不同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6589142"/>
            <a:ext cx="19874208" cy="51845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733158"/>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表现了诗人虽有羁旅思乡之愁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却能以国事为重的爱国热忱。第二问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使得诗中的思乡之情不至流于感伤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也提升了全诗的格调。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本题考查鉴赏诗歌思想情感的能力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着眼于尾联设题。第一问的回答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要结合诗句具体分析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勤王敢道远”是说敢到边塞荒凉之地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为国家之事尽忠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表现出爱国的热情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私向梦中归”则是思乡之情的流露。答案中只要体现出这两点内容即可。回答第二问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要从诗歌内容的丰富性、思想格调两个角度来思考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作者在表达思乡情的同时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融入了爱国情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丰富了诗歌的思想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提升了诗歌的思想境界。</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3215239"/>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评价思想感情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诗的尾联表达了作者什么样的思想感情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对全诗的情感抒发有怎样的作用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2088556" y="2767067"/>
            <a:ext cx="19802200" cy="8094524"/>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二、诗歌题材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写景抒情诗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歌咏山水名胜、描写自然景色的抒情诗歌。古代有些诗人由于不满现实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常寄情于山水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通过描绘江湖风光、自然风景来寄寓自己的思想感情。这类诗常将要抒发的情感寄寓在所描写的景物之中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这就是人们常说的寓情于景。其风格清新自然。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咏物言志诗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诗人对所咏之物的外形、特点、神韵、品格进行描摹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以寄托诗人自己的感情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表达诗人的精神、品质或理想。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即事感怀诗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因一事由而引发诗人的感慨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如怀亲、思乡、念友等。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听说通往轮台的路上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连年都可以看到雪飞。春风从未到过那里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去那的朝廷使者也很稀少。无边的白草一直延伸到疏勒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青色的山岭绵延过了武威。为王事尽力敢到边塞荒凉之地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只希望能从梦中返归家园。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诗歌比较鉴赏 </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5</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88556" y="2916734"/>
            <a:ext cx="19586176" cy="4093428"/>
          </a:xfrm>
          <a:prstGeom prst="rect">
            <a:avLst/>
          </a:prstGeom>
          <a:noFill/>
        </p:spPr>
        <p:txBody>
          <a:bodyPr wrap="square" rtlCol="0">
            <a:spAutoFit/>
          </a:bodyPr>
          <a:lstStyle/>
          <a:p>
            <a:pPr algn="ctr">
              <a:lnSpc>
                <a:spcPct val="130000"/>
              </a:lnSpc>
            </a:pPr>
            <a:r>
              <a:rPr lang="zh-CN" altLang="en-US" sz="4000" b="1" dirty="0" smtClean="0">
                <a:latin typeface="微软雅黑" panose="020B0503020204020204" pitchFamily="34" charset="-122"/>
                <a:ea typeface="微软雅黑" panose="020B0503020204020204" pitchFamily="34" charset="-122"/>
              </a:rPr>
              <a:t>精讲一　 综合性选择题</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卷都考查了综合性选择题的题型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考查的主要方式是对诗歌句子内容的理解、赏析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卷的题干则直接设置成了“本诗尾联用了唐代李揆的典故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以下对此进行的赏析不正确的两项是”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考点设错方式主要有望文生义、曲解文意、无中生有、强加因果等。具体情况如下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6" name="TextBox 75"/>
          <p:cNvSpPr txBox="1"/>
          <p:nvPr/>
        </p:nvSpPr>
        <p:spPr>
          <a:xfrm>
            <a:off x="24915092" y="4284886"/>
            <a:ext cx="1785950"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7" name="TextBox 16"/>
          <p:cNvSpPr txBox="1"/>
          <p:nvPr/>
        </p:nvSpPr>
        <p:spPr>
          <a:xfrm>
            <a:off x="25059108" y="6157094"/>
            <a:ext cx="1785950" cy="923330"/>
          </a:xfrm>
          <a:prstGeom prst="rect">
            <a:avLst/>
          </a:prstGeom>
          <a:noFill/>
        </p:spPr>
        <p:txBody>
          <a:bodyPr wrap="square" rtlCol="0" anchor="ctr" anchorCtr="1">
            <a:spAutoFit/>
          </a:bodyPr>
          <a:lstStyle/>
          <a:p>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  </a:t>
            </a:r>
            <a:endParaRPr lang="zh-CN" altLang="en-US"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14" name="表格 13"/>
          <p:cNvGraphicFramePr>
            <a:graphicFrameLocks noGrp="1"/>
          </p:cNvGraphicFramePr>
          <p:nvPr/>
        </p:nvGraphicFramePr>
        <p:xfrm>
          <a:off x="2232572" y="7165206"/>
          <a:ext cx="19514169" cy="4608512"/>
        </p:xfrm>
        <a:graphic>
          <a:graphicData uri="http://schemas.openxmlformats.org/drawingml/2006/table">
            <a:tbl>
              <a:tblPr/>
              <a:tblGrid>
                <a:gridCol w="1368152"/>
                <a:gridCol w="7632848"/>
                <a:gridCol w="10513169"/>
              </a:tblGrid>
              <a:tr h="137009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题干选项错误之处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加点部分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分析指正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19207">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第三句重点在表现考生们奋勇争先、一往无前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所以把他们比作战士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对“衔枚勇”故意曲解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这句只表现考生们纪律性强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考风正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没有一点儿喧闹嘈杂的声音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19207">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E.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作者承认自己体弱多病的事实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表示选材工作要依靠其他考官来完成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曲解七、八句的句意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诗人是自谦“衰病”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谆谆嘱托同僚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作为选拔人才的考官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应当具有慧眼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认真鉴别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5" name="TextBox 14"/>
          <p:cNvSpPr txBox="1"/>
          <p:nvPr/>
        </p:nvSpPr>
        <p:spPr>
          <a:xfrm>
            <a:off x="3672732" y="8893398"/>
            <a:ext cx="7344816" cy="1631216"/>
          </a:xfrm>
          <a:prstGeom prst="rect">
            <a:avLst/>
          </a:prstGeom>
          <a:noFill/>
        </p:spPr>
        <p:txBody>
          <a:bodyPr wrap="square" rtlCol="0">
            <a:spAutoFit/>
          </a:bodyPr>
          <a:lstStyle/>
          <a:p>
            <a:pPr algn="r">
              <a:lnSpc>
                <a:spcPts val="6000"/>
              </a:lnSpc>
            </a:pPr>
            <a:r>
              <a:rPr lang="en-US" altLang="zh-CN" sz="6000" dirty="0" smtClean="0">
                <a:solidFill>
                  <a:schemeClr val="tx1">
                    <a:lumMod val="75000"/>
                    <a:lumOff val="25000"/>
                  </a:schemeClr>
                </a:solidFill>
              </a:rPr>
              <a:t>· · ·</a:t>
            </a:r>
            <a:endParaRPr lang="en-US" altLang="zh-CN" sz="6000" dirty="0" smtClean="0">
              <a:solidFill>
                <a:schemeClr val="tx1">
                  <a:lumMod val="75000"/>
                  <a:lumOff val="25000"/>
                </a:schemeClr>
              </a:solidFill>
            </a:endParaRPr>
          </a:p>
          <a:p>
            <a:pPr>
              <a:lnSpc>
                <a:spcPts val="6000"/>
              </a:lnSpc>
            </a:pPr>
            <a:r>
              <a:rPr lang="en-US" altLang="zh-CN" sz="6000" dirty="0" smtClean="0">
                <a:solidFill>
                  <a:schemeClr val="tx1">
                    <a:lumMod val="75000"/>
                    <a:lumOff val="25000"/>
                  </a:schemeClr>
                </a:solidFill>
              </a:rPr>
              <a:t>·   · · · ·</a:t>
            </a:r>
            <a:endParaRPr lang="zh-CN" altLang="en-US" sz="6000" dirty="0" smtClean="0">
              <a:solidFill>
                <a:schemeClr val="tx1">
                  <a:lumMod val="75000"/>
                  <a:lumOff val="25000"/>
                </a:schemeClr>
              </a:solidFill>
            </a:endParaRPr>
          </a:p>
        </p:txBody>
      </p:sp>
      <p:sp>
        <p:nvSpPr>
          <p:cNvPr id="16" name="TextBox 15"/>
          <p:cNvSpPr txBox="1"/>
          <p:nvPr/>
        </p:nvSpPr>
        <p:spPr>
          <a:xfrm>
            <a:off x="3672732" y="10574550"/>
            <a:ext cx="7344816" cy="1631216"/>
          </a:xfrm>
          <a:prstGeom prst="rect">
            <a:avLst/>
          </a:prstGeom>
          <a:noFill/>
        </p:spPr>
        <p:txBody>
          <a:bodyPr wrap="square" rtlCol="0">
            <a:spAutoFit/>
          </a:bodyPr>
          <a:lstStyle/>
          <a:p>
            <a:pPr algn="r">
              <a:lnSpc>
                <a:spcPts val="6000"/>
              </a:lnSpc>
            </a:pPr>
            <a:r>
              <a:rPr lang="en-US" altLang="zh-CN" sz="6000" dirty="0" smtClean="0">
                <a:solidFill>
                  <a:schemeClr val="tx1">
                    <a:lumMod val="75000"/>
                    <a:lumOff val="25000"/>
                  </a:schemeClr>
                </a:solidFill>
              </a:rPr>
              <a:t>·</a:t>
            </a:r>
            <a:endParaRPr lang="en-US" altLang="zh-CN" sz="6000" dirty="0" smtClean="0">
              <a:solidFill>
                <a:schemeClr val="tx1">
                  <a:lumMod val="75000"/>
                  <a:lumOff val="25000"/>
                </a:schemeClr>
              </a:solidFill>
            </a:endParaRPr>
          </a:p>
          <a:p>
            <a:pPr>
              <a:lnSpc>
                <a:spcPts val="6000"/>
              </a:lnSpc>
            </a:pPr>
            <a:r>
              <a:rPr lang="en-US" altLang="zh-CN" sz="6000" dirty="0" smtClean="0">
                <a:solidFill>
                  <a:schemeClr val="tx1">
                    <a:lumMod val="75000"/>
                    <a:lumOff val="25000"/>
                  </a:schemeClr>
                </a:solidFill>
              </a:rPr>
              <a:t>· · · · · · · · · · · · · · ·</a:t>
            </a:r>
            <a:endParaRPr lang="zh-CN" altLang="en-US" sz="6000" dirty="0" smtClean="0">
              <a:solidFill>
                <a:schemeClr val="tx1">
                  <a:lumMod val="75000"/>
                  <a:lumOff val="25000"/>
                </a:schemeClr>
              </a:solidFill>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P spid="16" grpId="0"/>
    </p:bldLst>
  </p:timing>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88556" y="2772718"/>
            <a:ext cx="19586176"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232572" y="3852838"/>
          <a:ext cx="19514169" cy="8902391"/>
        </p:xfrm>
        <a:graphic>
          <a:graphicData uri="http://schemas.openxmlformats.org/drawingml/2006/table">
            <a:tbl>
              <a:tblPr/>
              <a:tblGrid>
                <a:gridCol w="1224136"/>
                <a:gridCol w="8280920"/>
                <a:gridCol w="10009113"/>
              </a:tblGrid>
              <a:tr h="86409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题干选项错误之处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加点部分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分析指正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19207">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中原地域辽阔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人才济济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豪杰辈出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即使卓越如苏氏兄弟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也不敢自居第一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一是无中生有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在诗中找不到依据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二是运用李揆的典故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不是为了说明苏轼兄弟不敢自居第一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由注释可知是为了避免被扣留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19207">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苏轼告诫苏辙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作为大国使臣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切莫以家世傲人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而要展示出谦恭的君子风度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曲解句意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诗人是担心弟弟的安危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让他回复时要小心谨慎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并非展示“谦恭的君子风度”之意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19207">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白居易在诗中称呼李绅为“短李”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也隐含着不太认可李绅诗歌创作的意思</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曲解“短李”意思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从题目中“戏赠”和注释“李绅身材矮小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时称‘短李’”可知“短李”是朋友之间的戏谑称谓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19207">
                <a:tc vMerge="1">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作者坚信自己必将因文学成就而名</a:t>
                      </a:r>
                      <a:r>
                        <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扬后世</a:t>
                      </a:r>
                      <a:r>
                        <a:rPr lang="en-US"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因此并不介意在当时是否得到认可</a:t>
                      </a:r>
                      <a:endPar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强加因果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前后不构成因果关系。这里虽有对自己诗才的自许</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但也蕴含着对自己现实境况的无奈与自嘲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1" name="TextBox 10"/>
          <p:cNvSpPr txBox="1"/>
          <p:nvPr/>
        </p:nvSpPr>
        <p:spPr>
          <a:xfrm>
            <a:off x="4536828" y="5437014"/>
            <a:ext cx="7344816" cy="861774"/>
          </a:xfrm>
          <a:prstGeom prst="rect">
            <a:avLst/>
          </a:prstGeom>
          <a:noFill/>
        </p:spPr>
        <p:txBody>
          <a:bodyPr wrap="square" rtlCol="0">
            <a:spAutoFit/>
          </a:bodyPr>
          <a:lstStyle/>
          <a:p>
            <a:pPr>
              <a:lnSpc>
                <a:spcPts val="6000"/>
              </a:lnSpc>
            </a:pPr>
            <a:r>
              <a:rPr lang="en-US" altLang="zh-CN" sz="6000" dirty="0" smtClean="0">
                <a:solidFill>
                  <a:schemeClr val="tx1">
                    <a:lumMod val="75000"/>
                    <a:lumOff val="25000"/>
                  </a:schemeClr>
                </a:solidFill>
              </a:rPr>
              <a:t>· · · · · · ·  · · · · · · · </a:t>
            </a:r>
            <a:endParaRPr lang="zh-CN" altLang="en-US" sz="6000" dirty="0" smtClean="0">
              <a:solidFill>
                <a:schemeClr val="tx1">
                  <a:lumMod val="75000"/>
                  <a:lumOff val="25000"/>
                </a:schemeClr>
              </a:solidFill>
            </a:endParaRPr>
          </a:p>
        </p:txBody>
      </p:sp>
      <p:sp>
        <p:nvSpPr>
          <p:cNvPr id="12" name="TextBox 11"/>
          <p:cNvSpPr txBox="1"/>
          <p:nvPr/>
        </p:nvSpPr>
        <p:spPr>
          <a:xfrm>
            <a:off x="4104780" y="8031624"/>
            <a:ext cx="7344816" cy="861774"/>
          </a:xfrm>
          <a:prstGeom prst="rect">
            <a:avLst/>
          </a:prstGeom>
          <a:noFill/>
        </p:spPr>
        <p:txBody>
          <a:bodyPr wrap="square" rtlCol="0">
            <a:spAutoFit/>
          </a:bodyPr>
          <a:lstStyle/>
          <a:p>
            <a:pPr algn="r">
              <a:lnSpc>
                <a:spcPts val="6000"/>
              </a:lnSpc>
            </a:pPr>
            <a:r>
              <a:rPr lang="en-US" altLang="zh-CN" sz="6000" dirty="0" smtClean="0">
                <a:solidFill>
                  <a:schemeClr val="tx1">
                    <a:lumMod val="75000"/>
                    <a:lumOff val="25000"/>
                  </a:schemeClr>
                </a:solidFill>
              </a:rPr>
              <a:t> · · · · · · · · · · ·</a:t>
            </a:r>
            <a:endParaRPr lang="zh-CN" altLang="en-US" sz="6000" dirty="0" smtClean="0">
              <a:solidFill>
                <a:schemeClr val="tx1">
                  <a:lumMod val="75000"/>
                  <a:lumOff val="25000"/>
                </a:schemeClr>
              </a:solidFill>
            </a:endParaRPr>
          </a:p>
        </p:txBody>
      </p:sp>
      <p:sp>
        <p:nvSpPr>
          <p:cNvPr id="13" name="TextBox 12"/>
          <p:cNvSpPr txBox="1"/>
          <p:nvPr/>
        </p:nvSpPr>
        <p:spPr>
          <a:xfrm>
            <a:off x="3528716" y="9975840"/>
            <a:ext cx="7920880" cy="861774"/>
          </a:xfrm>
          <a:prstGeom prst="rect">
            <a:avLst/>
          </a:prstGeom>
          <a:noFill/>
        </p:spPr>
        <p:txBody>
          <a:bodyPr wrap="square" rtlCol="0">
            <a:spAutoFit/>
          </a:bodyPr>
          <a:lstStyle/>
          <a:p>
            <a:pPr>
              <a:lnSpc>
                <a:spcPts val="6000"/>
              </a:lnSpc>
            </a:pPr>
            <a:r>
              <a:rPr lang="en-US" altLang="zh-CN" sz="6000" dirty="0" smtClean="0">
                <a:solidFill>
                  <a:schemeClr val="tx1">
                    <a:lumMod val="75000"/>
                    <a:lumOff val="25000"/>
                  </a:schemeClr>
                </a:solidFill>
              </a:rPr>
              <a:t>· · · · · · ·  · · · · · · · · · </a:t>
            </a:r>
            <a:endParaRPr lang="zh-CN" altLang="en-US" sz="6000" dirty="0" smtClean="0">
              <a:solidFill>
                <a:schemeClr val="tx1">
                  <a:lumMod val="75000"/>
                  <a:lumOff val="25000"/>
                </a:schemeClr>
              </a:solidFill>
            </a:endParaRPr>
          </a:p>
        </p:txBody>
      </p:sp>
      <p:sp>
        <p:nvSpPr>
          <p:cNvPr id="14" name="TextBox 13"/>
          <p:cNvSpPr txBox="1"/>
          <p:nvPr/>
        </p:nvSpPr>
        <p:spPr>
          <a:xfrm>
            <a:off x="4824860" y="12136080"/>
            <a:ext cx="6984776" cy="861774"/>
          </a:xfrm>
          <a:prstGeom prst="rect">
            <a:avLst/>
          </a:prstGeom>
          <a:noFill/>
        </p:spPr>
        <p:txBody>
          <a:bodyPr wrap="square" rtlCol="0">
            <a:spAutoFit/>
          </a:bodyPr>
          <a:lstStyle/>
          <a:p>
            <a:pPr>
              <a:lnSpc>
                <a:spcPts val="6000"/>
              </a:lnSpc>
            </a:pPr>
            <a:r>
              <a:rPr lang="en-US" altLang="zh-CN" sz="6000" dirty="0" smtClean="0">
                <a:solidFill>
                  <a:schemeClr val="tx1">
                    <a:lumMod val="75000"/>
                    <a:lumOff val="25000"/>
                  </a:schemeClr>
                </a:solidFill>
              </a:rPr>
              <a:t>· · · · · · · · · · · ·· · · </a:t>
            </a:r>
            <a:endParaRPr lang="zh-CN" altLang="en-US" sz="6000" dirty="0" smtClean="0">
              <a:solidFill>
                <a:schemeClr val="tx1">
                  <a:lumMod val="75000"/>
                  <a:lumOff val="25000"/>
                </a:schemeClr>
              </a:solidFill>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Lst>
  </p:timing>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1614801"/>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今后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用选择题进行考查的方面可能还有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形象的赏析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语言的赏析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表达技巧的赏析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思想感情的赏析。实际就是对古诗的综合理解。对于这一点要引起重视。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50224"/>
            <a:ext cx="19714038"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解题步骤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160564" y="3708822"/>
          <a:ext cx="19514168" cy="8723344"/>
        </p:xfrm>
        <a:graphic>
          <a:graphicData uri="http://schemas.openxmlformats.org/drawingml/2006/table">
            <a:tbl>
              <a:tblPr/>
              <a:tblGrid>
                <a:gridCol w="1656184"/>
                <a:gridCol w="17857984"/>
              </a:tblGrid>
              <a:tr h="230425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译诗歌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懂语意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翻译重在求实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也就是需要对诗句一字一句地翻译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但是也可根据需要去掉诗中的枝蔓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留下诗的本质。但最主要的是找准诗人所要表达的情感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并把它以通俗易懂的语言表达出来。如何读懂诗歌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在前面章节整体突破中已做具体指导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这里不再赘述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7844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看题干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知要求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题干是命题语言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也是出题者的要求和指令所在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明白了题干的要求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在做题的过程中就不会答非所问。题干的语言指令通常分两个方面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一是对五个选择项的内容的指向与界定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二是要求判断正误的界定。其中内容的指向与界定分为整首诗歌内容或某一方面内容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前者如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的表述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“下列对这首诗的赏析”“以下对本诗的理解和分析”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后者如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的表述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“本诗尾联用了唐代李揆的典故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以下对此进行的赏析”。对判断正误的界定的指令目前来说都是指向了“不正确或不恰当的两项”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但是考生要提防出题者的指令突然指向“正确的两项”。如果考生形成定式思维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审题不仔细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就会吃大亏。这样的事情不是没有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年的成语判断题和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年的成语判断题的命题语言就发生过这样类似的“画风”转变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50224"/>
            <a:ext cx="19714038"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160564" y="3708822"/>
          <a:ext cx="19514168" cy="7544601"/>
        </p:xfrm>
        <a:graphic>
          <a:graphicData uri="http://schemas.openxmlformats.org/drawingml/2006/table">
            <a:tbl>
              <a:tblPr/>
              <a:tblGrid>
                <a:gridCol w="1656184"/>
                <a:gridCol w="17857984"/>
              </a:tblGrid>
              <a:tr h="230425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读选项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对于选项的拟写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出题者会有一个通盘的考虑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选择题五个选项无论是对整首诗的内容的理解分析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还是对诗歌某一方面的赏析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都离不开几点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与本诗歌相关的文体知识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诗歌内容的理解和分析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形象的赏析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语言的赏析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;⑤</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表达技巧的赏析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;⑥</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思想感情的理解与分析。考生要仔细阅读选项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弄明白出题者拟写每个选项是关于上述六点中哪一个方面的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并思考选项之间相互的关联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7844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找对应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做比较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出题者拟写选项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大都是与诗歌相联系的。诗歌的内容包括诗题、作者、小序、正文以及后面的注释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都是出题者出题的依据。所以考生要根据选项的内容在诗歌中一一找到对应之处。尤其要注意的是考生熟悉的作者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对其诗歌创作的背景、其思想情感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考生都要做到心中有数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对课本中学到的其他诗歌及其作者也要了然于胸</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以防出题者通过考试试题向课内延伸比较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50224"/>
            <a:ext cx="19714038"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160564" y="3708822"/>
          <a:ext cx="19514168" cy="7846396"/>
        </p:xfrm>
        <a:graphic>
          <a:graphicData uri="http://schemas.openxmlformats.org/drawingml/2006/table">
            <a:tbl>
              <a:tblPr/>
              <a:tblGrid>
                <a:gridCol w="1656184"/>
                <a:gridCol w="17857984"/>
              </a:tblGrid>
              <a:tr h="230425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识关键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判正误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出题者的目的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就是通过题目考查考生是否真正读懂了诗歌的内容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所以在拟写的五个选项中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出题者会根据自己前面题干的指令</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设计一些错误的节点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如果前面判断正误的指令是“错误的两项”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那么错误的节点会是两个</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如果指令是“正确的两项”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那么错误的节点会有三个。错误节点的设置方式通常有以下几种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文体知识张冠李戴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诗句分析故意曲解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意象意境赏析不当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表达技巧无中生有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;⑤</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语言风格判定不当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;⑥</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主题挖掘以偏概全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;⑦</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课内延伸比较不当。这些所涉及的正确知识体系和方法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在前面各章节中都已一一讲明。因此考生要结合相关内容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对选项做出正误判断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5377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再检查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写答案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任何考试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都离不开检查的过程。考生在判断正误以后要再回过头来重读诗歌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浏览题干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检查自己是否找出了关键节点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是否存在思维上的纰漏和不周全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然后根据题目的要求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填写答案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9694962"/>
          </a:xfrm>
          <a:prstGeom prst="rect">
            <a:avLst/>
          </a:prstGeom>
          <a:noFill/>
        </p:spPr>
        <p:txBody>
          <a:bodyPr wrap="square" rtlCol="0">
            <a:spAutoFit/>
          </a:bodyPr>
          <a:lstStyle/>
          <a:p>
            <a:pPr>
              <a:lnSpc>
                <a:spcPct val="130000"/>
              </a:lnSpc>
            </a:pPr>
            <a:r>
              <a:rPr lang="zh-CN" altLang="en-US" sz="4000" b="1" dirty="0" smtClean="0">
                <a:latin typeface="微软雅黑" panose="020B0503020204020204" pitchFamily="34" charset="-122"/>
                <a:ea typeface="微软雅黑" panose="020B0503020204020204" pitchFamily="34" charset="-122"/>
              </a:rPr>
              <a:t>例</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阅读下面这首唐诗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送李端</a:t>
            </a:r>
            <a:r>
              <a:rPr lang="zh-CN" altLang="en-US" sz="4000" b="1"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endParaRPr lang="zh-CN" altLang="en-US" sz="4000" b="1" baseline="30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卢　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故关</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衰草遍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离别自堪悲。路出寒云外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人归暮雪时。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少孤为客早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多难识君迟。掩泪空相向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风尘</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何处期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注</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 ①</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李端</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作者友人。与作者同属“大历十才子”。②故关</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故乡。③风尘</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指社会动乱。</a:t>
            </a:r>
            <a:endPar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下列对本诗的理解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不正确的两项是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自堪悲”是“离别”的结果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堪悲”指十分悲伤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是题目中“送”的心情。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人归暮雪时”是说友人远行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天又下起雪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诗人默默地踏上风雪归途。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少孤”属人生不幸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为客早”则不幸又深一层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诗人感叹友人从小成为孤儿。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掩泪空相向”写了两层意思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一是落泪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二是空对着友人离去的方向。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E.“</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何处期”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将笔锋转向预卜未来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叙述了只有到家里才能再次见到朋友。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809452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步骤一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译诗歌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懂语意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送李端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翻译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故乡遍地都是衰败的枯草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好友相别实在是令人伤悲。你去的道路伸向云天之外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我归来时又逢暮雪纷飞。从小丧父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早年就客游外乡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饱经磨难后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我很晚才与你相识。回望你去的方向掩面而泣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在战乱年月不知何时才能再相见。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步骤二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看题干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知要求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“下列对本诗的理解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不正确的两项是”包含两个方面内容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一是选项立足理解整首诗歌的内容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二是指令为“不正确的两项”。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步骤三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读选项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自堪悲”是“离别”的结果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堪悲”指十分悲伤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是题目中“送”的心情。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明内容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对诗句内容的理解与解释。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怀古咏史诗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以历史典故为题材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或表明自己的看法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或借古讽今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或抒发沧桑变化的感慨。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边塞征战诗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描写边塞风光和戍边将士的军旅生活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或抒发战士们杀敌报国的豪迈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或抒发离别家人的相思忧愁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风格悲壮雄浑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笔势豪放。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401545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步骤四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找对应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做比较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诗题意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送别李端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诗句“离别自堪悲”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好友相别实在是令人伤悲。</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步骤五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识关键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关键节点①“自堪悲”与“离别”的前果后因关系是否成立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关键节点②“堪悲”的解释是否正确。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判正误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比较选项与诗歌相应内容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关键节点的叙述都正确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因此该选项正确。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401545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人归暮雪时”是说友人远行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天又下起雪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诗人默默地踏上风雪归途。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明内容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对诗句内容的解释。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找对应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诗句“人归暮雪时”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诗句翻译“我归来时又逢暮雪纷飞”。</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识关键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关键节点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此处的“人”是指诗人还是友人。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判正误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比较选项与诗歌相应内容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关键节点理解正确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因此该选项正确。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561589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少孤”属人生不幸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为客早”则不幸又深一层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诗人感叹友人从小成为孤儿。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明内容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对诗句内容的解释与分析。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找对应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诗句“少孤为客早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多难识君迟”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诗句翻译“从小丧父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早年就客游外乡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饱经磨难后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我很晚才与你相识”。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识关键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关键节点①“少孤”“为客早”是否属于人生不幸且语意递进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关键节点②对象是谁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是说诗人自己还是说友人。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判正误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通过与前面比照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选项的理解关键节点②有误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对象应是诗人自己。</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401545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掩泪空相向”写了两层意思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一是落泪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二是空对着友人离去的方向。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明内容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对诗句内容的理解。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找对应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诗句“掩泪空相向”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诗句翻译“回望你去的方向掩面而泣”。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识关键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关键节点“相向”的理解。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判正误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通过与诗句的比照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相向”的意思理解正确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所以该选项正确。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481567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E.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何处期”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将笔锋转向预卜未来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叙述了只有到家里才能再次见到朋友。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明内容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对诗句内容的分析。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找对应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诗句“风尘何处期”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诗句翻译“在战乱年月不知何时才能再相见”。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识关键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关键节点是“在何处见”。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判正误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结合诗句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原文是说“什么时候才能再相见”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选项“到家里才能再次见到”理解有误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所以该选项错误。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1614801"/>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步骤六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再检查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写答案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题目中五个选项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涉及的是对诗歌相应句子的理解和分析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在正确的选项中掺杂了两个错误的选项。题目要求选错误的两项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所以答案应填写上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E</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969391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阅读下面这首宋词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菩萨蛮</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宿水口</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洪　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断虹远饮横江水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万山紫翠斜阳里。系马短亭西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丹枫明酒旗。　　浮生常客路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事逐孤鸿去。又是月黄昏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寒灯人闭门。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下列对本词的理解和赏析,不正确的一项是	(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 “万山紫翠斜阳里”是说在夕阳落照之下,千山万岭,一片紫翠,此为作者在水口所见,与前一句同为远景描绘。</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 作者“系马短亭西”,表明客舍就在短亭的附近,“丹枫明酒旗”,说明客舍外树上有酒店的招牌,这就照应了下片中的“闭门”。</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329184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C. 本词具有色彩绚丽的特点,词人好像手握一支调色笔,精心点染,出现了彩虹、紫中带翠的山岭、红枫,还有“月黄昏”的苍茫夜色。</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D. 词的上片重在写景,兼及叙事,词人远眺断虹饮水,斜日含山,心情比较平静、舒畅,短短四句,恍如一幅画卷。</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译诗歌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懂语意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5437014"/>
            <a:ext cx="19874208"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10662" y="5581030"/>
            <a:ext cx="19508086" cy="2251710"/>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雨后初晴,一道断虹斜插于长江之上,在夕阳落照之下,千山万岭,一片紫翠。短亭西面是系马之处,红枫上挂着卖酒的旗帜。词人奔走在途中,感叹往事就像孤雁一样不可追寻。又到了月亮升起、景色朦胧的时候,词人点上寒灯,关上门。</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看题干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知要求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160564" y="5437014"/>
            <a:ext cx="19874208"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10662" y="5581030"/>
            <a:ext cx="19508086" cy="811530"/>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①题目是对整首词的理解和赏析;②指令为“不正确的一项”。</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三、中国古代诗歌流派和文学运动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山水田园诗派</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以描写恬静悠然的自然风光为主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通过对自然景物的歌咏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或流露不愿同流合污的情绪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或表现隐逸避世的消极思想。</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其代表作家有晋代的陶渊明、谢灵运和唐代的王维、孟浩然等。</a:t>
            </a:r>
            <a:endPar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边塞诗派</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以边塞生活、战争为题材。代表作家有唐代高适、岑参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还有王昌龄、王之涣、王翰、崔颢等。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豪放派</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宋代词坛的一大流派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其作品气势豪放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意境雄浑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词中充满豪情壮志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给人一种积极向上的力量。代表词人以苏轼、辛弃疾为主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代表作品为苏轼的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念奴娇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赤壁怀古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和辛弃疾的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永遇乐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京口北固亭怀古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4092575"/>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 “万山紫翠斜阳里”是说在夕阳落照之下,千山万岭,一片紫翠,此为作者在水口所见,与前一句同为远景描绘。</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读选项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找对应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做比较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识关键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判正误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944540" y="7165206"/>
            <a:ext cx="19874208"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88556" y="7525246"/>
            <a:ext cx="19508086" cy="2971800"/>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步骤三:对词句的理解和分析。</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步骤四:词句“万山紫翠斜阳里”,意为“在夕阳落照之下,千山万岭,一片紫翠”。</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步骤五:关键节点是写景的角度是否属于远景描绘。</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结合原词句及翻译的比照,该节点表述正确,所以该选项正确。</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4092575"/>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 作者“系马短亭西”,表明客舍就在短亭的附近,“丹枫明酒旗”,说明客舍外树上有酒店的招牌,这就照应了下片中的“闭门”。</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读选项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找对应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做比较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识关键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判正误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944540" y="7165206"/>
            <a:ext cx="19874208"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88556" y="7525246"/>
            <a:ext cx="19508086" cy="441198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步骤三:对词句内容的理解和结构上作用的分析。</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步骤四:词句“系马短亭西”“丹枫明酒旗”,翻译“短亭西面是(我)系马之处,红枫上挂着卖酒的旗帜” 。</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步骤五:关键节点①词句理解是否有误,②结构上的作用分析是否有误。</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结合原词,节点①表述正确,节点②理解有误,“丹枫明酒旗”位于词的上阕结尾,那么结构上的作用应为承上启下,那么与之相照应的应该是下阕的起句“浮生常客路”。所以该选项错误。</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4092575"/>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C. 本词具有色彩绚丽的特点,词人好像手握一支调色笔,精心点染,出现了彩虹、紫中带翠的山岭、红枫,还有“月黄昏”的苍茫夜色。</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读选项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找对应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做比较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识关键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判正误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944540" y="6972124"/>
            <a:ext cx="19874208" cy="5112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88556" y="6949182"/>
            <a:ext cx="19508086" cy="3691890"/>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步骤三:考查语言的风格特点。</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步骤四:“断虹远饮横江水,万山紫翠斜阳里”“丹枫明酒旗”“又是月黄昏”,其中“又是月黄昏”,意为“又到了夜月升起、景色朦胧的时候”。</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步骤五:关键节点是语言风格分析是否有误。</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通过与原词句比照,彩虹、丹枫、昏黄的月色,可用“色彩绚丽”一词形容,分析准确。</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30192" cy="5692775"/>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D. 词的上片重在写景,兼及叙事,词人远眺断虹饮水,斜日含山,心情比较平静、舒畅,短短四句,恍如一幅画卷。</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读选项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找对应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做比较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识关键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判正误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步骤六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再检查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写答案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1944370" y="2877820"/>
            <a:ext cx="19874230" cy="67665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3151" y="2877706"/>
            <a:ext cx="19508086" cy="5852160"/>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步骤三:从整体上对词的上片手法和情感的分析。</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步骤四:词的上片内容及翻译。</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步骤五:关键节点①对词的上片写法概述是否有误,关键节点②对词作者的情感把握是否准确。</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结合原词句比较,“上片重在写景,兼及叙事”,表述正确。节点②是出题者对作者的情感的一种理解。抒情的方法有以乐景衬乐情、以乐景衬哀情和以哀景衬哀情等,此处乐景是衬乐情还是哀情,两者好像都能解释通顺。所以此选项存在疑问!</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步骤六:考生做题后时刻注意回看检查。检讨自己的思维是否严密,是否存在遗漏。再看题干要求,“不正确的一项”。答案B错误明显,可以说毫无争议,剩下的三项自然就不选了。</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5292998"/>
            <a:ext cx="19874208" cy="569386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综观全国各地高考卷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常有考查古代诗歌比较鉴赏题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年连续三年均设题考查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命题考查角度绝大多数集中在对诗歌表达技巧、内容情感的比较。设题基本是遵循“整体把握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寻同求异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辨同析异”的原则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即所选诗歌在题材相同或相近的基点上比较辨别其他方面的异同。比较时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多数在两首诗歌之间进行比较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也有的是在同一首诗歌内比较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还有的是在诗歌与文言文之间比较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年北京卷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考生在做题时应该把握住比较鉴赏的方法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寻找“求同关键词”和“求异关键词”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既求“同”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也赏“异”。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4" name="组合 13"/>
          <p:cNvGrpSpPr/>
          <p:nvPr/>
        </p:nvGrpSpPr>
        <p:grpSpPr>
          <a:xfrm>
            <a:off x="2160564" y="4068862"/>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考点透析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固根基</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13" name="TextBox 12"/>
          <p:cNvSpPr txBox="1"/>
          <p:nvPr/>
        </p:nvSpPr>
        <p:spPr>
          <a:xfrm>
            <a:off x="2016548" y="2916734"/>
            <a:ext cx="19874208" cy="892552"/>
          </a:xfrm>
          <a:prstGeom prst="rect">
            <a:avLst/>
          </a:prstGeom>
          <a:noFill/>
        </p:spPr>
        <p:txBody>
          <a:bodyPr wrap="square" rtlCol="0">
            <a:spAutoFit/>
          </a:bodyPr>
          <a:lstStyle/>
          <a:p>
            <a:pPr algn="ctr">
              <a:lnSpc>
                <a:spcPct val="130000"/>
              </a:lnSpc>
            </a:pPr>
            <a:r>
              <a:rPr lang="zh-CN" altLang="en-US" sz="4000" b="1" dirty="0" smtClean="0">
                <a:latin typeface="微软雅黑" panose="020B0503020204020204" pitchFamily="34" charset="-122"/>
                <a:ea typeface="微软雅黑" panose="020B0503020204020204" pitchFamily="34" charset="-122"/>
              </a:rPr>
              <a:t>精讲二　　比较鉴赏题</a:t>
            </a:r>
            <a:endParaRPr lang="en-US" altLang="zh-CN" sz="4000" b="1" dirty="0" smtClean="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blinds(horizontal)">
                                      <p:cBhvr>
                                        <p:cTn id="1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44726"/>
            <a:ext cx="19874208"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图解考点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14" name="y5.jpg" descr="id:2147493024;FounderCES"/>
          <p:cNvPicPr/>
          <p:nvPr/>
        </p:nvPicPr>
        <p:blipFill>
          <a:blip r:embed="rId1" cstate="print"/>
          <a:stretch>
            <a:fillRect/>
          </a:stretch>
        </p:blipFill>
        <p:spPr>
          <a:xfrm>
            <a:off x="4752852" y="4284886"/>
            <a:ext cx="13681520" cy="619268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linds(horizontal)">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094524"/>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类型一　比较意象、意境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意象。意象就是物象与情思的组合。“象”即诗中的形象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意”就是作者的情思。比较鉴赏意象既可以比较相同意象表现的不同情感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也可以比较不同意象呈现的相近场景。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意境。意境是诗人要表达的思想感情和诗中描写的情景有机融合的一种境界。意境的核心内容是情和景的关系。一方面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相似的环境可以表现有差别的情感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另一方面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相同的情感又可用不同的环境来表现。在这一点上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比较鉴赏意境开拓了人们认识情景关系的新格局。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一般来看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意象与词句相关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意境则与全篇对应。离开意象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无以谈意境。故在古典诗词中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意象是起点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意境是终点。比较鉴赏时要注意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披“象”入“意”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由“象”至“境”。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094524"/>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北京卷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欧阳修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醉翁亭记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描写了琅琊山的四时景色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表现了作者以山水自适、与民同乐的情怀。与之相比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苏轼这首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醉翁操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所描写的景色和所表现的情怀有何不同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这两首诗都以　　　　来写愁。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两首诗中木芙蓉的形象有什么不同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明确指出是什么样的形象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或概括形象的特征。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如果需要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应结合诗作分点分析、说明。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阅读下面的诗歌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木芙蓉</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吕本中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小池南畔木芙蓉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雨后霜前着意红。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犹胜无言旧桃李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一生开落任东风。</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窗前木芙蓉</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范成大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辛苦孤花破小寒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花心应似客心酸。</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更凭青女</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留连得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未作愁红怨绿看。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青女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传说中掌管霜雪的仙女。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160564" y="3996670"/>
            <a:ext cx="19514168" cy="649287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[2018·全国卷Ⅰ] 阅读下面这首唐诗,完成题目。</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b="1" dirty="0" smtClean="0">
                <a:solidFill>
                  <a:schemeClr val="tx1">
                    <a:lumMod val="75000"/>
                    <a:lumOff val="25000"/>
                  </a:schemeClr>
                </a:solidFill>
                <a:latin typeface="微软雅黑" panose="020B0503020204020204" pitchFamily="34" charset="-122"/>
                <a:ea typeface="微软雅黑" panose="020B0503020204020204" pitchFamily="34" charset="-122"/>
              </a:rPr>
              <a:t>野　歌</a:t>
            </a:r>
            <a:endParaRPr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李　贺</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鸦翎羽箭山桑弓,仰天射落衔芦鸿。</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麻衣黑肥冲北风,带酒日晚歌田中。</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男儿屈穷心不穷,枯荣不等嗔天公。</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寒风又变为春柳,条条看即烟濛濛。</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14" name="组合 13"/>
          <p:cNvGrpSpPr/>
          <p:nvPr/>
        </p:nvGrpSpPr>
        <p:grpSpPr>
          <a:xfrm>
            <a:off x="2016548" y="2840490"/>
            <a:ext cx="5472608" cy="1012348"/>
            <a:chOff x="2074961" y="3908258"/>
            <a:chExt cx="6653339" cy="1018510"/>
          </a:xfrm>
        </p:grpSpPr>
        <p:pic>
          <p:nvPicPr>
            <p:cNvPr id="15"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6" name="矩形 15"/>
            <p:cNvSpPr/>
            <p:nvPr/>
          </p:nvSpPr>
          <p:spPr>
            <a:xfrm>
              <a:off x="2250048" y="4043527"/>
              <a:ext cx="6215619" cy="770202"/>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真题回放</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探规律</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blinds(horizontal)">
                                      <p:cBhvr>
                                        <p:cTn id="1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婉约派</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宋代词坛上的一大流派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其作品语言清丽、含蓄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词中抒发的感情婉转缠绵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情调或轻松活泼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或深沉幽怨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题材较狭窄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往往是写个人遭遇、男女恋情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也有写山水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融情于景的。代表词人有柳永、秦观、李清照、姜夔等。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新乐府运动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由白居易、元稹倡导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主张“文章合为时而著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歌诗合为事而作”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虽称为乐府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但不拘于声律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故称新乐府。白居易所作五十首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颇多反映社会矛盾之作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在当时较有现实意义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其形式采用乐府歌行体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多以三言、七言错杂运用。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941070"/>
            <a:ext cx="19874208"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085086"/>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前一首诗中的木芙蓉开在小池的南边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不必像桃李一样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凭借东风才能开放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即便是在雨后霜前也一样开得鲜艳。作者颇有以木芙蓉自喻之意。后一首诗中的木芙蓉冒着微寒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在秋天孤单地开放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虽然艰辛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但它仍向霜神致意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不惧寒冷侵袭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不会像一般花朵那样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动不动就是一副可怜相。突出了木芙蓉在困境中的坚强。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两首诗中木芙蓉的形象有什么不同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木芙蓉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小池塘的南岸盛开着美丽的木芙蓉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它在雨后或霜前都会有意开得更红艳。它比那些繁多、常见的桃李好多了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因为它不随春风来去、花谢又花开。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窗前木芙蓉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冒着秋日的微寒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孤单的木芙蓉努力盛开着。它们心中的酸楚应当与客居他乡的游子是相同的吧。但任凭风霜连续不断地摧残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木芙蓉也决不会像那些凋零败落的花草一般愁怨不已。</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4893647"/>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类型二　比较语言</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语言比较鉴赏题主要分微观语言比较题和整体语言风格比较题两类。对“字词句”型的微观语言比较题主要通过“炼字题”在单首诗歌内进行比较。对不同诗歌语言风格的比较也屡有考查。有时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好的词句能给读者以最大的阅读想象空间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这就是为什么对同一句或同一字的表达效果会有见仁见智的情况。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494085"/>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请分别赏析两首诗结句的表达效果。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明确指出哪一个词、哪一个句子更好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结合诗作分别说明两个词或句子各有怎样的表达效果。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概括最突出的意义。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分析词语或诗句所寄寓的感情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阅读下面两首唐诗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休暇日访王侍御不遇</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韦应物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九日驱驰一日闲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寻君不遇又空还。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怪来诗思清人骨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门对寒流雪满山。</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访隐者不遇成二绝</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其二</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李商隐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城郭休过识者稀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哀猿啼处有柴扉。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沧江白石渔樵路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日暮归来雨满衣。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869062"/>
            <a:ext cx="19874208" cy="5616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013078"/>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第一首诗的结句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通过描写友人住处的环境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揭示其诗歌独特风格的成因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并暗寓对友人品性的赞颂。第二首诗的结句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通过描写诗人不遇隐者、日暮归来而雨湿衣衫的情景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突出访人的执着和情怀的深挚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通过想象隐者日暮归来而雨湿衣衫的情景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展示其生活情趣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本题考查鉴赏文学作品的语言。首先理解两句诗的基本含意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再结合诗歌内容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分析每句诗对诗歌主旨及结构方面的作用。第一首诗的结句与“怪来诗思清人骨”句形成因果关系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也是诗人情感凝结处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第二首诗的结句存在理解的多向性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可以理解为诗人从正面展现自己的情态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也可以理解为诗人从侧面衬托隐者的生活状态。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请分别赏析两首诗结句的表达效果。</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休暇日访王侍御不遇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奔波忙碌了很多天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终于得到一日空闲。我前去拜访你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可惜没有遇到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只好自己回去。也难怪你诗歌的意境凉意彻骨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你家的门扉正对着寒流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抬眼远望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积雪满山。</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访隐者不遇成二绝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根本不需要到城郭去寻找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因为那里认识他的人很少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在那猿哀啼的地方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他那所茅舍柴扉紧闭。白天他去砍柴打鱼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傍晚沿着沧江边的小路归来时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雨水早已淋透了衣衫。</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4093428"/>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类型三　比较表达技巧</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表达技巧的比较主要从三个角度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常见修辞、表达方式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其中对抒情和描写的考查居多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包括对比、衬托、托物言志、虚实相生、动静结合等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。这一类型几乎每年都有考查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总体来看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涉及各个角度的比较。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894743"/>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这两首诗在叙事上有何特色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试做简要分析。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白雪歌送武判官归京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本诗描写塞外景物的角度有何不同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浙江卷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分析上片与下片对琵琶演奏描写角度的差异。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第一首运用了怎样的表达技巧。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组织语言的格式一般为“第一首以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第二首运用了怎样的表达技巧。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两首诗具有怎样相同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的表达技巧。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分析诗歌所寄寓的感情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浙江卷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阅读下面两首诗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北来人二首</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刘克庄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试说东都</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添人白发多。寝园残石马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废殿泣铜驼。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胡运占难久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边情听易讹。凄凉旧京女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妆髻尚宣和</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十口同离仳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今成独雁飞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饥锄荒寺菜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贫著陷蕃衣。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甲第歌钟沸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沙场探骑稀。老身闽地死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不见翠銮归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东都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指北宋都城汴梁。②宣和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宋徽宗年号。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04140" y="3958673"/>
            <a:ext cx="20002640" cy="3215239"/>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读标题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标题乃是诗歌情感的风向标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古诗词中有大量即事作品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有的标题概括了诗歌的内容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有的揭示了诗歌的线索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有的奠定了诗歌的感情基调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有的点明了诗歌的时间、地点、对象、事件、主旨等。所以在做题之前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应首先看清题目是否有助于答题。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4" name="组合 13"/>
          <p:cNvGrpSpPr/>
          <p:nvPr/>
        </p:nvGrpSpPr>
        <p:grpSpPr>
          <a:xfrm>
            <a:off x="2160564" y="2916734"/>
            <a:ext cx="5472608" cy="1012348"/>
            <a:chOff x="2074961" y="3908258"/>
            <a:chExt cx="6653339" cy="1018510"/>
          </a:xfrm>
        </p:grpSpPr>
        <p:pic>
          <p:nvPicPr>
            <p:cNvPr id="15"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6" name="矩形 15"/>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阅读方略</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能读懂</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additive="base">
                                        <p:cTn id="13" dur="500" fill="hold"/>
                                        <p:tgtEl>
                                          <p:spTgt spid="69"/>
                                        </p:tgtEl>
                                        <p:attrNameLst>
                                          <p:attrName>ppt_x</p:attrName>
                                        </p:attrNameLst>
                                      </p:cBhvr>
                                      <p:tavLst>
                                        <p:tav tm="0">
                                          <p:val>
                                            <p:strVal val="#ppt_x"/>
                                          </p:val>
                                        </p:tav>
                                        <p:tav tm="100000">
                                          <p:val>
                                            <p:strVal val="#ppt_x"/>
                                          </p:val>
                                        </p:tav>
                                      </p:tavLst>
                                    </p:anim>
                                    <p:anim calcmode="lin" valueType="num">
                                      <p:cBhvr additive="base">
                                        <p:cTn id="14"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869062"/>
            <a:ext cx="19874208" cy="54726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013078"/>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以对比加强叙事的抒情效果。用权贵歌舞宴饮、不问军情与百姓心系故国做对比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表达忧国忧民之情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以主人公一家亡国前后境况的对比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表现百姓流离之苦。②以“北来人”的口吻叙事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表达情感显得更真实、自然。③叙事中流露出个人的情感。如“今成独雁飞”流露了主人公家破人散的凄凉与孤独。</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本题考查分析评价能力。题干指定分析两首诗的“叙事特色”。必须理出两首诗的叙事环节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明确其叙事过程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在叙事的手法上要予以关注。最后要考虑的就是叙事中所包含的诗人的心理、情感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毕竟诗歌是一种擅长抒情的文学体裁。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这两首诗在叙事上有何特色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试做简要分析。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一提起东都汴梁之事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便使人们徒增许多白发。皇家陵园里只见残破的石马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废弃的宫殿前对着铜驼哭泣。料想胡人的命运也不会长久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听来的边地消息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特别容易以讹传讹。境况凄凉的旧京女子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仍然梳着宣和年间的发饰。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一家十口一同离开北方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如今我成了独飞的孤雁。饥荒难耐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只好在荒寺里种菜聊以充饥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贫寒无衣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还一直穿着当年沦陷时金人的衣衫。豪门贵族歌舞喧闹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不派人到沙场探听音讯。眼看就要老死在闽南之地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也不见銮驾回转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恢复中原。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6494085"/>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类型四　比较内容、思想感情</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内容。理解诗歌的内容基于对诗句的理解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要读懂各句的大意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明白它们都写了什么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是通过哪几个方面来写的。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思想感情。前提是读懂诗歌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读诗的题目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题目往往点明了诗的主要内容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定下了感情基调。②了解作者的身世及所处的朝代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即知人论世。同样的景物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因诗人境遇、心情的不同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会寓含截然不同的情感。③注意诗中的意象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诗歌要借助意象来表情达意。④注意诗的最后两句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古人写诗常常卒章显志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点明主旨。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7294305"/>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这首诗与辛弃疾的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破阵子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醉里挑灯看剑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题材相似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但情感基调却有所不同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请指出二者的不同之处。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湖南卷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请赏析两诗中画横线诗句所抒发的人生感悟的差异。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北京卷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欧阳修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醉翁亭记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描写了琅琊山的四时景色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表现了作者以山水自适、与民同乐的情怀。与之相比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苏轼这首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醉翁操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所描写的景色和所表现的情怀有何不同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两首诗都写到“灯前”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这两处“灯前”各自表达了诗人什么样的感情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569386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概括两首诗的相同点。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分析两首诗所描绘的相同内容或所寄寓的相同感情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明确指出第一首诗描写了什么内容、抒发了怎样的感情。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组织语言的格式一般为“第一首诗描写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明确指出第二首诗描写了什么内容、抒发了怎样的感情。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组织语言的格式一般为“第二首诗描写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北京卷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阅读下面的诗歌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西　村</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陆　游</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乱山深处小桃源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往岁求浆忆叩门。高柳簇桥初转马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数家临水自成村。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茂林风送幽禽语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坏壁苔侵醉墨痕。一首清诗记今夕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细云新月耿</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黄昏。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微明的样子。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“莫笑农家腊酒浑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丰年留客足鸡豚。山重水复疑无路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柳暗花明又一村。箫鼓追随春社近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衣冠简朴古风存。从今若许闲乘月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拄杖无时夜叩门。”这是陆游的另一首纪游诗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游山西村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。结合具体诗句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比较这首诗和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西村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在内容上的相同点与不同点。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844726"/>
            <a:ext cx="19874208" cy="8928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2988742"/>
            <a:ext cx="19508086" cy="8734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相同点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都写乡村风光和对乡村的热爱之情。不同点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西村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侧重写自然风光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游山西村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侧重写乡村人情和古风民俗。②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游山西村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还体现出深刻的哲理。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此题考查鉴赏诗歌内容和作者情感的能力。可根据这两首诗的标题、作者等来了解诗歌的写作背景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然后抓住诗歌关键词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从二者的相同点和不同点两个角度分析作答。这两首诗都描写了西村的风光之美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由此可看出作者对田园生活的喜爱与赞美。从写作对象的不同上看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西村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注重描述自然风光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游山西村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则侧重描述“人”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箫鼓追随春社近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衣冠简朴古风存”表现出乡村的古朴风貌、乡土人情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山重水复疑无路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柳暗花明又一村”表现出浓厚的哲思、乐观的态度。</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西村群山环绕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仿佛是桃源世界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还记得当年游赏时敲门求水解渴的情景。走过柳树簇拥的小桥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就要勒转马头拐个弯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前面临水数户人家便是西村。周围树木茂密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不见啼鸟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但闻鸣声。当年来游之处已是坏壁颓垣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自己醉书于上的诗句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也已斑斑驳驳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布满青苔。正当诗人吟哦之际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抬起头来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只见空中有几缕纤云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一弯新月。在此风景清佳的黄昏时分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清诗自会涌上心头。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4212878"/>
            <a:ext cx="19802200" cy="814582"/>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24</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古代诗歌比较阅读解题技法</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技法指津</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速提能</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pic>
        <p:nvPicPr>
          <p:cNvPr id="11" name="y6.jpg" descr="id:2147493038;FounderCES"/>
          <p:cNvPicPr/>
          <p:nvPr/>
        </p:nvPicPr>
        <p:blipFill>
          <a:blip r:embed="rId2" cstate="print"/>
          <a:stretch>
            <a:fillRect/>
          </a:stretch>
        </p:blipFill>
        <p:spPr>
          <a:xfrm>
            <a:off x="7777188" y="5220990"/>
            <a:ext cx="9001000" cy="756084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 presetClass="entr" presetSubtype="1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blinds(horizontal)">
                                      <p:cBhvr>
                                        <p:cTn id="13" dur="500"/>
                                        <p:tgtEl>
                                          <p:spTgt spid="69"/>
                                        </p:tgtEl>
                                      </p:cBhvr>
                                    </p:animEffect>
                                  </p:childTnLst>
                                </p:cTn>
                              </p:par>
                            </p:childTnLst>
                          </p:cTn>
                        </p:par>
                        <p:par>
                          <p:cTn id="14" fill="hold">
                            <p:stCondLst>
                              <p:cond delay="1000"/>
                            </p:stCondLst>
                            <p:childTnLst>
                              <p:par>
                                <p:cTn id="15" presetID="3"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2988742"/>
            <a:ext cx="19802200" cy="569386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阅读下面这首宋诗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礼部贡院阅进士就试</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欧阳修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紫案焚香暖吹轻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广庭清晓席群英。</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无哗战士衔枚勇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下笔春蚕食叶声。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乡里献贤先德行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朝廷列爵待公卿。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自惭衰病心神耗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赖有群公鉴裁精。</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blinds(horizontal)">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88556" y="8677374"/>
            <a:ext cx="19874208" cy="26642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8654" y="8821390"/>
            <a:ext cx="19508086" cy="153162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[解析] 曲解文意,“农村里的人可以推荐人才,表明当时政治十分开明”分析错误。这里的“乡里”是指郡县。“献贤”为献举人才。</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2773446"/>
            <a:ext cx="20002640" cy="4892675"/>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原创对点子题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下列对这首诗的赏析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不恰当的两项是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标题中的“贡院”为科举时代考试贡士之所,“就试”指进士参加考试。</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“暖吹”指温暖的春风吹着,“轻”字写出风的状态,这句还指明时间。</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“乡里献贤”是指农村里的人可以推荐人才,表明当时政治十分开明。</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全诗语言表达流畅自然,写实致用,由一件事触及个人心里,抒情委婉。</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04140" y="2916734"/>
            <a:ext cx="20002640" cy="814582"/>
          </a:xfrm>
          <a:prstGeom prst="rect">
            <a:avLst/>
          </a:prstGeom>
          <a:noFill/>
        </p:spPr>
        <p:txBody>
          <a:bodyPr wrap="square" rtlCol="0">
            <a:spAutoFit/>
          </a:bodyPr>
          <a:lstStyle/>
          <a:p>
            <a:pPr>
              <a:lnSpc>
                <a:spcPct val="130000"/>
              </a:lnSpc>
              <a:spcAft>
                <a:spcPts val="0"/>
              </a:spcAft>
            </a:pP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例１</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11" name="表格 10"/>
          <p:cNvGraphicFramePr>
            <a:graphicFrameLocks noGrp="1"/>
          </p:cNvGraphicFramePr>
          <p:nvPr/>
        </p:nvGraphicFramePr>
        <p:xfrm>
          <a:off x="2160562" y="4068864"/>
          <a:ext cx="19658185" cy="8220364"/>
        </p:xfrm>
        <a:graphic>
          <a:graphicData uri="http://schemas.openxmlformats.org/drawingml/2006/table">
            <a:tbl>
              <a:tblPr/>
              <a:tblGrid>
                <a:gridCol w="3096346"/>
                <a:gridCol w="4680520"/>
                <a:gridCol w="11881319"/>
              </a:tblGrid>
              <a:tr h="614624">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　别</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诗　题</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重要信息</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63551">
                <a:tc>
                  <a:txBody>
                    <a:bodyPr/>
                    <a:lstStyle/>
                    <a:p>
                      <a:pPr marL="0" algn="ctr" defTabSz="2118995" rtl="0" eaLnBrk="1" latinLnBrk="0" hangingPunct="1">
                        <a:lnSpc>
                          <a:spcPct val="130000"/>
                        </a:lnSpc>
                        <a:spcAft>
                          <a:spcPts val="0"/>
                        </a:spcAft>
                      </a:pP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礼部贡院阅进士就试</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点明了地点</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礼部贡院</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说明了事件</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阅进士就试</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62029">
                <a:tc>
                  <a:txBody>
                    <a:bodyPr/>
                    <a:lstStyle/>
                    <a:p>
                      <a:pPr marL="0" algn="ctr" defTabSz="2118995" rtl="0" eaLnBrk="1" latinLnBrk="0" hangingPunct="1">
                        <a:lnSpc>
                          <a:spcPct val="130000"/>
                        </a:lnSpc>
                        <a:spcAft>
                          <a:spcPts val="0"/>
                        </a:spcAft>
                      </a:pP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送子由使契丹</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“送”表明了诗的题材是送别诗。</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“子由”是送别的对象。</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“使契丹”表明了出使的目的地</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63551">
                <a:tc>
                  <a:txBody>
                    <a:bodyPr/>
                    <a:lstStyle/>
                    <a:p>
                      <a:pPr marL="0" algn="ctr" defTabSz="2118995" rtl="0" eaLnBrk="1" latinLnBrk="0" hangingPunct="1">
                        <a:lnSpc>
                          <a:spcPct val="130000"/>
                        </a:lnSpc>
                        <a:spcAft>
                          <a:spcPts val="0"/>
                        </a:spcAft>
                      </a:pP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金陵望汉江</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点明了地点</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金陵</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点明了事件</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望汉江</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63551">
                <a:tc>
                  <a:txBody>
                    <a:bodyPr/>
                    <a:lstStyle/>
                    <a:p>
                      <a:pPr marL="0" algn="ctr" defTabSz="2118995" rtl="0" eaLnBrk="1" latinLnBrk="0" hangingPunct="1">
                        <a:lnSpc>
                          <a:spcPct val="130000"/>
                        </a:lnSpc>
                        <a:spcAft>
                          <a:spcPts val="0"/>
                        </a:spcAft>
                      </a:pP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内宴奉诏作</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点明了地点</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内宴</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点明了写作原因</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奉诏</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62029">
                <a:tc>
                  <a:txBody>
                    <a:bodyPr/>
                    <a:lstStyle/>
                    <a:p>
                      <a:pPr marL="0" algn="ctr" defTabSz="2118995" rtl="0" eaLnBrk="1" latinLnBrk="0" hangingPunct="1">
                        <a:lnSpc>
                          <a:spcPct val="130000"/>
                        </a:lnSpc>
                        <a:spcAft>
                          <a:spcPts val="0"/>
                        </a:spcAft>
                      </a:pP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2015</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发临洮将赴北庭留别</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点明了事件</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于</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临洮发</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将赴北庭。</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点明了写作目的</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回应其他人的关心和慰问</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63551">
                <a:tc>
                  <a:txBody>
                    <a:bodyPr/>
                    <a:lstStyle/>
                    <a:p>
                      <a:pPr marL="0" algn="ctr" defTabSz="2118995" rtl="0" eaLnBrk="1" latinLnBrk="0" hangingPunct="1">
                        <a:lnSpc>
                          <a:spcPct val="130000"/>
                        </a:lnSpc>
                        <a:spcAft>
                          <a:spcPts val="0"/>
                        </a:spcAft>
                      </a:pP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2015</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残春旅舍</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点明了季节</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残春</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点明了地点</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旅舍</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9325446"/>
            <a:ext cx="19874208" cy="23270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088556" y="9325446"/>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本题考查理解字词含义、鉴赏文学作品的形象。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衔枚”本指古代行军时口中衔着枚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形如筷子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以防出声。诗中将考生们比作衔枚的战士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表现他们谨慎、肃然的特点。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七、八句是诗人自谦“衰病”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谆谆嘱托同僚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作为选拔人才的考官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应当具有慧眼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认真鉴别。</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2700710"/>
            <a:ext cx="20002640" cy="6494085"/>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高考原味母题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下列对这首诗的赏析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诗的第一句写出了考场肃穆而又怡人的环境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衬托出作者的喜悦心情。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第三句重点在表现考生们奋勇争先、一往无前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所以把他们比作战士。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参加礼部考试的考生都由各地选送而来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道德品行是选送的首要依据。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朝廷对考生寄予了殷切的期望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希望他们能够成长为国家的栋梁之材。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作者承认自己体弱多病的事实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表示选材工作要依靠其他考官来完成。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用春蚕食叶描摹考场内考生落笔纸上的声响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生动贴切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动中见静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越发见出考场的庄严寂静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强化作者充满希望的喜悦之情。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本题考查鉴赏诗歌的表达技巧、评价诗歌的思想内容。在表达技巧上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采用比喻、以动衬静的手法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描写试题下发后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考生奋笔疾书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一片沙沙沙的声音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好似春蚕在吃桑叶的应试场景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突出考场的庄严寂静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在思想情感上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表达了作者的惜才爱才之情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为朝廷得以添新人而由衷地感到喜悦。</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本诗的第四句“下笔春蚕食叶声”广受后世称道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请赏析这一句的精妙之处。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2016548" y="3060750"/>
            <a:ext cx="20002640" cy="729430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Ⅲ]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阅读下面的宋诗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内宴奉诏作</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曹　翰</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endPar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三十年前学六韬</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英名尝得预时髦</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曾因国难披金甲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不为家贫卖宝刀。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臂健尚嫌弓力软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眼明犹识阵云高</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庭前昨夜秋风起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羞见盘花旧战袍。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曹翰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(923—992):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宋初名将。②六韬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古代兵书。③时髦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指当代俊杰。④阵云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战争中的云气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这里有战阵之意。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88556" y="10045526"/>
            <a:ext cx="19874208" cy="17281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8654" y="10117534"/>
            <a:ext cx="19508086" cy="153162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[解析] 理解错误,“只好穿上以前的盘花战袍来御寒”分析不正确,应是“寻找秋衣时,看见了以前的盘花战袍”。</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2773446"/>
            <a:ext cx="20002640" cy="6492875"/>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原创对点子题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下列对本诗的理解,不正确的一项是	(　　)</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第一联说三十年前“我”就学习了兵书,“我”的名字,也经常在当代俊杰中出现。“英名”有自夸意。</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第三联承上,言臂力尚且强健,还嫌弓弦弹力疲软;目光依然敏锐,还能识得许多高明的战阵。</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第四联说无比羞惭的原因,是昨夜里庭院前刮起秋风,只好穿上以前的盘花战袍来御寒。</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全诗写得充满阳刚之气,句式整饬,传达心中的情怀,具有丰富的审美价值。</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6661150"/>
            <a:ext cx="19874208" cy="40324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805166"/>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都将“阵云”作为战争的意象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都指战争中的云气。异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贯休诗中的“阵云”实指战争到来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是战争前敌人到来的实景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本诗中的“阵云”是战阵之意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是虚写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用来衬托主人公的“眼明”。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要结合诗句和“阵云”所在句中的意象用法回答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特别是有表达技巧的必须要指明。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3293209"/>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比较意象、意境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唐代诗人贯休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边上作三首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中有“阵云忽向沙中起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探得胡兵过辽水”两句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其中的“阵云”意象与本诗中的用法有何异同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6661150"/>
            <a:ext cx="19874208" cy="47525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805166"/>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都具有平实质朴的特点。陶诗与这首诗的前三联都直接陈述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平实自然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如“三十年前学六韬”“曾因国难披金甲”等句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纯口语化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朴素自然。②不同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陶诗纯用白描写景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所见之景不加修饰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这首诗尾联“庭前昨夜秋风起”采用此法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但“羞见盘花旧战袍”却刻画了人物的心理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情真意切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蕴藏着深意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有委婉含蓄的一面。</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本题考查比较鉴赏诗歌的语言风格。通常可以从诗歌的语言特点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如豪放、平淡、雄浑等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分析两首诗在表达上的细微差别。</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3293209"/>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比较语言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在语言风格上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陶渊明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饮酒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诗中的“采菊东篱下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悠然见南山。山气日夕佳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飞鸟相与还”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与这首诗有怎样的异同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试举例分析。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2016548" y="3060750"/>
            <a:ext cx="20002640" cy="4893647"/>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比较表达技巧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这首诗的前三联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与辛弃疾的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永遇乐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京口北固亭怀古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下片“元嘉草草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封狼居胥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赢得仓皇北顾。四十三年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望中犹记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烽火扬州路。可堪回首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佛狸祠下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一片神鸦社鼓。凭谁问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廉颇老矣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尚能饭否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都承认年老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但仍有报国之心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在表达技巧上有什么区别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试简要分析。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88556" y="2988742"/>
            <a:ext cx="19874208" cy="47525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8654" y="3132758"/>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辛弃疾的词借用典来抒情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词中用宋文帝北伐失利事来影射当时的社会现实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最后两句采用用典的手法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以廉颇自比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一表白决心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二显示能力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抒发老当益壮、勇武不减当年的豪情。而这首诗虽然也借事抒情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但前三联则采用了对诗人个人内在素质的叙述描写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来抒发自己仍有老当益壮、忠心报国的豪情。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本题考查比较鉴赏诗歌的表达技巧。先分析不同的表达技巧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再结合相关语句加以分析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最后落实到表现作者的情感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即“表达技巧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2016548" y="2700710"/>
            <a:ext cx="20002640" cy="4893647"/>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高考原味母题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诗的颈联又作“臂弱尚嫌弓力软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眼昏犹识阵云高”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你认为哪一种比较好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88556" y="2988742"/>
            <a:ext cx="19874208" cy="71287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8654" y="3132758"/>
            <a:ext cx="19508086" cy="650389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作“弱”“昏”好。①“臂弱”“眼昏”表明作者承认自己年老体衰的客观事实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但强调即便如此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也还是能够去冲锋陷阵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更强烈地表现出作者只要一息尚存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就不忘杀敌报国的刚毅精神。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作“健”“明”好。①“臂健”“眼明”表明作者认为虽然岁月流逝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但身体依然强健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当然还可以冲锋陷阵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为国驱驰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表现出作者心存随时准备杀敌报国的坚定信念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而忘记自己老之将至。</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本题考查鉴赏诗歌的语言。首先要明确观点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然后再具体答题。答题时应从两个方面入手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一是紧扣“臂弱”“眼昏”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或“臂健”“眼明”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在诗句中的意思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二是联系作者要表达的情感、精神、信念等。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阅读下列诗歌的题目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指出从题目中读出的内容。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Ⅱ]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丹青引赠曹将军霸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节选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秋日题窦员外崇德里新居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定风波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席上送范廓之游建康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金陵怀古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88556" y="5148982"/>
            <a:ext cx="19508086" cy="74231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①点明对象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曹将军霸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点明事件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丹青引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点明写作目的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p:cNvSpPr/>
          <p:nvPr/>
        </p:nvSpPr>
        <p:spPr>
          <a:xfrm>
            <a:off x="2088556" y="6755397"/>
            <a:ext cx="19508086" cy="74231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①点明时间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秋日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点明对象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窦员外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点明目的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题新居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2088556" y="8339573"/>
            <a:ext cx="19508086" cy="74231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①词牌名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交代地点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席上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点明对象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范廓之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说明事由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送别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p:cNvSpPr/>
          <p:nvPr/>
        </p:nvSpPr>
        <p:spPr>
          <a:xfrm>
            <a:off x="2016548" y="9901510"/>
            <a:ext cx="19508086" cy="74231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①交代地点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金陵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点明题材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怀古诗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0" grpId="0"/>
      <p:bldP spid="11" grpId="0"/>
    </p:bldLst>
  </p:timing>
</p:sld>
</file>

<file path=ppt/slides/slide3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6517134"/>
            <a:ext cx="19874208" cy="50405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661150"/>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曹诗写自己虽已年老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但报国之心犹存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重在表达“老骥伏枥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志在千里”的豪情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辛词通过追怀金戈铁马的往事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表达英雄白首、功业未成的悲慨。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本题考查比较鉴赏诗歌的思想感情。答题的方式就是列出两首诗分别通过写什么内容表达了怎样的思想感情。但前提是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必须掌握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64</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篇必背篇目之一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破阵子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醉里挑灯看剑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梦回吹角连营。八百里分麾下炙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五十弦翻塞外声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沙场秋点兵。马作的卢飞快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弓如霹雳弦惊。了却君王天下事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赢得生前身后名。可怜白发生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这首词的思想感情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否则最多只能答对一半。</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3215239"/>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比较思想内容、观点态度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这首诗与辛弃疾的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破阵子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醉里挑灯看剑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题材相似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但情感基调却有所不同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请指出二者的不同之处。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三十年前</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我就学习了兵书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我的名字经常在当代俊杰中出现。曾经为了勇赴国难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我披上铠甲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即便家里贫困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叫我卖了宝刀我定然不肯。而今我臂力尚且强健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还嫌弓弦弹力小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我目光依然敏锐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还能识得许多高明的战阵。昨天夜里庭院前刮起秋风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寻找秋衣时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看见了以前的盘花战袍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这让我不由得感到无比羞惭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04140" y="3132758"/>
            <a:ext cx="19642600" cy="5615896"/>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读作者、读注释</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读诗讲究“知人论世”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读作者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可以通过尽量了解其身世、所处的时代特点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甚至创作倾向、主要内容、作品风格特点等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目的是更好地理解诗歌内容。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题注是作者创作诗词时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用以交代创作缘由、写作背景等的辅助性文字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并大多与诗歌的内容相关联。尾注则是由出题者根据解题需要附加的注释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用以帮助考生了解作者及其所处时代背景还有文中典故或是关键词意义等。扣住诗词的题注、尾注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对解读作者的思想情感和观点态度大有裨益。</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阅读下面这首宋词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八声甘州</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辛弃疾</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b="1" kern="100" dirty="0" smtClean="0">
                <a:solidFill>
                  <a:schemeClr val="tx1">
                    <a:lumMod val="75000"/>
                    <a:lumOff val="25000"/>
                  </a:schemeClr>
                </a:solidFill>
                <a:latin typeface="仿宋" panose="02010609060101010101" pitchFamily="49" charset="-122"/>
                <a:ea typeface="仿宋" panose="02010609060101010101" pitchFamily="49" charset="-122"/>
                <a:cs typeface="Courier New" panose="02070309020205020404" pitchFamily="49" charset="0"/>
              </a:rPr>
              <a:t>夜读</a:t>
            </a:r>
            <a:r>
              <a:rPr lang="en-US" altLang="zh-CN" sz="4000" b="1" kern="100" dirty="0" smtClean="0">
                <a:solidFill>
                  <a:schemeClr val="tx1">
                    <a:lumMod val="75000"/>
                    <a:lumOff val="25000"/>
                  </a:schemeClr>
                </a:solidFill>
                <a:latin typeface="仿宋" panose="02010609060101010101" pitchFamily="49" charset="-122"/>
                <a:ea typeface="仿宋" panose="02010609060101010101" pitchFamily="49" charset="-122"/>
                <a:cs typeface="Courier New" panose="02070309020205020404" pitchFamily="49" charset="0"/>
              </a:rPr>
              <a:t>《</a:t>
            </a:r>
            <a:r>
              <a:rPr lang="zh-CN" altLang="en-US" sz="4000" b="1" kern="100" dirty="0" smtClean="0">
                <a:solidFill>
                  <a:schemeClr val="tx1">
                    <a:lumMod val="75000"/>
                    <a:lumOff val="25000"/>
                  </a:schemeClr>
                </a:solidFill>
                <a:latin typeface="仿宋" panose="02010609060101010101" pitchFamily="49" charset="-122"/>
                <a:ea typeface="仿宋" panose="02010609060101010101" pitchFamily="49" charset="-122"/>
                <a:cs typeface="Courier New" panose="02070309020205020404" pitchFamily="49" charset="0"/>
              </a:rPr>
              <a:t>李广传</a:t>
            </a:r>
            <a:r>
              <a:rPr lang="en-US" altLang="zh-CN" sz="4000" b="1" kern="100" dirty="0" smtClean="0">
                <a:solidFill>
                  <a:schemeClr val="tx1">
                    <a:lumMod val="75000"/>
                    <a:lumOff val="25000"/>
                  </a:schemeClr>
                </a:solidFill>
                <a:latin typeface="仿宋" panose="02010609060101010101" pitchFamily="49" charset="-122"/>
                <a:ea typeface="仿宋" panose="02010609060101010101" pitchFamily="49" charset="-122"/>
                <a:cs typeface="Courier New" panose="02070309020205020404" pitchFamily="49" charset="0"/>
              </a:rPr>
              <a:t>》,</a:t>
            </a:r>
            <a:r>
              <a:rPr lang="zh-CN" altLang="en-US" sz="4000" b="1" kern="100" dirty="0" smtClean="0">
                <a:solidFill>
                  <a:schemeClr val="tx1">
                    <a:lumMod val="75000"/>
                    <a:lumOff val="25000"/>
                  </a:schemeClr>
                </a:solidFill>
                <a:latin typeface="仿宋" panose="02010609060101010101" pitchFamily="49" charset="-122"/>
                <a:ea typeface="仿宋" panose="02010609060101010101" pitchFamily="49" charset="-122"/>
                <a:cs typeface="Courier New" panose="02070309020205020404" pitchFamily="49" charset="0"/>
              </a:rPr>
              <a:t>不能寐。因念晁楚老、杨民瞻</a:t>
            </a:r>
            <a:r>
              <a:rPr lang="zh-CN" altLang="en-US" sz="4000" b="1" kern="100" baseline="30000" dirty="0" smtClean="0">
                <a:solidFill>
                  <a:schemeClr val="tx1">
                    <a:lumMod val="75000"/>
                    <a:lumOff val="25000"/>
                  </a:schemeClr>
                </a:solidFill>
                <a:latin typeface="仿宋" panose="02010609060101010101" pitchFamily="49" charset="-122"/>
                <a:ea typeface="仿宋" panose="02010609060101010101" pitchFamily="49" charset="-122"/>
                <a:cs typeface="Courier New" panose="02070309020205020404" pitchFamily="49" charset="0"/>
              </a:rPr>
              <a:t>①</a:t>
            </a:r>
            <a:r>
              <a:rPr lang="zh-CN" altLang="en-US" sz="4000" b="1" kern="100" dirty="0" smtClean="0">
                <a:solidFill>
                  <a:schemeClr val="tx1">
                    <a:lumMod val="75000"/>
                    <a:lumOff val="25000"/>
                  </a:schemeClr>
                </a:solidFill>
                <a:latin typeface="仿宋" panose="02010609060101010101" pitchFamily="49" charset="-122"/>
                <a:ea typeface="仿宋" panose="02010609060101010101" pitchFamily="49" charset="-122"/>
                <a:cs typeface="Courier New" panose="02070309020205020404" pitchFamily="49" charset="0"/>
              </a:rPr>
              <a:t>约同居山间</a:t>
            </a:r>
            <a:r>
              <a:rPr lang="en-US" altLang="zh-CN" sz="4000" b="1" kern="100" dirty="0" smtClean="0">
                <a:solidFill>
                  <a:schemeClr val="tx1">
                    <a:lumMod val="75000"/>
                    <a:lumOff val="25000"/>
                  </a:schemeClr>
                </a:solidFill>
                <a:latin typeface="仿宋" panose="02010609060101010101" pitchFamily="49" charset="-122"/>
                <a:ea typeface="仿宋" panose="02010609060101010101" pitchFamily="49" charset="-122"/>
                <a:cs typeface="Courier New" panose="02070309020205020404" pitchFamily="49" charset="0"/>
              </a:rPr>
              <a:t>,</a:t>
            </a:r>
            <a:r>
              <a:rPr lang="zh-CN" altLang="en-US" sz="4000" b="1" kern="100" dirty="0" smtClean="0">
                <a:solidFill>
                  <a:schemeClr val="tx1">
                    <a:lumMod val="75000"/>
                    <a:lumOff val="25000"/>
                  </a:schemeClr>
                </a:solidFill>
                <a:latin typeface="仿宋" panose="02010609060101010101" pitchFamily="49" charset="-122"/>
                <a:ea typeface="仿宋" panose="02010609060101010101" pitchFamily="49" charset="-122"/>
                <a:cs typeface="Courier New" panose="02070309020205020404" pitchFamily="49" charset="0"/>
              </a:rPr>
              <a:t>戏用李广事</a:t>
            </a:r>
            <a:r>
              <a:rPr lang="en-US" altLang="zh-CN" sz="4000" b="1" kern="100" dirty="0" smtClean="0">
                <a:solidFill>
                  <a:schemeClr val="tx1">
                    <a:lumMod val="75000"/>
                    <a:lumOff val="25000"/>
                  </a:schemeClr>
                </a:solidFill>
                <a:latin typeface="仿宋" panose="02010609060101010101" pitchFamily="49" charset="-122"/>
                <a:ea typeface="仿宋" panose="02010609060101010101" pitchFamily="49" charset="-122"/>
                <a:cs typeface="Courier New" panose="02070309020205020404" pitchFamily="49" charset="0"/>
              </a:rPr>
              <a:t>,</a:t>
            </a:r>
            <a:r>
              <a:rPr lang="zh-CN" altLang="en-US" sz="4000" b="1" kern="100" dirty="0" smtClean="0">
                <a:solidFill>
                  <a:schemeClr val="tx1">
                    <a:lumMod val="75000"/>
                    <a:lumOff val="25000"/>
                  </a:schemeClr>
                </a:solidFill>
                <a:latin typeface="仿宋" panose="02010609060101010101" pitchFamily="49" charset="-122"/>
                <a:ea typeface="仿宋" panose="02010609060101010101" pitchFamily="49" charset="-122"/>
                <a:cs typeface="Courier New" panose="02070309020205020404" pitchFamily="49" charset="0"/>
              </a:rPr>
              <a:t>赋以寄之。</a:t>
            </a:r>
            <a:endParaRPr lang="zh-CN" altLang="en-US" sz="4000" b="1" kern="100" dirty="0" smtClean="0">
              <a:solidFill>
                <a:schemeClr val="tx1">
                  <a:lumMod val="75000"/>
                  <a:lumOff val="25000"/>
                </a:schemeClr>
              </a:solidFill>
              <a:latin typeface="仿宋" panose="02010609060101010101" pitchFamily="49" charset="-122"/>
              <a:ea typeface="仿宋" panose="02010609060101010101" pitchFamily="49"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故将军饮罢夜归来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长亭解雕鞍。恨灞陵醉尉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匆匆未识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桃李无言。射虎山横一骑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裂石响惊弦。落魄封侯事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岁晚田园。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谁向桑麻杜曲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要短衣匹马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移住南山。看风流慷慨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谈笑过残年</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。汉开边、功名万里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甚当时、健者也曾闲。纱窗外、斜风细雨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一阵轻寒。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晁楚老、杨民瞻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辛弃疾的友人。②杜甫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曲江三章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自断此生休问天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杜曲幸有桑麻田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故将移住南山边。短衣匹马随李广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看射猛虎终残年。”此处化用杜诗。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2088556" y="3996854"/>
            <a:ext cx="19874208" cy="12241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911083"/>
            <a:ext cx="20002640" cy="892552"/>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读标题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160564" y="4140870"/>
            <a:ext cx="19508086" cy="74231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读标题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词牌名。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2088556" y="6445126"/>
            <a:ext cx="19874208" cy="12241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60564" y="6589142"/>
            <a:ext cx="19508086" cy="812530"/>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读作者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北宋爱国词人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渴望北伐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收复失地。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TextBox 15"/>
          <p:cNvSpPr txBox="1"/>
          <p:nvPr/>
        </p:nvSpPr>
        <p:spPr>
          <a:xfrm>
            <a:off x="1960124" y="5292998"/>
            <a:ext cx="20002640" cy="814582"/>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读作者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15"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6192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5853910"/>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读注释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小序交代写作缘由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夜读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李广传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不能寐”。同时也暗含词的正文一定是借古人的酒杯浇自己心中的块垒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词的上阕正是体现了这点。注释①②和小序中提到的“晁楚老、杨民瞻约同居山间”一事与作者化用的杜诗相应。这里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作者借李广自比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以杜甫思慕李广之心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隐喻晁楚老、杨民瞻两位好友亲爱自己之意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盛赞他们不以穷达易交的高风。同时注释②有助于理解下文。“汉开边、功名万里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甚当时、健者也曾闲”是借汉言宋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意思是汉时开边征战、号召立功绝域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在那时健如李广者尚且弃而不用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暗含对南宋求和讳战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更无须良将的讽刺之意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痛斥了南宋当朝亲奸佞而逐贤良的腐败和黑暗。结尾两句以斜风寒雨之景作结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融情于景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实写自己内心壮志不得酬的悲凉。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读注释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1532727"/>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下阕抒发的情感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化用杜诗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回应朋友邀约同居山间的盛情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赞赏朋友的高风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借李广自比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表达了对南宋当局的不满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结尾两句融情于景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抒写了壮志难酬的悲凉。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下阕抒发的情感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04140" y="3132758"/>
            <a:ext cx="19642600" cy="8816773"/>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读诗家语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一是形象性。诗歌用形象说话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所以考生读懂诗歌要运用“入”的方法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即要置身诗境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体会诗歌的意境和情感。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二是凝练性。诗歌语言由于在字数上受到限制且有用词准确生动的需要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所以高度浓缩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这就需要考生采取“泡”的方法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即翻译诗歌的时候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要注意把诗歌中的单音节的词转换为词组。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三是跳跃性。诗歌由于字数的限制和表情达意的需要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往往存在省略的内容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这就需要考生根据诗境采取“补”的方法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即补充省略的成分进行翻译。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四是音乐性。古代诗歌讲究平仄、押韵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为了平仄和押韵以及表情达意的需要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诗歌的句子有时候存在着倒装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这就要求考生采取“调”的方法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即调整词序和句序进行翻译。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总之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做到了以上四点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那么考生对诗歌正文的内容也就基本理解了。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772718"/>
            <a:ext cx="19786046" cy="4092575"/>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(1)下列对这首诗的赏析,不正确的一项是(3分)(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A.弯弓射鸿、麻衣冲风、饮酒高歌都是诗人排解心头苦闷与抑郁的方式。</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B.诗人虽不得不接受生活贫穷的命运,但意志并未消沉,气概仍然豪迈。</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C.诗中形容春柳的方式与韩愈《早春呈水部张十八员外》相同,较为常见。</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D.本诗前半描写场景,后半感事抒怀,描写与抒情紧密关联,脉络清晰。</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741270"/>
            <a:ext cx="19800000" cy="3024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7928856"/>
            <a:ext cx="19788326" cy="1753235"/>
          </a:xfrm>
          <a:prstGeom prst="rect">
            <a:avLst/>
          </a:prstGeom>
        </p:spPr>
        <p:txBody>
          <a:bodyPr wrap="square">
            <a:spAutoFit/>
          </a:bodyPr>
          <a:lstStyle/>
          <a:p>
            <a:pPr>
              <a:lnSpc>
                <a:spcPct val="15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[解析] “生活贫穷的命运”错,望文生义。第五句中的“穷”,在古代指困厄、不得志,并不是指生活贫穷,例如王勃《滕王阁序》中的“穷且益坚,不坠青云之志”。</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04140" y="2988742"/>
            <a:ext cx="19642600" cy="7216334"/>
          </a:xfrm>
          <a:prstGeom prst="rect">
            <a:avLst/>
          </a:prstGeom>
          <a:noFill/>
        </p:spPr>
        <p:txBody>
          <a:bodyPr wrap="square" rtlCol="0">
            <a:spAutoFit/>
          </a:bodyPr>
          <a:lstStyle/>
          <a:p>
            <a:pPr>
              <a:lnSpc>
                <a:spcPct val="130000"/>
              </a:lnSpc>
              <a:spcAft>
                <a:spcPts val="0"/>
              </a:spcAft>
            </a:pP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例</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安徽卷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　圆</a:t>
            </a:r>
            <a:r>
              <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endPar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杜　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孤月当楼满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寒江动夜扉。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委波金不定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照席绮逾依</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未缺</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空山静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高悬列宿</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故园松桂发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万里共清辉。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这首诗是唐代宗大历元年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(766)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秋天杜甫流寓夔州时所作。②绮逾依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这里指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席子上的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光彩更加柔美。③未缺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指月圆。④列宿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众星。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04140" y="2988742"/>
            <a:ext cx="19642600" cy="6416115"/>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翻译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一轮明月正对着屋舍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此时正是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满月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月光照射在秋夜滚滚的江面之上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又反射到屋门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在屋门之上闪动。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方法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入、泡、补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绵延曲折起伏的水波在不停地闪动着金光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华丽的席子在月光的照射下显得更加柔美。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方法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入、泡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秋天的夜空中高悬着一轮明月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照耀着幽深人少的山林。月光皎洁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星星稀寥。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方法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入、泡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遥远的家乡的松树当茂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桂花正香。在这明静的夜晚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唯愿与远隔万里的亲人们共同沐浴在这美好的月光之中。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方法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入、泡、补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阅读下面这首宋诗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完成各题。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六月二十四日夜分</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梦范致能、李知几、尤延之同集江亭</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诸公请予赋诗</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记江湖之乐</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诗成而觉</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忘数字而已</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陆　游</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露箬霜筠织短篷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飘然来往淡烟中。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偶经菱市寻溪友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却拣 　汀下钓筒。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白菡萏香初过雨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红蜻蜓弱不禁风。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吴中近事君知否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团扇家家画放翁。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这首诗是宁宗庆元二年陆游在故乡山阴时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据梦中所作而补写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他当时七十二岁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已在家乡闲居多年。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频.EPS" descr="id:2147492761;FounderCES"/>
          <p:cNvPicPr/>
          <p:nvPr/>
        </p:nvPicPr>
        <p:blipFill>
          <a:blip r:embed="rId1" cstate="print"/>
          <a:stretch>
            <a:fillRect/>
          </a:stretch>
        </p:blipFill>
        <p:spPr>
          <a:xfrm>
            <a:off x="12673732" y="7741270"/>
            <a:ext cx="626644" cy="48568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225292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①交代写作的缘由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梦中所作之诗歌。②交代诗歌的主题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表层是梦中之乐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是对朋友的思念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深层是对自己赋闲在家、壮志难酬的一种忧愁和无奈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是对朝廷不思进取、打压抗金者的愤懑与不满。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诗歌的标题和尾注包含着哪些信息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2016548" y="2878975"/>
            <a:ext cx="20002640"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翻译诗句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并说说你采取的方法。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①露箬霜筠织短篷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飘然来往淡烟中。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②偶经菱市寻溪友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却拣 汀下钓筒。</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③白菡萏香初过雨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红蜻蜓弱不禁风。</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④吴中近事君知否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团扇家家画放翁。</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矩形 9"/>
          <p:cNvSpPr/>
          <p:nvPr/>
        </p:nvSpPr>
        <p:spPr>
          <a:xfrm>
            <a:off x="2160564" y="4440912"/>
            <a:ext cx="19508086" cy="74231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用露箬和霜筠织成的短篷小舟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在淡烟缭绕的江河湖泊中飘然来往。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方法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入、泡、补、调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p:cNvSpPr/>
          <p:nvPr/>
        </p:nvSpPr>
        <p:spPr>
          <a:xfrm>
            <a:off x="2160564" y="6097096"/>
            <a:ext cx="19508086" cy="146251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偶然经过卖菱角的集市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想去寻访一同泛舟游溪的朋友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却偏偏挑选了长着 草的水边陆地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在那里钓鱼。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方法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入、泡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2160564" y="8423591"/>
            <a:ext cx="19508086" cy="146251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刚刚下过一场雨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白色的荷花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沾着雨水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芳香四溢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红色的蜻蜓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在雨后的微风中上下翻飞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显得弱不禁风。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方法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入、泡、补、调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2232572" y="10777499"/>
            <a:ext cx="19508086" cy="74231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吴中近事你们知道吗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吴中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每一家的团扇上都画着我的像。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方法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入、泡、补、调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P spid="11" grpId="0"/>
      <p:bldP spid="12"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8029302"/>
            <a:ext cx="19874208" cy="37444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8173318"/>
            <a:ext cx="19508086" cy="153162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[解析]“写出了诗人在家乡闲居多年后不知国事的苦闷”说法错误。“吴中近事君知否?团扇家家画放翁。”诗人自问自答,告诉好友每家的团扇上都画着他,并无“不知国事的苦闷”。</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569277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下列对这首诗的理解与分析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首联写诗人驾着用露箬和霜筠织成的短篷小舟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在淡烟缭绕的江河湖泊中飘然来往。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偶经”“却拣”二语前后呼应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用语灵动自然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补足了首联“飘然来往”之意。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诗人问诸公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吴中近事你们知道吗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写出了诗人在家乡闲居多年后不知国事的苦闷。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此诗描写的是日常生活中的情趣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抒发的情怀中却隐含着作者心中一个永恒的伤痛。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①色彩搭配。雨后荷花分外洁白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碧绿的荷叶上停留着一只红色的蜻蜓。色彩描写极为生动。②动静结合。洁白的荷花在水中静静地绽放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红蜻蜓在雨后的微风中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上下翻飞。③视觉描写和嗅觉描写相结合。白色的荷花、红色的蜻蜓给人以强烈的视觉冲击。荷花散发出阵阵清香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给人以嗅觉上的冲击。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本诗的颈联在景物描写上有什么特点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请简要赏析。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04140" y="2844726"/>
            <a:ext cx="19642600" cy="8016554"/>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读意象、表情词语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诗歌的意象往往有特定的寓意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诗人常用一些特定的事物来表达思想感情。因此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意象是作者的主观感情与客观物象的完美结合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是诗人情感显现的载体。把握诗中的意象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有助于参悟意境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理解诗中所蕴含的情感。如“柳”与“留”谐音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古人在送别之时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往往折柳相送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以表达依依惜别的深情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月亮”“鸿雁”“红豆”常常是相思的象征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梧桐”“芭蕉”“猿猴”是凄凉、悲伤的象征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连理枝”“比翼鸟”是美好的恋情的象征。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诗词中诸如“愁”“忆”“思”“喜”“苦”“暗”等一些词语往往透露着作者的情感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抓住这些表情词语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特别是一些动词和形容词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也有助于读懂诗歌。例如孟浩然的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宿建德江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移舟泊烟渚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日暮客愁新。 野旷天低树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江清月近人。”一个“愁”字揭示了全诗的感情。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阅读下面这首唐诗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齐州送祖三</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　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相逢方一笑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相送还成泣。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祖帐已伤离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荒城复愁入。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天寒远山净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日暮长河急。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解缆君已遥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望君犹伫立。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812530"/>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荒城、寒天、远山、日暮、长河。表情词语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笑、泣、伤离、愁。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找出诗中的意象、表情词语。</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329184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(2)诗的最后两句有何含意?请简要分析。(6分)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81030"/>
            <a:ext cx="19800000"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5768616"/>
            <a:ext cx="19788326" cy="1753235"/>
          </a:xfrm>
          <a:prstGeom prst="rect">
            <a:avLst/>
          </a:prstGeom>
        </p:spPr>
        <p:txBody>
          <a:bodyPr wrap="square">
            <a:spAutoFit/>
          </a:bodyPr>
          <a:lstStyle/>
          <a:p>
            <a:pPr>
              <a:lnSpc>
                <a:spcPct val="15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①意为凛冽的寒风终将过去,和煦的春风拂绿枯柳,缀满嫩绿的柳条好像轻烟笼罩一般摇曳多姿;②表达了诗人虽感叹不遇于时,但不甘沉沦的乐观、自勉之情。</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6661150"/>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805166"/>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犹”字好。孤舟远去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诗人仍然伫立在原地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目送远去的朋友。“犹”字侧重表现伫立时间之长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以及诗人主观上不愿意离去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写出诗人对朋友不舍的深情。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空”字好。“空”字表明朋友的孤舟在视野中已经消失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诗人空对无际的长河。“空”字侧重表现诗人失魂落魄的神情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更强烈地传达出诗人因友人离去而产生的惆怅、失落之情。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本题考查诗歌的炼字以及对诗歌内容的评价的能力。答题时首先应表明自己的观点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然后在回答理由时按照诗歌炼字题的答题思路解答。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3293209"/>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本诗最后一句在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唐文粹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中是“望君空伫立”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你认为是“犹”字好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还是“空”字好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TextBox 18"/>
          <p:cNvSpPr txBox="1"/>
          <p:nvPr/>
        </p:nvSpPr>
        <p:spPr>
          <a:xfrm>
            <a:off x="2016548" y="3060750"/>
            <a:ext cx="20002640" cy="729361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下列对这首诗的赏析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不恰当的一项是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还成泣”一方面表明友情是真挚、深厚的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另一方面短暂的“笑”对“泣”又起了正面衬托作用。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天寒远山净”表现出友人离去造成自己的空虚感、落寞感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日暮长河急”更加重了心绪的缭乱。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颈联借景抒情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借寒天、远山、日暮、长河等凄清的景象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传达出了诗人的感伤之情。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这首诗运用了细节描写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以长时间伫立河边的细节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表现诗人内心的怅惘以及对友人的不舍。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9685486"/>
            <a:ext cx="19874208" cy="1944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9829502"/>
            <a:ext cx="19508086" cy="81153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　[解析]“正面衬托作用”错误,应该是“反衬作用”。</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3"/>
          <p:cNvGrpSpPr/>
          <p:nvPr/>
        </p:nvGrpSpPr>
        <p:grpSpPr>
          <a:xfrm>
            <a:off x="2160564" y="2916734"/>
            <a:ext cx="5472608" cy="1012348"/>
            <a:chOff x="2074961" y="3908258"/>
            <a:chExt cx="6653339" cy="1018510"/>
          </a:xfrm>
        </p:grpSpPr>
        <p:pic>
          <p:nvPicPr>
            <p:cNvPr id="15"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6" name="矩形 15"/>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模板示范</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抓信息</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1" name="表格 10"/>
          <p:cNvGraphicFramePr>
            <a:graphicFrameLocks noGrp="1"/>
          </p:cNvGraphicFramePr>
          <p:nvPr/>
        </p:nvGraphicFramePr>
        <p:xfrm>
          <a:off x="2376588" y="4284886"/>
          <a:ext cx="19442160" cy="7790286"/>
        </p:xfrm>
        <a:graphic>
          <a:graphicData uri="http://schemas.openxmlformats.org/drawingml/2006/table">
            <a:tbl>
              <a:tblPr/>
              <a:tblGrid>
                <a:gridCol w="8263453"/>
                <a:gridCol w="11178707"/>
              </a:tblGrid>
              <a:tr h="627802">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　文</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泛读示例</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77054">
                <a:tc>
                  <a:txBody>
                    <a:bodyPr/>
                    <a:lstStyle/>
                    <a:p>
                      <a:pPr marL="0" algn="l" defTabSz="2118995" rtl="0" eaLnBrk="1" latinLnBrk="0" hangingPunct="1">
                        <a:lnSpc>
                          <a:spcPct val="130000"/>
                        </a:lnSpc>
                        <a:spcAft>
                          <a:spcPts val="0"/>
                        </a:spcAft>
                      </a:pP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阅读下面这首唐诗</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完成题目。</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金陵望汉江</a:t>
                      </a:r>
                      <a:endParaRPr lang="zh-CN" altLang="en-US" sz="36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李　白</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汉江回万里</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派作九龙盘</a:t>
                      </a:r>
                      <a:r>
                        <a:rPr lang="en-US" altLang="en-US" sz="3600" kern="12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横溃豁中国</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崔嵬飞迅湍。</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六帝沦亡后</a:t>
                      </a:r>
                      <a:r>
                        <a:rPr lang="en-US" altLang="en-US" sz="3600" kern="12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三吴不足观</a:t>
                      </a:r>
                      <a:r>
                        <a:rPr lang="en-US" altLang="en-US" sz="3600" kern="12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我君混区宇</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垂拱众流安。</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今日任公子</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沧浪罢钓竿</a:t>
                      </a:r>
                      <a:r>
                        <a:rPr lang="en-US" altLang="en-US" sz="3600" kern="12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读标题</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交代了人物</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李白</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标题中省掉的主语</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点明了事件</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望汉江</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指出了地点</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金陵</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暗示诗歌内容</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望汉江所见、所感、所思</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读注释</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注释的对象多是难读懂的字词句</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可以扫除考生的阅读障碍</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如“派”。</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帮助理解写作技巧</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如“六帝”“三吴”与“我君”形成古今对比</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用典</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任公子垂钓的隐喻。</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帮助领会诗歌的情感和主旨。</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诗歌文体专攻</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376588" y="3996854"/>
          <a:ext cx="19442160" cy="7845552"/>
        </p:xfrm>
        <a:graphic>
          <a:graphicData uri="http://schemas.openxmlformats.org/drawingml/2006/table">
            <a:tbl>
              <a:tblPr/>
              <a:tblGrid>
                <a:gridCol w="8263453"/>
                <a:gridCol w="11178707"/>
              </a:tblGrid>
              <a:tr h="627802">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　文</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泛读示例</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77054">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①</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派</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河的支流。长江在湖北、江西一带</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分为很多支流。</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六帝</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代指六朝。</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三吴</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古吴地后分为三</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即吴兴、吴郡、会稽。</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这两句的意思是</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当今任公子已无须垂钓了</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因为江海中已无巨鱼</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比喻已无危害国家的巨寇。任公子是《庄子》中的传说人物</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他用很大的钓钩和极多的食饵钓起一条巨大的鱼</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读诗家语</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就是省略句</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应为“我在金陵望汉江”</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即省略了主语——“我”</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“金陵”做“望”的状语</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表地点。</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最后两句诗</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应结合起来理解</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现在的任公子面对风平浪静的水面收起了钓竿。</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读意象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“汉江”</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借代“中国”。</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“众流”</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喻中国各种势力割据、动乱的政局。</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“任公子”</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借指世上能平定乱局的英雄</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“巨鱼”</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喻乱世的“巨寇”。</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“钓竿”</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喻世上杰出人才所具有的才能</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2" name="TextBox 11"/>
          <p:cNvSpPr txBox="1"/>
          <p:nvPr/>
        </p:nvSpPr>
        <p:spPr>
          <a:xfrm>
            <a:off x="2016548" y="3060750"/>
            <a:ext cx="20002640" cy="814582"/>
          </a:xfrm>
          <a:prstGeom prst="rect">
            <a:avLst/>
          </a:prstGeom>
          <a:noFill/>
        </p:spPr>
        <p:txBody>
          <a:bodyPr wrap="square" rtlCol="0">
            <a:spAutoFit/>
          </a:bodyPr>
          <a:lstStyle/>
          <a:p>
            <a:pPr algn="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（续表）</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2" presetClass="entr" presetSubtype="4"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313692" y="6661150"/>
            <a:ext cx="11449596" cy="1446550"/>
          </a:xfrm>
          <a:prstGeom prst="rect">
            <a:avLst/>
          </a:prstGeom>
          <a:noFill/>
        </p:spPr>
        <p:txBody>
          <a:bodyPr wrap="square" rtlCol="0">
            <a:spAutoFit/>
          </a:bodyPr>
          <a:lstStyle/>
          <a:p>
            <a:r>
              <a:rPr lang="zh-CN" altLang="en-US" sz="8800" dirty="0" smtClean="0">
                <a:solidFill>
                  <a:srgbClr val="E9C355"/>
                </a:solidFill>
                <a:latin typeface="微软雅黑" panose="020B0503020204020204" pitchFamily="34" charset="-122"/>
                <a:ea typeface="微软雅黑" panose="020B0503020204020204" pitchFamily="34" charset="-122"/>
              </a:rPr>
              <a:t>鉴赏古代诗歌的形象</a:t>
            </a:r>
            <a:endParaRPr lang="zh-CN" altLang="en-US" sz="88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1</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4212878"/>
            <a:ext cx="19802200"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诗歌中的形象既指人物形象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包括诗人“我”的形象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又指诗歌中所描绘的景物、事物的形象。对叙事诗而言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诗中的“人”和“事”是形象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对写景诗、状物诗而言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诗中的“景”和“物”是形象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对抒情诗而言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诗中的抒情主人公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可以是人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也可以是物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是形象。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图解考点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15"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考点透析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固根基</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pic>
        <p:nvPicPr>
          <p:cNvPr id="20" name="y1.jpg" descr="id:2147492797;FounderCES"/>
          <p:cNvPicPr/>
          <p:nvPr/>
        </p:nvPicPr>
        <p:blipFill>
          <a:blip r:embed="rId2" cstate="print"/>
          <a:stretch>
            <a:fillRect/>
          </a:stretch>
        </p:blipFill>
        <p:spPr>
          <a:xfrm>
            <a:off x="4464820" y="7381230"/>
            <a:ext cx="14329592" cy="475252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blinds(horizontal)">
                                      <p:cBhvr>
                                        <p:cTn id="17" dur="500"/>
                                        <p:tgtEl>
                                          <p:spTgt spid="69"/>
                                        </p:tgtEl>
                                      </p:cBhvr>
                                    </p:animEffect>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4815677"/>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类型一　人物形象</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诗歌中的人物形象包括主观形象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作品塑造的抒情主人公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和客观形象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作者描写的人物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。在理解人物形象时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要抓住人物的语言、神态、动作、心理、细节的描写及侧面、环境描写来概括人物的特点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要结合作者的处境和写作背景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分析作者塑造人物形象的意义。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一、诗中主人公形象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在偏重叙事的诗歌作品中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诗人往往借助笔下塑造的人物来表达自己对生活的感受、对社会的看法或寄托自己的理想。如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刻画了勤劳善良而又清醒刚烈的女主人公形象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孔雀东南飞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刻画了同封建家长制做斗争的刘兰芝、焦仲卿的形象。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33962"/>
            <a:ext cx="19714038"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二、诗人自身形象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诗人“我”的形象也就是抒情主人公的形象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实际上是“诗化了的作者”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是作者在诗中的“代言人”。在古代诗歌中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诗人的自身形象一般有以下九大类型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232572" y="5220989"/>
          <a:ext cx="19586176" cy="7132320"/>
        </p:xfrm>
        <a:graphic>
          <a:graphicData uri="http://schemas.openxmlformats.org/drawingml/2006/table">
            <a:tbl>
              <a:tblPr/>
              <a:tblGrid>
                <a:gridCol w="3456384"/>
                <a:gridCol w="16129792"/>
              </a:tblGrid>
              <a:tr h="684076">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形象类型</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例释</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4076">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忧国忧民、心系社稷的形象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“国破山河在</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城春草木深”</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杜甫《春望》</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描写了一片萧条的景象</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诗人感时落泪</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展现了其忧国忧民、心系社稷的形象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4076">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历经磨难、坚持追求的形象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“亦余心之所善兮</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虽九死其犹未悔”“虽体解吾犹未变兮</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岂余心之可惩”</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屈原《离骚》</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再现了诗人不愿同流合污</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不低头</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不屈服</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执着地追求真理的形象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4076">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胸怀宽广、豪放洒脱的形象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“莫听穿林打叶声</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何妨吟啸且徐行。竹杖芒鞋轻胜马</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谁怕</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一蓑烟雨任平生”</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苏轼《定风波》</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让我们看到了词人在风雨中拄着竹杖</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穿着草鞋</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吟啸徐行</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豪放洒脱的形象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4076">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金戈铁马、转战沙场的形象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“但使龙城飞将在</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不教胡马度阴山”</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王昌龄《出塞二首</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其一</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我们仿佛看到了一位英勇的战士形象</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战争的艰辛与磨难不能改变他保家卫国的雄心壮志</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33962"/>
            <a:ext cx="19714038"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088556" y="3701766"/>
          <a:ext cx="19586176" cy="7845552"/>
        </p:xfrm>
        <a:graphic>
          <a:graphicData uri="http://schemas.openxmlformats.org/drawingml/2006/table">
            <a:tbl>
              <a:tblPr/>
              <a:tblGrid>
                <a:gridCol w="3456384"/>
                <a:gridCol w="16129792"/>
              </a:tblGrid>
              <a:tr h="684076">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形象类型</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例释</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4076">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寄情山水、归隐田园的形象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“晨兴理荒秽</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带月荷锄归”</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陶渊明《归园田居</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其三</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这是一个归隐田园、从事农耕的诗人形象</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他热爱田园生活</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安贫乐道</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4076">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6.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藐视权贵、傲岸不羁的形象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“安能摧眉折腰事权贵</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使我不得开心颜”</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李白《梦游天姥吟留别》</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表现了诗人淡泊名利、傲视权贵的品质</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也反映了他傲岸不羁、豪放洒脱的性格</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4076">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7.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寂寞愁苦、身世飘零的形象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李清照的《声声慢》中</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描绘出一个流落无依、形影相吊、漂泊江南的词人形象。亡国之痛、孀居之悲、沦落之苦齐上心头</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4076">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8.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怀才不遇、壮志难酬的形象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“塞上长城空自许</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镜中衰鬓已先斑”</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陆游《书愤》</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诗人大志落空</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而揽镜自照</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却是年华不再</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衰鬓先斑。此二句刻画了一位悲怆、郁愤的不遇之士的形象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4076">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9. </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送别友人、思念故乡的形象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“独在异乡为异客</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每逢佳节倍思亲。遥知兄弟登高处</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遍插茱萸少一人。”</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王维《九月九日忆山东兄弟》</a:t>
                      </a:r>
                      <a:r>
                        <a:rPr lang="en-US"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塑造了一个思念故乡亲人的诗人形象</a:t>
                      </a:r>
                      <a:endParaRPr lang="zh-CN" altLang="en-US" sz="36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38654" y="3176328"/>
            <a:ext cx="19508086" cy="4246245"/>
          </a:xfrm>
          <a:prstGeom prst="rect">
            <a:avLst/>
          </a:prstGeom>
        </p:spPr>
        <p:txBody>
          <a:bodyPr wrap="square">
            <a:spAutoFit/>
          </a:bodyPr>
          <a:lstStyle/>
          <a:p>
            <a:pPr>
              <a:lnSpc>
                <a:spcPct val="15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拉开山桑木制成的弓,仰天射出用乌鸦羽毛作为箭羽的箭,高空衔着芦苇的大雁应声中箭而落。我穿着宽大的黑色粗麻布衣服,迎着呼啸的北风,在田野里饮酒高歌到黄昏。大丈夫虽遭受困顿,才志不能施展,但心并不沉沦。我愤怒地问天公:为什么会做有枯有荣这样不公平的安排?凛冽的寒风终将过去,和煦的春风拂绿枯柳,缀满嫩绿的柳条好像轻烟笼罩一般摇曳多姿。</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894743"/>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本诗首联表现了诗人什么样的性格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请加以分析。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本词上阕选取了李广的哪些事迹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诗中“陈居士”的形象特点是什么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请结合两首诗加以分析。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明确指出是什么形象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概括人物形象的特征。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组织语言的格式一般为“思想性格特征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人物身份”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结合诗作分点说明、概括。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概括形象的意义。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分析诗人通过形象所寄寓的感情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山东卷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阅读下面两首宋诗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寻诗两绝句</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陈与义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楚酒困人三日醉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园花经雨百般红。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无人画出陈居士</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亭角寻诗满袖风。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爱把山瓢</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莫笑侬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愁时引睡有奇功。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醒来推户寻诗去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乔木峥嵘明月中。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居士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指文人雅士。②山瓢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天然粗陋的酒器。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004966"/>
            <a:ext cx="19874208" cy="6912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148982"/>
            <a:ext cx="19508086" cy="650389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行为洒脱　②情趣高雅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①“楚酒困人三日醉”“爱把山瓢莫笑侬”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从陈居士喜欢喝酒可以看出他洒脱的性格特点。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②“亭角寻诗满袖风”“醒来推户寻诗去”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白天寻诗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夜晚寻诗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表现了陈居士沉迷于诗歌创作的高雅情趣。</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本题考查鉴赏文学作品的形象的能力。首先应注意诗后的注释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根据“居士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指文人雅士”的解释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可初步判断出“陈居士”的形象特点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高雅。然后抓住描写手法来分析人物形象的特征。诗中描写“陈居士”动作、神态的具体诗句主要有“楚酒困人三日醉”“亭角寻诗满袖风”“爱把山瓢莫笑侬”“醒来推户寻诗去”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其中“楚酒困人三日醉”“爱把山瓢莫笑侬”表现了其性格中洒脱的一面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亭角寻诗”和“推户寻诗”则表现了诗人高雅的情趣。</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1692771"/>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诗中“陈居士”的形象特点是什么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请结合两首诗加以分析。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第一首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楚酒使人倦怠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我接连醉了三天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谁料到雨后的鲜花竟红遍满园。可惜没有人能画出我惆怅的影像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我在亭角寻觅诗句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却只有清风把两袖涨满。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第二首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请不要嘲笑我好酒贪杯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苦恼时只有酒能催我入睡。醒来后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我推门走出去寻觅诗句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夜色真美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明月高照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树木高耸峭拔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意境清幽。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894743"/>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类型二　景物形象</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包含意象、意境</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景物形象指写景诗或杂诗中的一般景物。抒情诗往往是借助客观景物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山、川、草、木等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来表达主观感情的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这种承载主观感情的客观事物就是景物形象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即“意象”。如诗歌中的湖光山色、田园桑林、大漠孤城之类。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“意象”是指诗歌中熔铸了作者主观感情的客观物象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是作者内在的思想情感与外在的客观物象的统一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也就是“借景抒情”中的“景”或“托物言志”中的“物”。分析意象的特点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主要围绕以下两方面展开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要抓住描述该意象的关键性词语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一般为动词、形容词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把握其外在特征。要特别关注意象的时令色彩和冷暖色调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因为不同季节、不同色调所呈现出的特征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尤其情感特征是不同的。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要抓住“物”与“志”“情”的契合点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由外在的形象特征深入挖掘其内在的品质特征。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分析意象的作用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主要围绕以下几方面展开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渲染气氛、奠定基调等营造意境方面的作用。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为人物活动提供环境或背景的作用。它通常表现为通过多个意象组成群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为人物的活动提供环境或背景。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表情达意方面的作用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这是最主要的。一些传统意象在表情达意上的作用往往是固定的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如“江中扁舟”“月落乌啼”传达出“诗人的羁旅之苦”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空城落花”传达出作者“对国力衰微的哀叹”及“一腔的爱国情”。 意象在具体诗歌中的传达情感方面的作用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则由具体诗歌的内容来定。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衬托人物节操或性格的作用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多表现在咏物诗中。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结构上的线索作用。有的意象贯穿始终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是诗歌的线索。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通俗地讲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就是诗歌中所有意象的“总和”。概括诗歌的意境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常用这样一些两个字的术语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描述“动”的意境常用的词语有活泼、热烈、繁华、喧闹等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静”的有恬静、幽静、宁静、静谧、恬淡等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悲”的有悲凉、悲壮、孤寂、清冷、凄凉、萧瑟、孤清等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壮”的有壮阔、壮丽、空旷、慷慨、雄浑等</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美”的有</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优美、明丽、</a:t>
            </a:r>
            <a:endPar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969496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雅致、清新、自然、质朴、飘逸等。答意境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画面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常用这样一些四个字的术语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豪放类用雄浑开阔、雄奇瑰丽、浩瀚辽阔、广袤高远、旷达洒脱等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清幽类用清新明丽、宁静恬淡、淡雅闲适、和谐静谧、恬静优美等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伤感类用凄清冷寂、孤寂冷清、哀怨低沉、凄惨萧条、苍凉悲壮等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婉约类用缠绵悱恻、哀婉动人、委婉含蓄、蕴藉风流、朦胧缥缈等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超脱类用超脱世俗、远离尘嚣、高雅脱俗、超凡脱尘、风致雅洁等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华美类用富丽堂皇、华美绚丽、华妙艳丽、瑰丽神奇、色彩斑斓等。</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意境的范围比较大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通常指整首诗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或几句诗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或一句诗所营造的境界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而意象只不过是构成诗歌意境的一些具体的、细小的单位。意境好比一座完整的建筑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意象只是构成这个建筑的一些砖石。如马致远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天净沙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中的“枯藤老树昏鸦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小桥流水人家”两句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枯藤、老树、昏鸦、小桥、流水、人家这些事物就是诗中的意象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这些意象组合在一起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就构成了具有阴冷气氛和灰暗色彩的悲凉意境。意象是具体的事物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意境是具体的事物组成的整体环境和感情的结合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情中有景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景中有情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情景交融。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9694962"/>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鉴赏意境类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大纲全国卷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诗人眼中常山道人隐居地周围环境的最大特色是什么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请简要说明。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鉴赏意象类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北京卷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同样是描绘山峡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晓行巴峡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与下列诗句相比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在运用意象、抒发情感方面有何不同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请结合诗句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具体分析。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诗的前四句描写了什么样的景象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这样写有什么用意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描摹图景类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第二联描绘了怎样的画面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福建卷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第二联写景精细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诗中描写了春雨后的哪些景象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找出诗中的景物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概括景象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描摹诗歌图景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点明景物所营造的氛围特点。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剖析作者的情感。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4305"/>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天津卷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阅读下面的宋诗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按要求作答。</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太湖恬亭</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王安石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槛临溪上绿阴围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溪岸高低入翠微。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日落断桥人独立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水涵幽树鸟相依。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清游始觉心无累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静处谁知世有机。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更待夜深同徙倚</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秋风斜月钓舟归。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徙倚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徘徊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流连不去。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38654" y="3032818"/>
            <a:ext cx="19508086" cy="9232265"/>
          </a:xfrm>
          <a:prstGeom prst="rect">
            <a:avLst/>
          </a:prstGeom>
        </p:spPr>
        <p:txBody>
          <a:bodyPr wrap="square">
            <a:spAutoFit/>
          </a:bodyPr>
          <a:lstStyle/>
          <a:p>
            <a:pPr>
              <a:lnSpc>
                <a:spcPct val="15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诗歌赏析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1~2句表面写仰天射鸿的高超射技,实际上是借此喻指诗人凭借出众才华来到京都准备在应举考试中摘冠折桂。其中“弓”“箭”喻指诗人的文学才华,诗人要射落“鸿”指要折桂中举。诗人以形象化的比喻描绘出自己的理想宏愿。可在诗人踌躇满志之时,一些嫉妒诗人才华的举子,对他进行诽谤,说他没有避父亲的名讳,攻击他“轻薄”,这使诗人无缘中举,只得懊恼地回到家乡。</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第3~4句讲诗人受打击后,用肥衣冲风、带酒晚歌的洒脱方式表达对嫉妒、诽谤自己的可恶小人和听信谗言、草率取士的礼部考官的极大愤慨。遭谗落第,仕途受阻,诗人自然会产生沮丧、懊恼、悲怆之情,但内心依然充盈着入仕的锐气,期望冲破困境,寻求光明未来。“黑”字给人一种压抑和阴森的感觉,“北风”比喻世风的炎凉、人情的冷漠。但诗人依然肥衣冲风,饮酒高歌,感情沉郁激愤,气概慷慨豪迈,表现了诗人的豪放、洒脱。</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6229102"/>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373118"/>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人景相融的宁静画面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断桥边夕阳西下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树影倒映水中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鸟雀在枝头相互依偎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诗人独自欣赏美景。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首先找出第二联中描写的对象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日、桥、人、水、树、鸟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再分析这些对象的特点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根据描写对象的特点及对象之间的关系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进行概括即可。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9299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第二联描绘了怎样的画面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恬亭的栏杆面临小溪被绿树围绕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小溪的岸高高低低的在翠微之中。太阳落了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人在断桥上独自站立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水中幽静的大树上栖息着飞鸟。清静地游览才觉得心不累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幽静的地方有谁知道世上还有烦心事。到了深夜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人还在徘徊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秋风中天上挂着斜月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人坐着钓鱼船回去。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9632380"/>
          </a:xfrm>
          <a:prstGeom prst="rect">
            <a:avLst/>
          </a:prstGeom>
          <a:noFill/>
        </p:spPr>
        <p:txBody>
          <a:bodyPr wrap="square" rtlCol="0">
            <a:spAutoFit/>
          </a:bodyPr>
          <a:lstStyle/>
          <a:p>
            <a:pPr>
              <a:lnSpc>
                <a:spcPct val="12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类型三　事物形象</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古代诗歌中有一类诗叫“咏物诗”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这类诗歌以某些事物为具体描写对象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在形象的描写中将事物人格化。在全诗中把诗人要表现的品格节操或思想感情用象征性的形象曲折地表达出来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这种象征性的形象就是事物形象。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诗人塑造物象是为了言志、言情、言心声。如杜甫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孤雁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孤雁不饮啄”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中的“雁”的形象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王安石的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梅花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墙角数枝梅”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中的“梅花”的形象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郑板桥的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竹石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咬定青山不放松”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中的“竹”的形象。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根据其意义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可将事物形象分为以下两种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具有象征意义的形象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咏物诗运用的是托物言志或象征的手法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通过对某一具体事物的描绘来表达自己的某种理想和品格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以物喻人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言在此而意在彼。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具有特定含义的形象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古诗词中有一些意象具有特定的含义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比如“柳”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谐音“留”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古代有折柳送别之俗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所以其有惜别怀远之意。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9694962"/>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如何理解曹霸画的马“一洗万古凡马空”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曹霸是怎样做到的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三、四两句中的“烟”有哪些特点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诗人是如何描写的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颔联描绘了怎样的野菊形象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明确指出所写物象是什么。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分析作者从哪些方面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不同感官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或运用什么手法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如动静结合、虚实结合、对比、侧面烘托等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写出了物象的什么特点。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指出所写之物象征什么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或作者借所写物象表达了怎样的思想感情。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山东卷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阅读下面这首清诗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山寺夜起</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　湜</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月升岩石巅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下照一溪烟。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烟色如云白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流来野寺前。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开门惜夜景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矫首看霜天。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谁见无家客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山中独不眠。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三、四两句中的“烟”有哪些特点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诗人是如何描写的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794429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三、四两句中的“烟”有两个特点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一是色白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一是具有动态。诗人在第三句用比喻的修辞手法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形容“烟”在月光下呈现出如云的白色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第四句以“流”字描写“烟”之动态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形象生动。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本题考查鉴赏诗歌作品形象的能力。这里考查的物象是“烟”。烟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即雾气、云气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诗中用了三个句子来表现。诗歌第二句重在做铺垫和映衬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第三句运用比喻的修辞手法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抓住云气的颜色来写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第四句写云气的动态。回答此题时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除了要解释句子的含意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还要回答运用了哪种修辞手法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刻画了“烟”怎样的特点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并与主旨保持内在的一致。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月亮从高高的岩石之巅升起来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月光普照大地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下面有一溪水雾。溪上的水雾如云朵一样洁白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飘飘荡荡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散流在寺前。无法入睡的诗人打开寺门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站在寺外观赏美丽的夜景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甚感怜惜。抬头看天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却感觉到霜重气寒。谁能看到这无家可归、客居他乡的人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独自一人在这荒郊野外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月下思乡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深夜不眠呢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4212878"/>
            <a:ext cx="19802200" cy="6416115"/>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分析形象三步走</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特点、情感不可少</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找具体描写形象的句子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逐句翻译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理解诗句的内容。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分析作者从哪些角度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直接描写与间接描写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间接描写主要表现为环境描写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从哪些方面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主要体现为调动多种感官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进行描写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其中运用了哪些表现手法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写出了形象的什么特点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或营造了具有什么特点的画面与意境。一般在概括形象特点时用形容词性短语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在概括画面特点时用“时间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地点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事件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如“晚秋山野隐居图”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的形式。如果题干要求简析相关形象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实际上只要把相关诗句简洁、准确地翻译一下即可。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理解形象特点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结合注释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联系时代背景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分析作者的思想感情。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4"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技法指津</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速提能</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 presetClass="entr" presetSubtype="1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blinds(horizontal)">
                                      <p:cBhvr>
                                        <p:cTn id="1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技法小练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阅读下面这首元曲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越调</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柳营曲</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范蠡</a:t>
            </a:r>
            <a:r>
              <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endPar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无名氏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一叶舟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五湖游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闹垓垓不如归去休。红蓼滩头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白鹭沙鸥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正值着明月洞庭秋。进西施一捻</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起吴越两处冤仇。趁西风闲袖手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重整理钓鱼钩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看一江春水向东流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范蠡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春秋时越国大夫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助越王灭吴后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归隐江湖。②一捻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形容西施的体态非常纤秀。</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此曲塑造了怎样的范蠡形象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请简要分析。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722409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塑造了超然物外、逍遥自在的隐士形象。主人公抛开政治斗争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泛舟五湖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尽享红蓼艳丽、鸥鹭飞翔、明月当空的湖光美景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对悠然垂钓、闲看流水的自在生活充满了憧憬。</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找描写形象的句子“五湖游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闹垓垓不如归去休”“趁西风闲袖手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重整理钓鱼钩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看一江春水向东流”。第二步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分析描写角度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这是间接描写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特点是“自由自在”“闲散”“逍遥”等。第三步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在理解形象特点后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分析作者的思想感情为“享受自然美景”“对自在生活的憧憬”之情。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一叶扁舟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漫游五湖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在纷扰喧闹中倒不如辞官归隐。在开满红色蓼花的浅水滩头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白鹭与沙鸥上下翻飞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此时洞庭湖上恰好是明月高悬的秋夜。进献西施促成了吴王的风流韵事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使吴越双方互相争斗结冤仇。趁着秋风乍起又闲居无事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把钓鱼钩重新修理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待看一江春水滔滔地向东流去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1944540" y="2988742"/>
            <a:ext cx="19802200" cy="961699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阅读下面这首唐诗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金陵望汉江</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　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汉江回万里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派作九龙盘</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横溃豁中国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崔嵬飞迅湍。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六帝沦亡后</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三吴不足观</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我君混区宇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垂拱众流安。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今日任公子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沧浪罢钓竿</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河的支流。长江在湖北、江西一带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分为很多支流。②六帝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代指六朝。③三吴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古吴地后分为三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即吴兴、吴郡、会稽。④这两句的意思是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当今任公子已无须垂钓了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因为江海中已无巨鱼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比喻已无危害国家的巨寇。任公子是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庄子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中的传说人物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他用很大的钓钩和极多的食饵钓起一条巨大的鱼。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blinds(horizontal)">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16548" y="2988742"/>
            <a:ext cx="19800000" cy="8540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38654" y="3176328"/>
            <a:ext cx="19508086" cy="2584450"/>
          </a:xfrm>
          <a:prstGeom prst="rect">
            <a:avLst/>
          </a:prstGeom>
        </p:spPr>
        <p:txBody>
          <a:bodyPr wrap="square">
            <a:spAutoFit/>
          </a:bodyPr>
          <a:lstStyle/>
          <a:p>
            <a:pPr>
              <a:lnSpc>
                <a:spcPct val="150000"/>
              </a:lnSpc>
            </a:pPr>
            <a:r>
              <a:rPr 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5~8句是诗人不甘沉沦的自勉。尽管自己落第与别人折桂的不同遭遇(“枯荣不等”)令人沮丧懊恼,造成这种不公平的礼部考官(“天公”)理当受到责怪,然而诗人相信严冬过后终将是生机盎然的春天,诗人对光明未来充满信心,表达出乐观、自勉之情。</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88556" y="8605366"/>
            <a:ext cx="19874208" cy="30963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38654" y="8749382"/>
            <a:ext cx="19508086" cy="81153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[解析] 曲解文意,“写江水泛滥危害百姓”完全错误,应是“一派雄壮气象,万流四溢”。</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2773446"/>
            <a:ext cx="20002640" cy="5692775"/>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原创对点子题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下列对本诗的理解，不正确的一项是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第一联写出气势,称长江绵延曲折长达万里,分作的九条支流就如同九条盘踞的巨龙。</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第二联写长江特点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既写江水泛滥危害百姓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也写江水直下东海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水势浩瀚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气势博大。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第三联转入评论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说六代的帝王沉寂沦亡之后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三吴已没有了昔日之盛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无足称赏。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第四联用词有意蕴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众流安”本指各条江河均平安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借指国泰民安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政治稳定。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指作者所在的李唐王朝的国君。第二问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这是一个有着雄才大略、一统天下而又治国有方的有作为的君主形象。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本题考查分析人物形象的特点。要理解“混区宇”“垂拱”“众流安”的意思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然后进行归纳。</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人物形象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我君”指谁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这是一个怎样的形象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812530"/>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参见母题第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景物形象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参见母题第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水流漫长。如“回万里”。②支流众多。如“派作九龙盘”。③浩大湍急。如“飞迅湍”。④雄壮博大。如“横溃”“崔嵬”。</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本题考查分析物象的特点。要结合诗中对物象汉江的描写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分析出它的特点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注意归纳要准确。</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事物形象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诗中的“汉江”有什么特点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试简要分析。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7381230"/>
            <a:ext cx="19874208" cy="3960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7525246"/>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这四句描写了江水万流横溃、水势浩瀚、气势宏大的景象。作者以此为下文颂扬盛唐天下一家、国运兴盛积蓄气势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有利于突出诗的主旨。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诗歌的前四句写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长江延绵曲折长达万里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分作九条支流就如同九条巨龙盘踞。江水四溢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泛滥于中原大地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波涛汹涌迅疾奔流。这呈现出一派气势恢宏的浩瀚景象。作者这样写主要是为下文赞颂唐王朝兴盛张本蓄势。</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4093428"/>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高考原味母题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景物形象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诗的前四句描写了什么样的景象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这样写有什么用意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5797054"/>
            <a:ext cx="19874208"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5941070"/>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作者以水无巨鱼代指世无巨寇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表达了对大唐一统天下、开创盛世伟绩的歌颂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作者自比任公子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觉得在太平盛世没有机会施展才干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不免流露出一丝英雄无用武之地的失落。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作答本题要结合注释④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这两句的意思是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当今任公子已无须垂钓了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因为江海中已无巨鱼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比喻已无危害国家的巨寇。任公子是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庄子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中的传说人物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他用很大的钓钩和极多的食饵钓起一条巨大的鱼。”其一表达了对唐朝盛世所创立伟绩的歌颂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其二表达了如任公子一般有才干的自己无法施展才华的感叹之情。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2415020"/>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诗中运用任公子的典故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表达了什么样的思想感情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长江延绵曲折长达万里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分作九条支流就如同九条巨龙盘踞。江水四溢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泛滥于中原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波涛汹涌迅疾奔流。六代的帝王沉寂沦亡之后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三吴已没有了昔日之盛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无足称赏。我朝圣明之君统一天下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垂衣拱手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无为而治。今天的任公子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已无须沧海垂钓了。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457708" y="795729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241684" y="6157094"/>
            <a:ext cx="11521604" cy="1446550"/>
          </a:xfrm>
          <a:prstGeom prst="rect">
            <a:avLst/>
          </a:prstGeom>
          <a:noFill/>
        </p:spPr>
        <p:txBody>
          <a:bodyPr wrap="square" rtlCol="0">
            <a:spAutoFit/>
          </a:bodyPr>
          <a:lstStyle/>
          <a:p>
            <a:r>
              <a:rPr lang="zh-CN" altLang="en-US" sz="8800" dirty="0" smtClean="0">
                <a:solidFill>
                  <a:srgbClr val="E9C355"/>
                </a:solidFill>
                <a:latin typeface="微软雅黑" panose="020B0503020204020204" pitchFamily="34" charset="-122"/>
                <a:ea typeface="微软雅黑" panose="020B0503020204020204" pitchFamily="34" charset="-122"/>
              </a:rPr>
              <a:t>鉴赏古代诗歌的语言</a:t>
            </a:r>
            <a:endParaRPr lang="zh-CN" altLang="en-US" sz="88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85700" y="7741270"/>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2</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6" presetClass="emph" presetSubtype="0" fill="hold" grpId="0" nodeType="afterEffect">
                                  <p:stCondLst>
                                    <p:cond delay="0"/>
                                  </p:stCondLst>
                                  <p:iterate type="lt">
                                    <p:tmPct val="4000"/>
                                  </p:iterate>
                                  <p:childTnLst>
                                    <p:set>
                                      <p:cBhvr override="childStyle">
                                        <p:cTn id="10" dur="1000" fill="hold"/>
                                        <p:tgtEl>
                                          <p:spTgt spid="5">
                                            <p:txEl>
                                              <p:pRg st="0" end="0"/>
                                            </p:txEl>
                                          </p:spTgt>
                                        </p:tgtEl>
                                        <p:attrNameLst>
                                          <p:attrName>style.color</p:attrName>
                                        </p:attrNameLst>
                                      </p:cBhvr>
                                      <p:to>
                                        <p:clrVal>
                                          <a:schemeClr val="accent2"/>
                                        </p:clrVal>
                                      </p:to>
                                    </p:set>
                                    <p:set>
                                      <p:cBhvr>
                                        <p:cTn id="11" dur="1000" fill="hold"/>
                                        <p:tgtEl>
                                          <p:spTgt spid="5">
                                            <p:txEl>
                                              <p:pRg st="0" end="0"/>
                                            </p:txEl>
                                          </p:spTgt>
                                        </p:tgtEl>
                                        <p:attrNameLst>
                                          <p:attrName>fillcolor</p:attrName>
                                        </p:attrNameLst>
                                      </p:cBhvr>
                                      <p:to>
                                        <p:clrVal>
                                          <a:schemeClr val="accent2"/>
                                        </p:clrVal>
                                      </p:to>
                                    </p:set>
                                    <p:set>
                                      <p:cBhvr>
                                        <p:cTn id="12" dur="1000" fill="hold"/>
                                        <p:tgtEl>
                                          <p:spTgt spid="5">
                                            <p:txEl>
                                              <p:pRg st="0" end="0"/>
                                            </p:txEl>
                                          </p:spTgt>
                                        </p:tgtEl>
                                        <p:attrNameLst>
                                          <p:attrName>fill.type</p:attrName>
                                        </p:attrNameLst>
                                      </p:cBhvr>
                                      <p:to>
                                        <p:strVal val="solid"/>
                                      </p:to>
                                    </p:set>
                                  </p:childTnLst>
                                </p:cTn>
                              </p:par>
                              <p:par>
                                <p:cTn id="13" presetID="10" presetClass="emph" presetSubtype="0" fill="hold" nodeType="withEffect">
                                  <p:stCondLst>
                                    <p:cond delay="0"/>
                                  </p:stCondLst>
                                  <p:iterate type="lt">
                                    <p:tmPct val="0"/>
                                  </p:iterate>
                                  <p:childTnLst>
                                    <p:anim calcmode="discrete" valueType="str">
                                      <p:cBhvr override="childStyle">
                                        <p:cTn id="14"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4212878"/>
            <a:ext cx="19874208"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鉴赏诗歌的语言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主要是鉴赏诗歌的词句、语言特色。因此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仔细品味诗歌的词语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认真分析诗歌句子的句法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准确把握诗歌的语言风格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对于提升鉴赏诗歌语言的能力至关重要。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图解考点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15" name="组合 13"/>
          <p:cNvGrpSpPr/>
          <p:nvPr/>
        </p:nvGrpSpPr>
        <p:grpSpPr>
          <a:xfrm>
            <a:off x="2160564" y="2916734"/>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考点透析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固根基</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pic>
        <p:nvPicPr>
          <p:cNvPr id="20" name="y7.jpg" descr="id:2147492854;FounderCES"/>
          <p:cNvPicPr/>
          <p:nvPr/>
        </p:nvPicPr>
        <p:blipFill>
          <a:blip r:embed="rId2" cstate="print"/>
          <a:stretch>
            <a:fillRect/>
          </a:stretch>
        </p:blipFill>
        <p:spPr>
          <a:xfrm>
            <a:off x="4896868" y="6589142"/>
            <a:ext cx="14041560" cy="561662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blinds(horizontal)">
                                      <p:cBhvr>
                                        <p:cTn id="17" dur="500"/>
                                        <p:tgtEl>
                                          <p:spTgt spid="69"/>
                                        </p:tgtEl>
                                      </p:cBhvr>
                                    </p:animEffect>
                                  </p:childTnLst>
                                </p:cTn>
                              </p:par>
                              <p:par>
                                <p:cTn id="18" presetID="53" presetClass="entr" presetSubtype="16"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9694962"/>
          </a:xfrm>
          <a:prstGeom prst="rect">
            <a:avLst/>
          </a:prstGeom>
          <a:noFill/>
        </p:spPr>
        <p:txBody>
          <a:bodyPr wrap="square" rtlCol="0">
            <a:spAutoFit/>
          </a:bodyPr>
          <a:lstStyle/>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类型一　炼字</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知识储备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动词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动词表现人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的动作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所以分析时可从人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动作特点的角度入手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要注意挖掘动词的“语境义”。其基本的分析思路是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写出字义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如果字义很简单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可以不提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如果使用了修辞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结合诗句分析动词的具体表现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通常是用概括性的语言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而不是直接翻译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什么特点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或表达了作者什么感情。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日落松风起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还家草露晞。云光侵履迹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山翠拂人衣。”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裴迪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华子岗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侵”字写出了夕阳的余晖逐渐消散的过程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也写出了诗人在夕阳落下时一步步下山的情景。“拂”字运用拟人的手法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增强了动感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也使人想见山色的青翠可爱、柔和多姿。这两个动词写出了云光和山色对诗人的眷恋不舍之情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而这正折射出诗人对华子岗的喜爱与留恋。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160564" y="2705080"/>
            <a:ext cx="19514168" cy="80937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阅读下面这首宋诗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送子由使契丹</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苏　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云海相望寄此身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那因远适更沾巾。</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不辞驿骑凌风雪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要使天骄识凤麟。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沙漠回看清禁</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湖山应梦武林</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单于若问君家世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莫道中朝第一人</a:t>
            </a:r>
            <a:r>
              <a:rPr lang="zh-CN" altLang="en-US" sz="4000" baseline="30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清禁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皇宫。苏辙时任翰林学士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常出入宫禁。②武林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杭州的别称。苏轼时知杭州。③唐代李揆被皇帝誉为“门地、人物、文学皆当世第一”。后来入吐蕃会盟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酋长问他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闻唐有第一人李揆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公是否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李揆怕被扣留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骗他说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彼李揆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安肯来邪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941855"/>
            <a:ext cx="19714038" cy="641611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形容词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形容词表现人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的特点、性质、状态等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起修饰作用。 “炼字”时要注意其修饰的生动传神和语义双关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同时注意所用的修辞或形容词的活用情况。其基本的分析思路是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如果简单可以不提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或用了什么修辞手法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结合诗句分析该词写出了人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什么特点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情景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或表达了作者什么感情。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不知香积寺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数里入云峰。古木无人径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深山何处钟。泉声咽危石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日色冷青松。薄暮空潭曲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安禅制毒龙。”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王维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过香积寺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诗人用“冷”来形容“日色”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生动传神地表现了昏黄的余晖涂抹在一片幽深的松林上的情状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显示出山中的幽静孤寂。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33962"/>
            <a:ext cx="19714038"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数量词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经过作者精心选择而提炼出的数量词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往往可以产生丰富隽永的诗情。如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李商隐的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锦瑟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开篇就是“锦瑟无端五十弦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一弦一柱思华年”。“五十弦”“一弦”“一柱”这些并不富于诗意的数量词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在高明的诗人笔下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却获得了一种朦胧之美与多义之美。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叠音词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叠音词具有强调作用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能使描写更加生动形象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做修饰词或拟声词时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使情感更加绵密曲折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在形式上形成节奏感与韵律感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富有音乐美。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如张仲素的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春闺思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袅袅城边柳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青青陌上桑。提笼忘采叶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昨夜梦渔阳。”前两句中“城边柳”“陌上桑”已构成一幅春郊场景图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而“袅袅”写出柳条依人的意态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青青”写出桑条颜色的青翠可人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这两个叠音词渲染出融和骀荡的无边春意。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33962"/>
            <a:ext cx="19714038" cy="4893647"/>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色彩词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表颜色的词语可以增强描写的色彩感和画面感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渲染气氛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烘托感情。如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两个黄鹂鸣翠柳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一行白鹭上青天。窗含西岭千秋雪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门泊东吴万里船。”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绝句四首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一、二句中的“黄”与“翠”、“白”与“青”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互相映衬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物象的色度、明度、彩度之间是那么协调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整个画面展现出清晰的空间感与和谐的暖色感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传达出无比欢快的感情。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33962"/>
            <a:ext cx="19714038" cy="809452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“诗眼”是指在诗中最能体现作者思想观点、情感态度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对表达主题、深化意境、突出形象起关键作用的高度概括的词句。具体来说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诗眼”主要表现为三类字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①最能揭示作者情感的字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如“愁”“思”“忆”“惊”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这类字是直接揭示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和“凉”“冷”“孤”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这类字常常语意双关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一方面指自然界中的凉、冷、孤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另一方面指诗人或主人公的心理感受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这类字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以动词或形容词为主。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②最生动传神的字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常常出现在描写句中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且常运用比喻、拟人等修辞手法。这类字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以动词或形容词为主。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③最能统领全篇的字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全诗都是或明或暗地围绕该字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只是各有侧重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此类字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以形容词或动词为主。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72718"/>
            <a:ext cx="19714038" cy="8094524"/>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类题指津　</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设问方式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山东卷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江回两崖斗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日隐群峰攒”中的“斗”“攒”两字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生动传神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所写景物特征鲜明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请做简要分析。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根据中间两联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概括作者“愁”的原因。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诗的颈联又作“臂弱尚嫌弓力软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眼昏犹识阵云高”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你认为哪一种比较好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满目望云山”句中“望”字一作“空”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你认为这两个字用哪个更好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请说明理由。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你如何理解诗中的“闲”字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重庆卷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开头两句表现了作者怎样的心情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插”字有何表达效果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88556" y="2733962"/>
            <a:ext cx="19714038" cy="5615896"/>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审清题干要求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确定答题步骤。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写出该字在句中的含义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字面意思和深层含义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。该字运用了什么手法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有就写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没有就不写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形象、生动、传神地刻画了什么形象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景、物、人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把该字放入原句中描述景象。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将画面具体展开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展开时要注意突出画面特征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分值少的题这步可省略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点出该诗烘托了怎样的意境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或表达了怎样的感情或哲理。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0495181"/>
          </a:xfrm>
          <a:prstGeom prst="rect">
            <a:avLst/>
          </a:prstGeom>
          <a:noFill/>
        </p:spPr>
        <p:txBody>
          <a:bodyPr wrap="square" rtlCol="0">
            <a:spAutoFit/>
          </a:bodyPr>
          <a:lstStyle/>
          <a:p>
            <a:pPr algn="just">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山东卷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阅读下面的唐诗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回答问题。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早上五盘岭</a:t>
            </a:r>
            <a:r>
              <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endPar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岑　参</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平旦驱驷马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旷然出五盘</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江回两崖斗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日隐群峰攒。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苍翠烟景曙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森沉云树寒。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松疏露孤驿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花密藏回滩。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栈道溪雨滑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畬田原草干。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此行为知己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不觉蜀道难。</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唐代宗大历元年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(766)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岑参作为僚属随剑南西川节度使杜鸿渐入蜀平乱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途经五盘岭时作。五盘岭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秦、蜀交界处峻岭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其山道曲折盘旋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故名。 ②出五盘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攀越五盘山道登上山巅。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160564" y="6589142"/>
            <a:ext cx="19874208"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10662" y="6733158"/>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斗”字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描写两岸崖石耸峙欲错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犹如两兽相斗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凸显了江崖陡峭、峥嵘之势。②“攒”字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描写群峰相连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层次莫辨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仿佛聚在一起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刻画了峰峦密集、重叠之态。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本题考查炼字。答题时先解释“斗”“攒”的意思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斗”“攒”运用拟人的修辞手法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将山崖、山峰人格化。阐释时注意突出“斗”“攒”这两个字的意思和所使用的修辞手法。最后指出运用这两个字有什么表达效果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或者表达了什么情感。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TextBox 18"/>
          <p:cNvSpPr txBox="1"/>
          <p:nvPr/>
        </p:nvSpPr>
        <p:spPr>
          <a:xfrm>
            <a:off x="2016548" y="3060750"/>
            <a:ext cx="20002640" cy="3293209"/>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“江回两崖斗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日隐群峰攒”中的“斗”“攒”两字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生动传神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所写景物特征鲜明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请做简要分析。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16548" y="2988742"/>
            <a:ext cx="19874208"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60564" y="3348782"/>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读懂诗歌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清晨我驱赶着四匹马拉的车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空旷绵延的五盘岭尽收眼底。江流曲折回转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两岸石崖对峙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太阳尚未出山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群峰聚在一起。曙光中烟霭笼罩着苍翠的山色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入云的树木幽暗阴沉充满寒气。稀疏的松柏间露出孤零零的驿站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湍急的河道隐藏在繁密的花丛里。雨后溪水潺潺栈道湿滑难行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农田里的荒草干枯没有绿意。我一点儿也不觉得蜀道难行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因为此次远行是为了知己。</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阅读下面这首唐诗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题元八</a:t>
            </a:r>
            <a:r>
              <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溪居</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白居易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溪岚漠漠树重重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水槛山窗次第逢。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晚叶尚开红踯躅</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秋芳初结白芙蓉。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声来枕上千年鹤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影落杯中五老峰。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更愧殷勤留客意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鱼鲜饭细酒香浓。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元八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白居易被贬江州时结识的朋友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隐于庐山五老峰下。②踯躅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杜鹃花的别称。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91682</Words>
  <Application>WPS 演示</Application>
  <PresentationFormat>自定义</PresentationFormat>
  <Paragraphs>3478</Paragraphs>
  <Slides>331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331</vt:i4>
      </vt:variant>
    </vt:vector>
  </HeadingPairs>
  <TitlesOfParts>
    <vt:vector size="342" baseType="lpstr">
      <vt:lpstr>Arial</vt:lpstr>
      <vt:lpstr>宋体</vt:lpstr>
      <vt:lpstr>Wingdings</vt:lpstr>
      <vt:lpstr>微软雅黑</vt:lpstr>
      <vt:lpstr>Calibri</vt:lpstr>
      <vt:lpstr>Courier New</vt:lpstr>
      <vt:lpstr>Times New Roman</vt:lpstr>
      <vt:lpstr>Arial Unicode MS</vt:lpstr>
      <vt:lpstr>Times New Roman</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生命的意义</cp:lastModifiedBy>
  <cp:revision>742</cp:revision>
  <dcterms:created xsi:type="dcterms:W3CDTF">2016-01-31T01:38:00Z</dcterms:created>
  <dcterms:modified xsi:type="dcterms:W3CDTF">2019-02-13T08:18:43Z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