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99" r:id="rId2"/>
    <p:sldId id="300" r:id="rId3"/>
    <p:sldId id="301" r:id="rId4"/>
    <p:sldId id="302" r:id="rId5"/>
    <p:sldId id="303" r:id="rId6"/>
    <p:sldId id="304"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298"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14" autoAdjust="0"/>
  </p:normalViewPr>
  <p:slideViewPr>
    <p:cSldViewPr>
      <p:cViewPr varScale="1">
        <p:scale>
          <a:sx n="108" d="100"/>
          <a:sy n="108" d="100"/>
        </p:scale>
        <p:origin x="-170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A9C172-DEB8-4679-94D7-0BE3D6E7B51B}" type="datetimeFigureOut">
              <a:rPr lang="zh-CN" altLang="en-US" smtClean="0"/>
              <a:t>2018/9/9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8054D4-D74B-48B3-9E63-7B9363A80925}" type="slidenum">
              <a:rPr lang="zh-CN" altLang="en-US" smtClean="0"/>
              <a:t>‹#›</a:t>
            </a:fld>
            <a:endParaRPr lang="zh-CN" altLang="en-US"/>
          </a:p>
        </p:txBody>
      </p:sp>
    </p:spTree>
    <p:extLst>
      <p:ext uri="{BB962C8B-B14F-4D97-AF65-F5344CB8AC3E}">
        <p14:creationId xmlns:p14="http://schemas.microsoft.com/office/powerpoint/2010/main" val="1485558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rrowheads="1" noTextEdit="1"/>
          </p:cNvSpPr>
          <p:nvPr>
            <p:ph type="sldImg" idx="4294967295"/>
          </p:nvPr>
        </p:nvSpPr>
        <p:spPr>
          <a:xfrm>
            <a:off x="1371600" y="1143000"/>
            <a:ext cx="4114800" cy="3086100"/>
          </a:xfrm>
          <a:solidFill>
            <a:srgbClr val="FFFFFF"/>
          </a:solidFill>
          <a:ln/>
        </p:spPr>
      </p:sp>
      <p:sp>
        <p:nvSpPr>
          <p:cNvPr id="4099" name="文本占位符 2"/>
          <p:cNvSpPr>
            <a:spLocks noGrp="1" noChangeArrowheads="1"/>
          </p:cNvSpPr>
          <p:nvPr>
            <p:ph type="body" idx="4294967295"/>
          </p:nvPr>
        </p:nvSpPr>
        <p:spPr>
          <a:xfrm>
            <a:off x="685800" y="4400550"/>
            <a:ext cx="5486400" cy="3600450"/>
          </a:xfrm>
        </p:spPr>
        <p:txBody>
          <a:bodyPr/>
          <a:lstStyle/>
          <a:p>
            <a:pPr eaLnBrk="1" hangingPunct="1"/>
            <a:endParaRPr lang="zh-CN" altLang="zh-CN" smtClean="0"/>
          </a:p>
        </p:txBody>
      </p:sp>
      <p:sp>
        <p:nvSpPr>
          <p:cNvPr id="4100"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fld id="{2F3469A6-AE1D-4E86-B6E9-300FE90B5B98}" type="slidenum">
              <a:rPr altLang="en-US"/>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C6CB4A59-5DDC-4121-8644-4AFDCC24D57D}" type="slidenum">
              <a:rPr lang="zh-CN" altLang="en-US" smtClean="0"/>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C6CB4A59-5DDC-4121-8644-4AFDCC24D57D}" type="slidenum">
              <a:rPr lang="zh-CN" altLang="en-US" smtClean="0"/>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CB4A59-5DDC-4121-8644-4AFDCC24D57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C6C96A21-25E0-4774-97F4-379C9AB49142}" type="datetimeFigureOut">
              <a:rPr lang="zh-CN" altLang="en-US" smtClean="0"/>
              <a:t>2018/9/9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C6CB4A59-5DDC-4121-8644-4AFDCC24D57D}" type="slidenum">
              <a:rPr lang="zh-CN" altLang="en-US" smtClean="0"/>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C6C96A21-25E0-4774-97F4-379C9AB49142}" type="datetimeFigureOut">
              <a:rPr lang="zh-CN" altLang="en-US" smtClean="0"/>
              <a:t>2018/9/9</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6CB4A59-5DDC-4121-8644-4AFDCC24D57D}" type="slidenum">
              <a:rPr lang="zh-CN" altLang="en-US" smtClean="0"/>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WordArt 3"/>
          <p:cNvSpPr>
            <a:spLocks noChangeArrowheads="1" noChangeShapeType="1" noTextEdit="1"/>
          </p:cNvSpPr>
          <p:nvPr/>
        </p:nvSpPr>
        <p:spPr bwMode="auto">
          <a:xfrm>
            <a:off x="2293938" y="1123950"/>
            <a:ext cx="5842000" cy="1416050"/>
          </a:xfrm>
          <a:prstGeom prst="rect">
            <a:avLst/>
          </a:prstGeom>
        </p:spPr>
        <p:txBody>
          <a:bodyPr wrap="none" fromWordArt="1">
            <a:prstTxWarp prst="textPlain">
              <a:avLst>
                <a:gd name="adj" fmla="val 50000"/>
              </a:avLst>
            </a:prstTxWarp>
            <a:scene3d>
              <a:camera prst="legacyObliqueTopRight"/>
              <a:lightRig rig="legacyFlat4" dir="b"/>
            </a:scene3d>
            <a:sp3d extrusionH="430200" prstMaterial="legacyMetal">
              <a:extrusionClr>
                <a:schemeClr val="tx1"/>
              </a:extrusionClr>
            </a:sp3d>
          </a:bodyPr>
          <a:lstStyle/>
          <a:p>
            <a:pPr algn="ctr"/>
            <a:r>
              <a:rPr lang="zh-CN" altLang="en-US" sz="4800" b="1" kern="10">
                <a:ln w="9525">
                  <a:round/>
                  <a:headEnd/>
                  <a:tailEnd/>
                </a:ln>
                <a:gradFill rotWithShape="1">
                  <a:gsLst>
                    <a:gs pos="0">
                      <a:srgbClr val="DDEBCF"/>
                    </a:gs>
                    <a:gs pos="50000">
                      <a:srgbClr val="9CB86E"/>
                    </a:gs>
                    <a:gs pos="100000">
                      <a:srgbClr val="156B13"/>
                    </a:gs>
                  </a:gsLst>
                  <a:lin ang="5400000" scaled="1"/>
                </a:gradFill>
                <a:latin typeface="黑体"/>
                <a:ea typeface="黑体"/>
              </a:rPr>
              <a:t>植树的牧羊人</a:t>
            </a:r>
          </a:p>
        </p:txBody>
      </p:sp>
      <p:grpSp>
        <p:nvGrpSpPr>
          <p:cNvPr id="2052" name="组合 3"/>
          <p:cNvGrpSpPr>
            <a:grpSpLocks/>
          </p:cNvGrpSpPr>
          <p:nvPr/>
        </p:nvGrpSpPr>
        <p:grpSpPr bwMode="auto">
          <a:xfrm>
            <a:off x="762000" y="1066800"/>
            <a:ext cx="1447800" cy="1981200"/>
            <a:chOff x="1200" y="1680"/>
            <a:chExt cx="2280" cy="3120"/>
          </a:xfrm>
        </p:grpSpPr>
        <p:pic>
          <p:nvPicPr>
            <p:cNvPr id="2054" name="图片 295942" descr="BS0055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9" y="1680"/>
              <a:ext cx="2280" cy="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195586" descr="png-06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 y="3359"/>
              <a:ext cx="1440"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6196" name="Text Box 4">
            <a:extLst>
              <a:ext uri="{FF2B5EF4-FFF2-40B4-BE49-F238E27FC236}">
                <a16:creationId xmlns:a16="http://schemas.microsoft.com/office/drawing/2014/main" xmlns="" id="{90059786-F3A6-4040-A478-7782A386F78D}"/>
              </a:ext>
            </a:extLst>
          </p:cNvPr>
          <p:cNvSpPr txBox="1">
            <a:spLocks noChangeArrowheads="1"/>
          </p:cNvSpPr>
          <p:nvPr/>
        </p:nvSpPr>
        <p:spPr bwMode="auto">
          <a:xfrm>
            <a:off x="5029200" y="3048000"/>
            <a:ext cx="3349625" cy="1195388"/>
          </a:xfrm>
          <a:prstGeom prst="rect">
            <a:avLst/>
          </a:prstGeom>
          <a:noFill/>
          <a:ln w="9525">
            <a:noFill/>
            <a:miter lim="800000"/>
          </a:ln>
          <a:effectLst/>
        </p:spPr>
        <p:txBody>
          <a:bodyPr>
            <a:spAutoFit/>
          </a:bodyPr>
          <a:lstStyle/>
          <a:p>
            <a:pPr eaLnBrk="1" hangingPunct="1">
              <a:buFont typeface="Arial" panose="020B0604020202020204" pitchFamily="34" charset="0"/>
              <a:buNone/>
              <a:defRPr/>
            </a:pPr>
            <a:r>
              <a:rPr lang="zh-CN" altLang="en-US" sz="7200" noProof="1">
                <a:solidFill>
                  <a:srgbClr val="FF0000"/>
                </a:solidFill>
                <a:effectLst>
                  <a:outerShdw blurRad="38100" dist="38100" dir="2700000">
                    <a:srgbClr val="000000"/>
                  </a:outerShdw>
                </a:effectLst>
                <a:latin typeface="Times New Roman" panose="02020603050405020304" pitchFamily="18" charset="0"/>
                <a:ea typeface="方正流行体简体" pitchFamily="65" charset="-122"/>
                <a:cs typeface="+mn-ea"/>
              </a:rPr>
              <a:t>让</a:t>
            </a:r>
            <a:r>
              <a:rPr lang="en-US" altLang="zh-CN" sz="7200" noProof="1">
                <a:solidFill>
                  <a:srgbClr val="FF0000"/>
                </a:solidFill>
                <a:effectLst>
                  <a:outerShdw blurRad="38100" dist="38100" dir="2700000">
                    <a:srgbClr val="000000"/>
                  </a:outerShdw>
                </a:effectLst>
                <a:latin typeface="Times New Roman" panose="02020603050405020304" pitchFamily="18" charset="0"/>
                <a:ea typeface="方正流行体简体" pitchFamily="65" charset="-122"/>
                <a:cs typeface="+mn-ea"/>
              </a:rPr>
              <a:t>.</a:t>
            </a:r>
            <a:r>
              <a:rPr lang="zh-CN" altLang="en-US" sz="7200" noProof="1">
                <a:solidFill>
                  <a:srgbClr val="FF0000"/>
                </a:solidFill>
                <a:effectLst>
                  <a:outerShdw blurRad="38100" dist="38100" dir="2700000">
                    <a:srgbClr val="000000"/>
                  </a:outerShdw>
                </a:effectLst>
                <a:latin typeface="Times New Roman" panose="02020603050405020304" pitchFamily="18" charset="0"/>
                <a:ea typeface="方正流行体简体" pitchFamily="65" charset="-122"/>
                <a:cs typeface="+mn-ea"/>
              </a:rPr>
              <a:t>乔诺</a:t>
            </a:r>
            <a:endParaRPr lang="zh-CN" altLang="en-US" sz="7200" noProof="1">
              <a:solidFill>
                <a:srgbClr val="FF0000"/>
              </a:solidFill>
              <a:effectLst>
                <a:outerShdw blurRad="38100" dist="38100" dir="2700000">
                  <a:srgbClr val="000000"/>
                </a:outerShdw>
              </a:effectLst>
              <a:ea typeface="方正流行体简体" pitchFamily="65" charset="-122"/>
            </a:endParaRPr>
          </a:p>
        </p:txBody>
      </p:sp>
    </p:spTree>
    <p:extLst>
      <p:ext uri="{BB962C8B-B14F-4D97-AF65-F5344CB8AC3E}">
        <p14:creationId xmlns:p14="http://schemas.microsoft.com/office/powerpoint/2010/main" val="137349892"/>
      </p:ext>
    </p:extLst>
  </p:cSld>
  <p:clrMapOvr>
    <a:masterClrMapping/>
  </p:clrMapOvr>
  <p:transition spd="slow">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2769"/>
          <p:cNvSpPr txBox="1">
            <a:spLocks noChangeArrowheads="1"/>
          </p:cNvSpPr>
          <p:nvPr/>
        </p:nvSpPr>
        <p:spPr bwMode="auto">
          <a:xfrm>
            <a:off x="685800" y="609600"/>
            <a:ext cx="80010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latin typeface="宋体" pitchFamily="2" charset="-122"/>
              </a:rPr>
              <a:t>    </a:t>
            </a:r>
            <a:r>
              <a:rPr lang="zh-CN" altLang="en-US" sz="4800" b="1">
                <a:latin typeface="宋体" pitchFamily="2" charset="-122"/>
              </a:rPr>
              <a:t>学法指导</a:t>
            </a:r>
          </a:p>
          <a:p>
            <a:pPr eaLnBrk="1" hangingPunct="1"/>
            <a:r>
              <a:rPr lang="zh-CN" altLang="en-US" sz="4000" b="1">
                <a:latin typeface="宋体" pitchFamily="2" charset="-122"/>
              </a:rPr>
              <a:t>    学生阅读时，要求用</a:t>
            </a:r>
            <a:r>
              <a:rPr lang="zh-CN" altLang="en-US" sz="4000" b="1">
                <a:solidFill>
                  <a:schemeClr val="accent2"/>
                </a:solidFill>
                <a:latin typeface="宋体" pitchFamily="2" charset="-122"/>
              </a:rPr>
              <a:t>着重号</a:t>
            </a:r>
            <a:r>
              <a:rPr lang="zh-CN" altLang="en-US" sz="4000" b="1">
                <a:latin typeface="宋体" pitchFamily="2" charset="-122"/>
              </a:rPr>
              <a:t>标出表现牧羊人品格的文字，用</a:t>
            </a:r>
            <a:r>
              <a:rPr lang="zh-CN" altLang="en-US" sz="4000" b="1">
                <a:solidFill>
                  <a:schemeClr val="hlink"/>
                </a:solidFill>
                <a:latin typeface="宋体" pitchFamily="2" charset="-122"/>
              </a:rPr>
              <a:t>（</a:t>
            </a:r>
            <a:r>
              <a:rPr lang="en-US" altLang="zh-CN" sz="4000" b="1">
                <a:solidFill>
                  <a:schemeClr val="hlink"/>
                </a:solidFill>
                <a:latin typeface="宋体" pitchFamily="2" charset="-122"/>
              </a:rPr>
              <a:t>  </a:t>
            </a:r>
            <a:r>
              <a:rPr lang="zh-CN" altLang="en-US" sz="4000" b="1">
                <a:solidFill>
                  <a:schemeClr val="hlink"/>
                </a:solidFill>
                <a:latin typeface="宋体" pitchFamily="2" charset="-122"/>
              </a:rPr>
              <a:t>）</a:t>
            </a:r>
            <a:r>
              <a:rPr lang="zh-CN" altLang="en-US" sz="4000" b="1">
                <a:latin typeface="宋体" pitchFamily="2" charset="-122"/>
              </a:rPr>
              <a:t>标出环境描写的文字，用</a:t>
            </a:r>
            <a:r>
              <a:rPr lang="zh-CN" altLang="en-US" sz="4000" b="1">
                <a:solidFill>
                  <a:schemeClr val="folHlink"/>
                </a:solidFill>
                <a:latin typeface="宋体" pitchFamily="2" charset="-122"/>
              </a:rPr>
              <a:t>横线</a:t>
            </a:r>
            <a:r>
              <a:rPr lang="zh-CN" altLang="en-US" sz="4000" b="1">
                <a:latin typeface="宋体" pitchFamily="2" charset="-122"/>
              </a:rPr>
              <a:t>标出文章的线索，用</a:t>
            </a:r>
            <a:r>
              <a:rPr lang="zh-CN" altLang="en-US" sz="4000" b="1">
                <a:solidFill>
                  <a:srgbClr val="006600"/>
                </a:solidFill>
                <a:latin typeface="宋体" pitchFamily="2" charset="-122"/>
              </a:rPr>
              <a:t>序号</a:t>
            </a:r>
            <a:r>
              <a:rPr lang="zh-CN" altLang="en-US" sz="4000" b="1">
                <a:latin typeface="宋体" pitchFamily="2" charset="-122"/>
              </a:rPr>
              <a:t>标出意义段，批注自己的阅读理解，列出不懂之处。</a:t>
            </a:r>
          </a:p>
        </p:txBody>
      </p:sp>
    </p:spTree>
    <p:extLst>
      <p:ext uri="{BB962C8B-B14F-4D97-AF65-F5344CB8AC3E}">
        <p14:creationId xmlns:p14="http://schemas.microsoft.com/office/powerpoint/2010/main" val="27603096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36865">
            <a:extLst>
              <a:ext uri="{FF2B5EF4-FFF2-40B4-BE49-F238E27FC236}">
                <a16:creationId xmlns:a16="http://schemas.microsoft.com/office/drawing/2014/main" xmlns="" id="{F0C4DCCE-E165-4469-809E-FF4DE138BD7B}"/>
              </a:ext>
            </a:extLst>
          </p:cNvPr>
          <p:cNvSpPr txBox="1"/>
          <p:nvPr/>
        </p:nvSpPr>
        <p:spPr>
          <a:xfrm>
            <a:off x="260350" y="0"/>
            <a:ext cx="8850313" cy="2165350"/>
          </a:xfrm>
          <a:prstGeom prst="rect">
            <a:avLst/>
          </a:prstGeom>
          <a:noFill/>
          <a:ln w="9525">
            <a:noFill/>
          </a:ln>
        </p:spPr>
        <p:txBody>
          <a:bodyPr>
            <a:spAutoFit/>
          </a:bodyPr>
          <a:lstStyle/>
          <a:p>
            <a:pPr eaLnBrk="1" hangingPunct="1">
              <a:buFont typeface="Arial" panose="020B0604020202020204" pitchFamily="34" charset="0"/>
              <a:buNone/>
              <a:defRPr/>
            </a:pPr>
            <a:r>
              <a:rPr lang="" altLang="zh-CN" sz="2400" noProof="1">
                <a:solidFill>
                  <a:srgbClr val="000000"/>
                </a:solidFill>
              </a:rPr>
              <a:t>       </a:t>
            </a:r>
            <a:r>
              <a:rPr lang="" altLang="en-US" sz="3600" noProof="1">
                <a:effectLst>
                  <a:outerShdw blurRad="38100" dist="38100" dir="2700000">
                    <a:srgbClr val="C0C0C0"/>
                  </a:outerShdw>
                </a:effectLst>
                <a:latin typeface="宋体" panose="02010600030101010101" pitchFamily="2" charset="-122"/>
              </a:rPr>
              <a:t>理清线索人称：</a:t>
            </a:r>
          </a:p>
          <a:p>
            <a:pPr eaLnBrk="1" hangingPunct="1">
              <a:buFont typeface="Arial" panose="020B0604020202020204" pitchFamily="34" charset="0"/>
              <a:buNone/>
              <a:defRPr/>
            </a:pPr>
            <a:r>
              <a:rPr lang="" altLang="en-US" sz="3600" noProof="1">
                <a:effectLst>
                  <a:outerShdw blurRad="38100" dist="38100" dir="2700000">
                    <a:srgbClr val="C0C0C0"/>
                  </a:outerShdw>
                </a:effectLst>
                <a:latin typeface="宋体" panose="02010600030101010101" pitchFamily="2" charset="-122"/>
              </a:rPr>
              <a:t> </a:t>
            </a:r>
          </a:p>
          <a:p>
            <a:pPr eaLnBrk="1" hangingPunct="1">
              <a:buFont typeface="Arial" panose="020B0604020202020204" pitchFamily="34" charset="0"/>
              <a:buNone/>
              <a:defRPr/>
            </a:pPr>
            <a:endParaRPr lang="" altLang="zh-CN" sz="3200" noProof="1">
              <a:solidFill>
                <a:srgbClr val="000000"/>
              </a:solidFill>
            </a:endParaRPr>
          </a:p>
          <a:p>
            <a:pPr eaLnBrk="1" hangingPunct="1">
              <a:buFont typeface="Arial" panose="020B0604020202020204" pitchFamily="34" charset="0"/>
              <a:buNone/>
              <a:defRPr/>
            </a:pPr>
            <a:r>
              <a:rPr lang="" altLang="zh-CN" sz="3200" noProof="1">
                <a:solidFill>
                  <a:srgbClr val="000000"/>
                </a:solidFill>
              </a:rPr>
              <a:t>     </a:t>
            </a:r>
          </a:p>
        </p:txBody>
      </p:sp>
      <p:sp>
        <p:nvSpPr>
          <p:cNvPr id="2" name="文本框 1">
            <a:extLst>
              <a:ext uri="{FF2B5EF4-FFF2-40B4-BE49-F238E27FC236}">
                <a16:creationId xmlns:a16="http://schemas.microsoft.com/office/drawing/2014/main" xmlns="" id="{7E84D40B-443F-4F8C-B285-D5910BC6D233}"/>
              </a:ext>
            </a:extLst>
          </p:cNvPr>
          <p:cNvSpPr txBox="1"/>
          <p:nvPr/>
        </p:nvSpPr>
        <p:spPr>
          <a:xfrm>
            <a:off x="20638" y="1089025"/>
            <a:ext cx="9090025" cy="3968750"/>
          </a:xfrm>
          <a:prstGeom prst="rect">
            <a:avLst/>
          </a:prstGeom>
          <a:noFill/>
        </p:spPr>
        <p:txBody>
          <a:bodyPr>
            <a:spAutoFit/>
          </a:bodyPr>
          <a:lstStyle/>
          <a:p>
            <a:pPr eaLnBrk="1" hangingPunct="1">
              <a:defRPr/>
            </a:pPr>
            <a:r>
              <a:rPr lang="en-US" sz="3600" noProof="1">
                <a:solidFill>
                  <a:schemeClr val="accent4"/>
                </a:solidFill>
                <a:cs typeface="+mn-ea"/>
                <a:sym typeface="+mn-ea"/>
              </a:rPr>
              <a:t>       </a:t>
            </a:r>
            <a:r>
              <a:rPr sz="3600" noProof="1">
                <a:solidFill>
                  <a:schemeClr val="accent4"/>
                </a:solidFill>
                <a:cs typeface="+mn-ea"/>
                <a:sym typeface="+mn-ea"/>
              </a:rPr>
              <a:t>本文以时间为顺序，以荒原到绿洲的变化为线索，条理清晰。行文中注意前后对比、照应</a:t>
            </a:r>
            <a:r>
              <a:rPr lang="zh-CN" sz="3600" noProof="1">
                <a:solidFill>
                  <a:schemeClr val="accent4"/>
                </a:solidFill>
                <a:cs typeface="+mn-ea"/>
                <a:sym typeface="+mn-ea"/>
              </a:rPr>
              <a:t>。</a:t>
            </a:r>
            <a:r>
              <a:rPr sz="3600" noProof="1">
                <a:solidFill>
                  <a:schemeClr val="accent4"/>
                </a:solidFill>
                <a:cs typeface="+mn-ea"/>
                <a:sym typeface="+mn-ea"/>
              </a:rPr>
              <a:t> </a:t>
            </a:r>
            <a:endParaRPr sz="3600" noProof="1">
              <a:solidFill>
                <a:schemeClr val="accent4"/>
              </a:solidFill>
            </a:endParaRPr>
          </a:p>
          <a:p>
            <a:pPr eaLnBrk="1" hangingPunct="1">
              <a:defRPr/>
            </a:pPr>
            <a:r>
              <a:rPr sz="3600" noProof="1">
                <a:solidFill>
                  <a:schemeClr val="accent4"/>
                </a:solidFill>
                <a:cs typeface="+mn-ea"/>
                <a:sym typeface="+mn-ea"/>
              </a:rPr>
              <a:t>       用第一人称叙事</a:t>
            </a:r>
            <a:r>
              <a:rPr lang="zh-CN" sz="3600" noProof="1">
                <a:solidFill>
                  <a:schemeClr val="accent4"/>
                </a:solidFill>
                <a:cs typeface="+mn-ea"/>
                <a:sym typeface="+mn-ea"/>
              </a:rPr>
              <a:t>。</a:t>
            </a:r>
            <a:r>
              <a:rPr sz="3600" noProof="1">
                <a:solidFill>
                  <a:schemeClr val="accent4"/>
                </a:solidFill>
                <a:cs typeface="+mn-ea"/>
                <a:sym typeface="+mn-ea"/>
              </a:rPr>
              <a:t>“我”作为一个见证人，使</a:t>
            </a:r>
            <a:r>
              <a:rPr lang="zh-CN" sz="3600" noProof="1">
                <a:solidFill>
                  <a:schemeClr val="accent4"/>
                </a:solidFill>
                <a:cs typeface="+mn-ea"/>
                <a:sym typeface="+mn-ea"/>
              </a:rPr>
              <a:t>文章</a:t>
            </a:r>
            <a:r>
              <a:rPr sz="3600" noProof="1">
                <a:solidFill>
                  <a:schemeClr val="accent4"/>
                </a:solidFill>
                <a:cs typeface="+mn-ea"/>
                <a:sym typeface="+mn-ea"/>
              </a:rPr>
              <a:t>显得真实可信，又通过我的所想所感，对植树人的平凡而又伟大的一生做出了高度的评价。</a:t>
            </a:r>
            <a:endParaRPr lang="zh-CN" altLang="en-US" sz="3600" noProof="1"/>
          </a:p>
        </p:txBody>
      </p:sp>
    </p:spTree>
    <p:extLst>
      <p:ext uri="{BB962C8B-B14F-4D97-AF65-F5344CB8AC3E}">
        <p14:creationId xmlns:p14="http://schemas.microsoft.com/office/powerpoint/2010/main" val="24739281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36866">
                                            <p:txEl>
                                              <p:pRg st="3" end="3"/>
                                            </p:txEl>
                                          </p:spTgt>
                                        </p:tgtEl>
                                        <p:attrNameLst>
                                          <p:attrName>style.visibility</p:attrName>
                                        </p:attrNameLst>
                                      </p:cBhvr>
                                      <p:to>
                                        <p:strVal val="visible"/>
                                      </p:to>
                                    </p:set>
                                    <p:animEffect transition="in" filter="blinds(horizontal)">
                                      <p:cBhvr>
                                        <p:cTn id="7" dur="2000"/>
                                        <p:tgtEl>
                                          <p:spTgt spid="36866">
                                            <p:txEl>
                                              <p:pRg st="3" end="3"/>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6866">
                                            <p:txEl>
                                              <p:pRg st="0" end="0"/>
                                            </p:txEl>
                                          </p:spTgt>
                                        </p:tgtEl>
                                        <p:attrNameLst>
                                          <p:attrName>style.visibility</p:attrName>
                                        </p:attrNameLst>
                                      </p:cBhvr>
                                      <p:to>
                                        <p:strVal val="visible"/>
                                      </p:to>
                                    </p:set>
                                    <p:animEffect transition="in" filter="blinds(horizontal)">
                                      <p:cBhvr>
                                        <p:cTn id="10" dur="2000"/>
                                        <p:tgtEl>
                                          <p:spTgt spid="36866">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6866">
                                            <p:txEl>
                                              <p:pRg st="1" end="1"/>
                                            </p:txEl>
                                          </p:spTgt>
                                        </p:tgtEl>
                                        <p:attrNameLst>
                                          <p:attrName>style.visibility</p:attrName>
                                        </p:attrNameLst>
                                      </p:cBhvr>
                                      <p:to>
                                        <p:strVal val="visible"/>
                                      </p:to>
                                    </p:set>
                                    <p:animEffect transition="in" filter="blinds(horizontal)">
                                      <p:cBhvr>
                                        <p:cTn id="13" dur="2000"/>
                                        <p:tgtEl>
                                          <p:spTgt spid="36866">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6866">
                                            <p:txEl>
                                              <p:pRg st="3" end="3"/>
                                            </p:txEl>
                                          </p:spTgt>
                                        </p:tgtEl>
                                        <p:attrNameLst>
                                          <p:attrName>style.visibility</p:attrName>
                                        </p:attrNameLst>
                                      </p:cBhvr>
                                      <p:to>
                                        <p:strVal val="visible"/>
                                      </p:to>
                                    </p:set>
                                    <p:animEffect transition="in" filter="blinds(horizontal)">
                                      <p:cBhvr>
                                        <p:cTn id="16" dur="2000"/>
                                        <p:tgtEl>
                                          <p:spTgt spid="368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allAtOnce"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6"/>
          <p:cNvSpPr>
            <a:spLocks noChangeArrowheads="1" noChangeShapeType="1" noTextEdit="1"/>
          </p:cNvSpPr>
          <p:nvPr/>
        </p:nvSpPr>
        <p:spPr bwMode="auto">
          <a:xfrm>
            <a:off x="990600" y="0"/>
            <a:ext cx="4248150" cy="957263"/>
          </a:xfrm>
          <a:prstGeom prst="rect">
            <a:avLst/>
          </a:prstGeom>
        </p:spPr>
        <p:txBody>
          <a:bodyPr wrap="none" fromWordArt="1">
            <a:prstTxWarp prst="textPlain">
              <a:avLst>
                <a:gd name="adj" fmla="val 49417"/>
              </a:avLst>
            </a:prstTxWarp>
          </a:bodyPr>
          <a:lstStyle/>
          <a:p>
            <a:pPr algn="ctr"/>
            <a:r>
              <a:rPr lang="zh-CN" altLang="en-US" sz="6000" b="1" i="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段落层次</a:t>
            </a:r>
          </a:p>
        </p:txBody>
      </p:sp>
      <p:sp>
        <p:nvSpPr>
          <p:cNvPr id="3" name="TextBox 2"/>
          <p:cNvSpPr txBox="1">
            <a:spLocks noChangeArrowheads="1"/>
          </p:cNvSpPr>
          <p:nvPr/>
        </p:nvSpPr>
        <p:spPr bwMode="auto">
          <a:xfrm>
            <a:off x="827088" y="1341438"/>
            <a:ext cx="75311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t>第一部分（</a:t>
            </a:r>
            <a:r>
              <a:rPr lang="en-US" altLang="zh-CN" sz="2800" b="1"/>
              <a:t>1</a:t>
            </a:r>
            <a:r>
              <a:rPr lang="zh-CN" altLang="en-US" sz="2800" b="1"/>
              <a:t>）：开门见山，作者对牧羊人慷慨</a:t>
            </a:r>
          </a:p>
          <a:p>
            <a:pPr eaLnBrk="1" hangingPunct="1"/>
            <a:r>
              <a:rPr lang="zh-CN" altLang="en-US" sz="2800" b="1"/>
              <a:t>无私、不图回报精神的评价。</a:t>
            </a:r>
          </a:p>
        </p:txBody>
      </p:sp>
      <p:sp>
        <p:nvSpPr>
          <p:cNvPr id="4" name="TextBox 3"/>
          <p:cNvSpPr txBox="1">
            <a:spLocks noChangeArrowheads="1"/>
          </p:cNvSpPr>
          <p:nvPr/>
        </p:nvSpPr>
        <p:spPr bwMode="auto">
          <a:xfrm>
            <a:off x="827088" y="2565400"/>
            <a:ext cx="7804150"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t>第二部分（</a:t>
            </a:r>
            <a:r>
              <a:rPr lang="en-US" altLang="zh-CN" sz="2800" b="1"/>
              <a:t>2--20</a:t>
            </a:r>
            <a:r>
              <a:rPr lang="zh-CN" altLang="en-US" sz="2800" b="1"/>
              <a:t>）一时间为顺序，写我和牧羊人</a:t>
            </a:r>
          </a:p>
          <a:p>
            <a:pPr eaLnBrk="1" hangingPunct="1"/>
            <a:r>
              <a:rPr lang="zh-CN" altLang="en-US" sz="2800" b="1"/>
              <a:t>三次见面的情形以及高原上的变化。</a:t>
            </a:r>
          </a:p>
        </p:txBody>
      </p:sp>
      <p:sp>
        <p:nvSpPr>
          <p:cNvPr id="5" name="TextBox 4"/>
          <p:cNvSpPr txBox="1">
            <a:spLocks noChangeArrowheads="1"/>
          </p:cNvSpPr>
          <p:nvPr/>
        </p:nvSpPr>
        <p:spPr bwMode="auto">
          <a:xfrm>
            <a:off x="971550" y="4149725"/>
            <a:ext cx="77247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t>第三部分（</a:t>
            </a:r>
            <a:r>
              <a:rPr lang="en-US" altLang="zh-CN" sz="2800" b="1"/>
              <a:t>21</a:t>
            </a:r>
            <a:r>
              <a:rPr lang="zh-CN" altLang="en-US" sz="2800" b="1"/>
              <a:t>）赞美老人坚强的毅力和无私奉献</a:t>
            </a:r>
          </a:p>
          <a:p>
            <a:pPr eaLnBrk="1" hangingPunct="1"/>
            <a:r>
              <a:rPr lang="zh-CN" altLang="en-US" sz="2800" b="1"/>
              <a:t>的精神。</a:t>
            </a:r>
          </a:p>
        </p:txBody>
      </p:sp>
      <p:sp>
        <p:nvSpPr>
          <p:cNvPr id="14342" name="TextBox 5"/>
          <p:cNvSpPr txBox="1">
            <a:spLocks noChangeArrowheads="1"/>
          </p:cNvSpPr>
          <p:nvPr/>
        </p:nvSpPr>
        <p:spPr bwMode="auto">
          <a:xfrm>
            <a:off x="0" y="1557338"/>
            <a:ext cx="608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a:t>   </a:t>
            </a:r>
          </a:p>
        </p:txBody>
      </p:sp>
      <p:sp>
        <p:nvSpPr>
          <p:cNvPr id="7" name="TextBox 6"/>
          <p:cNvSpPr txBox="1">
            <a:spLocks noChangeArrowheads="1"/>
          </p:cNvSpPr>
          <p:nvPr/>
        </p:nvSpPr>
        <p:spPr bwMode="auto">
          <a:xfrm>
            <a:off x="7938" y="1484313"/>
            <a:ext cx="6699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a:solidFill>
                  <a:srgbClr val="FF0000"/>
                </a:solidFill>
              </a:rPr>
              <a:t>总          分          总</a:t>
            </a:r>
          </a:p>
        </p:txBody>
      </p:sp>
      <p:sp>
        <p:nvSpPr>
          <p:cNvPr id="14344" name="灯片编号占位符 5"/>
          <p:cNvSpPr>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hangingPunct="1">
              <a:buFont typeface="Arial" pitchFamily="34" charset="0"/>
              <a:buNone/>
            </a:pPr>
            <a:fld id="{8AEFA835-B714-4254-96B8-8F03C992D453}" type="slidenum">
              <a:rPr lang="zh-CN" altLang="en-US" sz="1200">
                <a:solidFill>
                  <a:srgbClr val="898989"/>
                </a:solidFill>
                <a:latin typeface="Calibri" pitchFamily="34" charset="0"/>
              </a:rPr>
              <a:pPr algn="r" eaLnBrk="1" hangingPunct="1">
                <a:buFont typeface="Arial" pitchFamily="34" charset="0"/>
                <a:buNone/>
              </a:pPr>
              <a:t>12</a:t>
            </a:fld>
            <a:endParaRPr lang="zh-CN" altLang="en-US" sz="1200">
              <a:solidFill>
                <a:srgbClr val="898989"/>
              </a:solidFill>
              <a:latin typeface="Calibri" pitchFamily="34" charset="0"/>
            </a:endParaRPr>
          </a:p>
        </p:txBody>
      </p:sp>
    </p:spTree>
    <p:extLst>
      <p:ext uri="{BB962C8B-B14F-4D97-AF65-F5344CB8AC3E}">
        <p14:creationId xmlns:p14="http://schemas.microsoft.com/office/powerpoint/2010/main" val="29710891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4294967295"/>
          </p:nvPr>
        </p:nvSpPr>
        <p:spPr bwMode="auto">
          <a:xfrm>
            <a:off x="304800" y="1295400"/>
            <a:ext cx="8229600" cy="3017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indent="266700" algn="just" eaLnBrk="1" hangingPunct="1">
              <a:lnSpc>
                <a:spcPct val="200000"/>
              </a:lnSpc>
              <a:spcBef>
                <a:spcPct val="0"/>
              </a:spcBef>
            </a:pPr>
            <a:r>
              <a:rPr lang="zh-CN" altLang="en-US" b="1" smtClean="0">
                <a:solidFill>
                  <a:srgbClr val="000000"/>
                </a:solidFill>
                <a:latin typeface="Times New Roman" pitchFamily="18" charset="0"/>
              </a:rPr>
              <a:t>课文按时间顺序，重点描写了“我”和牧羊人</a:t>
            </a:r>
          </a:p>
          <a:p>
            <a:pPr marL="0" indent="266700" algn="just" eaLnBrk="1" hangingPunct="1">
              <a:lnSpc>
                <a:spcPct val="200000"/>
              </a:lnSpc>
              <a:spcBef>
                <a:spcPct val="0"/>
              </a:spcBef>
              <a:buFont typeface="Arial" pitchFamily="34" charset="0"/>
              <a:buNone/>
            </a:pPr>
            <a:r>
              <a:rPr lang="zh-CN" altLang="en-US" b="1" smtClean="0">
                <a:solidFill>
                  <a:srgbClr val="000000"/>
                </a:solidFill>
                <a:latin typeface="Times New Roman" pitchFamily="18" charset="0"/>
              </a:rPr>
              <a:t>   三次见面的情形以及高原上的变化。请同   </a:t>
            </a:r>
          </a:p>
          <a:p>
            <a:pPr marL="0" indent="266700" algn="just" eaLnBrk="1" hangingPunct="1">
              <a:lnSpc>
                <a:spcPct val="200000"/>
              </a:lnSpc>
              <a:spcBef>
                <a:spcPct val="0"/>
              </a:spcBef>
              <a:buFont typeface="Arial" pitchFamily="34" charset="0"/>
              <a:buNone/>
            </a:pPr>
            <a:r>
              <a:rPr lang="zh-CN" altLang="en-US" b="1" smtClean="0">
                <a:solidFill>
                  <a:srgbClr val="000000"/>
                </a:solidFill>
                <a:latin typeface="Times New Roman" pitchFamily="18" charset="0"/>
              </a:rPr>
              <a:t>   学们以表格的形式来描述故事的情节发展！</a:t>
            </a:r>
          </a:p>
        </p:txBody>
      </p:sp>
      <p:pic>
        <p:nvPicPr>
          <p:cNvPr id="15363" name="图片 168963" descr="ha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533400"/>
            <a:ext cx="1223963"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4" name="Group 7"/>
          <p:cNvGrpSpPr>
            <a:grpSpLocks/>
          </p:cNvGrpSpPr>
          <p:nvPr/>
        </p:nvGrpSpPr>
        <p:grpSpPr bwMode="auto">
          <a:xfrm>
            <a:off x="39688" y="5875338"/>
            <a:ext cx="9053512" cy="920750"/>
            <a:chOff x="0" y="0"/>
            <a:chExt cx="2792" cy="628"/>
          </a:xfrm>
        </p:grpSpPr>
        <p:sp>
          <p:nvSpPr>
            <p:cNvPr id="15367" name="未知"/>
            <p:cNvSpPr>
              <a:spLocks noChangeArrowheads="1"/>
            </p:cNvSpPr>
            <p:nvPr/>
          </p:nvSpPr>
          <p:spPr bwMode="auto">
            <a:xfrm>
              <a:off x="0" y="107"/>
              <a:ext cx="559" cy="300"/>
            </a:xfrm>
            <a:custGeom>
              <a:avLst/>
              <a:gdLst>
                <a:gd name="T0" fmla="*/ 559 w 1119"/>
                <a:gd name="T1" fmla="*/ 30 h 600"/>
                <a:gd name="T2" fmla="*/ 478 w 1119"/>
                <a:gd name="T3" fmla="*/ 30 h 600"/>
                <a:gd name="T4" fmla="*/ 478 w 1119"/>
                <a:gd name="T5" fmla="*/ 74 h 600"/>
                <a:gd name="T6" fmla="*/ 459 w 1119"/>
                <a:gd name="T7" fmla="*/ 93 h 600"/>
                <a:gd name="T8" fmla="*/ 435 w 1119"/>
                <a:gd name="T9" fmla="*/ 93 h 600"/>
                <a:gd name="T10" fmla="*/ 435 w 1119"/>
                <a:gd name="T11" fmla="*/ 47 h 600"/>
                <a:gd name="T12" fmla="*/ 368 w 1119"/>
                <a:gd name="T13" fmla="*/ 47 h 600"/>
                <a:gd name="T14" fmla="*/ 368 w 1119"/>
                <a:gd name="T15" fmla="*/ 102 h 600"/>
                <a:gd name="T16" fmla="*/ 344 w 1119"/>
                <a:gd name="T17" fmla="*/ 102 h 600"/>
                <a:gd name="T18" fmla="*/ 342 w 1119"/>
                <a:gd name="T19" fmla="*/ 83 h 600"/>
                <a:gd name="T20" fmla="*/ 339 w 1119"/>
                <a:gd name="T21" fmla="*/ 68 h 600"/>
                <a:gd name="T22" fmla="*/ 333 w 1119"/>
                <a:gd name="T23" fmla="*/ 54 h 600"/>
                <a:gd name="T24" fmla="*/ 326 w 1119"/>
                <a:gd name="T25" fmla="*/ 43 h 600"/>
                <a:gd name="T26" fmla="*/ 319 w 1119"/>
                <a:gd name="T27" fmla="*/ 33 h 600"/>
                <a:gd name="T28" fmla="*/ 313 w 1119"/>
                <a:gd name="T29" fmla="*/ 26 h 600"/>
                <a:gd name="T30" fmla="*/ 307 w 1119"/>
                <a:gd name="T31" fmla="*/ 19 h 600"/>
                <a:gd name="T32" fmla="*/ 303 w 1119"/>
                <a:gd name="T33" fmla="*/ 14 h 600"/>
                <a:gd name="T34" fmla="*/ 299 w 1119"/>
                <a:gd name="T35" fmla="*/ 20 h 600"/>
                <a:gd name="T36" fmla="*/ 295 w 1119"/>
                <a:gd name="T37" fmla="*/ 28 h 600"/>
                <a:gd name="T38" fmla="*/ 290 w 1119"/>
                <a:gd name="T39" fmla="*/ 37 h 600"/>
                <a:gd name="T40" fmla="*/ 285 w 1119"/>
                <a:gd name="T41" fmla="*/ 47 h 600"/>
                <a:gd name="T42" fmla="*/ 281 w 1119"/>
                <a:gd name="T43" fmla="*/ 56 h 600"/>
                <a:gd name="T44" fmla="*/ 278 w 1119"/>
                <a:gd name="T45" fmla="*/ 65 h 600"/>
                <a:gd name="T46" fmla="*/ 275 w 1119"/>
                <a:gd name="T47" fmla="*/ 73 h 600"/>
                <a:gd name="T48" fmla="*/ 273 w 1119"/>
                <a:gd name="T49" fmla="*/ 78 h 600"/>
                <a:gd name="T50" fmla="*/ 270 w 1119"/>
                <a:gd name="T51" fmla="*/ 71 h 600"/>
                <a:gd name="T52" fmla="*/ 268 w 1119"/>
                <a:gd name="T53" fmla="*/ 63 h 600"/>
                <a:gd name="T54" fmla="*/ 264 w 1119"/>
                <a:gd name="T55" fmla="*/ 55 h 600"/>
                <a:gd name="T56" fmla="*/ 260 w 1119"/>
                <a:gd name="T57" fmla="*/ 46 h 600"/>
                <a:gd name="T58" fmla="*/ 257 w 1119"/>
                <a:gd name="T59" fmla="*/ 38 h 600"/>
                <a:gd name="T60" fmla="*/ 253 w 1119"/>
                <a:gd name="T61" fmla="*/ 31 h 600"/>
                <a:gd name="T62" fmla="*/ 249 w 1119"/>
                <a:gd name="T63" fmla="*/ 24 h 600"/>
                <a:gd name="T64" fmla="*/ 246 w 1119"/>
                <a:gd name="T65" fmla="*/ 20 h 600"/>
                <a:gd name="T66" fmla="*/ 241 w 1119"/>
                <a:gd name="T67" fmla="*/ 28 h 600"/>
                <a:gd name="T68" fmla="*/ 236 w 1119"/>
                <a:gd name="T69" fmla="*/ 38 h 600"/>
                <a:gd name="T70" fmla="*/ 231 w 1119"/>
                <a:gd name="T71" fmla="*/ 50 h 600"/>
                <a:gd name="T72" fmla="*/ 226 w 1119"/>
                <a:gd name="T73" fmla="*/ 64 h 600"/>
                <a:gd name="T74" fmla="*/ 222 w 1119"/>
                <a:gd name="T75" fmla="*/ 78 h 600"/>
                <a:gd name="T76" fmla="*/ 219 w 1119"/>
                <a:gd name="T77" fmla="*/ 92 h 600"/>
                <a:gd name="T78" fmla="*/ 217 w 1119"/>
                <a:gd name="T79" fmla="*/ 106 h 600"/>
                <a:gd name="T80" fmla="*/ 216 w 1119"/>
                <a:gd name="T81" fmla="*/ 120 h 600"/>
                <a:gd name="T82" fmla="*/ 175 w 1119"/>
                <a:gd name="T83" fmla="*/ 120 h 600"/>
                <a:gd name="T84" fmla="*/ 175 w 1119"/>
                <a:gd name="T85" fmla="*/ 93 h 600"/>
                <a:gd name="T86" fmla="*/ 187 w 1119"/>
                <a:gd name="T87" fmla="*/ 93 h 600"/>
                <a:gd name="T88" fmla="*/ 159 w 1119"/>
                <a:gd name="T89" fmla="*/ 44 h 600"/>
                <a:gd name="T90" fmla="*/ 75 w 1119"/>
                <a:gd name="T91" fmla="*/ 44 h 600"/>
                <a:gd name="T92" fmla="*/ 52 w 1119"/>
                <a:gd name="T93" fmla="*/ 0 h 600"/>
                <a:gd name="T94" fmla="*/ 0 w 1119"/>
                <a:gd name="T95" fmla="*/ 115 h 600"/>
                <a:gd name="T96" fmla="*/ 0 w 1119"/>
                <a:gd name="T97" fmla="*/ 300 h 600"/>
                <a:gd name="T98" fmla="*/ 559 w 1119"/>
                <a:gd name="T99" fmla="*/ 300 h 600"/>
                <a:gd name="T100" fmla="*/ 559 w 1119"/>
                <a:gd name="T101" fmla="*/ 30 h 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19" h="600">
                  <a:moveTo>
                    <a:pt x="1119" y="59"/>
                  </a:moveTo>
                  <a:lnTo>
                    <a:pt x="957" y="59"/>
                  </a:lnTo>
                  <a:lnTo>
                    <a:pt x="957" y="147"/>
                  </a:lnTo>
                  <a:lnTo>
                    <a:pt x="918" y="186"/>
                  </a:lnTo>
                  <a:lnTo>
                    <a:pt x="870" y="186"/>
                  </a:lnTo>
                  <a:lnTo>
                    <a:pt x="870" y="93"/>
                  </a:lnTo>
                  <a:lnTo>
                    <a:pt x="737" y="93"/>
                  </a:lnTo>
                  <a:lnTo>
                    <a:pt x="737" y="204"/>
                  </a:lnTo>
                  <a:lnTo>
                    <a:pt x="689" y="204"/>
                  </a:lnTo>
                  <a:lnTo>
                    <a:pt x="685" y="166"/>
                  </a:lnTo>
                  <a:lnTo>
                    <a:pt x="678" y="135"/>
                  </a:lnTo>
                  <a:lnTo>
                    <a:pt x="667" y="108"/>
                  </a:lnTo>
                  <a:lnTo>
                    <a:pt x="653" y="85"/>
                  </a:lnTo>
                  <a:lnTo>
                    <a:pt x="639" y="66"/>
                  </a:lnTo>
                  <a:lnTo>
                    <a:pt x="627" y="51"/>
                  </a:lnTo>
                  <a:lnTo>
                    <a:pt x="615" y="38"/>
                  </a:lnTo>
                  <a:lnTo>
                    <a:pt x="607" y="27"/>
                  </a:lnTo>
                  <a:lnTo>
                    <a:pt x="599" y="40"/>
                  </a:lnTo>
                  <a:lnTo>
                    <a:pt x="590" y="55"/>
                  </a:lnTo>
                  <a:lnTo>
                    <a:pt x="580" y="73"/>
                  </a:lnTo>
                  <a:lnTo>
                    <a:pt x="571" y="93"/>
                  </a:lnTo>
                  <a:lnTo>
                    <a:pt x="563" y="111"/>
                  </a:lnTo>
                  <a:lnTo>
                    <a:pt x="556" y="130"/>
                  </a:lnTo>
                  <a:lnTo>
                    <a:pt x="551" y="145"/>
                  </a:lnTo>
                  <a:lnTo>
                    <a:pt x="547" y="156"/>
                  </a:lnTo>
                  <a:lnTo>
                    <a:pt x="541" y="142"/>
                  </a:lnTo>
                  <a:lnTo>
                    <a:pt x="536" y="126"/>
                  </a:lnTo>
                  <a:lnTo>
                    <a:pt x="529" y="109"/>
                  </a:lnTo>
                  <a:lnTo>
                    <a:pt x="521" y="92"/>
                  </a:lnTo>
                  <a:lnTo>
                    <a:pt x="514" y="76"/>
                  </a:lnTo>
                  <a:lnTo>
                    <a:pt x="506" y="61"/>
                  </a:lnTo>
                  <a:lnTo>
                    <a:pt x="499" y="48"/>
                  </a:lnTo>
                  <a:lnTo>
                    <a:pt x="493" y="39"/>
                  </a:lnTo>
                  <a:lnTo>
                    <a:pt x="483" y="55"/>
                  </a:lnTo>
                  <a:lnTo>
                    <a:pt x="472" y="76"/>
                  </a:lnTo>
                  <a:lnTo>
                    <a:pt x="462" y="100"/>
                  </a:lnTo>
                  <a:lnTo>
                    <a:pt x="453" y="127"/>
                  </a:lnTo>
                  <a:lnTo>
                    <a:pt x="445" y="155"/>
                  </a:lnTo>
                  <a:lnTo>
                    <a:pt x="439" y="184"/>
                  </a:lnTo>
                  <a:lnTo>
                    <a:pt x="434" y="212"/>
                  </a:lnTo>
                  <a:lnTo>
                    <a:pt x="432" y="240"/>
                  </a:lnTo>
                  <a:lnTo>
                    <a:pt x="351" y="240"/>
                  </a:lnTo>
                  <a:lnTo>
                    <a:pt x="351" y="186"/>
                  </a:lnTo>
                  <a:lnTo>
                    <a:pt x="375" y="186"/>
                  </a:lnTo>
                  <a:lnTo>
                    <a:pt x="318" y="87"/>
                  </a:lnTo>
                  <a:lnTo>
                    <a:pt x="150" y="87"/>
                  </a:lnTo>
                  <a:lnTo>
                    <a:pt x="104" y="0"/>
                  </a:lnTo>
                  <a:lnTo>
                    <a:pt x="0" y="229"/>
                  </a:lnTo>
                  <a:lnTo>
                    <a:pt x="0" y="600"/>
                  </a:lnTo>
                  <a:lnTo>
                    <a:pt x="1119" y="600"/>
                  </a:lnTo>
                  <a:lnTo>
                    <a:pt x="1119" y="59"/>
                  </a:lnTo>
                  <a:close/>
                </a:path>
              </a:pathLst>
            </a:custGeom>
            <a:solidFill>
              <a:srgbClr val="D8C6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8" name="Rectangle 9"/>
            <p:cNvSpPr>
              <a:spLocks noChangeArrowheads="1"/>
            </p:cNvSpPr>
            <p:nvPr/>
          </p:nvSpPr>
          <p:spPr bwMode="auto">
            <a:xfrm>
              <a:off x="0" y="389"/>
              <a:ext cx="558" cy="221"/>
            </a:xfrm>
            <a:prstGeom prst="rect">
              <a:avLst/>
            </a:prstGeom>
            <a:solidFill>
              <a:srgbClr val="33BF0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69" name="未知"/>
            <p:cNvSpPr>
              <a:spLocks noChangeArrowheads="1"/>
            </p:cNvSpPr>
            <p:nvPr/>
          </p:nvSpPr>
          <p:spPr bwMode="auto">
            <a:xfrm>
              <a:off x="1685" y="96"/>
              <a:ext cx="1107" cy="311"/>
            </a:xfrm>
            <a:custGeom>
              <a:avLst/>
              <a:gdLst>
                <a:gd name="T0" fmla="*/ 1107 w 2214"/>
                <a:gd name="T1" fmla="*/ 74 h 621"/>
                <a:gd name="T2" fmla="*/ 1044 w 2214"/>
                <a:gd name="T3" fmla="*/ 95 h 621"/>
                <a:gd name="T4" fmla="*/ 1012 w 2214"/>
                <a:gd name="T5" fmla="*/ 33 h 621"/>
                <a:gd name="T6" fmla="*/ 989 w 2214"/>
                <a:gd name="T7" fmla="*/ 84 h 621"/>
                <a:gd name="T8" fmla="*/ 978 w 2214"/>
                <a:gd name="T9" fmla="*/ 60 h 621"/>
                <a:gd name="T10" fmla="*/ 941 w 2214"/>
                <a:gd name="T11" fmla="*/ 25 h 621"/>
                <a:gd name="T12" fmla="*/ 931 w 2214"/>
                <a:gd name="T13" fmla="*/ 25 h 621"/>
                <a:gd name="T14" fmla="*/ 914 w 2214"/>
                <a:gd name="T15" fmla="*/ 25 h 621"/>
                <a:gd name="T16" fmla="*/ 892 w 2214"/>
                <a:gd name="T17" fmla="*/ 25 h 621"/>
                <a:gd name="T18" fmla="*/ 869 w 2214"/>
                <a:gd name="T19" fmla="*/ 25 h 621"/>
                <a:gd name="T20" fmla="*/ 847 w 2214"/>
                <a:gd name="T21" fmla="*/ 25 h 621"/>
                <a:gd name="T22" fmla="*/ 830 w 2214"/>
                <a:gd name="T23" fmla="*/ 25 h 621"/>
                <a:gd name="T24" fmla="*/ 820 w 2214"/>
                <a:gd name="T25" fmla="*/ 25 h 621"/>
                <a:gd name="T26" fmla="*/ 816 w 2214"/>
                <a:gd name="T27" fmla="*/ 27 h 621"/>
                <a:gd name="T28" fmla="*/ 804 w 2214"/>
                <a:gd name="T29" fmla="*/ 38 h 621"/>
                <a:gd name="T30" fmla="*/ 789 w 2214"/>
                <a:gd name="T31" fmla="*/ 54 h 621"/>
                <a:gd name="T32" fmla="*/ 777 w 2214"/>
                <a:gd name="T33" fmla="*/ 66 h 621"/>
                <a:gd name="T34" fmla="*/ 794 w 2214"/>
                <a:gd name="T35" fmla="*/ 68 h 621"/>
                <a:gd name="T36" fmla="*/ 758 w 2214"/>
                <a:gd name="T37" fmla="*/ 103 h 621"/>
                <a:gd name="T38" fmla="*/ 758 w 2214"/>
                <a:gd name="T39" fmla="*/ 61 h 621"/>
                <a:gd name="T40" fmla="*/ 758 w 2214"/>
                <a:gd name="T41" fmla="*/ 20 h 621"/>
                <a:gd name="T42" fmla="*/ 753 w 2214"/>
                <a:gd name="T43" fmla="*/ 20 h 621"/>
                <a:gd name="T44" fmla="*/ 741 w 2214"/>
                <a:gd name="T45" fmla="*/ 20 h 621"/>
                <a:gd name="T46" fmla="*/ 724 w 2214"/>
                <a:gd name="T47" fmla="*/ 20 h 621"/>
                <a:gd name="T48" fmla="*/ 705 w 2214"/>
                <a:gd name="T49" fmla="*/ 20 h 621"/>
                <a:gd name="T50" fmla="*/ 686 w 2214"/>
                <a:gd name="T51" fmla="*/ 20 h 621"/>
                <a:gd name="T52" fmla="*/ 669 w 2214"/>
                <a:gd name="T53" fmla="*/ 20 h 621"/>
                <a:gd name="T54" fmla="*/ 657 w 2214"/>
                <a:gd name="T55" fmla="*/ 20 h 621"/>
                <a:gd name="T56" fmla="*/ 652 w 2214"/>
                <a:gd name="T57" fmla="*/ 20 h 621"/>
                <a:gd name="T58" fmla="*/ 532 w 2214"/>
                <a:gd name="T59" fmla="*/ 42 h 621"/>
                <a:gd name="T60" fmla="*/ 525 w 2214"/>
                <a:gd name="T61" fmla="*/ 62 h 621"/>
                <a:gd name="T62" fmla="*/ 510 w 2214"/>
                <a:gd name="T63" fmla="*/ 69 h 621"/>
                <a:gd name="T64" fmla="*/ 498 w 2214"/>
                <a:gd name="T65" fmla="*/ 80 h 621"/>
                <a:gd name="T66" fmla="*/ 491 w 2214"/>
                <a:gd name="T67" fmla="*/ 95 h 621"/>
                <a:gd name="T68" fmla="*/ 478 w 2214"/>
                <a:gd name="T69" fmla="*/ 104 h 621"/>
                <a:gd name="T70" fmla="*/ 472 w 2214"/>
                <a:gd name="T71" fmla="*/ 77 h 621"/>
                <a:gd name="T72" fmla="*/ 461 w 2214"/>
                <a:gd name="T73" fmla="*/ 66 h 621"/>
                <a:gd name="T74" fmla="*/ 449 w 2214"/>
                <a:gd name="T75" fmla="*/ 75 h 621"/>
                <a:gd name="T76" fmla="*/ 444 w 2214"/>
                <a:gd name="T77" fmla="*/ 104 h 621"/>
                <a:gd name="T78" fmla="*/ 411 w 2214"/>
                <a:gd name="T79" fmla="*/ 6 h 621"/>
                <a:gd name="T80" fmla="*/ 392 w 2214"/>
                <a:gd name="T81" fmla="*/ 38 h 621"/>
                <a:gd name="T82" fmla="*/ 262 w 2214"/>
                <a:gd name="T83" fmla="*/ 5 h 621"/>
                <a:gd name="T84" fmla="*/ 119 w 2214"/>
                <a:gd name="T85" fmla="*/ 38 h 621"/>
                <a:gd name="T86" fmla="*/ 88 w 2214"/>
                <a:gd name="T87" fmla="*/ 78 h 621"/>
                <a:gd name="T88" fmla="*/ 81 w 2214"/>
                <a:gd name="T89" fmla="*/ 70 h 621"/>
                <a:gd name="T90" fmla="*/ 74 w 2214"/>
                <a:gd name="T91" fmla="*/ 59 h 621"/>
                <a:gd name="T92" fmla="*/ 67 w 2214"/>
                <a:gd name="T93" fmla="*/ 49 h 621"/>
                <a:gd name="T94" fmla="*/ 65 w 2214"/>
                <a:gd name="T95" fmla="*/ 45 h 621"/>
                <a:gd name="T96" fmla="*/ 42 w 2214"/>
                <a:gd name="T97" fmla="*/ 0 h 621"/>
                <a:gd name="T98" fmla="*/ 23 w 2214"/>
                <a:gd name="T99" fmla="*/ 44 h 621"/>
                <a:gd name="T100" fmla="*/ 17 w 2214"/>
                <a:gd name="T101" fmla="*/ 78 h 621"/>
                <a:gd name="T102" fmla="*/ 0 w 2214"/>
                <a:gd name="T103" fmla="*/ 311 h 621"/>
                <a:gd name="T104" fmla="*/ 1107 w 2214"/>
                <a:gd name="T105" fmla="*/ 74 h 6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14" h="621">
                  <a:moveTo>
                    <a:pt x="2214" y="147"/>
                  </a:moveTo>
                  <a:lnTo>
                    <a:pt x="2214" y="147"/>
                  </a:lnTo>
                  <a:lnTo>
                    <a:pt x="2163" y="75"/>
                  </a:lnTo>
                  <a:lnTo>
                    <a:pt x="2087" y="190"/>
                  </a:lnTo>
                  <a:lnTo>
                    <a:pt x="2087" y="108"/>
                  </a:lnTo>
                  <a:lnTo>
                    <a:pt x="2024" y="65"/>
                  </a:lnTo>
                  <a:lnTo>
                    <a:pt x="1977" y="117"/>
                  </a:lnTo>
                  <a:lnTo>
                    <a:pt x="1977" y="168"/>
                  </a:lnTo>
                  <a:lnTo>
                    <a:pt x="1955" y="168"/>
                  </a:lnTo>
                  <a:lnTo>
                    <a:pt x="1955" y="120"/>
                  </a:lnTo>
                  <a:lnTo>
                    <a:pt x="1885" y="49"/>
                  </a:lnTo>
                  <a:lnTo>
                    <a:pt x="1882" y="49"/>
                  </a:lnTo>
                  <a:lnTo>
                    <a:pt x="1874" y="49"/>
                  </a:lnTo>
                  <a:lnTo>
                    <a:pt x="1861" y="49"/>
                  </a:lnTo>
                  <a:lnTo>
                    <a:pt x="1846" y="49"/>
                  </a:lnTo>
                  <a:lnTo>
                    <a:pt x="1828" y="49"/>
                  </a:lnTo>
                  <a:lnTo>
                    <a:pt x="1806" y="49"/>
                  </a:lnTo>
                  <a:lnTo>
                    <a:pt x="1784" y="49"/>
                  </a:lnTo>
                  <a:lnTo>
                    <a:pt x="1761" y="49"/>
                  </a:lnTo>
                  <a:lnTo>
                    <a:pt x="1738" y="49"/>
                  </a:lnTo>
                  <a:lnTo>
                    <a:pt x="1716" y="49"/>
                  </a:lnTo>
                  <a:lnTo>
                    <a:pt x="1694" y="49"/>
                  </a:lnTo>
                  <a:lnTo>
                    <a:pt x="1676" y="49"/>
                  </a:lnTo>
                  <a:lnTo>
                    <a:pt x="1660" y="49"/>
                  </a:lnTo>
                  <a:lnTo>
                    <a:pt x="1647" y="49"/>
                  </a:lnTo>
                  <a:lnTo>
                    <a:pt x="1639" y="49"/>
                  </a:lnTo>
                  <a:lnTo>
                    <a:pt x="1636" y="49"/>
                  </a:lnTo>
                  <a:lnTo>
                    <a:pt x="1631" y="53"/>
                  </a:lnTo>
                  <a:lnTo>
                    <a:pt x="1621" y="63"/>
                  </a:lnTo>
                  <a:lnTo>
                    <a:pt x="1607" y="76"/>
                  </a:lnTo>
                  <a:lnTo>
                    <a:pt x="1592" y="92"/>
                  </a:lnTo>
                  <a:lnTo>
                    <a:pt x="1577" y="108"/>
                  </a:lnTo>
                  <a:lnTo>
                    <a:pt x="1563" y="121"/>
                  </a:lnTo>
                  <a:lnTo>
                    <a:pt x="1554" y="131"/>
                  </a:lnTo>
                  <a:lnTo>
                    <a:pt x="1550" y="135"/>
                  </a:lnTo>
                  <a:lnTo>
                    <a:pt x="1587" y="135"/>
                  </a:lnTo>
                  <a:lnTo>
                    <a:pt x="1587" y="205"/>
                  </a:lnTo>
                  <a:lnTo>
                    <a:pt x="1515" y="205"/>
                  </a:lnTo>
                  <a:lnTo>
                    <a:pt x="1515" y="178"/>
                  </a:lnTo>
                  <a:lnTo>
                    <a:pt x="1515" y="121"/>
                  </a:lnTo>
                  <a:lnTo>
                    <a:pt x="1515" y="63"/>
                  </a:lnTo>
                  <a:lnTo>
                    <a:pt x="1515" y="39"/>
                  </a:lnTo>
                  <a:lnTo>
                    <a:pt x="1512" y="39"/>
                  </a:lnTo>
                  <a:lnTo>
                    <a:pt x="1505" y="40"/>
                  </a:lnTo>
                  <a:lnTo>
                    <a:pt x="1495" y="40"/>
                  </a:lnTo>
                  <a:lnTo>
                    <a:pt x="1481" y="40"/>
                  </a:lnTo>
                  <a:lnTo>
                    <a:pt x="1466" y="40"/>
                  </a:lnTo>
                  <a:lnTo>
                    <a:pt x="1448" y="40"/>
                  </a:lnTo>
                  <a:lnTo>
                    <a:pt x="1429" y="40"/>
                  </a:lnTo>
                  <a:lnTo>
                    <a:pt x="1410" y="40"/>
                  </a:lnTo>
                  <a:lnTo>
                    <a:pt x="1389" y="40"/>
                  </a:lnTo>
                  <a:lnTo>
                    <a:pt x="1371" y="40"/>
                  </a:lnTo>
                  <a:lnTo>
                    <a:pt x="1352" y="39"/>
                  </a:lnTo>
                  <a:lnTo>
                    <a:pt x="1337" y="39"/>
                  </a:lnTo>
                  <a:lnTo>
                    <a:pt x="1323" y="39"/>
                  </a:lnTo>
                  <a:lnTo>
                    <a:pt x="1313" y="39"/>
                  </a:lnTo>
                  <a:lnTo>
                    <a:pt x="1306" y="39"/>
                  </a:lnTo>
                  <a:lnTo>
                    <a:pt x="1304" y="39"/>
                  </a:lnTo>
                  <a:lnTo>
                    <a:pt x="1304" y="84"/>
                  </a:lnTo>
                  <a:lnTo>
                    <a:pt x="1063" y="84"/>
                  </a:lnTo>
                  <a:lnTo>
                    <a:pt x="1063" y="123"/>
                  </a:lnTo>
                  <a:lnTo>
                    <a:pt x="1049" y="124"/>
                  </a:lnTo>
                  <a:lnTo>
                    <a:pt x="1035" y="129"/>
                  </a:lnTo>
                  <a:lnTo>
                    <a:pt x="1020" y="137"/>
                  </a:lnTo>
                  <a:lnTo>
                    <a:pt x="1008" y="147"/>
                  </a:lnTo>
                  <a:lnTo>
                    <a:pt x="996" y="159"/>
                  </a:lnTo>
                  <a:lnTo>
                    <a:pt x="987" y="174"/>
                  </a:lnTo>
                  <a:lnTo>
                    <a:pt x="981" y="190"/>
                  </a:lnTo>
                  <a:lnTo>
                    <a:pt x="979" y="207"/>
                  </a:lnTo>
                  <a:lnTo>
                    <a:pt x="955" y="207"/>
                  </a:lnTo>
                  <a:lnTo>
                    <a:pt x="952" y="176"/>
                  </a:lnTo>
                  <a:lnTo>
                    <a:pt x="944" y="153"/>
                  </a:lnTo>
                  <a:lnTo>
                    <a:pt x="934" y="138"/>
                  </a:lnTo>
                  <a:lnTo>
                    <a:pt x="921" y="132"/>
                  </a:lnTo>
                  <a:lnTo>
                    <a:pt x="909" y="137"/>
                  </a:lnTo>
                  <a:lnTo>
                    <a:pt x="898" y="149"/>
                  </a:lnTo>
                  <a:lnTo>
                    <a:pt x="890" y="174"/>
                  </a:lnTo>
                  <a:lnTo>
                    <a:pt x="888" y="207"/>
                  </a:lnTo>
                  <a:lnTo>
                    <a:pt x="822" y="207"/>
                  </a:lnTo>
                  <a:lnTo>
                    <a:pt x="822" y="11"/>
                  </a:lnTo>
                  <a:lnTo>
                    <a:pt x="783" y="11"/>
                  </a:lnTo>
                  <a:lnTo>
                    <a:pt x="783" y="75"/>
                  </a:lnTo>
                  <a:lnTo>
                    <a:pt x="567" y="75"/>
                  </a:lnTo>
                  <a:lnTo>
                    <a:pt x="524" y="9"/>
                  </a:lnTo>
                  <a:lnTo>
                    <a:pt x="481" y="75"/>
                  </a:lnTo>
                  <a:lnTo>
                    <a:pt x="237" y="75"/>
                  </a:lnTo>
                  <a:lnTo>
                    <a:pt x="237" y="156"/>
                  </a:lnTo>
                  <a:lnTo>
                    <a:pt x="175" y="156"/>
                  </a:lnTo>
                  <a:lnTo>
                    <a:pt x="169" y="149"/>
                  </a:lnTo>
                  <a:lnTo>
                    <a:pt x="162" y="139"/>
                  </a:lnTo>
                  <a:lnTo>
                    <a:pt x="155" y="129"/>
                  </a:lnTo>
                  <a:lnTo>
                    <a:pt x="147" y="117"/>
                  </a:lnTo>
                  <a:lnTo>
                    <a:pt x="140" y="107"/>
                  </a:lnTo>
                  <a:lnTo>
                    <a:pt x="134" y="98"/>
                  </a:lnTo>
                  <a:lnTo>
                    <a:pt x="130" y="92"/>
                  </a:lnTo>
                  <a:lnTo>
                    <a:pt x="129" y="90"/>
                  </a:lnTo>
                  <a:lnTo>
                    <a:pt x="151" y="93"/>
                  </a:lnTo>
                  <a:lnTo>
                    <a:pt x="84" y="0"/>
                  </a:lnTo>
                  <a:lnTo>
                    <a:pt x="26" y="87"/>
                  </a:lnTo>
                  <a:lnTo>
                    <a:pt x="45" y="87"/>
                  </a:lnTo>
                  <a:lnTo>
                    <a:pt x="11" y="151"/>
                  </a:lnTo>
                  <a:lnTo>
                    <a:pt x="33" y="156"/>
                  </a:lnTo>
                  <a:lnTo>
                    <a:pt x="0" y="192"/>
                  </a:lnTo>
                  <a:lnTo>
                    <a:pt x="0" y="621"/>
                  </a:lnTo>
                  <a:lnTo>
                    <a:pt x="2214" y="621"/>
                  </a:lnTo>
                  <a:lnTo>
                    <a:pt x="2214" y="147"/>
                  </a:lnTo>
                  <a:close/>
                </a:path>
              </a:pathLst>
            </a:custGeom>
            <a:solidFill>
              <a:srgbClr val="D8C6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Rectangle 11"/>
            <p:cNvSpPr>
              <a:spLocks noChangeArrowheads="1"/>
            </p:cNvSpPr>
            <p:nvPr/>
          </p:nvSpPr>
          <p:spPr bwMode="auto">
            <a:xfrm>
              <a:off x="1684" y="407"/>
              <a:ext cx="1108" cy="221"/>
            </a:xfrm>
            <a:prstGeom prst="rect">
              <a:avLst/>
            </a:prstGeom>
            <a:solidFill>
              <a:srgbClr val="33BF0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71" name="未知"/>
            <p:cNvSpPr>
              <a:spLocks noChangeArrowheads="1"/>
            </p:cNvSpPr>
            <p:nvPr/>
          </p:nvSpPr>
          <p:spPr bwMode="auto">
            <a:xfrm>
              <a:off x="1684" y="275"/>
              <a:ext cx="24" cy="132"/>
            </a:xfrm>
            <a:custGeom>
              <a:avLst/>
              <a:gdLst>
                <a:gd name="T0" fmla="*/ 12 w 50"/>
                <a:gd name="T1" fmla="*/ 0 h 263"/>
                <a:gd name="T2" fmla="*/ 24 w 50"/>
                <a:gd name="T3" fmla="*/ 29 h 263"/>
                <a:gd name="T4" fmla="*/ 24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6" y="0"/>
                  </a:moveTo>
                  <a:lnTo>
                    <a:pt x="50" y="57"/>
                  </a:lnTo>
                  <a:lnTo>
                    <a:pt x="50" y="263"/>
                  </a:lnTo>
                  <a:lnTo>
                    <a:pt x="0" y="263"/>
                  </a:lnTo>
                  <a:lnTo>
                    <a:pt x="0" y="57"/>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未知"/>
            <p:cNvSpPr>
              <a:spLocks noChangeArrowheads="1"/>
            </p:cNvSpPr>
            <p:nvPr/>
          </p:nvSpPr>
          <p:spPr bwMode="auto">
            <a:xfrm>
              <a:off x="1720" y="275"/>
              <a:ext cx="25" cy="132"/>
            </a:xfrm>
            <a:custGeom>
              <a:avLst/>
              <a:gdLst>
                <a:gd name="T0" fmla="*/ 12 w 50"/>
                <a:gd name="T1" fmla="*/ 0 h 263"/>
                <a:gd name="T2" fmla="*/ 25 w 50"/>
                <a:gd name="T3" fmla="*/ 29 h 263"/>
                <a:gd name="T4" fmla="*/ 25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4" y="0"/>
                  </a:moveTo>
                  <a:lnTo>
                    <a:pt x="50" y="57"/>
                  </a:lnTo>
                  <a:lnTo>
                    <a:pt x="50"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3" name="未知"/>
            <p:cNvSpPr>
              <a:spLocks noChangeArrowheads="1"/>
            </p:cNvSpPr>
            <p:nvPr/>
          </p:nvSpPr>
          <p:spPr bwMode="auto">
            <a:xfrm>
              <a:off x="1758" y="275"/>
              <a:ext cx="25" cy="132"/>
            </a:xfrm>
            <a:custGeom>
              <a:avLst/>
              <a:gdLst>
                <a:gd name="T0" fmla="*/ 13 w 50"/>
                <a:gd name="T1" fmla="*/ 0 h 263"/>
                <a:gd name="T2" fmla="*/ 25 w 50"/>
                <a:gd name="T3" fmla="*/ 29 h 263"/>
                <a:gd name="T4" fmla="*/ 25 w 50"/>
                <a:gd name="T5" fmla="*/ 132 h 263"/>
                <a:gd name="T6" fmla="*/ 0 w 50"/>
                <a:gd name="T7" fmla="*/ 132 h 263"/>
                <a:gd name="T8" fmla="*/ 0 w 50"/>
                <a:gd name="T9" fmla="*/ 29 h 263"/>
                <a:gd name="T10" fmla="*/ 13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5" y="0"/>
                  </a:moveTo>
                  <a:lnTo>
                    <a:pt x="50" y="57"/>
                  </a:lnTo>
                  <a:lnTo>
                    <a:pt x="50"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4" name="Rectangle 15"/>
            <p:cNvSpPr>
              <a:spLocks noChangeArrowheads="1"/>
            </p:cNvSpPr>
            <p:nvPr/>
          </p:nvSpPr>
          <p:spPr bwMode="auto">
            <a:xfrm>
              <a:off x="1684"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75" name="Rectangle 16"/>
            <p:cNvSpPr>
              <a:spLocks noChangeArrowheads="1"/>
            </p:cNvSpPr>
            <p:nvPr/>
          </p:nvSpPr>
          <p:spPr bwMode="auto">
            <a:xfrm>
              <a:off x="1684"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76" name="未知"/>
            <p:cNvSpPr>
              <a:spLocks noChangeArrowheads="1"/>
            </p:cNvSpPr>
            <p:nvPr/>
          </p:nvSpPr>
          <p:spPr bwMode="auto">
            <a:xfrm>
              <a:off x="2407" y="275"/>
              <a:ext cx="24" cy="132"/>
            </a:xfrm>
            <a:custGeom>
              <a:avLst/>
              <a:gdLst>
                <a:gd name="T0" fmla="*/ 12 w 50"/>
                <a:gd name="T1" fmla="*/ 0 h 263"/>
                <a:gd name="T2" fmla="*/ 24 w 50"/>
                <a:gd name="T3" fmla="*/ 29 h 263"/>
                <a:gd name="T4" fmla="*/ 24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4" y="0"/>
                  </a:moveTo>
                  <a:lnTo>
                    <a:pt x="50" y="57"/>
                  </a:lnTo>
                  <a:lnTo>
                    <a:pt x="50"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7" name="未知"/>
            <p:cNvSpPr>
              <a:spLocks noChangeArrowheads="1"/>
            </p:cNvSpPr>
            <p:nvPr/>
          </p:nvSpPr>
          <p:spPr bwMode="auto">
            <a:xfrm>
              <a:off x="2443"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8" name="未知"/>
            <p:cNvSpPr>
              <a:spLocks noChangeArrowheads="1"/>
            </p:cNvSpPr>
            <p:nvPr/>
          </p:nvSpPr>
          <p:spPr bwMode="auto">
            <a:xfrm>
              <a:off x="2481"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9" name="未知"/>
            <p:cNvSpPr>
              <a:spLocks noChangeArrowheads="1"/>
            </p:cNvSpPr>
            <p:nvPr/>
          </p:nvSpPr>
          <p:spPr bwMode="auto">
            <a:xfrm>
              <a:off x="2519"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0" name="未知"/>
            <p:cNvSpPr>
              <a:spLocks noChangeArrowheads="1"/>
            </p:cNvSpPr>
            <p:nvPr/>
          </p:nvSpPr>
          <p:spPr bwMode="auto">
            <a:xfrm>
              <a:off x="2557" y="275"/>
              <a:ext cx="25" cy="144"/>
            </a:xfrm>
            <a:custGeom>
              <a:avLst/>
              <a:gdLst>
                <a:gd name="T0" fmla="*/ 13 w 49"/>
                <a:gd name="T1" fmla="*/ 0 h 286"/>
                <a:gd name="T2" fmla="*/ 25 w 49"/>
                <a:gd name="T3" fmla="*/ 29 h 286"/>
                <a:gd name="T4" fmla="*/ 25 w 49"/>
                <a:gd name="T5" fmla="*/ 144 h 286"/>
                <a:gd name="T6" fmla="*/ 0 w 49"/>
                <a:gd name="T7" fmla="*/ 137 h 286"/>
                <a:gd name="T8" fmla="*/ 0 w 49"/>
                <a:gd name="T9" fmla="*/ 29 h 286"/>
                <a:gd name="T10" fmla="*/ 13 w 49"/>
                <a:gd name="T11" fmla="*/ 0 h 2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86">
                  <a:moveTo>
                    <a:pt x="25" y="0"/>
                  </a:moveTo>
                  <a:lnTo>
                    <a:pt x="49" y="57"/>
                  </a:lnTo>
                  <a:lnTo>
                    <a:pt x="49" y="286"/>
                  </a:lnTo>
                  <a:lnTo>
                    <a:pt x="0" y="272"/>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1" name="未知"/>
            <p:cNvSpPr>
              <a:spLocks noChangeArrowheads="1"/>
            </p:cNvSpPr>
            <p:nvPr/>
          </p:nvSpPr>
          <p:spPr bwMode="auto">
            <a:xfrm>
              <a:off x="2595" y="283"/>
              <a:ext cx="25" cy="148"/>
            </a:xfrm>
            <a:custGeom>
              <a:avLst/>
              <a:gdLst>
                <a:gd name="T0" fmla="*/ 13 w 50"/>
                <a:gd name="T1" fmla="*/ 0 h 295"/>
                <a:gd name="T2" fmla="*/ 25 w 50"/>
                <a:gd name="T3" fmla="*/ 28 h 295"/>
                <a:gd name="T4" fmla="*/ 25 w 50"/>
                <a:gd name="T5" fmla="*/ 148 h 295"/>
                <a:gd name="T6" fmla="*/ 0 w 50"/>
                <a:gd name="T7" fmla="*/ 138 h 295"/>
                <a:gd name="T8" fmla="*/ 0 w 50"/>
                <a:gd name="T9" fmla="*/ 28 h 295"/>
                <a:gd name="T10" fmla="*/ 13 w 50"/>
                <a:gd name="T11" fmla="*/ 0 h 2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95">
                  <a:moveTo>
                    <a:pt x="25" y="0"/>
                  </a:moveTo>
                  <a:lnTo>
                    <a:pt x="50" y="56"/>
                  </a:lnTo>
                  <a:lnTo>
                    <a:pt x="50" y="295"/>
                  </a:lnTo>
                  <a:lnTo>
                    <a:pt x="0" y="276"/>
                  </a:lnTo>
                  <a:lnTo>
                    <a:pt x="0" y="56"/>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2" name="未知"/>
            <p:cNvSpPr>
              <a:spLocks noChangeArrowheads="1"/>
            </p:cNvSpPr>
            <p:nvPr/>
          </p:nvSpPr>
          <p:spPr bwMode="auto">
            <a:xfrm>
              <a:off x="2634" y="291"/>
              <a:ext cx="24" cy="156"/>
            </a:xfrm>
            <a:custGeom>
              <a:avLst/>
              <a:gdLst>
                <a:gd name="T0" fmla="*/ 12 w 49"/>
                <a:gd name="T1" fmla="*/ 0 h 313"/>
                <a:gd name="T2" fmla="*/ 24 w 49"/>
                <a:gd name="T3" fmla="*/ 28 h 313"/>
                <a:gd name="T4" fmla="*/ 24 w 49"/>
                <a:gd name="T5" fmla="*/ 156 h 313"/>
                <a:gd name="T6" fmla="*/ 0 w 49"/>
                <a:gd name="T7" fmla="*/ 145 h 313"/>
                <a:gd name="T8" fmla="*/ 0 w 49"/>
                <a:gd name="T9" fmla="*/ 28 h 313"/>
                <a:gd name="T10" fmla="*/ 12 w 49"/>
                <a:gd name="T11" fmla="*/ 0 h 3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313">
                  <a:moveTo>
                    <a:pt x="24" y="0"/>
                  </a:moveTo>
                  <a:lnTo>
                    <a:pt x="49" y="57"/>
                  </a:lnTo>
                  <a:lnTo>
                    <a:pt x="49" y="313"/>
                  </a:lnTo>
                  <a:lnTo>
                    <a:pt x="0" y="290"/>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3" name="未知"/>
            <p:cNvSpPr>
              <a:spLocks noChangeArrowheads="1"/>
            </p:cNvSpPr>
            <p:nvPr/>
          </p:nvSpPr>
          <p:spPr bwMode="auto">
            <a:xfrm>
              <a:off x="2672" y="301"/>
              <a:ext cx="24" cy="169"/>
            </a:xfrm>
            <a:custGeom>
              <a:avLst/>
              <a:gdLst>
                <a:gd name="T0" fmla="*/ 12 w 50"/>
                <a:gd name="T1" fmla="*/ 0 h 340"/>
                <a:gd name="T2" fmla="*/ 24 w 50"/>
                <a:gd name="T3" fmla="*/ 29 h 340"/>
                <a:gd name="T4" fmla="*/ 24 w 50"/>
                <a:gd name="T5" fmla="*/ 169 h 340"/>
                <a:gd name="T6" fmla="*/ 0 w 50"/>
                <a:gd name="T7" fmla="*/ 154 h 340"/>
                <a:gd name="T8" fmla="*/ 0 w 50"/>
                <a:gd name="T9" fmla="*/ 29 h 340"/>
                <a:gd name="T10" fmla="*/ 12 w 50"/>
                <a:gd name="T11" fmla="*/ 0 h 3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340">
                  <a:moveTo>
                    <a:pt x="24" y="0"/>
                  </a:moveTo>
                  <a:lnTo>
                    <a:pt x="50" y="58"/>
                  </a:lnTo>
                  <a:lnTo>
                    <a:pt x="50" y="340"/>
                  </a:lnTo>
                  <a:lnTo>
                    <a:pt x="0" y="309"/>
                  </a:lnTo>
                  <a:lnTo>
                    <a:pt x="0" y="58"/>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4" name="未知"/>
            <p:cNvSpPr>
              <a:spLocks noChangeArrowheads="1"/>
            </p:cNvSpPr>
            <p:nvPr/>
          </p:nvSpPr>
          <p:spPr bwMode="auto">
            <a:xfrm>
              <a:off x="2710" y="316"/>
              <a:ext cx="24" cy="186"/>
            </a:xfrm>
            <a:custGeom>
              <a:avLst/>
              <a:gdLst>
                <a:gd name="T0" fmla="*/ 12 w 50"/>
                <a:gd name="T1" fmla="*/ 0 h 373"/>
                <a:gd name="T2" fmla="*/ 24 w 50"/>
                <a:gd name="T3" fmla="*/ 29 h 373"/>
                <a:gd name="T4" fmla="*/ 24 w 50"/>
                <a:gd name="T5" fmla="*/ 186 h 373"/>
                <a:gd name="T6" fmla="*/ 0 w 50"/>
                <a:gd name="T7" fmla="*/ 163 h 373"/>
                <a:gd name="T8" fmla="*/ 0 w 50"/>
                <a:gd name="T9" fmla="*/ 29 h 373"/>
                <a:gd name="T10" fmla="*/ 12 w 50"/>
                <a:gd name="T11" fmla="*/ 0 h 3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373">
                  <a:moveTo>
                    <a:pt x="24" y="0"/>
                  </a:moveTo>
                  <a:lnTo>
                    <a:pt x="50" y="58"/>
                  </a:lnTo>
                  <a:lnTo>
                    <a:pt x="50" y="373"/>
                  </a:lnTo>
                  <a:lnTo>
                    <a:pt x="0" y="326"/>
                  </a:lnTo>
                  <a:lnTo>
                    <a:pt x="0" y="58"/>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5" name="未知"/>
            <p:cNvSpPr>
              <a:spLocks noChangeArrowheads="1"/>
            </p:cNvSpPr>
            <p:nvPr/>
          </p:nvSpPr>
          <p:spPr bwMode="auto">
            <a:xfrm>
              <a:off x="2748" y="333"/>
              <a:ext cx="24" cy="216"/>
            </a:xfrm>
            <a:custGeom>
              <a:avLst/>
              <a:gdLst>
                <a:gd name="T0" fmla="*/ 12 w 50"/>
                <a:gd name="T1" fmla="*/ 0 h 430"/>
                <a:gd name="T2" fmla="*/ 24 w 50"/>
                <a:gd name="T3" fmla="*/ 28 h 430"/>
                <a:gd name="T4" fmla="*/ 24 w 50"/>
                <a:gd name="T5" fmla="*/ 216 h 430"/>
                <a:gd name="T6" fmla="*/ 0 w 50"/>
                <a:gd name="T7" fmla="*/ 185 h 430"/>
                <a:gd name="T8" fmla="*/ 0 w 50"/>
                <a:gd name="T9" fmla="*/ 28 h 430"/>
                <a:gd name="T10" fmla="*/ 12 w 50"/>
                <a:gd name="T11" fmla="*/ 0 h 4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430">
                  <a:moveTo>
                    <a:pt x="26" y="0"/>
                  </a:moveTo>
                  <a:lnTo>
                    <a:pt x="50" y="56"/>
                  </a:lnTo>
                  <a:lnTo>
                    <a:pt x="50" y="430"/>
                  </a:lnTo>
                  <a:lnTo>
                    <a:pt x="0" y="368"/>
                  </a:lnTo>
                  <a:lnTo>
                    <a:pt x="0" y="56"/>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未知"/>
            <p:cNvSpPr>
              <a:spLocks noChangeArrowheads="1"/>
            </p:cNvSpPr>
            <p:nvPr/>
          </p:nvSpPr>
          <p:spPr bwMode="auto">
            <a:xfrm>
              <a:off x="2786" y="370"/>
              <a:ext cx="6" cy="213"/>
            </a:xfrm>
            <a:custGeom>
              <a:avLst/>
              <a:gdLst>
                <a:gd name="T0" fmla="*/ 6 w 13"/>
                <a:gd name="T1" fmla="*/ 0 h 427"/>
                <a:gd name="T2" fmla="*/ 6 w 13"/>
                <a:gd name="T3" fmla="*/ 213 h 427"/>
                <a:gd name="T4" fmla="*/ 0 w 13"/>
                <a:gd name="T5" fmla="*/ 198 h 427"/>
                <a:gd name="T6" fmla="*/ 0 w 13"/>
                <a:gd name="T7" fmla="*/ 14 h 427"/>
                <a:gd name="T8" fmla="*/ 6 w 13"/>
                <a:gd name="T9" fmla="*/ 0 h 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427">
                  <a:moveTo>
                    <a:pt x="13" y="0"/>
                  </a:moveTo>
                  <a:lnTo>
                    <a:pt x="13" y="427"/>
                  </a:lnTo>
                  <a:lnTo>
                    <a:pt x="0" y="396"/>
                  </a:lnTo>
                  <a:lnTo>
                    <a:pt x="0" y="29"/>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7" name="未知"/>
            <p:cNvSpPr>
              <a:spLocks noChangeArrowheads="1"/>
            </p:cNvSpPr>
            <p:nvPr/>
          </p:nvSpPr>
          <p:spPr bwMode="auto">
            <a:xfrm>
              <a:off x="2394" y="310"/>
              <a:ext cx="398" cy="105"/>
            </a:xfrm>
            <a:custGeom>
              <a:avLst/>
              <a:gdLst>
                <a:gd name="T0" fmla="*/ 3 w 796"/>
                <a:gd name="T1" fmla="*/ 15 h 208"/>
                <a:gd name="T2" fmla="*/ 15 w 796"/>
                <a:gd name="T3" fmla="*/ 15 h 208"/>
                <a:gd name="T4" fmla="*/ 32 w 796"/>
                <a:gd name="T5" fmla="*/ 15 h 208"/>
                <a:gd name="T6" fmla="*/ 53 w 796"/>
                <a:gd name="T7" fmla="*/ 15 h 208"/>
                <a:gd name="T8" fmla="*/ 74 w 796"/>
                <a:gd name="T9" fmla="*/ 15 h 208"/>
                <a:gd name="T10" fmla="*/ 95 w 796"/>
                <a:gd name="T11" fmla="*/ 15 h 208"/>
                <a:gd name="T12" fmla="*/ 112 w 796"/>
                <a:gd name="T13" fmla="*/ 15 h 208"/>
                <a:gd name="T14" fmla="*/ 123 w 796"/>
                <a:gd name="T15" fmla="*/ 15 h 208"/>
                <a:gd name="T16" fmla="*/ 130 w 796"/>
                <a:gd name="T17" fmla="*/ 15 h 208"/>
                <a:gd name="T18" fmla="*/ 147 w 796"/>
                <a:gd name="T19" fmla="*/ 16 h 208"/>
                <a:gd name="T20" fmla="*/ 175 w 796"/>
                <a:gd name="T21" fmla="*/ 20 h 208"/>
                <a:gd name="T22" fmla="*/ 210 w 796"/>
                <a:gd name="T23" fmla="*/ 27 h 208"/>
                <a:gd name="T24" fmla="*/ 252 w 796"/>
                <a:gd name="T25" fmla="*/ 36 h 208"/>
                <a:gd name="T26" fmla="*/ 295 w 796"/>
                <a:gd name="T27" fmla="*/ 50 h 208"/>
                <a:gd name="T28" fmla="*/ 339 w 796"/>
                <a:gd name="T29" fmla="*/ 69 h 208"/>
                <a:gd name="T30" fmla="*/ 380 w 796"/>
                <a:gd name="T31" fmla="*/ 92 h 208"/>
                <a:gd name="T32" fmla="*/ 398 w 796"/>
                <a:gd name="T33" fmla="*/ 81 h 208"/>
                <a:gd name="T34" fmla="*/ 360 w 796"/>
                <a:gd name="T35" fmla="*/ 57 h 208"/>
                <a:gd name="T36" fmla="*/ 317 w 796"/>
                <a:gd name="T37" fmla="*/ 37 h 208"/>
                <a:gd name="T38" fmla="*/ 273 w 796"/>
                <a:gd name="T39" fmla="*/ 23 h 208"/>
                <a:gd name="T40" fmla="*/ 231 w 796"/>
                <a:gd name="T41" fmla="*/ 13 h 208"/>
                <a:gd name="T42" fmla="*/ 192 w 796"/>
                <a:gd name="T43" fmla="*/ 6 h 208"/>
                <a:gd name="T44" fmla="*/ 160 w 796"/>
                <a:gd name="T45" fmla="*/ 3 h 208"/>
                <a:gd name="T46" fmla="*/ 137 w 796"/>
                <a:gd name="T47" fmla="*/ 1 h 208"/>
                <a:gd name="T48" fmla="*/ 126 w 796"/>
                <a:gd name="T49" fmla="*/ 0 h 208"/>
                <a:gd name="T50" fmla="*/ 118 w 796"/>
                <a:gd name="T51" fmla="*/ 0 h 208"/>
                <a:gd name="T52" fmla="*/ 104 w 796"/>
                <a:gd name="T53" fmla="*/ 0 h 208"/>
                <a:gd name="T54" fmla="*/ 85 w 796"/>
                <a:gd name="T55" fmla="*/ 0 h 208"/>
                <a:gd name="T56" fmla="*/ 64 w 796"/>
                <a:gd name="T57" fmla="*/ 0 h 208"/>
                <a:gd name="T58" fmla="*/ 42 w 796"/>
                <a:gd name="T59" fmla="*/ 0 h 208"/>
                <a:gd name="T60" fmla="*/ 23 w 796"/>
                <a:gd name="T61" fmla="*/ 0 h 208"/>
                <a:gd name="T62" fmla="*/ 8 w 796"/>
                <a:gd name="T63" fmla="*/ 0 h 208"/>
                <a:gd name="T64" fmla="*/ 0 w 796"/>
                <a:gd name="T65" fmla="*/ 0 h 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96" h="208">
                  <a:moveTo>
                    <a:pt x="0" y="29"/>
                  </a:moveTo>
                  <a:lnTo>
                    <a:pt x="6" y="29"/>
                  </a:lnTo>
                  <a:lnTo>
                    <a:pt x="16" y="29"/>
                  </a:lnTo>
                  <a:lnTo>
                    <a:pt x="29" y="29"/>
                  </a:lnTo>
                  <a:lnTo>
                    <a:pt x="45" y="29"/>
                  </a:lnTo>
                  <a:lnTo>
                    <a:pt x="63" y="29"/>
                  </a:lnTo>
                  <a:lnTo>
                    <a:pt x="83" y="29"/>
                  </a:lnTo>
                  <a:lnTo>
                    <a:pt x="105" y="29"/>
                  </a:lnTo>
                  <a:lnTo>
                    <a:pt x="127" y="29"/>
                  </a:lnTo>
                  <a:lnTo>
                    <a:pt x="147" y="29"/>
                  </a:lnTo>
                  <a:lnTo>
                    <a:pt x="169" y="29"/>
                  </a:lnTo>
                  <a:lnTo>
                    <a:pt x="189" y="29"/>
                  </a:lnTo>
                  <a:lnTo>
                    <a:pt x="207" y="29"/>
                  </a:lnTo>
                  <a:lnTo>
                    <a:pt x="223" y="29"/>
                  </a:lnTo>
                  <a:lnTo>
                    <a:pt x="236" y="29"/>
                  </a:lnTo>
                  <a:lnTo>
                    <a:pt x="246" y="29"/>
                  </a:lnTo>
                  <a:lnTo>
                    <a:pt x="252" y="29"/>
                  </a:lnTo>
                  <a:lnTo>
                    <a:pt x="259" y="29"/>
                  </a:lnTo>
                  <a:lnTo>
                    <a:pt x="274" y="30"/>
                  </a:lnTo>
                  <a:lnTo>
                    <a:pt x="294" y="32"/>
                  </a:lnTo>
                  <a:lnTo>
                    <a:pt x="319" y="36"/>
                  </a:lnTo>
                  <a:lnTo>
                    <a:pt x="349" y="40"/>
                  </a:lnTo>
                  <a:lnTo>
                    <a:pt x="384" y="46"/>
                  </a:lnTo>
                  <a:lnTo>
                    <a:pt x="420" y="53"/>
                  </a:lnTo>
                  <a:lnTo>
                    <a:pt x="461" y="62"/>
                  </a:lnTo>
                  <a:lnTo>
                    <a:pt x="503" y="72"/>
                  </a:lnTo>
                  <a:lnTo>
                    <a:pt x="546" y="85"/>
                  </a:lnTo>
                  <a:lnTo>
                    <a:pt x="590" y="100"/>
                  </a:lnTo>
                  <a:lnTo>
                    <a:pt x="635" y="116"/>
                  </a:lnTo>
                  <a:lnTo>
                    <a:pt x="677" y="136"/>
                  </a:lnTo>
                  <a:lnTo>
                    <a:pt x="719" y="158"/>
                  </a:lnTo>
                  <a:lnTo>
                    <a:pt x="759" y="182"/>
                  </a:lnTo>
                  <a:lnTo>
                    <a:pt x="796" y="208"/>
                  </a:lnTo>
                  <a:lnTo>
                    <a:pt x="796" y="161"/>
                  </a:lnTo>
                  <a:lnTo>
                    <a:pt x="759" y="135"/>
                  </a:lnTo>
                  <a:lnTo>
                    <a:pt x="719" y="112"/>
                  </a:lnTo>
                  <a:lnTo>
                    <a:pt x="677" y="91"/>
                  </a:lnTo>
                  <a:lnTo>
                    <a:pt x="634" y="74"/>
                  </a:lnTo>
                  <a:lnTo>
                    <a:pt x="590" y="57"/>
                  </a:lnTo>
                  <a:lnTo>
                    <a:pt x="546" y="45"/>
                  </a:lnTo>
                  <a:lnTo>
                    <a:pt x="502" y="33"/>
                  </a:lnTo>
                  <a:lnTo>
                    <a:pt x="461" y="25"/>
                  </a:lnTo>
                  <a:lnTo>
                    <a:pt x="420" y="17"/>
                  </a:lnTo>
                  <a:lnTo>
                    <a:pt x="384" y="11"/>
                  </a:lnTo>
                  <a:lnTo>
                    <a:pt x="349" y="7"/>
                  </a:lnTo>
                  <a:lnTo>
                    <a:pt x="319" y="5"/>
                  </a:lnTo>
                  <a:lnTo>
                    <a:pt x="294" y="2"/>
                  </a:lnTo>
                  <a:lnTo>
                    <a:pt x="274" y="1"/>
                  </a:lnTo>
                  <a:lnTo>
                    <a:pt x="259" y="0"/>
                  </a:lnTo>
                  <a:lnTo>
                    <a:pt x="252" y="0"/>
                  </a:lnTo>
                  <a:lnTo>
                    <a:pt x="246" y="0"/>
                  </a:lnTo>
                  <a:lnTo>
                    <a:pt x="236" y="0"/>
                  </a:lnTo>
                  <a:lnTo>
                    <a:pt x="223" y="0"/>
                  </a:lnTo>
                  <a:lnTo>
                    <a:pt x="207" y="0"/>
                  </a:lnTo>
                  <a:lnTo>
                    <a:pt x="189" y="0"/>
                  </a:lnTo>
                  <a:lnTo>
                    <a:pt x="169" y="0"/>
                  </a:lnTo>
                  <a:lnTo>
                    <a:pt x="147" y="0"/>
                  </a:lnTo>
                  <a:lnTo>
                    <a:pt x="127" y="0"/>
                  </a:lnTo>
                  <a:lnTo>
                    <a:pt x="105" y="0"/>
                  </a:lnTo>
                  <a:lnTo>
                    <a:pt x="83" y="0"/>
                  </a:lnTo>
                  <a:lnTo>
                    <a:pt x="63" y="0"/>
                  </a:lnTo>
                  <a:lnTo>
                    <a:pt x="45" y="0"/>
                  </a:lnTo>
                  <a:lnTo>
                    <a:pt x="29" y="0"/>
                  </a:lnTo>
                  <a:lnTo>
                    <a:pt x="16" y="0"/>
                  </a:lnTo>
                  <a:lnTo>
                    <a:pt x="6" y="0"/>
                  </a:lnTo>
                  <a:lnTo>
                    <a:pt x="0" y="0"/>
                  </a:lnTo>
                  <a:lnTo>
                    <a:pt x="0"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8" name="未知"/>
            <p:cNvSpPr>
              <a:spLocks noChangeArrowheads="1"/>
            </p:cNvSpPr>
            <p:nvPr/>
          </p:nvSpPr>
          <p:spPr bwMode="auto">
            <a:xfrm>
              <a:off x="2394" y="374"/>
              <a:ext cx="398" cy="154"/>
            </a:xfrm>
            <a:custGeom>
              <a:avLst/>
              <a:gdLst>
                <a:gd name="T0" fmla="*/ 3 w 796"/>
                <a:gd name="T1" fmla="*/ 16 h 307"/>
                <a:gd name="T2" fmla="*/ 15 w 796"/>
                <a:gd name="T3" fmla="*/ 16 h 307"/>
                <a:gd name="T4" fmla="*/ 32 w 796"/>
                <a:gd name="T5" fmla="*/ 16 h 307"/>
                <a:gd name="T6" fmla="*/ 53 w 796"/>
                <a:gd name="T7" fmla="*/ 16 h 307"/>
                <a:gd name="T8" fmla="*/ 74 w 796"/>
                <a:gd name="T9" fmla="*/ 16 h 307"/>
                <a:gd name="T10" fmla="*/ 95 w 796"/>
                <a:gd name="T11" fmla="*/ 16 h 307"/>
                <a:gd name="T12" fmla="*/ 112 w 796"/>
                <a:gd name="T13" fmla="*/ 16 h 307"/>
                <a:gd name="T14" fmla="*/ 123 w 796"/>
                <a:gd name="T15" fmla="*/ 16 h 307"/>
                <a:gd name="T16" fmla="*/ 150 w 796"/>
                <a:gd name="T17" fmla="*/ 17 h 307"/>
                <a:gd name="T18" fmla="*/ 195 w 796"/>
                <a:gd name="T19" fmla="*/ 23 h 307"/>
                <a:gd name="T20" fmla="*/ 237 w 796"/>
                <a:gd name="T21" fmla="*/ 35 h 307"/>
                <a:gd name="T22" fmla="*/ 276 w 796"/>
                <a:gd name="T23" fmla="*/ 51 h 307"/>
                <a:gd name="T24" fmla="*/ 310 w 796"/>
                <a:gd name="T25" fmla="*/ 70 h 307"/>
                <a:gd name="T26" fmla="*/ 341 w 796"/>
                <a:gd name="T27" fmla="*/ 93 h 307"/>
                <a:gd name="T28" fmla="*/ 367 w 796"/>
                <a:gd name="T29" fmla="*/ 117 h 307"/>
                <a:gd name="T30" fmla="*/ 389 w 796"/>
                <a:gd name="T31" fmla="*/ 142 h 307"/>
                <a:gd name="T32" fmla="*/ 398 w 796"/>
                <a:gd name="T33" fmla="*/ 128 h 307"/>
                <a:gd name="T34" fmla="*/ 379 w 796"/>
                <a:gd name="T35" fmla="*/ 104 h 307"/>
                <a:gd name="T36" fmla="*/ 354 w 796"/>
                <a:gd name="T37" fmla="*/ 81 h 307"/>
                <a:gd name="T38" fmla="*/ 326 w 796"/>
                <a:gd name="T39" fmla="*/ 59 h 307"/>
                <a:gd name="T40" fmla="*/ 293 w 796"/>
                <a:gd name="T41" fmla="*/ 40 h 307"/>
                <a:gd name="T42" fmla="*/ 257 w 796"/>
                <a:gd name="T43" fmla="*/ 24 h 307"/>
                <a:gd name="T44" fmla="*/ 217 w 796"/>
                <a:gd name="T45" fmla="*/ 11 h 307"/>
                <a:gd name="T46" fmla="*/ 173 w 796"/>
                <a:gd name="T47" fmla="*/ 3 h 307"/>
                <a:gd name="T48" fmla="*/ 126 w 796"/>
                <a:gd name="T49" fmla="*/ 0 h 307"/>
                <a:gd name="T50" fmla="*/ 118 w 796"/>
                <a:gd name="T51" fmla="*/ 0 h 307"/>
                <a:gd name="T52" fmla="*/ 104 w 796"/>
                <a:gd name="T53" fmla="*/ 0 h 307"/>
                <a:gd name="T54" fmla="*/ 85 w 796"/>
                <a:gd name="T55" fmla="*/ 0 h 307"/>
                <a:gd name="T56" fmla="*/ 64 w 796"/>
                <a:gd name="T57" fmla="*/ 0 h 307"/>
                <a:gd name="T58" fmla="*/ 42 w 796"/>
                <a:gd name="T59" fmla="*/ 0 h 307"/>
                <a:gd name="T60" fmla="*/ 23 w 796"/>
                <a:gd name="T61" fmla="*/ 0 h 307"/>
                <a:gd name="T62" fmla="*/ 8 w 796"/>
                <a:gd name="T63" fmla="*/ 0 h 307"/>
                <a:gd name="T64" fmla="*/ 0 w 796"/>
                <a:gd name="T65" fmla="*/ 0 h 3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96" h="307">
                  <a:moveTo>
                    <a:pt x="0" y="32"/>
                  </a:moveTo>
                  <a:lnTo>
                    <a:pt x="6" y="32"/>
                  </a:lnTo>
                  <a:lnTo>
                    <a:pt x="16" y="32"/>
                  </a:lnTo>
                  <a:lnTo>
                    <a:pt x="29" y="32"/>
                  </a:lnTo>
                  <a:lnTo>
                    <a:pt x="45" y="32"/>
                  </a:lnTo>
                  <a:lnTo>
                    <a:pt x="63" y="32"/>
                  </a:lnTo>
                  <a:lnTo>
                    <a:pt x="83" y="32"/>
                  </a:lnTo>
                  <a:lnTo>
                    <a:pt x="105" y="32"/>
                  </a:lnTo>
                  <a:lnTo>
                    <a:pt x="127" y="32"/>
                  </a:lnTo>
                  <a:lnTo>
                    <a:pt x="147" y="32"/>
                  </a:lnTo>
                  <a:lnTo>
                    <a:pt x="169" y="32"/>
                  </a:lnTo>
                  <a:lnTo>
                    <a:pt x="189" y="32"/>
                  </a:lnTo>
                  <a:lnTo>
                    <a:pt x="207" y="32"/>
                  </a:lnTo>
                  <a:lnTo>
                    <a:pt x="223" y="32"/>
                  </a:lnTo>
                  <a:lnTo>
                    <a:pt x="236" y="32"/>
                  </a:lnTo>
                  <a:lnTo>
                    <a:pt x="246" y="32"/>
                  </a:lnTo>
                  <a:lnTo>
                    <a:pt x="252" y="32"/>
                  </a:lnTo>
                  <a:lnTo>
                    <a:pt x="299" y="33"/>
                  </a:lnTo>
                  <a:lnTo>
                    <a:pt x="346" y="39"/>
                  </a:lnTo>
                  <a:lnTo>
                    <a:pt x="390" y="46"/>
                  </a:lnTo>
                  <a:lnTo>
                    <a:pt x="433" y="56"/>
                  </a:lnTo>
                  <a:lnTo>
                    <a:pt x="473" y="69"/>
                  </a:lnTo>
                  <a:lnTo>
                    <a:pt x="514" y="85"/>
                  </a:lnTo>
                  <a:lnTo>
                    <a:pt x="551" y="101"/>
                  </a:lnTo>
                  <a:lnTo>
                    <a:pt x="586" y="120"/>
                  </a:lnTo>
                  <a:lnTo>
                    <a:pt x="620" y="140"/>
                  </a:lnTo>
                  <a:lnTo>
                    <a:pt x="652" y="162"/>
                  </a:lnTo>
                  <a:lnTo>
                    <a:pt x="681" y="185"/>
                  </a:lnTo>
                  <a:lnTo>
                    <a:pt x="708" y="209"/>
                  </a:lnTo>
                  <a:lnTo>
                    <a:pt x="734" y="233"/>
                  </a:lnTo>
                  <a:lnTo>
                    <a:pt x="757" y="257"/>
                  </a:lnTo>
                  <a:lnTo>
                    <a:pt x="778" y="283"/>
                  </a:lnTo>
                  <a:lnTo>
                    <a:pt x="796" y="307"/>
                  </a:lnTo>
                  <a:lnTo>
                    <a:pt x="796" y="255"/>
                  </a:lnTo>
                  <a:lnTo>
                    <a:pt x="778" y="231"/>
                  </a:lnTo>
                  <a:lnTo>
                    <a:pt x="757" y="208"/>
                  </a:lnTo>
                  <a:lnTo>
                    <a:pt x="734" y="184"/>
                  </a:lnTo>
                  <a:lnTo>
                    <a:pt x="708" y="161"/>
                  </a:lnTo>
                  <a:lnTo>
                    <a:pt x="681" y="139"/>
                  </a:lnTo>
                  <a:lnTo>
                    <a:pt x="652" y="118"/>
                  </a:lnTo>
                  <a:lnTo>
                    <a:pt x="620" y="99"/>
                  </a:lnTo>
                  <a:lnTo>
                    <a:pt x="586" y="79"/>
                  </a:lnTo>
                  <a:lnTo>
                    <a:pt x="551" y="62"/>
                  </a:lnTo>
                  <a:lnTo>
                    <a:pt x="514" y="47"/>
                  </a:lnTo>
                  <a:lnTo>
                    <a:pt x="473" y="33"/>
                  </a:lnTo>
                  <a:lnTo>
                    <a:pt x="433" y="21"/>
                  </a:lnTo>
                  <a:lnTo>
                    <a:pt x="390" y="12"/>
                  </a:lnTo>
                  <a:lnTo>
                    <a:pt x="346" y="5"/>
                  </a:lnTo>
                  <a:lnTo>
                    <a:pt x="299" y="1"/>
                  </a:lnTo>
                  <a:lnTo>
                    <a:pt x="252" y="0"/>
                  </a:lnTo>
                  <a:lnTo>
                    <a:pt x="246" y="0"/>
                  </a:lnTo>
                  <a:lnTo>
                    <a:pt x="236" y="0"/>
                  </a:lnTo>
                  <a:lnTo>
                    <a:pt x="223" y="0"/>
                  </a:lnTo>
                  <a:lnTo>
                    <a:pt x="207" y="0"/>
                  </a:lnTo>
                  <a:lnTo>
                    <a:pt x="189" y="0"/>
                  </a:lnTo>
                  <a:lnTo>
                    <a:pt x="169" y="0"/>
                  </a:lnTo>
                  <a:lnTo>
                    <a:pt x="147" y="0"/>
                  </a:lnTo>
                  <a:lnTo>
                    <a:pt x="127" y="0"/>
                  </a:lnTo>
                  <a:lnTo>
                    <a:pt x="105" y="0"/>
                  </a:lnTo>
                  <a:lnTo>
                    <a:pt x="83" y="0"/>
                  </a:lnTo>
                  <a:lnTo>
                    <a:pt x="63" y="0"/>
                  </a:lnTo>
                  <a:lnTo>
                    <a:pt x="45" y="0"/>
                  </a:lnTo>
                  <a:lnTo>
                    <a:pt x="29" y="0"/>
                  </a:lnTo>
                  <a:lnTo>
                    <a:pt x="16" y="0"/>
                  </a:lnTo>
                  <a:lnTo>
                    <a:pt x="6" y="0"/>
                  </a:lnTo>
                  <a:lnTo>
                    <a:pt x="0" y="0"/>
                  </a:ln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9" name="未知"/>
            <p:cNvSpPr>
              <a:spLocks noChangeArrowheads="1"/>
            </p:cNvSpPr>
            <p:nvPr/>
          </p:nvSpPr>
          <p:spPr bwMode="auto">
            <a:xfrm>
              <a:off x="1790" y="275"/>
              <a:ext cx="24" cy="132"/>
            </a:xfrm>
            <a:custGeom>
              <a:avLst/>
              <a:gdLst>
                <a:gd name="T0" fmla="*/ 12 w 50"/>
                <a:gd name="T1" fmla="*/ 0 h 263"/>
                <a:gd name="T2" fmla="*/ 24 w 50"/>
                <a:gd name="T3" fmla="*/ 29 h 263"/>
                <a:gd name="T4" fmla="*/ 24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6" y="0"/>
                  </a:moveTo>
                  <a:lnTo>
                    <a:pt x="50" y="57"/>
                  </a:lnTo>
                  <a:lnTo>
                    <a:pt x="50" y="263"/>
                  </a:lnTo>
                  <a:lnTo>
                    <a:pt x="0" y="263"/>
                  </a:lnTo>
                  <a:lnTo>
                    <a:pt x="0" y="57"/>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0" name="未知"/>
            <p:cNvSpPr>
              <a:spLocks noChangeArrowheads="1"/>
            </p:cNvSpPr>
            <p:nvPr/>
          </p:nvSpPr>
          <p:spPr bwMode="auto">
            <a:xfrm>
              <a:off x="1826"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1" name="未知"/>
            <p:cNvSpPr>
              <a:spLocks noChangeArrowheads="1"/>
            </p:cNvSpPr>
            <p:nvPr/>
          </p:nvSpPr>
          <p:spPr bwMode="auto">
            <a:xfrm>
              <a:off x="1864" y="275"/>
              <a:ext cx="25" cy="132"/>
            </a:xfrm>
            <a:custGeom>
              <a:avLst/>
              <a:gdLst>
                <a:gd name="T0" fmla="*/ 12 w 50"/>
                <a:gd name="T1" fmla="*/ 0 h 263"/>
                <a:gd name="T2" fmla="*/ 25 w 50"/>
                <a:gd name="T3" fmla="*/ 29 h 263"/>
                <a:gd name="T4" fmla="*/ 25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4" y="0"/>
                  </a:moveTo>
                  <a:lnTo>
                    <a:pt x="50" y="57"/>
                  </a:lnTo>
                  <a:lnTo>
                    <a:pt x="50"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2" name="Rectangle 33"/>
            <p:cNvSpPr>
              <a:spLocks noChangeArrowheads="1"/>
            </p:cNvSpPr>
            <p:nvPr/>
          </p:nvSpPr>
          <p:spPr bwMode="auto">
            <a:xfrm>
              <a:off x="1790"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93" name="Rectangle 34"/>
            <p:cNvSpPr>
              <a:spLocks noChangeArrowheads="1"/>
            </p:cNvSpPr>
            <p:nvPr/>
          </p:nvSpPr>
          <p:spPr bwMode="auto">
            <a:xfrm>
              <a:off x="1790"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94" name="未知"/>
            <p:cNvSpPr>
              <a:spLocks noChangeArrowheads="1"/>
            </p:cNvSpPr>
            <p:nvPr/>
          </p:nvSpPr>
          <p:spPr bwMode="auto">
            <a:xfrm>
              <a:off x="1896" y="275"/>
              <a:ext cx="24" cy="132"/>
            </a:xfrm>
            <a:custGeom>
              <a:avLst/>
              <a:gdLst>
                <a:gd name="T0" fmla="*/ 12 w 50"/>
                <a:gd name="T1" fmla="*/ 0 h 263"/>
                <a:gd name="T2" fmla="*/ 24 w 50"/>
                <a:gd name="T3" fmla="*/ 29 h 263"/>
                <a:gd name="T4" fmla="*/ 24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5" y="0"/>
                  </a:moveTo>
                  <a:lnTo>
                    <a:pt x="50" y="57"/>
                  </a:lnTo>
                  <a:lnTo>
                    <a:pt x="50"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5" name="未知"/>
            <p:cNvSpPr>
              <a:spLocks noChangeArrowheads="1"/>
            </p:cNvSpPr>
            <p:nvPr/>
          </p:nvSpPr>
          <p:spPr bwMode="auto">
            <a:xfrm>
              <a:off x="1931" y="275"/>
              <a:ext cx="25" cy="132"/>
            </a:xfrm>
            <a:custGeom>
              <a:avLst/>
              <a:gdLst>
                <a:gd name="T0" fmla="*/ 13 w 49"/>
                <a:gd name="T1" fmla="*/ 0 h 263"/>
                <a:gd name="T2" fmla="*/ 25 w 49"/>
                <a:gd name="T3" fmla="*/ 29 h 263"/>
                <a:gd name="T4" fmla="*/ 25 w 49"/>
                <a:gd name="T5" fmla="*/ 132 h 263"/>
                <a:gd name="T6" fmla="*/ 0 w 49"/>
                <a:gd name="T7" fmla="*/ 132 h 263"/>
                <a:gd name="T8" fmla="*/ 0 w 49"/>
                <a:gd name="T9" fmla="*/ 29 h 263"/>
                <a:gd name="T10" fmla="*/ 13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6" name="未知"/>
            <p:cNvSpPr>
              <a:spLocks noChangeArrowheads="1"/>
            </p:cNvSpPr>
            <p:nvPr/>
          </p:nvSpPr>
          <p:spPr bwMode="auto">
            <a:xfrm>
              <a:off x="1970" y="275"/>
              <a:ext cx="25" cy="132"/>
            </a:xfrm>
            <a:custGeom>
              <a:avLst/>
              <a:gdLst>
                <a:gd name="T0" fmla="*/ 12 w 50"/>
                <a:gd name="T1" fmla="*/ 0 h 263"/>
                <a:gd name="T2" fmla="*/ 25 w 50"/>
                <a:gd name="T3" fmla="*/ 29 h 263"/>
                <a:gd name="T4" fmla="*/ 25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4" y="0"/>
                  </a:moveTo>
                  <a:lnTo>
                    <a:pt x="50" y="57"/>
                  </a:lnTo>
                  <a:lnTo>
                    <a:pt x="50"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7" name="Rectangle 38"/>
            <p:cNvSpPr>
              <a:spLocks noChangeArrowheads="1"/>
            </p:cNvSpPr>
            <p:nvPr/>
          </p:nvSpPr>
          <p:spPr bwMode="auto">
            <a:xfrm>
              <a:off x="1896"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98" name="Rectangle 39"/>
            <p:cNvSpPr>
              <a:spLocks noChangeArrowheads="1"/>
            </p:cNvSpPr>
            <p:nvPr/>
          </p:nvSpPr>
          <p:spPr bwMode="auto">
            <a:xfrm>
              <a:off x="1896"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399" name="未知"/>
            <p:cNvSpPr>
              <a:spLocks noChangeArrowheads="1"/>
            </p:cNvSpPr>
            <p:nvPr/>
          </p:nvSpPr>
          <p:spPr bwMode="auto">
            <a:xfrm>
              <a:off x="2002" y="275"/>
              <a:ext cx="24" cy="132"/>
            </a:xfrm>
            <a:custGeom>
              <a:avLst/>
              <a:gdLst>
                <a:gd name="T0" fmla="*/ 12 w 49"/>
                <a:gd name="T1" fmla="*/ 0 h 263"/>
                <a:gd name="T2" fmla="*/ 24 w 49"/>
                <a:gd name="T3" fmla="*/ 29 h 263"/>
                <a:gd name="T4" fmla="*/ 24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0" name="未知"/>
            <p:cNvSpPr>
              <a:spLocks noChangeArrowheads="1"/>
            </p:cNvSpPr>
            <p:nvPr/>
          </p:nvSpPr>
          <p:spPr bwMode="auto">
            <a:xfrm>
              <a:off x="2037" y="275"/>
              <a:ext cx="25" cy="132"/>
            </a:xfrm>
            <a:custGeom>
              <a:avLst/>
              <a:gdLst>
                <a:gd name="T0" fmla="*/ 13 w 49"/>
                <a:gd name="T1" fmla="*/ 0 h 263"/>
                <a:gd name="T2" fmla="*/ 25 w 49"/>
                <a:gd name="T3" fmla="*/ 29 h 263"/>
                <a:gd name="T4" fmla="*/ 25 w 49"/>
                <a:gd name="T5" fmla="*/ 132 h 263"/>
                <a:gd name="T6" fmla="*/ 0 w 49"/>
                <a:gd name="T7" fmla="*/ 132 h 263"/>
                <a:gd name="T8" fmla="*/ 0 w 49"/>
                <a:gd name="T9" fmla="*/ 29 h 263"/>
                <a:gd name="T10" fmla="*/ 13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1" name="未知"/>
            <p:cNvSpPr>
              <a:spLocks noChangeArrowheads="1"/>
            </p:cNvSpPr>
            <p:nvPr/>
          </p:nvSpPr>
          <p:spPr bwMode="auto">
            <a:xfrm>
              <a:off x="2075" y="275"/>
              <a:ext cx="25" cy="132"/>
            </a:xfrm>
            <a:custGeom>
              <a:avLst/>
              <a:gdLst>
                <a:gd name="T0" fmla="*/ 13 w 49"/>
                <a:gd name="T1" fmla="*/ 0 h 263"/>
                <a:gd name="T2" fmla="*/ 25 w 49"/>
                <a:gd name="T3" fmla="*/ 29 h 263"/>
                <a:gd name="T4" fmla="*/ 25 w 49"/>
                <a:gd name="T5" fmla="*/ 132 h 263"/>
                <a:gd name="T6" fmla="*/ 0 w 49"/>
                <a:gd name="T7" fmla="*/ 132 h 263"/>
                <a:gd name="T8" fmla="*/ 0 w 49"/>
                <a:gd name="T9" fmla="*/ 29 h 263"/>
                <a:gd name="T10" fmla="*/ 13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2" name="Rectangle 43"/>
            <p:cNvSpPr>
              <a:spLocks noChangeArrowheads="1"/>
            </p:cNvSpPr>
            <p:nvPr/>
          </p:nvSpPr>
          <p:spPr bwMode="auto">
            <a:xfrm>
              <a:off x="2002"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03" name="Rectangle 44"/>
            <p:cNvSpPr>
              <a:spLocks noChangeArrowheads="1"/>
            </p:cNvSpPr>
            <p:nvPr/>
          </p:nvSpPr>
          <p:spPr bwMode="auto">
            <a:xfrm>
              <a:off x="2002"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04" name="未知"/>
            <p:cNvSpPr>
              <a:spLocks noChangeArrowheads="1"/>
            </p:cNvSpPr>
            <p:nvPr/>
          </p:nvSpPr>
          <p:spPr bwMode="auto">
            <a:xfrm>
              <a:off x="2107" y="275"/>
              <a:ext cx="25" cy="132"/>
            </a:xfrm>
            <a:custGeom>
              <a:avLst/>
              <a:gdLst>
                <a:gd name="T0" fmla="*/ 13 w 50"/>
                <a:gd name="T1" fmla="*/ 0 h 263"/>
                <a:gd name="T2" fmla="*/ 25 w 50"/>
                <a:gd name="T3" fmla="*/ 29 h 263"/>
                <a:gd name="T4" fmla="*/ 25 w 50"/>
                <a:gd name="T5" fmla="*/ 132 h 263"/>
                <a:gd name="T6" fmla="*/ 0 w 50"/>
                <a:gd name="T7" fmla="*/ 132 h 263"/>
                <a:gd name="T8" fmla="*/ 0 w 50"/>
                <a:gd name="T9" fmla="*/ 29 h 263"/>
                <a:gd name="T10" fmla="*/ 13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6" y="0"/>
                  </a:moveTo>
                  <a:lnTo>
                    <a:pt x="50" y="57"/>
                  </a:lnTo>
                  <a:lnTo>
                    <a:pt x="50" y="263"/>
                  </a:lnTo>
                  <a:lnTo>
                    <a:pt x="0" y="263"/>
                  </a:lnTo>
                  <a:lnTo>
                    <a:pt x="0" y="57"/>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5" name="未知"/>
            <p:cNvSpPr>
              <a:spLocks noChangeArrowheads="1"/>
            </p:cNvSpPr>
            <p:nvPr/>
          </p:nvSpPr>
          <p:spPr bwMode="auto">
            <a:xfrm>
              <a:off x="2143"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6" name="未知"/>
            <p:cNvSpPr>
              <a:spLocks noChangeArrowheads="1"/>
            </p:cNvSpPr>
            <p:nvPr/>
          </p:nvSpPr>
          <p:spPr bwMode="auto">
            <a:xfrm>
              <a:off x="2181" y="275"/>
              <a:ext cx="25" cy="132"/>
            </a:xfrm>
            <a:custGeom>
              <a:avLst/>
              <a:gdLst>
                <a:gd name="T0" fmla="*/ 13 w 49"/>
                <a:gd name="T1" fmla="*/ 0 h 263"/>
                <a:gd name="T2" fmla="*/ 25 w 49"/>
                <a:gd name="T3" fmla="*/ 29 h 263"/>
                <a:gd name="T4" fmla="*/ 25 w 49"/>
                <a:gd name="T5" fmla="*/ 132 h 263"/>
                <a:gd name="T6" fmla="*/ 0 w 49"/>
                <a:gd name="T7" fmla="*/ 132 h 263"/>
                <a:gd name="T8" fmla="*/ 0 w 49"/>
                <a:gd name="T9" fmla="*/ 29 h 263"/>
                <a:gd name="T10" fmla="*/ 13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7" name="Rectangle 48"/>
            <p:cNvSpPr>
              <a:spLocks noChangeArrowheads="1"/>
            </p:cNvSpPr>
            <p:nvPr/>
          </p:nvSpPr>
          <p:spPr bwMode="auto">
            <a:xfrm>
              <a:off x="2107" y="310"/>
              <a:ext cx="108"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08" name="Rectangle 49"/>
            <p:cNvSpPr>
              <a:spLocks noChangeArrowheads="1"/>
            </p:cNvSpPr>
            <p:nvPr/>
          </p:nvSpPr>
          <p:spPr bwMode="auto">
            <a:xfrm>
              <a:off x="2107" y="374"/>
              <a:ext cx="108"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09" name="未知"/>
            <p:cNvSpPr>
              <a:spLocks noChangeArrowheads="1"/>
            </p:cNvSpPr>
            <p:nvPr/>
          </p:nvSpPr>
          <p:spPr bwMode="auto">
            <a:xfrm>
              <a:off x="2213" y="275"/>
              <a:ext cx="25" cy="132"/>
            </a:xfrm>
            <a:custGeom>
              <a:avLst/>
              <a:gdLst>
                <a:gd name="T0" fmla="*/ 13 w 50"/>
                <a:gd name="T1" fmla="*/ 0 h 263"/>
                <a:gd name="T2" fmla="*/ 25 w 50"/>
                <a:gd name="T3" fmla="*/ 29 h 263"/>
                <a:gd name="T4" fmla="*/ 25 w 50"/>
                <a:gd name="T5" fmla="*/ 132 h 263"/>
                <a:gd name="T6" fmla="*/ 0 w 50"/>
                <a:gd name="T7" fmla="*/ 132 h 263"/>
                <a:gd name="T8" fmla="*/ 0 w 50"/>
                <a:gd name="T9" fmla="*/ 29 h 263"/>
                <a:gd name="T10" fmla="*/ 13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6" y="0"/>
                  </a:moveTo>
                  <a:lnTo>
                    <a:pt x="50" y="57"/>
                  </a:lnTo>
                  <a:lnTo>
                    <a:pt x="50" y="263"/>
                  </a:lnTo>
                  <a:lnTo>
                    <a:pt x="0" y="263"/>
                  </a:lnTo>
                  <a:lnTo>
                    <a:pt x="0" y="57"/>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0" name="未知"/>
            <p:cNvSpPr>
              <a:spLocks noChangeArrowheads="1"/>
            </p:cNvSpPr>
            <p:nvPr/>
          </p:nvSpPr>
          <p:spPr bwMode="auto">
            <a:xfrm>
              <a:off x="2249"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1" name="未知"/>
            <p:cNvSpPr>
              <a:spLocks noChangeArrowheads="1"/>
            </p:cNvSpPr>
            <p:nvPr/>
          </p:nvSpPr>
          <p:spPr bwMode="auto">
            <a:xfrm>
              <a:off x="2287"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2" name="Rectangle 53"/>
            <p:cNvSpPr>
              <a:spLocks noChangeArrowheads="1"/>
            </p:cNvSpPr>
            <p:nvPr/>
          </p:nvSpPr>
          <p:spPr bwMode="auto">
            <a:xfrm>
              <a:off x="2213"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13" name="Rectangle 54"/>
            <p:cNvSpPr>
              <a:spLocks noChangeArrowheads="1"/>
            </p:cNvSpPr>
            <p:nvPr/>
          </p:nvSpPr>
          <p:spPr bwMode="auto">
            <a:xfrm>
              <a:off x="2213"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14" name="未知"/>
            <p:cNvSpPr>
              <a:spLocks noChangeArrowheads="1"/>
            </p:cNvSpPr>
            <p:nvPr/>
          </p:nvSpPr>
          <p:spPr bwMode="auto">
            <a:xfrm>
              <a:off x="2319" y="275"/>
              <a:ext cx="25" cy="132"/>
            </a:xfrm>
            <a:custGeom>
              <a:avLst/>
              <a:gdLst>
                <a:gd name="T0" fmla="*/ 12 w 50"/>
                <a:gd name="T1" fmla="*/ 0 h 263"/>
                <a:gd name="T2" fmla="*/ 25 w 50"/>
                <a:gd name="T3" fmla="*/ 29 h 263"/>
                <a:gd name="T4" fmla="*/ 25 w 50"/>
                <a:gd name="T5" fmla="*/ 132 h 263"/>
                <a:gd name="T6" fmla="*/ 0 w 50"/>
                <a:gd name="T7" fmla="*/ 132 h 263"/>
                <a:gd name="T8" fmla="*/ 0 w 50"/>
                <a:gd name="T9" fmla="*/ 29 h 263"/>
                <a:gd name="T10" fmla="*/ 12 w 50"/>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63">
                  <a:moveTo>
                    <a:pt x="24" y="0"/>
                  </a:moveTo>
                  <a:lnTo>
                    <a:pt x="50" y="57"/>
                  </a:lnTo>
                  <a:lnTo>
                    <a:pt x="50"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5" name="未知"/>
            <p:cNvSpPr>
              <a:spLocks noChangeArrowheads="1"/>
            </p:cNvSpPr>
            <p:nvPr/>
          </p:nvSpPr>
          <p:spPr bwMode="auto">
            <a:xfrm>
              <a:off x="2355" y="275"/>
              <a:ext cx="25" cy="132"/>
            </a:xfrm>
            <a:custGeom>
              <a:avLst/>
              <a:gdLst>
                <a:gd name="T0" fmla="*/ 13 w 49"/>
                <a:gd name="T1" fmla="*/ 0 h 263"/>
                <a:gd name="T2" fmla="*/ 25 w 49"/>
                <a:gd name="T3" fmla="*/ 29 h 263"/>
                <a:gd name="T4" fmla="*/ 25 w 49"/>
                <a:gd name="T5" fmla="*/ 132 h 263"/>
                <a:gd name="T6" fmla="*/ 0 w 49"/>
                <a:gd name="T7" fmla="*/ 132 h 263"/>
                <a:gd name="T8" fmla="*/ 0 w 49"/>
                <a:gd name="T9" fmla="*/ 29 h 263"/>
                <a:gd name="T10" fmla="*/ 13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5" y="0"/>
                  </a:moveTo>
                  <a:lnTo>
                    <a:pt x="49" y="57"/>
                  </a:lnTo>
                  <a:lnTo>
                    <a:pt x="49" y="263"/>
                  </a:lnTo>
                  <a:lnTo>
                    <a:pt x="0" y="263"/>
                  </a:lnTo>
                  <a:lnTo>
                    <a:pt x="0" y="57"/>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6" name="未知"/>
            <p:cNvSpPr>
              <a:spLocks noChangeArrowheads="1"/>
            </p:cNvSpPr>
            <p:nvPr/>
          </p:nvSpPr>
          <p:spPr bwMode="auto">
            <a:xfrm>
              <a:off x="2393" y="275"/>
              <a:ext cx="25" cy="132"/>
            </a:xfrm>
            <a:custGeom>
              <a:avLst/>
              <a:gdLst>
                <a:gd name="T0" fmla="*/ 12 w 49"/>
                <a:gd name="T1" fmla="*/ 0 h 263"/>
                <a:gd name="T2" fmla="*/ 25 w 49"/>
                <a:gd name="T3" fmla="*/ 29 h 263"/>
                <a:gd name="T4" fmla="*/ 25 w 49"/>
                <a:gd name="T5" fmla="*/ 132 h 263"/>
                <a:gd name="T6" fmla="*/ 0 w 49"/>
                <a:gd name="T7" fmla="*/ 132 h 263"/>
                <a:gd name="T8" fmla="*/ 0 w 49"/>
                <a:gd name="T9" fmla="*/ 29 h 263"/>
                <a:gd name="T10" fmla="*/ 12 w 49"/>
                <a:gd name="T11" fmla="*/ 0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63">
                  <a:moveTo>
                    <a:pt x="24" y="0"/>
                  </a:moveTo>
                  <a:lnTo>
                    <a:pt x="49" y="57"/>
                  </a:lnTo>
                  <a:lnTo>
                    <a:pt x="49" y="263"/>
                  </a:lnTo>
                  <a:lnTo>
                    <a:pt x="0" y="263"/>
                  </a:lnTo>
                  <a:lnTo>
                    <a:pt x="0" y="5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17" name="Rectangle 58"/>
            <p:cNvSpPr>
              <a:spLocks noChangeArrowheads="1"/>
            </p:cNvSpPr>
            <p:nvPr/>
          </p:nvSpPr>
          <p:spPr bwMode="auto">
            <a:xfrm>
              <a:off x="2319" y="310"/>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18" name="Rectangle 59"/>
            <p:cNvSpPr>
              <a:spLocks noChangeArrowheads="1"/>
            </p:cNvSpPr>
            <p:nvPr/>
          </p:nvSpPr>
          <p:spPr bwMode="auto">
            <a:xfrm>
              <a:off x="2319" y="374"/>
              <a:ext cx="107" cy="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19" name="未知"/>
            <p:cNvSpPr>
              <a:spLocks noChangeArrowheads="1"/>
            </p:cNvSpPr>
            <p:nvPr/>
          </p:nvSpPr>
          <p:spPr bwMode="auto">
            <a:xfrm>
              <a:off x="2424" y="65"/>
              <a:ext cx="304" cy="420"/>
            </a:xfrm>
            <a:custGeom>
              <a:avLst/>
              <a:gdLst>
                <a:gd name="T0" fmla="*/ 26 w 607"/>
                <a:gd name="T1" fmla="*/ 195 h 841"/>
                <a:gd name="T2" fmla="*/ 69 w 607"/>
                <a:gd name="T3" fmla="*/ 214 h 841"/>
                <a:gd name="T4" fmla="*/ 110 w 607"/>
                <a:gd name="T5" fmla="*/ 268 h 841"/>
                <a:gd name="T6" fmla="*/ 132 w 607"/>
                <a:gd name="T7" fmla="*/ 380 h 841"/>
                <a:gd name="T8" fmla="*/ 151 w 607"/>
                <a:gd name="T9" fmla="*/ 393 h 841"/>
                <a:gd name="T10" fmla="*/ 155 w 607"/>
                <a:gd name="T11" fmla="*/ 325 h 841"/>
                <a:gd name="T12" fmla="*/ 182 w 607"/>
                <a:gd name="T13" fmla="*/ 252 h 841"/>
                <a:gd name="T14" fmla="*/ 250 w 607"/>
                <a:gd name="T15" fmla="*/ 188 h 841"/>
                <a:gd name="T16" fmla="*/ 292 w 607"/>
                <a:gd name="T17" fmla="*/ 168 h 841"/>
                <a:gd name="T18" fmla="*/ 259 w 607"/>
                <a:gd name="T19" fmla="*/ 179 h 841"/>
                <a:gd name="T20" fmla="*/ 217 w 607"/>
                <a:gd name="T21" fmla="*/ 204 h 841"/>
                <a:gd name="T22" fmla="*/ 178 w 607"/>
                <a:gd name="T23" fmla="*/ 249 h 841"/>
                <a:gd name="T24" fmla="*/ 163 w 607"/>
                <a:gd name="T25" fmla="*/ 266 h 841"/>
                <a:gd name="T26" fmla="*/ 171 w 607"/>
                <a:gd name="T27" fmla="*/ 218 h 841"/>
                <a:gd name="T28" fmla="*/ 190 w 607"/>
                <a:gd name="T29" fmla="*/ 153 h 841"/>
                <a:gd name="T30" fmla="*/ 227 w 607"/>
                <a:gd name="T31" fmla="*/ 80 h 841"/>
                <a:gd name="T32" fmla="*/ 234 w 607"/>
                <a:gd name="T33" fmla="*/ 65 h 841"/>
                <a:gd name="T34" fmla="*/ 206 w 607"/>
                <a:gd name="T35" fmla="*/ 108 h 841"/>
                <a:gd name="T36" fmla="*/ 198 w 607"/>
                <a:gd name="T37" fmla="*/ 104 h 841"/>
                <a:gd name="T38" fmla="*/ 210 w 607"/>
                <a:gd name="T39" fmla="*/ 41 h 841"/>
                <a:gd name="T40" fmla="*/ 210 w 607"/>
                <a:gd name="T41" fmla="*/ 36 h 841"/>
                <a:gd name="T42" fmla="*/ 195 w 607"/>
                <a:gd name="T43" fmla="*/ 96 h 841"/>
                <a:gd name="T44" fmla="*/ 181 w 607"/>
                <a:gd name="T45" fmla="*/ 157 h 841"/>
                <a:gd name="T46" fmla="*/ 150 w 607"/>
                <a:gd name="T47" fmla="*/ 264 h 841"/>
                <a:gd name="T48" fmla="*/ 133 w 607"/>
                <a:gd name="T49" fmla="*/ 290 h 841"/>
                <a:gd name="T50" fmla="*/ 121 w 607"/>
                <a:gd name="T51" fmla="*/ 193 h 841"/>
                <a:gd name="T52" fmla="*/ 138 w 607"/>
                <a:gd name="T53" fmla="*/ 84 h 841"/>
                <a:gd name="T54" fmla="*/ 159 w 607"/>
                <a:gd name="T55" fmla="*/ 17 h 841"/>
                <a:gd name="T56" fmla="*/ 157 w 607"/>
                <a:gd name="T57" fmla="*/ 19 h 841"/>
                <a:gd name="T58" fmla="*/ 129 w 607"/>
                <a:gd name="T59" fmla="*/ 100 h 841"/>
                <a:gd name="T60" fmla="*/ 109 w 607"/>
                <a:gd name="T61" fmla="*/ 117 h 841"/>
                <a:gd name="T62" fmla="*/ 75 w 607"/>
                <a:gd name="T63" fmla="*/ 58 h 841"/>
                <a:gd name="T64" fmla="*/ 73 w 607"/>
                <a:gd name="T65" fmla="*/ 58 h 841"/>
                <a:gd name="T66" fmla="*/ 109 w 607"/>
                <a:gd name="T67" fmla="*/ 130 h 841"/>
                <a:gd name="T68" fmla="*/ 115 w 607"/>
                <a:gd name="T69" fmla="*/ 181 h 841"/>
                <a:gd name="T70" fmla="*/ 91 w 607"/>
                <a:gd name="T71" fmla="*/ 183 h 841"/>
                <a:gd name="T72" fmla="*/ 54 w 607"/>
                <a:gd name="T73" fmla="*/ 107 h 841"/>
                <a:gd name="T74" fmla="*/ 49 w 607"/>
                <a:gd name="T75" fmla="*/ 85 h 841"/>
                <a:gd name="T76" fmla="*/ 41 w 607"/>
                <a:gd name="T77" fmla="*/ 112 h 841"/>
                <a:gd name="T78" fmla="*/ 23 w 607"/>
                <a:gd name="T79" fmla="*/ 72 h 841"/>
                <a:gd name="T80" fmla="*/ 22 w 607"/>
                <a:gd name="T81" fmla="*/ 74 h 841"/>
                <a:gd name="T82" fmla="*/ 39 w 607"/>
                <a:gd name="T83" fmla="*/ 117 h 841"/>
                <a:gd name="T84" fmla="*/ 64 w 607"/>
                <a:gd name="T85" fmla="*/ 150 h 841"/>
                <a:gd name="T86" fmla="*/ 80 w 607"/>
                <a:gd name="T87" fmla="*/ 180 h 841"/>
                <a:gd name="T88" fmla="*/ 97 w 607"/>
                <a:gd name="T89" fmla="*/ 198 h 841"/>
                <a:gd name="T90" fmla="*/ 114 w 607"/>
                <a:gd name="T91" fmla="*/ 231 h 841"/>
                <a:gd name="T92" fmla="*/ 111 w 607"/>
                <a:gd name="T93" fmla="*/ 251 h 841"/>
                <a:gd name="T94" fmla="*/ 87 w 607"/>
                <a:gd name="T95" fmla="*/ 219 h 841"/>
                <a:gd name="T96" fmla="*/ 67 w 607"/>
                <a:gd name="T97" fmla="*/ 189 h 841"/>
                <a:gd name="T98" fmla="*/ 65 w 607"/>
                <a:gd name="T99" fmla="*/ 193 h 841"/>
                <a:gd name="T100" fmla="*/ 53 w 607"/>
                <a:gd name="T101" fmla="*/ 199 h 841"/>
                <a:gd name="T102" fmla="*/ 15 w 607"/>
                <a:gd name="T103" fmla="*/ 189 h 8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7" h="841">
                  <a:moveTo>
                    <a:pt x="0" y="379"/>
                  </a:moveTo>
                  <a:lnTo>
                    <a:pt x="15" y="383"/>
                  </a:lnTo>
                  <a:lnTo>
                    <a:pt x="32" y="386"/>
                  </a:lnTo>
                  <a:lnTo>
                    <a:pt x="52" y="391"/>
                  </a:lnTo>
                  <a:lnTo>
                    <a:pt x="73" y="397"/>
                  </a:lnTo>
                  <a:lnTo>
                    <a:pt x="93" y="405"/>
                  </a:lnTo>
                  <a:lnTo>
                    <a:pt x="116" y="415"/>
                  </a:lnTo>
                  <a:lnTo>
                    <a:pt x="138" y="429"/>
                  </a:lnTo>
                  <a:lnTo>
                    <a:pt x="160" y="447"/>
                  </a:lnTo>
                  <a:lnTo>
                    <a:pt x="181" y="471"/>
                  </a:lnTo>
                  <a:lnTo>
                    <a:pt x="202" y="501"/>
                  </a:lnTo>
                  <a:lnTo>
                    <a:pt x="219" y="537"/>
                  </a:lnTo>
                  <a:lnTo>
                    <a:pt x="235" y="580"/>
                  </a:lnTo>
                  <a:lnTo>
                    <a:pt x="248" y="631"/>
                  </a:lnTo>
                  <a:lnTo>
                    <a:pt x="258" y="691"/>
                  </a:lnTo>
                  <a:lnTo>
                    <a:pt x="264" y="761"/>
                  </a:lnTo>
                  <a:lnTo>
                    <a:pt x="266" y="841"/>
                  </a:lnTo>
                  <a:lnTo>
                    <a:pt x="301" y="841"/>
                  </a:lnTo>
                  <a:lnTo>
                    <a:pt x="301" y="815"/>
                  </a:lnTo>
                  <a:lnTo>
                    <a:pt x="301" y="787"/>
                  </a:lnTo>
                  <a:lnTo>
                    <a:pt x="301" y="756"/>
                  </a:lnTo>
                  <a:lnTo>
                    <a:pt x="302" y="722"/>
                  </a:lnTo>
                  <a:lnTo>
                    <a:pt x="304" y="687"/>
                  </a:lnTo>
                  <a:lnTo>
                    <a:pt x="310" y="651"/>
                  </a:lnTo>
                  <a:lnTo>
                    <a:pt x="318" y="613"/>
                  </a:lnTo>
                  <a:lnTo>
                    <a:pt x="329" y="576"/>
                  </a:lnTo>
                  <a:lnTo>
                    <a:pt x="344" y="539"/>
                  </a:lnTo>
                  <a:lnTo>
                    <a:pt x="364" y="504"/>
                  </a:lnTo>
                  <a:lnTo>
                    <a:pt x="388" y="468"/>
                  </a:lnTo>
                  <a:lnTo>
                    <a:pt x="419" y="435"/>
                  </a:lnTo>
                  <a:lnTo>
                    <a:pt x="455" y="405"/>
                  </a:lnTo>
                  <a:lnTo>
                    <a:pt x="499" y="376"/>
                  </a:lnTo>
                  <a:lnTo>
                    <a:pt x="548" y="351"/>
                  </a:lnTo>
                  <a:lnTo>
                    <a:pt x="607" y="330"/>
                  </a:lnTo>
                  <a:lnTo>
                    <a:pt x="597" y="332"/>
                  </a:lnTo>
                  <a:lnTo>
                    <a:pt x="584" y="336"/>
                  </a:lnTo>
                  <a:lnTo>
                    <a:pt x="570" y="339"/>
                  </a:lnTo>
                  <a:lnTo>
                    <a:pt x="554" y="344"/>
                  </a:lnTo>
                  <a:lnTo>
                    <a:pt x="536" y="351"/>
                  </a:lnTo>
                  <a:lnTo>
                    <a:pt x="517" y="359"/>
                  </a:lnTo>
                  <a:lnTo>
                    <a:pt x="498" y="368"/>
                  </a:lnTo>
                  <a:lnTo>
                    <a:pt x="477" y="378"/>
                  </a:lnTo>
                  <a:lnTo>
                    <a:pt x="456" y="392"/>
                  </a:lnTo>
                  <a:lnTo>
                    <a:pt x="434" y="408"/>
                  </a:lnTo>
                  <a:lnTo>
                    <a:pt x="414" y="426"/>
                  </a:lnTo>
                  <a:lnTo>
                    <a:pt x="394" y="447"/>
                  </a:lnTo>
                  <a:lnTo>
                    <a:pt x="373" y="471"/>
                  </a:lnTo>
                  <a:lnTo>
                    <a:pt x="355" y="498"/>
                  </a:lnTo>
                  <a:lnTo>
                    <a:pt x="338" y="528"/>
                  </a:lnTo>
                  <a:lnTo>
                    <a:pt x="321" y="562"/>
                  </a:lnTo>
                  <a:lnTo>
                    <a:pt x="324" y="550"/>
                  </a:lnTo>
                  <a:lnTo>
                    <a:pt x="326" y="533"/>
                  </a:lnTo>
                  <a:lnTo>
                    <a:pt x="328" y="514"/>
                  </a:lnTo>
                  <a:lnTo>
                    <a:pt x="332" y="491"/>
                  </a:lnTo>
                  <a:lnTo>
                    <a:pt x="335" y="464"/>
                  </a:lnTo>
                  <a:lnTo>
                    <a:pt x="341" y="437"/>
                  </a:lnTo>
                  <a:lnTo>
                    <a:pt x="348" y="407"/>
                  </a:lnTo>
                  <a:lnTo>
                    <a:pt x="356" y="375"/>
                  </a:lnTo>
                  <a:lnTo>
                    <a:pt x="366" y="341"/>
                  </a:lnTo>
                  <a:lnTo>
                    <a:pt x="379" y="306"/>
                  </a:lnTo>
                  <a:lnTo>
                    <a:pt x="394" y="270"/>
                  </a:lnTo>
                  <a:lnTo>
                    <a:pt x="411" y="234"/>
                  </a:lnTo>
                  <a:lnTo>
                    <a:pt x="431" y="196"/>
                  </a:lnTo>
                  <a:lnTo>
                    <a:pt x="454" y="160"/>
                  </a:lnTo>
                  <a:lnTo>
                    <a:pt x="480" y="123"/>
                  </a:lnTo>
                  <a:lnTo>
                    <a:pt x="510" y="87"/>
                  </a:lnTo>
                  <a:lnTo>
                    <a:pt x="486" y="109"/>
                  </a:lnTo>
                  <a:lnTo>
                    <a:pt x="467" y="131"/>
                  </a:lnTo>
                  <a:lnTo>
                    <a:pt x="449" y="153"/>
                  </a:lnTo>
                  <a:lnTo>
                    <a:pt x="434" y="175"/>
                  </a:lnTo>
                  <a:lnTo>
                    <a:pt x="422" y="196"/>
                  </a:lnTo>
                  <a:lnTo>
                    <a:pt x="411" y="216"/>
                  </a:lnTo>
                  <a:lnTo>
                    <a:pt x="402" y="234"/>
                  </a:lnTo>
                  <a:lnTo>
                    <a:pt x="394" y="250"/>
                  </a:lnTo>
                  <a:lnTo>
                    <a:pt x="394" y="233"/>
                  </a:lnTo>
                  <a:lnTo>
                    <a:pt x="396" y="208"/>
                  </a:lnTo>
                  <a:lnTo>
                    <a:pt x="400" y="179"/>
                  </a:lnTo>
                  <a:lnTo>
                    <a:pt x="406" y="146"/>
                  </a:lnTo>
                  <a:lnTo>
                    <a:pt x="412" y="114"/>
                  </a:lnTo>
                  <a:lnTo>
                    <a:pt x="420" y="82"/>
                  </a:lnTo>
                  <a:lnTo>
                    <a:pt x="430" y="57"/>
                  </a:lnTo>
                  <a:lnTo>
                    <a:pt x="440" y="38"/>
                  </a:lnTo>
                  <a:lnTo>
                    <a:pt x="430" y="53"/>
                  </a:lnTo>
                  <a:lnTo>
                    <a:pt x="419" y="73"/>
                  </a:lnTo>
                  <a:lnTo>
                    <a:pt x="410" y="97"/>
                  </a:lnTo>
                  <a:lnTo>
                    <a:pt x="402" y="126"/>
                  </a:lnTo>
                  <a:lnTo>
                    <a:pt x="394" y="158"/>
                  </a:lnTo>
                  <a:lnTo>
                    <a:pt x="389" y="192"/>
                  </a:lnTo>
                  <a:lnTo>
                    <a:pt x="385" y="227"/>
                  </a:lnTo>
                  <a:lnTo>
                    <a:pt x="384" y="263"/>
                  </a:lnTo>
                  <a:lnTo>
                    <a:pt x="374" y="283"/>
                  </a:lnTo>
                  <a:lnTo>
                    <a:pt x="362" y="315"/>
                  </a:lnTo>
                  <a:lnTo>
                    <a:pt x="346" y="359"/>
                  </a:lnTo>
                  <a:lnTo>
                    <a:pt x="329" y="410"/>
                  </a:lnTo>
                  <a:lnTo>
                    <a:pt x="313" y="468"/>
                  </a:lnTo>
                  <a:lnTo>
                    <a:pt x="300" y="529"/>
                  </a:lnTo>
                  <a:lnTo>
                    <a:pt x="289" y="590"/>
                  </a:lnTo>
                  <a:lnTo>
                    <a:pt x="283" y="650"/>
                  </a:lnTo>
                  <a:lnTo>
                    <a:pt x="274" y="617"/>
                  </a:lnTo>
                  <a:lnTo>
                    <a:pt x="265" y="581"/>
                  </a:lnTo>
                  <a:lnTo>
                    <a:pt x="257" y="538"/>
                  </a:lnTo>
                  <a:lnTo>
                    <a:pt x="249" y="491"/>
                  </a:lnTo>
                  <a:lnTo>
                    <a:pt x="244" y="440"/>
                  </a:lnTo>
                  <a:lnTo>
                    <a:pt x="242" y="386"/>
                  </a:lnTo>
                  <a:lnTo>
                    <a:pt x="245" y="330"/>
                  </a:lnTo>
                  <a:lnTo>
                    <a:pt x="253" y="271"/>
                  </a:lnTo>
                  <a:lnTo>
                    <a:pt x="265" y="216"/>
                  </a:lnTo>
                  <a:lnTo>
                    <a:pt x="276" y="168"/>
                  </a:lnTo>
                  <a:lnTo>
                    <a:pt x="287" y="125"/>
                  </a:lnTo>
                  <a:lnTo>
                    <a:pt x="297" y="89"/>
                  </a:lnTo>
                  <a:lnTo>
                    <a:pt x="308" y="59"/>
                  </a:lnTo>
                  <a:lnTo>
                    <a:pt x="318" y="34"/>
                  </a:lnTo>
                  <a:lnTo>
                    <a:pt x="326" y="15"/>
                  </a:lnTo>
                  <a:lnTo>
                    <a:pt x="334" y="0"/>
                  </a:lnTo>
                  <a:lnTo>
                    <a:pt x="326" y="15"/>
                  </a:lnTo>
                  <a:lnTo>
                    <a:pt x="313" y="39"/>
                  </a:lnTo>
                  <a:lnTo>
                    <a:pt x="300" y="72"/>
                  </a:lnTo>
                  <a:lnTo>
                    <a:pt x="285" y="111"/>
                  </a:lnTo>
                  <a:lnTo>
                    <a:pt x="270" y="155"/>
                  </a:lnTo>
                  <a:lnTo>
                    <a:pt x="257" y="200"/>
                  </a:lnTo>
                  <a:lnTo>
                    <a:pt x="248" y="245"/>
                  </a:lnTo>
                  <a:lnTo>
                    <a:pt x="243" y="288"/>
                  </a:lnTo>
                  <a:lnTo>
                    <a:pt x="233" y="263"/>
                  </a:lnTo>
                  <a:lnTo>
                    <a:pt x="218" y="234"/>
                  </a:lnTo>
                  <a:lnTo>
                    <a:pt x="200" y="206"/>
                  </a:lnTo>
                  <a:lnTo>
                    <a:pt x="182" y="175"/>
                  </a:lnTo>
                  <a:lnTo>
                    <a:pt x="165" y="145"/>
                  </a:lnTo>
                  <a:lnTo>
                    <a:pt x="150" y="116"/>
                  </a:lnTo>
                  <a:lnTo>
                    <a:pt x="139" y="88"/>
                  </a:lnTo>
                  <a:lnTo>
                    <a:pt x="136" y="63"/>
                  </a:lnTo>
                  <a:lnTo>
                    <a:pt x="136" y="86"/>
                  </a:lnTo>
                  <a:lnTo>
                    <a:pt x="145" y="116"/>
                  </a:lnTo>
                  <a:lnTo>
                    <a:pt x="160" y="152"/>
                  </a:lnTo>
                  <a:lnTo>
                    <a:pt x="180" y="189"/>
                  </a:lnTo>
                  <a:lnTo>
                    <a:pt x="199" y="227"/>
                  </a:lnTo>
                  <a:lnTo>
                    <a:pt x="217" y="261"/>
                  </a:lnTo>
                  <a:lnTo>
                    <a:pt x="230" y="290"/>
                  </a:lnTo>
                  <a:lnTo>
                    <a:pt x="236" y="309"/>
                  </a:lnTo>
                  <a:lnTo>
                    <a:pt x="233" y="336"/>
                  </a:lnTo>
                  <a:lnTo>
                    <a:pt x="229" y="363"/>
                  </a:lnTo>
                  <a:lnTo>
                    <a:pt x="226" y="390"/>
                  </a:lnTo>
                  <a:lnTo>
                    <a:pt x="226" y="414"/>
                  </a:lnTo>
                  <a:lnTo>
                    <a:pt x="204" y="392"/>
                  </a:lnTo>
                  <a:lnTo>
                    <a:pt x="181" y="366"/>
                  </a:lnTo>
                  <a:lnTo>
                    <a:pt x="158" y="334"/>
                  </a:lnTo>
                  <a:lnTo>
                    <a:pt x="136" y="299"/>
                  </a:lnTo>
                  <a:lnTo>
                    <a:pt x="119" y="259"/>
                  </a:lnTo>
                  <a:lnTo>
                    <a:pt x="107" y="214"/>
                  </a:lnTo>
                  <a:lnTo>
                    <a:pt x="101" y="163"/>
                  </a:lnTo>
                  <a:lnTo>
                    <a:pt x="105" y="108"/>
                  </a:lnTo>
                  <a:lnTo>
                    <a:pt x="99" y="134"/>
                  </a:lnTo>
                  <a:lnTo>
                    <a:pt x="98" y="171"/>
                  </a:lnTo>
                  <a:lnTo>
                    <a:pt x="100" y="212"/>
                  </a:lnTo>
                  <a:lnTo>
                    <a:pt x="107" y="252"/>
                  </a:lnTo>
                  <a:lnTo>
                    <a:pt x="94" y="240"/>
                  </a:lnTo>
                  <a:lnTo>
                    <a:pt x="82" y="224"/>
                  </a:lnTo>
                  <a:lnTo>
                    <a:pt x="70" y="206"/>
                  </a:lnTo>
                  <a:lnTo>
                    <a:pt x="61" y="185"/>
                  </a:lnTo>
                  <a:lnTo>
                    <a:pt x="52" y="164"/>
                  </a:lnTo>
                  <a:lnTo>
                    <a:pt x="45" y="145"/>
                  </a:lnTo>
                  <a:lnTo>
                    <a:pt x="41" y="128"/>
                  </a:lnTo>
                  <a:lnTo>
                    <a:pt x="39" y="116"/>
                  </a:lnTo>
                  <a:lnTo>
                    <a:pt x="39" y="130"/>
                  </a:lnTo>
                  <a:lnTo>
                    <a:pt x="43" y="148"/>
                  </a:lnTo>
                  <a:lnTo>
                    <a:pt x="47" y="169"/>
                  </a:lnTo>
                  <a:lnTo>
                    <a:pt x="55" y="191"/>
                  </a:lnTo>
                  <a:lnTo>
                    <a:pt x="66" y="214"/>
                  </a:lnTo>
                  <a:lnTo>
                    <a:pt x="78" y="234"/>
                  </a:lnTo>
                  <a:lnTo>
                    <a:pt x="94" y="254"/>
                  </a:lnTo>
                  <a:lnTo>
                    <a:pt x="113" y="269"/>
                  </a:lnTo>
                  <a:lnTo>
                    <a:pt x="119" y="285"/>
                  </a:lnTo>
                  <a:lnTo>
                    <a:pt x="127" y="301"/>
                  </a:lnTo>
                  <a:lnTo>
                    <a:pt x="134" y="318"/>
                  </a:lnTo>
                  <a:lnTo>
                    <a:pt x="143" y="333"/>
                  </a:lnTo>
                  <a:lnTo>
                    <a:pt x="151" y="348"/>
                  </a:lnTo>
                  <a:lnTo>
                    <a:pt x="160" y="361"/>
                  </a:lnTo>
                  <a:lnTo>
                    <a:pt x="169" y="372"/>
                  </a:lnTo>
                  <a:lnTo>
                    <a:pt x="177" y="382"/>
                  </a:lnTo>
                  <a:lnTo>
                    <a:pt x="185" y="389"/>
                  </a:lnTo>
                  <a:lnTo>
                    <a:pt x="194" y="397"/>
                  </a:lnTo>
                  <a:lnTo>
                    <a:pt x="203" y="407"/>
                  </a:lnTo>
                  <a:lnTo>
                    <a:pt x="211" y="420"/>
                  </a:lnTo>
                  <a:lnTo>
                    <a:pt x="219" y="438"/>
                  </a:lnTo>
                  <a:lnTo>
                    <a:pt x="227" y="462"/>
                  </a:lnTo>
                  <a:lnTo>
                    <a:pt x="233" y="496"/>
                  </a:lnTo>
                  <a:lnTo>
                    <a:pt x="238" y="537"/>
                  </a:lnTo>
                  <a:lnTo>
                    <a:pt x="230" y="521"/>
                  </a:lnTo>
                  <a:lnTo>
                    <a:pt x="221" y="502"/>
                  </a:lnTo>
                  <a:lnTo>
                    <a:pt x="210" y="485"/>
                  </a:lnTo>
                  <a:lnTo>
                    <a:pt x="197" y="468"/>
                  </a:lnTo>
                  <a:lnTo>
                    <a:pt x="184" y="453"/>
                  </a:lnTo>
                  <a:lnTo>
                    <a:pt x="173" y="439"/>
                  </a:lnTo>
                  <a:lnTo>
                    <a:pt x="164" y="429"/>
                  </a:lnTo>
                  <a:lnTo>
                    <a:pt x="156" y="422"/>
                  </a:lnTo>
                  <a:lnTo>
                    <a:pt x="145" y="405"/>
                  </a:lnTo>
                  <a:lnTo>
                    <a:pt x="134" y="379"/>
                  </a:lnTo>
                  <a:lnTo>
                    <a:pt x="126" y="357"/>
                  </a:lnTo>
                  <a:lnTo>
                    <a:pt x="122" y="348"/>
                  </a:lnTo>
                  <a:lnTo>
                    <a:pt x="124" y="366"/>
                  </a:lnTo>
                  <a:lnTo>
                    <a:pt x="130" y="387"/>
                  </a:lnTo>
                  <a:lnTo>
                    <a:pt x="136" y="406"/>
                  </a:lnTo>
                  <a:lnTo>
                    <a:pt x="138" y="414"/>
                  </a:lnTo>
                  <a:lnTo>
                    <a:pt x="122" y="406"/>
                  </a:lnTo>
                  <a:lnTo>
                    <a:pt x="105" y="398"/>
                  </a:lnTo>
                  <a:lnTo>
                    <a:pt x="86" y="391"/>
                  </a:lnTo>
                  <a:lnTo>
                    <a:pt x="67" y="386"/>
                  </a:lnTo>
                  <a:lnTo>
                    <a:pt x="48" y="382"/>
                  </a:lnTo>
                  <a:lnTo>
                    <a:pt x="30" y="379"/>
                  </a:lnTo>
                  <a:lnTo>
                    <a:pt x="14" y="378"/>
                  </a:lnTo>
                  <a:lnTo>
                    <a:pt x="0" y="379"/>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0" name="未知"/>
            <p:cNvSpPr>
              <a:spLocks noChangeArrowheads="1"/>
            </p:cNvSpPr>
            <p:nvPr/>
          </p:nvSpPr>
          <p:spPr bwMode="auto">
            <a:xfrm>
              <a:off x="2338" y="0"/>
              <a:ext cx="426" cy="307"/>
            </a:xfrm>
            <a:custGeom>
              <a:avLst/>
              <a:gdLst>
                <a:gd name="T0" fmla="*/ 194 w 854"/>
                <a:gd name="T1" fmla="*/ 47 h 614"/>
                <a:gd name="T2" fmla="*/ 177 w 854"/>
                <a:gd name="T3" fmla="*/ 31 h 614"/>
                <a:gd name="T4" fmla="*/ 169 w 854"/>
                <a:gd name="T5" fmla="*/ 20 h 614"/>
                <a:gd name="T6" fmla="*/ 137 w 854"/>
                <a:gd name="T7" fmla="*/ 25 h 614"/>
                <a:gd name="T8" fmla="*/ 102 w 854"/>
                <a:gd name="T9" fmla="*/ 52 h 614"/>
                <a:gd name="T10" fmla="*/ 72 w 854"/>
                <a:gd name="T11" fmla="*/ 74 h 614"/>
                <a:gd name="T12" fmla="*/ 63 w 854"/>
                <a:gd name="T13" fmla="*/ 104 h 614"/>
                <a:gd name="T14" fmla="*/ 67 w 854"/>
                <a:gd name="T15" fmla="*/ 134 h 614"/>
                <a:gd name="T16" fmla="*/ 99 w 854"/>
                <a:gd name="T17" fmla="*/ 144 h 614"/>
                <a:gd name="T18" fmla="*/ 122 w 854"/>
                <a:gd name="T19" fmla="*/ 124 h 614"/>
                <a:gd name="T20" fmla="*/ 156 w 854"/>
                <a:gd name="T21" fmla="*/ 122 h 614"/>
                <a:gd name="T22" fmla="*/ 175 w 854"/>
                <a:gd name="T23" fmla="*/ 122 h 614"/>
                <a:gd name="T24" fmla="*/ 162 w 854"/>
                <a:gd name="T25" fmla="*/ 155 h 614"/>
                <a:gd name="T26" fmla="*/ 120 w 854"/>
                <a:gd name="T27" fmla="*/ 159 h 614"/>
                <a:gd name="T28" fmla="*/ 86 w 854"/>
                <a:gd name="T29" fmla="*/ 163 h 614"/>
                <a:gd name="T30" fmla="*/ 19 w 854"/>
                <a:gd name="T31" fmla="*/ 173 h 614"/>
                <a:gd name="T32" fmla="*/ 0 w 854"/>
                <a:gd name="T33" fmla="*/ 227 h 614"/>
                <a:gd name="T34" fmla="*/ 19 w 854"/>
                <a:gd name="T35" fmla="*/ 270 h 614"/>
                <a:gd name="T36" fmla="*/ 76 w 854"/>
                <a:gd name="T37" fmla="*/ 274 h 614"/>
                <a:gd name="T38" fmla="*/ 142 w 854"/>
                <a:gd name="T39" fmla="*/ 259 h 614"/>
                <a:gd name="T40" fmla="*/ 182 w 854"/>
                <a:gd name="T41" fmla="*/ 236 h 614"/>
                <a:gd name="T42" fmla="*/ 212 w 854"/>
                <a:gd name="T43" fmla="*/ 245 h 614"/>
                <a:gd name="T44" fmla="*/ 225 w 854"/>
                <a:gd name="T45" fmla="*/ 251 h 614"/>
                <a:gd name="T46" fmla="*/ 250 w 854"/>
                <a:gd name="T47" fmla="*/ 304 h 614"/>
                <a:gd name="T48" fmla="*/ 337 w 854"/>
                <a:gd name="T49" fmla="*/ 299 h 614"/>
                <a:gd name="T50" fmla="*/ 350 w 854"/>
                <a:gd name="T51" fmla="*/ 266 h 614"/>
                <a:gd name="T52" fmla="*/ 307 w 854"/>
                <a:gd name="T53" fmla="*/ 232 h 614"/>
                <a:gd name="T54" fmla="*/ 312 w 854"/>
                <a:gd name="T55" fmla="*/ 228 h 614"/>
                <a:gd name="T56" fmla="*/ 360 w 854"/>
                <a:gd name="T57" fmla="*/ 256 h 614"/>
                <a:gd name="T58" fmla="*/ 401 w 854"/>
                <a:gd name="T59" fmla="*/ 242 h 614"/>
                <a:gd name="T60" fmla="*/ 420 w 854"/>
                <a:gd name="T61" fmla="*/ 204 h 614"/>
                <a:gd name="T62" fmla="*/ 405 w 854"/>
                <a:gd name="T63" fmla="*/ 146 h 614"/>
                <a:gd name="T64" fmla="*/ 360 w 854"/>
                <a:gd name="T65" fmla="*/ 134 h 614"/>
                <a:gd name="T66" fmla="*/ 328 w 854"/>
                <a:gd name="T67" fmla="*/ 158 h 614"/>
                <a:gd name="T68" fmla="*/ 296 w 854"/>
                <a:gd name="T69" fmla="*/ 146 h 614"/>
                <a:gd name="T70" fmla="*/ 253 w 854"/>
                <a:gd name="T71" fmla="*/ 149 h 614"/>
                <a:gd name="T72" fmla="*/ 229 w 854"/>
                <a:gd name="T73" fmla="*/ 173 h 614"/>
                <a:gd name="T74" fmla="*/ 238 w 854"/>
                <a:gd name="T75" fmla="*/ 141 h 614"/>
                <a:gd name="T76" fmla="*/ 263 w 854"/>
                <a:gd name="T77" fmla="*/ 123 h 614"/>
                <a:gd name="T78" fmla="*/ 320 w 854"/>
                <a:gd name="T79" fmla="*/ 112 h 614"/>
                <a:gd name="T80" fmla="*/ 382 w 854"/>
                <a:gd name="T81" fmla="*/ 111 h 614"/>
                <a:gd name="T82" fmla="*/ 376 w 854"/>
                <a:gd name="T83" fmla="*/ 80 h 614"/>
                <a:gd name="T84" fmla="*/ 378 w 854"/>
                <a:gd name="T85" fmla="*/ 64 h 614"/>
                <a:gd name="T86" fmla="*/ 352 w 854"/>
                <a:gd name="T87" fmla="*/ 54 h 614"/>
                <a:gd name="T88" fmla="*/ 300 w 854"/>
                <a:gd name="T89" fmla="*/ 66 h 614"/>
                <a:gd name="T90" fmla="*/ 327 w 854"/>
                <a:gd name="T91" fmla="*/ 24 h 614"/>
                <a:gd name="T92" fmla="*/ 299 w 854"/>
                <a:gd name="T93" fmla="*/ 14 h 614"/>
                <a:gd name="T94" fmla="*/ 268 w 854"/>
                <a:gd name="T95" fmla="*/ 0 h 614"/>
                <a:gd name="T96" fmla="*/ 215 w 854"/>
                <a:gd name="T97" fmla="*/ 14 h 614"/>
                <a:gd name="T98" fmla="*/ 211 w 854"/>
                <a:gd name="T99" fmla="*/ 51 h 614"/>
                <a:gd name="T100" fmla="*/ 203 w 854"/>
                <a:gd name="T101" fmla="*/ 68 h 61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54" h="614">
                  <a:moveTo>
                    <a:pt x="393" y="145"/>
                  </a:moveTo>
                  <a:lnTo>
                    <a:pt x="396" y="135"/>
                  </a:lnTo>
                  <a:lnTo>
                    <a:pt x="396" y="123"/>
                  </a:lnTo>
                  <a:lnTo>
                    <a:pt x="394" y="108"/>
                  </a:lnTo>
                  <a:lnTo>
                    <a:pt x="388" y="94"/>
                  </a:lnTo>
                  <a:lnTo>
                    <a:pt x="380" y="81"/>
                  </a:lnTo>
                  <a:lnTo>
                    <a:pt x="371" y="71"/>
                  </a:lnTo>
                  <a:lnTo>
                    <a:pt x="361" y="66"/>
                  </a:lnTo>
                  <a:lnTo>
                    <a:pt x="349" y="67"/>
                  </a:lnTo>
                  <a:lnTo>
                    <a:pt x="355" y="61"/>
                  </a:lnTo>
                  <a:lnTo>
                    <a:pt x="358" y="55"/>
                  </a:lnTo>
                  <a:lnTo>
                    <a:pt x="357" y="50"/>
                  </a:lnTo>
                  <a:lnTo>
                    <a:pt x="354" y="46"/>
                  </a:lnTo>
                  <a:lnTo>
                    <a:pt x="348" y="42"/>
                  </a:lnTo>
                  <a:lnTo>
                    <a:pt x="339" y="40"/>
                  </a:lnTo>
                  <a:lnTo>
                    <a:pt x="330" y="40"/>
                  </a:lnTo>
                  <a:lnTo>
                    <a:pt x="317" y="40"/>
                  </a:lnTo>
                  <a:lnTo>
                    <a:pt x="304" y="41"/>
                  </a:lnTo>
                  <a:lnTo>
                    <a:pt x="290" y="44"/>
                  </a:lnTo>
                  <a:lnTo>
                    <a:pt x="275" y="50"/>
                  </a:lnTo>
                  <a:lnTo>
                    <a:pt x="260" y="57"/>
                  </a:lnTo>
                  <a:lnTo>
                    <a:pt x="245" y="65"/>
                  </a:lnTo>
                  <a:lnTo>
                    <a:pt x="230" y="77"/>
                  </a:lnTo>
                  <a:lnTo>
                    <a:pt x="217" y="89"/>
                  </a:lnTo>
                  <a:lnTo>
                    <a:pt x="204" y="104"/>
                  </a:lnTo>
                  <a:lnTo>
                    <a:pt x="191" y="105"/>
                  </a:lnTo>
                  <a:lnTo>
                    <a:pt x="179" y="111"/>
                  </a:lnTo>
                  <a:lnTo>
                    <a:pt x="165" y="120"/>
                  </a:lnTo>
                  <a:lnTo>
                    <a:pt x="153" y="133"/>
                  </a:lnTo>
                  <a:lnTo>
                    <a:pt x="145" y="147"/>
                  </a:lnTo>
                  <a:lnTo>
                    <a:pt x="142" y="161"/>
                  </a:lnTo>
                  <a:lnTo>
                    <a:pt x="145" y="173"/>
                  </a:lnTo>
                  <a:lnTo>
                    <a:pt x="156" y="183"/>
                  </a:lnTo>
                  <a:lnTo>
                    <a:pt x="138" y="194"/>
                  </a:lnTo>
                  <a:lnTo>
                    <a:pt x="127" y="207"/>
                  </a:lnTo>
                  <a:lnTo>
                    <a:pt x="121" y="221"/>
                  </a:lnTo>
                  <a:lnTo>
                    <a:pt x="119" y="233"/>
                  </a:lnTo>
                  <a:lnTo>
                    <a:pt x="121" y="246"/>
                  </a:lnTo>
                  <a:lnTo>
                    <a:pt x="127" y="257"/>
                  </a:lnTo>
                  <a:lnTo>
                    <a:pt x="135" y="268"/>
                  </a:lnTo>
                  <a:lnTo>
                    <a:pt x="145" y="277"/>
                  </a:lnTo>
                  <a:lnTo>
                    <a:pt x="158" y="284"/>
                  </a:lnTo>
                  <a:lnTo>
                    <a:pt x="171" y="288"/>
                  </a:lnTo>
                  <a:lnTo>
                    <a:pt x="184" y="290"/>
                  </a:lnTo>
                  <a:lnTo>
                    <a:pt x="198" y="287"/>
                  </a:lnTo>
                  <a:lnTo>
                    <a:pt x="211" y="282"/>
                  </a:lnTo>
                  <a:lnTo>
                    <a:pt x="222" y="272"/>
                  </a:lnTo>
                  <a:lnTo>
                    <a:pt x="232" y="257"/>
                  </a:lnTo>
                  <a:lnTo>
                    <a:pt x="238" y="238"/>
                  </a:lnTo>
                  <a:lnTo>
                    <a:pt x="245" y="248"/>
                  </a:lnTo>
                  <a:lnTo>
                    <a:pt x="256" y="255"/>
                  </a:lnTo>
                  <a:lnTo>
                    <a:pt x="270" y="258"/>
                  </a:lnTo>
                  <a:lnTo>
                    <a:pt x="285" y="257"/>
                  </a:lnTo>
                  <a:lnTo>
                    <a:pt x="300" y="253"/>
                  </a:lnTo>
                  <a:lnTo>
                    <a:pt x="312" y="244"/>
                  </a:lnTo>
                  <a:lnTo>
                    <a:pt x="324" y="231"/>
                  </a:lnTo>
                  <a:lnTo>
                    <a:pt x="332" y="215"/>
                  </a:lnTo>
                  <a:lnTo>
                    <a:pt x="338" y="227"/>
                  </a:lnTo>
                  <a:lnTo>
                    <a:pt x="344" y="237"/>
                  </a:lnTo>
                  <a:lnTo>
                    <a:pt x="350" y="244"/>
                  </a:lnTo>
                  <a:lnTo>
                    <a:pt x="353" y="246"/>
                  </a:lnTo>
                  <a:lnTo>
                    <a:pt x="336" y="260"/>
                  </a:lnTo>
                  <a:lnTo>
                    <a:pt x="327" y="278"/>
                  </a:lnTo>
                  <a:lnTo>
                    <a:pt x="323" y="296"/>
                  </a:lnTo>
                  <a:lnTo>
                    <a:pt x="324" y="310"/>
                  </a:lnTo>
                  <a:lnTo>
                    <a:pt x="315" y="308"/>
                  </a:lnTo>
                  <a:lnTo>
                    <a:pt x="301" y="307"/>
                  </a:lnTo>
                  <a:lnTo>
                    <a:pt x="282" y="309"/>
                  </a:lnTo>
                  <a:lnTo>
                    <a:pt x="262" y="313"/>
                  </a:lnTo>
                  <a:lnTo>
                    <a:pt x="240" y="318"/>
                  </a:lnTo>
                  <a:lnTo>
                    <a:pt x="220" y="328"/>
                  </a:lnTo>
                  <a:lnTo>
                    <a:pt x="202" y="338"/>
                  </a:lnTo>
                  <a:lnTo>
                    <a:pt x="189" y="351"/>
                  </a:lnTo>
                  <a:lnTo>
                    <a:pt x="185" y="337"/>
                  </a:lnTo>
                  <a:lnTo>
                    <a:pt x="172" y="325"/>
                  </a:lnTo>
                  <a:lnTo>
                    <a:pt x="150" y="317"/>
                  </a:lnTo>
                  <a:lnTo>
                    <a:pt x="123" y="314"/>
                  </a:lnTo>
                  <a:lnTo>
                    <a:pt x="93" y="316"/>
                  </a:lnTo>
                  <a:lnTo>
                    <a:pt x="65" y="326"/>
                  </a:lnTo>
                  <a:lnTo>
                    <a:pt x="38" y="345"/>
                  </a:lnTo>
                  <a:lnTo>
                    <a:pt x="17" y="374"/>
                  </a:lnTo>
                  <a:lnTo>
                    <a:pt x="9" y="392"/>
                  </a:lnTo>
                  <a:lnTo>
                    <a:pt x="5" y="412"/>
                  </a:lnTo>
                  <a:lnTo>
                    <a:pt x="1" y="432"/>
                  </a:lnTo>
                  <a:lnTo>
                    <a:pt x="0" y="453"/>
                  </a:lnTo>
                  <a:lnTo>
                    <a:pt x="2" y="474"/>
                  </a:lnTo>
                  <a:lnTo>
                    <a:pt x="7" y="493"/>
                  </a:lnTo>
                  <a:lnTo>
                    <a:pt x="15" y="512"/>
                  </a:lnTo>
                  <a:lnTo>
                    <a:pt x="25" y="528"/>
                  </a:lnTo>
                  <a:lnTo>
                    <a:pt x="38" y="540"/>
                  </a:lnTo>
                  <a:lnTo>
                    <a:pt x="54" y="551"/>
                  </a:lnTo>
                  <a:lnTo>
                    <a:pt x="74" y="558"/>
                  </a:lnTo>
                  <a:lnTo>
                    <a:pt x="97" y="559"/>
                  </a:lnTo>
                  <a:lnTo>
                    <a:pt x="122" y="555"/>
                  </a:lnTo>
                  <a:lnTo>
                    <a:pt x="152" y="547"/>
                  </a:lnTo>
                  <a:lnTo>
                    <a:pt x="184" y="531"/>
                  </a:lnTo>
                  <a:lnTo>
                    <a:pt x="221" y="509"/>
                  </a:lnTo>
                  <a:lnTo>
                    <a:pt x="241" y="517"/>
                  </a:lnTo>
                  <a:lnTo>
                    <a:pt x="263" y="520"/>
                  </a:lnTo>
                  <a:lnTo>
                    <a:pt x="285" y="517"/>
                  </a:lnTo>
                  <a:lnTo>
                    <a:pt x="306" y="513"/>
                  </a:lnTo>
                  <a:lnTo>
                    <a:pt x="326" y="505"/>
                  </a:lnTo>
                  <a:lnTo>
                    <a:pt x="343" y="494"/>
                  </a:lnTo>
                  <a:lnTo>
                    <a:pt x="357" y="483"/>
                  </a:lnTo>
                  <a:lnTo>
                    <a:pt x="364" y="471"/>
                  </a:lnTo>
                  <a:lnTo>
                    <a:pt x="369" y="483"/>
                  </a:lnTo>
                  <a:lnTo>
                    <a:pt x="378" y="490"/>
                  </a:lnTo>
                  <a:lnTo>
                    <a:pt x="392" y="493"/>
                  </a:lnTo>
                  <a:lnTo>
                    <a:pt x="407" y="492"/>
                  </a:lnTo>
                  <a:lnTo>
                    <a:pt x="424" y="489"/>
                  </a:lnTo>
                  <a:lnTo>
                    <a:pt x="439" y="482"/>
                  </a:lnTo>
                  <a:lnTo>
                    <a:pt x="453" y="471"/>
                  </a:lnTo>
                  <a:lnTo>
                    <a:pt x="463" y="459"/>
                  </a:lnTo>
                  <a:lnTo>
                    <a:pt x="459" y="478"/>
                  </a:lnTo>
                  <a:lnTo>
                    <a:pt x="452" y="501"/>
                  </a:lnTo>
                  <a:lnTo>
                    <a:pt x="448" y="527"/>
                  </a:lnTo>
                  <a:lnTo>
                    <a:pt x="448" y="551"/>
                  </a:lnTo>
                  <a:lnTo>
                    <a:pt x="456" y="574"/>
                  </a:lnTo>
                  <a:lnTo>
                    <a:pt x="472" y="593"/>
                  </a:lnTo>
                  <a:lnTo>
                    <a:pt x="502" y="607"/>
                  </a:lnTo>
                  <a:lnTo>
                    <a:pt x="546" y="614"/>
                  </a:lnTo>
                  <a:lnTo>
                    <a:pt x="593" y="614"/>
                  </a:lnTo>
                  <a:lnTo>
                    <a:pt x="629" y="612"/>
                  </a:lnTo>
                  <a:lnTo>
                    <a:pt x="657" y="606"/>
                  </a:lnTo>
                  <a:lnTo>
                    <a:pt x="676" y="597"/>
                  </a:lnTo>
                  <a:lnTo>
                    <a:pt x="690" y="588"/>
                  </a:lnTo>
                  <a:lnTo>
                    <a:pt x="697" y="576"/>
                  </a:lnTo>
                  <a:lnTo>
                    <a:pt x="702" y="563"/>
                  </a:lnTo>
                  <a:lnTo>
                    <a:pt x="704" y="550"/>
                  </a:lnTo>
                  <a:lnTo>
                    <a:pt x="702" y="531"/>
                  </a:lnTo>
                  <a:lnTo>
                    <a:pt x="692" y="513"/>
                  </a:lnTo>
                  <a:lnTo>
                    <a:pt x="677" y="494"/>
                  </a:lnTo>
                  <a:lnTo>
                    <a:pt x="659" y="481"/>
                  </a:lnTo>
                  <a:lnTo>
                    <a:pt x="637" y="469"/>
                  </a:lnTo>
                  <a:lnTo>
                    <a:pt x="615" y="463"/>
                  </a:lnTo>
                  <a:lnTo>
                    <a:pt x="594" y="464"/>
                  </a:lnTo>
                  <a:lnTo>
                    <a:pt x="576" y="474"/>
                  </a:lnTo>
                  <a:lnTo>
                    <a:pt x="586" y="467"/>
                  </a:lnTo>
                  <a:lnTo>
                    <a:pt x="604" y="460"/>
                  </a:lnTo>
                  <a:lnTo>
                    <a:pt x="626" y="456"/>
                  </a:lnTo>
                  <a:lnTo>
                    <a:pt x="649" y="455"/>
                  </a:lnTo>
                  <a:lnTo>
                    <a:pt x="673" y="459"/>
                  </a:lnTo>
                  <a:lnTo>
                    <a:pt x="695" y="469"/>
                  </a:lnTo>
                  <a:lnTo>
                    <a:pt x="712" y="486"/>
                  </a:lnTo>
                  <a:lnTo>
                    <a:pt x="722" y="512"/>
                  </a:lnTo>
                  <a:lnTo>
                    <a:pt x="735" y="516"/>
                  </a:lnTo>
                  <a:lnTo>
                    <a:pt x="751" y="515"/>
                  </a:lnTo>
                  <a:lnTo>
                    <a:pt x="770" y="508"/>
                  </a:lnTo>
                  <a:lnTo>
                    <a:pt x="788" y="498"/>
                  </a:lnTo>
                  <a:lnTo>
                    <a:pt x="803" y="484"/>
                  </a:lnTo>
                  <a:lnTo>
                    <a:pt x="813" y="468"/>
                  </a:lnTo>
                  <a:lnTo>
                    <a:pt x="817" y="451"/>
                  </a:lnTo>
                  <a:lnTo>
                    <a:pt x="812" y="433"/>
                  </a:lnTo>
                  <a:lnTo>
                    <a:pt x="828" y="428"/>
                  </a:lnTo>
                  <a:lnTo>
                    <a:pt x="841" y="408"/>
                  </a:lnTo>
                  <a:lnTo>
                    <a:pt x="850" y="382"/>
                  </a:lnTo>
                  <a:lnTo>
                    <a:pt x="854" y="351"/>
                  </a:lnTo>
                  <a:lnTo>
                    <a:pt x="849" y="322"/>
                  </a:lnTo>
                  <a:lnTo>
                    <a:pt x="836" y="300"/>
                  </a:lnTo>
                  <a:lnTo>
                    <a:pt x="812" y="291"/>
                  </a:lnTo>
                  <a:lnTo>
                    <a:pt x="778" y="300"/>
                  </a:lnTo>
                  <a:lnTo>
                    <a:pt x="773" y="285"/>
                  </a:lnTo>
                  <a:lnTo>
                    <a:pt x="762" y="275"/>
                  </a:lnTo>
                  <a:lnTo>
                    <a:pt x="743" y="269"/>
                  </a:lnTo>
                  <a:lnTo>
                    <a:pt x="722" y="268"/>
                  </a:lnTo>
                  <a:lnTo>
                    <a:pt x="700" y="272"/>
                  </a:lnTo>
                  <a:lnTo>
                    <a:pt x="682" y="283"/>
                  </a:lnTo>
                  <a:lnTo>
                    <a:pt x="668" y="299"/>
                  </a:lnTo>
                  <a:lnTo>
                    <a:pt x="661" y="323"/>
                  </a:lnTo>
                  <a:lnTo>
                    <a:pt x="657" y="316"/>
                  </a:lnTo>
                  <a:lnTo>
                    <a:pt x="649" y="309"/>
                  </a:lnTo>
                  <a:lnTo>
                    <a:pt x="637" y="303"/>
                  </a:lnTo>
                  <a:lnTo>
                    <a:pt x="624" y="299"/>
                  </a:lnTo>
                  <a:lnTo>
                    <a:pt x="609" y="294"/>
                  </a:lnTo>
                  <a:lnTo>
                    <a:pt x="593" y="292"/>
                  </a:lnTo>
                  <a:lnTo>
                    <a:pt x="576" y="291"/>
                  </a:lnTo>
                  <a:lnTo>
                    <a:pt x="559" y="290"/>
                  </a:lnTo>
                  <a:lnTo>
                    <a:pt x="541" y="291"/>
                  </a:lnTo>
                  <a:lnTo>
                    <a:pt x="524" y="294"/>
                  </a:lnTo>
                  <a:lnTo>
                    <a:pt x="508" y="298"/>
                  </a:lnTo>
                  <a:lnTo>
                    <a:pt x="494" y="303"/>
                  </a:lnTo>
                  <a:lnTo>
                    <a:pt x="482" y="311"/>
                  </a:lnTo>
                  <a:lnTo>
                    <a:pt x="471" y="321"/>
                  </a:lnTo>
                  <a:lnTo>
                    <a:pt x="464" y="332"/>
                  </a:lnTo>
                  <a:lnTo>
                    <a:pt x="460" y="346"/>
                  </a:lnTo>
                  <a:lnTo>
                    <a:pt x="454" y="330"/>
                  </a:lnTo>
                  <a:lnTo>
                    <a:pt x="454" y="315"/>
                  </a:lnTo>
                  <a:lnTo>
                    <a:pt x="459" y="301"/>
                  </a:lnTo>
                  <a:lnTo>
                    <a:pt x="467" y="290"/>
                  </a:lnTo>
                  <a:lnTo>
                    <a:pt x="477" y="282"/>
                  </a:lnTo>
                  <a:lnTo>
                    <a:pt x="487" y="276"/>
                  </a:lnTo>
                  <a:lnTo>
                    <a:pt x="499" y="273"/>
                  </a:lnTo>
                  <a:lnTo>
                    <a:pt x="510" y="276"/>
                  </a:lnTo>
                  <a:lnTo>
                    <a:pt x="515" y="260"/>
                  </a:lnTo>
                  <a:lnTo>
                    <a:pt x="527" y="245"/>
                  </a:lnTo>
                  <a:lnTo>
                    <a:pt x="543" y="231"/>
                  </a:lnTo>
                  <a:lnTo>
                    <a:pt x="563" y="221"/>
                  </a:lnTo>
                  <a:lnTo>
                    <a:pt x="588" y="215"/>
                  </a:lnTo>
                  <a:lnTo>
                    <a:pt x="614" y="215"/>
                  </a:lnTo>
                  <a:lnTo>
                    <a:pt x="642" y="224"/>
                  </a:lnTo>
                  <a:lnTo>
                    <a:pt x="669" y="242"/>
                  </a:lnTo>
                  <a:lnTo>
                    <a:pt x="691" y="252"/>
                  </a:lnTo>
                  <a:lnTo>
                    <a:pt x="718" y="249"/>
                  </a:lnTo>
                  <a:lnTo>
                    <a:pt x="743" y="238"/>
                  </a:lnTo>
                  <a:lnTo>
                    <a:pt x="765" y="222"/>
                  </a:lnTo>
                  <a:lnTo>
                    <a:pt x="779" y="203"/>
                  </a:lnTo>
                  <a:lnTo>
                    <a:pt x="783" y="185"/>
                  </a:lnTo>
                  <a:lnTo>
                    <a:pt x="774" y="172"/>
                  </a:lnTo>
                  <a:lnTo>
                    <a:pt x="747" y="165"/>
                  </a:lnTo>
                  <a:lnTo>
                    <a:pt x="753" y="160"/>
                  </a:lnTo>
                  <a:lnTo>
                    <a:pt x="758" y="154"/>
                  </a:lnTo>
                  <a:lnTo>
                    <a:pt x="762" y="147"/>
                  </a:lnTo>
                  <a:lnTo>
                    <a:pt x="762" y="140"/>
                  </a:lnTo>
                  <a:lnTo>
                    <a:pt x="760" y="133"/>
                  </a:lnTo>
                  <a:lnTo>
                    <a:pt x="757" y="127"/>
                  </a:lnTo>
                  <a:lnTo>
                    <a:pt x="751" y="120"/>
                  </a:lnTo>
                  <a:lnTo>
                    <a:pt x="743" y="116"/>
                  </a:lnTo>
                  <a:lnTo>
                    <a:pt x="733" y="111"/>
                  </a:lnTo>
                  <a:lnTo>
                    <a:pt x="720" y="109"/>
                  </a:lnTo>
                  <a:lnTo>
                    <a:pt x="706" y="108"/>
                  </a:lnTo>
                  <a:lnTo>
                    <a:pt x="689" y="108"/>
                  </a:lnTo>
                  <a:lnTo>
                    <a:pt x="671" y="110"/>
                  </a:lnTo>
                  <a:lnTo>
                    <a:pt x="650" y="115"/>
                  </a:lnTo>
                  <a:lnTo>
                    <a:pt x="627" y="122"/>
                  </a:lnTo>
                  <a:lnTo>
                    <a:pt x="601" y="132"/>
                  </a:lnTo>
                  <a:lnTo>
                    <a:pt x="623" y="119"/>
                  </a:lnTo>
                  <a:lnTo>
                    <a:pt x="642" y="101"/>
                  </a:lnTo>
                  <a:lnTo>
                    <a:pt x="654" y="81"/>
                  </a:lnTo>
                  <a:lnTo>
                    <a:pt x="659" y="62"/>
                  </a:lnTo>
                  <a:lnTo>
                    <a:pt x="656" y="47"/>
                  </a:lnTo>
                  <a:lnTo>
                    <a:pt x="642" y="39"/>
                  </a:lnTo>
                  <a:lnTo>
                    <a:pt x="618" y="40"/>
                  </a:lnTo>
                  <a:lnTo>
                    <a:pt x="581" y="55"/>
                  </a:lnTo>
                  <a:lnTo>
                    <a:pt x="594" y="40"/>
                  </a:lnTo>
                  <a:lnTo>
                    <a:pt x="600" y="28"/>
                  </a:lnTo>
                  <a:lnTo>
                    <a:pt x="598" y="18"/>
                  </a:lnTo>
                  <a:lnTo>
                    <a:pt x="589" y="10"/>
                  </a:lnTo>
                  <a:lnTo>
                    <a:pt x="575" y="4"/>
                  </a:lnTo>
                  <a:lnTo>
                    <a:pt x="558" y="1"/>
                  </a:lnTo>
                  <a:lnTo>
                    <a:pt x="537" y="0"/>
                  </a:lnTo>
                  <a:lnTo>
                    <a:pt x="514" y="1"/>
                  </a:lnTo>
                  <a:lnTo>
                    <a:pt x="491" y="4"/>
                  </a:lnTo>
                  <a:lnTo>
                    <a:pt x="469" y="10"/>
                  </a:lnTo>
                  <a:lnTo>
                    <a:pt x="449" y="18"/>
                  </a:lnTo>
                  <a:lnTo>
                    <a:pt x="432" y="28"/>
                  </a:lnTo>
                  <a:lnTo>
                    <a:pt x="419" y="41"/>
                  </a:lnTo>
                  <a:lnTo>
                    <a:pt x="412" y="57"/>
                  </a:lnTo>
                  <a:lnTo>
                    <a:pt x="412" y="74"/>
                  </a:lnTo>
                  <a:lnTo>
                    <a:pt x="421" y="95"/>
                  </a:lnTo>
                  <a:lnTo>
                    <a:pt x="423" y="101"/>
                  </a:lnTo>
                  <a:lnTo>
                    <a:pt x="423" y="108"/>
                  </a:lnTo>
                  <a:lnTo>
                    <a:pt x="421" y="115"/>
                  </a:lnTo>
                  <a:lnTo>
                    <a:pt x="417" y="122"/>
                  </a:lnTo>
                  <a:lnTo>
                    <a:pt x="411" y="128"/>
                  </a:lnTo>
                  <a:lnTo>
                    <a:pt x="406" y="135"/>
                  </a:lnTo>
                  <a:lnTo>
                    <a:pt x="399" y="140"/>
                  </a:lnTo>
                  <a:lnTo>
                    <a:pt x="393" y="145"/>
                  </a:lnTo>
                  <a:close/>
                </a:path>
              </a:pathLst>
            </a:custGeom>
            <a:solidFill>
              <a:srgbClr val="0072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1" name="未知"/>
            <p:cNvSpPr>
              <a:spLocks noChangeArrowheads="1"/>
            </p:cNvSpPr>
            <p:nvPr/>
          </p:nvSpPr>
          <p:spPr bwMode="auto">
            <a:xfrm>
              <a:off x="559" y="99"/>
              <a:ext cx="1125" cy="308"/>
            </a:xfrm>
            <a:custGeom>
              <a:avLst/>
              <a:gdLst>
                <a:gd name="T0" fmla="*/ 1125 w 2252"/>
                <a:gd name="T1" fmla="*/ 308 h 615"/>
                <a:gd name="T2" fmla="*/ 1123 w 2252"/>
                <a:gd name="T3" fmla="*/ 67 h 615"/>
                <a:gd name="T4" fmla="*/ 1111 w 2252"/>
                <a:gd name="T5" fmla="*/ 55 h 615"/>
                <a:gd name="T6" fmla="*/ 1094 w 2252"/>
                <a:gd name="T7" fmla="*/ 37 h 615"/>
                <a:gd name="T8" fmla="*/ 1082 w 2252"/>
                <a:gd name="T9" fmla="*/ 25 h 615"/>
                <a:gd name="T10" fmla="*/ 1080 w 2252"/>
                <a:gd name="T11" fmla="*/ 21 h 615"/>
                <a:gd name="T12" fmla="*/ 1080 w 2252"/>
                <a:gd name="T13" fmla="*/ 4 h 615"/>
                <a:gd name="T14" fmla="*/ 1065 w 2252"/>
                <a:gd name="T15" fmla="*/ 0 h 615"/>
                <a:gd name="T16" fmla="*/ 971 w 2252"/>
                <a:gd name="T17" fmla="*/ 17 h 615"/>
                <a:gd name="T18" fmla="*/ 940 w 2252"/>
                <a:gd name="T19" fmla="*/ 60 h 615"/>
                <a:gd name="T20" fmla="*/ 885 w 2252"/>
                <a:gd name="T21" fmla="*/ 107 h 615"/>
                <a:gd name="T22" fmla="*/ 910 w 2252"/>
                <a:gd name="T23" fmla="*/ 66 h 615"/>
                <a:gd name="T24" fmla="*/ 790 w 2252"/>
                <a:gd name="T25" fmla="*/ 32 h 615"/>
                <a:gd name="T26" fmla="*/ 770 w 2252"/>
                <a:gd name="T27" fmla="*/ 20 h 615"/>
                <a:gd name="T28" fmla="*/ 755 w 2252"/>
                <a:gd name="T29" fmla="*/ 32 h 615"/>
                <a:gd name="T30" fmla="*/ 606 w 2252"/>
                <a:gd name="T31" fmla="*/ 102 h 615"/>
                <a:gd name="T32" fmla="*/ 597 w 2252"/>
                <a:gd name="T33" fmla="*/ 52 h 615"/>
                <a:gd name="T34" fmla="*/ 580 w 2252"/>
                <a:gd name="T35" fmla="*/ 28 h 615"/>
                <a:gd name="T36" fmla="*/ 560 w 2252"/>
                <a:gd name="T37" fmla="*/ 32 h 615"/>
                <a:gd name="T38" fmla="*/ 541 w 2252"/>
                <a:gd name="T39" fmla="*/ 69 h 615"/>
                <a:gd name="T40" fmla="*/ 454 w 2252"/>
                <a:gd name="T41" fmla="*/ 63 h 615"/>
                <a:gd name="T42" fmla="*/ 364 w 2252"/>
                <a:gd name="T43" fmla="*/ 62 h 615"/>
                <a:gd name="T44" fmla="*/ 283 w 2252"/>
                <a:gd name="T45" fmla="*/ 102 h 615"/>
                <a:gd name="T46" fmla="*/ 268 w 2252"/>
                <a:gd name="T47" fmla="*/ 88 h 615"/>
                <a:gd name="T48" fmla="*/ 264 w 2252"/>
                <a:gd name="T49" fmla="*/ 55 h 615"/>
                <a:gd name="T50" fmla="*/ 257 w 2252"/>
                <a:gd name="T51" fmla="*/ 32 h 615"/>
                <a:gd name="T52" fmla="*/ 248 w 2252"/>
                <a:gd name="T53" fmla="*/ 32 h 615"/>
                <a:gd name="T54" fmla="*/ 240 w 2252"/>
                <a:gd name="T55" fmla="*/ 36 h 615"/>
                <a:gd name="T56" fmla="*/ 233 w 2252"/>
                <a:gd name="T57" fmla="*/ 25 h 615"/>
                <a:gd name="T58" fmla="*/ 223 w 2252"/>
                <a:gd name="T59" fmla="*/ 26 h 615"/>
                <a:gd name="T60" fmla="*/ 215 w 2252"/>
                <a:gd name="T61" fmla="*/ 44 h 615"/>
                <a:gd name="T62" fmla="*/ 207 w 2252"/>
                <a:gd name="T63" fmla="*/ 60 h 615"/>
                <a:gd name="T64" fmla="*/ 199 w 2252"/>
                <a:gd name="T65" fmla="*/ 82 h 615"/>
                <a:gd name="T66" fmla="*/ 181 w 2252"/>
                <a:gd name="T67" fmla="*/ 104 h 615"/>
                <a:gd name="T68" fmla="*/ 158 w 2252"/>
                <a:gd name="T69" fmla="*/ 54 h 615"/>
                <a:gd name="T70" fmla="*/ 64 w 2252"/>
                <a:gd name="T71" fmla="*/ 28 h 615"/>
                <a:gd name="T72" fmla="*/ 37 w 2252"/>
                <a:gd name="T73" fmla="*/ 108 h 615"/>
                <a:gd name="T74" fmla="*/ 0 w 2252"/>
                <a:gd name="T75" fmla="*/ 308 h 6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252" h="615">
                  <a:moveTo>
                    <a:pt x="0" y="615"/>
                  </a:moveTo>
                  <a:lnTo>
                    <a:pt x="2252" y="615"/>
                  </a:lnTo>
                  <a:lnTo>
                    <a:pt x="2252" y="138"/>
                  </a:lnTo>
                  <a:lnTo>
                    <a:pt x="2248" y="134"/>
                  </a:lnTo>
                  <a:lnTo>
                    <a:pt x="2238" y="123"/>
                  </a:lnTo>
                  <a:lnTo>
                    <a:pt x="2223" y="109"/>
                  </a:lnTo>
                  <a:lnTo>
                    <a:pt x="2207" y="92"/>
                  </a:lnTo>
                  <a:lnTo>
                    <a:pt x="2190" y="74"/>
                  </a:lnTo>
                  <a:lnTo>
                    <a:pt x="2176" y="61"/>
                  </a:lnTo>
                  <a:lnTo>
                    <a:pt x="2165" y="50"/>
                  </a:lnTo>
                  <a:lnTo>
                    <a:pt x="2162" y="48"/>
                  </a:lnTo>
                  <a:lnTo>
                    <a:pt x="2162" y="42"/>
                  </a:lnTo>
                  <a:lnTo>
                    <a:pt x="2162" y="25"/>
                  </a:lnTo>
                  <a:lnTo>
                    <a:pt x="2162" y="8"/>
                  </a:lnTo>
                  <a:lnTo>
                    <a:pt x="2162" y="0"/>
                  </a:lnTo>
                  <a:lnTo>
                    <a:pt x="2132" y="0"/>
                  </a:lnTo>
                  <a:lnTo>
                    <a:pt x="2132" y="33"/>
                  </a:lnTo>
                  <a:lnTo>
                    <a:pt x="1944" y="33"/>
                  </a:lnTo>
                  <a:lnTo>
                    <a:pt x="1858" y="120"/>
                  </a:lnTo>
                  <a:lnTo>
                    <a:pt x="1882" y="120"/>
                  </a:lnTo>
                  <a:lnTo>
                    <a:pt x="1882" y="214"/>
                  </a:lnTo>
                  <a:lnTo>
                    <a:pt x="1772" y="214"/>
                  </a:lnTo>
                  <a:lnTo>
                    <a:pt x="1772" y="132"/>
                  </a:lnTo>
                  <a:lnTo>
                    <a:pt x="1821" y="132"/>
                  </a:lnTo>
                  <a:lnTo>
                    <a:pt x="1776" y="63"/>
                  </a:lnTo>
                  <a:lnTo>
                    <a:pt x="1581" y="63"/>
                  </a:lnTo>
                  <a:lnTo>
                    <a:pt x="1581" y="39"/>
                  </a:lnTo>
                  <a:lnTo>
                    <a:pt x="1542" y="39"/>
                  </a:lnTo>
                  <a:lnTo>
                    <a:pt x="1542" y="63"/>
                  </a:lnTo>
                  <a:lnTo>
                    <a:pt x="1512" y="63"/>
                  </a:lnTo>
                  <a:lnTo>
                    <a:pt x="1454" y="204"/>
                  </a:lnTo>
                  <a:lnTo>
                    <a:pt x="1214" y="204"/>
                  </a:lnTo>
                  <a:lnTo>
                    <a:pt x="1208" y="147"/>
                  </a:lnTo>
                  <a:lnTo>
                    <a:pt x="1196" y="103"/>
                  </a:lnTo>
                  <a:lnTo>
                    <a:pt x="1180" y="72"/>
                  </a:lnTo>
                  <a:lnTo>
                    <a:pt x="1162" y="55"/>
                  </a:lnTo>
                  <a:lnTo>
                    <a:pt x="1141" y="51"/>
                  </a:lnTo>
                  <a:lnTo>
                    <a:pt x="1120" y="64"/>
                  </a:lnTo>
                  <a:lnTo>
                    <a:pt x="1099" y="92"/>
                  </a:lnTo>
                  <a:lnTo>
                    <a:pt x="1082" y="137"/>
                  </a:lnTo>
                  <a:lnTo>
                    <a:pt x="1012" y="0"/>
                  </a:lnTo>
                  <a:lnTo>
                    <a:pt x="909" y="126"/>
                  </a:lnTo>
                  <a:lnTo>
                    <a:pt x="824" y="5"/>
                  </a:lnTo>
                  <a:lnTo>
                    <a:pt x="728" y="123"/>
                  </a:lnTo>
                  <a:lnTo>
                    <a:pt x="566" y="123"/>
                  </a:lnTo>
                  <a:lnTo>
                    <a:pt x="566" y="204"/>
                  </a:lnTo>
                  <a:lnTo>
                    <a:pt x="538" y="208"/>
                  </a:lnTo>
                  <a:lnTo>
                    <a:pt x="537" y="176"/>
                  </a:lnTo>
                  <a:lnTo>
                    <a:pt x="534" y="141"/>
                  </a:lnTo>
                  <a:lnTo>
                    <a:pt x="529" y="110"/>
                  </a:lnTo>
                  <a:lnTo>
                    <a:pt x="522" y="83"/>
                  </a:lnTo>
                  <a:lnTo>
                    <a:pt x="514" y="64"/>
                  </a:lnTo>
                  <a:lnTo>
                    <a:pt x="505" y="56"/>
                  </a:lnTo>
                  <a:lnTo>
                    <a:pt x="496" y="63"/>
                  </a:lnTo>
                  <a:lnTo>
                    <a:pt x="485" y="88"/>
                  </a:lnTo>
                  <a:lnTo>
                    <a:pt x="481" y="71"/>
                  </a:lnTo>
                  <a:lnTo>
                    <a:pt x="474" y="57"/>
                  </a:lnTo>
                  <a:lnTo>
                    <a:pt x="466" y="49"/>
                  </a:lnTo>
                  <a:lnTo>
                    <a:pt x="455" y="47"/>
                  </a:lnTo>
                  <a:lnTo>
                    <a:pt x="446" y="51"/>
                  </a:lnTo>
                  <a:lnTo>
                    <a:pt x="437" y="65"/>
                  </a:lnTo>
                  <a:lnTo>
                    <a:pt x="430" y="88"/>
                  </a:lnTo>
                  <a:lnTo>
                    <a:pt x="427" y="123"/>
                  </a:lnTo>
                  <a:lnTo>
                    <a:pt x="415" y="119"/>
                  </a:lnTo>
                  <a:lnTo>
                    <a:pt x="405" y="132"/>
                  </a:lnTo>
                  <a:lnTo>
                    <a:pt x="399" y="163"/>
                  </a:lnTo>
                  <a:lnTo>
                    <a:pt x="397" y="208"/>
                  </a:lnTo>
                  <a:lnTo>
                    <a:pt x="363" y="208"/>
                  </a:lnTo>
                  <a:lnTo>
                    <a:pt x="363" y="153"/>
                  </a:lnTo>
                  <a:lnTo>
                    <a:pt x="317" y="107"/>
                  </a:lnTo>
                  <a:lnTo>
                    <a:pt x="180" y="107"/>
                  </a:lnTo>
                  <a:lnTo>
                    <a:pt x="128" y="55"/>
                  </a:lnTo>
                  <a:lnTo>
                    <a:pt x="74" y="135"/>
                  </a:lnTo>
                  <a:lnTo>
                    <a:pt x="74" y="216"/>
                  </a:lnTo>
                  <a:lnTo>
                    <a:pt x="2" y="216"/>
                  </a:lnTo>
                  <a:lnTo>
                    <a:pt x="0" y="615"/>
                  </a:lnTo>
                  <a:close/>
                </a:path>
              </a:pathLst>
            </a:custGeom>
            <a:solidFill>
              <a:srgbClr val="D8C6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2" name="未知"/>
            <p:cNvSpPr>
              <a:spLocks noChangeArrowheads="1"/>
            </p:cNvSpPr>
            <p:nvPr/>
          </p:nvSpPr>
          <p:spPr bwMode="auto">
            <a:xfrm>
              <a:off x="584" y="88"/>
              <a:ext cx="176" cy="319"/>
            </a:xfrm>
            <a:custGeom>
              <a:avLst/>
              <a:gdLst>
                <a:gd name="T0" fmla="*/ 75 w 351"/>
                <a:gd name="T1" fmla="*/ 2 h 638"/>
                <a:gd name="T2" fmla="*/ 60 w 351"/>
                <a:gd name="T3" fmla="*/ 24 h 638"/>
                <a:gd name="T4" fmla="*/ 48 w 351"/>
                <a:gd name="T5" fmla="*/ 59 h 638"/>
                <a:gd name="T6" fmla="*/ 41 w 351"/>
                <a:gd name="T7" fmla="*/ 93 h 638"/>
                <a:gd name="T8" fmla="*/ 37 w 351"/>
                <a:gd name="T9" fmla="*/ 96 h 638"/>
                <a:gd name="T10" fmla="*/ 33 w 351"/>
                <a:gd name="T11" fmla="*/ 74 h 638"/>
                <a:gd name="T12" fmla="*/ 23 w 351"/>
                <a:gd name="T13" fmla="*/ 94 h 638"/>
                <a:gd name="T14" fmla="*/ 15 w 351"/>
                <a:gd name="T15" fmla="*/ 134 h 638"/>
                <a:gd name="T16" fmla="*/ 16 w 351"/>
                <a:gd name="T17" fmla="*/ 162 h 638"/>
                <a:gd name="T18" fmla="*/ 23 w 351"/>
                <a:gd name="T19" fmla="*/ 180 h 638"/>
                <a:gd name="T20" fmla="*/ 23 w 351"/>
                <a:gd name="T21" fmla="*/ 181 h 638"/>
                <a:gd name="T22" fmla="*/ 14 w 351"/>
                <a:gd name="T23" fmla="*/ 176 h 638"/>
                <a:gd name="T24" fmla="*/ 8 w 351"/>
                <a:gd name="T25" fmla="*/ 171 h 638"/>
                <a:gd name="T26" fmla="*/ 5 w 351"/>
                <a:gd name="T27" fmla="*/ 168 h 638"/>
                <a:gd name="T28" fmla="*/ 3 w 351"/>
                <a:gd name="T29" fmla="*/ 184 h 638"/>
                <a:gd name="T30" fmla="*/ 0 w 351"/>
                <a:gd name="T31" fmla="*/ 227 h 638"/>
                <a:gd name="T32" fmla="*/ 4 w 351"/>
                <a:gd name="T33" fmla="*/ 273 h 638"/>
                <a:gd name="T34" fmla="*/ 19 w 351"/>
                <a:gd name="T35" fmla="*/ 309 h 638"/>
                <a:gd name="T36" fmla="*/ 36 w 351"/>
                <a:gd name="T37" fmla="*/ 319 h 638"/>
                <a:gd name="T38" fmla="*/ 49 w 351"/>
                <a:gd name="T39" fmla="*/ 319 h 638"/>
                <a:gd name="T40" fmla="*/ 67 w 351"/>
                <a:gd name="T41" fmla="*/ 319 h 638"/>
                <a:gd name="T42" fmla="*/ 87 w 351"/>
                <a:gd name="T43" fmla="*/ 319 h 638"/>
                <a:gd name="T44" fmla="*/ 107 w 351"/>
                <a:gd name="T45" fmla="*/ 319 h 638"/>
                <a:gd name="T46" fmla="*/ 126 w 351"/>
                <a:gd name="T47" fmla="*/ 319 h 638"/>
                <a:gd name="T48" fmla="*/ 141 w 351"/>
                <a:gd name="T49" fmla="*/ 319 h 638"/>
                <a:gd name="T50" fmla="*/ 150 w 351"/>
                <a:gd name="T51" fmla="*/ 319 h 638"/>
                <a:gd name="T52" fmla="*/ 158 w 351"/>
                <a:gd name="T53" fmla="*/ 311 h 638"/>
                <a:gd name="T54" fmla="*/ 168 w 351"/>
                <a:gd name="T55" fmla="*/ 281 h 638"/>
                <a:gd name="T56" fmla="*/ 175 w 351"/>
                <a:gd name="T57" fmla="*/ 246 h 638"/>
                <a:gd name="T58" fmla="*/ 175 w 351"/>
                <a:gd name="T59" fmla="*/ 214 h 638"/>
                <a:gd name="T60" fmla="*/ 171 w 351"/>
                <a:gd name="T61" fmla="*/ 208 h 638"/>
                <a:gd name="T62" fmla="*/ 166 w 351"/>
                <a:gd name="T63" fmla="*/ 221 h 638"/>
                <a:gd name="T64" fmla="*/ 160 w 351"/>
                <a:gd name="T65" fmla="*/ 231 h 638"/>
                <a:gd name="T66" fmla="*/ 154 w 351"/>
                <a:gd name="T67" fmla="*/ 238 h 638"/>
                <a:gd name="T68" fmla="*/ 155 w 351"/>
                <a:gd name="T69" fmla="*/ 232 h 638"/>
                <a:gd name="T70" fmla="*/ 162 w 351"/>
                <a:gd name="T71" fmla="*/ 207 h 638"/>
                <a:gd name="T72" fmla="*/ 164 w 351"/>
                <a:gd name="T73" fmla="*/ 171 h 638"/>
                <a:gd name="T74" fmla="*/ 156 w 351"/>
                <a:gd name="T75" fmla="*/ 128 h 638"/>
                <a:gd name="T76" fmla="*/ 147 w 351"/>
                <a:gd name="T77" fmla="*/ 111 h 638"/>
                <a:gd name="T78" fmla="*/ 143 w 351"/>
                <a:gd name="T79" fmla="*/ 123 h 638"/>
                <a:gd name="T80" fmla="*/ 136 w 351"/>
                <a:gd name="T81" fmla="*/ 134 h 638"/>
                <a:gd name="T82" fmla="*/ 130 w 351"/>
                <a:gd name="T83" fmla="*/ 141 h 638"/>
                <a:gd name="T84" fmla="*/ 131 w 351"/>
                <a:gd name="T85" fmla="*/ 134 h 638"/>
                <a:gd name="T86" fmla="*/ 132 w 351"/>
                <a:gd name="T87" fmla="*/ 104 h 638"/>
                <a:gd name="T88" fmla="*/ 129 w 351"/>
                <a:gd name="T89" fmla="*/ 69 h 638"/>
                <a:gd name="T90" fmla="*/ 120 w 351"/>
                <a:gd name="T91" fmla="*/ 36 h 638"/>
                <a:gd name="T92" fmla="*/ 113 w 351"/>
                <a:gd name="T93" fmla="*/ 37 h 638"/>
                <a:gd name="T94" fmla="*/ 107 w 351"/>
                <a:gd name="T95" fmla="*/ 55 h 638"/>
                <a:gd name="T96" fmla="*/ 105 w 351"/>
                <a:gd name="T97" fmla="*/ 50 h 638"/>
                <a:gd name="T98" fmla="*/ 99 w 351"/>
                <a:gd name="T99" fmla="*/ 31 h 638"/>
                <a:gd name="T100" fmla="*/ 91 w 351"/>
                <a:gd name="T101" fmla="*/ 13 h 638"/>
                <a:gd name="T102" fmla="*/ 84 w 351"/>
                <a:gd name="T103" fmla="*/ 2 h 6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1" h="638">
                  <a:moveTo>
                    <a:pt x="166" y="0"/>
                  </a:moveTo>
                  <a:lnTo>
                    <a:pt x="150" y="4"/>
                  </a:lnTo>
                  <a:lnTo>
                    <a:pt x="134" y="22"/>
                  </a:lnTo>
                  <a:lnTo>
                    <a:pt x="119" y="48"/>
                  </a:lnTo>
                  <a:lnTo>
                    <a:pt x="106" y="81"/>
                  </a:lnTo>
                  <a:lnTo>
                    <a:pt x="95" y="118"/>
                  </a:lnTo>
                  <a:lnTo>
                    <a:pt x="86" y="154"/>
                  </a:lnTo>
                  <a:lnTo>
                    <a:pt x="82" y="186"/>
                  </a:lnTo>
                  <a:lnTo>
                    <a:pt x="81" y="211"/>
                  </a:lnTo>
                  <a:lnTo>
                    <a:pt x="74" y="192"/>
                  </a:lnTo>
                  <a:lnTo>
                    <a:pt x="69" y="168"/>
                  </a:lnTo>
                  <a:lnTo>
                    <a:pt x="65" y="148"/>
                  </a:lnTo>
                  <a:lnTo>
                    <a:pt x="63" y="140"/>
                  </a:lnTo>
                  <a:lnTo>
                    <a:pt x="46" y="188"/>
                  </a:lnTo>
                  <a:lnTo>
                    <a:pt x="35" y="230"/>
                  </a:lnTo>
                  <a:lnTo>
                    <a:pt x="30" y="267"/>
                  </a:lnTo>
                  <a:lnTo>
                    <a:pt x="29" y="298"/>
                  </a:lnTo>
                  <a:lnTo>
                    <a:pt x="31" y="323"/>
                  </a:lnTo>
                  <a:lnTo>
                    <a:pt x="38" y="343"/>
                  </a:lnTo>
                  <a:lnTo>
                    <a:pt x="46" y="359"/>
                  </a:lnTo>
                  <a:lnTo>
                    <a:pt x="55" y="369"/>
                  </a:lnTo>
                  <a:lnTo>
                    <a:pt x="45" y="362"/>
                  </a:lnTo>
                  <a:lnTo>
                    <a:pt x="36" y="356"/>
                  </a:lnTo>
                  <a:lnTo>
                    <a:pt x="28" y="351"/>
                  </a:lnTo>
                  <a:lnTo>
                    <a:pt x="21" y="345"/>
                  </a:lnTo>
                  <a:lnTo>
                    <a:pt x="15" y="341"/>
                  </a:lnTo>
                  <a:lnTo>
                    <a:pt x="12" y="338"/>
                  </a:lnTo>
                  <a:lnTo>
                    <a:pt x="9" y="336"/>
                  </a:lnTo>
                  <a:lnTo>
                    <a:pt x="8" y="334"/>
                  </a:lnTo>
                  <a:lnTo>
                    <a:pt x="5" y="367"/>
                  </a:lnTo>
                  <a:lnTo>
                    <a:pt x="1" y="407"/>
                  </a:lnTo>
                  <a:lnTo>
                    <a:pt x="0" y="453"/>
                  </a:lnTo>
                  <a:lnTo>
                    <a:pt x="1" y="499"/>
                  </a:lnTo>
                  <a:lnTo>
                    <a:pt x="7" y="545"/>
                  </a:lnTo>
                  <a:lnTo>
                    <a:pt x="18" y="585"/>
                  </a:lnTo>
                  <a:lnTo>
                    <a:pt x="37" y="618"/>
                  </a:lnTo>
                  <a:lnTo>
                    <a:pt x="65" y="638"/>
                  </a:lnTo>
                  <a:lnTo>
                    <a:pt x="71" y="638"/>
                  </a:lnTo>
                  <a:lnTo>
                    <a:pt x="83" y="638"/>
                  </a:lnTo>
                  <a:lnTo>
                    <a:pt x="97" y="638"/>
                  </a:lnTo>
                  <a:lnTo>
                    <a:pt x="114" y="638"/>
                  </a:lnTo>
                  <a:lnTo>
                    <a:pt x="133" y="638"/>
                  </a:lnTo>
                  <a:lnTo>
                    <a:pt x="152" y="638"/>
                  </a:lnTo>
                  <a:lnTo>
                    <a:pt x="173" y="638"/>
                  </a:lnTo>
                  <a:lnTo>
                    <a:pt x="194" y="638"/>
                  </a:lnTo>
                  <a:lnTo>
                    <a:pt x="214" y="638"/>
                  </a:lnTo>
                  <a:lnTo>
                    <a:pt x="234" y="638"/>
                  </a:lnTo>
                  <a:lnTo>
                    <a:pt x="252" y="638"/>
                  </a:lnTo>
                  <a:lnTo>
                    <a:pt x="268" y="638"/>
                  </a:lnTo>
                  <a:lnTo>
                    <a:pt x="282" y="638"/>
                  </a:lnTo>
                  <a:lnTo>
                    <a:pt x="293" y="638"/>
                  </a:lnTo>
                  <a:lnTo>
                    <a:pt x="300" y="638"/>
                  </a:lnTo>
                  <a:lnTo>
                    <a:pt x="302" y="638"/>
                  </a:lnTo>
                  <a:lnTo>
                    <a:pt x="315" y="621"/>
                  </a:lnTo>
                  <a:lnTo>
                    <a:pt x="326" y="594"/>
                  </a:lnTo>
                  <a:lnTo>
                    <a:pt x="336" y="562"/>
                  </a:lnTo>
                  <a:lnTo>
                    <a:pt x="345" y="527"/>
                  </a:lnTo>
                  <a:lnTo>
                    <a:pt x="349" y="491"/>
                  </a:lnTo>
                  <a:lnTo>
                    <a:pt x="351" y="456"/>
                  </a:lnTo>
                  <a:lnTo>
                    <a:pt x="350" y="427"/>
                  </a:lnTo>
                  <a:lnTo>
                    <a:pt x="345" y="402"/>
                  </a:lnTo>
                  <a:lnTo>
                    <a:pt x="342" y="416"/>
                  </a:lnTo>
                  <a:lnTo>
                    <a:pt x="338" y="430"/>
                  </a:lnTo>
                  <a:lnTo>
                    <a:pt x="332" y="441"/>
                  </a:lnTo>
                  <a:lnTo>
                    <a:pt x="326" y="453"/>
                  </a:lnTo>
                  <a:lnTo>
                    <a:pt x="319" y="462"/>
                  </a:lnTo>
                  <a:lnTo>
                    <a:pt x="313" y="469"/>
                  </a:lnTo>
                  <a:lnTo>
                    <a:pt x="308" y="476"/>
                  </a:lnTo>
                  <a:lnTo>
                    <a:pt x="302" y="479"/>
                  </a:lnTo>
                  <a:lnTo>
                    <a:pt x="309" y="464"/>
                  </a:lnTo>
                  <a:lnTo>
                    <a:pt x="317" y="441"/>
                  </a:lnTo>
                  <a:lnTo>
                    <a:pt x="323" y="413"/>
                  </a:lnTo>
                  <a:lnTo>
                    <a:pt x="327" y="379"/>
                  </a:lnTo>
                  <a:lnTo>
                    <a:pt x="328" y="341"/>
                  </a:lnTo>
                  <a:lnTo>
                    <a:pt x="324" y="300"/>
                  </a:lnTo>
                  <a:lnTo>
                    <a:pt x="312" y="256"/>
                  </a:lnTo>
                  <a:lnTo>
                    <a:pt x="293" y="211"/>
                  </a:lnTo>
                  <a:lnTo>
                    <a:pt x="293" y="222"/>
                  </a:lnTo>
                  <a:lnTo>
                    <a:pt x="289" y="234"/>
                  </a:lnTo>
                  <a:lnTo>
                    <a:pt x="285" y="246"/>
                  </a:lnTo>
                  <a:lnTo>
                    <a:pt x="278" y="257"/>
                  </a:lnTo>
                  <a:lnTo>
                    <a:pt x="271" y="268"/>
                  </a:lnTo>
                  <a:lnTo>
                    <a:pt x="265" y="276"/>
                  </a:lnTo>
                  <a:lnTo>
                    <a:pt x="260" y="282"/>
                  </a:lnTo>
                  <a:lnTo>
                    <a:pt x="259" y="284"/>
                  </a:lnTo>
                  <a:lnTo>
                    <a:pt x="262" y="267"/>
                  </a:lnTo>
                  <a:lnTo>
                    <a:pt x="263" y="240"/>
                  </a:lnTo>
                  <a:lnTo>
                    <a:pt x="263" y="208"/>
                  </a:lnTo>
                  <a:lnTo>
                    <a:pt x="262" y="172"/>
                  </a:lnTo>
                  <a:lnTo>
                    <a:pt x="257" y="137"/>
                  </a:lnTo>
                  <a:lnTo>
                    <a:pt x="249" y="102"/>
                  </a:lnTo>
                  <a:lnTo>
                    <a:pt x="239" y="72"/>
                  </a:lnTo>
                  <a:lnTo>
                    <a:pt x="225" y="50"/>
                  </a:lnTo>
                  <a:lnTo>
                    <a:pt x="225" y="73"/>
                  </a:lnTo>
                  <a:lnTo>
                    <a:pt x="220" y="94"/>
                  </a:lnTo>
                  <a:lnTo>
                    <a:pt x="214" y="109"/>
                  </a:lnTo>
                  <a:lnTo>
                    <a:pt x="212" y="115"/>
                  </a:lnTo>
                  <a:lnTo>
                    <a:pt x="210" y="99"/>
                  </a:lnTo>
                  <a:lnTo>
                    <a:pt x="205" y="80"/>
                  </a:lnTo>
                  <a:lnTo>
                    <a:pt x="197" y="61"/>
                  </a:lnTo>
                  <a:lnTo>
                    <a:pt x="189" y="42"/>
                  </a:lnTo>
                  <a:lnTo>
                    <a:pt x="181" y="26"/>
                  </a:lnTo>
                  <a:lnTo>
                    <a:pt x="173" y="12"/>
                  </a:lnTo>
                  <a:lnTo>
                    <a:pt x="168" y="3"/>
                  </a:lnTo>
                  <a:lnTo>
                    <a:pt x="166" y="0"/>
                  </a:lnTo>
                  <a:close/>
                </a:path>
              </a:pathLst>
            </a:custGeom>
            <a:solidFill>
              <a:srgbClr val="0072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3" name="未知"/>
            <p:cNvSpPr>
              <a:spLocks noChangeArrowheads="1"/>
            </p:cNvSpPr>
            <p:nvPr/>
          </p:nvSpPr>
          <p:spPr bwMode="auto">
            <a:xfrm>
              <a:off x="653" y="183"/>
              <a:ext cx="379" cy="224"/>
            </a:xfrm>
            <a:custGeom>
              <a:avLst/>
              <a:gdLst>
                <a:gd name="T0" fmla="*/ 0 w 758"/>
                <a:gd name="T1" fmla="*/ 114 h 449"/>
                <a:gd name="T2" fmla="*/ 75 w 758"/>
                <a:gd name="T3" fmla="*/ 0 h 449"/>
                <a:gd name="T4" fmla="*/ 150 w 758"/>
                <a:gd name="T5" fmla="*/ 114 h 449"/>
                <a:gd name="T6" fmla="*/ 379 w 758"/>
                <a:gd name="T7" fmla="*/ 114 h 449"/>
                <a:gd name="T8" fmla="*/ 379 w 758"/>
                <a:gd name="T9" fmla="*/ 224 h 449"/>
                <a:gd name="T10" fmla="*/ 0 w 758"/>
                <a:gd name="T11" fmla="*/ 224 h 449"/>
                <a:gd name="T12" fmla="*/ 0 w 758"/>
                <a:gd name="T13" fmla="*/ 114 h 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8" h="449">
                  <a:moveTo>
                    <a:pt x="0" y="228"/>
                  </a:moveTo>
                  <a:lnTo>
                    <a:pt x="150" y="0"/>
                  </a:lnTo>
                  <a:lnTo>
                    <a:pt x="299" y="228"/>
                  </a:lnTo>
                  <a:lnTo>
                    <a:pt x="758" y="228"/>
                  </a:lnTo>
                  <a:lnTo>
                    <a:pt x="758" y="449"/>
                  </a:lnTo>
                  <a:lnTo>
                    <a:pt x="0" y="449"/>
                  </a:lnTo>
                  <a:lnTo>
                    <a:pt x="0" y="228"/>
                  </a:lnTo>
                  <a:close/>
                </a:path>
              </a:pathLst>
            </a:custGeom>
            <a:solidFill>
              <a:srgbClr val="B2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4" name="未知"/>
            <p:cNvSpPr>
              <a:spLocks noChangeArrowheads="1"/>
            </p:cNvSpPr>
            <p:nvPr/>
          </p:nvSpPr>
          <p:spPr bwMode="auto">
            <a:xfrm>
              <a:off x="650" y="164"/>
              <a:ext cx="386" cy="133"/>
            </a:xfrm>
            <a:custGeom>
              <a:avLst/>
              <a:gdLst>
                <a:gd name="T0" fmla="*/ 382 w 770"/>
                <a:gd name="T1" fmla="*/ 133 h 264"/>
                <a:gd name="T2" fmla="*/ 152 w 770"/>
                <a:gd name="T3" fmla="*/ 133 h 264"/>
                <a:gd name="T4" fmla="*/ 78 w 770"/>
                <a:gd name="T5" fmla="*/ 18 h 264"/>
                <a:gd name="T6" fmla="*/ 3 w 770"/>
                <a:gd name="T7" fmla="*/ 133 h 264"/>
                <a:gd name="T8" fmla="*/ 0 w 770"/>
                <a:gd name="T9" fmla="*/ 119 h 264"/>
                <a:gd name="T10" fmla="*/ 78 w 770"/>
                <a:gd name="T11" fmla="*/ 0 h 264"/>
                <a:gd name="T12" fmla="*/ 155 w 770"/>
                <a:gd name="T13" fmla="*/ 119 h 264"/>
                <a:gd name="T14" fmla="*/ 386 w 770"/>
                <a:gd name="T15" fmla="*/ 119 h 264"/>
                <a:gd name="T16" fmla="*/ 382 w 770"/>
                <a:gd name="T17" fmla="*/ 133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0" h="264">
                  <a:moveTo>
                    <a:pt x="763" y="264"/>
                  </a:moveTo>
                  <a:lnTo>
                    <a:pt x="304" y="264"/>
                  </a:lnTo>
                  <a:lnTo>
                    <a:pt x="155" y="36"/>
                  </a:lnTo>
                  <a:lnTo>
                    <a:pt x="5" y="264"/>
                  </a:lnTo>
                  <a:lnTo>
                    <a:pt x="0" y="237"/>
                  </a:lnTo>
                  <a:lnTo>
                    <a:pt x="155" y="0"/>
                  </a:lnTo>
                  <a:lnTo>
                    <a:pt x="309" y="237"/>
                  </a:lnTo>
                  <a:lnTo>
                    <a:pt x="770" y="237"/>
                  </a:lnTo>
                  <a:lnTo>
                    <a:pt x="763" y="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5" name="Rectangle 66"/>
            <p:cNvSpPr>
              <a:spLocks noChangeArrowheads="1"/>
            </p:cNvSpPr>
            <p:nvPr/>
          </p:nvSpPr>
          <p:spPr bwMode="auto">
            <a:xfrm>
              <a:off x="664" y="305"/>
              <a:ext cx="134" cy="1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26" name="未知"/>
            <p:cNvSpPr>
              <a:spLocks noChangeArrowheads="1"/>
            </p:cNvSpPr>
            <p:nvPr/>
          </p:nvSpPr>
          <p:spPr bwMode="auto">
            <a:xfrm>
              <a:off x="728" y="164"/>
              <a:ext cx="308" cy="119"/>
            </a:xfrm>
            <a:custGeom>
              <a:avLst/>
              <a:gdLst>
                <a:gd name="T0" fmla="*/ 0 w 615"/>
                <a:gd name="T1" fmla="*/ 0 h 237"/>
                <a:gd name="T2" fmla="*/ 77 w 615"/>
                <a:gd name="T3" fmla="*/ 119 h 237"/>
                <a:gd name="T4" fmla="*/ 308 w 615"/>
                <a:gd name="T5" fmla="*/ 119 h 237"/>
                <a:gd name="T6" fmla="*/ 230 w 615"/>
                <a:gd name="T7" fmla="*/ 0 h 237"/>
                <a:gd name="T8" fmla="*/ 0 w 615"/>
                <a:gd name="T9" fmla="*/ 0 h 2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5" h="237">
                  <a:moveTo>
                    <a:pt x="0" y="0"/>
                  </a:moveTo>
                  <a:lnTo>
                    <a:pt x="154" y="237"/>
                  </a:lnTo>
                  <a:lnTo>
                    <a:pt x="615" y="237"/>
                  </a:lnTo>
                  <a:lnTo>
                    <a:pt x="460" y="0"/>
                  </a:lnTo>
                  <a:lnTo>
                    <a:pt x="0" y="0"/>
                  </a:lnTo>
                  <a:close/>
                </a:path>
              </a:pathLst>
            </a:custGeom>
            <a:solidFill>
              <a:srgbClr val="5B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27" name="Rectangle 68"/>
            <p:cNvSpPr>
              <a:spLocks noChangeArrowheads="1"/>
            </p:cNvSpPr>
            <p:nvPr/>
          </p:nvSpPr>
          <p:spPr bwMode="auto">
            <a:xfrm>
              <a:off x="673" y="313"/>
              <a:ext cx="114" cy="94"/>
            </a:xfrm>
            <a:prstGeom prst="rect">
              <a:avLst/>
            </a:prstGeom>
            <a:solidFill>
              <a:srgbClr val="5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28" name="Rectangle 69"/>
            <p:cNvSpPr>
              <a:spLocks noChangeArrowheads="1"/>
            </p:cNvSpPr>
            <p:nvPr/>
          </p:nvSpPr>
          <p:spPr bwMode="auto">
            <a:xfrm>
              <a:off x="558" y="407"/>
              <a:ext cx="1126" cy="221"/>
            </a:xfrm>
            <a:prstGeom prst="rect">
              <a:avLst/>
            </a:prstGeom>
            <a:solidFill>
              <a:srgbClr val="33BF0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29" name="未知"/>
            <p:cNvSpPr>
              <a:spLocks noChangeArrowheads="1"/>
            </p:cNvSpPr>
            <p:nvPr/>
          </p:nvSpPr>
          <p:spPr bwMode="auto">
            <a:xfrm>
              <a:off x="1011" y="26"/>
              <a:ext cx="435" cy="205"/>
            </a:xfrm>
            <a:custGeom>
              <a:avLst/>
              <a:gdLst>
                <a:gd name="T0" fmla="*/ 190 w 871"/>
                <a:gd name="T1" fmla="*/ 37 h 409"/>
                <a:gd name="T2" fmla="*/ 435 w 871"/>
                <a:gd name="T3" fmla="*/ 37 h 409"/>
                <a:gd name="T4" fmla="*/ 326 w 871"/>
                <a:gd name="T5" fmla="*/ 205 h 409"/>
                <a:gd name="T6" fmla="*/ 0 w 871"/>
                <a:gd name="T7" fmla="*/ 205 h 409"/>
                <a:gd name="T8" fmla="*/ 110 w 871"/>
                <a:gd name="T9" fmla="*/ 37 h 409"/>
                <a:gd name="T10" fmla="*/ 153 w 871"/>
                <a:gd name="T11" fmla="*/ 37 h 409"/>
                <a:gd name="T12" fmla="*/ 153 w 871"/>
                <a:gd name="T13" fmla="*/ 0 h 409"/>
                <a:gd name="T14" fmla="*/ 190 w 871"/>
                <a:gd name="T15" fmla="*/ 0 h 409"/>
                <a:gd name="T16" fmla="*/ 190 w 871"/>
                <a:gd name="T17" fmla="*/ 37 h 4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1" h="409">
                  <a:moveTo>
                    <a:pt x="380" y="73"/>
                  </a:moveTo>
                  <a:lnTo>
                    <a:pt x="871" y="73"/>
                  </a:lnTo>
                  <a:lnTo>
                    <a:pt x="652" y="409"/>
                  </a:lnTo>
                  <a:lnTo>
                    <a:pt x="0" y="409"/>
                  </a:lnTo>
                  <a:lnTo>
                    <a:pt x="220" y="73"/>
                  </a:lnTo>
                  <a:lnTo>
                    <a:pt x="306" y="73"/>
                  </a:lnTo>
                  <a:lnTo>
                    <a:pt x="306" y="0"/>
                  </a:lnTo>
                  <a:lnTo>
                    <a:pt x="380" y="0"/>
                  </a:lnTo>
                  <a:lnTo>
                    <a:pt x="380" y="73"/>
                  </a:lnTo>
                  <a:close/>
                </a:path>
              </a:pathLst>
            </a:custGeom>
            <a:solidFill>
              <a:srgbClr val="5B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30" name="未知"/>
            <p:cNvSpPr>
              <a:spLocks noChangeArrowheads="1"/>
            </p:cNvSpPr>
            <p:nvPr/>
          </p:nvSpPr>
          <p:spPr bwMode="auto">
            <a:xfrm>
              <a:off x="1015" y="89"/>
              <a:ext cx="537" cy="318"/>
            </a:xfrm>
            <a:custGeom>
              <a:avLst/>
              <a:gdLst>
                <a:gd name="T0" fmla="*/ 537 w 1073"/>
                <a:gd name="T1" fmla="*/ 162 h 636"/>
                <a:gd name="T2" fmla="*/ 431 w 1073"/>
                <a:gd name="T3" fmla="*/ 0 h 636"/>
                <a:gd name="T4" fmla="*/ 326 w 1073"/>
                <a:gd name="T5" fmla="*/ 162 h 636"/>
                <a:gd name="T6" fmla="*/ 0 w 1073"/>
                <a:gd name="T7" fmla="*/ 162 h 636"/>
                <a:gd name="T8" fmla="*/ 0 w 1073"/>
                <a:gd name="T9" fmla="*/ 318 h 636"/>
                <a:gd name="T10" fmla="*/ 537 w 1073"/>
                <a:gd name="T11" fmla="*/ 318 h 636"/>
                <a:gd name="T12" fmla="*/ 537 w 1073"/>
                <a:gd name="T13" fmla="*/ 162 h 6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3" h="636">
                  <a:moveTo>
                    <a:pt x="1073" y="323"/>
                  </a:moveTo>
                  <a:lnTo>
                    <a:pt x="862" y="0"/>
                  </a:lnTo>
                  <a:lnTo>
                    <a:pt x="651" y="323"/>
                  </a:lnTo>
                  <a:lnTo>
                    <a:pt x="0" y="323"/>
                  </a:lnTo>
                  <a:lnTo>
                    <a:pt x="0" y="636"/>
                  </a:lnTo>
                  <a:lnTo>
                    <a:pt x="1073" y="636"/>
                  </a:lnTo>
                  <a:lnTo>
                    <a:pt x="1073" y="323"/>
                  </a:lnTo>
                  <a:close/>
                </a:path>
              </a:pathLst>
            </a:custGeom>
            <a:solidFill>
              <a:srgbClr val="B2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31" name="Rectangle 72"/>
            <p:cNvSpPr>
              <a:spLocks noChangeArrowheads="1"/>
            </p:cNvSpPr>
            <p:nvPr/>
          </p:nvSpPr>
          <p:spPr bwMode="auto">
            <a:xfrm>
              <a:off x="1024" y="262"/>
              <a:ext cx="312" cy="139"/>
            </a:xfrm>
            <a:prstGeom prst="rect">
              <a:avLst/>
            </a:prstGeom>
            <a:solidFill>
              <a:srgbClr val="D8B2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2" name="未知"/>
            <p:cNvSpPr>
              <a:spLocks noChangeArrowheads="1"/>
            </p:cNvSpPr>
            <p:nvPr/>
          </p:nvSpPr>
          <p:spPr bwMode="auto">
            <a:xfrm>
              <a:off x="1463" y="351"/>
              <a:ext cx="174" cy="56"/>
            </a:xfrm>
            <a:custGeom>
              <a:avLst/>
              <a:gdLst>
                <a:gd name="T0" fmla="*/ 152 w 348"/>
                <a:gd name="T1" fmla="*/ 27 h 113"/>
                <a:gd name="T2" fmla="*/ 152 w 348"/>
                <a:gd name="T3" fmla="*/ 0 h 113"/>
                <a:gd name="T4" fmla="*/ 0 w 348"/>
                <a:gd name="T5" fmla="*/ 0 h 113"/>
                <a:gd name="T6" fmla="*/ 0 w 348"/>
                <a:gd name="T7" fmla="*/ 56 h 113"/>
                <a:gd name="T8" fmla="*/ 174 w 348"/>
                <a:gd name="T9" fmla="*/ 56 h 113"/>
                <a:gd name="T10" fmla="*/ 174 w 348"/>
                <a:gd name="T11" fmla="*/ 27 h 113"/>
                <a:gd name="T12" fmla="*/ 152 w 348"/>
                <a:gd name="T13" fmla="*/ 27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113">
                  <a:moveTo>
                    <a:pt x="303" y="55"/>
                  </a:moveTo>
                  <a:lnTo>
                    <a:pt x="303" y="0"/>
                  </a:lnTo>
                  <a:lnTo>
                    <a:pt x="0" y="0"/>
                  </a:lnTo>
                  <a:lnTo>
                    <a:pt x="0" y="113"/>
                  </a:lnTo>
                  <a:lnTo>
                    <a:pt x="348" y="113"/>
                  </a:lnTo>
                  <a:lnTo>
                    <a:pt x="348" y="55"/>
                  </a:lnTo>
                  <a:lnTo>
                    <a:pt x="303" y="55"/>
                  </a:lnTo>
                  <a:close/>
                </a:path>
              </a:pathLst>
            </a:custGeom>
            <a:solidFill>
              <a:srgbClr val="5B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33" name="Rectangle 74"/>
            <p:cNvSpPr>
              <a:spLocks noChangeArrowheads="1"/>
            </p:cNvSpPr>
            <p:nvPr/>
          </p:nvSpPr>
          <p:spPr bwMode="auto">
            <a:xfrm>
              <a:off x="1463" y="259"/>
              <a:ext cx="74" cy="92"/>
            </a:xfrm>
            <a:prstGeom prst="rect">
              <a:avLst/>
            </a:prstGeom>
            <a:solidFill>
              <a:srgbClr val="C184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4" name="Rectangle 75"/>
            <p:cNvSpPr>
              <a:spLocks noChangeArrowheads="1"/>
            </p:cNvSpPr>
            <p:nvPr/>
          </p:nvSpPr>
          <p:spPr bwMode="auto">
            <a:xfrm>
              <a:off x="1172" y="277"/>
              <a:ext cx="134" cy="104"/>
            </a:xfrm>
            <a:prstGeom prst="rect">
              <a:avLst/>
            </a:prstGeom>
            <a:solidFill>
              <a:srgbClr val="C184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5" name="Rectangle 76"/>
            <p:cNvSpPr>
              <a:spLocks noChangeArrowheads="1"/>
            </p:cNvSpPr>
            <p:nvPr/>
          </p:nvSpPr>
          <p:spPr bwMode="auto">
            <a:xfrm>
              <a:off x="1478" y="269"/>
              <a:ext cx="45" cy="8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6" name="未知"/>
            <p:cNvSpPr>
              <a:spLocks noChangeArrowheads="1"/>
            </p:cNvSpPr>
            <p:nvPr/>
          </p:nvSpPr>
          <p:spPr bwMode="auto">
            <a:xfrm>
              <a:off x="1011" y="63"/>
              <a:ext cx="545" cy="188"/>
            </a:xfrm>
            <a:custGeom>
              <a:avLst/>
              <a:gdLst>
                <a:gd name="T0" fmla="*/ 4 w 1091"/>
                <a:gd name="T1" fmla="*/ 188 h 375"/>
                <a:gd name="T2" fmla="*/ 330 w 1091"/>
                <a:gd name="T3" fmla="*/ 188 h 375"/>
                <a:gd name="T4" fmla="*/ 435 w 1091"/>
                <a:gd name="T5" fmla="*/ 26 h 375"/>
                <a:gd name="T6" fmla="*/ 541 w 1091"/>
                <a:gd name="T7" fmla="*/ 188 h 375"/>
                <a:gd name="T8" fmla="*/ 545 w 1091"/>
                <a:gd name="T9" fmla="*/ 168 h 375"/>
                <a:gd name="T10" fmla="*/ 435 w 1091"/>
                <a:gd name="T11" fmla="*/ 0 h 375"/>
                <a:gd name="T12" fmla="*/ 326 w 1091"/>
                <a:gd name="T13" fmla="*/ 168 h 375"/>
                <a:gd name="T14" fmla="*/ 0 w 1091"/>
                <a:gd name="T15" fmla="*/ 168 h 375"/>
                <a:gd name="T16" fmla="*/ 4 w 1091"/>
                <a:gd name="T17" fmla="*/ 188 h 3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91" h="375">
                  <a:moveTo>
                    <a:pt x="9" y="375"/>
                  </a:moveTo>
                  <a:lnTo>
                    <a:pt x="660" y="375"/>
                  </a:lnTo>
                  <a:lnTo>
                    <a:pt x="871" y="52"/>
                  </a:lnTo>
                  <a:lnTo>
                    <a:pt x="1082" y="375"/>
                  </a:lnTo>
                  <a:lnTo>
                    <a:pt x="1091" y="336"/>
                  </a:lnTo>
                  <a:lnTo>
                    <a:pt x="871" y="0"/>
                  </a:lnTo>
                  <a:lnTo>
                    <a:pt x="652" y="336"/>
                  </a:lnTo>
                  <a:lnTo>
                    <a:pt x="0" y="336"/>
                  </a:lnTo>
                  <a:lnTo>
                    <a:pt x="9" y="3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37" name="Rectangle 78"/>
            <p:cNvSpPr>
              <a:spLocks noChangeArrowheads="1"/>
            </p:cNvSpPr>
            <p:nvPr/>
          </p:nvSpPr>
          <p:spPr bwMode="auto">
            <a:xfrm>
              <a:off x="1210" y="283"/>
              <a:ext cx="58"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8" name="Rectangle 79"/>
            <p:cNvSpPr>
              <a:spLocks noChangeArrowheads="1"/>
            </p:cNvSpPr>
            <p:nvPr/>
          </p:nvSpPr>
          <p:spPr bwMode="auto">
            <a:xfrm>
              <a:off x="1179" y="283"/>
              <a:ext cx="24"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39" name="Rectangle 80"/>
            <p:cNvSpPr>
              <a:spLocks noChangeArrowheads="1"/>
            </p:cNvSpPr>
            <p:nvPr/>
          </p:nvSpPr>
          <p:spPr bwMode="auto">
            <a:xfrm>
              <a:off x="1276" y="283"/>
              <a:ext cx="23"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0" name="Rectangle 81"/>
            <p:cNvSpPr>
              <a:spLocks noChangeArrowheads="1"/>
            </p:cNvSpPr>
            <p:nvPr/>
          </p:nvSpPr>
          <p:spPr bwMode="auto">
            <a:xfrm>
              <a:off x="1383" y="283"/>
              <a:ext cx="37"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1" name="Rectangle 82"/>
            <p:cNvSpPr>
              <a:spLocks noChangeArrowheads="1"/>
            </p:cNvSpPr>
            <p:nvPr/>
          </p:nvSpPr>
          <p:spPr bwMode="auto">
            <a:xfrm>
              <a:off x="1359" y="283"/>
              <a:ext cx="17"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2" name="Rectangle 83"/>
            <p:cNvSpPr>
              <a:spLocks noChangeArrowheads="1"/>
            </p:cNvSpPr>
            <p:nvPr/>
          </p:nvSpPr>
          <p:spPr bwMode="auto">
            <a:xfrm>
              <a:off x="1428" y="283"/>
              <a:ext cx="17" cy="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3" name="未知"/>
            <p:cNvSpPr>
              <a:spLocks noChangeArrowheads="1"/>
            </p:cNvSpPr>
            <p:nvPr/>
          </p:nvSpPr>
          <p:spPr bwMode="auto">
            <a:xfrm>
              <a:off x="1414" y="159"/>
              <a:ext cx="27" cy="20"/>
            </a:xfrm>
            <a:custGeom>
              <a:avLst/>
              <a:gdLst>
                <a:gd name="T0" fmla="*/ 10 w 55"/>
                <a:gd name="T1" fmla="*/ 0 h 42"/>
                <a:gd name="T2" fmla="*/ 6 w 55"/>
                <a:gd name="T3" fmla="*/ 4 h 42"/>
                <a:gd name="T4" fmla="*/ 3 w 55"/>
                <a:gd name="T5" fmla="*/ 9 h 42"/>
                <a:gd name="T6" fmla="*/ 1 w 55"/>
                <a:gd name="T7" fmla="*/ 14 h 42"/>
                <a:gd name="T8" fmla="*/ 0 w 55"/>
                <a:gd name="T9" fmla="*/ 20 h 42"/>
                <a:gd name="T10" fmla="*/ 27 w 55"/>
                <a:gd name="T11" fmla="*/ 20 h 42"/>
                <a:gd name="T12" fmla="*/ 10 w 55"/>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42">
                  <a:moveTo>
                    <a:pt x="21" y="0"/>
                  </a:moveTo>
                  <a:lnTo>
                    <a:pt x="13" y="8"/>
                  </a:lnTo>
                  <a:lnTo>
                    <a:pt x="7" y="19"/>
                  </a:lnTo>
                  <a:lnTo>
                    <a:pt x="2" y="30"/>
                  </a:lnTo>
                  <a:lnTo>
                    <a:pt x="0" y="42"/>
                  </a:lnTo>
                  <a:lnTo>
                    <a:pt x="55" y="42"/>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44" name="未知"/>
            <p:cNvSpPr>
              <a:spLocks noChangeArrowheads="1"/>
            </p:cNvSpPr>
            <p:nvPr/>
          </p:nvSpPr>
          <p:spPr bwMode="auto">
            <a:xfrm>
              <a:off x="1451" y="159"/>
              <a:ext cx="28" cy="20"/>
            </a:xfrm>
            <a:custGeom>
              <a:avLst/>
              <a:gdLst>
                <a:gd name="T0" fmla="*/ 17 w 55"/>
                <a:gd name="T1" fmla="*/ 0 h 42"/>
                <a:gd name="T2" fmla="*/ 21 w 55"/>
                <a:gd name="T3" fmla="*/ 4 h 42"/>
                <a:gd name="T4" fmla="*/ 24 w 55"/>
                <a:gd name="T5" fmla="*/ 9 h 42"/>
                <a:gd name="T6" fmla="*/ 27 w 55"/>
                <a:gd name="T7" fmla="*/ 14 h 42"/>
                <a:gd name="T8" fmla="*/ 28 w 55"/>
                <a:gd name="T9" fmla="*/ 20 h 42"/>
                <a:gd name="T10" fmla="*/ 0 w 55"/>
                <a:gd name="T11" fmla="*/ 20 h 42"/>
                <a:gd name="T12" fmla="*/ 17 w 55"/>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42">
                  <a:moveTo>
                    <a:pt x="33" y="0"/>
                  </a:moveTo>
                  <a:lnTo>
                    <a:pt x="41" y="8"/>
                  </a:lnTo>
                  <a:lnTo>
                    <a:pt x="48" y="19"/>
                  </a:lnTo>
                  <a:lnTo>
                    <a:pt x="53" y="30"/>
                  </a:lnTo>
                  <a:lnTo>
                    <a:pt x="55" y="42"/>
                  </a:lnTo>
                  <a:lnTo>
                    <a:pt x="0" y="42"/>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45" name="未知"/>
            <p:cNvSpPr>
              <a:spLocks noChangeArrowheads="1"/>
            </p:cNvSpPr>
            <p:nvPr/>
          </p:nvSpPr>
          <p:spPr bwMode="auto">
            <a:xfrm>
              <a:off x="1430" y="148"/>
              <a:ext cx="32" cy="27"/>
            </a:xfrm>
            <a:custGeom>
              <a:avLst/>
              <a:gdLst>
                <a:gd name="T0" fmla="*/ 16 w 66"/>
                <a:gd name="T1" fmla="*/ 27 h 53"/>
                <a:gd name="T2" fmla="*/ 32 w 66"/>
                <a:gd name="T3" fmla="*/ 6 h 53"/>
                <a:gd name="T4" fmla="*/ 29 w 66"/>
                <a:gd name="T5" fmla="*/ 4 h 53"/>
                <a:gd name="T6" fmla="*/ 25 w 66"/>
                <a:gd name="T7" fmla="*/ 2 h 53"/>
                <a:gd name="T8" fmla="*/ 21 w 66"/>
                <a:gd name="T9" fmla="*/ 1 h 53"/>
                <a:gd name="T10" fmla="*/ 16 w 66"/>
                <a:gd name="T11" fmla="*/ 0 h 53"/>
                <a:gd name="T12" fmla="*/ 12 w 66"/>
                <a:gd name="T13" fmla="*/ 1 h 53"/>
                <a:gd name="T14" fmla="*/ 7 w 66"/>
                <a:gd name="T15" fmla="*/ 2 h 53"/>
                <a:gd name="T16" fmla="*/ 3 w 66"/>
                <a:gd name="T17" fmla="*/ 4 h 53"/>
                <a:gd name="T18" fmla="*/ 0 w 66"/>
                <a:gd name="T19" fmla="*/ 6 h 53"/>
                <a:gd name="T20" fmla="*/ 16 w 66"/>
                <a:gd name="T21" fmla="*/ 27 h 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53">
                  <a:moveTo>
                    <a:pt x="33" y="53"/>
                  </a:moveTo>
                  <a:lnTo>
                    <a:pt x="66" y="12"/>
                  </a:lnTo>
                  <a:lnTo>
                    <a:pt x="59" y="7"/>
                  </a:lnTo>
                  <a:lnTo>
                    <a:pt x="52" y="4"/>
                  </a:lnTo>
                  <a:lnTo>
                    <a:pt x="43" y="2"/>
                  </a:lnTo>
                  <a:lnTo>
                    <a:pt x="34" y="0"/>
                  </a:lnTo>
                  <a:lnTo>
                    <a:pt x="25" y="2"/>
                  </a:lnTo>
                  <a:lnTo>
                    <a:pt x="15" y="4"/>
                  </a:lnTo>
                  <a:lnTo>
                    <a:pt x="7" y="7"/>
                  </a:lnTo>
                  <a:lnTo>
                    <a:pt x="0" y="12"/>
                  </a:lnTo>
                  <a:lnTo>
                    <a:pt x="33"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46" name="未知"/>
            <p:cNvSpPr>
              <a:spLocks noChangeArrowheads="1"/>
            </p:cNvSpPr>
            <p:nvPr/>
          </p:nvSpPr>
          <p:spPr bwMode="auto">
            <a:xfrm>
              <a:off x="1450" y="172"/>
              <a:ext cx="174" cy="87"/>
            </a:xfrm>
            <a:custGeom>
              <a:avLst/>
              <a:gdLst>
                <a:gd name="T0" fmla="*/ 1 w 348"/>
                <a:gd name="T1" fmla="*/ 68 h 174"/>
                <a:gd name="T2" fmla="*/ 44 w 348"/>
                <a:gd name="T3" fmla="*/ 0 h 174"/>
                <a:gd name="T4" fmla="*/ 61 w 348"/>
                <a:gd name="T5" fmla="*/ 0 h 174"/>
                <a:gd name="T6" fmla="*/ 18 w 348"/>
                <a:gd name="T7" fmla="*/ 68 h 174"/>
                <a:gd name="T8" fmla="*/ 86 w 348"/>
                <a:gd name="T9" fmla="*/ 68 h 174"/>
                <a:gd name="T10" fmla="*/ 130 w 348"/>
                <a:gd name="T11" fmla="*/ 0 h 174"/>
                <a:gd name="T12" fmla="*/ 174 w 348"/>
                <a:gd name="T13" fmla="*/ 68 h 174"/>
                <a:gd name="T14" fmla="*/ 170 w 348"/>
                <a:gd name="T15" fmla="*/ 87 h 174"/>
                <a:gd name="T16" fmla="*/ 130 w 348"/>
                <a:gd name="T17" fmla="*/ 25 h 174"/>
                <a:gd name="T18" fmla="*/ 90 w 348"/>
                <a:gd name="T19" fmla="*/ 87 h 174"/>
                <a:gd name="T20" fmla="*/ 5 w 348"/>
                <a:gd name="T21" fmla="*/ 87 h 174"/>
                <a:gd name="T22" fmla="*/ 0 w 348"/>
                <a:gd name="T23" fmla="*/ 68 h 174"/>
                <a:gd name="T24" fmla="*/ 1 w 348"/>
                <a:gd name="T25" fmla="*/ 68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8" h="174">
                  <a:moveTo>
                    <a:pt x="1" y="136"/>
                  </a:moveTo>
                  <a:lnTo>
                    <a:pt x="88" y="0"/>
                  </a:lnTo>
                  <a:lnTo>
                    <a:pt x="122" y="0"/>
                  </a:lnTo>
                  <a:lnTo>
                    <a:pt x="35" y="136"/>
                  </a:lnTo>
                  <a:lnTo>
                    <a:pt x="171" y="136"/>
                  </a:lnTo>
                  <a:lnTo>
                    <a:pt x="259" y="0"/>
                  </a:lnTo>
                  <a:lnTo>
                    <a:pt x="348" y="136"/>
                  </a:lnTo>
                  <a:lnTo>
                    <a:pt x="340" y="174"/>
                  </a:lnTo>
                  <a:lnTo>
                    <a:pt x="259" y="50"/>
                  </a:lnTo>
                  <a:lnTo>
                    <a:pt x="179" y="174"/>
                  </a:lnTo>
                  <a:lnTo>
                    <a:pt x="9" y="174"/>
                  </a:lnTo>
                  <a:lnTo>
                    <a:pt x="0" y="136"/>
                  </a:lnTo>
                  <a:lnTo>
                    <a:pt x="1"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47" name="Rectangle 88"/>
            <p:cNvSpPr>
              <a:spLocks noChangeArrowheads="1"/>
            </p:cNvSpPr>
            <p:nvPr/>
          </p:nvSpPr>
          <p:spPr bwMode="auto">
            <a:xfrm>
              <a:off x="1564" y="383"/>
              <a:ext cx="69"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8" name="Rectangle 89"/>
            <p:cNvSpPr>
              <a:spLocks noChangeArrowheads="1"/>
            </p:cNvSpPr>
            <p:nvPr/>
          </p:nvSpPr>
          <p:spPr bwMode="auto">
            <a:xfrm>
              <a:off x="1541" y="356"/>
              <a:ext cx="69"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49" name="未知"/>
            <p:cNvSpPr>
              <a:spLocks noChangeArrowheads="1"/>
            </p:cNvSpPr>
            <p:nvPr/>
          </p:nvSpPr>
          <p:spPr bwMode="auto">
            <a:xfrm>
              <a:off x="1540" y="198"/>
              <a:ext cx="80" cy="61"/>
            </a:xfrm>
            <a:custGeom>
              <a:avLst/>
              <a:gdLst>
                <a:gd name="T0" fmla="*/ 80 w 161"/>
                <a:gd name="T1" fmla="*/ 61 h 124"/>
                <a:gd name="T2" fmla="*/ 40 w 161"/>
                <a:gd name="T3" fmla="*/ 0 h 124"/>
                <a:gd name="T4" fmla="*/ 0 w 161"/>
                <a:gd name="T5" fmla="*/ 61 h 124"/>
                <a:gd name="T6" fmla="*/ 80 w 161"/>
                <a:gd name="T7" fmla="*/ 61 h 1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1" h="124">
                  <a:moveTo>
                    <a:pt x="161" y="124"/>
                  </a:moveTo>
                  <a:lnTo>
                    <a:pt x="80" y="0"/>
                  </a:lnTo>
                  <a:lnTo>
                    <a:pt x="0" y="124"/>
                  </a:lnTo>
                  <a:lnTo>
                    <a:pt x="161" y="124"/>
                  </a:lnTo>
                  <a:close/>
                </a:path>
              </a:pathLst>
            </a:custGeom>
            <a:solidFill>
              <a:srgbClr val="5B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0" name="Rectangle 91"/>
            <p:cNvSpPr>
              <a:spLocks noChangeArrowheads="1"/>
            </p:cNvSpPr>
            <p:nvPr/>
          </p:nvSpPr>
          <p:spPr bwMode="auto">
            <a:xfrm>
              <a:off x="1602" y="259"/>
              <a:ext cx="9" cy="92"/>
            </a:xfrm>
            <a:prstGeom prst="rect">
              <a:avLst/>
            </a:prstGeom>
            <a:solidFill>
              <a:srgbClr val="5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51" name="未知"/>
            <p:cNvSpPr>
              <a:spLocks noChangeArrowheads="1"/>
            </p:cNvSpPr>
            <p:nvPr/>
          </p:nvSpPr>
          <p:spPr bwMode="auto">
            <a:xfrm>
              <a:off x="1468" y="172"/>
              <a:ext cx="111" cy="68"/>
            </a:xfrm>
            <a:custGeom>
              <a:avLst/>
              <a:gdLst>
                <a:gd name="T0" fmla="*/ 43 w 224"/>
                <a:gd name="T1" fmla="*/ 0 h 136"/>
                <a:gd name="T2" fmla="*/ 0 w 224"/>
                <a:gd name="T3" fmla="*/ 68 h 136"/>
                <a:gd name="T4" fmla="*/ 67 w 224"/>
                <a:gd name="T5" fmla="*/ 68 h 136"/>
                <a:gd name="T6" fmla="*/ 111 w 224"/>
                <a:gd name="T7" fmla="*/ 0 h 136"/>
                <a:gd name="T8" fmla="*/ 43 w 22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 h="136">
                  <a:moveTo>
                    <a:pt x="87" y="0"/>
                  </a:moveTo>
                  <a:lnTo>
                    <a:pt x="0" y="136"/>
                  </a:lnTo>
                  <a:lnTo>
                    <a:pt x="136" y="136"/>
                  </a:lnTo>
                  <a:lnTo>
                    <a:pt x="224" y="0"/>
                  </a:lnTo>
                  <a:lnTo>
                    <a:pt x="87" y="0"/>
                  </a:lnTo>
                  <a:close/>
                </a:path>
              </a:pathLst>
            </a:custGeom>
            <a:solidFill>
              <a:srgbClr val="5B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2" name="Rectangle 93"/>
            <p:cNvSpPr>
              <a:spLocks noChangeArrowheads="1"/>
            </p:cNvSpPr>
            <p:nvPr/>
          </p:nvSpPr>
          <p:spPr bwMode="auto">
            <a:xfrm>
              <a:off x="1537" y="259"/>
              <a:ext cx="15" cy="92"/>
            </a:xfrm>
            <a:prstGeom prst="rect">
              <a:avLst/>
            </a:prstGeom>
            <a:solidFill>
              <a:srgbClr val="5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53" name="Rectangle 94"/>
            <p:cNvSpPr>
              <a:spLocks noChangeArrowheads="1"/>
            </p:cNvSpPr>
            <p:nvPr/>
          </p:nvSpPr>
          <p:spPr bwMode="auto">
            <a:xfrm>
              <a:off x="1463" y="259"/>
              <a:ext cx="15" cy="92"/>
            </a:xfrm>
            <a:prstGeom prst="rect">
              <a:avLst/>
            </a:prstGeom>
            <a:solidFill>
              <a:srgbClr val="5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endParaRPr lang="zh-CN" altLang="zh-CN">
                <a:latin typeface="Times New Roman" pitchFamily="18" charset="0"/>
              </a:endParaRPr>
            </a:p>
          </p:txBody>
        </p:sp>
        <p:sp>
          <p:nvSpPr>
            <p:cNvPr id="15454" name="未知"/>
            <p:cNvSpPr>
              <a:spLocks noChangeArrowheads="1"/>
            </p:cNvSpPr>
            <p:nvPr/>
          </p:nvSpPr>
          <p:spPr bwMode="auto">
            <a:xfrm>
              <a:off x="356" y="407"/>
              <a:ext cx="442" cy="221"/>
            </a:xfrm>
            <a:custGeom>
              <a:avLst/>
              <a:gdLst>
                <a:gd name="T0" fmla="*/ 324 w 882"/>
                <a:gd name="T1" fmla="*/ 2 h 442"/>
                <a:gd name="T2" fmla="*/ 342 w 882"/>
                <a:gd name="T3" fmla="*/ 12 h 442"/>
                <a:gd name="T4" fmla="*/ 354 w 882"/>
                <a:gd name="T5" fmla="*/ 26 h 442"/>
                <a:gd name="T6" fmla="*/ 342 w 882"/>
                <a:gd name="T7" fmla="*/ 40 h 442"/>
                <a:gd name="T8" fmla="*/ 307 w 882"/>
                <a:gd name="T9" fmla="*/ 48 h 442"/>
                <a:gd name="T10" fmla="*/ 278 w 882"/>
                <a:gd name="T11" fmla="*/ 52 h 442"/>
                <a:gd name="T12" fmla="*/ 247 w 882"/>
                <a:gd name="T13" fmla="*/ 56 h 442"/>
                <a:gd name="T14" fmla="*/ 214 w 882"/>
                <a:gd name="T15" fmla="*/ 59 h 442"/>
                <a:gd name="T16" fmla="*/ 181 w 882"/>
                <a:gd name="T17" fmla="*/ 63 h 442"/>
                <a:gd name="T18" fmla="*/ 148 w 882"/>
                <a:gd name="T19" fmla="*/ 68 h 442"/>
                <a:gd name="T20" fmla="*/ 116 w 882"/>
                <a:gd name="T21" fmla="*/ 73 h 442"/>
                <a:gd name="T22" fmla="*/ 86 w 882"/>
                <a:gd name="T23" fmla="*/ 81 h 442"/>
                <a:gd name="T24" fmla="*/ 58 w 882"/>
                <a:gd name="T25" fmla="*/ 91 h 442"/>
                <a:gd name="T26" fmla="*/ 35 w 882"/>
                <a:gd name="T27" fmla="*/ 104 h 442"/>
                <a:gd name="T28" fmla="*/ 16 w 882"/>
                <a:gd name="T29" fmla="*/ 121 h 442"/>
                <a:gd name="T30" fmla="*/ 4 w 882"/>
                <a:gd name="T31" fmla="*/ 139 h 442"/>
                <a:gd name="T32" fmla="*/ 0 w 882"/>
                <a:gd name="T33" fmla="*/ 159 h 442"/>
                <a:gd name="T34" fmla="*/ 5 w 882"/>
                <a:gd name="T35" fmla="*/ 178 h 442"/>
                <a:gd name="T36" fmla="*/ 21 w 882"/>
                <a:gd name="T37" fmla="*/ 197 h 442"/>
                <a:gd name="T38" fmla="*/ 49 w 882"/>
                <a:gd name="T39" fmla="*/ 214 h 442"/>
                <a:gd name="T40" fmla="*/ 76 w 882"/>
                <a:gd name="T41" fmla="*/ 221 h 442"/>
                <a:gd name="T42" fmla="*/ 98 w 882"/>
                <a:gd name="T43" fmla="*/ 221 h 442"/>
                <a:gd name="T44" fmla="*/ 128 w 882"/>
                <a:gd name="T45" fmla="*/ 221 h 442"/>
                <a:gd name="T46" fmla="*/ 162 w 882"/>
                <a:gd name="T47" fmla="*/ 221 h 442"/>
                <a:gd name="T48" fmla="*/ 196 w 882"/>
                <a:gd name="T49" fmla="*/ 221 h 442"/>
                <a:gd name="T50" fmla="*/ 228 w 882"/>
                <a:gd name="T51" fmla="*/ 221 h 442"/>
                <a:gd name="T52" fmla="*/ 252 w 882"/>
                <a:gd name="T53" fmla="*/ 221 h 442"/>
                <a:gd name="T54" fmla="*/ 266 w 882"/>
                <a:gd name="T55" fmla="*/ 221 h 442"/>
                <a:gd name="T56" fmla="*/ 253 w 882"/>
                <a:gd name="T57" fmla="*/ 218 h 442"/>
                <a:gd name="T58" fmla="*/ 219 w 882"/>
                <a:gd name="T59" fmla="*/ 211 h 442"/>
                <a:gd name="T60" fmla="*/ 182 w 882"/>
                <a:gd name="T61" fmla="*/ 202 h 442"/>
                <a:gd name="T62" fmla="*/ 147 w 882"/>
                <a:gd name="T63" fmla="*/ 191 h 442"/>
                <a:gd name="T64" fmla="*/ 117 w 882"/>
                <a:gd name="T65" fmla="*/ 177 h 442"/>
                <a:gd name="T66" fmla="*/ 97 w 882"/>
                <a:gd name="T67" fmla="*/ 161 h 442"/>
                <a:gd name="T68" fmla="*/ 90 w 882"/>
                <a:gd name="T69" fmla="*/ 142 h 442"/>
                <a:gd name="T70" fmla="*/ 101 w 882"/>
                <a:gd name="T71" fmla="*/ 121 h 442"/>
                <a:gd name="T72" fmla="*/ 124 w 882"/>
                <a:gd name="T73" fmla="*/ 104 h 442"/>
                <a:gd name="T74" fmla="*/ 151 w 882"/>
                <a:gd name="T75" fmla="*/ 96 h 442"/>
                <a:gd name="T76" fmla="*/ 187 w 882"/>
                <a:gd name="T77" fmla="*/ 90 h 442"/>
                <a:gd name="T78" fmla="*/ 229 w 882"/>
                <a:gd name="T79" fmla="*/ 85 h 442"/>
                <a:gd name="T80" fmla="*/ 273 w 882"/>
                <a:gd name="T81" fmla="*/ 81 h 442"/>
                <a:gd name="T82" fmla="*/ 316 w 882"/>
                <a:gd name="T83" fmla="*/ 77 h 442"/>
                <a:gd name="T84" fmla="*/ 357 w 882"/>
                <a:gd name="T85" fmla="*/ 71 h 442"/>
                <a:gd name="T86" fmla="*/ 390 w 882"/>
                <a:gd name="T87" fmla="*/ 62 h 442"/>
                <a:gd name="T88" fmla="*/ 422 w 882"/>
                <a:gd name="T89" fmla="*/ 46 h 442"/>
                <a:gd name="T90" fmla="*/ 441 w 882"/>
                <a:gd name="T91" fmla="*/ 27 h 442"/>
                <a:gd name="T92" fmla="*/ 441 w 882"/>
                <a:gd name="T93" fmla="*/ 12 h 442"/>
                <a:gd name="T94" fmla="*/ 434 w 882"/>
                <a:gd name="T95" fmla="*/ 3 h 442"/>
                <a:gd name="T96" fmla="*/ 317 w 882"/>
                <a:gd name="T97" fmla="*/ 0 h 4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82" h="442">
                  <a:moveTo>
                    <a:pt x="632" y="0"/>
                  </a:moveTo>
                  <a:lnTo>
                    <a:pt x="646" y="4"/>
                  </a:lnTo>
                  <a:lnTo>
                    <a:pt x="665" y="12"/>
                  </a:lnTo>
                  <a:lnTo>
                    <a:pt x="683" y="23"/>
                  </a:lnTo>
                  <a:lnTo>
                    <a:pt x="699" y="37"/>
                  </a:lnTo>
                  <a:lnTo>
                    <a:pt x="706" y="52"/>
                  </a:lnTo>
                  <a:lnTo>
                    <a:pt x="703" y="67"/>
                  </a:lnTo>
                  <a:lnTo>
                    <a:pt x="682" y="80"/>
                  </a:lnTo>
                  <a:lnTo>
                    <a:pt x="641" y="91"/>
                  </a:lnTo>
                  <a:lnTo>
                    <a:pt x="613" y="96"/>
                  </a:lnTo>
                  <a:lnTo>
                    <a:pt x="585" y="99"/>
                  </a:lnTo>
                  <a:lnTo>
                    <a:pt x="555" y="104"/>
                  </a:lnTo>
                  <a:lnTo>
                    <a:pt x="524" y="107"/>
                  </a:lnTo>
                  <a:lnTo>
                    <a:pt x="493" y="111"/>
                  </a:lnTo>
                  <a:lnTo>
                    <a:pt x="460" y="114"/>
                  </a:lnTo>
                  <a:lnTo>
                    <a:pt x="427" y="118"/>
                  </a:lnTo>
                  <a:lnTo>
                    <a:pt x="394" y="121"/>
                  </a:lnTo>
                  <a:lnTo>
                    <a:pt x="361" y="126"/>
                  </a:lnTo>
                  <a:lnTo>
                    <a:pt x="328" y="130"/>
                  </a:lnTo>
                  <a:lnTo>
                    <a:pt x="295" y="135"/>
                  </a:lnTo>
                  <a:lnTo>
                    <a:pt x="263" y="141"/>
                  </a:lnTo>
                  <a:lnTo>
                    <a:pt x="232" y="146"/>
                  </a:lnTo>
                  <a:lnTo>
                    <a:pt x="200" y="153"/>
                  </a:lnTo>
                  <a:lnTo>
                    <a:pt x="172" y="161"/>
                  </a:lnTo>
                  <a:lnTo>
                    <a:pt x="143" y="170"/>
                  </a:lnTo>
                  <a:lnTo>
                    <a:pt x="116" y="181"/>
                  </a:lnTo>
                  <a:lnTo>
                    <a:pt x="91" y="194"/>
                  </a:lnTo>
                  <a:lnTo>
                    <a:pt x="69" y="207"/>
                  </a:lnTo>
                  <a:lnTo>
                    <a:pt x="48" y="223"/>
                  </a:lnTo>
                  <a:lnTo>
                    <a:pt x="32" y="241"/>
                  </a:lnTo>
                  <a:lnTo>
                    <a:pt x="18" y="259"/>
                  </a:lnTo>
                  <a:lnTo>
                    <a:pt x="8" y="278"/>
                  </a:lnTo>
                  <a:lnTo>
                    <a:pt x="1" y="297"/>
                  </a:lnTo>
                  <a:lnTo>
                    <a:pt x="0" y="317"/>
                  </a:lnTo>
                  <a:lnTo>
                    <a:pt x="2" y="336"/>
                  </a:lnTo>
                  <a:lnTo>
                    <a:pt x="10" y="356"/>
                  </a:lnTo>
                  <a:lnTo>
                    <a:pt x="23" y="374"/>
                  </a:lnTo>
                  <a:lnTo>
                    <a:pt x="41" y="393"/>
                  </a:lnTo>
                  <a:lnTo>
                    <a:pt x="67" y="411"/>
                  </a:lnTo>
                  <a:lnTo>
                    <a:pt x="98" y="427"/>
                  </a:lnTo>
                  <a:lnTo>
                    <a:pt x="136" y="442"/>
                  </a:lnTo>
                  <a:lnTo>
                    <a:pt x="151" y="442"/>
                  </a:lnTo>
                  <a:lnTo>
                    <a:pt x="170" y="442"/>
                  </a:lnTo>
                  <a:lnTo>
                    <a:pt x="196" y="442"/>
                  </a:lnTo>
                  <a:lnTo>
                    <a:pt x="223" y="442"/>
                  </a:lnTo>
                  <a:lnTo>
                    <a:pt x="256" y="442"/>
                  </a:lnTo>
                  <a:lnTo>
                    <a:pt x="288" y="442"/>
                  </a:lnTo>
                  <a:lnTo>
                    <a:pt x="323" y="442"/>
                  </a:lnTo>
                  <a:lnTo>
                    <a:pt x="357" y="442"/>
                  </a:lnTo>
                  <a:lnTo>
                    <a:pt x="392" y="442"/>
                  </a:lnTo>
                  <a:lnTo>
                    <a:pt x="424" y="442"/>
                  </a:lnTo>
                  <a:lnTo>
                    <a:pt x="454" y="442"/>
                  </a:lnTo>
                  <a:lnTo>
                    <a:pt x="480" y="442"/>
                  </a:lnTo>
                  <a:lnTo>
                    <a:pt x="502" y="442"/>
                  </a:lnTo>
                  <a:lnTo>
                    <a:pt x="518" y="442"/>
                  </a:lnTo>
                  <a:lnTo>
                    <a:pt x="530" y="442"/>
                  </a:lnTo>
                  <a:lnTo>
                    <a:pt x="533" y="442"/>
                  </a:lnTo>
                  <a:lnTo>
                    <a:pt x="505" y="436"/>
                  </a:lnTo>
                  <a:lnTo>
                    <a:pt x="471" y="429"/>
                  </a:lnTo>
                  <a:lnTo>
                    <a:pt x="437" y="422"/>
                  </a:lnTo>
                  <a:lnTo>
                    <a:pt x="400" y="413"/>
                  </a:lnTo>
                  <a:lnTo>
                    <a:pt x="363" y="404"/>
                  </a:lnTo>
                  <a:lnTo>
                    <a:pt x="327" y="393"/>
                  </a:lnTo>
                  <a:lnTo>
                    <a:pt x="293" y="381"/>
                  </a:lnTo>
                  <a:lnTo>
                    <a:pt x="262" y="367"/>
                  </a:lnTo>
                  <a:lnTo>
                    <a:pt x="234" y="353"/>
                  </a:lnTo>
                  <a:lnTo>
                    <a:pt x="211" y="338"/>
                  </a:lnTo>
                  <a:lnTo>
                    <a:pt x="194" y="321"/>
                  </a:lnTo>
                  <a:lnTo>
                    <a:pt x="182" y="303"/>
                  </a:lnTo>
                  <a:lnTo>
                    <a:pt x="180" y="284"/>
                  </a:lnTo>
                  <a:lnTo>
                    <a:pt x="185" y="264"/>
                  </a:lnTo>
                  <a:lnTo>
                    <a:pt x="202" y="241"/>
                  </a:lnTo>
                  <a:lnTo>
                    <a:pt x="228" y="218"/>
                  </a:lnTo>
                  <a:lnTo>
                    <a:pt x="247" y="207"/>
                  </a:lnTo>
                  <a:lnTo>
                    <a:pt x="272" y="198"/>
                  </a:lnTo>
                  <a:lnTo>
                    <a:pt x="302" y="191"/>
                  </a:lnTo>
                  <a:lnTo>
                    <a:pt x="335" y="184"/>
                  </a:lnTo>
                  <a:lnTo>
                    <a:pt x="373" y="180"/>
                  </a:lnTo>
                  <a:lnTo>
                    <a:pt x="414" y="174"/>
                  </a:lnTo>
                  <a:lnTo>
                    <a:pt x="456" y="170"/>
                  </a:lnTo>
                  <a:lnTo>
                    <a:pt x="500" y="166"/>
                  </a:lnTo>
                  <a:lnTo>
                    <a:pt x="545" y="162"/>
                  </a:lnTo>
                  <a:lnTo>
                    <a:pt x="589" y="158"/>
                  </a:lnTo>
                  <a:lnTo>
                    <a:pt x="631" y="153"/>
                  </a:lnTo>
                  <a:lnTo>
                    <a:pt x="673" y="147"/>
                  </a:lnTo>
                  <a:lnTo>
                    <a:pt x="712" y="142"/>
                  </a:lnTo>
                  <a:lnTo>
                    <a:pt x="747" y="134"/>
                  </a:lnTo>
                  <a:lnTo>
                    <a:pt x="778" y="124"/>
                  </a:lnTo>
                  <a:lnTo>
                    <a:pt x="804" y="114"/>
                  </a:lnTo>
                  <a:lnTo>
                    <a:pt x="843" y="92"/>
                  </a:lnTo>
                  <a:lnTo>
                    <a:pt x="868" y="72"/>
                  </a:lnTo>
                  <a:lnTo>
                    <a:pt x="880" y="53"/>
                  </a:lnTo>
                  <a:lnTo>
                    <a:pt x="882" y="37"/>
                  </a:lnTo>
                  <a:lnTo>
                    <a:pt x="880" y="23"/>
                  </a:lnTo>
                  <a:lnTo>
                    <a:pt x="873" y="13"/>
                  </a:lnTo>
                  <a:lnTo>
                    <a:pt x="866" y="5"/>
                  </a:lnTo>
                  <a:lnTo>
                    <a:pt x="861" y="0"/>
                  </a:lnTo>
                  <a:lnTo>
                    <a:pt x="6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5" name="未知"/>
            <p:cNvSpPr>
              <a:spLocks noChangeArrowheads="1"/>
            </p:cNvSpPr>
            <p:nvPr/>
          </p:nvSpPr>
          <p:spPr bwMode="auto">
            <a:xfrm>
              <a:off x="915" y="306"/>
              <a:ext cx="45" cy="170"/>
            </a:xfrm>
            <a:custGeom>
              <a:avLst/>
              <a:gdLst>
                <a:gd name="T0" fmla="*/ 3 w 91"/>
                <a:gd name="T1" fmla="*/ 170 h 338"/>
                <a:gd name="T2" fmla="*/ 2 w 91"/>
                <a:gd name="T3" fmla="*/ 170 h 338"/>
                <a:gd name="T4" fmla="*/ 0 w 91"/>
                <a:gd name="T5" fmla="*/ 168 h 338"/>
                <a:gd name="T6" fmla="*/ 2 w 91"/>
                <a:gd name="T7" fmla="*/ 73 h 338"/>
                <a:gd name="T8" fmla="*/ 2 w 91"/>
                <a:gd name="T9" fmla="*/ 4 h 338"/>
                <a:gd name="T10" fmla="*/ 1 w 91"/>
                <a:gd name="T11" fmla="*/ 2 h 338"/>
                <a:gd name="T12" fmla="*/ 1 w 91"/>
                <a:gd name="T13" fmla="*/ 1 h 338"/>
                <a:gd name="T14" fmla="*/ 29 w 91"/>
                <a:gd name="T15" fmla="*/ 0 h 338"/>
                <a:gd name="T16" fmla="*/ 33 w 91"/>
                <a:gd name="T17" fmla="*/ 4 h 338"/>
                <a:gd name="T18" fmla="*/ 33 w 91"/>
                <a:gd name="T19" fmla="*/ 5 h 338"/>
                <a:gd name="T20" fmla="*/ 32 w 91"/>
                <a:gd name="T21" fmla="*/ 5 h 338"/>
                <a:gd name="T22" fmla="*/ 45 w 91"/>
                <a:gd name="T23" fmla="*/ 168 h 338"/>
                <a:gd name="T24" fmla="*/ 43 w 91"/>
                <a:gd name="T25" fmla="*/ 168 h 338"/>
                <a:gd name="T26" fmla="*/ 41 w 91"/>
                <a:gd name="T27" fmla="*/ 167 h 338"/>
                <a:gd name="T28" fmla="*/ 29 w 91"/>
                <a:gd name="T29" fmla="*/ 6 h 338"/>
                <a:gd name="T30" fmla="*/ 7 w 91"/>
                <a:gd name="T31" fmla="*/ 7 h 338"/>
                <a:gd name="T32" fmla="*/ 3 w 91"/>
                <a:gd name="T33" fmla="*/ 170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1" h="338">
                  <a:moveTo>
                    <a:pt x="7" y="338"/>
                  </a:moveTo>
                  <a:lnTo>
                    <a:pt x="4" y="338"/>
                  </a:lnTo>
                  <a:lnTo>
                    <a:pt x="0" y="335"/>
                  </a:lnTo>
                  <a:lnTo>
                    <a:pt x="4" y="145"/>
                  </a:lnTo>
                  <a:lnTo>
                    <a:pt x="5" y="7"/>
                  </a:lnTo>
                  <a:lnTo>
                    <a:pt x="3" y="4"/>
                  </a:lnTo>
                  <a:lnTo>
                    <a:pt x="3" y="2"/>
                  </a:lnTo>
                  <a:lnTo>
                    <a:pt x="59" y="0"/>
                  </a:lnTo>
                  <a:lnTo>
                    <a:pt x="66" y="7"/>
                  </a:lnTo>
                  <a:lnTo>
                    <a:pt x="67" y="10"/>
                  </a:lnTo>
                  <a:lnTo>
                    <a:pt x="65" y="10"/>
                  </a:lnTo>
                  <a:lnTo>
                    <a:pt x="91" y="335"/>
                  </a:lnTo>
                  <a:lnTo>
                    <a:pt x="87" y="335"/>
                  </a:lnTo>
                  <a:lnTo>
                    <a:pt x="82" y="332"/>
                  </a:lnTo>
                  <a:lnTo>
                    <a:pt x="58" y="11"/>
                  </a:lnTo>
                  <a:lnTo>
                    <a:pt x="15" y="13"/>
                  </a:lnTo>
                  <a:lnTo>
                    <a:pt x="7" y="338"/>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6" name="未知"/>
            <p:cNvSpPr>
              <a:spLocks noChangeArrowheads="1"/>
            </p:cNvSpPr>
            <p:nvPr/>
          </p:nvSpPr>
          <p:spPr bwMode="auto">
            <a:xfrm>
              <a:off x="920" y="320"/>
              <a:ext cx="26" cy="5"/>
            </a:xfrm>
            <a:custGeom>
              <a:avLst/>
              <a:gdLst>
                <a:gd name="T0" fmla="*/ 25 w 51"/>
                <a:gd name="T1" fmla="*/ 0 h 10"/>
                <a:gd name="T2" fmla="*/ 1 w 51"/>
                <a:gd name="T3" fmla="*/ 1 h 10"/>
                <a:gd name="T4" fmla="*/ 0 w 51"/>
                <a:gd name="T5" fmla="*/ 5 h 10"/>
                <a:gd name="T6" fmla="*/ 26 w 51"/>
                <a:gd name="T7" fmla="*/ 5 h 10"/>
                <a:gd name="T8" fmla="*/ 25 w 51"/>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10">
                  <a:moveTo>
                    <a:pt x="49" y="0"/>
                  </a:moveTo>
                  <a:lnTo>
                    <a:pt x="1" y="2"/>
                  </a:lnTo>
                  <a:lnTo>
                    <a:pt x="0" y="10"/>
                  </a:lnTo>
                  <a:lnTo>
                    <a:pt x="51" y="9"/>
                  </a:lnTo>
                  <a:lnTo>
                    <a:pt x="49" y="0"/>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7" name="未知"/>
            <p:cNvSpPr>
              <a:spLocks noChangeArrowheads="1"/>
            </p:cNvSpPr>
            <p:nvPr/>
          </p:nvSpPr>
          <p:spPr bwMode="auto">
            <a:xfrm>
              <a:off x="920" y="342"/>
              <a:ext cx="27" cy="4"/>
            </a:xfrm>
            <a:custGeom>
              <a:avLst/>
              <a:gdLst>
                <a:gd name="T0" fmla="*/ 26 w 53"/>
                <a:gd name="T1" fmla="*/ 0 h 9"/>
                <a:gd name="T2" fmla="*/ 1 w 53"/>
                <a:gd name="T3" fmla="*/ 0 h 9"/>
                <a:gd name="T4" fmla="*/ 0 w 53"/>
                <a:gd name="T5" fmla="*/ 4 h 9"/>
                <a:gd name="T6" fmla="*/ 27 w 53"/>
                <a:gd name="T7" fmla="*/ 4 h 9"/>
                <a:gd name="T8" fmla="*/ 26 w 53"/>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9">
                  <a:moveTo>
                    <a:pt x="52" y="0"/>
                  </a:moveTo>
                  <a:lnTo>
                    <a:pt x="1" y="1"/>
                  </a:lnTo>
                  <a:lnTo>
                    <a:pt x="0" y="9"/>
                  </a:lnTo>
                  <a:lnTo>
                    <a:pt x="53" y="8"/>
                  </a:lnTo>
                  <a:lnTo>
                    <a:pt x="52" y="0"/>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8" name="未知"/>
            <p:cNvSpPr>
              <a:spLocks noChangeArrowheads="1"/>
            </p:cNvSpPr>
            <p:nvPr/>
          </p:nvSpPr>
          <p:spPr bwMode="auto">
            <a:xfrm>
              <a:off x="920" y="336"/>
              <a:ext cx="27" cy="3"/>
            </a:xfrm>
            <a:custGeom>
              <a:avLst/>
              <a:gdLst>
                <a:gd name="T0" fmla="*/ 26 w 53"/>
                <a:gd name="T1" fmla="*/ 0 h 4"/>
                <a:gd name="T2" fmla="*/ 1 w 53"/>
                <a:gd name="T3" fmla="*/ 1 h 4"/>
                <a:gd name="T4" fmla="*/ 0 w 53"/>
                <a:gd name="T5" fmla="*/ 3 h 4"/>
                <a:gd name="T6" fmla="*/ 27 w 53"/>
                <a:gd name="T7" fmla="*/ 2 h 4"/>
                <a:gd name="T8" fmla="*/ 26 w 5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4">
                  <a:moveTo>
                    <a:pt x="52" y="0"/>
                  </a:moveTo>
                  <a:lnTo>
                    <a:pt x="1" y="1"/>
                  </a:lnTo>
                  <a:lnTo>
                    <a:pt x="0" y="4"/>
                  </a:lnTo>
                  <a:lnTo>
                    <a:pt x="53" y="3"/>
                  </a:lnTo>
                  <a:lnTo>
                    <a:pt x="52" y="0"/>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59" name="未知"/>
            <p:cNvSpPr>
              <a:spLocks noChangeArrowheads="1"/>
            </p:cNvSpPr>
            <p:nvPr/>
          </p:nvSpPr>
          <p:spPr bwMode="auto">
            <a:xfrm>
              <a:off x="920" y="366"/>
              <a:ext cx="29" cy="5"/>
            </a:xfrm>
            <a:custGeom>
              <a:avLst/>
              <a:gdLst>
                <a:gd name="T0" fmla="*/ 29 w 58"/>
                <a:gd name="T1" fmla="*/ 0 h 10"/>
                <a:gd name="T2" fmla="*/ 1 w 58"/>
                <a:gd name="T3" fmla="*/ 1 h 10"/>
                <a:gd name="T4" fmla="*/ 0 w 58"/>
                <a:gd name="T5" fmla="*/ 5 h 10"/>
                <a:gd name="T6" fmla="*/ 29 w 58"/>
                <a:gd name="T7" fmla="*/ 4 h 10"/>
                <a:gd name="T8" fmla="*/ 29 w 58"/>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10">
                  <a:moveTo>
                    <a:pt x="57" y="0"/>
                  </a:moveTo>
                  <a:lnTo>
                    <a:pt x="1" y="2"/>
                  </a:lnTo>
                  <a:lnTo>
                    <a:pt x="0" y="10"/>
                  </a:lnTo>
                  <a:lnTo>
                    <a:pt x="58" y="8"/>
                  </a:lnTo>
                  <a:lnTo>
                    <a:pt x="57" y="0"/>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0" name="未知"/>
            <p:cNvSpPr>
              <a:spLocks noChangeArrowheads="1"/>
            </p:cNvSpPr>
            <p:nvPr/>
          </p:nvSpPr>
          <p:spPr bwMode="auto">
            <a:xfrm>
              <a:off x="920" y="361"/>
              <a:ext cx="29" cy="3"/>
            </a:xfrm>
            <a:custGeom>
              <a:avLst/>
              <a:gdLst>
                <a:gd name="T0" fmla="*/ 29 w 57"/>
                <a:gd name="T1" fmla="*/ 0 h 6"/>
                <a:gd name="T2" fmla="*/ 1 w 57"/>
                <a:gd name="T3" fmla="*/ 1 h 6"/>
                <a:gd name="T4" fmla="*/ 0 w 57"/>
                <a:gd name="T5" fmla="*/ 3 h 6"/>
                <a:gd name="T6" fmla="*/ 29 w 57"/>
                <a:gd name="T7" fmla="*/ 2 h 6"/>
                <a:gd name="T8" fmla="*/ 29 w 57"/>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6">
                  <a:moveTo>
                    <a:pt x="57" y="0"/>
                  </a:moveTo>
                  <a:lnTo>
                    <a:pt x="1" y="2"/>
                  </a:lnTo>
                  <a:lnTo>
                    <a:pt x="0" y="6"/>
                  </a:lnTo>
                  <a:lnTo>
                    <a:pt x="57" y="4"/>
                  </a:lnTo>
                  <a:lnTo>
                    <a:pt x="57" y="0"/>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1" name="未知"/>
            <p:cNvSpPr>
              <a:spLocks noChangeArrowheads="1"/>
            </p:cNvSpPr>
            <p:nvPr/>
          </p:nvSpPr>
          <p:spPr bwMode="auto">
            <a:xfrm>
              <a:off x="54" y="67"/>
              <a:ext cx="304" cy="444"/>
            </a:xfrm>
            <a:custGeom>
              <a:avLst/>
              <a:gdLst>
                <a:gd name="T0" fmla="*/ 278 w 607"/>
                <a:gd name="T1" fmla="*/ 196 h 888"/>
                <a:gd name="T2" fmla="*/ 235 w 607"/>
                <a:gd name="T3" fmla="*/ 217 h 888"/>
                <a:gd name="T4" fmla="*/ 195 w 607"/>
                <a:gd name="T5" fmla="*/ 277 h 888"/>
                <a:gd name="T6" fmla="*/ 173 w 607"/>
                <a:gd name="T7" fmla="*/ 400 h 888"/>
                <a:gd name="T8" fmla="*/ 154 w 607"/>
                <a:gd name="T9" fmla="*/ 409 h 888"/>
                <a:gd name="T10" fmla="*/ 150 w 607"/>
                <a:gd name="T11" fmla="*/ 332 h 888"/>
                <a:gd name="T12" fmla="*/ 122 w 607"/>
                <a:gd name="T13" fmla="*/ 253 h 888"/>
                <a:gd name="T14" fmla="*/ 54 w 607"/>
                <a:gd name="T15" fmla="*/ 188 h 888"/>
                <a:gd name="T16" fmla="*/ 12 w 607"/>
                <a:gd name="T17" fmla="*/ 168 h 888"/>
                <a:gd name="T18" fmla="*/ 46 w 607"/>
                <a:gd name="T19" fmla="*/ 180 h 888"/>
                <a:gd name="T20" fmla="*/ 87 w 607"/>
                <a:gd name="T21" fmla="*/ 205 h 888"/>
                <a:gd name="T22" fmla="*/ 127 w 607"/>
                <a:gd name="T23" fmla="*/ 249 h 888"/>
                <a:gd name="T24" fmla="*/ 141 w 607"/>
                <a:gd name="T25" fmla="*/ 267 h 888"/>
                <a:gd name="T26" fmla="*/ 133 w 607"/>
                <a:gd name="T27" fmla="*/ 219 h 888"/>
                <a:gd name="T28" fmla="*/ 115 w 607"/>
                <a:gd name="T29" fmla="*/ 153 h 888"/>
                <a:gd name="T30" fmla="*/ 77 w 607"/>
                <a:gd name="T31" fmla="*/ 80 h 888"/>
                <a:gd name="T32" fmla="*/ 71 w 607"/>
                <a:gd name="T33" fmla="*/ 66 h 888"/>
                <a:gd name="T34" fmla="*/ 98 w 607"/>
                <a:gd name="T35" fmla="*/ 109 h 888"/>
                <a:gd name="T36" fmla="*/ 106 w 607"/>
                <a:gd name="T37" fmla="*/ 104 h 888"/>
                <a:gd name="T38" fmla="*/ 94 w 607"/>
                <a:gd name="T39" fmla="*/ 42 h 888"/>
                <a:gd name="T40" fmla="*/ 95 w 607"/>
                <a:gd name="T41" fmla="*/ 37 h 888"/>
                <a:gd name="T42" fmla="*/ 110 w 607"/>
                <a:gd name="T43" fmla="*/ 96 h 888"/>
                <a:gd name="T44" fmla="*/ 124 w 607"/>
                <a:gd name="T45" fmla="*/ 158 h 888"/>
                <a:gd name="T46" fmla="*/ 155 w 607"/>
                <a:gd name="T47" fmla="*/ 265 h 888"/>
                <a:gd name="T48" fmla="*/ 171 w 607"/>
                <a:gd name="T49" fmla="*/ 291 h 888"/>
                <a:gd name="T50" fmla="*/ 183 w 607"/>
                <a:gd name="T51" fmla="*/ 194 h 888"/>
                <a:gd name="T52" fmla="*/ 166 w 607"/>
                <a:gd name="T53" fmla="*/ 84 h 888"/>
                <a:gd name="T54" fmla="*/ 145 w 607"/>
                <a:gd name="T55" fmla="*/ 18 h 888"/>
                <a:gd name="T56" fmla="*/ 147 w 607"/>
                <a:gd name="T57" fmla="*/ 20 h 888"/>
                <a:gd name="T58" fmla="*/ 175 w 607"/>
                <a:gd name="T59" fmla="*/ 100 h 888"/>
                <a:gd name="T60" fmla="*/ 195 w 607"/>
                <a:gd name="T61" fmla="*/ 118 h 888"/>
                <a:gd name="T62" fmla="*/ 230 w 607"/>
                <a:gd name="T63" fmla="*/ 58 h 888"/>
                <a:gd name="T64" fmla="*/ 231 w 607"/>
                <a:gd name="T65" fmla="*/ 58 h 888"/>
                <a:gd name="T66" fmla="*/ 196 w 607"/>
                <a:gd name="T67" fmla="*/ 131 h 888"/>
                <a:gd name="T68" fmla="*/ 189 w 607"/>
                <a:gd name="T69" fmla="*/ 182 h 888"/>
                <a:gd name="T70" fmla="*/ 214 w 607"/>
                <a:gd name="T71" fmla="*/ 183 h 888"/>
                <a:gd name="T72" fmla="*/ 251 w 607"/>
                <a:gd name="T73" fmla="*/ 107 h 888"/>
                <a:gd name="T74" fmla="*/ 256 w 607"/>
                <a:gd name="T75" fmla="*/ 86 h 888"/>
                <a:gd name="T76" fmla="*/ 263 w 607"/>
                <a:gd name="T77" fmla="*/ 113 h 888"/>
                <a:gd name="T78" fmla="*/ 281 w 607"/>
                <a:gd name="T79" fmla="*/ 73 h 888"/>
                <a:gd name="T80" fmla="*/ 283 w 607"/>
                <a:gd name="T81" fmla="*/ 75 h 888"/>
                <a:gd name="T82" fmla="*/ 265 w 607"/>
                <a:gd name="T83" fmla="*/ 118 h 888"/>
                <a:gd name="T84" fmla="*/ 241 w 607"/>
                <a:gd name="T85" fmla="*/ 151 h 888"/>
                <a:gd name="T86" fmla="*/ 224 w 607"/>
                <a:gd name="T87" fmla="*/ 181 h 888"/>
                <a:gd name="T88" fmla="*/ 208 w 607"/>
                <a:gd name="T89" fmla="*/ 199 h 888"/>
                <a:gd name="T90" fmla="*/ 191 w 607"/>
                <a:gd name="T91" fmla="*/ 232 h 888"/>
                <a:gd name="T92" fmla="*/ 194 w 607"/>
                <a:gd name="T93" fmla="*/ 252 h 888"/>
                <a:gd name="T94" fmla="*/ 217 w 607"/>
                <a:gd name="T95" fmla="*/ 220 h 888"/>
                <a:gd name="T96" fmla="*/ 238 w 607"/>
                <a:gd name="T97" fmla="*/ 190 h 888"/>
                <a:gd name="T98" fmla="*/ 239 w 607"/>
                <a:gd name="T99" fmla="*/ 194 h 888"/>
                <a:gd name="T100" fmla="*/ 251 w 607"/>
                <a:gd name="T101" fmla="*/ 199 h 888"/>
                <a:gd name="T102" fmla="*/ 289 w 607"/>
                <a:gd name="T103" fmla="*/ 190 h 8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7" h="888">
                  <a:moveTo>
                    <a:pt x="607" y="380"/>
                  </a:moveTo>
                  <a:lnTo>
                    <a:pt x="592" y="383"/>
                  </a:lnTo>
                  <a:lnTo>
                    <a:pt x="575" y="388"/>
                  </a:lnTo>
                  <a:lnTo>
                    <a:pt x="555" y="391"/>
                  </a:lnTo>
                  <a:lnTo>
                    <a:pt x="535" y="398"/>
                  </a:lnTo>
                  <a:lnTo>
                    <a:pt x="514" y="406"/>
                  </a:lnTo>
                  <a:lnTo>
                    <a:pt x="492" y="418"/>
                  </a:lnTo>
                  <a:lnTo>
                    <a:pt x="469" y="434"/>
                  </a:lnTo>
                  <a:lnTo>
                    <a:pt x="447" y="455"/>
                  </a:lnTo>
                  <a:lnTo>
                    <a:pt x="426" y="480"/>
                  </a:lnTo>
                  <a:lnTo>
                    <a:pt x="407" y="513"/>
                  </a:lnTo>
                  <a:lnTo>
                    <a:pt x="390" y="553"/>
                  </a:lnTo>
                  <a:lnTo>
                    <a:pt x="373" y="601"/>
                  </a:lnTo>
                  <a:lnTo>
                    <a:pt x="361" y="657"/>
                  </a:lnTo>
                  <a:lnTo>
                    <a:pt x="350" y="724"/>
                  </a:lnTo>
                  <a:lnTo>
                    <a:pt x="345" y="800"/>
                  </a:lnTo>
                  <a:lnTo>
                    <a:pt x="342" y="888"/>
                  </a:lnTo>
                  <a:lnTo>
                    <a:pt x="308" y="888"/>
                  </a:lnTo>
                  <a:lnTo>
                    <a:pt x="308" y="855"/>
                  </a:lnTo>
                  <a:lnTo>
                    <a:pt x="308" y="818"/>
                  </a:lnTo>
                  <a:lnTo>
                    <a:pt x="308" y="781"/>
                  </a:lnTo>
                  <a:lnTo>
                    <a:pt x="307" y="742"/>
                  </a:lnTo>
                  <a:lnTo>
                    <a:pt x="303" y="703"/>
                  </a:lnTo>
                  <a:lnTo>
                    <a:pt x="299" y="663"/>
                  </a:lnTo>
                  <a:lnTo>
                    <a:pt x="290" y="623"/>
                  </a:lnTo>
                  <a:lnTo>
                    <a:pt x="279" y="582"/>
                  </a:lnTo>
                  <a:lnTo>
                    <a:pt x="264" y="543"/>
                  </a:lnTo>
                  <a:lnTo>
                    <a:pt x="243" y="506"/>
                  </a:lnTo>
                  <a:lnTo>
                    <a:pt x="219" y="471"/>
                  </a:lnTo>
                  <a:lnTo>
                    <a:pt x="189" y="436"/>
                  </a:lnTo>
                  <a:lnTo>
                    <a:pt x="152" y="405"/>
                  </a:lnTo>
                  <a:lnTo>
                    <a:pt x="108" y="376"/>
                  </a:lnTo>
                  <a:lnTo>
                    <a:pt x="59" y="351"/>
                  </a:lnTo>
                  <a:lnTo>
                    <a:pt x="0" y="330"/>
                  </a:lnTo>
                  <a:lnTo>
                    <a:pt x="11" y="333"/>
                  </a:lnTo>
                  <a:lnTo>
                    <a:pt x="23" y="336"/>
                  </a:lnTo>
                  <a:lnTo>
                    <a:pt x="37" y="340"/>
                  </a:lnTo>
                  <a:lnTo>
                    <a:pt x="54" y="344"/>
                  </a:lnTo>
                  <a:lnTo>
                    <a:pt x="72" y="351"/>
                  </a:lnTo>
                  <a:lnTo>
                    <a:pt x="91" y="359"/>
                  </a:lnTo>
                  <a:lnTo>
                    <a:pt x="111" y="368"/>
                  </a:lnTo>
                  <a:lnTo>
                    <a:pt x="131" y="379"/>
                  </a:lnTo>
                  <a:lnTo>
                    <a:pt x="152" y="393"/>
                  </a:lnTo>
                  <a:lnTo>
                    <a:pt x="173" y="409"/>
                  </a:lnTo>
                  <a:lnTo>
                    <a:pt x="194" y="427"/>
                  </a:lnTo>
                  <a:lnTo>
                    <a:pt x="214" y="448"/>
                  </a:lnTo>
                  <a:lnTo>
                    <a:pt x="234" y="472"/>
                  </a:lnTo>
                  <a:lnTo>
                    <a:pt x="254" y="498"/>
                  </a:lnTo>
                  <a:lnTo>
                    <a:pt x="271" y="528"/>
                  </a:lnTo>
                  <a:lnTo>
                    <a:pt x="287" y="563"/>
                  </a:lnTo>
                  <a:lnTo>
                    <a:pt x="285" y="550"/>
                  </a:lnTo>
                  <a:lnTo>
                    <a:pt x="282" y="534"/>
                  </a:lnTo>
                  <a:lnTo>
                    <a:pt x="280" y="515"/>
                  </a:lnTo>
                  <a:lnTo>
                    <a:pt x="277" y="492"/>
                  </a:lnTo>
                  <a:lnTo>
                    <a:pt x="272" y="465"/>
                  </a:lnTo>
                  <a:lnTo>
                    <a:pt x="266" y="437"/>
                  </a:lnTo>
                  <a:lnTo>
                    <a:pt x="261" y="408"/>
                  </a:lnTo>
                  <a:lnTo>
                    <a:pt x="251" y="375"/>
                  </a:lnTo>
                  <a:lnTo>
                    <a:pt x="241" y="342"/>
                  </a:lnTo>
                  <a:lnTo>
                    <a:pt x="229" y="306"/>
                  </a:lnTo>
                  <a:lnTo>
                    <a:pt x="214" y="271"/>
                  </a:lnTo>
                  <a:lnTo>
                    <a:pt x="197" y="235"/>
                  </a:lnTo>
                  <a:lnTo>
                    <a:pt x="176" y="197"/>
                  </a:lnTo>
                  <a:lnTo>
                    <a:pt x="153" y="160"/>
                  </a:lnTo>
                  <a:lnTo>
                    <a:pt x="127" y="123"/>
                  </a:lnTo>
                  <a:lnTo>
                    <a:pt x="97" y="88"/>
                  </a:lnTo>
                  <a:lnTo>
                    <a:pt x="121" y="110"/>
                  </a:lnTo>
                  <a:lnTo>
                    <a:pt x="141" y="131"/>
                  </a:lnTo>
                  <a:lnTo>
                    <a:pt x="158" y="153"/>
                  </a:lnTo>
                  <a:lnTo>
                    <a:pt x="173" y="175"/>
                  </a:lnTo>
                  <a:lnTo>
                    <a:pt x="186" y="197"/>
                  </a:lnTo>
                  <a:lnTo>
                    <a:pt x="196" y="217"/>
                  </a:lnTo>
                  <a:lnTo>
                    <a:pt x="206" y="235"/>
                  </a:lnTo>
                  <a:lnTo>
                    <a:pt x="214" y="251"/>
                  </a:lnTo>
                  <a:lnTo>
                    <a:pt x="214" y="234"/>
                  </a:lnTo>
                  <a:lnTo>
                    <a:pt x="212" y="208"/>
                  </a:lnTo>
                  <a:lnTo>
                    <a:pt x="209" y="180"/>
                  </a:lnTo>
                  <a:lnTo>
                    <a:pt x="203" y="146"/>
                  </a:lnTo>
                  <a:lnTo>
                    <a:pt x="196" y="114"/>
                  </a:lnTo>
                  <a:lnTo>
                    <a:pt x="188" y="83"/>
                  </a:lnTo>
                  <a:lnTo>
                    <a:pt x="178" y="58"/>
                  </a:lnTo>
                  <a:lnTo>
                    <a:pt x="167" y="38"/>
                  </a:lnTo>
                  <a:lnTo>
                    <a:pt x="179" y="53"/>
                  </a:lnTo>
                  <a:lnTo>
                    <a:pt x="189" y="74"/>
                  </a:lnTo>
                  <a:lnTo>
                    <a:pt x="198" y="98"/>
                  </a:lnTo>
                  <a:lnTo>
                    <a:pt x="206" y="127"/>
                  </a:lnTo>
                  <a:lnTo>
                    <a:pt x="213" y="159"/>
                  </a:lnTo>
                  <a:lnTo>
                    <a:pt x="219" y="192"/>
                  </a:lnTo>
                  <a:lnTo>
                    <a:pt x="222" y="228"/>
                  </a:lnTo>
                  <a:lnTo>
                    <a:pt x="225" y="264"/>
                  </a:lnTo>
                  <a:lnTo>
                    <a:pt x="234" y="283"/>
                  </a:lnTo>
                  <a:lnTo>
                    <a:pt x="247" y="315"/>
                  </a:lnTo>
                  <a:lnTo>
                    <a:pt x="263" y="359"/>
                  </a:lnTo>
                  <a:lnTo>
                    <a:pt x="279" y="411"/>
                  </a:lnTo>
                  <a:lnTo>
                    <a:pt x="295" y="469"/>
                  </a:lnTo>
                  <a:lnTo>
                    <a:pt x="309" y="529"/>
                  </a:lnTo>
                  <a:lnTo>
                    <a:pt x="319" y="590"/>
                  </a:lnTo>
                  <a:lnTo>
                    <a:pt x="325" y="650"/>
                  </a:lnTo>
                  <a:lnTo>
                    <a:pt x="333" y="618"/>
                  </a:lnTo>
                  <a:lnTo>
                    <a:pt x="342" y="581"/>
                  </a:lnTo>
                  <a:lnTo>
                    <a:pt x="352" y="539"/>
                  </a:lnTo>
                  <a:lnTo>
                    <a:pt x="358" y="492"/>
                  </a:lnTo>
                  <a:lnTo>
                    <a:pt x="364" y="441"/>
                  </a:lnTo>
                  <a:lnTo>
                    <a:pt x="365" y="387"/>
                  </a:lnTo>
                  <a:lnTo>
                    <a:pt x="363" y="330"/>
                  </a:lnTo>
                  <a:lnTo>
                    <a:pt x="355" y="272"/>
                  </a:lnTo>
                  <a:lnTo>
                    <a:pt x="343" y="217"/>
                  </a:lnTo>
                  <a:lnTo>
                    <a:pt x="332" y="168"/>
                  </a:lnTo>
                  <a:lnTo>
                    <a:pt x="322" y="126"/>
                  </a:lnTo>
                  <a:lnTo>
                    <a:pt x="310" y="90"/>
                  </a:lnTo>
                  <a:lnTo>
                    <a:pt x="300" y="60"/>
                  </a:lnTo>
                  <a:lnTo>
                    <a:pt x="290" y="35"/>
                  </a:lnTo>
                  <a:lnTo>
                    <a:pt x="282" y="15"/>
                  </a:lnTo>
                  <a:lnTo>
                    <a:pt x="274" y="0"/>
                  </a:lnTo>
                  <a:lnTo>
                    <a:pt x="282" y="15"/>
                  </a:lnTo>
                  <a:lnTo>
                    <a:pt x="294" y="39"/>
                  </a:lnTo>
                  <a:lnTo>
                    <a:pt x="309" y="73"/>
                  </a:lnTo>
                  <a:lnTo>
                    <a:pt x="324" y="112"/>
                  </a:lnTo>
                  <a:lnTo>
                    <a:pt x="338" y="156"/>
                  </a:lnTo>
                  <a:lnTo>
                    <a:pt x="350" y="200"/>
                  </a:lnTo>
                  <a:lnTo>
                    <a:pt x="360" y="245"/>
                  </a:lnTo>
                  <a:lnTo>
                    <a:pt x="365" y="289"/>
                  </a:lnTo>
                  <a:lnTo>
                    <a:pt x="376" y="264"/>
                  </a:lnTo>
                  <a:lnTo>
                    <a:pt x="390" y="236"/>
                  </a:lnTo>
                  <a:lnTo>
                    <a:pt x="408" y="206"/>
                  </a:lnTo>
                  <a:lnTo>
                    <a:pt x="426" y="176"/>
                  </a:lnTo>
                  <a:lnTo>
                    <a:pt x="444" y="145"/>
                  </a:lnTo>
                  <a:lnTo>
                    <a:pt x="459" y="116"/>
                  </a:lnTo>
                  <a:lnTo>
                    <a:pt x="468" y="89"/>
                  </a:lnTo>
                  <a:lnTo>
                    <a:pt x="471" y="64"/>
                  </a:lnTo>
                  <a:lnTo>
                    <a:pt x="471" y="87"/>
                  </a:lnTo>
                  <a:lnTo>
                    <a:pt x="462" y="116"/>
                  </a:lnTo>
                  <a:lnTo>
                    <a:pt x="447" y="152"/>
                  </a:lnTo>
                  <a:lnTo>
                    <a:pt x="429" y="190"/>
                  </a:lnTo>
                  <a:lnTo>
                    <a:pt x="409" y="228"/>
                  </a:lnTo>
                  <a:lnTo>
                    <a:pt x="391" y="261"/>
                  </a:lnTo>
                  <a:lnTo>
                    <a:pt x="377" y="290"/>
                  </a:lnTo>
                  <a:lnTo>
                    <a:pt x="371" y="310"/>
                  </a:lnTo>
                  <a:lnTo>
                    <a:pt x="375" y="336"/>
                  </a:lnTo>
                  <a:lnTo>
                    <a:pt x="378" y="364"/>
                  </a:lnTo>
                  <a:lnTo>
                    <a:pt x="381" y="390"/>
                  </a:lnTo>
                  <a:lnTo>
                    <a:pt x="383" y="414"/>
                  </a:lnTo>
                  <a:lnTo>
                    <a:pt x="405" y="393"/>
                  </a:lnTo>
                  <a:lnTo>
                    <a:pt x="428" y="366"/>
                  </a:lnTo>
                  <a:lnTo>
                    <a:pt x="451" y="335"/>
                  </a:lnTo>
                  <a:lnTo>
                    <a:pt x="471" y="299"/>
                  </a:lnTo>
                  <a:lnTo>
                    <a:pt x="489" y="259"/>
                  </a:lnTo>
                  <a:lnTo>
                    <a:pt x="501" y="214"/>
                  </a:lnTo>
                  <a:lnTo>
                    <a:pt x="507" y="164"/>
                  </a:lnTo>
                  <a:lnTo>
                    <a:pt x="504" y="108"/>
                  </a:lnTo>
                  <a:lnTo>
                    <a:pt x="509" y="135"/>
                  </a:lnTo>
                  <a:lnTo>
                    <a:pt x="512" y="172"/>
                  </a:lnTo>
                  <a:lnTo>
                    <a:pt x="508" y="213"/>
                  </a:lnTo>
                  <a:lnTo>
                    <a:pt x="501" y="253"/>
                  </a:lnTo>
                  <a:lnTo>
                    <a:pt x="514" y="242"/>
                  </a:lnTo>
                  <a:lnTo>
                    <a:pt x="525" y="226"/>
                  </a:lnTo>
                  <a:lnTo>
                    <a:pt x="537" y="206"/>
                  </a:lnTo>
                  <a:lnTo>
                    <a:pt x="547" y="185"/>
                  </a:lnTo>
                  <a:lnTo>
                    <a:pt x="555" y="165"/>
                  </a:lnTo>
                  <a:lnTo>
                    <a:pt x="562" y="145"/>
                  </a:lnTo>
                  <a:lnTo>
                    <a:pt x="567" y="129"/>
                  </a:lnTo>
                  <a:lnTo>
                    <a:pt x="569" y="116"/>
                  </a:lnTo>
                  <a:lnTo>
                    <a:pt x="569" y="130"/>
                  </a:lnTo>
                  <a:lnTo>
                    <a:pt x="566" y="149"/>
                  </a:lnTo>
                  <a:lnTo>
                    <a:pt x="561" y="169"/>
                  </a:lnTo>
                  <a:lnTo>
                    <a:pt x="553" y="191"/>
                  </a:lnTo>
                  <a:lnTo>
                    <a:pt x="543" y="214"/>
                  </a:lnTo>
                  <a:lnTo>
                    <a:pt x="529" y="235"/>
                  </a:lnTo>
                  <a:lnTo>
                    <a:pt x="513" y="255"/>
                  </a:lnTo>
                  <a:lnTo>
                    <a:pt x="494" y="269"/>
                  </a:lnTo>
                  <a:lnTo>
                    <a:pt x="489" y="286"/>
                  </a:lnTo>
                  <a:lnTo>
                    <a:pt x="482" y="302"/>
                  </a:lnTo>
                  <a:lnTo>
                    <a:pt x="474" y="319"/>
                  </a:lnTo>
                  <a:lnTo>
                    <a:pt x="466" y="334"/>
                  </a:lnTo>
                  <a:lnTo>
                    <a:pt x="456" y="349"/>
                  </a:lnTo>
                  <a:lnTo>
                    <a:pt x="448" y="362"/>
                  </a:lnTo>
                  <a:lnTo>
                    <a:pt x="439" y="373"/>
                  </a:lnTo>
                  <a:lnTo>
                    <a:pt x="431" y="382"/>
                  </a:lnTo>
                  <a:lnTo>
                    <a:pt x="423" y="390"/>
                  </a:lnTo>
                  <a:lnTo>
                    <a:pt x="415" y="398"/>
                  </a:lnTo>
                  <a:lnTo>
                    <a:pt x="406" y="408"/>
                  </a:lnTo>
                  <a:lnTo>
                    <a:pt x="398" y="421"/>
                  </a:lnTo>
                  <a:lnTo>
                    <a:pt x="390" y="439"/>
                  </a:lnTo>
                  <a:lnTo>
                    <a:pt x="381" y="464"/>
                  </a:lnTo>
                  <a:lnTo>
                    <a:pt x="376" y="496"/>
                  </a:lnTo>
                  <a:lnTo>
                    <a:pt x="370" y="538"/>
                  </a:lnTo>
                  <a:lnTo>
                    <a:pt x="377" y="521"/>
                  </a:lnTo>
                  <a:lnTo>
                    <a:pt x="387" y="503"/>
                  </a:lnTo>
                  <a:lnTo>
                    <a:pt x="399" y="486"/>
                  </a:lnTo>
                  <a:lnTo>
                    <a:pt x="411" y="469"/>
                  </a:lnTo>
                  <a:lnTo>
                    <a:pt x="423" y="454"/>
                  </a:lnTo>
                  <a:lnTo>
                    <a:pt x="434" y="440"/>
                  </a:lnTo>
                  <a:lnTo>
                    <a:pt x="445" y="429"/>
                  </a:lnTo>
                  <a:lnTo>
                    <a:pt x="453" y="422"/>
                  </a:lnTo>
                  <a:lnTo>
                    <a:pt x="463" y="405"/>
                  </a:lnTo>
                  <a:lnTo>
                    <a:pt x="475" y="380"/>
                  </a:lnTo>
                  <a:lnTo>
                    <a:pt x="483" y="358"/>
                  </a:lnTo>
                  <a:lnTo>
                    <a:pt x="486" y="349"/>
                  </a:lnTo>
                  <a:lnTo>
                    <a:pt x="484" y="366"/>
                  </a:lnTo>
                  <a:lnTo>
                    <a:pt x="478" y="388"/>
                  </a:lnTo>
                  <a:lnTo>
                    <a:pt x="471" y="406"/>
                  </a:lnTo>
                  <a:lnTo>
                    <a:pt x="469" y="414"/>
                  </a:lnTo>
                  <a:lnTo>
                    <a:pt x="485" y="406"/>
                  </a:lnTo>
                  <a:lnTo>
                    <a:pt x="502" y="398"/>
                  </a:lnTo>
                  <a:lnTo>
                    <a:pt x="522" y="391"/>
                  </a:lnTo>
                  <a:lnTo>
                    <a:pt x="540" y="387"/>
                  </a:lnTo>
                  <a:lnTo>
                    <a:pt x="560" y="383"/>
                  </a:lnTo>
                  <a:lnTo>
                    <a:pt x="577" y="380"/>
                  </a:lnTo>
                  <a:lnTo>
                    <a:pt x="593" y="380"/>
                  </a:lnTo>
                  <a:lnTo>
                    <a:pt x="607" y="380"/>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2" name="未知"/>
            <p:cNvSpPr>
              <a:spLocks noChangeArrowheads="1"/>
            </p:cNvSpPr>
            <p:nvPr/>
          </p:nvSpPr>
          <p:spPr bwMode="auto">
            <a:xfrm>
              <a:off x="3" y="6"/>
              <a:ext cx="408" cy="298"/>
            </a:xfrm>
            <a:custGeom>
              <a:avLst/>
              <a:gdLst>
                <a:gd name="T0" fmla="*/ 256 w 814"/>
                <a:gd name="T1" fmla="*/ 26 h 595"/>
                <a:gd name="T2" fmla="*/ 228 w 814"/>
                <a:gd name="T3" fmla="*/ 3 h 595"/>
                <a:gd name="T4" fmla="*/ 186 w 814"/>
                <a:gd name="T5" fmla="*/ 7 h 595"/>
                <a:gd name="T6" fmla="*/ 155 w 814"/>
                <a:gd name="T7" fmla="*/ 37 h 595"/>
                <a:gd name="T8" fmla="*/ 146 w 814"/>
                <a:gd name="T9" fmla="*/ 71 h 595"/>
                <a:gd name="T10" fmla="*/ 151 w 814"/>
                <a:gd name="T11" fmla="*/ 94 h 595"/>
                <a:gd name="T12" fmla="*/ 141 w 814"/>
                <a:gd name="T13" fmla="*/ 98 h 595"/>
                <a:gd name="T14" fmla="*/ 135 w 814"/>
                <a:gd name="T15" fmla="*/ 106 h 595"/>
                <a:gd name="T16" fmla="*/ 131 w 814"/>
                <a:gd name="T17" fmla="*/ 96 h 595"/>
                <a:gd name="T18" fmla="*/ 135 w 814"/>
                <a:gd name="T19" fmla="*/ 84 h 595"/>
                <a:gd name="T20" fmla="*/ 135 w 814"/>
                <a:gd name="T21" fmla="*/ 51 h 595"/>
                <a:gd name="T22" fmla="*/ 99 w 814"/>
                <a:gd name="T23" fmla="*/ 38 h 595"/>
                <a:gd name="T24" fmla="*/ 52 w 814"/>
                <a:gd name="T25" fmla="*/ 80 h 595"/>
                <a:gd name="T26" fmla="*/ 56 w 814"/>
                <a:gd name="T27" fmla="*/ 112 h 595"/>
                <a:gd name="T28" fmla="*/ 84 w 814"/>
                <a:gd name="T29" fmla="*/ 124 h 595"/>
                <a:gd name="T30" fmla="*/ 73 w 814"/>
                <a:gd name="T31" fmla="*/ 151 h 595"/>
                <a:gd name="T32" fmla="*/ 58 w 814"/>
                <a:gd name="T33" fmla="*/ 121 h 595"/>
                <a:gd name="T34" fmla="*/ 27 w 814"/>
                <a:gd name="T35" fmla="*/ 121 h 595"/>
                <a:gd name="T36" fmla="*/ 24 w 814"/>
                <a:gd name="T37" fmla="*/ 168 h 595"/>
                <a:gd name="T38" fmla="*/ 4 w 814"/>
                <a:gd name="T39" fmla="*/ 167 h 595"/>
                <a:gd name="T40" fmla="*/ 6 w 814"/>
                <a:gd name="T41" fmla="*/ 199 h 595"/>
                <a:gd name="T42" fmla="*/ 36 w 814"/>
                <a:gd name="T43" fmla="*/ 233 h 595"/>
                <a:gd name="T44" fmla="*/ 30 w 814"/>
                <a:gd name="T45" fmla="*/ 243 h 595"/>
                <a:gd name="T46" fmla="*/ 31 w 814"/>
                <a:gd name="T47" fmla="*/ 260 h 595"/>
                <a:gd name="T48" fmla="*/ 44 w 814"/>
                <a:gd name="T49" fmla="*/ 279 h 595"/>
                <a:gd name="T50" fmla="*/ 77 w 814"/>
                <a:gd name="T51" fmla="*/ 292 h 595"/>
                <a:gd name="T52" fmla="*/ 134 w 814"/>
                <a:gd name="T53" fmla="*/ 294 h 595"/>
                <a:gd name="T54" fmla="*/ 175 w 814"/>
                <a:gd name="T55" fmla="*/ 284 h 595"/>
                <a:gd name="T56" fmla="*/ 185 w 814"/>
                <a:gd name="T57" fmla="*/ 267 h 595"/>
                <a:gd name="T58" fmla="*/ 188 w 814"/>
                <a:gd name="T59" fmla="*/ 255 h 595"/>
                <a:gd name="T60" fmla="*/ 213 w 814"/>
                <a:gd name="T61" fmla="*/ 252 h 595"/>
                <a:gd name="T62" fmla="*/ 236 w 814"/>
                <a:gd name="T63" fmla="*/ 237 h 595"/>
                <a:gd name="T64" fmla="*/ 239 w 814"/>
                <a:gd name="T65" fmla="*/ 239 h 595"/>
                <a:gd name="T66" fmla="*/ 242 w 814"/>
                <a:gd name="T67" fmla="*/ 250 h 595"/>
                <a:gd name="T68" fmla="*/ 254 w 814"/>
                <a:gd name="T69" fmla="*/ 258 h 595"/>
                <a:gd name="T70" fmla="*/ 247 w 814"/>
                <a:gd name="T71" fmla="*/ 278 h 595"/>
                <a:gd name="T72" fmla="*/ 264 w 814"/>
                <a:gd name="T73" fmla="*/ 293 h 595"/>
                <a:gd name="T74" fmla="*/ 301 w 814"/>
                <a:gd name="T75" fmla="*/ 297 h 595"/>
                <a:gd name="T76" fmla="*/ 346 w 814"/>
                <a:gd name="T77" fmla="*/ 284 h 595"/>
                <a:gd name="T78" fmla="*/ 382 w 814"/>
                <a:gd name="T79" fmla="*/ 258 h 595"/>
                <a:gd name="T80" fmla="*/ 403 w 814"/>
                <a:gd name="T81" fmla="*/ 227 h 595"/>
                <a:gd name="T82" fmla="*/ 406 w 814"/>
                <a:gd name="T83" fmla="*/ 200 h 595"/>
                <a:gd name="T84" fmla="*/ 386 w 814"/>
                <a:gd name="T85" fmla="*/ 183 h 595"/>
                <a:gd name="T86" fmla="*/ 393 w 814"/>
                <a:gd name="T87" fmla="*/ 152 h 595"/>
                <a:gd name="T88" fmla="*/ 378 w 814"/>
                <a:gd name="T89" fmla="*/ 123 h 595"/>
                <a:gd name="T90" fmla="*/ 355 w 814"/>
                <a:gd name="T91" fmla="*/ 122 h 595"/>
                <a:gd name="T92" fmla="*/ 345 w 814"/>
                <a:gd name="T93" fmla="*/ 112 h 595"/>
                <a:gd name="T94" fmla="*/ 330 w 814"/>
                <a:gd name="T95" fmla="*/ 111 h 595"/>
                <a:gd name="T96" fmla="*/ 347 w 814"/>
                <a:gd name="T97" fmla="*/ 96 h 595"/>
                <a:gd name="T98" fmla="*/ 347 w 814"/>
                <a:gd name="T99" fmla="*/ 72 h 595"/>
                <a:gd name="T100" fmla="*/ 320 w 814"/>
                <a:gd name="T101" fmla="*/ 69 h 595"/>
                <a:gd name="T102" fmla="*/ 331 w 814"/>
                <a:gd name="T103" fmla="*/ 53 h 595"/>
                <a:gd name="T104" fmla="*/ 325 w 814"/>
                <a:gd name="T105" fmla="*/ 38 h 595"/>
                <a:gd name="T106" fmla="*/ 307 w 814"/>
                <a:gd name="T107" fmla="*/ 29 h 595"/>
                <a:gd name="T108" fmla="*/ 283 w 814"/>
                <a:gd name="T109" fmla="*/ 32 h 595"/>
                <a:gd name="T110" fmla="*/ 262 w 814"/>
                <a:gd name="T111" fmla="*/ 56 h 5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814" h="595">
                  <a:moveTo>
                    <a:pt x="507" y="99"/>
                  </a:moveTo>
                  <a:lnTo>
                    <a:pt x="514" y="74"/>
                  </a:lnTo>
                  <a:lnTo>
                    <a:pt x="510" y="51"/>
                  </a:lnTo>
                  <a:lnTo>
                    <a:pt x="497" y="31"/>
                  </a:lnTo>
                  <a:lnTo>
                    <a:pt x="479" y="15"/>
                  </a:lnTo>
                  <a:lnTo>
                    <a:pt x="455" y="5"/>
                  </a:lnTo>
                  <a:lnTo>
                    <a:pt x="427" y="0"/>
                  </a:lnTo>
                  <a:lnTo>
                    <a:pt x="398" y="3"/>
                  </a:lnTo>
                  <a:lnTo>
                    <a:pt x="371" y="14"/>
                  </a:lnTo>
                  <a:lnTo>
                    <a:pt x="345" y="31"/>
                  </a:lnTo>
                  <a:lnTo>
                    <a:pt x="325" y="51"/>
                  </a:lnTo>
                  <a:lnTo>
                    <a:pt x="309" y="73"/>
                  </a:lnTo>
                  <a:lnTo>
                    <a:pt x="298" y="95"/>
                  </a:lnTo>
                  <a:lnTo>
                    <a:pt x="292" y="119"/>
                  </a:lnTo>
                  <a:lnTo>
                    <a:pt x="292" y="142"/>
                  </a:lnTo>
                  <a:lnTo>
                    <a:pt x="298" y="165"/>
                  </a:lnTo>
                  <a:lnTo>
                    <a:pt x="311" y="188"/>
                  </a:lnTo>
                  <a:lnTo>
                    <a:pt x="302" y="188"/>
                  </a:lnTo>
                  <a:lnTo>
                    <a:pt x="295" y="190"/>
                  </a:lnTo>
                  <a:lnTo>
                    <a:pt x="288" y="191"/>
                  </a:lnTo>
                  <a:lnTo>
                    <a:pt x="282" y="195"/>
                  </a:lnTo>
                  <a:lnTo>
                    <a:pt x="277" y="199"/>
                  </a:lnTo>
                  <a:lnTo>
                    <a:pt x="273" y="204"/>
                  </a:lnTo>
                  <a:lnTo>
                    <a:pt x="270" y="211"/>
                  </a:lnTo>
                  <a:lnTo>
                    <a:pt x="268" y="218"/>
                  </a:lnTo>
                  <a:lnTo>
                    <a:pt x="264" y="204"/>
                  </a:lnTo>
                  <a:lnTo>
                    <a:pt x="261" y="191"/>
                  </a:lnTo>
                  <a:lnTo>
                    <a:pt x="258" y="182"/>
                  </a:lnTo>
                  <a:lnTo>
                    <a:pt x="251" y="175"/>
                  </a:lnTo>
                  <a:lnTo>
                    <a:pt x="269" y="167"/>
                  </a:lnTo>
                  <a:lnTo>
                    <a:pt x="277" y="149"/>
                  </a:lnTo>
                  <a:lnTo>
                    <a:pt x="279" y="126"/>
                  </a:lnTo>
                  <a:lnTo>
                    <a:pt x="270" y="102"/>
                  </a:lnTo>
                  <a:lnTo>
                    <a:pt x="253" y="83"/>
                  </a:lnTo>
                  <a:lnTo>
                    <a:pt x="229" y="73"/>
                  </a:lnTo>
                  <a:lnTo>
                    <a:pt x="197" y="76"/>
                  </a:lnTo>
                  <a:lnTo>
                    <a:pt x="158" y="99"/>
                  </a:lnTo>
                  <a:lnTo>
                    <a:pt x="123" y="131"/>
                  </a:lnTo>
                  <a:lnTo>
                    <a:pt x="103" y="160"/>
                  </a:lnTo>
                  <a:lnTo>
                    <a:pt x="97" y="186"/>
                  </a:lnTo>
                  <a:lnTo>
                    <a:pt x="100" y="206"/>
                  </a:lnTo>
                  <a:lnTo>
                    <a:pt x="112" y="223"/>
                  </a:lnTo>
                  <a:lnTo>
                    <a:pt x="128" y="237"/>
                  </a:lnTo>
                  <a:lnTo>
                    <a:pt x="147" y="245"/>
                  </a:lnTo>
                  <a:lnTo>
                    <a:pt x="167" y="248"/>
                  </a:lnTo>
                  <a:lnTo>
                    <a:pt x="158" y="263"/>
                  </a:lnTo>
                  <a:lnTo>
                    <a:pt x="151" y="280"/>
                  </a:lnTo>
                  <a:lnTo>
                    <a:pt x="146" y="301"/>
                  </a:lnTo>
                  <a:lnTo>
                    <a:pt x="145" y="320"/>
                  </a:lnTo>
                  <a:lnTo>
                    <a:pt x="133" y="271"/>
                  </a:lnTo>
                  <a:lnTo>
                    <a:pt x="115" y="241"/>
                  </a:lnTo>
                  <a:lnTo>
                    <a:pt x="93" y="227"/>
                  </a:lnTo>
                  <a:lnTo>
                    <a:pt x="71" y="228"/>
                  </a:lnTo>
                  <a:lnTo>
                    <a:pt x="53" y="241"/>
                  </a:lnTo>
                  <a:lnTo>
                    <a:pt x="40" y="265"/>
                  </a:lnTo>
                  <a:lnTo>
                    <a:pt x="37" y="297"/>
                  </a:lnTo>
                  <a:lnTo>
                    <a:pt x="47" y="336"/>
                  </a:lnTo>
                  <a:lnTo>
                    <a:pt x="34" y="326"/>
                  </a:lnTo>
                  <a:lnTo>
                    <a:pt x="20" y="325"/>
                  </a:lnTo>
                  <a:lnTo>
                    <a:pt x="8" y="334"/>
                  </a:lnTo>
                  <a:lnTo>
                    <a:pt x="0" y="349"/>
                  </a:lnTo>
                  <a:lnTo>
                    <a:pt x="0" y="372"/>
                  </a:lnTo>
                  <a:lnTo>
                    <a:pt x="11" y="398"/>
                  </a:lnTo>
                  <a:lnTo>
                    <a:pt x="35" y="429"/>
                  </a:lnTo>
                  <a:lnTo>
                    <a:pt x="77" y="464"/>
                  </a:lnTo>
                  <a:lnTo>
                    <a:pt x="71" y="465"/>
                  </a:lnTo>
                  <a:lnTo>
                    <a:pt x="67" y="470"/>
                  </a:lnTo>
                  <a:lnTo>
                    <a:pt x="62" y="477"/>
                  </a:lnTo>
                  <a:lnTo>
                    <a:pt x="59" y="486"/>
                  </a:lnTo>
                  <a:lnTo>
                    <a:pt x="57" y="496"/>
                  </a:lnTo>
                  <a:lnTo>
                    <a:pt x="57" y="509"/>
                  </a:lnTo>
                  <a:lnTo>
                    <a:pt x="61" y="520"/>
                  </a:lnTo>
                  <a:lnTo>
                    <a:pt x="67" y="533"/>
                  </a:lnTo>
                  <a:lnTo>
                    <a:pt x="76" y="546"/>
                  </a:lnTo>
                  <a:lnTo>
                    <a:pt x="88" y="557"/>
                  </a:lnTo>
                  <a:lnTo>
                    <a:pt x="106" y="567"/>
                  </a:lnTo>
                  <a:lnTo>
                    <a:pt x="128" y="577"/>
                  </a:lnTo>
                  <a:lnTo>
                    <a:pt x="154" y="584"/>
                  </a:lnTo>
                  <a:lnTo>
                    <a:pt x="186" y="588"/>
                  </a:lnTo>
                  <a:lnTo>
                    <a:pt x="224" y="589"/>
                  </a:lnTo>
                  <a:lnTo>
                    <a:pt x="268" y="587"/>
                  </a:lnTo>
                  <a:lnTo>
                    <a:pt x="304" y="582"/>
                  </a:lnTo>
                  <a:lnTo>
                    <a:pt x="330" y="577"/>
                  </a:lnTo>
                  <a:lnTo>
                    <a:pt x="349" y="567"/>
                  </a:lnTo>
                  <a:lnTo>
                    <a:pt x="362" y="558"/>
                  </a:lnTo>
                  <a:lnTo>
                    <a:pt x="367" y="547"/>
                  </a:lnTo>
                  <a:lnTo>
                    <a:pt x="370" y="534"/>
                  </a:lnTo>
                  <a:lnTo>
                    <a:pt x="367" y="520"/>
                  </a:lnTo>
                  <a:lnTo>
                    <a:pt x="362" y="507"/>
                  </a:lnTo>
                  <a:lnTo>
                    <a:pt x="375" y="509"/>
                  </a:lnTo>
                  <a:lnTo>
                    <a:pt x="391" y="509"/>
                  </a:lnTo>
                  <a:lnTo>
                    <a:pt x="408" y="508"/>
                  </a:lnTo>
                  <a:lnTo>
                    <a:pt x="425" y="503"/>
                  </a:lnTo>
                  <a:lnTo>
                    <a:pt x="441" y="496"/>
                  </a:lnTo>
                  <a:lnTo>
                    <a:pt x="457" y="486"/>
                  </a:lnTo>
                  <a:lnTo>
                    <a:pt x="470" y="473"/>
                  </a:lnTo>
                  <a:lnTo>
                    <a:pt x="481" y="456"/>
                  </a:lnTo>
                  <a:lnTo>
                    <a:pt x="478" y="467"/>
                  </a:lnTo>
                  <a:lnTo>
                    <a:pt x="476" y="478"/>
                  </a:lnTo>
                  <a:lnTo>
                    <a:pt x="476" y="486"/>
                  </a:lnTo>
                  <a:lnTo>
                    <a:pt x="478" y="493"/>
                  </a:lnTo>
                  <a:lnTo>
                    <a:pt x="482" y="500"/>
                  </a:lnTo>
                  <a:lnTo>
                    <a:pt x="488" y="504"/>
                  </a:lnTo>
                  <a:lnTo>
                    <a:pt x="496" y="510"/>
                  </a:lnTo>
                  <a:lnTo>
                    <a:pt x="507" y="515"/>
                  </a:lnTo>
                  <a:lnTo>
                    <a:pt x="495" y="528"/>
                  </a:lnTo>
                  <a:lnTo>
                    <a:pt x="489" y="541"/>
                  </a:lnTo>
                  <a:lnTo>
                    <a:pt x="492" y="555"/>
                  </a:lnTo>
                  <a:lnTo>
                    <a:pt x="499" y="566"/>
                  </a:lnTo>
                  <a:lnTo>
                    <a:pt x="511" y="578"/>
                  </a:lnTo>
                  <a:lnTo>
                    <a:pt x="527" y="586"/>
                  </a:lnTo>
                  <a:lnTo>
                    <a:pt x="546" y="593"/>
                  </a:lnTo>
                  <a:lnTo>
                    <a:pt x="567" y="595"/>
                  </a:lnTo>
                  <a:lnTo>
                    <a:pt x="600" y="594"/>
                  </a:lnTo>
                  <a:lnTo>
                    <a:pt x="631" y="589"/>
                  </a:lnTo>
                  <a:lnTo>
                    <a:pt x="662" y="580"/>
                  </a:lnTo>
                  <a:lnTo>
                    <a:pt x="691" y="567"/>
                  </a:lnTo>
                  <a:lnTo>
                    <a:pt x="716" y="553"/>
                  </a:lnTo>
                  <a:lnTo>
                    <a:pt x="741" y="534"/>
                  </a:lnTo>
                  <a:lnTo>
                    <a:pt x="762" y="516"/>
                  </a:lnTo>
                  <a:lnTo>
                    <a:pt x="780" y="495"/>
                  </a:lnTo>
                  <a:lnTo>
                    <a:pt x="795" y="474"/>
                  </a:lnTo>
                  <a:lnTo>
                    <a:pt x="805" y="454"/>
                  </a:lnTo>
                  <a:lnTo>
                    <a:pt x="812" y="434"/>
                  </a:lnTo>
                  <a:lnTo>
                    <a:pt x="814" y="416"/>
                  </a:lnTo>
                  <a:lnTo>
                    <a:pt x="811" y="400"/>
                  </a:lnTo>
                  <a:lnTo>
                    <a:pt x="803" y="385"/>
                  </a:lnTo>
                  <a:lnTo>
                    <a:pt x="790" y="374"/>
                  </a:lnTo>
                  <a:lnTo>
                    <a:pt x="771" y="366"/>
                  </a:lnTo>
                  <a:lnTo>
                    <a:pt x="782" y="350"/>
                  </a:lnTo>
                  <a:lnTo>
                    <a:pt x="787" y="328"/>
                  </a:lnTo>
                  <a:lnTo>
                    <a:pt x="785" y="303"/>
                  </a:lnTo>
                  <a:lnTo>
                    <a:pt x="780" y="279"/>
                  </a:lnTo>
                  <a:lnTo>
                    <a:pt x="768" y="259"/>
                  </a:lnTo>
                  <a:lnTo>
                    <a:pt x="754" y="245"/>
                  </a:lnTo>
                  <a:lnTo>
                    <a:pt x="736" y="242"/>
                  </a:lnTo>
                  <a:lnTo>
                    <a:pt x="715" y="252"/>
                  </a:lnTo>
                  <a:lnTo>
                    <a:pt x="708" y="243"/>
                  </a:lnTo>
                  <a:lnTo>
                    <a:pt x="703" y="235"/>
                  </a:lnTo>
                  <a:lnTo>
                    <a:pt x="694" y="228"/>
                  </a:lnTo>
                  <a:lnTo>
                    <a:pt x="688" y="223"/>
                  </a:lnTo>
                  <a:lnTo>
                    <a:pt x="678" y="220"/>
                  </a:lnTo>
                  <a:lnTo>
                    <a:pt x="669" y="219"/>
                  </a:lnTo>
                  <a:lnTo>
                    <a:pt x="659" y="221"/>
                  </a:lnTo>
                  <a:lnTo>
                    <a:pt x="647" y="226"/>
                  </a:lnTo>
                  <a:lnTo>
                    <a:pt x="675" y="210"/>
                  </a:lnTo>
                  <a:lnTo>
                    <a:pt x="692" y="192"/>
                  </a:lnTo>
                  <a:lnTo>
                    <a:pt x="700" y="174"/>
                  </a:lnTo>
                  <a:lnTo>
                    <a:pt x="700" y="158"/>
                  </a:lnTo>
                  <a:lnTo>
                    <a:pt x="692" y="144"/>
                  </a:lnTo>
                  <a:lnTo>
                    <a:pt x="679" y="135"/>
                  </a:lnTo>
                  <a:lnTo>
                    <a:pt x="661" y="133"/>
                  </a:lnTo>
                  <a:lnTo>
                    <a:pt x="638" y="137"/>
                  </a:lnTo>
                  <a:lnTo>
                    <a:pt x="651" y="128"/>
                  </a:lnTo>
                  <a:lnTo>
                    <a:pt x="658" y="118"/>
                  </a:lnTo>
                  <a:lnTo>
                    <a:pt x="661" y="106"/>
                  </a:lnTo>
                  <a:lnTo>
                    <a:pt x="660" y="95"/>
                  </a:lnTo>
                  <a:lnTo>
                    <a:pt x="655" y="84"/>
                  </a:lnTo>
                  <a:lnTo>
                    <a:pt x="648" y="75"/>
                  </a:lnTo>
                  <a:lnTo>
                    <a:pt x="638" y="67"/>
                  </a:lnTo>
                  <a:lnTo>
                    <a:pt x="625" y="60"/>
                  </a:lnTo>
                  <a:lnTo>
                    <a:pt x="612" y="57"/>
                  </a:lnTo>
                  <a:lnTo>
                    <a:pt x="597" y="55"/>
                  </a:lnTo>
                  <a:lnTo>
                    <a:pt x="582" y="58"/>
                  </a:lnTo>
                  <a:lnTo>
                    <a:pt x="565" y="64"/>
                  </a:lnTo>
                  <a:lnTo>
                    <a:pt x="550" y="75"/>
                  </a:lnTo>
                  <a:lnTo>
                    <a:pt x="535" y="90"/>
                  </a:lnTo>
                  <a:lnTo>
                    <a:pt x="523" y="111"/>
                  </a:lnTo>
                  <a:lnTo>
                    <a:pt x="511" y="137"/>
                  </a:lnTo>
                  <a:lnTo>
                    <a:pt x="507" y="99"/>
                  </a:lnTo>
                  <a:close/>
                </a:path>
              </a:pathLst>
            </a:custGeom>
            <a:solidFill>
              <a:srgbClr val="0072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3" name="未知"/>
            <p:cNvSpPr>
              <a:spLocks noChangeArrowheads="1"/>
            </p:cNvSpPr>
            <p:nvPr/>
          </p:nvSpPr>
          <p:spPr bwMode="auto">
            <a:xfrm>
              <a:off x="319" y="383"/>
              <a:ext cx="80" cy="93"/>
            </a:xfrm>
            <a:custGeom>
              <a:avLst/>
              <a:gdLst>
                <a:gd name="T0" fmla="*/ 44 w 160"/>
                <a:gd name="T1" fmla="*/ 88 h 185"/>
                <a:gd name="T2" fmla="*/ 38 w 160"/>
                <a:gd name="T3" fmla="*/ 80 h 185"/>
                <a:gd name="T4" fmla="*/ 28 w 160"/>
                <a:gd name="T5" fmla="*/ 72 h 185"/>
                <a:gd name="T6" fmla="*/ 11 w 160"/>
                <a:gd name="T7" fmla="*/ 70 h 185"/>
                <a:gd name="T8" fmla="*/ 3 w 160"/>
                <a:gd name="T9" fmla="*/ 68 h 185"/>
                <a:gd name="T10" fmla="*/ 9 w 160"/>
                <a:gd name="T11" fmla="*/ 60 h 185"/>
                <a:gd name="T12" fmla="*/ 19 w 160"/>
                <a:gd name="T13" fmla="*/ 58 h 185"/>
                <a:gd name="T14" fmla="*/ 33 w 160"/>
                <a:gd name="T15" fmla="*/ 66 h 185"/>
                <a:gd name="T16" fmla="*/ 39 w 160"/>
                <a:gd name="T17" fmla="*/ 71 h 185"/>
                <a:gd name="T18" fmla="*/ 35 w 160"/>
                <a:gd name="T19" fmla="*/ 60 h 185"/>
                <a:gd name="T20" fmla="*/ 26 w 160"/>
                <a:gd name="T21" fmla="*/ 50 h 185"/>
                <a:gd name="T22" fmla="*/ 11 w 160"/>
                <a:gd name="T23" fmla="*/ 46 h 185"/>
                <a:gd name="T24" fmla="*/ 1 w 160"/>
                <a:gd name="T25" fmla="*/ 43 h 185"/>
                <a:gd name="T26" fmla="*/ 10 w 160"/>
                <a:gd name="T27" fmla="*/ 36 h 185"/>
                <a:gd name="T28" fmla="*/ 22 w 160"/>
                <a:gd name="T29" fmla="*/ 36 h 185"/>
                <a:gd name="T30" fmla="*/ 34 w 160"/>
                <a:gd name="T31" fmla="*/ 49 h 185"/>
                <a:gd name="T32" fmla="*/ 38 w 160"/>
                <a:gd name="T33" fmla="*/ 54 h 185"/>
                <a:gd name="T34" fmla="*/ 34 w 160"/>
                <a:gd name="T35" fmla="*/ 38 h 185"/>
                <a:gd name="T36" fmla="*/ 26 w 160"/>
                <a:gd name="T37" fmla="*/ 23 h 185"/>
                <a:gd name="T38" fmla="*/ 12 w 160"/>
                <a:gd name="T39" fmla="*/ 13 h 185"/>
                <a:gd name="T40" fmla="*/ 8 w 160"/>
                <a:gd name="T41" fmla="*/ 8 h 185"/>
                <a:gd name="T42" fmla="*/ 17 w 160"/>
                <a:gd name="T43" fmla="*/ 7 h 185"/>
                <a:gd name="T44" fmla="*/ 27 w 160"/>
                <a:gd name="T45" fmla="*/ 13 h 185"/>
                <a:gd name="T46" fmla="*/ 38 w 160"/>
                <a:gd name="T47" fmla="*/ 31 h 185"/>
                <a:gd name="T48" fmla="*/ 42 w 160"/>
                <a:gd name="T49" fmla="*/ 34 h 185"/>
                <a:gd name="T50" fmla="*/ 37 w 160"/>
                <a:gd name="T51" fmla="*/ 9 h 185"/>
                <a:gd name="T52" fmla="*/ 36 w 160"/>
                <a:gd name="T53" fmla="*/ 2 h 185"/>
                <a:gd name="T54" fmla="*/ 45 w 160"/>
                <a:gd name="T55" fmla="*/ 11 h 185"/>
                <a:gd name="T56" fmla="*/ 50 w 160"/>
                <a:gd name="T57" fmla="*/ 24 h 185"/>
                <a:gd name="T58" fmla="*/ 52 w 160"/>
                <a:gd name="T59" fmla="*/ 42 h 185"/>
                <a:gd name="T60" fmla="*/ 52 w 160"/>
                <a:gd name="T61" fmla="*/ 45 h 185"/>
                <a:gd name="T62" fmla="*/ 56 w 160"/>
                <a:gd name="T63" fmla="*/ 32 h 185"/>
                <a:gd name="T64" fmla="*/ 64 w 160"/>
                <a:gd name="T65" fmla="*/ 24 h 185"/>
                <a:gd name="T66" fmla="*/ 74 w 160"/>
                <a:gd name="T67" fmla="*/ 21 h 185"/>
                <a:gd name="T68" fmla="*/ 75 w 160"/>
                <a:gd name="T69" fmla="*/ 27 h 185"/>
                <a:gd name="T70" fmla="*/ 64 w 160"/>
                <a:gd name="T71" fmla="*/ 35 h 185"/>
                <a:gd name="T72" fmla="*/ 56 w 160"/>
                <a:gd name="T73" fmla="*/ 48 h 185"/>
                <a:gd name="T74" fmla="*/ 50 w 160"/>
                <a:gd name="T75" fmla="*/ 65 h 185"/>
                <a:gd name="T76" fmla="*/ 50 w 160"/>
                <a:gd name="T77" fmla="*/ 70 h 185"/>
                <a:gd name="T78" fmla="*/ 56 w 160"/>
                <a:gd name="T79" fmla="*/ 58 h 185"/>
                <a:gd name="T80" fmla="*/ 64 w 160"/>
                <a:gd name="T81" fmla="*/ 49 h 185"/>
                <a:gd name="T82" fmla="*/ 74 w 160"/>
                <a:gd name="T83" fmla="*/ 47 h 185"/>
                <a:gd name="T84" fmla="*/ 76 w 160"/>
                <a:gd name="T85" fmla="*/ 51 h 185"/>
                <a:gd name="T86" fmla="*/ 67 w 160"/>
                <a:gd name="T87" fmla="*/ 58 h 185"/>
                <a:gd name="T88" fmla="*/ 58 w 160"/>
                <a:gd name="T89" fmla="*/ 69 h 185"/>
                <a:gd name="T90" fmla="*/ 53 w 160"/>
                <a:gd name="T91" fmla="*/ 84 h 185"/>
                <a:gd name="T92" fmla="*/ 44 w 160"/>
                <a:gd name="T93" fmla="*/ 92 h 1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0" h="185">
                  <a:moveTo>
                    <a:pt x="88" y="183"/>
                  </a:moveTo>
                  <a:lnTo>
                    <a:pt x="87" y="176"/>
                  </a:lnTo>
                  <a:lnTo>
                    <a:pt x="82" y="167"/>
                  </a:lnTo>
                  <a:lnTo>
                    <a:pt x="76" y="159"/>
                  </a:lnTo>
                  <a:lnTo>
                    <a:pt x="67" y="151"/>
                  </a:lnTo>
                  <a:lnTo>
                    <a:pt x="55" y="144"/>
                  </a:lnTo>
                  <a:lnTo>
                    <a:pt x="40" y="140"/>
                  </a:lnTo>
                  <a:lnTo>
                    <a:pt x="22" y="139"/>
                  </a:lnTo>
                  <a:lnTo>
                    <a:pt x="1" y="143"/>
                  </a:lnTo>
                  <a:lnTo>
                    <a:pt x="5" y="135"/>
                  </a:lnTo>
                  <a:lnTo>
                    <a:pt x="9" y="126"/>
                  </a:lnTo>
                  <a:lnTo>
                    <a:pt x="17" y="120"/>
                  </a:lnTo>
                  <a:lnTo>
                    <a:pt x="27" y="116"/>
                  </a:lnTo>
                  <a:lnTo>
                    <a:pt x="38" y="116"/>
                  </a:lnTo>
                  <a:lnTo>
                    <a:pt x="51" y="122"/>
                  </a:lnTo>
                  <a:lnTo>
                    <a:pt x="65" y="132"/>
                  </a:lnTo>
                  <a:lnTo>
                    <a:pt x="80" y="149"/>
                  </a:lnTo>
                  <a:lnTo>
                    <a:pt x="77" y="141"/>
                  </a:lnTo>
                  <a:lnTo>
                    <a:pt x="75" y="131"/>
                  </a:lnTo>
                  <a:lnTo>
                    <a:pt x="69" y="120"/>
                  </a:lnTo>
                  <a:lnTo>
                    <a:pt x="62" y="109"/>
                  </a:lnTo>
                  <a:lnTo>
                    <a:pt x="52" y="100"/>
                  </a:lnTo>
                  <a:lnTo>
                    <a:pt x="38" y="93"/>
                  </a:lnTo>
                  <a:lnTo>
                    <a:pt x="21" y="91"/>
                  </a:lnTo>
                  <a:lnTo>
                    <a:pt x="0" y="94"/>
                  </a:lnTo>
                  <a:lnTo>
                    <a:pt x="2" y="85"/>
                  </a:lnTo>
                  <a:lnTo>
                    <a:pt x="8" y="77"/>
                  </a:lnTo>
                  <a:lnTo>
                    <a:pt x="19" y="71"/>
                  </a:lnTo>
                  <a:lnTo>
                    <a:pt x="30" y="69"/>
                  </a:lnTo>
                  <a:lnTo>
                    <a:pt x="43" y="71"/>
                  </a:lnTo>
                  <a:lnTo>
                    <a:pt x="55" y="80"/>
                  </a:lnTo>
                  <a:lnTo>
                    <a:pt x="68" y="97"/>
                  </a:lnTo>
                  <a:lnTo>
                    <a:pt x="78" y="123"/>
                  </a:lnTo>
                  <a:lnTo>
                    <a:pt x="76" y="108"/>
                  </a:lnTo>
                  <a:lnTo>
                    <a:pt x="73" y="91"/>
                  </a:lnTo>
                  <a:lnTo>
                    <a:pt x="67" y="75"/>
                  </a:lnTo>
                  <a:lnTo>
                    <a:pt x="60" y="59"/>
                  </a:lnTo>
                  <a:lnTo>
                    <a:pt x="51" y="45"/>
                  </a:lnTo>
                  <a:lnTo>
                    <a:pt x="38" y="33"/>
                  </a:lnTo>
                  <a:lnTo>
                    <a:pt x="24" y="25"/>
                  </a:lnTo>
                  <a:lnTo>
                    <a:pt x="7" y="22"/>
                  </a:lnTo>
                  <a:lnTo>
                    <a:pt x="15" y="16"/>
                  </a:lnTo>
                  <a:lnTo>
                    <a:pt x="24" y="13"/>
                  </a:lnTo>
                  <a:lnTo>
                    <a:pt x="34" y="13"/>
                  </a:lnTo>
                  <a:lnTo>
                    <a:pt x="44" y="16"/>
                  </a:lnTo>
                  <a:lnTo>
                    <a:pt x="54" y="25"/>
                  </a:lnTo>
                  <a:lnTo>
                    <a:pt x="65" y="39"/>
                  </a:lnTo>
                  <a:lnTo>
                    <a:pt x="75" y="61"/>
                  </a:lnTo>
                  <a:lnTo>
                    <a:pt x="84" y="91"/>
                  </a:lnTo>
                  <a:lnTo>
                    <a:pt x="84" y="67"/>
                  </a:lnTo>
                  <a:lnTo>
                    <a:pt x="80" y="41"/>
                  </a:lnTo>
                  <a:lnTo>
                    <a:pt x="73" y="18"/>
                  </a:lnTo>
                  <a:lnTo>
                    <a:pt x="60" y="0"/>
                  </a:lnTo>
                  <a:lnTo>
                    <a:pt x="72" y="3"/>
                  </a:lnTo>
                  <a:lnTo>
                    <a:pt x="82" y="10"/>
                  </a:lnTo>
                  <a:lnTo>
                    <a:pt x="90" y="21"/>
                  </a:lnTo>
                  <a:lnTo>
                    <a:pt x="97" y="33"/>
                  </a:lnTo>
                  <a:lnTo>
                    <a:pt x="100" y="48"/>
                  </a:lnTo>
                  <a:lnTo>
                    <a:pt x="103" y="64"/>
                  </a:lnTo>
                  <a:lnTo>
                    <a:pt x="103" y="83"/>
                  </a:lnTo>
                  <a:lnTo>
                    <a:pt x="99" y="102"/>
                  </a:lnTo>
                  <a:lnTo>
                    <a:pt x="103" y="90"/>
                  </a:lnTo>
                  <a:lnTo>
                    <a:pt x="107" y="77"/>
                  </a:lnTo>
                  <a:lnTo>
                    <a:pt x="112" y="64"/>
                  </a:lnTo>
                  <a:lnTo>
                    <a:pt x="119" y="55"/>
                  </a:lnTo>
                  <a:lnTo>
                    <a:pt x="127" y="47"/>
                  </a:lnTo>
                  <a:lnTo>
                    <a:pt x="136" y="42"/>
                  </a:lnTo>
                  <a:lnTo>
                    <a:pt x="148" y="42"/>
                  </a:lnTo>
                  <a:lnTo>
                    <a:pt x="160" y="46"/>
                  </a:lnTo>
                  <a:lnTo>
                    <a:pt x="150" y="53"/>
                  </a:lnTo>
                  <a:lnTo>
                    <a:pt x="138" y="61"/>
                  </a:lnTo>
                  <a:lnTo>
                    <a:pt x="128" y="70"/>
                  </a:lnTo>
                  <a:lnTo>
                    <a:pt x="119" y="82"/>
                  </a:lnTo>
                  <a:lnTo>
                    <a:pt x="111" y="95"/>
                  </a:lnTo>
                  <a:lnTo>
                    <a:pt x="104" y="111"/>
                  </a:lnTo>
                  <a:lnTo>
                    <a:pt x="99" y="129"/>
                  </a:lnTo>
                  <a:lnTo>
                    <a:pt x="97" y="149"/>
                  </a:lnTo>
                  <a:lnTo>
                    <a:pt x="99" y="139"/>
                  </a:lnTo>
                  <a:lnTo>
                    <a:pt x="105" y="128"/>
                  </a:lnTo>
                  <a:lnTo>
                    <a:pt x="111" y="116"/>
                  </a:lnTo>
                  <a:lnTo>
                    <a:pt x="119" y="106"/>
                  </a:lnTo>
                  <a:lnTo>
                    <a:pt x="128" y="98"/>
                  </a:lnTo>
                  <a:lnTo>
                    <a:pt x="137" y="93"/>
                  </a:lnTo>
                  <a:lnTo>
                    <a:pt x="148" y="94"/>
                  </a:lnTo>
                  <a:lnTo>
                    <a:pt x="157" y="101"/>
                  </a:lnTo>
                  <a:lnTo>
                    <a:pt x="151" y="102"/>
                  </a:lnTo>
                  <a:lnTo>
                    <a:pt x="143" y="107"/>
                  </a:lnTo>
                  <a:lnTo>
                    <a:pt x="134" y="115"/>
                  </a:lnTo>
                  <a:lnTo>
                    <a:pt x="125" y="125"/>
                  </a:lnTo>
                  <a:lnTo>
                    <a:pt x="116" y="137"/>
                  </a:lnTo>
                  <a:lnTo>
                    <a:pt x="110" y="152"/>
                  </a:lnTo>
                  <a:lnTo>
                    <a:pt x="106" y="168"/>
                  </a:lnTo>
                  <a:lnTo>
                    <a:pt x="105" y="185"/>
                  </a:lnTo>
                  <a:lnTo>
                    <a:pt x="88" y="183"/>
                  </a:lnTo>
                  <a:close/>
                </a:path>
              </a:pathLst>
            </a:custGeom>
            <a:solidFill>
              <a:srgbClr val="0072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4" name="未知"/>
            <p:cNvSpPr>
              <a:spLocks noChangeArrowheads="1"/>
            </p:cNvSpPr>
            <p:nvPr/>
          </p:nvSpPr>
          <p:spPr bwMode="auto">
            <a:xfrm>
              <a:off x="185" y="419"/>
              <a:ext cx="47" cy="50"/>
            </a:xfrm>
            <a:custGeom>
              <a:avLst/>
              <a:gdLst>
                <a:gd name="T0" fmla="*/ 32 w 94"/>
                <a:gd name="T1" fmla="*/ 50 h 99"/>
                <a:gd name="T2" fmla="*/ 28 w 94"/>
                <a:gd name="T3" fmla="*/ 41 h 99"/>
                <a:gd name="T4" fmla="*/ 33 w 94"/>
                <a:gd name="T5" fmla="*/ 36 h 99"/>
                <a:gd name="T6" fmla="*/ 38 w 94"/>
                <a:gd name="T7" fmla="*/ 30 h 99"/>
                <a:gd name="T8" fmla="*/ 40 w 94"/>
                <a:gd name="T9" fmla="*/ 24 h 99"/>
                <a:gd name="T10" fmla="*/ 39 w 94"/>
                <a:gd name="T11" fmla="*/ 17 h 99"/>
                <a:gd name="T12" fmla="*/ 36 w 94"/>
                <a:gd name="T13" fmla="*/ 14 h 99"/>
                <a:gd name="T14" fmla="*/ 33 w 94"/>
                <a:gd name="T15" fmla="*/ 12 h 99"/>
                <a:gd name="T16" fmla="*/ 29 w 94"/>
                <a:gd name="T17" fmla="*/ 11 h 99"/>
                <a:gd name="T18" fmla="*/ 25 w 94"/>
                <a:gd name="T19" fmla="*/ 10 h 99"/>
                <a:gd name="T20" fmla="*/ 20 w 94"/>
                <a:gd name="T21" fmla="*/ 10 h 99"/>
                <a:gd name="T22" fmla="*/ 16 w 94"/>
                <a:gd name="T23" fmla="*/ 10 h 99"/>
                <a:gd name="T24" fmla="*/ 11 w 94"/>
                <a:gd name="T25" fmla="*/ 10 h 99"/>
                <a:gd name="T26" fmla="*/ 7 w 94"/>
                <a:gd name="T27" fmla="*/ 11 h 99"/>
                <a:gd name="T28" fmla="*/ 2 w 94"/>
                <a:gd name="T29" fmla="*/ 10 h 99"/>
                <a:gd name="T30" fmla="*/ 0 w 94"/>
                <a:gd name="T31" fmla="*/ 8 h 99"/>
                <a:gd name="T32" fmla="*/ 1 w 94"/>
                <a:gd name="T33" fmla="*/ 4 h 99"/>
                <a:gd name="T34" fmla="*/ 5 w 94"/>
                <a:gd name="T35" fmla="*/ 2 h 99"/>
                <a:gd name="T36" fmla="*/ 9 w 94"/>
                <a:gd name="T37" fmla="*/ 1 h 99"/>
                <a:gd name="T38" fmla="*/ 14 w 94"/>
                <a:gd name="T39" fmla="*/ 0 h 99"/>
                <a:gd name="T40" fmla="*/ 20 w 94"/>
                <a:gd name="T41" fmla="*/ 0 h 99"/>
                <a:gd name="T42" fmla="*/ 27 w 94"/>
                <a:gd name="T43" fmla="*/ 1 h 99"/>
                <a:gd name="T44" fmla="*/ 33 w 94"/>
                <a:gd name="T45" fmla="*/ 3 h 99"/>
                <a:gd name="T46" fmla="*/ 39 w 94"/>
                <a:gd name="T47" fmla="*/ 6 h 99"/>
                <a:gd name="T48" fmla="*/ 44 w 94"/>
                <a:gd name="T49" fmla="*/ 10 h 99"/>
                <a:gd name="T50" fmla="*/ 47 w 94"/>
                <a:gd name="T51" fmla="*/ 17 h 99"/>
                <a:gd name="T52" fmla="*/ 47 w 94"/>
                <a:gd name="T53" fmla="*/ 28 h 99"/>
                <a:gd name="T54" fmla="*/ 44 w 94"/>
                <a:gd name="T55" fmla="*/ 36 h 99"/>
                <a:gd name="T56" fmla="*/ 40 w 94"/>
                <a:gd name="T57" fmla="*/ 40 h 99"/>
                <a:gd name="T58" fmla="*/ 38 w 94"/>
                <a:gd name="T59" fmla="*/ 42 h 99"/>
                <a:gd name="T60" fmla="*/ 40 w 94"/>
                <a:gd name="T61" fmla="*/ 48 h 99"/>
                <a:gd name="T62" fmla="*/ 32 w 94"/>
                <a:gd name="T63" fmla="*/ 50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4" h="99">
                  <a:moveTo>
                    <a:pt x="64" y="99"/>
                  </a:moveTo>
                  <a:lnTo>
                    <a:pt x="55" y="82"/>
                  </a:lnTo>
                  <a:lnTo>
                    <a:pt x="66" y="72"/>
                  </a:lnTo>
                  <a:lnTo>
                    <a:pt x="76" y="60"/>
                  </a:lnTo>
                  <a:lnTo>
                    <a:pt x="79" y="48"/>
                  </a:lnTo>
                  <a:lnTo>
                    <a:pt x="77" y="34"/>
                  </a:lnTo>
                  <a:lnTo>
                    <a:pt x="72" y="28"/>
                  </a:lnTo>
                  <a:lnTo>
                    <a:pt x="66" y="23"/>
                  </a:lnTo>
                  <a:lnTo>
                    <a:pt x="58" y="21"/>
                  </a:lnTo>
                  <a:lnTo>
                    <a:pt x="49" y="19"/>
                  </a:lnTo>
                  <a:lnTo>
                    <a:pt x="40" y="19"/>
                  </a:lnTo>
                  <a:lnTo>
                    <a:pt x="31" y="19"/>
                  </a:lnTo>
                  <a:lnTo>
                    <a:pt x="22" y="20"/>
                  </a:lnTo>
                  <a:lnTo>
                    <a:pt x="13" y="21"/>
                  </a:lnTo>
                  <a:lnTo>
                    <a:pt x="4" y="20"/>
                  </a:lnTo>
                  <a:lnTo>
                    <a:pt x="0" y="15"/>
                  </a:lnTo>
                  <a:lnTo>
                    <a:pt x="1" y="8"/>
                  </a:lnTo>
                  <a:lnTo>
                    <a:pt x="9" y="4"/>
                  </a:lnTo>
                  <a:lnTo>
                    <a:pt x="17" y="2"/>
                  </a:lnTo>
                  <a:lnTo>
                    <a:pt x="27" y="0"/>
                  </a:lnTo>
                  <a:lnTo>
                    <a:pt x="40" y="0"/>
                  </a:lnTo>
                  <a:lnTo>
                    <a:pt x="54" y="2"/>
                  </a:lnTo>
                  <a:lnTo>
                    <a:pt x="66" y="5"/>
                  </a:lnTo>
                  <a:lnTo>
                    <a:pt x="78" y="11"/>
                  </a:lnTo>
                  <a:lnTo>
                    <a:pt x="87" y="20"/>
                  </a:lnTo>
                  <a:lnTo>
                    <a:pt x="93" y="33"/>
                  </a:lnTo>
                  <a:lnTo>
                    <a:pt x="94" y="56"/>
                  </a:lnTo>
                  <a:lnTo>
                    <a:pt x="87" y="72"/>
                  </a:lnTo>
                  <a:lnTo>
                    <a:pt x="79" y="80"/>
                  </a:lnTo>
                  <a:lnTo>
                    <a:pt x="76" y="83"/>
                  </a:lnTo>
                  <a:lnTo>
                    <a:pt x="79" y="95"/>
                  </a:lnTo>
                  <a:lnTo>
                    <a:pt x="64" y="99"/>
                  </a:lnTo>
                  <a:close/>
                </a:path>
              </a:pathLst>
            </a:custGeom>
            <a:solidFill>
              <a:srgbClr val="33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5365" name="图片 19460" descr="教材精析"/>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3354388"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0" descr="uarh4nj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0" y="4419600"/>
            <a:ext cx="2667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25233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6" name="Group 26">
            <a:extLst>
              <a:ext uri="{FF2B5EF4-FFF2-40B4-BE49-F238E27FC236}">
                <a16:creationId xmlns:a16="http://schemas.microsoft.com/office/drawing/2014/main" xmlns="" id="{CC87D372-AA18-4F56-A2E6-DFE809F3DB67}"/>
              </a:ext>
            </a:extLst>
          </p:cNvPr>
          <p:cNvGraphicFramePr>
            <a:graphicFrameLocks noGrp="1"/>
          </p:cNvGraphicFramePr>
          <p:nvPr/>
        </p:nvGraphicFramePr>
        <p:xfrm>
          <a:off x="539750" y="1447800"/>
          <a:ext cx="7777164" cy="5256213"/>
        </p:xfrm>
        <a:graphic>
          <a:graphicData uri="http://schemas.openxmlformats.org/drawingml/2006/table">
            <a:tbl>
              <a:tblPr/>
              <a:tblGrid>
                <a:gridCol w="2391430">
                  <a:extLst>
                    <a:ext uri="{9D8B030D-6E8A-4147-A177-3AD203B41FA5}">
                      <a16:colId xmlns:a16="http://schemas.microsoft.com/office/drawing/2014/main" xmlns="" val="20000"/>
                    </a:ext>
                  </a:extLst>
                </a:gridCol>
                <a:gridCol w="2433112">
                  <a:extLst>
                    <a:ext uri="{9D8B030D-6E8A-4147-A177-3AD203B41FA5}">
                      <a16:colId xmlns:a16="http://schemas.microsoft.com/office/drawing/2014/main" xmlns="" val="20001"/>
                    </a:ext>
                  </a:extLst>
                </a:gridCol>
                <a:gridCol w="2952622">
                  <a:extLst>
                    <a:ext uri="{9D8B030D-6E8A-4147-A177-3AD203B41FA5}">
                      <a16:colId xmlns:a16="http://schemas.microsoft.com/office/drawing/2014/main" xmlns="" val="20002"/>
                    </a:ext>
                  </a:extLst>
                </a:gridCol>
              </a:tblGrid>
              <a:tr h="799963">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a:ln>
                            <a:noFill/>
                          </a:ln>
                          <a:solidFill>
                            <a:schemeClr val="tx1"/>
                          </a:solidFill>
                          <a:effectLst/>
                          <a:latin typeface="Calibri" panose="020F0502020204030204" pitchFamily="34" charset="0"/>
                          <a:ea typeface="宋体" panose="02010600030101010101" pitchFamily="2" charset="-122"/>
                        </a:rPr>
                        <a:t>牧羊人的情况</a:t>
                      </a: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rPr>
                        <a:t>高原的情况</a:t>
                      </a: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247911">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rPr>
                        <a:t>初遇牧羊人</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0800">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a:ln>
                            <a:noFill/>
                          </a:ln>
                          <a:solidFill>
                            <a:schemeClr val="tx1"/>
                          </a:solidFill>
                          <a:effectLst/>
                          <a:latin typeface="Calibri" panose="020F0502020204030204" pitchFamily="34" charset="0"/>
                          <a:ea typeface="宋体" panose="02010600030101010101" pitchFamily="2" charset="-122"/>
                        </a:rPr>
                        <a:t>再见牧羊人</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77539">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a:ln>
                            <a:noFill/>
                          </a:ln>
                          <a:solidFill>
                            <a:schemeClr val="tx1"/>
                          </a:solidFill>
                          <a:effectLst/>
                          <a:latin typeface="Calibri" panose="020F0502020204030204" pitchFamily="34" charset="0"/>
                          <a:ea typeface="宋体" panose="02010600030101010101" pitchFamily="2" charset="-122"/>
                        </a:rPr>
                        <a:t>最后一次相见</a:t>
                      </a:r>
                    </a:p>
                  </a:txBody>
                  <a:tcPr marT="45717" marB="4571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ea typeface="宋体" panose="02010600030101010101" pitchFamily="2" charset="-122"/>
                        </a:defRPr>
                      </a:lvl1pPr>
                      <a:lvl2pPr>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2pPr>
                      <a:lvl3pPr>
                        <a:spcBef>
                          <a:spcPct val="20000"/>
                        </a:spcBef>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3pPr>
                      <a:lvl4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spcBef>
                          <a:spcPct val="20000"/>
                        </a:spcBef>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endParaRPr>
                    </a:p>
                  </a:txBody>
                  <a:tcPr marT="45717" marB="4571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2" name="TextBox 1"/>
          <p:cNvSpPr txBox="1">
            <a:spLocks noChangeArrowheads="1"/>
          </p:cNvSpPr>
          <p:nvPr/>
        </p:nvSpPr>
        <p:spPr bwMode="auto">
          <a:xfrm>
            <a:off x="2971800" y="2362200"/>
            <a:ext cx="23764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独居、</a:t>
            </a:r>
            <a:r>
              <a:rPr lang="en-US" altLang="zh-CN" sz="2000" b="1"/>
              <a:t>50</a:t>
            </a:r>
            <a:r>
              <a:rPr lang="zh-CN" altLang="en-US" sz="2000" b="1"/>
              <a:t>几岁，牧羊、种树，沉默寡言、充满自信</a:t>
            </a:r>
          </a:p>
        </p:txBody>
      </p:sp>
      <p:sp>
        <p:nvSpPr>
          <p:cNvPr id="3" name="TextBox 2"/>
          <p:cNvSpPr txBox="1">
            <a:spLocks noChangeArrowheads="1"/>
          </p:cNvSpPr>
          <p:nvPr/>
        </p:nvSpPr>
        <p:spPr bwMode="auto">
          <a:xfrm>
            <a:off x="5508625" y="2322513"/>
            <a:ext cx="25923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荒原、光秃秃的山，狂风怒吼、没有溪水</a:t>
            </a:r>
          </a:p>
        </p:txBody>
      </p:sp>
      <p:sp>
        <p:nvSpPr>
          <p:cNvPr id="4" name="TextBox 3"/>
          <p:cNvSpPr txBox="1">
            <a:spLocks noChangeArrowheads="1"/>
          </p:cNvSpPr>
          <p:nvPr/>
        </p:nvSpPr>
        <p:spPr bwMode="auto">
          <a:xfrm>
            <a:off x="2971800" y="3581400"/>
            <a:ext cx="237648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身体硬朗、不再牧羊、养蜂，性格没有变化，依然心无旁骛地种树</a:t>
            </a:r>
          </a:p>
        </p:txBody>
      </p:sp>
      <p:sp>
        <p:nvSpPr>
          <p:cNvPr id="5" name="TextBox 4"/>
          <p:cNvSpPr txBox="1">
            <a:spLocks noChangeArrowheads="1"/>
          </p:cNvSpPr>
          <p:nvPr/>
        </p:nvSpPr>
        <p:spPr bwMode="auto">
          <a:xfrm>
            <a:off x="5524500" y="3656013"/>
            <a:ext cx="24479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树木成林、挺拔茂盛，有了溪水</a:t>
            </a:r>
          </a:p>
        </p:txBody>
      </p:sp>
      <p:sp>
        <p:nvSpPr>
          <p:cNvPr id="9" name="TextBox 8"/>
          <p:cNvSpPr txBox="1">
            <a:spLocks noChangeArrowheads="1"/>
          </p:cNvSpPr>
          <p:nvPr/>
        </p:nvSpPr>
        <p:spPr bwMode="auto">
          <a:xfrm>
            <a:off x="3141663" y="5270500"/>
            <a:ext cx="19431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已经</a:t>
            </a:r>
            <a:r>
              <a:rPr lang="en-US" altLang="zh-CN" sz="2000" b="1"/>
              <a:t>87</a:t>
            </a:r>
            <a:r>
              <a:rPr lang="zh-CN" altLang="en-US" sz="2000" b="1"/>
              <a:t>岁了，初衷不动摇，继续种树。</a:t>
            </a:r>
          </a:p>
        </p:txBody>
      </p:sp>
      <p:sp>
        <p:nvSpPr>
          <p:cNvPr id="7" name="TextBox 6"/>
          <p:cNvSpPr txBox="1">
            <a:spLocks noChangeArrowheads="1"/>
          </p:cNvSpPr>
          <p:nvPr/>
        </p:nvSpPr>
        <p:spPr bwMode="auto">
          <a:xfrm>
            <a:off x="5508625" y="5295900"/>
            <a:ext cx="259238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t>一片沃土、生机勃勃、微风飘香、泉水流淌、重建新村、人民幸福</a:t>
            </a:r>
          </a:p>
        </p:txBody>
      </p:sp>
      <p:sp>
        <p:nvSpPr>
          <p:cNvPr id="8" name="TextBox 7"/>
          <p:cNvSpPr txBox="1">
            <a:spLocks noChangeArrowheads="1"/>
          </p:cNvSpPr>
          <p:nvPr/>
        </p:nvSpPr>
        <p:spPr bwMode="auto">
          <a:xfrm>
            <a:off x="611188" y="333375"/>
            <a:ext cx="4105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t>三见牧羊人</a:t>
            </a:r>
          </a:p>
        </p:txBody>
      </p:sp>
      <p:sp>
        <p:nvSpPr>
          <p:cNvPr id="16415" name="灯片编号占位符 9"/>
          <p:cNvSpPr>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hangingPunct="1">
              <a:buFont typeface="Arial" pitchFamily="34" charset="0"/>
              <a:buNone/>
            </a:pPr>
            <a:fld id="{5BD439E2-5233-4050-8A1B-08D12944114C}" type="slidenum">
              <a:rPr lang="zh-CN" altLang="en-US" sz="1200">
                <a:solidFill>
                  <a:srgbClr val="898989"/>
                </a:solidFill>
                <a:latin typeface="Calibri" pitchFamily="34" charset="0"/>
              </a:rPr>
              <a:pPr algn="r" eaLnBrk="1" hangingPunct="1">
                <a:buFont typeface="Arial" pitchFamily="34" charset="0"/>
                <a:buNone/>
              </a:pPr>
              <a:t>14</a:t>
            </a:fld>
            <a:endParaRPr lang="zh-CN" altLang="en-US" sz="1200">
              <a:solidFill>
                <a:srgbClr val="898989"/>
              </a:solidFill>
              <a:latin typeface="Calibri" pitchFamily="34" charset="0"/>
            </a:endParaRPr>
          </a:p>
        </p:txBody>
      </p:sp>
    </p:spTree>
    <p:extLst>
      <p:ext uri="{BB962C8B-B14F-4D97-AF65-F5344CB8AC3E}">
        <p14:creationId xmlns:p14="http://schemas.microsoft.com/office/powerpoint/2010/main" val="17914815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9"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39937"/>
          <p:cNvSpPr txBox="1">
            <a:spLocks noChangeArrowheads="1"/>
          </p:cNvSpPr>
          <p:nvPr/>
        </p:nvSpPr>
        <p:spPr bwMode="auto">
          <a:xfrm>
            <a:off x="2362200" y="2667000"/>
            <a:ext cx="38862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7200" b="1">
                <a:latin typeface="宋体" pitchFamily="2" charset="-122"/>
              </a:rPr>
              <a:t>第二课时</a:t>
            </a:r>
          </a:p>
        </p:txBody>
      </p:sp>
    </p:spTree>
    <p:extLst>
      <p:ext uri="{BB962C8B-B14F-4D97-AF65-F5344CB8AC3E}">
        <p14:creationId xmlns:p14="http://schemas.microsoft.com/office/powerpoint/2010/main" val="342591678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39937"/>
          <p:cNvSpPr txBox="1">
            <a:spLocks noChangeArrowheads="1"/>
          </p:cNvSpPr>
          <p:nvPr/>
        </p:nvSpPr>
        <p:spPr bwMode="auto">
          <a:xfrm>
            <a:off x="381000" y="685800"/>
            <a:ext cx="8001000"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b="1">
                <a:latin typeface="宋体" pitchFamily="2" charset="-122"/>
              </a:rPr>
              <a:t>一、精读课文，深入理解内容，理解人物形象，理解主旨。</a:t>
            </a:r>
            <a:endParaRPr lang="zh-CN" altLang="en-US" sz="2800" b="1">
              <a:latin typeface="宋体" pitchFamily="2" charset="-122"/>
            </a:endParaRPr>
          </a:p>
          <a:p>
            <a:pPr eaLnBrk="1" hangingPunct="1"/>
            <a:r>
              <a:rPr lang="zh-CN" altLang="en-US" sz="3200" b="1">
                <a:latin typeface="宋体" pitchFamily="2" charset="-122"/>
              </a:rPr>
              <a:t>  </a:t>
            </a:r>
            <a:r>
              <a:rPr lang="en-US" altLang="zh-CN" sz="3200" b="1">
                <a:latin typeface="宋体" pitchFamily="2" charset="-122"/>
              </a:rPr>
              <a:t>1</a:t>
            </a:r>
            <a:r>
              <a:rPr lang="zh-CN" altLang="en-US" sz="3200" b="1">
                <a:latin typeface="宋体" pitchFamily="2" charset="-122"/>
              </a:rPr>
              <a:t>．文章开头说：“想真正了解一个人，要长期观察他所做的事。”你认为文中哪些语句照应了这句话？从全文内容看，牧羊人艾尔泽阿</a:t>
            </a:r>
            <a:r>
              <a:rPr lang="en-US" altLang="zh-CN" sz="3200" b="1">
                <a:latin typeface="宋体" pitchFamily="2" charset="-122"/>
              </a:rPr>
              <a:t>·</a:t>
            </a:r>
            <a:r>
              <a:rPr lang="zh-CN" altLang="en-US" sz="3200" b="1">
                <a:latin typeface="宋体" pitchFamily="2" charset="-122"/>
              </a:rPr>
              <a:t>布菲耶种了多少年的树？</a:t>
            </a:r>
          </a:p>
          <a:p>
            <a:pPr eaLnBrk="1" hangingPunct="1"/>
            <a:r>
              <a:rPr lang="zh-CN" altLang="en-US" sz="3200" b="1">
                <a:latin typeface="宋体" pitchFamily="2" charset="-122"/>
              </a:rPr>
              <a:t>明确：文中“</a:t>
            </a:r>
            <a:r>
              <a:rPr lang="en-US" altLang="zh-CN" sz="3200" b="1">
                <a:latin typeface="宋体" pitchFamily="2" charset="-122"/>
              </a:rPr>
              <a:t>1913</a:t>
            </a:r>
            <a:r>
              <a:rPr lang="zh-CN" altLang="en-US" sz="3200" b="1">
                <a:latin typeface="宋体" pitchFamily="2" charset="-122"/>
              </a:rPr>
              <a:t>年”，“</a:t>
            </a:r>
            <a:r>
              <a:rPr lang="en-US" altLang="zh-CN" sz="3200" b="1">
                <a:latin typeface="宋体" pitchFamily="2" charset="-122"/>
              </a:rPr>
              <a:t>1920</a:t>
            </a:r>
            <a:r>
              <a:rPr lang="zh-CN" altLang="en-US" sz="3200" b="1">
                <a:latin typeface="宋体" pitchFamily="2" charset="-122"/>
              </a:rPr>
              <a:t>年”“</a:t>
            </a:r>
            <a:r>
              <a:rPr lang="en-US" altLang="zh-CN" sz="3200" b="1">
                <a:latin typeface="宋体" pitchFamily="2" charset="-122"/>
              </a:rPr>
              <a:t>1945</a:t>
            </a:r>
            <a:r>
              <a:rPr lang="zh-CN" altLang="en-US" sz="3200" b="1">
                <a:latin typeface="宋体" pitchFamily="2" charset="-122"/>
              </a:rPr>
              <a:t>年”</a:t>
            </a:r>
            <a:r>
              <a:rPr lang="en-US" altLang="zh-CN" sz="3200" b="1">
                <a:latin typeface="宋体" pitchFamily="2" charset="-122"/>
              </a:rPr>
              <a:t> </a:t>
            </a:r>
            <a:r>
              <a:rPr lang="zh-CN" altLang="en-US" sz="3200" b="1">
                <a:latin typeface="宋体" pitchFamily="2" charset="-122"/>
              </a:rPr>
              <a:t>，从前至后整整三十多年时间，</a:t>
            </a:r>
            <a:r>
              <a:rPr lang="zh-CN" altLang="en-US" sz="3200" b="1">
                <a:solidFill>
                  <a:srgbClr val="FF0000"/>
                </a:solidFill>
                <a:latin typeface="宋体" pitchFamily="2" charset="-122"/>
              </a:rPr>
              <a:t>表明时间之长</a:t>
            </a:r>
            <a:r>
              <a:rPr lang="zh-CN" altLang="en-US" sz="3200" b="1">
                <a:latin typeface="宋体" pitchFamily="2" charset="-122"/>
              </a:rPr>
              <a:t>；而对牧羊人几十年植树造林的关注，则表明了</a:t>
            </a:r>
            <a:r>
              <a:rPr lang="zh-CN" altLang="en-US" sz="3200" b="1">
                <a:solidFill>
                  <a:srgbClr val="FF0000"/>
                </a:solidFill>
                <a:latin typeface="宋体" pitchFamily="2" charset="-122"/>
              </a:rPr>
              <a:t>作者对他的深深敬佩和感动</a:t>
            </a:r>
            <a:r>
              <a:rPr lang="zh-CN" altLang="en-US" sz="3200" b="1">
                <a:latin typeface="宋体" pitchFamily="2" charset="-122"/>
              </a:rPr>
              <a:t>。</a:t>
            </a:r>
          </a:p>
        </p:txBody>
      </p:sp>
    </p:spTree>
    <p:extLst>
      <p:ext uri="{BB962C8B-B14F-4D97-AF65-F5344CB8AC3E}">
        <p14:creationId xmlns:p14="http://schemas.microsoft.com/office/powerpoint/2010/main" val="2681334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2" end="2"/>
                                            </p:txEl>
                                          </p:spTgt>
                                        </p:tgtEl>
                                        <p:attrNameLst>
                                          <p:attrName>style.visibility</p:attrName>
                                        </p:attrNameLst>
                                      </p:cBhvr>
                                      <p:to>
                                        <p:strVal val="visible"/>
                                      </p:to>
                                    </p:set>
                                    <p:anim calcmode="lin" valueType="num">
                                      <p:cBhvr additive="base">
                                        <p:cTn id="7" dur="20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993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611188" y="981075"/>
            <a:ext cx="65516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6000" b="1"/>
              <a:t>2</a:t>
            </a:r>
            <a:r>
              <a:rPr lang="zh-CN" altLang="en-US" sz="6000" b="1"/>
              <a:t>、环境描写作用：</a:t>
            </a:r>
          </a:p>
        </p:txBody>
      </p:sp>
      <p:sp>
        <p:nvSpPr>
          <p:cNvPr id="48131" name="Text Box 4"/>
          <p:cNvSpPr txBox="1">
            <a:spLocks noChangeArrowheads="1"/>
          </p:cNvSpPr>
          <p:nvPr/>
        </p:nvSpPr>
        <p:spPr bwMode="auto">
          <a:xfrm>
            <a:off x="684213" y="2276475"/>
            <a:ext cx="7392987"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200" b="1"/>
              <a:t>①</a:t>
            </a:r>
            <a:r>
              <a:rPr lang="zh-CN" altLang="en-US" sz="3200" b="1"/>
              <a:t>表现时代风貌，  展现风土人情。</a:t>
            </a:r>
          </a:p>
          <a:p>
            <a:pPr eaLnBrk="1" hangingPunct="1"/>
            <a:r>
              <a:rPr lang="en-US" altLang="zh-CN" sz="3200" b="1"/>
              <a:t>②</a:t>
            </a:r>
            <a:r>
              <a:rPr lang="zh-CN" altLang="en-US" sz="3200" b="1"/>
              <a:t>衬托人物心理，表现人物性格。</a:t>
            </a:r>
          </a:p>
          <a:p>
            <a:pPr eaLnBrk="1" hangingPunct="1"/>
            <a:r>
              <a:rPr lang="en-US" altLang="zh-CN" sz="3200" b="1"/>
              <a:t>③</a:t>
            </a:r>
            <a:r>
              <a:rPr lang="zh-CN" altLang="en-US" sz="3200" b="1"/>
              <a:t>深化主题。</a:t>
            </a:r>
          </a:p>
          <a:p>
            <a:pPr eaLnBrk="1" hangingPunct="1"/>
            <a:r>
              <a:rPr lang="en-US" altLang="zh-CN" sz="3200" b="1"/>
              <a:t>④</a:t>
            </a:r>
            <a:r>
              <a:rPr lang="zh-CN" altLang="en-US" sz="3200" b="1"/>
              <a:t>交代背景，渲染气氛。</a:t>
            </a:r>
          </a:p>
          <a:p>
            <a:pPr eaLnBrk="1" hangingPunct="1"/>
            <a:r>
              <a:rPr lang="en-US" altLang="zh-CN" sz="3200" b="1"/>
              <a:t>⑤</a:t>
            </a:r>
            <a:r>
              <a:rPr lang="zh-CN" altLang="en-US" sz="3200" b="1"/>
              <a:t>感染读者。</a:t>
            </a:r>
          </a:p>
          <a:p>
            <a:pPr eaLnBrk="1" hangingPunct="1"/>
            <a:r>
              <a:rPr lang="en-US" altLang="zh-CN" sz="3200" b="1"/>
              <a:t>⑥</a:t>
            </a:r>
            <a:r>
              <a:rPr lang="zh-CN" altLang="en-US" sz="3200" b="1"/>
              <a:t>推动故事情节的发展。</a:t>
            </a:r>
          </a:p>
          <a:p>
            <a:pPr eaLnBrk="1" hangingPunct="1"/>
            <a:r>
              <a:rPr lang="en-US" altLang="zh-CN" sz="3200" b="1"/>
              <a:t>⑦</a:t>
            </a:r>
            <a:r>
              <a:rPr lang="zh-CN" altLang="en-US" sz="3200" b="1"/>
              <a:t>交代故事发生的时间、地点。</a:t>
            </a:r>
          </a:p>
        </p:txBody>
      </p:sp>
      <p:sp>
        <p:nvSpPr>
          <p:cNvPr id="4100" name="灯片编号占位符 2"/>
          <p:cNvSpPr>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hangingPunct="1">
              <a:buFont typeface="Arial" pitchFamily="34" charset="0"/>
              <a:buNone/>
            </a:pPr>
            <a:fld id="{22A86527-7816-40D3-8EEE-5EA36D6A9194}" type="slidenum">
              <a:rPr lang="zh-CN" altLang="en-US" sz="1200">
                <a:solidFill>
                  <a:srgbClr val="898989"/>
                </a:solidFill>
                <a:latin typeface="Calibri" pitchFamily="34" charset="0"/>
              </a:rPr>
              <a:pPr algn="r" eaLnBrk="1" hangingPunct="1">
                <a:buFont typeface="Arial" pitchFamily="34" charset="0"/>
                <a:buNone/>
              </a:pPr>
              <a:t>17</a:t>
            </a:fld>
            <a:endParaRPr lang="zh-CN" altLang="en-US" sz="1200">
              <a:solidFill>
                <a:srgbClr val="898989"/>
              </a:solidFill>
              <a:latin typeface="Calibri" pitchFamily="34" charset="0"/>
            </a:endParaRPr>
          </a:p>
        </p:txBody>
      </p:sp>
    </p:spTree>
    <p:extLst>
      <p:ext uri="{BB962C8B-B14F-4D97-AF65-F5344CB8AC3E}">
        <p14:creationId xmlns:p14="http://schemas.microsoft.com/office/powerpoint/2010/main" val="25813319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31">
                                            <p:txEl>
                                              <p:pRg st="0" end="0"/>
                                            </p:txEl>
                                          </p:spTgt>
                                        </p:tgtEl>
                                        <p:attrNameLst>
                                          <p:attrName>style.visibility</p:attrName>
                                        </p:attrNameLst>
                                      </p:cBhvr>
                                      <p:to>
                                        <p:strVal val="visible"/>
                                      </p:to>
                                    </p:set>
                                    <p:animEffect transition="in" filter="blinds(horizontal)">
                                      <p:cBhvr>
                                        <p:cTn id="12" dur="500"/>
                                        <p:tgtEl>
                                          <p:spTgt spid="48131">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8131">
                                            <p:txEl>
                                              <p:pRg st="1" end="1"/>
                                            </p:txEl>
                                          </p:spTgt>
                                        </p:tgtEl>
                                        <p:attrNameLst>
                                          <p:attrName>style.visibility</p:attrName>
                                        </p:attrNameLst>
                                      </p:cBhvr>
                                      <p:to>
                                        <p:strVal val="visible"/>
                                      </p:to>
                                    </p:set>
                                    <p:animEffect transition="in" filter="blinds(horizontal)">
                                      <p:cBhvr>
                                        <p:cTn id="15" dur="500"/>
                                        <p:tgtEl>
                                          <p:spTgt spid="48131">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8131">
                                            <p:txEl>
                                              <p:pRg st="2" end="2"/>
                                            </p:txEl>
                                          </p:spTgt>
                                        </p:tgtEl>
                                        <p:attrNameLst>
                                          <p:attrName>style.visibility</p:attrName>
                                        </p:attrNameLst>
                                      </p:cBhvr>
                                      <p:to>
                                        <p:strVal val="visible"/>
                                      </p:to>
                                    </p:set>
                                    <p:animEffect transition="in" filter="blinds(horizontal)">
                                      <p:cBhvr>
                                        <p:cTn id="18" dur="500"/>
                                        <p:tgtEl>
                                          <p:spTgt spid="48131">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8131">
                                            <p:txEl>
                                              <p:pRg st="3" end="3"/>
                                            </p:txEl>
                                          </p:spTgt>
                                        </p:tgtEl>
                                        <p:attrNameLst>
                                          <p:attrName>style.visibility</p:attrName>
                                        </p:attrNameLst>
                                      </p:cBhvr>
                                      <p:to>
                                        <p:strVal val="visible"/>
                                      </p:to>
                                    </p:set>
                                    <p:animEffect transition="in" filter="blinds(horizontal)">
                                      <p:cBhvr>
                                        <p:cTn id="21" dur="500"/>
                                        <p:tgtEl>
                                          <p:spTgt spid="48131">
                                            <p:txEl>
                                              <p:pRg st="3" end="3"/>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8131">
                                            <p:txEl>
                                              <p:pRg st="4" end="4"/>
                                            </p:txEl>
                                          </p:spTgt>
                                        </p:tgtEl>
                                        <p:attrNameLst>
                                          <p:attrName>style.visibility</p:attrName>
                                        </p:attrNameLst>
                                      </p:cBhvr>
                                      <p:to>
                                        <p:strVal val="visible"/>
                                      </p:to>
                                    </p:set>
                                    <p:animEffect transition="in" filter="blinds(horizontal)">
                                      <p:cBhvr>
                                        <p:cTn id="24" dur="500"/>
                                        <p:tgtEl>
                                          <p:spTgt spid="48131">
                                            <p:txEl>
                                              <p:pRg st="4" end="4"/>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8131">
                                            <p:txEl>
                                              <p:pRg st="5" end="5"/>
                                            </p:txEl>
                                          </p:spTgt>
                                        </p:tgtEl>
                                        <p:attrNameLst>
                                          <p:attrName>style.visibility</p:attrName>
                                        </p:attrNameLst>
                                      </p:cBhvr>
                                      <p:to>
                                        <p:strVal val="visible"/>
                                      </p:to>
                                    </p:set>
                                    <p:animEffect transition="in" filter="blinds(horizontal)">
                                      <p:cBhvr>
                                        <p:cTn id="27" dur="500"/>
                                        <p:tgtEl>
                                          <p:spTgt spid="48131">
                                            <p:txEl>
                                              <p:pRg st="5" end="5"/>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8131">
                                            <p:txEl>
                                              <p:pRg st="6" end="6"/>
                                            </p:txEl>
                                          </p:spTgt>
                                        </p:tgtEl>
                                        <p:attrNameLst>
                                          <p:attrName>style.visibility</p:attrName>
                                        </p:attrNameLst>
                                      </p:cBhvr>
                                      <p:to>
                                        <p:strVal val="visible"/>
                                      </p:to>
                                    </p:set>
                                    <p:animEffect transition="in" filter="blinds(horizontal)">
                                      <p:cBhvr>
                                        <p:cTn id="30" dur="500"/>
                                        <p:tgtEl>
                                          <p:spTgt spid="481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48131" grpId="0" build="allAtOnce"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99"/>
          <p:cNvSpPr txBox="1">
            <a:spLocks noChangeArrowheads="1"/>
          </p:cNvSpPr>
          <p:nvPr/>
        </p:nvSpPr>
        <p:spPr bwMode="auto">
          <a:xfrm>
            <a:off x="471488" y="1098550"/>
            <a:ext cx="68675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a:latin typeface="Times New Roman" pitchFamily="18" charset="0"/>
              </a:rPr>
              <a:t> </a:t>
            </a:r>
            <a:r>
              <a:rPr lang="zh-CN" altLang="en-US" sz="2400" b="1">
                <a:latin typeface="Times New Roman" pitchFamily="18" charset="0"/>
              </a:rPr>
              <a:t>下面是文中几处描写环境的句子，请进行赏析。并归纳环境描写的作用。</a:t>
            </a:r>
          </a:p>
        </p:txBody>
      </p:sp>
      <p:sp>
        <p:nvSpPr>
          <p:cNvPr id="5123" name="文本框 1"/>
          <p:cNvSpPr txBox="1">
            <a:spLocks noChangeArrowheads="1"/>
          </p:cNvSpPr>
          <p:nvPr/>
        </p:nvSpPr>
        <p:spPr bwMode="auto">
          <a:xfrm>
            <a:off x="196850" y="2090738"/>
            <a:ext cx="850423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Times New Roman" pitchFamily="18" charset="0"/>
              </a:rPr>
              <a:t>（</a:t>
            </a:r>
            <a:r>
              <a:rPr lang="en-US" altLang="zh-CN" sz="2400" b="1">
                <a:latin typeface="Times New Roman" pitchFamily="18" charset="0"/>
              </a:rPr>
              <a:t>1</a:t>
            </a:r>
            <a:r>
              <a:rPr lang="zh-CN" altLang="en-US" sz="2400" b="1">
                <a:latin typeface="Times New Roman" pitchFamily="18" charset="0"/>
              </a:rPr>
              <a:t>）房间里收拾得很整齐，餐具洗得干干净净。地板上没有</a:t>
            </a:r>
          </a:p>
          <a:p>
            <a:pPr eaLnBrk="1" hangingPunct="1">
              <a:lnSpc>
                <a:spcPct val="150000"/>
              </a:lnSpc>
            </a:pPr>
            <a:r>
              <a:rPr lang="zh-CN" altLang="en-US" sz="2400" b="1">
                <a:latin typeface="Times New Roman" pitchFamily="18" charset="0"/>
              </a:rPr>
              <a:t>          一点儿灰尘，猎枪也上过了油。炉子上，还煮着一锅热</a:t>
            </a:r>
          </a:p>
          <a:p>
            <a:pPr eaLnBrk="1" hangingPunct="1">
              <a:lnSpc>
                <a:spcPct val="150000"/>
              </a:lnSpc>
            </a:pPr>
            <a:r>
              <a:rPr lang="zh-CN" altLang="en-US" sz="2400" b="1">
                <a:latin typeface="Times New Roman" pitchFamily="18" charset="0"/>
              </a:rPr>
              <a:t>         腾腾的汤。</a:t>
            </a:r>
          </a:p>
        </p:txBody>
      </p:sp>
      <p:sp>
        <p:nvSpPr>
          <p:cNvPr id="5" name="文本框 4"/>
          <p:cNvSpPr txBox="1">
            <a:spLocks noChangeArrowheads="1"/>
          </p:cNvSpPr>
          <p:nvPr/>
        </p:nvSpPr>
        <p:spPr bwMode="auto">
          <a:xfrm>
            <a:off x="866775" y="4094163"/>
            <a:ext cx="7691438"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楷体" pitchFamily="49" charset="-122"/>
                <a:ea typeface="楷体" pitchFamily="49" charset="-122"/>
              </a:rPr>
              <a:t>写室内的环境，突出其洁净，</a:t>
            </a:r>
            <a:r>
              <a:rPr lang="zh-CN" altLang="en-US" sz="2400" b="1">
                <a:solidFill>
                  <a:srgbClr val="FF0000"/>
                </a:solidFill>
                <a:latin typeface="楷体" pitchFamily="49" charset="-122"/>
                <a:ea typeface="楷体" pitchFamily="49" charset="-122"/>
              </a:rPr>
              <a:t>侧面衬托</a:t>
            </a:r>
            <a:r>
              <a:rPr lang="zh-CN" altLang="en-US" sz="2400" b="1">
                <a:latin typeface="楷体" pitchFamily="49" charset="-122"/>
                <a:ea typeface="楷体" pitchFamily="49" charset="-122"/>
              </a:rPr>
              <a:t>牧羊人勤劳能干、做事认真仔细、干净利落的性格特征。</a:t>
            </a:r>
          </a:p>
        </p:txBody>
      </p:sp>
      <p:sp>
        <p:nvSpPr>
          <p:cNvPr id="10" name="标题 1">
            <a:extLst>
              <a:ext uri="{FF2B5EF4-FFF2-40B4-BE49-F238E27FC236}">
                <a16:creationId xmlns:a16="http://schemas.microsoft.com/office/drawing/2014/main" xmlns="" id="{1581A47D-07C4-4BD7-9DC9-A4FB7B1BC586}"/>
              </a:ext>
            </a:extLst>
          </p:cNvPr>
          <p:cNvSpPr>
            <a:spLocks noGrp="1"/>
          </p:cNvSpPr>
          <p:nvPr/>
        </p:nvSpPr>
        <p:spPr>
          <a:xfrm>
            <a:off x="-76197" y="203"/>
            <a:ext cx="76200" cy="730250"/>
          </a:xfrm>
        </p:spPr>
        <p:txBody>
          <a:bodyPr/>
          <a:lstStyle>
            <a:lvl1pPr algn="ctr" rtl="0" eaLnBrk="0" fontAlgn="base" hangingPunct="0">
              <a:spcBef>
                <a:spcPct val="0"/>
              </a:spcBef>
              <a:spcAft>
                <a:spcPct val="0"/>
              </a:spcAft>
              <a:defRPr sz="4400" kern="1200">
                <a:solidFill>
                  <a:schemeClr val="tx2"/>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9pPr>
          </a:lstStyle>
          <a:p>
            <a:pPr>
              <a:buFont typeface="Arial" panose="020B0604020202020204" pitchFamily="34" charset="0"/>
              <a:buNone/>
              <a:defRPr/>
            </a:pPr>
            <a:r>
              <a:rPr lang="zh-CN" altLang="en-US" noProof="1">
                <a:ln w="22225">
                  <a:solidFill>
                    <a:schemeClr val="accent2"/>
                  </a:solidFill>
                  <a:prstDash val="solid"/>
                </a:ln>
                <a:solidFill>
                  <a:schemeClr val="accent2">
                    <a:lumMod val="40000"/>
                    <a:lumOff val="60000"/>
                  </a:schemeClr>
                </a:solidFill>
              </a:rPr>
              <a:t>品味</a:t>
            </a:r>
            <a:r>
              <a:rPr lang="zh-CN" altLang="en-US" b="1" noProof="1">
                <a:ln w="22225">
                  <a:solidFill>
                    <a:schemeClr val="accent2"/>
                  </a:solidFill>
                  <a:prstDash val="solid"/>
                </a:ln>
                <a:solidFill>
                  <a:schemeClr val="accent2">
                    <a:lumMod val="40000"/>
                    <a:lumOff val="60000"/>
                  </a:schemeClr>
                </a:solidFill>
                <a:latin typeface="Times New Roman" panose="02020603050405020304" pitchFamily="18" charset="0"/>
                <a:sym typeface="+mn-ea"/>
              </a:rPr>
              <a:t>环境</a:t>
            </a:r>
          </a:p>
        </p:txBody>
      </p:sp>
    </p:spTree>
    <p:extLst>
      <p:ext uri="{BB962C8B-B14F-4D97-AF65-F5344CB8AC3E}">
        <p14:creationId xmlns:p14="http://schemas.microsoft.com/office/powerpoint/2010/main" val="1531724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99"/>
          <p:cNvSpPr txBox="1">
            <a:spLocks noChangeArrowheads="1"/>
          </p:cNvSpPr>
          <p:nvPr/>
        </p:nvSpPr>
        <p:spPr bwMode="auto">
          <a:xfrm>
            <a:off x="406400" y="1039813"/>
            <a:ext cx="785653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Times New Roman" pitchFamily="18" charset="0"/>
              </a:rPr>
              <a:t>（</a:t>
            </a:r>
            <a:r>
              <a:rPr lang="en-US" altLang="zh-CN" sz="2400" b="1">
                <a:latin typeface="Times New Roman" pitchFamily="18" charset="0"/>
              </a:rPr>
              <a:t>2</a:t>
            </a:r>
            <a:r>
              <a:rPr lang="zh-CN" altLang="en-US" sz="2400" b="1">
                <a:latin typeface="Times New Roman" pitchFamily="18" charset="0"/>
              </a:rPr>
              <a:t>）那是</a:t>
            </a:r>
            <a:r>
              <a:rPr lang="en-US" altLang="zh-CN" sz="2400" b="1">
                <a:latin typeface="Times New Roman" pitchFamily="18" charset="0"/>
              </a:rPr>
              <a:t>6</a:t>
            </a:r>
            <a:r>
              <a:rPr lang="zh-CN" altLang="en-US" sz="2400" b="1">
                <a:latin typeface="Times New Roman" pitchFamily="18" charset="0"/>
              </a:rPr>
              <a:t>月晴朗的一天，太阳快要把人烤焦了。在毫无</a:t>
            </a:r>
          </a:p>
          <a:p>
            <a:pPr eaLnBrk="1" hangingPunct="1">
              <a:lnSpc>
                <a:spcPct val="150000"/>
              </a:lnSpc>
            </a:pPr>
            <a:r>
              <a:rPr lang="zh-CN" altLang="en-US" sz="2400" b="1">
                <a:latin typeface="Times New Roman" pitchFamily="18" charset="0"/>
              </a:rPr>
              <a:t>          遮拦的高地上，风吹得人东倒西歪。狂风呼啸着穿</a:t>
            </a:r>
          </a:p>
          <a:p>
            <a:pPr eaLnBrk="1" hangingPunct="1">
              <a:lnSpc>
                <a:spcPct val="150000"/>
              </a:lnSpc>
            </a:pPr>
            <a:r>
              <a:rPr lang="zh-CN" altLang="en-US" sz="2400" b="1">
                <a:latin typeface="Times New Roman" pitchFamily="18" charset="0"/>
              </a:rPr>
              <a:t>          过破房子的缝隙，像一只饥饿的野兽发出的吼叫。  </a:t>
            </a:r>
          </a:p>
          <a:p>
            <a:pPr eaLnBrk="1" hangingPunct="1">
              <a:lnSpc>
                <a:spcPct val="150000"/>
              </a:lnSpc>
            </a:pPr>
            <a:r>
              <a:rPr lang="zh-CN" altLang="en-US" sz="2400" b="1">
                <a:latin typeface="Times New Roman" pitchFamily="18" charset="0"/>
              </a:rPr>
              <a:t>         </a:t>
            </a:r>
          </a:p>
        </p:txBody>
      </p:sp>
      <p:sp>
        <p:nvSpPr>
          <p:cNvPr id="2" name="文本框 1"/>
          <p:cNvSpPr txBox="1">
            <a:spLocks noChangeArrowheads="1"/>
          </p:cNvSpPr>
          <p:nvPr/>
        </p:nvSpPr>
        <p:spPr bwMode="auto">
          <a:xfrm>
            <a:off x="1171575" y="3502025"/>
            <a:ext cx="752475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楷体" pitchFamily="49" charset="-122"/>
                <a:ea typeface="楷体" pitchFamily="49" charset="-122"/>
              </a:rPr>
              <a:t>运用了</a:t>
            </a:r>
            <a:r>
              <a:rPr lang="zh-CN" altLang="en-US" sz="2400" b="1">
                <a:solidFill>
                  <a:srgbClr val="FF0000"/>
                </a:solidFill>
                <a:latin typeface="楷体" pitchFamily="49" charset="-122"/>
                <a:ea typeface="楷体" pitchFamily="49" charset="-122"/>
              </a:rPr>
              <a:t>夸张和比喻的修辞</a:t>
            </a:r>
            <a:r>
              <a:rPr lang="zh-CN" altLang="en-US" sz="2400" b="1">
                <a:latin typeface="楷体" pitchFamily="49" charset="-122"/>
                <a:ea typeface="楷体" pitchFamily="49" charset="-122"/>
              </a:rPr>
              <a:t>，写出了阿尔卑斯山地恶劣的环境，为“我”继续向前走，寻找水源做铺垫，</a:t>
            </a:r>
            <a:r>
              <a:rPr lang="zh-CN" altLang="en-US" sz="2400" b="1">
                <a:solidFill>
                  <a:srgbClr val="FF0000"/>
                </a:solidFill>
                <a:latin typeface="楷体" pitchFamily="49" charset="-122"/>
                <a:ea typeface="楷体" pitchFamily="49" charset="-122"/>
              </a:rPr>
              <a:t>推动情节的发展</a:t>
            </a:r>
            <a:r>
              <a:rPr lang="zh-CN" altLang="en-US" sz="2400" b="1">
                <a:latin typeface="楷体" pitchFamily="49" charset="-122"/>
                <a:ea typeface="楷体" pitchFamily="49" charset="-122"/>
              </a:rPr>
              <a:t>。同时</a:t>
            </a:r>
            <a:r>
              <a:rPr lang="zh-CN" altLang="en-US" sz="2400" b="1">
                <a:solidFill>
                  <a:srgbClr val="FF0000"/>
                </a:solidFill>
                <a:latin typeface="楷体" pitchFamily="49" charset="-122"/>
                <a:ea typeface="楷体" pitchFamily="49" charset="-122"/>
              </a:rPr>
              <a:t>从侧面说明</a:t>
            </a:r>
            <a:r>
              <a:rPr lang="zh-CN" altLang="en-US" sz="2400" b="1">
                <a:latin typeface="楷体" pitchFamily="49" charset="-122"/>
                <a:ea typeface="楷体" pitchFamily="49" charset="-122"/>
              </a:rPr>
              <a:t>牧羊人植树是一项伟大的工程，衬托了牧羊人慷慨无私、坚持不懈的形象。</a:t>
            </a:r>
          </a:p>
        </p:txBody>
      </p:sp>
      <p:sp>
        <p:nvSpPr>
          <p:cNvPr id="6148" name="文本框 4103"/>
          <p:cNvSpPr txBox="1">
            <a:spLocks noChangeArrowheads="1"/>
          </p:cNvSpPr>
          <p:nvPr/>
        </p:nvSpPr>
        <p:spPr bwMode="auto">
          <a:xfrm>
            <a:off x="106363" y="44450"/>
            <a:ext cx="1295400"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000" b="1">
                <a:solidFill>
                  <a:srgbClr val="006666"/>
                </a:solidFill>
                <a:ea typeface="方正姚体" pitchFamily="2" charset="-122"/>
              </a:rPr>
              <a:t>讲授新课</a:t>
            </a:r>
          </a:p>
        </p:txBody>
      </p:sp>
    </p:spTree>
    <p:extLst>
      <p:ext uri="{BB962C8B-B14F-4D97-AF65-F5344CB8AC3E}">
        <p14:creationId xmlns:p14="http://schemas.microsoft.com/office/powerpoint/2010/main" val="3584648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29699"/>
          <p:cNvSpPr txBox="1">
            <a:spLocks noChangeArrowheads="1"/>
          </p:cNvSpPr>
          <p:nvPr/>
        </p:nvSpPr>
        <p:spPr bwMode="auto">
          <a:xfrm>
            <a:off x="609600" y="1447800"/>
            <a:ext cx="80010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t>       </a:t>
            </a:r>
            <a:r>
              <a:rPr lang="zh-CN" altLang="en-US" sz="4000" b="1">
                <a:latin typeface="宋体" pitchFamily="2" charset="-122"/>
              </a:rPr>
              <a:t>学习目标：</a:t>
            </a:r>
          </a:p>
          <a:p>
            <a:pPr eaLnBrk="1" hangingPunct="1"/>
            <a:r>
              <a:rPr lang="en-US" altLang="zh-CN" sz="4000" b="1">
                <a:latin typeface="宋体" pitchFamily="2" charset="-122"/>
              </a:rPr>
              <a:t>1</a:t>
            </a:r>
            <a:r>
              <a:rPr lang="zh-CN" altLang="en-US" sz="4000" b="1">
                <a:latin typeface="宋体" pitchFamily="2" charset="-122"/>
              </a:rPr>
              <a:t>．了解作者，积累词语。</a:t>
            </a:r>
          </a:p>
          <a:p>
            <a:pPr eaLnBrk="1" hangingPunct="1"/>
            <a:r>
              <a:rPr lang="en-US" altLang="zh-CN" sz="4000" b="1">
                <a:latin typeface="宋体" pitchFamily="2" charset="-122"/>
              </a:rPr>
              <a:t>2</a:t>
            </a:r>
            <a:r>
              <a:rPr lang="zh-CN" altLang="en-US" sz="4000" b="1">
                <a:latin typeface="宋体" pitchFamily="2" charset="-122"/>
              </a:rPr>
              <a:t>．把握文章的层次结构。</a:t>
            </a:r>
          </a:p>
          <a:p>
            <a:pPr eaLnBrk="1" hangingPunct="1"/>
            <a:r>
              <a:rPr lang="en-US" altLang="zh-CN" sz="4000" b="1">
                <a:latin typeface="宋体" pitchFamily="2" charset="-122"/>
              </a:rPr>
              <a:t>3</a:t>
            </a:r>
            <a:r>
              <a:rPr lang="zh-CN" altLang="en-US" sz="4000" b="1">
                <a:latin typeface="宋体" pitchFamily="2" charset="-122"/>
              </a:rPr>
              <a:t>．感悟牧羊人创造的奇迹的意义。</a:t>
            </a:r>
          </a:p>
        </p:txBody>
      </p:sp>
    </p:spTree>
    <p:extLst>
      <p:ext uri="{BB962C8B-B14F-4D97-AF65-F5344CB8AC3E}">
        <p14:creationId xmlns:p14="http://schemas.microsoft.com/office/powerpoint/2010/main" val="364951857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
          <p:cNvSpPr txBox="1">
            <a:spLocks noChangeArrowheads="1"/>
          </p:cNvSpPr>
          <p:nvPr/>
        </p:nvSpPr>
        <p:spPr bwMode="auto">
          <a:xfrm>
            <a:off x="149225" y="1076325"/>
            <a:ext cx="893603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latin typeface="宋体" pitchFamily="2" charset="-122"/>
              </a:rPr>
              <a:t>（</a:t>
            </a:r>
            <a:r>
              <a:rPr lang="en-US" altLang="zh-CN" sz="2800" b="1">
                <a:latin typeface="宋体" pitchFamily="2" charset="-122"/>
              </a:rPr>
              <a:t>3</a:t>
            </a:r>
            <a:r>
              <a:rPr lang="zh-CN" altLang="en-US" sz="2800" b="1">
                <a:latin typeface="宋体" pitchFamily="2" charset="-122"/>
              </a:rPr>
              <a:t>）、一切都变了，连空气也不一样了。以前那种猛烈</a:t>
            </a:r>
          </a:p>
          <a:p>
            <a:pPr eaLnBrk="1" hangingPunct="1"/>
            <a:r>
              <a:rPr lang="zh-CN" altLang="en-US" sz="2800" b="1">
                <a:latin typeface="宋体" pitchFamily="2" charset="-122"/>
              </a:rPr>
              <a:t>而干燥的风，变成了飘着香气的微风；高处传来流</a:t>
            </a:r>
          </a:p>
          <a:p>
            <a:pPr eaLnBrk="1" hangingPunct="1"/>
            <a:r>
              <a:rPr lang="zh-CN" altLang="en-US" sz="2800" b="1">
                <a:latin typeface="宋体" pitchFamily="2" charset="-122"/>
              </a:rPr>
              <a:t>水的声音，那是风穿过树林的响声。</a:t>
            </a:r>
          </a:p>
        </p:txBody>
      </p:sp>
      <p:sp>
        <p:nvSpPr>
          <p:cNvPr id="7171" name="文本框 2"/>
          <p:cNvSpPr txBox="1">
            <a:spLocks noChangeArrowheads="1"/>
          </p:cNvSpPr>
          <p:nvPr/>
        </p:nvSpPr>
        <p:spPr bwMode="auto">
          <a:xfrm>
            <a:off x="149225" y="3265488"/>
            <a:ext cx="9074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a:latin typeface="华文新魏" pitchFamily="2" charset="-122"/>
                <a:ea typeface="华文新魏" pitchFamily="2" charset="-122"/>
              </a:rPr>
              <a:t>通过对比的手法，描写高地由荒芜变成田野的美丽环境，</a:t>
            </a:r>
          </a:p>
          <a:p>
            <a:pPr eaLnBrk="1" hangingPunct="1"/>
            <a:r>
              <a:rPr lang="zh-CN" altLang="en-US" sz="2800">
                <a:solidFill>
                  <a:srgbClr val="FF0000"/>
                </a:solidFill>
                <a:latin typeface="华文新魏" pitchFamily="2" charset="-122"/>
                <a:ea typeface="华文新魏" pitchFamily="2" charset="-122"/>
              </a:rPr>
              <a:t>渲染一种恬静美好气氛</a:t>
            </a:r>
            <a:r>
              <a:rPr lang="zh-CN" altLang="en-US" sz="2800">
                <a:latin typeface="华文新魏" pitchFamily="2" charset="-122"/>
                <a:ea typeface="华文新魏" pitchFamily="2" charset="-122"/>
              </a:rPr>
              <a:t>。侧面表现了牧羊人的伟大创造。</a:t>
            </a:r>
          </a:p>
        </p:txBody>
      </p:sp>
    </p:spTree>
    <p:extLst>
      <p:ext uri="{BB962C8B-B14F-4D97-AF65-F5344CB8AC3E}">
        <p14:creationId xmlns:p14="http://schemas.microsoft.com/office/powerpoint/2010/main" val="42083966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41985"/>
          <p:cNvSpPr txBox="1">
            <a:spLocks noChangeArrowheads="1"/>
          </p:cNvSpPr>
          <p:nvPr/>
        </p:nvSpPr>
        <p:spPr bwMode="auto">
          <a:xfrm>
            <a:off x="533400" y="990600"/>
            <a:ext cx="8001000"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latin typeface="宋体" pitchFamily="2" charset="-122"/>
              </a:rPr>
              <a:t>   </a:t>
            </a:r>
            <a:r>
              <a:rPr lang="en-US" altLang="zh-CN" sz="3600" b="1">
                <a:latin typeface="宋体" pitchFamily="2" charset="-122"/>
              </a:rPr>
              <a:t>3</a:t>
            </a:r>
            <a:r>
              <a:rPr lang="zh-CN" altLang="en-US" sz="3600" b="1">
                <a:latin typeface="宋体" pitchFamily="2" charset="-122"/>
              </a:rPr>
              <a:t>．“创造有如一种连锁效应”，文中所讲的连锁反应具体指的是什么？</a:t>
            </a:r>
          </a:p>
          <a:p>
            <a:pPr eaLnBrk="1" hangingPunct="1"/>
            <a:endParaRPr lang="zh-CN" altLang="en-US" sz="3600" b="1">
              <a:latin typeface="宋体" pitchFamily="2" charset="-122"/>
            </a:endParaRPr>
          </a:p>
          <a:p>
            <a:pPr eaLnBrk="1" hangingPunct="1"/>
            <a:r>
              <a:rPr lang="zh-CN" altLang="en-US" sz="3600" b="1">
                <a:latin typeface="宋体" pitchFamily="2" charset="-122"/>
              </a:rPr>
              <a:t>明确：种树成林之后，</a:t>
            </a:r>
            <a:r>
              <a:rPr lang="zh-CN" altLang="en-US" sz="3600" b="1">
                <a:solidFill>
                  <a:srgbClr val="FF0000"/>
                </a:solidFill>
                <a:latin typeface="宋体" pitchFamily="2" charset="-122"/>
              </a:rPr>
              <a:t>自然环境发生了相应的变化</a:t>
            </a:r>
            <a:r>
              <a:rPr lang="zh-CN" altLang="en-US" sz="3600" b="1">
                <a:latin typeface="宋体" pitchFamily="2" charset="-122"/>
              </a:rPr>
              <a:t>：原本干涸已久的河床，现在居然流水淙淙，当水回到大地，柳树、牡丹草、野花等一一复现，猎人们回到高地，开始猎野兔或野猪。</a:t>
            </a:r>
          </a:p>
        </p:txBody>
      </p:sp>
    </p:spTree>
    <p:extLst>
      <p:ext uri="{BB962C8B-B14F-4D97-AF65-F5344CB8AC3E}">
        <p14:creationId xmlns:p14="http://schemas.microsoft.com/office/powerpoint/2010/main" val="19730634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986">
                                            <p:txEl>
                                              <p:pRg st="2" end="2"/>
                                            </p:txEl>
                                          </p:spTgt>
                                        </p:tgtEl>
                                        <p:attrNameLst>
                                          <p:attrName>style.visibility</p:attrName>
                                        </p:attrNameLst>
                                      </p:cBhvr>
                                      <p:to>
                                        <p:strVal val="visible"/>
                                      </p:to>
                                    </p:set>
                                    <p:anim calcmode="lin" valueType="num">
                                      <p:cBhvr additive="base">
                                        <p:cTn id="7" dur="2000" fill="hold"/>
                                        <p:tgtEl>
                                          <p:spTgt spid="41986">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19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43009"/>
          <p:cNvSpPr txBox="1">
            <a:spLocks noChangeArrowheads="1"/>
          </p:cNvSpPr>
          <p:nvPr/>
        </p:nvSpPr>
        <p:spPr bwMode="auto">
          <a:xfrm>
            <a:off x="457200" y="1371600"/>
            <a:ext cx="8529638"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latin typeface="宋体" pitchFamily="2" charset="-122"/>
              </a:rPr>
              <a:t>    </a:t>
            </a:r>
            <a:r>
              <a:rPr lang="en-US" altLang="zh-CN" sz="4000" b="1">
                <a:latin typeface="宋体" pitchFamily="2" charset="-122"/>
              </a:rPr>
              <a:t>4</a:t>
            </a:r>
            <a:r>
              <a:rPr lang="zh-CN" altLang="en-US" sz="4000" b="1">
                <a:latin typeface="宋体" pitchFamily="2" charset="-122"/>
              </a:rPr>
              <a:t>．“他不理会</a:t>
            </a:r>
            <a:r>
              <a:rPr lang="en-US" altLang="zh-CN" sz="4000" b="1">
                <a:latin typeface="宋体" pitchFamily="2" charset="-122"/>
              </a:rPr>
              <a:t>1939</a:t>
            </a:r>
            <a:r>
              <a:rPr lang="zh-CN" altLang="en-US" sz="4000" b="1">
                <a:latin typeface="宋体" pitchFamily="2" charset="-122"/>
              </a:rPr>
              <a:t>年的世界大战，如同不理会</a:t>
            </a:r>
            <a:r>
              <a:rPr lang="en-US" altLang="zh-CN" sz="4000" b="1">
                <a:latin typeface="宋体" pitchFamily="2" charset="-122"/>
              </a:rPr>
              <a:t>1914</a:t>
            </a:r>
            <a:r>
              <a:rPr lang="zh-CN" altLang="en-US" sz="4000" b="1">
                <a:latin typeface="宋体" pitchFamily="2" charset="-122"/>
              </a:rPr>
              <a:t>年的世界大战。”作者这样有怎样的言外之意？</a:t>
            </a:r>
          </a:p>
          <a:p>
            <a:pPr eaLnBrk="1" hangingPunct="1"/>
            <a:endParaRPr lang="zh-CN" altLang="en-US" sz="4000" b="1">
              <a:latin typeface="宋体" pitchFamily="2" charset="-122"/>
            </a:endParaRPr>
          </a:p>
          <a:p>
            <a:pPr eaLnBrk="1" hangingPunct="1"/>
            <a:r>
              <a:rPr lang="zh-CN" altLang="en-US" sz="4000" b="1">
                <a:latin typeface="宋体" pitchFamily="2" charset="-122"/>
              </a:rPr>
              <a:t>明确：</a:t>
            </a:r>
            <a:r>
              <a:rPr lang="zh-CN" altLang="en-US" sz="4000" b="1">
                <a:solidFill>
                  <a:srgbClr val="FF0000"/>
                </a:solidFill>
                <a:latin typeface="宋体" pitchFamily="2" charset="-122"/>
              </a:rPr>
              <a:t>牧羊人一直潜心种树，心无旁骛；战争在毁灭，而牧羊人在创造。</a:t>
            </a:r>
          </a:p>
        </p:txBody>
      </p:sp>
    </p:spTree>
    <p:extLst>
      <p:ext uri="{BB962C8B-B14F-4D97-AF65-F5344CB8AC3E}">
        <p14:creationId xmlns:p14="http://schemas.microsoft.com/office/powerpoint/2010/main" val="42025226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10">
                                            <p:txEl>
                                              <p:pRg st="2" end="2"/>
                                            </p:txEl>
                                          </p:spTgt>
                                        </p:tgtEl>
                                        <p:attrNameLst>
                                          <p:attrName>style.visibility</p:attrName>
                                        </p:attrNameLst>
                                      </p:cBhvr>
                                      <p:to>
                                        <p:strVal val="visible"/>
                                      </p:to>
                                    </p:set>
                                    <p:anim calcmode="lin" valueType="num">
                                      <p:cBhvr additive="base">
                                        <p:cTn id="7" dur="2000" fill="hold"/>
                                        <p:tgtEl>
                                          <p:spTgt spid="43010">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30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idx="4294967295"/>
          </p:nvPr>
        </p:nvSpPr>
        <p:spPr bwMode="auto">
          <a:xfrm>
            <a:off x="457200" y="152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1" hangingPunct="1"/>
            <a:r>
              <a:rPr lang="zh-CN" altLang="en-US" b="1" smtClean="0">
                <a:sym typeface="Arial" pitchFamily="34" charset="0"/>
              </a:rPr>
              <a:t>二、理解形象</a:t>
            </a:r>
            <a:endParaRPr lang="zh-CN" altLang="en-US" b="1" smtClean="0"/>
          </a:p>
        </p:txBody>
      </p:sp>
      <p:sp>
        <p:nvSpPr>
          <p:cNvPr id="13315" name="内容占位符 2"/>
          <p:cNvSpPr>
            <a:spLocks noGrp="1" noChangeArrowheads="1"/>
          </p:cNvSpPr>
          <p:nvPr>
            <p:ph idx="4294967295"/>
          </p:nvPr>
        </p:nvSpPr>
        <p:spPr bwMode="auto">
          <a:xfrm>
            <a:off x="457200" y="11430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b="1" smtClean="0">
                <a:sym typeface="Arial" pitchFamily="34" charset="0"/>
              </a:rPr>
              <a:t>找出表现人物品格或性格的内容，概括说说他是一个什么样的人？</a:t>
            </a:r>
            <a:endParaRPr lang="zh-CN" altLang="en-US" b="1" smtClean="0"/>
          </a:p>
          <a:p>
            <a:pPr eaLnBrk="1" hangingPunct="1"/>
            <a:endParaRPr lang="zh-CN" altLang="en-US" smtClean="0"/>
          </a:p>
          <a:p>
            <a:pPr eaLnBrk="1" hangingPunct="1"/>
            <a:r>
              <a:rPr lang="en-US" altLang="zh-CN" b="1" smtClean="0"/>
              <a:t>1</a:t>
            </a:r>
            <a:r>
              <a:rPr lang="zh-CN" altLang="en-US" b="1" smtClean="0"/>
              <a:t>．假如你想了解谁是真正品行出众的人，恐怕得花好几年观察：看看他的行为是否无私；动机是否慷慨；同时他还必须在大地上留下明显的印记。我很幸运地认识一位“种树的男人”，他正好符合以上所说的条件。</a:t>
            </a:r>
          </a:p>
          <a:p>
            <a:pPr eaLnBrk="1" hangingPunct="1"/>
            <a:r>
              <a:rPr lang="zh-CN" altLang="en-US" b="1" smtClean="0"/>
              <a:t>明确：</a:t>
            </a:r>
            <a:r>
              <a:rPr lang="zh-CN" altLang="en-US" b="1" smtClean="0">
                <a:solidFill>
                  <a:srgbClr val="FF0000"/>
                </a:solidFill>
              </a:rPr>
              <a:t>无私、慷慨</a:t>
            </a:r>
            <a:r>
              <a:rPr lang="zh-CN" altLang="en-US" b="1" smtClean="0"/>
              <a:t>。</a:t>
            </a:r>
          </a:p>
          <a:p>
            <a:pPr eaLnBrk="1" hangingPunct="1"/>
            <a:endParaRPr lang="zh-CN" altLang="en-US" b="1" smtClean="0"/>
          </a:p>
        </p:txBody>
      </p:sp>
    </p:spTree>
    <p:extLst>
      <p:ext uri="{BB962C8B-B14F-4D97-AF65-F5344CB8AC3E}">
        <p14:creationId xmlns:p14="http://schemas.microsoft.com/office/powerpoint/2010/main" val="28884326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2" end="2"/>
                                            </p:txEl>
                                          </p:spTgt>
                                        </p:tgtEl>
                                        <p:attrNameLst>
                                          <p:attrName>style.visibility</p:attrName>
                                        </p:attrNameLst>
                                      </p:cBhvr>
                                      <p:to>
                                        <p:strVal val="visible"/>
                                      </p:to>
                                    </p:set>
                                    <p:anim calcmode="lin" valueType="num">
                                      <p:cBhvr additive="base">
                                        <p:cTn id="7" dur="20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anim calcmode="lin" valueType="num">
                                      <p:cBhvr additive="base">
                                        <p:cTn id="13" dur="20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noChangeArrowheads="1"/>
          </p:cNvSpPr>
          <p:nvPr>
            <p:ph idx="4294967295"/>
          </p:nvPr>
        </p:nvSpPr>
        <p:spPr bwMode="auto">
          <a:xfrm>
            <a:off x="304800" y="7620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b="1" smtClean="0">
                <a:sym typeface="Arial" pitchFamily="34" charset="0"/>
              </a:rPr>
              <a:t>2</a:t>
            </a:r>
            <a:r>
              <a:rPr lang="zh-CN" altLang="en-US" b="1" smtClean="0">
                <a:sym typeface="Arial" pitchFamily="34" charset="0"/>
              </a:rPr>
              <a:t>．他很少说话，但可以感觉得出是一个充满自信、意志果断的人。</a:t>
            </a:r>
            <a:endParaRPr lang="zh-CN" altLang="en-US" b="1" smtClean="0"/>
          </a:p>
          <a:p>
            <a:pPr eaLnBrk="1" hangingPunct="1"/>
            <a:r>
              <a:rPr lang="zh-CN" altLang="en-US" b="1" smtClean="0">
                <a:sym typeface="Arial" pitchFamily="34" charset="0"/>
              </a:rPr>
              <a:t>明确：</a:t>
            </a:r>
            <a:r>
              <a:rPr lang="zh-CN" altLang="en-US" b="1" smtClean="0">
                <a:solidFill>
                  <a:srgbClr val="FF0000"/>
                </a:solidFill>
                <a:sym typeface="Arial" pitchFamily="34" charset="0"/>
              </a:rPr>
              <a:t>自信，果断。</a:t>
            </a:r>
          </a:p>
          <a:p>
            <a:pPr eaLnBrk="1" hangingPunct="1"/>
            <a:endParaRPr lang="zh-CN" altLang="en-US" b="1" smtClean="0">
              <a:sym typeface="Arial" pitchFamily="34" charset="0"/>
            </a:endParaRPr>
          </a:p>
          <a:p>
            <a:pPr eaLnBrk="1" hangingPunct="1"/>
            <a:r>
              <a:rPr lang="en-US" altLang="zh-CN" b="1" smtClean="0">
                <a:sym typeface="Arial" pitchFamily="34" charset="0"/>
              </a:rPr>
              <a:t>3</a:t>
            </a:r>
            <a:r>
              <a:rPr lang="zh-CN" altLang="en-US" b="1" smtClean="0">
                <a:sym typeface="Arial" pitchFamily="34" charset="0"/>
              </a:rPr>
              <a:t>．他的胡子刮得干干净净，衣服也一针一线地仔细缝过，看不出任何补丁。</a:t>
            </a:r>
            <a:endParaRPr lang="zh-CN" altLang="en-US" b="1" smtClean="0"/>
          </a:p>
          <a:p>
            <a:pPr eaLnBrk="1" hangingPunct="1"/>
            <a:r>
              <a:rPr lang="zh-CN" altLang="en-US" b="1" smtClean="0">
                <a:sym typeface="Arial" pitchFamily="34" charset="0"/>
              </a:rPr>
              <a:t>明确：</a:t>
            </a:r>
            <a:r>
              <a:rPr lang="zh-CN" altLang="en-US" b="1" smtClean="0">
                <a:solidFill>
                  <a:srgbClr val="FF0000"/>
                </a:solidFill>
                <a:sym typeface="Arial" pitchFamily="34" charset="0"/>
              </a:rPr>
              <a:t>积极生活，爱整洁。</a:t>
            </a:r>
          </a:p>
          <a:p>
            <a:pPr eaLnBrk="1" hangingPunct="1"/>
            <a:endParaRPr lang="zh-CN" altLang="en-US" smtClean="0"/>
          </a:p>
        </p:txBody>
      </p:sp>
    </p:spTree>
    <p:extLst>
      <p:ext uri="{BB962C8B-B14F-4D97-AF65-F5344CB8AC3E}">
        <p14:creationId xmlns:p14="http://schemas.microsoft.com/office/powerpoint/2010/main" val="36626302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anim calcmode="lin" valueType="num">
                                      <p:cBhvr additive="base">
                                        <p:cTn id="7" dur="2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43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8">
                                            <p:txEl>
                                              <p:pRg st="4" end="4"/>
                                            </p:txEl>
                                          </p:spTgt>
                                        </p:tgtEl>
                                        <p:attrNameLst>
                                          <p:attrName>style.visibility</p:attrName>
                                        </p:attrNameLst>
                                      </p:cBhvr>
                                      <p:to>
                                        <p:strVal val="visible"/>
                                      </p:to>
                                    </p:set>
                                    <p:anim calcmode="lin" valueType="num">
                                      <p:cBhvr additive="base">
                                        <p:cTn id="13" dur="2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433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noChangeArrowheads="1"/>
          </p:cNvSpPr>
          <p:nvPr>
            <p:ph idx="4294967295"/>
          </p:nvPr>
        </p:nvSpPr>
        <p:spPr bwMode="auto">
          <a:xfrm>
            <a:off x="381000" y="6858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b="1" smtClean="0">
                <a:sym typeface="宋体" pitchFamily="2" charset="-122"/>
              </a:rPr>
              <a:t>4</a:t>
            </a:r>
            <a:r>
              <a:rPr lang="zh-CN" altLang="en-US" b="1" smtClean="0">
                <a:sym typeface="宋体" pitchFamily="2" charset="-122"/>
              </a:rPr>
              <a:t>．他说，这块高原因为没有树，正走向死亡。反正他没事业的压力，正好可以担负起拯救大地的任务。</a:t>
            </a:r>
            <a:endParaRPr lang="zh-CN" altLang="en-US" b="1" smtClean="0"/>
          </a:p>
          <a:p>
            <a:pPr eaLnBrk="1" hangingPunct="1"/>
            <a:r>
              <a:rPr lang="zh-CN" altLang="en-US" b="1" smtClean="0">
                <a:sym typeface="宋体" pitchFamily="2" charset="-122"/>
              </a:rPr>
              <a:t>明确：</a:t>
            </a:r>
            <a:r>
              <a:rPr lang="zh-CN" altLang="en-US" b="1" smtClean="0">
                <a:solidFill>
                  <a:srgbClr val="FF0000"/>
                </a:solidFill>
                <a:sym typeface="宋体" pitchFamily="2" charset="-122"/>
              </a:rPr>
              <a:t>目标远大而高尚。</a:t>
            </a:r>
          </a:p>
          <a:p>
            <a:pPr eaLnBrk="1" hangingPunct="1"/>
            <a:endParaRPr lang="zh-CN" altLang="en-US" b="1" smtClean="0">
              <a:sym typeface="宋体" pitchFamily="2" charset="-122"/>
            </a:endParaRPr>
          </a:p>
          <a:p>
            <a:pPr eaLnBrk="1" hangingPunct="1"/>
            <a:r>
              <a:rPr lang="en-US" altLang="zh-CN" b="1" smtClean="0">
                <a:sym typeface="宋体" pitchFamily="2" charset="-122"/>
              </a:rPr>
              <a:t>5</a:t>
            </a:r>
            <a:r>
              <a:rPr lang="zh-CN" altLang="en-US" b="1" smtClean="0">
                <a:sym typeface="宋体" pitchFamily="2" charset="-122"/>
              </a:rPr>
              <a:t>．或许正因为布非耶拥有无私的心灵，加上住在有益健康的山林，过着俭朴的生活，上帝才赐予他如此强健的体魄。</a:t>
            </a:r>
            <a:endParaRPr lang="zh-CN" altLang="en-US" b="1" smtClean="0"/>
          </a:p>
          <a:p>
            <a:pPr eaLnBrk="1" hangingPunct="1"/>
            <a:r>
              <a:rPr lang="zh-CN" altLang="en-US" b="1" smtClean="0">
                <a:sym typeface="宋体" pitchFamily="2" charset="-122"/>
              </a:rPr>
              <a:t>明确：</a:t>
            </a:r>
            <a:r>
              <a:rPr lang="zh-CN" altLang="en-US" b="1" smtClean="0">
                <a:solidFill>
                  <a:srgbClr val="FF0000"/>
                </a:solidFill>
                <a:sym typeface="宋体" pitchFamily="2" charset="-122"/>
              </a:rPr>
              <a:t>无私，俭朴。</a:t>
            </a:r>
          </a:p>
          <a:p>
            <a:pPr eaLnBrk="1" hangingPunct="1"/>
            <a:endParaRPr lang="zh-CN" altLang="en-US" smtClean="0"/>
          </a:p>
          <a:p>
            <a:pPr eaLnBrk="1" hangingPunct="1"/>
            <a:endParaRPr lang="zh-CN" altLang="en-US" smtClean="0"/>
          </a:p>
        </p:txBody>
      </p:sp>
    </p:spTree>
    <p:extLst>
      <p:ext uri="{BB962C8B-B14F-4D97-AF65-F5344CB8AC3E}">
        <p14:creationId xmlns:p14="http://schemas.microsoft.com/office/powerpoint/2010/main" val="42536659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 calcmode="lin" valueType="num">
                                      <p:cBhvr additive="base">
                                        <p:cTn id="7" dur="20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xEl>
                                              <p:pRg st="4" end="4"/>
                                            </p:txEl>
                                          </p:spTgt>
                                        </p:tgtEl>
                                        <p:attrNameLst>
                                          <p:attrName>style.visibility</p:attrName>
                                        </p:attrNameLst>
                                      </p:cBhvr>
                                      <p:to>
                                        <p:strVal val="visible"/>
                                      </p:to>
                                    </p:set>
                                    <p:anim calcmode="lin" valueType="num">
                                      <p:cBhvr additive="base">
                                        <p:cTn id="13" dur="20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536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noChangeArrowheads="1"/>
          </p:cNvSpPr>
          <p:nvPr>
            <p:ph type="title" idx="4294967295"/>
          </p:nvPr>
        </p:nvSpPr>
        <p:spPr bwMode="auto">
          <a:xfrm>
            <a:off x="457200" y="274638"/>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1" hangingPunct="1"/>
            <a:r>
              <a:rPr lang="zh-CN" altLang="en-US" b="1" smtClean="0">
                <a:sym typeface="Arial" pitchFamily="34" charset="0"/>
              </a:rPr>
              <a:t>三、理解主旨</a:t>
            </a:r>
            <a:r>
              <a:rPr lang="en-US" altLang="zh-CN" b="1" smtClean="0">
                <a:sym typeface="Arial" pitchFamily="34" charset="0"/>
              </a:rPr>
              <a:t> </a:t>
            </a:r>
            <a:endParaRPr lang="en-US" altLang="zh-CN" b="1" smtClean="0"/>
          </a:p>
        </p:txBody>
      </p:sp>
      <p:sp>
        <p:nvSpPr>
          <p:cNvPr id="13315" name="内容占位符 2"/>
          <p:cNvSpPr>
            <a:spLocks noGrp="1" noChangeArrowheads="1"/>
          </p:cNvSpPr>
          <p:nvPr>
            <p:ph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itchFamily="34" charset="0"/>
              <a:buNone/>
            </a:pPr>
            <a:r>
              <a:rPr lang="en-US" altLang="zh-CN" smtClean="0"/>
              <a:t>                       </a:t>
            </a:r>
          </a:p>
          <a:p>
            <a:pPr eaLnBrk="1" hangingPunct="1"/>
            <a:r>
              <a:rPr lang="zh-CN" altLang="en-US" b="1" smtClean="0"/>
              <a:t>学法指导：结合课文内容，根据作者的写作背景、意图等概括出文章的中心，并理解含义。</a:t>
            </a:r>
          </a:p>
        </p:txBody>
      </p:sp>
    </p:spTree>
    <p:extLst>
      <p:ext uri="{BB962C8B-B14F-4D97-AF65-F5344CB8AC3E}">
        <p14:creationId xmlns:p14="http://schemas.microsoft.com/office/powerpoint/2010/main" val="49003445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noChangeArrowheads="1"/>
          </p:cNvSpPr>
          <p:nvPr>
            <p:ph idx="4294967295"/>
          </p:nvPr>
        </p:nvSpPr>
        <p:spPr bwMode="auto">
          <a:xfrm>
            <a:off x="30163" y="87313"/>
            <a:ext cx="8229600" cy="1111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Font typeface="Arial" pitchFamily="34" charset="0"/>
              <a:buNone/>
            </a:pPr>
            <a:r>
              <a:rPr lang="en-US" altLang="zh-CN" sz="4000" b="1" smtClean="0"/>
              <a:t>1</a:t>
            </a:r>
            <a:r>
              <a:rPr lang="zh-CN" altLang="en-US" sz="4000" b="1" smtClean="0"/>
              <a:t>、本文的主旨      </a:t>
            </a:r>
          </a:p>
        </p:txBody>
      </p:sp>
      <p:sp>
        <p:nvSpPr>
          <p:cNvPr id="2" name="文本框 1"/>
          <p:cNvSpPr txBox="1">
            <a:spLocks noChangeArrowheads="1"/>
          </p:cNvSpPr>
          <p:nvPr/>
        </p:nvSpPr>
        <p:spPr bwMode="auto">
          <a:xfrm>
            <a:off x="30163" y="1036638"/>
            <a:ext cx="897255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b="1"/>
              <a:t>       </a:t>
            </a:r>
            <a:r>
              <a:rPr lang="zh-CN" altLang="en-US" sz="4000" b="1"/>
              <a:t>本文通过“牧羊人”坚持种树改变环境的故事，表达了这样一种主旨：只要心存美好的愿望并长期不懈的努力去做，人一定可以改变恶劣的生存环境，大自然也一定会给与丰厚的回馈，人类的可悲命运会被最终改变。</a:t>
            </a:r>
          </a:p>
        </p:txBody>
      </p:sp>
    </p:spTree>
    <p:extLst>
      <p:ext uri="{BB962C8B-B14F-4D97-AF65-F5344CB8AC3E}">
        <p14:creationId xmlns:p14="http://schemas.microsoft.com/office/powerpoint/2010/main" val="13863383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linds(horizontal)">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noChangeArrowheads="1"/>
          </p:cNvSpPr>
          <p:nvPr>
            <p:ph type="title" idx="4294967295"/>
          </p:nvPr>
        </p:nvSpPr>
        <p:spPr bwMode="auto">
          <a:xfrm>
            <a:off x="457200" y="274638"/>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p>
        </p:txBody>
      </p:sp>
      <p:sp>
        <p:nvSpPr>
          <p:cNvPr id="15363" name="内容占位符 2"/>
          <p:cNvSpPr>
            <a:spLocks noGrp="1" noChangeArrowheads="1"/>
          </p:cNvSpPr>
          <p:nvPr>
            <p:ph idx="4294967295"/>
          </p:nvPr>
        </p:nvSpPr>
        <p:spPr bwMode="auto">
          <a:xfrm>
            <a:off x="457200" y="1600200"/>
            <a:ext cx="8229600" cy="2057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b="1" smtClean="0">
                <a:latin typeface="宋体" pitchFamily="2" charset="-122"/>
              </a:rPr>
              <a:t>2</a:t>
            </a:r>
            <a:r>
              <a:rPr lang="zh-CN" altLang="en-US" b="1" smtClean="0">
                <a:latin typeface="宋体" pitchFamily="2" charset="-122"/>
              </a:rPr>
              <a:t>、本文还给你你哪些启示，谈谈自己的看法。</a:t>
            </a:r>
          </a:p>
        </p:txBody>
      </p:sp>
      <p:sp>
        <p:nvSpPr>
          <p:cNvPr id="4" name="标题 1">
            <a:extLst>
              <a:ext uri="{FF2B5EF4-FFF2-40B4-BE49-F238E27FC236}">
                <a16:creationId xmlns:a16="http://schemas.microsoft.com/office/drawing/2014/main" xmlns="" id="{92B10480-52E2-4DB9-8092-9DF36A03FDA8}"/>
              </a:ext>
            </a:extLst>
          </p:cNvPr>
          <p:cNvSpPr>
            <a:spLocks noGrp="1"/>
          </p:cNvSpPr>
          <p:nvPr/>
        </p:nvSpPr>
        <p:spPr>
          <a:xfrm>
            <a:off x="584200" y="401630"/>
            <a:ext cx="8229600" cy="1143000"/>
          </a:xfrm>
        </p:spPr>
        <p:txBody>
          <a:bodyPr>
            <a:scene3d>
              <a:camera prst="orthographicFront"/>
              <a:lightRig rig="threePt" dir="t"/>
            </a:scene3d>
          </a:bodyPr>
          <a:lstStyle>
            <a:lvl1pPr algn="ctr" rtl="0" eaLnBrk="0" fontAlgn="base" hangingPunct="0">
              <a:spcBef>
                <a:spcPct val="0"/>
              </a:spcBef>
              <a:spcAft>
                <a:spcPct val="0"/>
              </a:spcAft>
              <a:defRPr sz="4400" kern="1200">
                <a:solidFill>
                  <a:schemeClr val="tx2"/>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9pPr>
          </a:lstStyle>
          <a:p>
            <a:pPr>
              <a:buFont typeface="Arial" panose="020B0604020202020204" pitchFamily="34" charset="0"/>
              <a:buNone/>
              <a:defRPr/>
            </a:pPr>
            <a:r>
              <a:rPr lang="zh-CN" altLang="en-US" noProof="1">
                <a:ln w="22225">
                  <a:solidFill>
                    <a:schemeClr val="accent2"/>
                  </a:solidFill>
                  <a:prstDash val="solid"/>
                </a:ln>
                <a:solidFill>
                  <a:schemeClr val="accent2">
                    <a:lumMod val="40000"/>
                    <a:lumOff val="60000"/>
                  </a:schemeClr>
                </a:solidFill>
              </a:rPr>
              <a:t>感悟主旨</a:t>
            </a:r>
          </a:p>
        </p:txBody>
      </p:sp>
      <p:sp>
        <p:nvSpPr>
          <p:cNvPr id="6" name="文本框 5"/>
          <p:cNvSpPr txBox="1">
            <a:spLocks noChangeArrowheads="1"/>
          </p:cNvSpPr>
          <p:nvPr/>
        </p:nvSpPr>
        <p:spPr bwMode="auto">
          <a:xfrm>
            <a:off x="457200" y="3884613"/>
            <a:ext cx="76977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a:t>1</a:t>
            </a:r>
            <a:r>
              <a:rPr lang="zh-CN" altLang="en-US" sz="2400" b="1"/>
              <a:t>、人活着就要做有益于人类的事。</a:t>
            </a:r>
          </a:p>
          <a:p>
            <a:pPr eaLnBrk="1" hangingPunct="1"/>
            <a:r>
              <a:rPr lang="en-US" altLang="zh-CN" sz="2400" b="1"/>
              <a:t>2</a:t>
            </a:r>
            <a:r>
              <a:rPr lang="zh-CN" altLang="en-US" sz="2400" b="1"/>
              <a:t>、平凡的小事坚持下去就成就伟大的创举</a:t>
            </a:r>
          </a:p>
          <a:p>
            <a:pPr eaLnBrk="1" hangingPunct="1"/>
            <a:r>
              <a:rPr lang="en-US" altLang="zh-CN" sz="2400" b="1"/>
              <a:t>3</a:t>
            </a:r>
            <a:r>
              <a:rPr lang="zh-CN" altLang="en-US" sz="2400" b="1"/>
              <a:t>、人的力量的伟大。</a:t>
            </a:r>
          </a:p>
          <a:p>
            <a:pPr eaLnBrk="1" hangingPunct="1"/>
            <a:r>
              <a:rPr lang="en-US" altLang="zh-CN" sz="2400" b="1"/>
              <a:t>4</a:t>
            </a:r>
            <a:r>
              <a:rPr lang="zh-CN" altLang="en-US" sz="2400" b="1"/>
              <a:t>、人类除了毁灭，还可以像上天一样创造。</a:t>
            </a:r>
          </a:p>
          <a:p>
            <a:pPr eaLnBrk="1" hangingPunct="1"/>
            <a:r>
              <a:rPr lang="en-US" altLang="zh-CN" sz="2400" b="1"/>
              <a:t>5</a:t>
            </a:r>
            <a:r>
              <a:rPr lang="zh-CN" altLang="en-US" sz="2400" b="1"/>
              <a:t>、人类要保护我们生存的家园，人类和自然和谐相处。</a:t>
            </a:r>
          </a:p>
          <a:p>
            <a:pPr eaLnBrk="1" hangingPunct="1"/>
            <a:r>
              <a:rPr lang="en-US" altLang="zh-CN" sz="2400" b="1"/>
              <a:t>6</a:t>
            </a:r>
            <a:r>
              <a:rPr lang="zh-CN" altLang="en-US" sz="2400" b="1"/>
              <a:t>、好的事情做下去就会成就伟大的事业。</a:t>
            </a:r>
          </a:p>
        </p:txBody>
      </p:sp>
      <p:sp>
        <p:nvSpPr>
          <p:cNvPr id="2" name="文本框 1">
            <a:extLst>
              <a:ext uri="{FF2B5EF4-FFF2-40B4-BE49-F238E27FC236}">
                <a16:creationId xmlns:a16="http://schemas.microsoft.com/office/drawing/2014/main" xmlns="" id="{345418EE-B684-495C-A38E-0CAFE45D7206}"/>
              </a:ext>
            </a:extLst>
          </p:cNvPr>
          <p:cNvSpPr txBox="1"/>
          <p:nvPr/>
        </p:nvSpPr>
        <p:spPr>
          <a:xfrm>
            <a:off x="2081525" y="3325494"/>
            <a:ext cx="5229225" cy="460375"/>
          </a:xfrm>
          <a:prstGeom prst="rect">
            <a:avLst/>
          </a:prstGeom>
          <a:noFill/>
        </p:spPr>
        <p:txBody>
          <a:bodyPr wrap="none">
            <a:spAutoFit/>
            <a:scene3d>
              <a:camera prst="orthographicFront"/>
              <a:lightRig rig="threePt" dir="t"/>
            </a:scene3d>
          </a:bodyPr>
          <a:lstStyle/>
          <a:p>
            <a:pPr eaLnBrk="1" hangingPunct="1">
              <a:buFont typeface="Arial" panose="020B0604020202020204" pitchFamily="34" charset="0"/>
              <a:buNone/>
              <a:defRPr/>
            </a:pPr>
            <a:r>
              <a:rPr lang="zh-CN" altLang="zh-CN" noProof="1">
                <a:effectLst>
                  <a:outerShdw blurRad="38100" dist="19050" dir="2700000" algn="tl" rotWithShape="0">
                    <a:schemeClr val="dk1">
                      <a:alpha val="40000"/>
                    </a:schemeClr>
                  </a:outerShdw>
                </a:effectLst>
              </a:rPr>
              <a:t>（提示：组议</a:t>
            </a:r>
            <a:r>
              <a:rPr lang="en-US" altLang="zh-CN" noProof="1">
                <a:effectLst>
                  <a:outerShdw blurRad="38100" dist="19050" dir="2700000" algn="tl" rotWithShape="0">
                    <a:schemeClr val="dk1">
                      <a:alpha val="40000"/>
                    </a:schemeClr>
                  </a:outerShdw>
                </a:effectLst>
              </a:rPr>
              <a:t>3</a:t>
            </a:r>
            <a:r>
              <a:rPr lang="zh-CN" altLang="en-US" noProof="1">
                <a:effectLst>
                  <a:outerShdw blurRad="38100" dist="19050" dir="2700000" algn="tl" rotWithShape="0">
                    <a:schemeClr val="dk1">
                      <a:alpha val="40000"/>
                    </a:schemeClr>
                  </a:outerShdw>
                </a:effectLst>
              </a:rPr>
              <a:t>分钟，组长整理归纳</a:t>
            </a:r>
            <a:r>
              <a:rPr lang="zh-CN" altLang="zh-CN" noProof="1">
                <a:effectLst>
                  <a:outerShdw blurRad="38100" dist="19050" dir="2700000" algn="tl" rotWithShape="0">
                    <a:schemeClr val="dk1">
                      <a:alpha val="40000"/>
                    </a:schemeClr>
                  </a:outerShdw>
                </a:effectLst>
                <a:sym typeface="+mn-ea"/>
              </a:rPr>
              <a:t>）</a:t>
            </a:r>
          </a:p>
        </p:txBody>
      </p:sp>
    </p:spTree>
    <p:extLst>
      <p:ext uri="{BB962C8B-B14F-4D97-AF65-F5344CB8AC3E}">
        <p14:creationId xmlns:p14="http://schemas.microsoft.com/office/powerpoint/2010/main" val="1536066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noChangeArrowheads="1"/>
          </p:cNvSpPr>
          <p:nvPr>
            <p:ph type="title" idx="4294967295"/>
          </p:nvPr>
        </p:nvSpPr>
        <p:spPr bwMode="auto">
          <a:xfrm>
            <a:off x="457200" y="274638"/>
            <a:ext cx="8229600" cy="3208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eaLnBrk="1" hangingPunct="1"/>
            <a:r>
              <a:rPr lang="zh-CN" altLang="en-US" b="1" smtClean="0"/>
              <a:t>四．由植树的牧羊人想到了哪些在现实中为改变中国生态环境而努力奋斗的“种树”人？</a:t>
            </a:r>
          </a:p>
        </p:txBody>
      </p:sp>
    </p:spTree>
    <p:extLst>
      <p:ext uri="{BB962C8B-B14F-4D97-AF65-F5344CB8AC3E}">
        <p14:creationId xmlns:p14="http://schemas.microsoft.com/office/powerpoint/2010/main" val="120928789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39937"/>
          <p:cNvSpPr txBox="1">
            <a:spLocks noChangeArrowheads="1"/>
          </p:cNvSpPr>
          <p:nvPr/>
        </p:nvSpPr>
        <p:spPr bwMode="auto">
          <a:xfrm>
            <a:off x="2514600" y="2819400"/>
            <a:ext cx="39624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6600" b="1">
                <a:latin typeface="宋体" pitchFamily="2" charset="-122"/>
              </a:rPr>
              <a:t>第一课时</a:t>
            </a:r>
          </a:p>
        </p:txBody>
      </p:sp>
    </p:spTree>
    <p:extLst>
      <p:ext uri="{BB962C8B-B14F-4D97-AF65-F5344CB8AC3E}">
        <p14:creationId xmlns:p14="http://schemas.microsoft.com/office/powerpoint/2010/main" val="331908934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3"/>
          <p:cNvSpPr txBox="1">
            <a:spLocks noChangeArrowheads="1"/>
          </p:cNvSpPr>
          <p:nvPr/>
        </p:nvSpPr>
        <p:spPr bwMode="auto">
          <a:xfrm>
            <a:off x="-26988" y="28575"/>
            <a:ext cx="9170988" cy="452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t>植树模范马永顺 </a:t>
            </a:r>
          </a:p>
          <a:p>
            <a:pPr eaLnBrk="1" hangingPunct="1"/>
            <a:r>
              <a:rPr lang="zh-CN" altLang="en-US" sz="3600"/>
              <a:t>       </a:t>
            </a:r>
            <a:r>
              <a:rPr lang="zh-CN" altLang="en-US" sz="3600">
                <a:sym typeface="+mn-ea"/>
              </a:rPr>
              <a:t>黑龙江省铁力林业局</a:t>
            </a:r>
            <a:r>
              <a:rPr lang="zh-CN" altLang="en-US" sz="3600"/>
              <a:t>马永顺多次被评为全国劳动模范。共采伐原木</a:t>
            </a:r>
            <a:r>
              <a:rPr lang="en-US" altLang="zh-CN" sz="3600"/>
              <a:t>36500</a:t>
            </a:r>
            <a:r>
              <a:rPr lang="zh-CN" altLang="en-US" sz="3600"/>
              <a:t>棵，他坚持上山植树造林来还上。</a:t>
            </a:r>
            <a:r>
              <a:rPr lang="zh-CN" altLang="en-US" sz="3600">
                <a:sym typeface="+mn-ea"/>
              </a:rPr>
              <a:t>经过马永顺的不懈努力，绿色一年年扩展。他风里来雨里去，爬山翻坡植树造林。</a:t>
            </a:r>
            <a:r>
              <a:rPr lang="en-US" altLang="zh-CN" sz="3600">
                <a:sym typeface="+mn-ea"/>
              </a:rPr>
              <a:t>1998</a:t>
            </a:r>
            <a:r>
              <a:rPr lang="zh-CN" altLang="en-US" sz="3600">
                <a:sym typeface="+mn-ea"/>
              </a:rPr>
              <a:t>年，</a:t>
            </a:r>
            <a:r>
              <a:rPr lang="en-US" altLang="zh-CN" sz="3600">
                <a:sym typeface="+mn-ea"/>
              </a:rPr>
              <a:t>85</a:t>
            </a:r>
            <a:r>
              <a:rPr lang="zh-CN" altLang="en-US" sz="3600">
                <a:sym typeface="+mn-ea"/>
              </a:rPr>
              <a:t>岁高龄的马永顺因对环境保护作出显著贡献而又荣获联合国环保奖。</a:t>
            </a:r>
            <a:endParaRPr lang="zh-CN" altLang="en-US" sz="3600"/>
          </a:p>
        </p:txBody>
      </p:sp>
      <p:pic>
        <p:nvPicPr>
          <p:cNvPr id="1741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3937000"/>
            <a:ext cx="325913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3100" y="3937000"/>
            <a:ext cx="3390900"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87413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3"/>
          <p:cNvSpPr txBox="1">
            <a:spLocks noChangeArrowheads="1"/>
          </p:cNvSpPr>
          <p:nvPr/>
        </p:nvSpPr>
        <p:spPr bwMode="auto">
          <a:xfrm>
            <a:off x="46038" y="44450"/>
            <a:ext cx="9097962"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a:t>默默种树人杨善洲 </a:t>
            </a:r>
          </a:p>
          <a:p>
            <a:pPr eaLnBrk="1" hangingPunct="1"/>
            <a:r>
              <a:rPr lang="zh-CN" altLang="en-US" sz="3200"/>
              <a:t>       </a:t>
            </a:r>
            <a:r>
              <a:rPr lang="zh-CN" altLang="en-US" sz="4000"/>
              <a:t>杨善洲曾任云南省保山地委书记。自</a:t>
            </a:r>
            <a:r>
              <a:rPr lang="en-US" altLang="zh-CN" sz="4000"/>
              <a:t>1988</a:t>
            </a:r>
            <a:r>
              <a:rPr lang="zh-CN" altLang="en-US" sz="4000"/>
              <a:t>年</a:t>
            </a:r>
            <a:r>
              <a:rPr lang="en-US" altLang="zh-CN" sz="4000"/>
              <a:t>6</a:t>
            </a:r>
            <a:r>
              <a:rPr lang="zh-CN" altLang="en-US" sz="4000"/>
              <a:t>月退休以后，扎根大亮山，义务植树造林，一干就是</a:t>
            </a:r>
            <a:r>
              <a:rPr lang="en-US" altLang="zh-CN" sz="4000"/>
              <a:t>22</a:t>
            </a:r>
            <a:r>
              <a:rPr lang="zh-CN" altLang="en-US" sz="4000"/>
              <a:t>年，带领大家植树造林建成面积</a:t>
            </a:r>
            <a:r>
              <a:rPr lang="en-US" altLang="zh-CN" sz="4000"/>
              <a:t>5.6</a:t>
            </a:r>
            <a:r>
              <a:rPr lang="zh-CN" altLang="en-US" sz="4000"/>
              <a:t>万亩，价值</a:t>
            </a:r>
            <a:r>
              <a:rPr lang="en-US" altLang="zh-CN" sz="4000"/>
              <a:t>3</a:t>
            </a:r>
            <a:r>
              <a:rPr lang="zh-CN" altLang="en-US" sz="4000"/>
              <a:t>亿元的林场，且将林场捐赠给国家。</a:t>
            </a:r>
            <a:r>
              <a:rPr lang="en-US" altLang="zh-CN" sz="4000">
                <a:sym typeface="+mn-ea"/>
              </a:rPr>
              <a:t>2011</a:t>
            </a:r>
            <a:r>
              <a:rPr lang="zh-CN" altLang="en-US" sz="4000">
                <a:sym typeface="+mn-ea"/>
              </a:rPr>
              <a:t>年感动中国十大人物获奖者。</a:t>
            </a:r>
            <a:endParaRPr lang="zh-CN" altLang="en-US" sz="4000"/>
          </a:p>
          <a:p>
            <a:pPr eaLnBrk="1" hangingPunct="1"/>
            <a:r>
              <a:rPr lang="zh-CN" altLang="en-US" sz="3200"/>
              <a:t>      </a:t>
            </a:r>
            <a:endParaRPr lang="zh-CN" altLang="en-US" sz="3200">
              <a:solidFill>
                <a:srgbClr val="FF0000"/>
              </a:solidFill>
            </a:endParaRPr>
          </a:p>
        </p:txBody>
      </p:sp>
      <p:pic>
        <p:nvPicPr>
          <p:cNvPr id="1843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3654425"/>
            <a:ext cx="2724150"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044135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2769"/>
          <p:cNvSpPr txBox="1">
            <a:spLocks noChangeArrowheads="1"/>
          </p:cNvSpPr>
          <p:nvPr/>
        </p:nvSpPr>
        <p:spPr bwMode="auto">
          <a:xfrm>
            <a:off x="685800" y="609600"/>
            <a:ext cx="80010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latin typeface="宋体" pitchFamily="2" charset="-122"/>
              </a:rPr>
              <a:t>    </a:t>
            </a:r>
            <a:r>
              <a:rPr lang="zh-CN" altLang="en-US" sz="4800" b="1">
                <a:latin typeface="宋体" pitchFamily="2" charset="-122"/>
              </a:rPr>
              <a:t>模拟下面的颁奖词，也给本文主人公写一段颁奖词。</a:t>
            </a:r>
            <a:endParaRPr lang="zh-CN" altLang="en-US" sz="4000" b="1">
              <a:latin typeface="宋体" pitchFamily="2" charset="-122"/>
            </a:endParaRPr>
          </a:p>
        </p:txBody>
      </p:sp>
    </p:spTree>
    <p:extLst>
      <p:ext uri="{BB962C8B-B14F-4D97-AF65-F5344CB8AC3E}">
        <p14:creationId xmlns:p14="http://schemas.microsoft.com/office/powerpoint/2010/main" val="34588741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
          <p:cNvSpPr txBox="1">
            <a:spLocks noChangeArrowheads="1"/>
          </p:cNvSpPr>
          <p:nvPr/>
        </p:nvSpPr>
        <p:spPr bwMode="auto">
          <a:xfrm>
            <a:off x="107950" y="96838"/>
            <a:ext cx="8959850"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600">
                <a:sym typeface="+mn-ea"/>
              </a:rPr>
              <a:t>颁奖词：</a:t>
            </a:r>
            <a:endParaRPr lang="zh-CN" altLang="en-US" sz="3600"/>
          </a:p>
          <a:p>
            <a:pPr eaLnBrk="1" hangingPunct="1"/>
            <a:r>
              <a:rPr lang="zh-CN" altLang="en-US" sz="4000" b="1">
                <a:sym typeface="+mn-ea"/>
              </a:rPr>
              <a:t>绿了荒山，白了头发，他志在造福百姓；</a:t>
            </a:r>
          </a:p>
          <a:p>
            <a:pPr eaLnBrk="1" hangingPunct="1"/>
            <a:r>
              <a:rPr lang="zh-CN" altLang="en-US" sz="4000" b="1">
                <a:sym typeface="+mn-ea"/>
              </a:rPr>
              <a:t>老骥伏枥，意气风发，他心向未来。</a:t>
            </a:r>
          </a:p>
          <a:p>
            <a:pPr eaLnBrk="1" hangingPunct="1"/>
            <a:r>
              <a:rPr lang="zh-CN" altLang="en-US" sz="4000" b="1">
                <a:sym typeface="+mn-ea"/>
              </a:rPr>
              <a:t>清廉，自上任时起；</a:t>
            </a:r>
          </a:p>
          <a:p>
            <a:pPr eaLnBrk="1" hangingPunct="1"/>
            <a:r>
              <a:rPr lang="zh-CN" altLang="en-US" sz="4000" b="1">
                <a:sym typeface="+mn-ea"/>
              </a:rPr>
              <a:t>奉献，直到最后一天。</a:t>
            </a:r>
          </a:p>
          <a:p>
            <a:pPr eaLnBrk="1" hangingPunct="1"/>
            <a:r>
              <a:rPr lang="en-US" altLang="zh-CN" sz="4000" b="1">
                <a:sym typeface="+mn-ea"/>
              </a:rPr>
              <a:t>60</a:t>
            </a:r>
            <a:r>
              <a:rPr lang="zh-CN" altLang="en-US" sz="4000" b="1">
                <a:sym typeface="+mn-ea"/>
              </a:rPr>
              <a:t>年里的一切作为，</a:t>
            </a:r>
          </a:p>
          <a:p>
            <a:pPr eaLnBrk="1" hangingPunct="1"/>
            <a:r>
              <a:rPr lang="zh-CN" altLang="en-US" sz="4000" b="1">
                <a:sym typeface="+mn-ea"/>
              </a:rPr>
              <a:t>就是为了不辜负人民的期望。</a:t>
            </a:r>
          </a:p>
        </p:txBody>
      </p:sp>
      <p:pic>
        <p:nvPicPr>
          <p:cNvPr id="2048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5125" y="4295775"/>
            <a:ext cx="3706813"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468283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p:cNvSpPr>
          <p:nvPr>
            <p:ph type="title"/>
          </p:nvPr>
        </p:nvSpPr>
        <p:spPr>
          <a:xfrm>
            <a:off x="611560" y="3140968"/>
            <a:ext cx="7886700" cy="706120"/>
          </a:xfrm>
        </p:spPr>
        <p:txBody>
          <a:bodyPr wrap="square" lIns="91440" tIns="45720" rIns="91440" bIns="45720" anchor="ctr"/>
          <a:lstStyle/>
          <a:p>
            <a:pPr algn="ctr"/>
            <a:r>
              <a:rPr lang="zh-CN" altLang="en-US" sz="4000" dirty="0" smtClean="0"/>
              <a:t>谢谢观看</a:t>
            </a:r>
            <a:endParaRPr lang="zh-CN" altLang="en-US" sz="4000" dirty="0"/>
          </a:p>
        </p:txBody>
      </p:sp>
    </p:spTree>
    <p:extLst>
      <p:ext uri="{BB962C8B-B14F-4D97-AF65-F5344CB8AC3E}">
        <p14:creationId xmlns:p14="http://schemas.microsoft.com/office/powerpoint/2010/main" val="1279002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30721"/>
          <p:cNvSpPr txBox="1">
            <a:spLocks noChangeArrowheads="1"/>
          </p:cNvSpPr>
          <p:nvPr/>
        </p:nvSpPr>
        <p:spPr bwMode="auto">
          <a:xfrm>
            <a:off x="336550" y="173038"/>
            <a:ext cx="8656638" cy="691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a:t>         </a:t>
            </a:r>
            <a:r>
              <a:rPr lang="zh-CN" altLang="en-US" sz="3200">
                <a:latin typeface="宋体" pitchFamily="2" charset="-122"/>
              </a:rPr>
              <a:t>让</a:t>
            </a:r>
            <a:r>
              <a:rPr lang="en-US" altLang="zh-CN" sz="3200">
                <a:latin typeface="宋体" pitchFamily="2" charset="-122"/>
              </a:rPr>
              <a:t>.</a:t>
            </a:r>
            <a:r>
              <a:rPr lang="zh-CN" altLang="en-US" sz="3200">
                <a:latin typeface="宋体" pitchFamily="2" charset="-122"/>
              </a:rPr>
              <a:t>乔诺（</a:t>
            </a:r>
            <a:r>
              <a:rPr lang="en-US" altLang="zh-CN" sz="3200">
                <a:latin typeface="宋体" pitchFamily="2" charset="-122"/>
              </a:rPr>
              <a:t>1895</a:t>
            </a:r>
            <a:r>
              <a:rPr lang="zh-CN" altLang="en-US" sz="3200">
                <a:latin typeface="宋体" pitchFamily="2" charset="-122"/>
              </a:rPr>
              <a:t>～</a:t>
            </a:r>
            <a:r>
              <a:rPr lang="en-US" altLang="zh-CN" sz="3200">
                <a:latin typeface="宋体" pitchFamily="2" charset="-122"/>
              </a:rPr>
              <a:t>1970</a:t>
            </a:r>
            <a:r>
              <a:rPr lang="zh-CN" altLang="en-US" sz="3200">
                <a:latin typeface="宋体" pitchFamily="2" charset="-122"/>
              </a:rPr>
              <a:t>）</a:t>
            </a:r>
            <a:r>
              <a:rPr lang="en-US" altLang="zh-CN" sz="3200">
                <a:latin typeface="宋体" pitchFamily="2" charset="-122"/>
              </a:rPr>
              <a:t>,</a:t>
            </a:r>
            <a:r>
              <a:rPr lang="zh-CN" altLang="en-US" sz="3200">
                <a:latin typeface="宋体" pitchFamily="2" charset="-122"/>
              </a:rPr>
              <a:t>生于法国普罗旺斯地区马诺斯克市，法国著名作家、电影编剧。在第一次世界大战时曾当过步兵，在经历惨烈场面后成为坚定的和平主义者。让</a:t>
            </a:r>
            <a:r>
              <a:rPr lang="en-US" altLang="zh-CN" sz="3200">
                <a:latin typeface="宋体" pitchFamily="2" charset="-122"/>
              </a:rPr>
              <a:t>•</a:t>
            </a:r>
            <a:r>
              <a:rPr lang="zh-CN" altLang="en-US" sz="3200">
                <a:latin typeface="宋体" pitchFamily="2" charset="-122"/>
              </a:rPr>
              <a:t>乔诺的作品获奖很多，部分作品被搬上银幕，被认为是法国二十世纪最著名的作家之一。</a:t>
            </a:r>
            <a:r>
              <a:rPr lang="en-US" altLang="zh-CN" sz="3200">
                <a:latin typeface="宋体" pitchFamily="2" charset="-122"/>
              </a:rPr>
              <a:t>1932</a:t>
            </a:r>
            <a:r>
              <a:rPr lang="zh-CN" altLang="en-US" sz="3200">
                <a:latin typeface="宋体" pitchFamily="2" charset="-122"/>
              </a:rPr>
              <a:t>年获得法国荣誉勋章，</a:t>
            </a:r>
            <a:r>
              <a:rPr lang="en-US" altLang="zh-CN" sz="3200">
                <a:latin typeface="宋体" pitchFamily="2" charset="-122"/>
              </a:rPr>
              <a:t>1953</a:t>
            </a:r>
            <a:r>
              <a:rPr lang="zh-CN" altLang="en-US" sz="3200">
                <a:latin typeface="宋体" pitchFamily="2" charset="-122"/>
              </a:rPr>
              <a:t>年以全部作品获得摩纳哥王子奖，次年，入选为龚古尔学院成员。</a:t>
            </a:r>
          </a:p>
          <a:p>
            <a:pPr eaLnBrk="1" hangingPunct="1"/>
            <a:r>
              <a:rPr lang="zh-CN" altLang="en-US" sz="3200">
                <a:latin typeface="宋体" pitchFamily="2" charset="-122"/>
              </a:rPr>
              <a:t>    让</a:t>
            </a:r>
            <a:r>
              <a:rPr lang="en-US" altLang="zh-CN" sz="3200">
                <a:latin typeface="宋体" pitchFamily="2" charset="-122"/>
              </a:rPr>
              <a:t>•</a:t>
            </a:r>
            <a:r>
              <a:rPr lang="zh-CN" altLang="en-US" sz="3200">
                <a:latin typeface="宋体" pitchFamily="2" charset="-122"/>
              </a:rPr>
              <a:t>乔诺的多半作品都是以他的家乡和周边地区</a:t>
            </a:r>
            <a:r>
              <a:rPr lang="en-US" altLang="zh-CN" sz="3200">
                <a:latin typeface="宋体" pitchFamily="2" charset="-122"/>
              </a:rPr>
              <a:t>——</a:t>
            </a:r>
            <a:r>
              <a:rPr lang="zh-CN" altLang="en-US" sz="3200">
                <a:latin typeface="宋体" pitchFamily="2" charset="-122"/>
              </a:rPr>
              <a:t>阿尔卑斯山和普罗旺斯地区为背景。马诺斯克的居民至今还为让</a:t>
            </a:r>
            <a:r>
              <a:rPr lang="en-US" altLang="zh-CN" sz="3200">
                <a:latin typeface="宋体" pitchFamily="2" charset="-122"/>
              </a:rPr>
              <a:t>•</a:t>
            </a:r>
            <a:r>
              <a:rPr lang="zh-CN" altLang="en-US" sz="3200">
                <a:latin typeface="宋体" pitchFamily="2" charset="-122"/>
              </a:rPr>
              <a:t>乔诺感到骄傲，当地建有纪念他的让</a:t>
            </a:r>
            <a:r>
              <a:rPr lang="en-US" altLang="zh-CN" sz="3200">
                <a:latin typeface="宋体" pitchFamily="2" charset="-122"/>
              </a:rPr>
              <a:t>•</a:t>
            </a:r>
            <a:r>
              <a:rPr lang="zh-CN" altLang="en-US" sz="3200">
                <a:latin typeface="宋体" pitchFamily="2" charset="-122"/>
              </a:rPr>
              <a:t>乔诺中心，还有一条街名叫让</a:t>
            </a:r>
            <a:r>
              <a:rPr lang="en-US" altLang="zh-CN" sz="3200">
                <a:latin typeface="宋体" pitchFamily="2" charset="-122"/>
              </a:rPr>
              <a:t>•</a:t>
            </a:r>
            <a:r>
              <a:rPr lang="zh-CN" altLang="en-US" sz="3200">
                <a:latin typeface="宋体" pitchFamily="2" charset="-122"/>
              </a:rPr>
              <a:t>乔诺街。</a:t>
            </a:r>
          </a:p>
          <a:p>
            <a:pPr eaLnBrk="1" hangingPunct="1"/>
            <a:endParaRPr lang="zh-CN" altLang="en-US" sz="3200">
              <a:latin typeface="宋体" pitchFamily="2" charset="-122"/>
            </a:endParaRPr>
          </a:p>
        </p:txBody>
      </p:sp>
    </p:spTree>
    <p:extLst>
      <p:ext uri="{BB962C8B-B14F-4D97-AF65-F5344CB8AC3E}">
        <p14:creationId xmlns:p14="http://schemas.microsoft.com/office/powerpoint/2010/main" val="76006133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noChangeArrowheads="1"/>
          </p:cNvSpPr>
          <p:nvPr>
            <p:ph idx="4294967295"/>
          </p:nvPr>
        </p:nvSpPr>
        <p:spPr bwMode="auto">
          <a:xfrm>
            <a:off x="381000" y="3048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20000"/>
          </a:bodyPr>
          <a:lstStyle/>
          <a:p>
            <a:pPr eaLnBrk="1" hangingPunct="1"/>
            <a:r>
              <a:rPr lang="en-US" altLang="zh-CN" smtClean="0">
                <a:latin typeface="宋体" pitchFamily="2" charset="-122"/>
                <a:sym typeface="Arial" pitchFamily="34" charset="0"/>
              </a:rPr>
              <a:t>   《</a:t>
            </a:r>
            <a:r>
              <a:rPr lang="zh-CN" altLang="en-US" smtClean="0">
                <a:latin typeface="宋体" pitchFamily="2" charset="-122"/>
                <a:sym typeface="Arial" pitchFamily="34" charset="0"/>
              </a:rPr>
              <a:t>植树的牧羊人</a:t>
            </a:r>
            <a:r>
              <a:rPr lang="en-US" altLang="zh-CN" smtClean="0">
                <a:latin typeface="宋体" pitchFamily="2" charset="-122"/>
                <a:sym typeface="Arial" pitchFamily="34" charset="0"/>
              </a:rPr>
              <a:t>》</a:t>
            </a:r>
            <a:r>
              <a:rPr lang="zh-CN" altLang="en-US" smtClean="0">
                <a:latin typeface="宋体" pitchFamily="2" charset="-122"/>
                <a:sym typeface="Arial" pitchFamily="34" charset="0"/>
              </a:rPr>
              <a:t>描述了一战至二战时期法国普罗旺斯地区的一个孤独牧羊人，将内心对家人的思念转化为了对大自然的关爱，将余生倾注在阿尔卑斯山上荒原的植树工作，用自己的双手和坚韧的毅力将荒芜之地变成了人们可以安居乐业的田园。这部作品在</a:t>
            </a:r>
            <a:r>
              <a:rPr lang="en-US" altLang="zh-CN" smtClean="0">
                <a:latin typeface="宋体" pitchFamily="2" charset="-122"/>
                <a:sym typeface="Arial" pitchFamily="34" charset="0"/>
              </a:rPr>
              <a:t>1987</a:t>
            </a:r>
            <a:r>
              <a:rPr lang="zh-CN" altLang="en-US" smtClean="0">
                <a:latin typeface="宋体" pitchFamily="2" charset="-122"/>
                <a:sym typeface="Arial" pitchFamily="34" charset="0"/>
              </a:rPr>
              <a:t>年被著名的加拿大动画大师弗烈德瑞克制作成一部动画片，并荣获第六十届</a:t>
            </a:r>
            <a:r>
              <a:rPr lang="en-US" altLang="zh-CN" smtClean="0">
                <a:latin typeface="宋体" pitchFamily="2" charset="-122"/>
                <a:sym typeface="Arial" pitchFamily="34" charset="0"/>
              </a:rPr>
              <a:t>(1988)</a:t>
            </a:r>
            <a:r>
              <a:rPr lang="zh-CN" altLang="en-US" smtClean="0">
                <a:latin typeface="宋体" pitchFamily="2" charset="-122"/>
                <a:sym typeface="Arial" pitchFamily="34" charset="0"/>
              </a:rPr>
              <a:t>奥斯卡最佳动画短片奖。在环保逐渐恶化的今天，</a:t>
            </a:r>
            <a:r>
              <a:rPr lang="en-US" altLang="zh-CN" smtClean="0">
                <a:latin typeface="宋体" pitchFamily="2" charset="-122"/>
                <a:sym typeface="Arial" pitchFamily="34" charset="0"/>
              </a:rPr>
              <a:t>《</a:t>
            </a:r>
            <a:r>
              <a:rPr lang="zh-CN" altLang="en-US" smtClean="0">
                <a:latin typeface="宋体" pitchFamily="2" charset="-122"/>
                <a:sym typeface="Arial" pitchFamily="34" charset="0"/>
              </a:rPr>
              <a:t>植树的牧羊人</a:t>
            </a:r>
            <a:r>
              <a:rPr lang="en-US" altLang="zh-CN" smtClean="0">
                <a:latin typeface="宋体" pitchFamily="2" charset="-122"/>
                <a:sym typeface="Arial" pitchFamily="34" charset="0"/>
              </a:rPr>
              <a:t>》</a:t>
            </a:r>
            <a:r>
              <a:rPr lang="zh-CN" altLang="en-US" smtClean="0">
                <a:latin typeface="宋体" pitchFamily="2" charset="-122"/>
                <a:sym typeface="Arial" pitchFamily="34" charset="0"/>
              </a:rPr>
              <a:t>所描写的“一个平凡人热爱大地”的精神，更给人以启示。</a:t>
            </a:r>
            <a:endParaRPr lang="zh-CN" altLang="en-US" smtClean="0">
              <a:latin typeface="宋体" pitchFamily="2" charset="-122"/>
            </a:endParaRPr>
          </a:p>
          <a:p>
            <a:pPr eaLnBrk="1" hangingPunct="1"/>
            <a:endParaRPr lang="zh-CN" altLang="en-US" smtClean="0"/>
          </a:p>
        </p:txBody>
      </p:sp>
    </p:spTree>
    <p:extLst>
      <p:ext uri="{BB962C8B-B14F-4D97-AF65-F5344CB8AC3E}">
        <p14:creationId xmlns:p14="http://schemas.microsoft.com/office/powerpoint/2010/main" val="357930501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直接连接符 4"/>
          <p:cNvSpPr>
            <a:spLocks noChangeShapeType="1"/>
          </p:cNvSpPr>
          <p:nvPr/>
        </p:nvSpPr>
        <p:spPr bwMode="auto">
          <a:xfrm flipH="1">
            <a:off x="1116013" y="0"/>
            <a:ext cx="0" cy="908050"/>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 name="直接连接符 5"/>
          <p:cNvSpPr>
            <a:spLocks noChangeShapeType="1"/>
          </p:cNvSpPr>
          <p:nvPr/>
        </p:nvSpPr>
        <p:spPr bwMode="auto">
          <a:xfrm flipH="1">
            <a:off x="900113" y="836613"/>
            <a:ext cx="1612900" cy="3175"/>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8196" name="任意多边形 6"/>
          <p:cNvPicPr>
            <a:picLocks noRot="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713" y="130175"/>
            <a:ext cx="2355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7"/>
          <p:cNvSpPr txBox="1">
            <a:spLocks noChangeArrowheads="1"/>
          </p:cNvSpPr>
          <p:nvPr/>
        </p:nvSpPr>
        <p:spPr bwMode="auto">
          <a:xfrm>
            <a:off x="1403350" y="188913"/>
            <a:ext cx="16208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a:latin typeface="微软雅黑" pitchFamily="34" charset="-122"/>
                <a:ea typeface="微软雅黑" pitchFamily="34" charset="-122"/>
              </a:rPr>
              <a:t>预习诊断</a:t>
            </a:r>
          </a:p>
        </p:txBody>
      </p:sp>
      <p:sp>
        <p:nvSpPr>
          <p:cNvPr id="8198" name="椭圆 9"/>
          <p:cNvSpPr>
            <a:spLocks noChangeArrowheads="1"/>
          </p:cNvSpPr>
          <p:nvPr/>
        </p:nvSpPr>
        <p:spPr bwMode="auto">
          <a:xfrm>
            <a:off x="1835150" y="2565400"/>
            <a:ext cx="73025" cy="4445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199" name="Rectangle 1"/>
          <p:cNvSpPr>
            <a:spLocks noChangeArrowheads="1"/>
          </p:cNvSpPr>
          <p:nvPr/>
        </p:nvSpPr>
        <p:spPr bwMode="auto">
          <a:xfrm>
            <a:off x="1258888" y="1243013"/>
            <a:ext cx="6618287"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50000"/>
              </a:lnSpc>
              <a:buFont typeface="Arial" pitchFamily="34" charset="0"/>
              <a:buNone/>
            </a:pPr>
            <a:r>
              <a:rPr lang="en-US" altLang="zh-CN" sz="2800" b="1">
                <a:solidFill>
                  <a:srgbClr val="000000"/>
                </a:solidFill>
                <a:latin typeface="微软雅黑" pitchFamily="34" charset="-122"/>
                <a:ea typeface="微软雅黑" pitchFamily="34" charset="-122"/>
              </a:rPr>
              <a:t>3.</a:t>
            </a:r>
            <a:r>
              <a:rPr lang="zh-CN" altLang="en-US" sz="2800" b="1">
                <a:solidFill>
                  <a:srgbClr val="000000"/>
                </a:solidFill>
                <a:latin typeface="微软雅黑" pitchFamily="34" charset="-122"/>
                <a:ea typeface="微软雅黑" pitchFamily="34" charset="-122"/>
              </a:rPr>
              <a:t>给下列加点的字注音。</a:t>
            </a:r>
            <a:endParaRPr lang="zh-CN" altLang="en-US" sz="2800" b="1">
              <a:latin typeface="微软雅黑" pitchFamily="34" charset="-122"/>
              <a:ea typeface="微软雅黑" pitchFamily="34" charset="-122"/>
            </a:endParaRPr>
          </a:p>
          <a:p>
            <a:pPr>
              <a:lnSpc>
                <a:spcPct val="150000"/>
              </a:lnSpc>
              <a:buFont typeface="Arial" pitchFamily="34" charset="0"/>
              <a:buNone/>
            </a:pPr>
            <a:r>
              <a:rPr lang="zh-CN" altLang="en-US" sz="2800" b="1">
                <a:solidFill>
                  <a:srgbClr val="000000"/>
                </a:solidFill>
                <a:latin typeface="微软雅黑" pitchFamily="34" charset="-122"/>
                <a:ea typeface="微软雅黑" pitchFamily="34" charset="-122"/>
              </a:rPr>
              <a:t>干涸</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坍塌</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endParaRPr lang="en-US" altLang="zh-CN" sz="2800" b="1">
              <a:latin typeface="微软雅黑" pitchFamily="34" charset="-122"/>
              <a:ea typeface="微软雅黑" pitchFamily="34" charset="-122"/>
            </a:endParaRPr>
          </a:p>
          <a:p>
            <a:pPr>
              <a:lnSpc>
                <a:spcPct val="150000"/>
              </a:lnSpc>
              <a:buFont typeface="Arial" pitchFamily="34" charset="0"/>
              <a:buNone/>
            </a:pPr>
            <a:r>
              <a:rPr lang="zh-CN" altLang="en-US" sz="2800" b="1">
                <a:solidFill>
                  <a:srgbClr val="000000"/>
                </a:solidFill>
                <a:latin typeface="微软雅黑" pitchFamily="34" charset="-122"/>
                <a:ea typeface="微软雅黑" pitchFamily="34" charset="-122"/>
              </a:rPr>
              <a:t>戳</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酬劳</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endParaRPr lang="en-US" altLang="zh-CN" sz="2800" b="1">
              <a:latin typeface="微软雅黑" pitchFamily="34" charset="-122"/>
              <a:ea typeface="微软雅黑" pitchFamily="34" charset="-122"/>
            </a:endParaRPr>
          </a:p>
          <a:p>
            <a:pPr>
              <a:lnSpc>
                <a:spcPct val="150000"/>
              </a:lnSpc>
              <a:buFont typeface="Arial" pitchFamily="34" charset="0"/>
              <a:buNone/>
            </a:pPr>
            <a:r>
              <a:rPr lang="zh-CN" altLang="en-US" sz="2800" b="1">
                <a:solidFill>
                  <a:srgbClr val="000000"/>
                </a:solidFill>
                <a:latin typeface="微软雅黑" pitchFamily="34" charset="-122"/>
                <a:ea typeface="微软雅黑" pitchFamily="34" charset="-122"/>
              </a:rPr>
              <a:t>山毛榉</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白桦树</a:t>
            </a:r>
            <a:r>
              <a:rPr lang="en-US" altLang="zh-CN" sz="2800" b="1">
                <a:solidFill>
                  <a:srgbClr val="000000"/>
                </a:solidFill>
                <a:latin typeface="微软雅黑" pitchFamily="34" charset="-122"/>
                <a:ea typeface="微软雅黑" pitchFamily="34" charset="-122"/>
              </a:rPr>
              <a:t>( </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endParaRPr lang="en-US" altLang="zh-CN" sz="2800" b="1">
              <a:latin typeface="微软雅黑" pitchFamily="34" charset="-122"/>
              <a:ea typeface="微软雅黑" pitchFamily="34" charset="-122"/>
            </a:endParaRPr>
          </a:p>
          <a:p>
            <a:pPr>
              <a:lnSpc>
                <a:spcPct val="150000"/>
              </a:lnSpc>
              <a:buFont typeface="Arial" pitchFamily="34" charset="0"/>
              <a:buNone/>
            </a:pPr>
            <a:r>
              <a:rPr lang="zh-CN" altLang="en-US" sz="2800" b="1">
                <a:solidFill>
                  <a:srgbClr val="000000"/>
                </a:solidFill>
                <a:latin typeface="微软雅黑" pitchFamily="34" charset="-122"/>
                <a:ea typeface="微软雅黑" pitchFamily="34" charset="-122"/>
              </a:rPr>
              <a:t>薰衣草</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废墟</a:t>
            </a:r>
            <a:r>
              <a:rPr lang="en-US" altLang="zh-CN" sz="2800" b="1">
                <a:solidFill>
                  <a:srgbClr val="000000"/>
                </a:solidFill>
                <a:latin typeface="微软雅黑" pitchFamily="34" charset="-122"/>
                <a:ea typeface="微软雅黑" pitchFamily="34" charset="-122"/>
              </a:rPr>
              <a:t>(</a:t>
            </a:r>
            <a:r>
              <a:rPr lang="zh-CN" altLang="en-US" sz="2800" b="1">
                <a:solidFill>
                  <a:srgbClr val="000000"/>
                </a:solidFill>
                <a:latin typeface="微软雅黑" pitchFamily="34" charset="-122"/>
                <a:ea typeface="微软雅黑" pitchFamily="34" charset="-122"/>
              </a:rPr>
              <a:t>　　　　</a:t>
            </a:r>
            <a:r>
              <a:rPr lang="en-US" altLang="zh-CN" sz="2800" b="1">
                <a:solidFill>
                  <a:srgbClr val="000000"/>
                </a:solidFill>
                <a:latin typeface="微软雅黑" pitchFamily="34" charset="-122"/>
                <a:ea typeface="微软雅黑" pitchFamily="34" charset="-122"/>
              </a:rPr>
              <a:t>)</a:t>
            </a:r>
          </a:p>
        </p:txBody>
      </p:sp>
      <p:sp>
        <p:nvSpPr>
          <p:cNvPr id="9223" name="矩形 8"/>
          <p:cNvSpPr>
            <a:spLocks noChangeArrowheads="1"/>
          </p:cNvSpPr>
          <p:nvPr/>
        </p:nvSpPr>
        <p:spPr bwMode="auto">
          <a:xfrm>
            <a:off x="1908175" y="1844675"/>
            <a:ext cx="597693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itchFamily="34" charset="0"/>
              <a:buNone/>
            </a:pPr>
            <a:r>
              <a:rPr lang="en-US" altLang="zh-CN" sz="2800" b="1">
                <a:solidFill>
                  <a:srgbClr val="FF0000"/>
                </a:solidFill>
                <a:latin typeface="微软雅黑" pitchFamily="34" charset="-122"/>
                <a:ea typeface="微软雅黑" pitchFamily="34" charset="-122"/>
              </a:rPr>
              <a:t>     hé</a:t>
            </a:r>
            <a:r>
              <a:rPr lang="zh-CN" altLang="en-US" sz="2800" b="1">
                <a:solidFill>
                  <a:srgbClr val="FF0000"/>
                </a:solidFill>
                <a:latin typeface="微软雅黑" pitchFamily="34" charset="-122"/>
                <a:ea typeface="微软雅黑" pitchFamily="34" charset="-122"/>
              </a:rPr>
              <a:t>　            </a:t>
            </a:r>
            <a:r>
              <a:rPr lang="en-US" altLang="zh-CN" sz="2800" b="1">
                <a:solidFill>
                  <a:srgbClr val="FF0000"/>
                </a:solidFill>
                <a:latin typeface="微软雅黑" pitchFamily="34" charset="-122"/>
                <a:ea typeface="微软雅黑" pitchFamily="34" charset="-122"/>
              </a:rPr>
              <a:t>t</a:t>
            </a:r>
            <a:r>
              <a:rPr lang="en-US" altLang="zh-CN" sz="2800" b="1">
                <a:solidFill>
                  <a:srgbClr val="FF0000"/>
                </a:solidFill>
                <a:latin typeface="宋体" pitchFamily="2" charset="-122"/>
              </a:rPr>
              <a:t>ā</a:t>
            </a:r>
            <a:r>
              <a:rPr lang="en-US" altLang="zh-CN" sz="2800" b="1">
                <a:solidFill>
                  <a:srgbClr val="FF0000"/>
                </a:solidFill>
                <a:latin typeface="微软雅黑" pitchFamily="34" charset="-122"/>
                <a:ea typeface="微软雅黑" pitchFamily="34" charset="-122"/>
              </a:rPr>
              <a:t>n</a:t>
            </a:r>
          </a:p>
          <a:p>
            <a:pPr>
              <a:lnSpc>
                <a:spcPct val="150000"/>
              </a:lnSpc>
              <a:buFont typeface="Arial" pitchFamily="34" charset="0"/>
              <a:buNone/>
            </a:pPr>
            <a:r>
              <a:rPr lang="en-US" altLang="zh-CN" sz="2800" b="1">
                <a:solidFill>
                  <a:srgbClr val="FF0000"/>
                </a:solidFill>
                <a:latin typeface="微软雅黑" pitchFamily="34" charset="-122"/>
                <a:ea typeface="微软雅黑" pitchFamily="34" charset="-122"/>
              </a:rPr>
              <a:t> chuō</a:t>
            </a:r>
            <a:r>
              <a:rPr lang="zh-CN" altLang="en-US" sz="2800" b="1">
                <a:solidFill>
                  <a:srgbClr val="FF0000"/>
                </a:solidFill>
                <a:latin typeface="微软雅黑" pitchFamily="34" charset="-122"/>
                <a:ea typeface="微软雅黑" pitchFamily="34" charset="-122"/>
              </a:rPr>
              <a:t>　                 </a:t>
            </a:r>
            <a:r>
              <a:rPr lang="en-US" altLang="zh-CN" sz="2800" b="1">
                <a:solidFill>
                  <a:srgbClr val="FF0000"/>
                </a:solidFill>
                <a:latin typeface="微软雅黑" pitchFamily="34" charset="-122"/>
                <a:ea typeface="微软雅黑" pitchFamily="34" charset="-122"/>
              </a:rPr>
              <a:t>chóu</a:t>
            </a:r>
            <a:r>
              <a:rPr lang="zh-CN" altLang="en-US" sz="2800" b="1">
                <a:solidFill>
                  <a:srgbClr val="FF0000"/>
                </a:solidFill>
                <a:latin typeface="微软雅黑" pitchFamily="34" charset="-122"/>
                <a:ea typeface="微软雅黑" pitchFamily="34" charset="-122"/>
              </a:rPr>
              <a:t>　</a:t>
            </a:r>
          </a:p>
          <a:p>
            <a:pPr>
              <a:lnSpc>
                <a:spcPct val="150000"/>
              </a:lnSpc>
              <a:buFont typeface="Arial" pitchFamily="34" charset="0"/>
              <a:buNone/>
            </a:pPr>
            <a:r>
              <a:rPr lang="zh-CN" altLang="en-US" sz="2800" b="1">
                <a:solidFill>
                  <a:srgbClr val="FF0000"/>
                </a:solidFill>
                <a:latin typeface="微软雅黑" pitchFamily="34" charset="-122"/>
                <a:ea typeface="微软雅黑" pitchFamily="34" charset="-122"/>
              </a:rPr>
              <a:t>       </a:t>
            </a:r>
            <a:r>
              <a:rPr lang="en-US" altLang="zh-CN" sz="2800" b="1">
                <a:solidFill>
                  <a:srgbClr val="FF0000"/>
                </a:solidFill>
                <a:latin typeface="微软雅黑" pitchFamily="34" charset="-122"/>
                <a:ea typeface="微软雅黑" pitchFamily="34" charset="-122"/>
              </a:rPr>
              <a:t>jǔ</a:t>
            </a:r>
            <a:r>
              <a:rPr lang="zh-CN" altLang="en-US" sz="2800" b="1">
                <a:solidFill>
                  <a:srgbClr val="FF0000"/>
                </a:solidFill>
                <a:latin typeface="微软雅黑" pitchFamily="34" charset="-122"/>
                <a:ea typeface="微软雅黑" pitchFamily="34" charset="-122"/>
              </a:rPr>
              <a:t>　              </a:t>
            </a:r>
            <a:r>
              <a:rPr lang="en-US" altLang="zh-CN" sz="2800" b="1">
                <a:solidFill>
                  <a:srgbClr val="FF0000"/>
                </a:solidFill>
                <a:latin typeface="微软雅黑" pitchFamily="34" charset="-122"/>
                <a:ea typeface="微软雅黑" pitchFamily="34" charset="-122"/>
              </a:rPr>
              <a:t>hu</a:t>
            </a:r>
            <a:r>
              <a:rPr lang="en-US" altLang="zh-CN" sz="2800" b="1">
                <a:solidFill>
                  <a:srgbClr val="FF0000"/>
                </a:solidFill>
                <a:latin typeface="宋体" pitchFamily="2" charset="-122"/>
              </a:rPr>
              <a:t>à</a:t>
            </a:r>
            <a:r>
              <a:rPr lang="en-US" altLang="zh-CN" sz="2800" b="1">
                <a:solidFill>
                  <a:srgbClr val="FF0000"/>
                </a:solidFill>
                <a:latin typeface="微软雅黑" pitchFamily="34" charset="-122"/>
                <a:ea typeface="微软雅黑" pitchFamily="34" charset="-122"/>
              </a:rPr>
              <a:t> </a:t>
            </a:r>
            <a:r>
              <a:rPr lang="zh-CN" altLang="en-US" sz="2800" b="1">
                <a:solidFill>
                  <a:srgbClr val="FF0000"/>
                </a:solidFill>
                <a:latin typeface="微软雅黑" pitchFamily="34" charset="-122"/>
                <a:ea typeface="微软雅黑" pitchFamily="34" charset="-122"/>
              </a:rPr>
              <a:t>　 　                            </a:t>
            </a:r>
          </a:p>
        </p:txBody>
      </p:sp>
      <p:sp>
        <p:nvSpPr>
          <p:cNvPr id="9224" name="矩形 10"/>
          <p:cNvSpPr>
            <a:spLocks noChangeArrowheads="1"/>
          </p:cNvSpPr>
          <p:nvPr/>
        </p:nvSpPr>
        <p:spPr bwMode="auto">
          <a:xfrm>
            <a:off x="2916238" y="3933825"/>
            <a:ext cx="39481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2800" b="1">
                <a:solidFill>
                  <a:srgbClr val="FF0000"/>
                </a:solidFill>
                <a:latin typeface="微软雅黑" pitchFamily="34" charset="-122"/>
                <a:ea typeface="微软雅黑" pitchFamily="34" charset="-122"/>
              </a:rPr>
              <a:t>xūn</a:t>
            </a:r>
            <a:r>
              <a:rPr lang="zh-CN" altLang="en-US" sz="2800" b="1">
                <a:solidFill>
                  <a:srgbClr val="FF0000"/>
                </a:solidFill>
                <a:latin typeface="微软雅黑" pitchFamily="34" charset="-122"/>
                <a:ea typeface="微软雅黑" pitchFamily="34" charset="-122"/>
              </a:rPr>
              <a:t>　            </a:t>
            </a:r>
            <a:r>
              <a:rPr lang="en-US" altLang="zh-CN" sz="2800" b="1">
                <a:solidFill>
                  <a:srgbClr val="FF0000"/>
                </a:solidFill>
                <a:latin typeface="微软雅黑" pitchFamily="34" charset="-122"/>
                <a:ea typeface="微软雅黑" pitchFamily="34" charset="-122"/>
              </a:rPr>
              <a:t>xū</a:t>
            </a:r>
            <a:r>
              <a:rPr lang="zh-CN" altLang="en-US" sz="2800" b="1">
                <a:solidFill>
                  <a:srgbClr val="FF0000"/>
                </a:solidFill>
                <a:latin typeface="微软雅黑" pitchFamily="34" charset="-122"/>
                <a:ea typeface="微软雅黑" pitchFamily="34" charset="-122"/>
              </a:rPr>
              <a:t>　</a:t>
            </a:r>
          </a:p>
        </p:txBody>
      </p:sp>
      <p:sp>
        <p:nvSpPr>
          <p:cNvPr id="8202" name="椭圆 11"/>
          <p:cNvSpPr>
            <a:spLocks noChangeArrowheads="1"/>
          </p:cNvSpPr>
          <p:nvPr/>
        </p:nvSpPr>
        <p:spPr bwMode="auto">
          <a:xfrm>
            <a:off x="5003800" y="2565400"/>
            <a:ext cx="73025" cy="4445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3" name="椭圆 12"/>
          <p:cNvSpPr>
            <a:spLocks noChangeArrowheads="1"/>
          </p:cNvSpPr>
          <p:nvPr/>
        </p:nvSpPr>
        <p:spPr bwMode="auto">
          <a:xfrm>
            <a:off x="1547813" y="3213100"/>
            <a:ext cx="71437" cy="4603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4" name="椭圆 13"/>
          <p:cNvSpPr>
            <a:spLocks noChangeArrowheads="1"/>
          </p:cNvSpPr>
          <p:nvPr/>
        </p:nvSpPr>
        <p:spPr bwMode="auto">
          <a:xfrm>
            <a:off x="4932363" y="3141663"/>
            <a:ext cx="71437" cy="4445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5" name="椭圆 14"/>
          <p:cNvSpPr>
            <a:spLocks noChangeArrowheads="1"/>
          </p:cNvSpPr>
          <p:nvPr/>
        </p:nvSpPr>
        <p:spPr bwMode="auto">
          <a:xfrm>
            <a:off x="2195513" y="3860800"/>
            <a:ext cx="73025" cy="4603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6" name="椭圆 15"/>
          <p:cNvSpPr>
            <a:spLocks noChangeArrowheads="1"/>
          </p:cNvSpPr>
          <p:nvPr/>
        </p:nvSpPr>
        <p:spPr bwMode="auto">
          <a:xfrm>
            <a:off x="5292725" y="3789363"/>
            <a:ext cx="71438" cy="460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7" name="椭圆 16"/>
          <p:cNvSpPr>
            <a:spLocks noChangeArrowheads="1"/>
          </p:cNvSpPr>
          <p:nvPr/>
        </p:nvSpPr>
        <p:spPr bwMode="auto">
          <a:xfrm>
            <a:off x="1476375" y="4437063"/>
            <a:ext cx="71438" cy="460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8" name="椭圆 17"/>
          <p:cNvSpPr>
            <a:spLocks noChangeArrowheads="1"/>
          </p:cNvSpPr>
          <p:nvPr/>
        </p:nvSpPr>
        <p:spPr bwMode="auto">
          <a:xfrm>
            <a:off x="5364163" y="4437063"/>
            <a:ext cx="71437" cy="460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p>
        </p:txBody>
      </p:sp>
      <p:sp>
        <p:nvSpPr>
          <p:cNvPr id="8209" name="灯片编号占位符 2"/>
          <p:cNvSpPr>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hangingPunct="1">
              <a:buFont typeface="Arial" pitchFamily="34" charset="0"/>
              <a:buNone/>
            </a:pPr>
            <a:fld id="{7AFC7A76-08C3-4306-A27C-29D06449172E}" type="slidenum">
              <a:rPr lang="zh-CN" altLang="en-US" sz="1200">
                <a:solidFill>
                  <a:srgbClr val="898989"/>
                </a:solidFill>
                <a:latin typeface="Calibri" pitchFamily="34" charset="0"/>
              </a:rPr>
              <a:pPr algn="r" eaLnBrk="1" hangingPunct="1">
                <a:buFont typeface="Arial" pitchFamily="34" charset="0"/>
                <a:buNone/>
              </a:pPr>
              <a:t>6</a:t>
            </a:fld>
            <a:endParaRPr lang="zh-CN" altLang="en-US" sz="1200">
              <a:solidFill>
                <a:srgbClr val="898989"/>
              </a:solidFill>
              <a:latin typeface="Calibri" pitchFamily="34" charset="0"/>
            </a:endParaRPr>
          </a:p>
        </p:txBody>
      </p:sp>
    </p:spTree>
    <p:extLst>
      <p:ext uri="{BB962C8B-B14F-4D97-AF65-F5344CB8AC3E}">
        <p14:creationId xmlns:p14="http://schemas.microsoft.com/office/powerpoint/2010/main" val="29706325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edge">
                                      <p:cBhvr>
                                        <p:cTn id="7" dur="2000"/>
                                        <p:tgtEl>
                                          <p:spTgt spid="9223"/>
                                        </p:tgtEl>
                                      </p:cBhvr>
                                    </p:animEffect>
                                  </p:childTnLst>
                                </p:cTn>
                              </p:par>
                              <p:par>
                                <p:cTn id="8" presetID="20" presetClass="entr" presetSubtype="0" fill="hold" grpId="1" nodeType="withEffect">
                                  <p:stCondLst>
                                    <p:cond delay="0"/>
                                  </p:stCondLst>
                                  <p:childTnLst>
                                    <p:set>
                                      <p:cBhvr>
                                        <p:cTn id="9" dur="1" fill="hold">
                                          <p:stCondLst>
                                            <p:cond delay="0"/>
                                          </p:stCondLst>
                                        </p:cTn>
                                        <p:tgtEl>
                                          <p:spTgt spid="9223"/>
                                        </p:tgtEl>
                                        <p:attrNameLst>
                                          <p:attrName>style.visibility</p:attrName>
                                        </p:attrNameLst>
                                      </p:cBhvr>
                                      <p:to>
                                        <p:strVal val="visible"/>
                                      </p:to>
                                    </p:set>
                                    <p:animEffect transition="in" filter="wedge">
                                      <p:cBhvr>
                                        <p:cTn id="10" dur="2000"/>
                                        <p:tgtEl>
                                          <p:spTgt spid="9223"/>
                                        </p:tgtEl>
                                      </p:cBhvr>
                                    </p:animEffect>
                                  </p:childTnLst>
                                </p:cTn>
                              </p:par>
                              <p:par>
                                <p:cTn id="11" presetID="20" presetClass="entr" presetSubtype="0" fill="hold" grpId="2" nodeType="withEffect">
                                  <p:stCondLst>
                                    <p:cond delay="0"/>
                                  </p:stCondLst>
                                  <p:childTnLst>
                                    <p:set>
                                      <p:cBhvr>
                                        <p:cTn id="12" dur="1" fill="hold">
                                          <p:stCondLst>
                                            <p:cond delay="0"/>
                                          </p:stCondLst>
                                        </p:cTn>
                                        <p:tgtEl>
                                          <p:spTgt spid="9223"/>
                                        </p:tgtEl>
                                        <p:attrNameLst>
                                          <p:attrName>style.visibility</p:attrName>
                                        </p:attrNameLst>
                                      </p:cBhvr>
                                      <p:to>
                                        <p:strVal val="visible"/>
                                      </p:to>
                                    </p:set>
                                    <p:animEffect transition="in" filter="wedge">
                                      <p:cBhvr>
                                        <p:cTn id="13" dur="2000"/>
                                        <p:tgtEl>
                                          <p:spTgt spid="922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9224"/>
                                        </p:tgtEl>
                                        <p:attrNameLst>
                                          <p:attrName>style.visibility</p:attrName>
                                        </p:attrNameLst>
                                      </p:cBhvr>
                                      <p:to>
                                        <p:strVal val="visible"/>
                                      </p:to>
                                    </p:set>
                                    <p:animEffect transition="in" filter="wedge">
                                      <p:cBhvr>
                                        <p:cTn id="18" dur="20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advAuto="0"/>
      <p:bldP spid="9223" grpId="1" animBg="1" advAuto="0"/>
      <p:bldP spid="9223" grpId="2" animBg="1" advAuto="0"/>
      <p:bldP spid="9224"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直接连接符 4"/>
          <p:cNvSpPr>
            <a:spLocks noChangeShapeType="1"/>
          </p:cNvSpPr>
          <p:nvPr/>
        </p:nvSpPr>
        <p:spPr bwMode="auto">
          <a:xfrm flipH="1">
            <a:off x="1116013" y="0"/>
            <a:ext cx="0" cy="908050"/>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 name="直接连接符 5"/>
          <p:cNvSpPr>
            <a:spLocks noChangeShapeType="1"/>
          </p:cNvSpPr>
          <p:nvPr/>
        </p:nvSpPr>
        <p:spPr bwMode="auto">
          <a:xfrm flipH="1">
            <a:off x="900113" y="836613"/>
            <a:ext cx="1612900" cy="3175"/>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9220" name="任意多边形 6"/>
          <p:cNvPicPr>
            <a:picLocks noRot="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713" y="130175"/>
            <a:ext cx="2355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7"/>
          <p:cNvSpPr txBox="1">
            <a:spLocks noChangeArrowheads="1"/>
          </p:cNvSpPr>
          <p:nvPr/>
        </p:nvSpPr>
        <p:spPr bwMode="auto">
          <a:xfrm>
            <a:off x="1066800" y="228600"/>
            <a:ext cx="2327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a:latin typeface="微软雅黑" pitchFamily="34" charset="-122"/>
                <a:ea typeface="微软雅黑" pitchFamily="34" charset="-122"/>
              </a:rPr>
              <a:t>二、整体感知</a:t>
            </a:r>
          </a:p>
        </p:txBody>
      </p:sp>
      <p:pic>
        <p:nvPicPr>
          <p:cNvPr id="9222" name="Picture 2" descr="C:\Users\李伟\Desktop\美图秀秀图片\图片3.jpg"/>
          <p:cNvPicPr>
            <a:picLocks noRot="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268413"/>
            <a:ext cx="8424862"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3"/>
          <p:cNvSpPr>
            <a:spLocks noChangeArrowheads="1"/>
          </p:cNvSpPr>
          <p:nvPr/>
        </p:nvSpPr>
        <p:spPr bwMode="auto">
          <a:xfrm>
            <a:off x="900113" y="2257425"/>
            <a:ext cx="6977062"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50000"/>
              </a:lnSpc>
              <a:buFont typeface="Arial" pitchFamily="34" charset="0"/>
              <a:buNone/>
            </a:pPr>
            <a:r>
              <a:rPr lang="zh-CN" altLang="en-US" sz="2400" b="1">
                <a:solidFill>
                  <a:srgbClr val="FF00FF"/>
                </a:solidFill>
                <a:latin typeface="微软雅黑" pitchFamily="34" charset="-122"/>
                <a:ea typeface="微软雅黑" pitchFamily="34" charset="-122"/>
              </a:rPr>
              <a:t>快速默读课文</a:t>
            </a:r>
            <a:r>
              <a:rPr lang="en-US" altLang="zh-CN" sz="2400" b="1">
                <a:solidFill>
                  <a:srgbClr val="FF00FF"/>
                </a:solidFill>
                <a:latin typeface="微软雅黑" pitchFamily="34" charset="-122"/>
                <a:ea typeface="微软雅黑" pitchFamily="34" charset="-122"/>
              </a:rPr>
              <a:t>,</a:t>
            </a:r>
            <a:r>
              <a:rPr lang="zh-CN" altLang="en-US" sz="2400" b="1">
                <a:solidFill>
                  <a:srgbClr val="FF00FF"/>
                </a:solidFill>
                <a:latin typeface="微软雅黑" pitchFamily="34" charset="-122"/>
                <a:ea typeface="微软雅黑" pitchFamily="34" charset="-122"/>
              </a:rPr>
              <a:t>说说这篇文章的大致内容。</a:t>
            </a:r>
            <a:endParaRPr lang="zh-CN" altLang="en-US" sz="2400" b="1">
              <a:latin typeface="微软雅黑" pitchFamily="34" charset="-122"/>
              <a:ea typeface="微软雅黑" pitchFamily="34" charset="-122"/>
            </a:endParaRPr>
          </a:p>
          <a:p>
            <a:pPr>
              <a:lnSpc>
                <a:spcPct val="150000"/>
              </a:lnSpc>
              <a:buFont typeface="Arial" pitchFamily="34" charset="0"/>
              <a:buNone/>
            </a:pPr>
            <a:r>
              <a:rPr lang="zh-CN" altLang="en-US" sz="2400" b="1">
                <a:solidFill>
                  <a:srgbClr val="000000"/>
                </a:solidFill>
                <a:latin typeface="微软雅黑" pitchFamily="34" charset="-122"/>
                <a:ea typeface="微软雅黑" pitchFamily="34" charset="-122"/>
              </a:rPr>
              <a:t> </a:t>
            </a:r>
            <a:r>
              <a:rPr lang="zh-CN" altLang="en-US" sz="2400" b="1">
                <a:latin typeface="微软雅黑" pitchFamily="34" charset="-122"/>
                <a:ea typeface="微软雅黑" pitchFamily="34" charset="-122"/>
              </a:rPr>
              <a:t>      </a:t>
            </a:r>
            <a:r>
              <a:rPr lang="zh-CN" altLang="en-US" sz="2400" b="1">
                <a:solidFill>
                  <a:srgbClr val="000000"/>
                </a:solidFill>
                <a:latin typeface="微软雅黑" pitchFamily="34" charset="-122"/>
                <a:ea typeface="微软雅黑" pitchFamily="34" charset="-122"/>
              </a:rPr>
              <a:t>叙写“我”三次造访艾力泽</a:t>
            </a:r>
            <a:r>
              <a:rPr lang="en-US" altLang="zh-CN" sz="2400" b="1">
                <a:solidFill>
                  <a:srgbClr val="000000"/>
                </a:solidFill>
                <a:latin typeface="微软雅黑" pitchFamily="34" charset="-122"/>
                <a:ea typeface="微软雅黑" pitchFamily="34" charset="-122"/>
              </a:rPr>
              <a:t>·</a:t>
            </a:r>
            <a:r>
              <a:rPr lang="zh-CN" altLang="en-US" sz="2400" b="1">
                <a:solidFill>
                  <a:srgbClr val="000000"/>
                </a:solidFill>
                <a:latin typeface="微软雅黑" pitchFamily="34" charset="-122"/>
                <a:ea typeface="微软雅黑" pitchFamily="34" charset="-122"/>
              </a:rPr>
              <a:t>布菲老人</a:t>
            </a:r>
            <a:r>
              <a:rPr lang="en-US" altLang="zh-CN" sz="2400" b="1">
                <a:solidFill>
                  <a:srgbClr val="000000"/>
                </a:solidFill>
                <a:latin typeface="微软雅黑" pitchFamily="34" charset="-122"/>
                <a:ea typeface="微软雅黑" pitchFamily="34" charset="-122"/>
              </a:rPr>
              <a:t>,</a:t>
            </a:r>
            <a:r>
              <a:rPr lang="zh-CN" altLang="en-US" sz="2400" b="1">
                <a:solidFill>
                  <a:srgbClr val="000000"/>
                </a:solidFill>
                <a:latin typeface="微软雅黑" pitchFamily="34" charset="-122"/>
                <a:ea typeface="微软雅黑" pitchFamily="34" charset="-122"/>
              </a:rPr>
              <a:t>看到老</a:t>
            </a:r>
          </a:p>
          <a:p>
            <a:pPr>
              <a:lnSpc>
                <a:spcPct val="150000"/>
              </a:lnSpc>
              <a:buFont typeface="Arial" pitchFamily="34" charset="0"/>
              <a:buNone/>
            </a:pPr>
            <a:r>
              <a:rPr lang="zh-CN" altLang="en-US" sz="2400" b="1">
                <a:solidFill>
                  <a:srgbClr val="000000"/>
                </a:solidFill>
                <a:latin typeface="微软雅黑" pitchFamily="34" charset="-122"/>
                <a:ea typeface="微软雅黑" pitchFamily="34" charset="-122"/>
              </a:rPr>
              <a:t>人几十年如一日地坚持着选种、种树的工作</a:t>
            </a:r>
            <a:r>
              <a:rPr lang="en-US" altLang="zh-CN" sz="2400" b="1">
                <a:solidFill>
                  <a:srgbClr val="000000"/>
                </a:solidFill>
                <a:latin typeface="微软雅黑" pitchFamily="34" charset="-122"/>
                <a:ea typeface="微软雅黑" pitchFamily="34" charset="-122"/>
              </a:rPr>
              <a:t>,</a:t>
            </a:r>
            <a:r>
              <a:rPr lang="zh-CN" altLang="en-US" sz="2400" b="1">
                <a:solidFill>
                  <a:srgbClr val="000000"/>
                </a:solidFill>
                <a:latin typeface="微软雅黑" pitchFamily="34" charset="-122"/>
                <a:ea typeface="微软雅黑" pitchFamily="34" charset="-122"/>
              </a:rPr>
              <a:t>使得荒</a:t>
            </a:r>
          </a:p>
          <a:p>
            <a:pPr>
              <a:lnSpc>
                <a:spcPct val="150000"/>
              </a:lnSpc>
              <a:buFont typeface="Arial" pitchFamily="34" charset="0"/>
              <a:buNone/>
            </a:pPr>
            <a:r>
              <a:rPr lang="zh-CN" altLang="en-US" sz="2400" b="1">
                <a:solidFill>
                  <a:srgbClr val="000000"/>
                </a:solidFill>
                <a:latin typeface="微软雅黑" pitchFamily="34" charset="-122"/>
                <a:ea typeface="微软雅黑" pitchFamily="34" charset="-122"/>
              </a:rPr>
              <a:t>山变成了绿洲</a:t>
            </a:r>
            <a:r>
              <a:rPr lang="en-US" altLang="zh-CN" sz="2400" b="1">
                <a:solidFill>
                  <a:srgbClr val="000000"/>
                </a:solidFill>
                <a:latin typeface="微软雅黑" pitchFamily="34" charset="-122"/>
                <a:ea typeface="微软雅黑" pitchFamily="34" charset="-122"/>
              </a:rPr>
              <a:t>,</a:t>
            </a:r>
            <a:r>
              <a:rPr lang="zh-CN" altLang="en-US" sz="2400" b="1">
                <a:solidFill>
                  <a:srgbClr val="000000"/>
                </a:solidFill>
                <a:latin typeface="微软雅黑" pitchFamily="34" charset="-122"/>
                <a:ea typeface="微软雅黑" pitchFamily="34" charset="-122"/>
              </a:rPr>
              <a:t>给当地人们的生活环境带来了勃勃生</a:t>
            </a:r>
          </a:p>
          <a:p>
            <a:pPr>
              <a:lnSpc>
                <a:spcPct val="150000"/>
              </a:lnSpc>
              <a:buFont typeface="Arial" pitchFamily="34" charset="0"/>
              <a:buNone/>
            </a:pPr>
            <a:r>
              <a:rPr lang="zh-CN" altLang="en-US" sz="2400" b="1">
                <a:solidFill>
                  <a:srgbClr val="000000"/>
                </a:solidFill>
                <a:latin typeface="微软雅黑" pitchFamily="34" charset="-122"/>
                <a:ea typeface="微软雅黑" pitchFamily="34" charset="-122"/>
              </a:rPr>
              <a:t>机。</a:t>
            </a:r>
          </a:p>
        </p:txBody>
      </p:sp>
      <p:sp>
        <p:nvSpPr>
          <p:cNvPr id="2" name="日期占位符 1">
            <a:extLst>
              <a:ext uri="{FF2B5EF4-FFF2-40B4-BE49-F238E27FC236}">
                <a16:creationId xmlns:a16="http://schemas.microsoft.com/office/drawing/2014/main" xmlns="" id="{CB926F41-4360-48DE-B3E1-95AA4CC25C1B}"/>
              </a:ext>
            </a:extLst>
          </p:cNvPr>
          <p:cNvSpPr>
            <a:spLocks noGrp="1"/>
          </p:cNvSpPr>
          <p:nvPr/>
        </p:nvSpPr>
        <p:spPr>
          <a:xfrm>
            <a:off x="457200" y="6356350"/>
            <a:ext cx="2133600" cy="365125"/>
          </a:xfrm>
          <a:prstGeom prst="rect">
            <a:avLst/>
          </a:prstGeom>
        </p:spPr>
        <p:txBody>
          <a:bodyPr anchor="ctr"/>
          <a:lstStyle/>
          <a:p>
            <a:pPr eaLnBrk="1" fontAlgn="auto" hangingPunct="1">
              <a:spcBef>
                <a:spcPts val="0"/>
              </a:spcBef>
              <a:spcAft>
                <a:spcPts val="0"/>
              </a:spcAft>
              <a:defRPr/>
            </a:pPr>
            <a:fld id="{BB962C8B-B14F-4D97-AF65-F5344CB8AC3E}" type="datetime1">
              <a:rPr lang="zh-CN" altLang="en-US" sz="1200">
                <a:solidFill>
                  <a:schemeClr val="tx1">
                    <a:tint val="75000"/>
                  </a:schemeClr>
                </a:solidFill>
                <a:latin typeface="+mn-lt"/>
                <a:ea typeface="+mn-ea"/>
              </a:rPr>
              <a:pPr eaLnBrk="1" fontAlgn="auto" hangingPunct="1">
                <a:spcBef>
                  <a:spcPts val="0"/>
                </a:spcBef>
                <a:spcAft>
                  <a:spcPts val="0"/>
                </a:spcAft>
                <a:defRPr/>
              </a:pPr>
              <a:t>2018/9/9</a:t>
            </a:fld>
            <a:endParaRPr lang="zh-CN" altLang="en-US" sz="1200">
              <a:solidFill>
                <a:schemeClr val="tx1">
                  <a:tint val="75000"/>
                </a:schemeClr>
              </a:solidFill>
              <a:latin typeface="+mn-lt"/>
              <a:ea typeface="+mn-ea"/>
            </a:endParaRPr>
          </a:p>
        </p:txBody>
      </p:sp>
      <p:sp>
        <p:nvSpPr>
          <p:cNvPr id="9225" name="灯片编号占位符 2"/>
          <p:cNvSpPr>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eaLnBrk="1" hangingPunct="1">
              <a:buFont typeface="Arial" pitchFamily="34" charset="0"/>
              <a:buNone/>
            </a:pPr>
            <a:fld id="{EE562A00-59C8-4A25-B06E-5B6D90302849}" type="slidenum">
              <a:rPr lang="zh-CN" altLang="en-US" sz="1200">
                <a:solidFill>
                  <a:srgbClr val="898989"/>
                </a:solidFill>
                <a:latin typeface="Calibri" pitchFamily="34" charset="0"/>
              </a:rPr>
              <a:pPr algn="r" eaLnBrk="1" hangingPunct="1">
                <a:buFont typeface="Arial" pitchFamily="34" charset="0"/>
                <a:buNone/>
              </a:pPr>
              <a:t>7</a:t>
            </a:fld>
            <a:endParaRPr lang="zh-CN" altLang="en-US" sz="1200">
              <a:solidFill>
                <a:srgbClr val="898989"/>
              </a:solidFill>
              <a:latin typeface="Calibri" pitchFamily="34" charset="0"/>
            </a:endParaRPr>
          </a:p>
        </p:txBody>
      </p:sp>
    </p:spTree>
    <p:extLst>
      <p:ext uri="{BB962C8B-B14F-4D97-AF65-F5344CB8AC3E}">
        <p14:creationId xmlns:p14="http://schemas.microsoft.com/office/powerpoint/2010/main" val="23801678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p:cTn id="7" dur="500" fill="hold"/>
                                        <p:tgtEl>
                                          <p:spTgt spid="13318"/>
                                        </p:tgtEl>
                                        <p:attrNameLst>
                                          <p:attrName>ppt_x</p:attrName>
                                        </p:attrNameLst>
                                      </p:cBhvr>
                                      <p:tavLst>
                                        <p:tav tm="0">
                                          <p:val>
                                            <p:strVal val="ppt_x"/>
                                          </p:val>
                                        </p:tav>
                                        <p:tav tm="100000">
                                          <p:val>
                                            <p:strVal val="ppt_x"/>
                                          </p:val>
                                        </p:tav>
                                      </p:tavLst>
                                    </p:anim>
                                    <p:anim calcmode="lin" valueType="num">
                                      <p:cBhvr>
                                        <p:cTn id="8"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9" presetClass="entr" presetSubtype="0" fill="hold" grpId="1"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p:cTn id="13" dur="1000" fill="hold"/>
                                        <p:tgtEl>
                                          <p:spTgt spid="13318"/>
                                        </p:tgtEl>
                                        <p:attrNameLst>
                                          <p:attrName>ppt_x</p:attrName>
                                        </p:attrNameLst>
                                      </p:cBhvr>
                                      <p:tavLst>
                                        <p:tav tm="0">
                                          <p:val>
                                            <p:strVal val="#ppt_x-.2"/>
                                          </p:val>
                                        </p:tav>
                                        <p:tav tm="100000">
                                          <p:val>
                                            <p:strVal val="#ppt_x"/>
                                          </p:val>
                                        </p:tav>
                                      </p:tavLst>
                                    </p:anim>
                                    <p:animEffect transition="in" filter="wipe(right)">
                                      <p:cBhvr>
                                        <p:cTn id="14" dur="1000"/>
                                        <p:tgtEl>
                                          <p:spTgt spid="13318"/>
                                        </p:tgtEl>
                                      </p:cBhvr>
                                    </p:animEffect>
                                  </p:childTnLst>
                                </p:cTn>
                              </p:par>
                              <p:par>
                                <p:cTn id="15" presetID="29" presetClass="entr" presetSubtype="0" fill="hold" grpId="2" nodeType="with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p:cTn id="17" dur="1000" fill="hold"/>
                                        <p:tgtEl>
                                          <p:spTgt spid="13318"/>
                                        </p:tgtEl>
                                        <p:attrNameLst>
                                          <p:attrName>ppt_x</p:attrName>
                                        </p:attrNameLst>
                                      </p:cBhvr>
                                      <p:tavLst>
                                        <p:tav tm="0">
                                          <p:val>
                                            <p:strVal val="#ppt_x-.2"/>
                                          </p:val>
                                        </p:tav>
                                        <p:tav tm="100000">
                                          <p:val>
                                            <p:strVal val="#ppt_x"/>
                                          </p:val>
                                        </p:tav>
                                      </p:tavLst>
                                    </p:anim>
                                    <p:animEffect transition="in" filter="wipe(right)">
                                      <p:cBhvr>
                                        <p:cTn id="18" dur="1000"/>
                                        <p:tgtEl>
                                          <p:spTgt spid="13318"/>
                                        </p:tgtEl>
                                      </p:cBhvr>
                                    </p:animEffect>
                                  </p:childTnLst>
                                </p:cTn>
                              </p:par>
                              <p:par>
                                <p:cTn id="19" presetID="29" presetClass="entr" presetSubtype="0" fill="hold" grpId="3" nodeType="withEffect">
                                  <p:stCondLst>
                                    <p:cond delay="0"/>
                                  </p:stCondLst>
                                  <p:childTnLst>
                                    <p:set>
                                      <p:cBhvr>
                                        <p:cTn id="20" dur="1" fill="hold">
                                          <p:stCondLst>
                                            <p:cond delay="0"/>
                                          </p:stCondLst>
                                        </p:cTn>
                                        <p:tgtEl>
                                          <p:spTgt spid="13318"/>
                                        </p:tgtEl>
                                        <p:attrNameLst>
                                          <p:attrName>style.visibility</p:attrName>
                                        </p:attrNameLst>
                                      </p:cBhvr>
                                      <p:to>
                                        <p:strVal val="visible"/>
                                      </p:to>
                                    </p:set>
                                    <p:anim calcmode="lin" valueType="num">
                                      <p:cBhvr>
                                        <p:cTn id="21" dur="1000" fill="hold"/>
                                        <p:tgtEl>
                                          <p:spTgt spid="13318"/>
                                        </p:tgtEl>
                                        <p:attrNameLst>
                                          <p:attrName>ppt_x</p:attrName>
                                        </p:attrNameLst>
                                      </p:cBhvr>
                                      <p:tavLst>
                                        <p:tav tm="0">
                                          <p:val>
                                            <p:strVal val="#ppt_x-.2"/>
                                          </p:val>
                                        </p:tav>
                                        <p:tav tm="100000">
                                          <p:val>
                                            <p:strVal val="#ppt_x"/>
                                          </p:val>
                                        </p:tav>
                                      </p:tavLst>
                                    </p:anim>
                                    <p:animEffect transition="in" filter="wipe(right)">
                                      <p:cBhvr>
                                        <p:cTn id="22" dur="1000"/>
                                        <p:tgtEl>
                                          <p:spTgt spid="13318"/>
                                        </p:tgtEl>
                                      </p:cBhvr>
                                    </p:animEffect>
                                  </p:childTnLst>
                                </p:cTn>
                              </p:par>
                              <p:par>
                                <p:cTn id="23" presetID="29" presetClass="entr" presetSubtype="0" fill="hold" grpId="4" nodeType="withEffect">
                                  <p:stCondLst>
                                    <p:cond delay="0"/>
                                  </p:stCondLst>
                                  <p:childTnLst>
                                    <p:set>
                                      <p:cBhvr>
                                        <p:cTn id="24" dur="1" fill="hold">
                                          <p:stCondLst>
                                            <p:cond delay="0"/>
                                          </p:stCondLst>
                                        </p:cTn>
                                        <p:tgtEl>
                                          <p:spTgt spid="13318"/>
                                        </p:tgtEl>
                                        <p:attrNameLst>
                                          <p:attrName>style.visibility</p:attrName>
                                        </p:attrNameLst>
                                      </p:cBhvr>
                                      <p:to>
                                        <p:strVal val="visible"/>
                                      </p:to>
                                    </p:set>
                                    <p:anim calcmode="lin" valueType="num">
                                      <p:cBhvr>
                                        <p:cTn id="25" dur="1000" fill="hold"/>
                                        <p:tgtEl>
                                          <p:spTgt spid="13318"/>
                                        </p:tgtEl>
                                        <p:attrNameLst>
                                          <p:attrName>ppt_x</p:attrName>
                                        </p:attrNameLst>
                                      </p:cBhvr>
                                      <p:tavLst>
                                        <p:tav tm="0">
                                          <p:val>
                                            <p:strVal val="#ppt_x-.2"/>
                                          </p:val>
                                        </p:tav>
                                        <p:tav tm="100000">
                                          <p:val>
                                            <p:strVal val="#ppt_x"/>
                                          </p:val>
                                        </p:tav>
                                      </p:tavLst>
                                    </p:anim>
                                    <p:animEffect transition="in" filter="wipe(right)">
                                      <p:cBhvr>
                                        <p:cTn id="26" dur="1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advAuto="0"/>
      <p:bldP spid="13318" grpId="1" animBg="1" advAuto="0"/>
      <p:bldP spid="13318" grpId="2" animBg="1" advAuto="0"/>
      <p:bldP spid="13318" grpId="3" animBg="1" advAuto="0"/>
      <p:bldP spid="13318" grpId="4"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99"/>
          <p:cNvSpPr txBox="1">
            <a:spLocks noChangeArrowheads="1"/>
          </p:cNvSpPr>
          <p:nvPr/>
        </p:nvSpPr>
        <p:spPr bwMode="auto">
          <a:xfrm>
            <a:off x="342900" y="817563"/>
            <a:ext cx="802957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Times New Roman" pitchFamily="18" charset="0"/>
              </a:rPr>
              <a:t>选入课本时改为“植树的牧羊人”为题有什么含义？</a:t>
            </a:r>
          </a:p>
        </p:txBody>
      </p:sp>
      <p:sp>
        <p:nvSpPr>
          <p:cNvPr id="3" name="文本框 2"/>
          <p:cNvSpPr txBox="1">
            <a:spLocks noChangeArrowheads="1"/>
          </p:cNvSpPr>
          <p:nvPr/>
        </p:nvSpPr>
        <p:spPr bwMode="auto">
          <a:xfrm>
            <a:off x="604838" y="1660525"/>
            <a:ext cx="78660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a:latin typeface="楷体" pitchFamily="49" charset="-122"/>
                <a:ea typeface="楷体" pitchFamily="49" charset="-122"/>
              </a:rPr>
              <a:t>在英文中，“牧羊人”还是基督耶酥的意思。文中的牧羊人日复一日的植树，终于使荒漠变成了绿洲，使上万人受惠，其行为宛如救世的基督。作者以“植树的牧羊人”为题，</a:t>
            </a:r>
            <a:r>
              <a:rPr lang="zh-CN" altLang="en-US" sz="2400" b="1">
                <a:solidFill>
                  <a:srgbClr val="FF0000"/>
                </a:solidFill>
                <a:latin typeface="楷体" pitchFamily="49" charset="-122"/>
                <a:ea typeface="楷体" pitchFamily="49" charset="-122"/>
              </a:rPr>
              <a:t>饱含赞美之情</a:t>
            </a:r>
            <a:r>
              <a:rPr lang="zh-CN" altLang="en-US" sz="2400" b="1">
                <a:latin typeface="楷体" pitchFamily="49" charset="-122"/>
                <a:ea typeface="楷体" pitchFamily="49" charset="-122"/>
              </a:rPr>
              <a:t>。</a:t>
            </a:r>
          </a:p>
        </p:txBody>
      </p:sp>
      <p:pic>
        <p:nvPicPr>
          <p:cNvPr id="10244" name="图片 4100" descr="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2350" y="3335338"/>
            <a:ext cx="2754313"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文本框 1"/>
          <p:cNvSpPr txBox="1">
            <a:spLocks noChangeArrowheads="1"/>
          </p:cNvSpPr>
          <p:nvPr/>
        </p:nvSpPr>
        <p:spPr bwMode="auto">
          <a:xfrm>
            <a:off x="342900" y="4486275"/>
            <a:ext cx="537845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t>链接：耶稣的英文有两个是</a:t>
            </a:r>
            <a:r>
              <a:rPr lang="en-US" altLang="zh-CN" sz="2400"/>
              <a:t>lamb of God</a:t>
            </a:r>
            <a:r>
              <a:rPr lang="zh-CN" altLang="en-US" sz="2400"/>
              <a:t>（上帝的羔羊）和</a:t>
            </a:r>
            <a:r>
              <a:rPr lang="en-US" altLang="zh-CN" sz="2400"/>
              <a:t>the Good Shepherd</a:t>
            </a:r>
            <a:r>
              <a:rPr lang="zh-CN" altLang="en-US" sz="2400"/>
              <a:t>（好的牧羊人）</a:t>
            </a:r>
          </a:p>
          <a:p>
            <a:pPr eaLnBrk="1" hangingPunct="1"/>
            <a:r>
              <a:rPr lang="zh-CN" altLang="en-US" sz="2400"/>
              <a:t> </a:t>
            </a:r>
          </a:p>
          <a:p>
            <a:pPr eaLnBrk="1" hangingPunct="1"/>
            <a:r>
              <a:rPr lang="zh-CN" altLang="en-US" sz="2400"/>
              <a:t> </a:t>
            </a:r>
          </a:p>
        </p:txBody>
      </p:sp>
    </p:spTree>
    <p:extLst>
      <p:ext uri="{BB962C8B-B14F-4D97-AF65-F5344CB8AC3E}">
        <p14:creationId xmlns:p14="http://schemas.microsoft.com/office/powerpoint/2010/main" val="9153625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blinds(horizontal)">
                                      <p:cBhvr>
                                        <p:cTn id="7" dur="500"/>
                                        <p:tgtEl>
                                          <p:spTgt spid="286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2769"/>
          <p:cNvSpPr txBox="1">
            <a:spLocks noChangeArrowheads="1"/>
          </p:cNvSpPr>
          <p:nvPr/>
        </p:nvSpPr>
        <p:spPr bwMode="auto">
          <a:xfrm>
            <a:off x="685800" y="609600"/>
            <a:ext cx="8001000"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800" b="1">
                <a:latin typeface="宋体" pitchFamily="2" charset="-122"/>
              </a:rPr>
              <a:t>    </a:t>
            </a:r>
            <a:r>
              <a:rPr lang="zh-CN" altLang="en-US" sz="4800" b="1">
                <a:latin typeface="宋体" pitchFamily="2" charset="-122"/>
              </a:rPr>
              <a:t>三、通读课文，理清课文记叙的顺序、人称、划分结构层次。</a:t>
            </a:r>
          </a:p>
        </p:txBody>
      </p:sp>
    </p:spTree>
    <p:extLst>
      <p:ext uri="{BB962C8B-B14F-4D97-AF65-F5344CB8AC3E}">
        <p14:creationId xmlns:p14="http://schemas.microsoft.com/office/powerpoint/2010/main" val="1215912776"/>
      </p:ext>
    </p:extLst>
  </p:cSld>
  <p:clrMapOvr>
    <a:masterClrMapping/>
  </p:clrMapOvr>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27</TotalTime>
  <Words>1944</Words>
  <Application>Microsoft Office PowerPoint</Application>
  <PresentationFormat>全屏显示(4:3)</PresentationFormat>
  <Paragraphs>150</Paragraphs>
  <Slides>34</Slides>
  <Notes>1</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跋涉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二、理解形象</vt:lpstr>
      <vt:lpstr>PowerPoint 演示文稿</vt:lpstr>
      <vt:lpstr>PowerPoint 演示文稿</vt:lpstr>
      <vt:lpstr>三、理解主旨 </vt:lpstr>
      <vt:lpstr>PowerPoint 演示文稿</vt:lpstr>
      <vt:lpstr>PowerPoint 演示文稿</vt:lpstr>
      <vt:lpstr>四．由植树的牧羊人想到了哪些在现实中为改变中国生态环境而努力奋斗的“种树”人？</vt:lpstr>
      <vt:lpstr>PowerPoint 演示文稿</vt:lpstr>
      <vt:lpstr>PowerPoint 演示文稿</vt:lpstr>
      <vt:lpstr>PowerPoint 演示文稿</vt:lpstr>
      <vt:lpstr>PowerPoint 演示文稿</vt:lpstr>
      <vt:lpstr>谢谢观看</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机械运动</dc:title>
  <dc:creator>Windows 用户</dc:creator>
  <cp:lastModifiedBy>Windows 用户</cp:lastModifiedBy>
  <cp:revision>38</cp:revision>
  <dcterms:created xsi:type="dcterms:W3CDTF">2018-08-16T15:52:51Z</dcterms:created>
  <dcterms:modified xsi:type="dcterms:W3CDTF">2018-09-08T18:07:28Z</dcterms:modified>
</cp:coreProperties>
</file>