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72" r:id="rId10"/>
    <p:sldId id="273" r:id="rId11"/>
    <p:sldId id="274" r:id="rId12"/>
    <p:sldId id="263" r:id="rId13"/>
    <p:sldId id="275" r:id="rId14"/>
    <p:sldId id="264" r:id="rId15"/>
    <p:sldId id="276" r:id="rId16"/>
    <p:sldId id="266" r:id="rId17"/>
    <p:sldId id="267" r:id="rId18"/>
    <p:sldId id="26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D67F9-738B-44A1-A8DD-5CC0DDAAABA4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80B8E-1037-43FD-B56E-3B22A99EB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250761" y="3857628"/>
            <a:ext cx="578647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ea typeface="隶书" pitchFamily="49" charset="-122"/>
              </a:rPr>
              <a:t>《</a:t>
            </a:r>
            <a:r>
              <a:rPr lang="zh-CN" altLang="en-US" sz="4000" dirty="0" smtClean="0">
                <a:ea typeface="隶书" pitchFamily="49" charset="-122"/>
              </a:rPr>
              <a:t>左传</a:t>
            </a:r>
            <a:r>
              <a:rPr lang="en-US" altLang="zh-CN" sz="4000" dirty="0" smtClean="0">
                <a:ea typeface="隶书" pitchFamily="49" charset="-122"/>
              </a:rPr>
              <a:t>》</a:t>
            </a:r>
            <a:r>
              <a:rPr lang="zh-CN" altLang="en-US" sz="4000" dirty="0" smtClean="0">
                <a:ea typeface="隶书" pitchFamily="49" charset="-122"/>
              </a:rPr>
              <a:t>        </a:t>
            </a:r>
            <a:endParaRPr lang="zh-CN" altLang="en-US" sz="4000" dirty="0">
              <a:ea typeface="隶书" pitchFamily="49" charset="-122"/>
            </a:endParaRPr>
          </a:p>
          <a:p>
            <a:endParaRPr lang="en-US" altLang="zh-CN" sz="4000" dirty="0"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84213" y="3643314"/>
            <a:ext cx="8459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小大之狱，虽不能察，必以情。</a:t>
            </a:r>
            <a:r>
              <a:rPr lang="zh-CN" altLang="en-US" sz="3600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”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7158" y="785794"/>
            <a:ext cx="72866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3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、哪一句能够表现曹刿</a:t>
            </a:r>
            <a:endParaRPr kumimoji="1" lang="en-US" altLang="zh-CN" sz="4800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kumimoji="1" lang="en-US" altLang="zh-CN" sz="4800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    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“</a:t>
            </a:r>
            <a:r>
              <a:rPr kumimoji="1" lang="zh-CN" altLang="en-US" sz="4800" dirty="0" smtClean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取信于民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”的思想？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7158" y="785794"/>
            <a:ext cx="77867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4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庄公和曹刿分别是什么            样的人？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84199" y="4076700"/>
            <a:ext cx="6359569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曹刿：热爱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国家、深谋远虑、重视人民的力量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928662" y="3000372"/>
            <a:ext cx="59293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庄公：目光短浅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，勇于纳谏</a:t>
            </a:r>
          </a:p>
        </p:txBody>
      </p:sp>
      <p:sp>
        <p:nvSpPr>
          <p:cNvPr id="5" name="椭圆 4"/>
          <p:cNvSpPr/>
          <p:nvPr/>
        </p:nvSpPr>
        <p:spPr>
          <a:xfrm>
            <a:off x="6715140" y="2857496"/>
            <a:ext cx="1000132" cy="10001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鄙</a:t>
            </a:r>
          </a:p>
        </p:txBody>
      </p:sp>
      <p:sp>
        <p:nvSpPr>
          <p:cNvPr id="6" name="椭圆 5"/>
          <p:cNvSpPr/>
          <p:nvPr/>
        </p:nvSpPr>
        <p:spPr>
          <a:xfrm>
            <a:off x="5786446" y="4714884"/>
            <a:ext cx="1214446" cy="12144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远谋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54061" y="928670"/>
            <a:ext cx="7772400" cy="181588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　　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公与之乘。战于长勺。公将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鼓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之。刿曰： “未可。”齐人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三鼓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。刿曰：“可矣。”齐师败绩。公将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驰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之。刿曰：“未可。”下视其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辙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，登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轼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而望之，曰：“可矣。”遂逐齐师。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85786" y="2909870"/>
            <a:ext cx="7940675" cy="3508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　　</a:t>
            </a:r>
            <a:r>
              <a:rPr lang="zh-CN" altLang="en-US" sz="2800" b="1" dirty="0">
                <a:solidFill>
                  <a:schemeClr val="tx2"/>
                </a:solidFill>
              </a:rPr>
              <a:t>庄公与他同坐一辆战车，在长勺摆开了阵势。庄公将要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击鼓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进军</a:t>
            </a:r>
            <a:r>
              <a:rPr lang="zh-CN" altLang="en-US" sz="2800" b="1" dirty="0">
                <a:solidFill>
                  <a:schemeClr val="tx2"/>
                </a:solidFill>
              </a:rPr>
              <a:t>，曹刿说：“还不行。”齐国的军队三</a:t>
            </a:r>
            <a:r>
              <a:rPr lang="zh-CN" altLang="en-US" sz="2800" b="1" dirty="0">
                <a:solidFill>
                  <a:srgbClr val="FF0000"/>
                </a:solidFill>
              </a:rPr>
              <a:t>次击鼓</a:t>
            </a:r>
            <a:r>
              <a:rPr lang="zh-CN" altLang="en-US" sz="2800" b="1" dirty="0">
                <a:solidFill>
                  <a:schemeClr val="tx2"/>
                </a:solidFill>
              </a:rPr>
              <a:t>命令军队出击，曹刿说：“现在可以了。”齐国的军队大败。庄公将要</a:t>
            </a:r>
            <a:r>
              <a:rPr lang="zh-CN" altLang="en-US" sz="2800" b="1" dirty="0">
                <a:solidFill>
                  <a:srgbClr val="FF0000"/>
                </a:solidFill>
              </a:rPr>
              <a:t>驱车追赶</a:t>
            </a:r>
            <a:r>
              <a:rPr lang="zh-CN" altLang="en-US" sz="2800" b="1" dirty="0">
                <a:solidFill>
                  <a:schemeClr val="tx2"/>
                </a:solidFill>
              </a:rPr>
              <a:t>齐军，曹刿说：“还不行。”他下车观察齐军战车的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车轮轧出的</a:t>
            </a:r>
            <a:r>
              <a:rPr lang="zh-CN" altLang="en-US" sz="2800" b="1" dirty="0">
                <a:solidFill>
                  <a:srgbClr val="FF0000"/>
                </a:solidFill>
              </a:rPr>
              <a:t>痕迹</a:t>
            </a:r>
            <a:r>
              <a:rPr lang="zh-CN" altLang="en-US" sz="2800" b="1" dirty="0">
                <a:solidFill>
                  <a:schemeClr val="tx2"/>
                </a:solidFill>
              </a:rPr>
              <a:t>，又登上</a:t>
            </a:r>
            <a:r>
              <a:rPr lang="zh-CN" altLang="en-US" sz="2800" b="1" dirty="0">
                <a:solidFill>
                  <a:srgbClr val="FF0000"/>
                </a:solidFill>
              </a:rPr>
              <a:t>车子前面的横木</a:t>
            </a:r>
            <a:r>
              <a:rPr lang="zh-CN" altLang="en-US" sz="2800" b="1" dirty="0">
                <a:solidFill>
                  <a:schemeClr val="tx2"/>
                </a:solidFill>
              </a:rPr>
              <a:t>向远处眺望，说：“可以追击了。”于是庄公下令追击齐军。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7158" y="785794"/>
            <a:ext cx="77867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5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、</a:t>
            </a:r>
            <a:r>
              <a:rPr kumimoji="1" lang="zh-CN" altLang="en-US" sz="4800" b="1" dirty="0" smtClean="0">
                <a:latin typeface="华文中宋" pitchFamily="2" charset="-122"/>
                <a:ea typeface="华文中宋" pitchFamily="2" charset="-122"/>
              </a:rPr>
              <a:t>由此段可知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曹刿是什么            样的人？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642910" y="3214686"/>
            <a:ext cx="63595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曹刿：临阵从容、有卓越的军事才能，深谋远虑。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57224" y="1014430"/>
            <a:ext cx="8016875" cy="1800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　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既克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，公问其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故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。对曰：“夫战，勇气也。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一鼓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作气，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而衰，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而竭。彼竭我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盈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，故克之。夫大国，难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测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也，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惧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伏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焉。吾视其辙乱，望其旗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靡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故逐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之。”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85786" y="3071810"/>
            <a:ext cx="8016875" cy="30813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　　</a:t>
            </a:r>
            <a:r>
              <a:rPr lang="zh-CN" altLang="en-US" sz="2800" b="1" dirty="0">
                <a:solidFill>
                  <a:srgbClr val="FF0000"/>
                </a:solidFill>
              </a:rPr>
              <a:t>已经战胜</a:t>
            </a:r>
            <a:r>
              <a:rPr lang="zh-CN" altLang="en-US" sz="2800" b="1" dirty="0"/>
              <a:t>了，庄公问他</a:t>
            </a:r>
            <a:r>
              <a:rPr lang="zh-CN" altLang="en-US" sz="2800" b="1" dirty="0">
                <a:solidFill>
                  <a:srgbClr val="FF0000"/>
                </a:solidFill>
              </a:rPr>
              <a:t>原因</a:t>
            </a:r>
            <a:r>
              <a:rPr lang="zh-CN" altLang="en-US" sz="2800" b="1" dirty="0"/>
              <a:t>。曹刿说：“作战，靠的是勇气。</a:t>
            </a:r>
            <a:r>
              <a:rPr lang="zh-CN" altLang="en-US" sz="2800" b="1" dirty="0">
                <a:solidFill>
                  <a:srgbClr val="FF0000"/>
                </a:solidFill>
              </a:rPr>
              <a:t>第一次击鼓</a:t>
            </a:r>
            <a:r>
              <a:rPr lang="zh-CN" altLang="en-US" sz="2800" b="1" dirty="0"/>
              <a:t>能振作士气，</a:t>
            </a:r>
            <a:r>
              <a:rPr lang="zh-CN" altLang="en-US" sz="2800" b="1" dirty="0">
                <a:solidFill>
                  <a:srgbClr val="FF0000"/>
                </a:solidFill>
              </a:rPr>
              <a:t>第二次</a:t>
            </a:r>
            <a:r>
              <a:rPr lang="zh-CN" altLang="en-US" sz="2800" b="1" dirty="0"/>
              <a:t>士气就衰弱了，到了</a:t>
            </a:r>
            <a:r>
              <a:rPr lang="zh-CN" altLang="en-US" sz="2800" b="1" dirty="0">
                <a:solidFill>
                  <a:srgbClr val="FF0000"/>
                </a:solidFill>
              </a:rPr>
              <a:t>第三次</a:t>
            </a:r>
            <a:r>
              <a:rPr lang="zh-CN" altLang="en-US" sz="2800" b="1" dirty="0"/>
              <a:t>士气就衰竭了。齐军士气衰竭，我军士气正</a:t>
            </a:r>
            <a:r>
              <a:rPr lang="zh-CN" altLang="en-US" sz="2800" b="1" dirty="0">
                <a:solidFill>
                  <a:srgbClr val="FF0000"/>
                </a:solidFill>
              </a:rPr>
              <a:t>旺盛</a:t>
            </a:r>
            <a:r>
              <a:rPr lang="zh-CN" altLang="en-US" sz="2800" b="1" dirty="0"/>
              <a:t>，所以我们战胜了他们。他们是大国，很难</a:t>
            </a:r>
            <a:r>
              <a:rPr lang="zh-CN" altLang="en-US" sz="2800" b="1" dirty="0">
                <a:solidFill>
                  <a:srgbClr val="FF0000"/>
                </a:solidFill>
              </a:rPr>
              <a:t>推测</a:t>
            </a:r>
            <a:r>
              <a:rPr lang="zh-CN" altLang="en-US" sz="2800" b="1" dirty="0"/>
              <a:t>他们，</a:t>
            </a:r>
            <a:r>
              <a:rPr lang="zh-CN" altLang="en-US" sz="2800" b="1" dirty="0">
                <a:solidFill>
                  <a:srgbClr val="FF0000"/>
                </a:solidFill>
              </a:rPr>
              <a:t>恐怕</a:t>
            </a:r>
            <a:r>
              <a:rPr lang="zh-CN" altLang="en-US" sz="2800" b="1" dirty="0"/>
              <a:t>他们有</a:t>
            </a:r>
            <a:r>
              <a:rPr lang="zh-CN" altLang="en-US" sz="2800" b="1" dirty="0">
                <a:solidFill>
                  <a:srgbClr val="FF0000"/>
                </a:solidFill>
              </a:rPr>
              <a:t>埋伏</a:t>
            </a:r>
            <a:r>
              <a:rPr lang="zh-CN" altLang="en-US" sz="2800" b="1" dirty="0"/>
              <a:t>。我见他们的车轮印很乱，旗子也</a:t>
            </a:r>
            <a:r>
              <a:rPr lang="zh-CN" altLang="en-US" sz="2800" b="1" dirty="0">
                <a:solidFill>
                  <a:srgbClr val="FF0000"/>
                </a:solidFill>
              </a:rPr>
              <a:t>倒下</a:t>
            </a:r>
            <a:r>
              <a:rPr lang="zh-CN" altLang="en-US" sz="2800" b="1" dirty="0"/>
              <a:t>了，</a:t>
            </a:r>
            <a:r>
              <a:rPr lang="zh-CN" altLang="en-US" sz="2800" b="1" dirty="0">
                <a:solidFill>
                  <a:srgbClr val="FF0000"/>
                </a:solidFill>
              </a:rPr>
              <a:t>所以</a:t>
            </a:r>
            <a:r>
              <a:rPr lang="zh-CN" altLang="en-US" sz="2800" b="1" dirty="0" smtClean="0"/>
              <a:t>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追逐</a:t>
            </a:r>
            <a:r>
              <a:rPr lang="zh-CN" altLang="en-US" sz="2800" b="1" dirty="0"/>
              <a:t>他们。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071538" y="214290"/>
            <a:ext cx="4714908" cy="2214554"/>
          </a:xfrm>
          <a:prstGeom prst="cloudCallout">
            <a:avLst>
              <a:gd name="adj1" fmla="val -23961"/>
              <a:gd name="adj2" fmla="val 67852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</a:rPr>
              <a:t>以弱胜强，难道仅仅是因为曹刿的指导吗？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57224" y="3143248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取信于民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428992" y="3000372"/>
            <a:ext cx="4071966" cy="10715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小大之狱，虽不能察，必以情。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57224" y="4286256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正义之战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28992" y="4286256"/>
            <a:ext cx="4071966" cy="10715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鲁国是反侵略战争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57224" y="5572140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地点有利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7554" y="5500702"/>
            <a:ext cx="4071966" cy="10715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长勺利于鲁国反击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7158" y="785794"/>
            <a:ext cx="77867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6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、此战取胜的原因有哪些呢？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28992" y="3786190"/>
            <a:ext cx="1643074" cy="164307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</a:rPr>
              <a:t>胜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28662" y="2857496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取信于民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28662" y="3786190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战于长勺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28662" y="4714884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彼竭我盈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28662" y="5643578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辙乱旗靡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429256" y="2857496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政治准备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429256" y="3786190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有利地点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29256" y="4714884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进攻时机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429256" y="5643578"/>
            <a:ext cx="1928826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追击时机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19044" y="228600"/>
            <a:ext cx="3940175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ea typeface="华文行楷" pitchFamily="2" charset="-122"/>
              </a:rPr>
              <a:t>课堂练习：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79369" y="1468438"/>
            <a:ext cx="565467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说出下列画线词语的含义：</a:t>
            </a:r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904844" y="2286000"/>
            <a:ext cx="457200" cy="3810000"/>
          </a:xfrm>
          <a:prstGeom prst="leftBrace">
            <a:avLst>
              <a:gd name="adj1" fmla="val 69444"/>
              <a:gd name="adj2" fmla="val 50000"/>
            </a:avLst>
          </a:prstGeom>
          <a:noFill/>
          <a:ln w="12700" cap="sq">
            <a:solidFill>
              <a:srgbClr val="990099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346169" y="2230438"/>
            <a:ext cx="405447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公与</a:t>
            </a:r>
            <a:r>
              <a:rPr lang="zh-CN" altLang="en-US" sz="3600" b="1" u="sng">
                <a:solidFill>
                  <a:srgbClr val="FF00FF"/>
                </a:solidFill>
              </a:rPr>
              <a:t>之</a:t>
            </a:r>
            <a:r>
              <a:rPr lang="zh-CN" altLang="en-US" sz="3600" b="1">
                <a:solidFill>
                  <a:srgbClr val="FF00FF"/>
                </a:solidFill>
              </a:rPr>
              <a:t>乘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346169" y="2911475"/>
            <a:ext cx="20256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小大</a:t>
            </a:r>
            <a:r>
              <a:rPr lang="zh-CN" altLang="en-US" sz="3600" b="1" u="sng">
                <a:solidFill>
                  <a:srgbClr val="FF00FF"/>
                </a:solidFill>
              </a:rPr>
              <a:t>之</a:t>
            </a:r>
            <a:r>
              <a:rPr lang="zh-CN" altLang="en-US" sz="3600" b="1">
                <a:solidFill>
                  <a:srgbClr val="FF00FF"/>
                </a:solidFill>
              </a:rPr>
              <a:t>狱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346169" y="3749675"/>
            <a:ext cx="248602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登轼而望</a:t>
            </a:r>
            <a:r>
              <a:rPr lang="zh-CN" altLang="en-US" sz="3600" b="1" u="sng">
                <a:solidFill>
                  <a:srgbClr val="FF00FF"/>
                </a:solidFill>
              </a:rPr>
              <a:t>之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346169" y="4511675"/>
            <a:ext cx="20256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公将鼓</a:t>
            </a:r>
            <a:r>
              <a:rPr lang="zh-CN" altLang="en-US" sz="3600" b="1" u="sng">
                <a:solidFill>
                  <a:srgbClr val="FF00FF"/>
                </a:solidFill>
              </a:rPr>
              <a:t>之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422369" y="5349875"/>
            <a:ext cx="156527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</a:rPr>
              <a:t>故克</a:t>
            </a:r>
            <a:r>
              <a:rPr lang="zh-CN" altLang="en-US" sz="3600" b="1" u="sng">
                <a:solidFill>
                  <a:srgbClr val="FF00FF"/>
                </a:solidFill>
              </a:rPr>
              <a:t>之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42844" y="4038600"/>
            <a:ext cx="946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800080"/>
                </a:solidFill>
              </a:rPr>
              <a:t>（</a:t>
            </a:r>
            <a:r>
              <a:rPr lang="en-US" altLang="zh-CN">
                <a:solidFill>
                  <a:srgbClr val="800080"/>
                </a:solidFill>
              </a:rPr>
              <a:t>1</a:t>
            </a:r>
            <a:r>
              <a:rPr lang="zh-CN" altLang="en-US">
                <a:solidFill>
                  <a:srgbClr val="800080"/>
                </a:solidFill>
              </a:rPr>
              <a:t>）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952844" y="4038600"/>
            <a:ext cx="946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800080"/>
                </a:solidFill>
              </a:rPr>
              <a:t>（</a:t>
            </a:r>
            <a:r>
              <a:rPr lang="en-US" altLang="zh-CN">
                <a:solidFill>
                  <a:srgbClr val="800080"/>
                </a:solidFill>
              </a:rPr>
              <a:t>2</a:t>
            </a:r>
            <a:r>
              <a:rPr lang="zh-CN" altLang="en-US">
                <a:solidFill>
                  <a:srgbClr val="800080"/>
                </a:solidFill>
              </a:rPr>
              <a:t>）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019644" y="2286000"/>
            <a:ext cx="2025650" cy="3937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u="sng">
                <a:solidFill>
                  <a:srgbClr val="FF00FF"/>
                </a:solidFill>
              </a:rPr>
              <a:t>其</a:t>
            </a:r>
            <a:r>
              <a:rPr lang="zh-CN" altLang="en-US" sz="3600" b="1">
                <a:solidFill>
                  <a:srgbClr val="FF00FF"/>
                </a:solidFill>
              </a:rPr>
              <a:t>乡人曰</a:t>
            </a:r>
          </a:p>
          <a:p>
            <a:endParaRPr lang="zh-CN" altLang="en-US" sz="3600" b="1">
              <a:solidFill>
                <a:srgbClr val="FF00FF"/>
              </a:solidFill>
            </a:endParaRPr>
          </a:p>
          <a:p>
            <a:r>
              <a:rPr lang="zh-CN" altLang="en-US" sz="3600" b="1">
                <a:solidFill>
                  <a:srgbClr val="FF00FF"/>
                </a:solidFill>
              </a:rPr>
              <a:t>下视</a:t>
            </a:r>
            <a:r>
              <a:rPr lang="zh-CN" altLang="en-US" sz="3600" b="1" u="sng">
                <a:solidFill>
                  <a:srgbClr val="FF00FF"/>
                </a:solidFill>
              </a:rPr>
              <a:t>其</a:t>
            </a:r>
            <a:r>
              <a:rPr lang="zh-CN" altLang="en-US" sz="3600" b="1">
                <a:solidFill>
                  <a:srgbClr val="FF00FF"/>
                </a:solidFill>
              </a:rPr>
              <a:t>辙</a:t>
            </a:r>
          </a:p>
          <a:p>
            <a:endParaRPr lang="zh-CN" altLang="en-US" sz="3600" b="1">
              <a:solidFill>
                <a:srgbClr val="FF00FF"/>
              </a:solidFill>
            </a:endParaRPr>
          </a:p>
          <a:p>
            <a:r>
              <a:rPr lang="zh-CN" altLang="en-US" sz="3600" b="1">
                <a:solidFill>
                  <a:srgbClr val="FF00FF"/>
                </a:solidFill>
              </a:rPr>
              <a:t>公问</a:t>
            </a:r>
            <a:r>
              <a:rPr lang="zh-CN" altLang="en-US" sz="3600" b="1" u="sng">
                <a:solidFill>
                  <a:srgbClr val="FF00FF"/>
                </a:solidFill>
              </a:rPr>
              <a:t>其</a:t>
            </a:r>
            <a:r>
              <a:rPr lang="zh-CN" altLang="en-US" sz="3600" b="1">
                <a:solidFill>
                  <a:srgbClr val="FF00FF"/>
                </a:solidFill>
              </a:rPr>
              <a:t>故</a:t>
            </a:r>
          </a:p>
          <a:p>
            <a:endParaRPr lang="zh-CN" altLang="en-US" sz="3600" b="1">
              <a:solidFill>
                <a:srgbClr val="FF00FF"/>
              </a:solidFill>
            </a:endParaRPr>
          </a:p>
          <a:p>
            <a:r>
              <a:rPr lang="zh-CN" altLang="en-US" sz="3600" b="1">
                <a:solidFill>
                  <a:srgbClr val="FF00FF"/>
                </a:solidFill>
              </a:rPr>
              <a:t>望</a:t>
            </a:r>
            <a:r>
              <a:rPr lang="zh-CN" altLang="en-US" sz="3600" b="1" u="sng">
                <a:solidFill>
                  <a:srgbClr val="FF00FF"/>
                </a:solidFill>
              </a:rPr>
              <a:t>其</a:t>
            </a:r>
            <a:r>
              <a:rPr lang="zh-CN" altLang="en-US" sz="3600" b="1">
                <a:solidFill>
                  <a:srgbClr val="FF00FF"/>
                </a:solidFill>
              </a:rPr>
              <a:t>旗靡</a:t>
            </a:r>
          </a:p>
        </p:txBody>
      </p:sp>
      <p:sp>
        <p:nvSpPr>
          <p:cNvPr id="13" name="AutoShape 6"/>
          <p:cNvSpPr>
            <a:spLocks/>
          </p:cNvSpPr>
          <p:nvPr/>
        </p:nvSpPr>
        <p:spPr bwMode="auto">
          <a:xfrm>
            <a:off x="4572000" y="2357430"/>
            <a:ext cx="457200" cy="3810000"/>
          </a:xfrm>
          <a:prstGeom prst="leftBrace">
            <a:avLst>
              <a:gd name="adj1" fmla="val 69444"/>
              <a:gd name="adj2" fmla="val 50000"/>
            </a:avLst>
          </a:prstGeom>
          <a:noFill/>
          <a:ln w="12700" cap="sq">
            <a:solidFill>
              <a:srgbClr val="990099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61958" y="312757"/>
            <a:ext cx="7102475" cy="22875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CC00CC"/>
                </a:solidFill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4800" b="1" dirty="0">
                <a:solidFill>
                  <a:srgbClr val="CC00CC"/>
                </a:solidFill>
                <a:latin typeface="隶书" pitchFamily="49" charset="-122"/>
                <a:ea typeface="隶书" pitchFamily="49" charset="-122"/>
              </a:rPr>
              <a:t>解释下列词语，并说说与它们现在的常用义有什么不同：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28596" y="2827357"/>
            <a:ext cx="6865937" cy="33877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肉食者谋之，又何</a:t>
            </a:r>
            <a:r>
              <a:rPr lang="zh-CN" altLang="en-US" sz="3600" b="1">
                <a:solidFill>
                  <a:srgbClr val="FF0000"/>
                </a:solidFill>
              </a:rPr>
              <a:t>间</a:t>
            </a:r>
            <a:r>
              <a:rPr lang="zh-CN" altLang="en-US" sz="3600" b="1">
                <a:solidFill>
                  <a:srgbClr val="0000FF"/>
                </a:solidFill>
              </a:rPr>
              <a:t>焉</a:t>
            </a:r>
          </a:p>
          <a:p>
            <a:r>
              <a:rPr lang="zh-CN" altLang="en-US" sz="3600" b="1">
                <a:solidFill>
                  <a:srgbClr val="0000FF"/>
                </a:solidFill>
              </a:rPr>
              <a:t>肉食者</a:t>
            </a:r>
            <a:r>
              <a:rPr lang="zh-CN" altLang="en-US" sz="3600" b="1">
                <a:solidFill>
                  <a:srgbClr val="FF0000"/>
                </a:solidFill>
              </a:rPr>
              <a:t>鄙</a:t>
            </a:r>
            <a:r>
              <a:rPr lang="zh-CN" altLang="en-US" sz="3600" b="1">
                <a:solidFill>
                  <a:srgbClr val="0000FF"/>
                </a:solidFill>
              </a:rPr>
              <a:t>，未能远谋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牺牲</a:t>
            </a:r>
            <a:r>
              <a:rPr lang="zh-CN" altLang="en-US" sz="3600" b="1">
                <a:solidFill>
                  <a:srgbClr val="0000FF"/>
                </a:solidFill>
              </a:rPr>
              <a:t>玉帛，弗敢加也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忠</a:t>
            </a:r>
            <a:r>
              <a:rPr lang="zh-CN" altLang="en-US" sz="3600" b="1">
                <a:solidFill>
                  <a:srgbClr val="0000FF"/>
                </a:solidFill>
              </a:rPr>
              <a:t>之属也。可以一战，战则请从</a:t>
            </a:r>
          </a:p>
          <a:p>
            <a:r>
              <a:rPr lang="zh-CN" altLang="en-US" sz="3600" b="1">
                <a:solidFill>
                  <a:srgbClr val="0000FF"/>
                </a:solidFill>
              </a:rPr>
              <a:t>小大之</a:t>
            </a:r>
            <a:r>
              <a:rPr lang="zh-CN" altLang="en-US" sz="3600" b="1">
                <a:solidFill>
                  <a:srgbClr val="FF0000"/>
                </a:solidFill>
              </a:rPr>
              <a:t>狱</a:t>
            </a:r>
            <a:r>
              <a:rPr lang="zh-CN" altLang="en-US" sz="3600" b="1">
                <a:solidFill>
                  <a:srgbClr val="0000FF"/>
                </a:solidFill>
              </a:rPr>
              <a:t>，虽不能察，必以</a:t>
            </a:r>
            <a:r>
              <a:rPr lang="zh-CN" altLang="en-US" sz="3600" b="1">
                <a:solidFill>
                  <a:srgbClr val="FF0000"/>
                </a:solidFill>
              </a:rPr>
              <a:t>情</a:t>
            </a:r>
          </a:p>
          <a:p>
            <a:r>
              <a:rPr lang="zh-CN" altLang="en-US" sz="3600" b="1">
                <a:solidFill>
                  <a:srgbClr val="0000FF"/>
                </a:solidFill>
              </a:rPr>
              <a:t>一鼓作气，</a:t>
            </a:r>
            <a:r>
              <a:rPr lang="zh-CN" altLang="en-US" sz="3600" b="1">
                <a:solidFill>
                  <a:srgbClr val="FF0000"/>
                </a:solidFill>
              </a:rPr>
              <a:t>再</a:t>
            </a:r>
            <a:r>
              <a:rPr lang="zh-CN" altLang="en-US" sz="3600" b="1">
                <a:solidFill>
                  <a:srgbClr val="0000FF"/>
                </a:solidFill>
              </a:rPr>
              <a:t>而衰，三而竭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85720" y="928670"/>
            <a:ext cx="692948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         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是记载春秋时期各诸侯国的政治、经济、军事、文化的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编年体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史书。相传是鲁国史官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左丘明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根据孔子写的鲁国历史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所编。由于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记事过简，近于大事年表，一般人难以读懂，而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叙事较为详细，在一定程度上反映了当时的历史面貌，又为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作了较为详备的注释，所以后人又称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左氏春秋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保存了重要的历史资料，具有一定的史学价值。同时，它又善于剪裁，叙事清晰，描写人物生动，又有一定的文学价值，对后代散文的发展有很大的影响。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28860" y="5143512"/>
            <a:ext cx="29289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左传</a:t>
            </a:r>
            <a:r>
              <a:rPr 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公羊传</a:t>
            </a:r>
            <a:r>
              <a:rPr 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谷梁传</a:t>
            </a:r>
            <a:r>
              <a:rPr 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32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072066" y="5072074"/>
            <a:ext cx="2000264" cy="1357322"/>
          </a:xfrm>
          <a:prstGeom prst="cloudCallout">
            <a:avLst>
              <a:gd name="adj1" fmla="val -66611"/>
              <a:gd name="adj2" fmla="val 38905"/>
            </a:avLst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春秋三传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642918"/>
            <a:ext cx="4000528" cy="1216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背景介绍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28652" y="2071678"/>
            <a:ext cx="8001000" cy="455295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这次战争发生的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时间是春秋初期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，交战双方是强大的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齐国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和弱小的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鲁国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。交战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地点是鲁国的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长勺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，所以史称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长勺之战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发生战争的原因是齐襄公时，政令无常，他的弟弟公子小白和公子纠分别逃到莒国和鲁国避难。后来齐襄公被公孙无知所杀，住在莒国的公子小白抢先回到齐国夺得王位，称为齐桓公。后来鲁国也送公子纠回齐国争夺王位，结果被齐桓公打败，齐桓公逼鲁庄公杀掉公子纠。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鲁庄公十年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（前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684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年）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齐桓公又借口鲁国曾经帮助公子纠与他争夺齐国君位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，再次举兵攻鲁，两军战于鲁国长勺，结果弱小的鲁国战胜了入侵的强大的齐国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27088" y="2130440"/>
            <a:ext cx="7056437" cy="34417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 曹</a:t>
            </a:r>
            <a:r>
              <a:rPr kumimoji="1" lang="zh-CN" altLang="en-US" sz="4400" b="1" u="sng" dirty="0">
                <a:solidFill>
                  <a:srgbClr val="0000FF"/>
                </a:solidFill>
                <a:latin typeface="Times New Roman" pitchFamily="18" charset="0"/>
              </a:rPr>
              <a:t>刿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zh-CN" altLang="en-US" sz="4400" b="1" dirty="0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</a:t>
            </a:r>
          </a:p>
          <a:p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 又何</a:t>
            </a:r>
            <a:r>
              <a:rPr kumimoji="1" lang="zh-CN" altLang="en-US" sz="4400" b="1" u="sng" dirty="0">
                <a:solidFill>
                  <a:srgbClr val="0000FF"/>
                </a:solidFill>
                <a:latin typeface="Times New Roman" pitchFamily="18" charset="0"/>
              </a:rPr>
              <a:t>间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 </a:t>
            </a:r>
            <a:r>
              <a:rPr kumimoji="1" lang="zh-CN" altLang="en-US" sz="4400" b="1" dirty="0">
                <a:solidFill>
                  <a:srgbClr val="FF00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）焉</a:t>
            </a:r>
          </a:p>
          <a:p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 肉食者</a:t>
            </a:r>
            <a:r>
              <a:rPr kumimoji="1" lang="zh-CN" altLang="en-US" sz="4400" b="1" u="sng" dirty="0">
                <a:solidFill>
                  <a:srgbClr val="0000FF"/>
                </a:solidFill>
                <a:latin typeface="Times New Roman" pitchFamily="18" charset="0"/>
              </a:rPr>
              <a:t>鄙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        ）</a:t>
            </a:r>
          </a:p>
          <a:p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 </a:t>
            </a:r>
            <a:r>
              <a:rPr kumimoji="1" lang="zh-CN" altLang="en-US" sz="4400" b="1" u="sng" dirty="0">
                <a:solidFill>
                  <a:srgbClr val="0000FF"/>
                </a:solidFill>
                <a:latin typeface="Times New Roman" pitchFamily="18" charset="0"/>
              </a:rPr>
              <a:t>弗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       ）敢加也</a:t>
            </a:r>
          </a:p>
          <a:p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5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） 小惠未</a:t>
            </a:r>
            <a:r>
              <a:rPr kumimoji="1" lang="zh-CN" altLang="en-US" sz="4400" b="1" u="sng" dirty="0">
                <a:solidFill>
                  <a:srgbClr val="0000FF"/>
                </a:solidFill>
                <a:latin typeface="Times New Roman" pitchFamily="18" charset="0"/>
              </a:rPr>
              <a:t>徧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itchFamily="18" charset="0"/>
              </a:rPr>
              <a:t>（        ）</a:t>
            </a: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4211638" y="2130440"/>
            <a:ext cx="862012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guì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4716463" y="2779727"/>
            <a:ext cx="1031875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jiàn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5364163" y="3498865"/>
            <a:ext cx="974725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bǐ</a:t>
            </a: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3635375" y="4148152"/>
            <a:ext cx="763588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f ú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5219700" y="4867290"/>
            <a:ext cx="1144588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biàn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42925" y="642918"/>
            <a:ext cx="3275256" cy="1015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000" b="1" dirty="0" smtClean="0">
                <a:latin typeface="Times New Roman" pitchFamily="18" charset="0"/>
                <a:ea typeface="隶书" pitchFamily="49" charset="-122"/>
              </a:rPr>
              <a:t>掌握字词</a:t>
            </a:r>
            <a:endParaRPr kumimoji="1" lang="zh-CN" altLang="en-US" sz="6000" b="1" dirty="0"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-214346" y="928670"/>
            <a:ext cx="8280400" cy="5400675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 小信未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孚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）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 公与之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乘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      ）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 战于长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勺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  ）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 下视其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辙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  ）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）登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轼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 ）而望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11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）彼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竭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盈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）望其旗</a:t>
            </a:r>
            <a:r>
              <a:rPr kumimoji="0" lang="zh-CN" alt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靡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）</a:t>
            </a:r>
            <a:b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4572000" y="928670"/>
            <a:ext cx="2520950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fú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714876" y="1571612"/>
            <a:ext cx="2808288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chéng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4929190" y="2285992"/>
            <a:ext cx="1944687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sháo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5357818" y="2857496"/>
            <a:ext cx="1357322" cy="1631216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zhé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>
              <a:spcBef>
                <a:spcPct val="50000"/>
              </a:spcBef>
            </a:pP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4214810" y="3571876"/>
            <a:ext cx="1187450" cy="16160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shì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>
              <a:spcBef>
                <a:spcPct val="50000"/>
              </a:spcBef>
            </a:pP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4071934" y="4286256"/>
            <a:ext cx="1511301" cy="7016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jié</a:t>
            </a:r>
            <a:r>
              <a:rPr kumimoji="1" lang="en-US" altLang="zh-CN" sz="40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                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5286380" y="4929198"/>
            <a:ext cx="1187450" cy="1311275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mǐ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/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11188" y="404813"/>
            <a:ext cx="8062912" cy="30241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翻译文章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/>
            </a:r>
            <a:b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</a:b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　　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十年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春，齐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师伐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我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。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公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将战。曹刿请见。其乡人曰：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j-cs"/>
              </a:rPr>
              <a:t>“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肉食者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谋之，又何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间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焉？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j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刿曰：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j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肉食者</a:t>
            </a:r>
            <a:r>
              <a:rPr kumimoji="0" lang="zh-CN" alt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鄙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，未能远谋。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j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乃入见。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288" y="3716338"/>
            <a:ext cx="8424862" cy="25923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　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译文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鲁庄公十年春天，齐国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军队攻打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我国。鲁庄公准备应战。曹刿请求接见。他的同乡说：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应是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高官厚禄的人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谋划这件事，你又何必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参与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呢？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曹刿说：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有权势的人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目光短浅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，不能深谋远虑。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/>
                <a:ea typeface="黑体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于是入（宫）拜见（庄公）。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7158" y="1500174"/>
            <a:ext cx="733726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4800" dirty="0">
                <a:latin typeface="华文中宋" pitchFamily="2" charset="-122"/>
                <a:ea typeface="华文中宋" pitchFamily="2" charset="-122"/>
              </a:rPr>
              <a:t>1</a:t>
            </a:r>
            <a:r>
              <a:rPr kumimoji="1" lang="zh-CN" altLang="en-US" sz="4800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kumimoji="1" lang="zh-CN" altLang="en-US" sz="4800" dirty="0">
                <a:latin typeface="Times New Roman"/>
                <a:ea typeface="华文中宋" pitchFamily="2" charset="-122"/>
              </a:rPr>
              <a:t>“</a:t>
            </a:r>
            <a:r>
              <a:rPr kumimoji="1" lang="zh-CN" altLang="en-US" sz="3600" dirty="0">
                <a:latin typeface="华文中宋" pitchFamily="2" charset="-122"/>
                <a:ea typeface="华文中宋" pitchFamily="2" charset="-122"/>
              </a:rPr>
              <a:t>曹刿请见</a:t>
            </a:r>
            <a:r>
              <a:rPr kumimoji="1" lang="zh-CN" altLang="en-US" sz="3600" dirty="0">
                <a:latin typeface="Times New Roman"/>
                <a:ea typeface="华文中宋" pitchFamily="2" charset="-122"/>
              </a:rPr>
              <a:t>”</a:t>
            </a:r>
            <a:r>
              <a:rPr kumimoji="1" lang="zh-CN" altLang="en-US" sz="3600" dirty="0">
                <a:latin typeface="华文中宋" pitchFamily="2" charset="-122"/>
                <a:ea typeface="华文中宋" pitchFamily="2" charset="-122"/>
              </a:rPr>
              <a:t>的原因是</a:t>
            </a:r>
            <a:r>
              <a:rPr kumimoji="1" lang="zh-CN" altLang="en-US" sz="3600" dirty="0" smtClean="0">
                <a:latin typeface="华文中宋" pitchFamily="2" charset="-122"/>
                <a:ea typeface="华文中宋" pitchFamily="2" charset="-122"/>
              </a:rPr>
              <a:t>什么？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00166" y="3714752"/>
            <a:ext cx="5899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肉食者鄙，未能远谋。</a:t>
            </a:r>
            <a:r>
              <a:rPr kumimoji="1" lang="zh-CN" altLang="en-US" sz="4000" b="1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09558" y="488948"/>
            <a:ext cx="7772400" cy="265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ea typeface="隶书" pitchFamily="49" charset="-122"/>
              </a:rPr>
              <a:t>         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问：“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何以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战？”公曰：“衣食所安，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弗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敢专也，必以分人。”对曰：“小惠未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，民弗从也。”公曰：“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牺牲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玉帛，弗敢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也，必以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信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。”对曰：“小信未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孚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，神弗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福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也。”公曰：“小大之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狱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虽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不能察，必以情。”对曰：“忠之属也，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可以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一战。战则请从。”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7158" y="3143248"/>
            <a:ext cx="7924800" cy="34163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</a:rPr>
              <a:t>        </a:t>
            </a:r>
            <a:r>
              <a:rPr lang="zh-CN" altLang="en-US" sz="2400" b="1" dirty="0">
                <a:solidFill>
                  <a:schemeClr val="tx2"/>
                </a:solidFill>
              </a:rPr>
              <a:t>曹刿问：“大王您</a:t>
            </a:r>
            <a:r>
              <a:rPr lang="zh-CN" altLang="en-US" sz="2400" b="1" dirty="0">
                <a:solidFill>
                  <a:srgbClr val="FF0000"/>
                </a:solidFill>
              </a:rPr>
              <a:t>凭什么</a:t>
            </a:r>
            <a:r>
              <a:rPr lang="zh-CN" altLang="en-US" sz="2400" b="1" dirty="0">
                <a:solidFill>
                  <a:schemeClr val="tx2"/>
                </a:solidFill>
              </a:rPr>
              <a:t>来作战？”庄公说：“衣服食物这些养身的东西，我从</a:t>
            </a:r>
            <a:r>
              <a:rPr lang="zh-CN" altLang="en-US" sz="2400" b="1" dirty="0">
                <a:solidFill>
                  <a:srgbClr val="FF0000"/>
                </a:solidFill>
              </a:rPr>
              <a:t>不</a:t>
            </a:r>
            <a:r>
              <a:rPr lang="zh-CN" altLang="en-US" sz="2400" b="1" dirty="0">
                <a:solidFill>
                  <a:schemeClr val="tx2"/>
                </a:solidFill>
              </a:rPr>
              <a:t>敢独自享有，一定会拿来分给大家。”曹刿说：“小恩小惠不能普及，人民不会跟从你的。”庄公说：“用来</a:t>
            </a:r>
            <a:r>
              <a:rPr lang="zh-CN" altLang="en-US" sz="2400" b="1" dirty="0">
                <a:solidFill>
                  <a:srgbClr val="FF0000"/>
                </a:solidFill>
              </a:rPr>
              <a:t>祭神的牛、羊、猪</a:t>
            </a:r>
            <a:r>
              <a:rPr lang="zh-CN" altLang="en-US" sz="2400" b="1" dirty="0">
                <a:solidFill>
                  <a:schemeClr val="tx2"/>
                </a:solidFill>
              </a:rPr>
              <a:t>、丝织品等的数目从不敢</a:t>
            </a:r>
            <a:r>
              <a:rPr lang="zh-CN" altLang="en-US" sz="2400" b="1" dirty="0">
                <a:solidFill>
                  <a:srgbClr val="FF0000"/>
                </a:solidFill>
              </a:rPr>
              <a:t>虚报</a:t>
            </a:r>
            <a:r>
              <a:rPr lang="zh-CN" altLang="en-US" sz="2400" b="1" dirty="0">
                <a:solidFill>
                  <a:schemeClr val="tx2"/>
                </a:solidFill>
              </a:rPr>
              <a:t>，对神一定说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实</a:t>
            </a:r>
            <a:r>
              <a:rPr lang="zh-CN" altLang="en-US" sz="2400" b="1" dirty="0">
                <a:solidFill>
                  <a:srgbClr val="FF0000"/>
                </a:solidFill>
              </a:rPr>
              <a:t>情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。</a:t>
            </a:r>
            <a:r>
              <a:rPr lang="zh-CN" altLang="en-US" sz="2400" b="1" dirty="0">
                <a:solidFill>
                  <a:schemeClr val="tx2"/>
                </a:solidFill>
              </a:rPr>
              <a:t>”曹刿说：“这只是小信用，不能</a:t>
            </a:r>
            <a:r>
              <a:rPr lang="zh-CN" altLang="en-US" sz="2400" b="1" dirty="0">
                <a:solidFill>
                  <a:srgbClr val="FF0000"/>
                </a:solidFill>
              </a:rPr>
              <a:t>被人</a:t>
            </a:r>
            <a:r>
              <a:rPr lang="zh-CN" altLang="en-US" sz="2400" b="1" dirty="0">
                <a:solidFill>
                  <a:schemeClr val="tx2"/>
                </a:solidFill>
              </a:rPr>
              <a:t>神</a:t>
            </a:r>
            <a:r>
              <a:rPr lang="zh-CN" altLang="en-US" sz="2400" b="1" dirty="0">
                <a:solidFill>
                  <a:srgbClr val="FF0000"/>
                </a:solidFill>
              </a:rPr>
              <a:t>所信服</a:t>
            </a:r>
            <a:r>
              <a:rPr lang="zh-CN" altLang="en-US" sz="2400" b="1" dirty="0">
                <a:solidFill>
                  <a:schemeClr val="tx2"/>
                </a:solidFill>
              </a:rPr>
              <a:t>，神是不会</a:t>
            </a:r>
            <a:r>
              <a:rPr lang="zh-CN" altLang="en-US" sz="2400" b="1" dirty="0">
                <a:solidFill>
                  <a:srgbClr val="FF0000"/>
                </a:solidFill>
              </a:rPr>
              <a:t>赐福</a:t>
            </a:r>
            <a:r>
              <a:rPr lang="zh-CN" altLang="en-US" sz="2400" b="1" dirty="0">
                <a:solidFill>
                  <a:schemeClr val="tx2"/>
                </a:solidFill>
              </a:rPr>
              <a:t>给你的。”庄公说：“大的或小的</a:t>
            </a:r>
            <a:r>
              <a:rPr lang="zh-CN" altLang="en-US" sz="2400" b="1" dirty="0">
                <a:solidFill>
                  <a:srgbClr val="FF0000"/>
                </a:solidFill>
              </a:rPr>
              <a:t>案件</a:t>
            </a:r>
            <a:r>
              <a:rPr lang="zh-CN" altLang="en-US" sz="2400" b="1" dirty="0">
                <a:solidFill>
                  <a:schemeClr val="tx2"/>
                </a:solidFill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即使</a:t>
            </a:r>
            <a:r>
              <a:rPr lang="zh-CN" altLang="en-US" sz="2400" b="1" dirty="0">
                <a:solidFill>
                  <a:schemeClr val="tx2"/>
                </a:solidFill>
              </a:rPr>
              <a:t>不能一一查清，也会按照实情来判断。”曹刿说：“这是尽了本职的一类事情，</a:t>
            </a:r>
            <a:r>
              <a:rPr lang="zh-CN" altLang="en-US" sz="2400" b="1" dirty="0">
                <a:solidFill>
                  <a:srgbClr val="FF0000"/>
                </a:solidFill>
              </a:rPr>
              <a:t>可以凭此</a:t>
            </a:r>
            <a:r>
              <a:rPr lang="zh-CN" altLang="en-US" sz="2400" b="1" dirty="0">
                <a:solidFill>
                  <a:schemeClr val="tx2"/>
                </a:solidFill>
              </a:rPr>
              <a:t>来作战，如果作战，请允许我跟随着去。”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7158" y="785794"/>
            <a:ext cx="79528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4800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kumimoji="1" lang="zh-CN" altLang="en-US" sz="4800" dirty="0" smtClean="0">
                <a:latin typeface="华文中宋" pitchFamily="2" charset="-122"/>
                <a:ea typeface="华文中宋" pitchFamily="2" charset="-122"/>
              </a:rPr>
              <a:t>、庄公准备凭什么去战呢？</a:t>
            </a:r>
            <a:endParaRPr kumimoji="1" lang="zh-CN" altLang="en-US" sz="3600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28596" y="2214554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衣食所安，弗敢专也，必以分人。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0034" y="3643314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牺牲玉帛，弗敢加也，必以信。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71472" y="5000636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小大之狱，虽不能察，必以情。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86248" y="2214554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小惠未徧，民弗从也。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86248" y="3571876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小信未孚，神弗福也。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357686" y="4929198"/>
            <a:ext cx="3000396" cy="10001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忠之属也，可以一战。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笑脸 8"/>
          <p:cNvSpPr/>
          <p:nvPr/>
        </p:nvSpPr>
        <p:spPr>
          <a:xfrm>
            <a:off x="3428992" y="2071678"/>
            <a:ext cx="1000132" cy="1143008"/>
          </a:xfrm>
          <a:prstGeom prst="smileyFace">
            <a:avLst>
              <a:gd name="adj" fmla="val -46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笑脸 9"/>
          <p:cNvSpPr/>
          <p:nvPr/>
        </p:nvSpPr>
        <p:spPr>
          <a:xfrm>
            <a:off x="3357554" y="3500438"/>
            <a:ext cx="1000132" cy="1143008"/>
          </a:xfrm>
          <a:prstGeom prst="smileyFace">
            <a:avLst>
              <a:gd name="adj" fmla="val -46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笑脸 10"/>
          <p:cNvSpPr/>
          <p:nvPr/>
        </p:nvSpPr>
        <p:spPr>
          <a:xfrm>
            <a:off x="3428992" y="4857760"/>
            <a:ext cx="1000132" cy="114300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71472" y="614364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寄希望于贵族、神灵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614364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取信于民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1046</Words>
  <Application>Microsoft Office PowerPoint</Application>
  <PresentationFormat>全屏显示(4:3)</PresentationFormat>
  <Paragraphs>96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zxw</dc:creator>
  <cp:lastModifiedBy>zxw</cp:lastModifiedBy>
  <cp:revision>25</cp:revision>
  <dcterms:created xsi:type="dcterms:W3CDTF">2016-01-03T10:57:54Z</dcterms:created>
  <dcterms:modified xsi:type="dcterms:W3CDTF">2016-01-03T13:14:17Z</dcterms:modified>
</cp:coreProperties>
</file>