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1150" r:id="rId3"/>
    <p:sldId id="950" r:id="rId5"/>
    <p:sldId id="979" r:id="rId6"/>
    <p:sldId id="1078" r:id="rId7"/>
    <p:sldId id="1104" r:id="rId8"/>
    <p:sldId id="1105" r:id="rId9"/>
    <p:sldId id="1106" r:id="rId10"/>
    <p:sldId id="1107" r:id="rId11"/>
    <p:sldId id="1108" r:id="rId12"/>
    <p:sldId id="1109" r:id="rId13"/>
    <p:sldId id="1110" r:id="rId14"/>
    <p:sldId id="1111" r:id="rId15"/>
    <p:sldId id="1112" r:id="rId16"/>
    <p:sldId id="1113" r:id="rId17"/>
    <p:sldId id="1115" r:id="rId18"/>
    <p:sldId id="1116" r:id="rId19"/>
    <p:sldId id="1117" r:id="rId20"/>
    <p:sldId id="1118" r:id="rId21"/>
    <p:sldId id="1119" r:id="rId22"/>
    <p:sldId id="1120" r:id="rId23"/>
    <p:sldId id="1121" r:id="rId24"/>
    <p:sldId id="1122" r:id="rId25"/>
    <p:sldId id="1123" r:id="rId26"/>
    <p:sldId id="1124" r:id="rId27"/>
    <p:sldId id="1125" r:id="rId28"/>
    <p:sldId id="1126" r:id="rId29"/>
    <p:sldId id="1127" r:id="rId30"/>
    <p:sldId id="1128" r:id="rId31"/>
    <p:sldId id="1129" r:id="rId32"/>
    <p:sldId id="1130" r:id="rId33"/>
    <p:sldId id="1135" r:id="rId34"/>
    <p:sldId id="1132" r:id="rId35"/>
    <p:sldId id="1133" r:id="rId36"/>
    <p:sldId id="1140" r:id="rId37"/>
    <p:sldId id="1144" r:id="rId38"/>
    <p:sldId id="1141" r:id="rId39"/>
    <p:sldId id="1142" r:id="rId40"/>
    <p:sldId id="1143" r:id="rId41"/>
    <p:sldId id="1145" r:id="rId42"/>
    <p:sldId id="977" r:id="rId43"/>
  </p:sldIdLst>
  <p:sldSz cx="12190095" cy="6859270"/>
  <p:notesSz cx="6858000" cy="9144000"/>
  <p:defaultTextStyle>
    <a:defPPr>
      <a:defRPr lang="zh-CN"/>
    </a:defPPr>
    <a:lvl1pPr marL="0" algn="l" defTabSz="913765" rtl="0" eaLnBrk="1" latinLnBrk="0" hangingPunct="1">
      <a:defRPr sz="1900" kern="1200">
        <a:solidFill>
          <a:schemeClr val="tx1"/>
        </a:solidFill>
        <a:latin typeface="+mn-lt"/>
        <a:ea typeface="+mn-ea"/>
        <a:cs typeface="+mn-cs"/>
      </a:defRPr>
    </a:lvl1pPr>
    <a:lvl2pPr marL="457200" algn="l" defTabSz="913765" rtl="0" eaLnBrk="1" latinLnBrk="0" hangingPunct="1">
      <a:defRPr sz="1900" kern="1200">
        <a:solidFill>
          <a:schemeClr val="tx1"/>
        </a:solidFill>
        <a:latin typeface="+mn-lt"/>
        <a:ea typeface="+mn-ea"/>
        <a:cs typeface="+mn-cs"/>
      </a:defRPr>
    </a:lvl2pPr>
    <a:lvl3pPr marL="914400" algn="l" defTabSz="913765" rtl="0" eaLnBrk="1" latinLnBrk="0" hangingPunct="1">
      <a:defRPr sz="1900" kern="1200">
        <a:solidFill>
          <a:schemeClr val="tx1"/>
        </a:solidFill>
        <a:latin typeface="+mn-lt"/>
        <a:ea typeface="+mn-ea"/>
        <a:cs typeface="+mn-cs"/>
      </a:defRPr>
    </a:lvl3pPr>
    <a:lvl4pPr marL="1371600" algn="l" defTabSz="913765" rtl="0" eaLnBrk="1" latinLnBrk="0" hangingPunct="1">
      <a:defRPr sz="1900" kern="1200">
        <a:solidFill>
          <a:schemeClr val="tx1"/>
        </a:solidFill>
        <a:latin typeface="+mn-lt"/>
        <a:ea typeface="+mn-ea"/>
        <a:cs typeface="+mn-cs"/>
      </a:defRPr>
    </a:lvl4pPr>
    <a:lvl5pPr marL="1828800" algn="l" defTabSz="913765" rtl="0" eaLnBrk="1" latinLnBrk="0" hangingPunct="1">
      <a:defRPr sz="1900" kern="1200">
        <a:solidFill>
          <a:schemeClr val="tx1"/>
        </a:solidFill>
        <a:latin typeface="+mn-lt"/>
        <a:ea typeface="+mn-ea"/>
        <a:cs typeface="+mn-cs"/>
      </a:defRPr>
    </a:lvl5pPr>
    <a:lvl6pPr marL="2286000" algn="l" defTabSz="913765" rtl="0" eaLnBrk="1" latinLnBrk="0" hangingPunct="1">
      <a:defRPr sz="1900" kern="1200">
        <a:solidFill>
          <a:schemeClr val="tx1"/>
        </a:solidFill>
        <a:latin typeface="+mn-lt"/>
        <a:ea typeface="+mn-ea"/>
        <a:cs typeface="+mn-cs"/>
      </a:defRPr>
    </a:lvl6pPr>
    <a:lvl7pPr marL="2743200" algn="l" defTabSz="913765" rtl="0" eaLnBrk="1" latinLnBrk="0" hangingPunct="1">
      <a:defRPr sz="1900" kern="1200">
        <a:solidFill>
          <a:schemeClr val="tx1"/>
        </a:solidFill>
        <a:latin typeface="+mn-lt"/>
        <a:ea typeface="+mn-ea"/>
        <a:cs typeface="+mn-cs"/>
      </a:defRPr>
    </a:lvl7pPr>
    <a:lvl8pPr marL="3200400" algn="l" defTabSz="913765" rtl="0" eaLnBrk="1" latinLnBrk="0" hangingPunct="1">
      <a:defRPr sz="1900" kern="1200">
        <a:solidFill>
          <a:schemeClr val="tx1"/>
        </a:solidFill>
        <a:latin typeface="+mn-lt"/>
        <a:ea typeface="+mn-ea"/>
        <a:cs typeface="+mn-cs"/>
      </a:defRPr>
    </a:lvl8pPr>
    <a:lvl9pPr marL="3657600" algn="l" defTabSz="913765" rtl="0" eaLnBrk="1" latinLnBrk="0" hangingPunct="1">
      <a:defRPr sz="1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161B88"/>
    <a:srgbClr val="3114AC"/>
    <a:srgbClr val="00CCFF"/>
    <a:srgbClr val="0510EB"/>
    <a:srgbClr val="E46C0A"/>
    <a:srgbClr val="339966"/>
    <a:srgbClr val="111CF3"/>
    <a:srgbClr val="CCFF33"/>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506" autoAdjust="0"/>
    <p:restoredTop sz="98709" autoAdjust="0"/>
  </p:normalViewPr>
  <p:slideViewPr>
    <p:cSldViewPr>
      <p:cViewPr>
        <p:scale>
          <a:sx n="75" d="100"/>
          <a:sy n="75" d="100"/>
        </p:scale>
        <p:origin x="-1728" y="-82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幻灯片图像占位符 1"/>
          <p:cNvSpPr>
            <a:spLocks noGrp="1" noRot="1" noChangeAspect="1" noTextEdit="1"/>
          </p:cNvSpPr>
          <p:nvPr>
            <p:ph type="sldImg"/>
          </p:nvPr>
        </p:nvSpPr>
        <p:spPr/>
      </p:sp>
      <p:sp>
        <p:nvSpPr>
          <p:cNvPr id="6147" name="备注占位符 2"/>
          <p:cNvSpPr>
            <a:spLocks noGrp="1"/>
          </p:cNvSpPr>
          <p:nvPr>
            <p:ph type="body" idx="1"/>
          </p:nvPr>
        </p:nvSpPr>
        <p:spPr/>
        <p:txBody>
          <a:bodyPr wrap="square" lIns="91440" tIns="45720" rIns="91440" bIns="45720" anchor="ctr"/>
          <a:p>
            <a:pPr lvl="0"/>
            <a:endParaRPr lang="zh-CN" altLang="en-US" dirty="0"/>
          </a:p>
        </p:txBody>
      </p:sp>
      <p:sp>
        <p:nvSpPr>
          <p:cNvPr id="614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Char char="•"/>
            </a:pPr>
            <a:fld id="{9A0DB2DC-4C9A-4742-B13C-FB6460FD3503}" type="slidenum">
              <a:rPr lang="zh-TW" altLang="en-US" sz="1200" dirty="0">
                <a:solidFill>
                  <a:srgbClr val="000000"/>
                </a:solidFill>
                <a:latin typeface="Arial" panose="020B0604020202020204" pitchFamily="34" charset="0"/>
              </a:rPr>
            </a:fld>
            <a:endParaRPr lang="zh-TW" altLang="en-US" sz="1200" dirty="0">
              <a:solidFill>
                <a:srgbClr val="000000"/>
              </a:solidFill>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069" y="365193"/>
            <a:ext cx="10513957" cy="1325808"/>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069" y="1825963"/>
            <a:ext cx="10513957" cy="435214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838069" y="6357527"/>
            <a:ext cx="2742771" cy="365193"/>
          </a:xfrm>
        </p:spPr>
        <p:txBody>
          <a:bodyPr/>
          <a:lstStyle/>
          <a:p>
            <a:fld id="{A3135C89-9DF4-40D4-A872-C5DEA97D165E}" type="datetimeFigureOut">
              <a:rPr lang="zh-CN" altLang="en-US" smtClean="0"/>
            </a:fld>
            <a:endParaRPr lang="zh-CN" altLang="en-US"/>
          </a:p>
        </p:txBody>
      </p:sp>
      <p:sp>
        <p:nvSpPr>
          <p:cNvPr id="5" name="页脚占位符 4"/>
          <p:cNvSpPr>
            <a:spLocks noGrp="1"/>
          </p:cNvSpPr>
          <p:nvPr>
            <p:ph type="ftr" sz="quarter" idx="11"/>
          </p:nvPr>
        </p:nvSpPr>
        <p:spPr>
          <a:xfrm>
            <a:off x="4037969" y="6357527"/>
            <a:ext cx="4114157" cy="365193"/>
          </a:xfrm>
        </p:spPr>
        <p:txBody>
          <a:bodyPr/>
          <a:lstStyle/>
          <a:p>
            <a:endParaRPr lang="zh-CN" altLang="en-US"/>
          </a:p>
        </p:txBody>
      </p:sp>
      <p:sp>
        <p:nvSpPr>
          <p:cNvPr id="6" name="灯片编号占位符 5"/>
          <p:cNvSpPr>
            <a:spLocks noGrp="1"/>
          </p:cNvSpPr>
          <p:nvPr>
            <p:ph type="sldNum" sz="quarter" idx="12"/>
          </p:nvPr>
        </p:nvSpPr>
        <p:spPr>
          <a:xfrm>
            <a:off x="8609255" y="6357527"/>
            <a:ext cx="2742771" cy="365193"/>
          </a:xfrm>
        </p:spPr>
        <p:txBody>
          <a:bodyPr/>
          <a:lstStyle/>
          <a:p>
            <a:fld id="{215E8297-6878-49C5-9FE8-5E07B0FA2900}"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7.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7.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23.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image" Target="../media/image24.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7.xml"/><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image" Target="../media/image28.png"/></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7.xml"/><Relationship Id="rId4" Type="http://schemas.openxmlformats.org/officeDocument/2006/relationships/image" Target="../media/image30.png"/><Relationship Id="rId3" Type="http://schemas.openxmlformats.org/officeDocument/2006/relationships/tags" Target="../tags/tag2.xml"/><Relationship Id="rId2" Type="http://schemas.openxmlformats.org/officeDocument/2006/relationships/image" Target="../media/image29.jpeg"/><Relationship Id="rId1" Type="http://schemas.openxmlformats.org/officeDocument/2006/relationships/tags" Target="../tags/tag1.xml"/></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7.xml"/><Relationship Id="rId4" Type="http://schemas.openxmlformats.org/officeDocument/2006/relationships/image" Target="../media/image32.png"/><Relationship Id="rId3" Type="http://schemas.openxmlformats.org/officeDocument/2006/relationships/tags" Target="../tags/tag4.xml"/><Relationship Id="rId2" Type="http://schemas.openxmlformats.org/officeDocument/2006/relationships/image" Target="../media/image31.png"/><Relationship Id="rId1" Type="http://schemas.openxmlformats.org/officeDocument/2006/relationships/tags" Target="../tags/tag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image" Target="../media/image33.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7.xml"/><Relationship Id="rId2" Type="http://schemas.openxmlformats.org/officeDocument/2006/relationships/image" Target="../media/image35.png"/><Relationship Id="rId1" Type="http://schemas.openxmlformats.org/officeDocument/2006/relationships/image" Target="../media/image34.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7.xml"/><Relationship Id="rId2" Type="http://schemas.openxmlformats.org/officeDocument/2006/relationships/image" Target="../media/image37.png"/><Relationship Id="rId1" Type="http://schemas.openxmlformats.org/officeDocument/2006/relationships/image" Target="../media/image36.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image" Target="../media/image3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7.xml"/><Relationship Id="rId4" Type="http://schemas.openxmlformats.org/officeDocument/2006/relationships/image" Target="../media/image42.png"/><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39.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image" Target="../media/image43.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7.xml"/><Relationship Id="rId2" Type="http://schemas.openxmlformats.org/officeDocument/2006/relationships/image" Target="../media/image45.png"/><Relationship Id="rId1" Type="http://schemas.openxmlformats.org/officeDocument/2006/relationships/image" Target="../media/image44.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7.xml"/><Relationship Id="rId2" Type="http://schemas.openxmlformats.org/officeDocument/2006/relationships/image" Target="../media/image47.png"/><Relationship Id="rId1" Type="http://schemas.openxmlformats.org/officeDocument/2006/relationships/image" Target="../media/image46.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7.xml"/><Relationship Id="rId2" Type="http://schemas.openxmlformats.org/officeDocument/2006/relationships/image" Target="../media/image49.png"/><Relationship Id="rId1" Type="http://schemas.openxmlformats.org/officeDocument/2006/relationships/image" Target="../media/image48.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image" Target="../media/image50.png"/></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7.xml"/><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image" Target="../media/image51.png"/></Relationships>
</file>

<file path=ppt/slides/_rels/slide33.xml.rels><?xml version="1.0" encoding="UTF-8" standalone="yes"?>
<Relationships xmlns="http://schemas.openxmlformats.org/package/2006/relationships"><Relationship Id="rId6" Type="http://schemas.openxmlformats.org/officeDocument/2006/relationships/notesSlide" Target="../notesSlides/notesSlide32.xml"/><Relationship Id="rId5" Type="http://schemas.openxmlformats.org/officeDocument/2006/relationships/slideLayout" Target="../slideLayouts/slideLayout7.xml"/><Relationship Id="rId4" Type="http://schemas.openxmlformats.org/officeDocument/2006/relationships/image" Target="../media/image57.png"/><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image" Target="../media/image54.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image" Target="../media/image58.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7.xml"/><Relationship Id="rId2" Type="http://schemas.openxmlformats.org/officeDocument/2006/relationships/image" Target="../media/image60.png"/><Relationship Id="rId1" Type="http://schemas.openxmlformats.org/officeDocument/2006/relationships/image" Target="../media/image59.png"/></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7.xml"/><Relationship Id="rId2" Type="http://schemas.openxmlformats.org/officeDocument/2006/relationships/image" Target="../media/image62.png"/><Relationship Id="rId1" Type="http://schemas.openxmlformats.org/officeDocument/2006/relationships/image" Target="../media/image61.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7.xml"/><Relationship Id="rId2" Type="http://schemas.openxmlformats.org/officeDocument/2006/relationships/image" Target="../media/image64.png"/><Relationship Id="rId1" Type="http://schemas.openxmlformats.org/officeDocument/2006/relationships/image" Target="../media/image6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7.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7.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7.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文本框 1"/>
          <p:cNvSpPr txBox="1"/>
          <p:nvPr/>
        </p:nvSpPr>
        <p:spPr>
          <a:xfrm>
            <a:off x="4646979" y="177833"/>
            <a:ext cx="3230880" cy="1005840"/>
          </a:xfrm>
          <a:prstGeom prst="rect">
            <a:avLst/>
          </a:prstGeom>
          <a:noFill/>
          <a:ln w="9525">
            <a:noFill/>
          </a:ln>
        </p:spPr>
        <p:txBody>
          <a:bodyPr wrap="none">
            <a:spAutoFit/>
          </a:bodyPr>
          <a:p>
            <a:pPr lvl="0"/>
            <a:r>
              <a:rPr lang="zh-CN" altLang="en-US" sz="6000" dirty="0">
                <a:latin typeface="华文隶书" panose="02010800040101010101" pitchFamily="2" charset="-122"/>
                <a:ea typeface="华文隶书" panose="02010800040101010101" pitchFamily="2" charset="-122"/>
              </a:rPr>
              <a:t>跨越自己</a:t>
            </a:r>
            <a:endParaRPr lang="zh-CN" altLang="en-US" sz="6000" dirty="0">
              <a:latin typeface="华文隶书" panose="02010800040101010101" pitchFamily="2" charset="-122"/>
              <a:ea typeface="华文隶书" panose="02010800040101010101" pitchFamily="2" charset="-122"/>
            </a:endParaRPr>
          </a:p>
        </p:txBody>
      </p:sp>
      <p:sp>
        <p:nvSpPr>
          <p:cNvPr id="5123" name="文本框 3"/>
          <p:cNvSpPr txBox="1"/>
          <p:nvPr/>
        </p:nvSpPr>
        <p:spPr>
          <a:xfrm>
            <a:off x="2284342" y="2210209"/>
            <a:ext cx="7011698" cy="401320"/>
          </a:xfrm>
          <a:prstGeom prst="rect">
            <a:avLst/>
          </a:prstGeom>
          <a:noFill/>
          <a:ln w="9525">
            <a:noFill/>
          </a:ln>
        </p:spPr>
        <p:txBody>
          <a:bodyPr>
            <a:spAutoFit/>
          </a:bodyPr>
          <a:p>
            <a:pPr lvl="0"/>
            <a:endParaRPr lang="zh-CN" altLang="en-US" dirty="0">
              <a:latin typeface="微软雅黑" panose="020B0503020204020204" pitchFamily="34" charset="-122"/>
              <a:ea typeface="PMingLiU" pitchFamily="18" charset="-120"/>
            </a:endParaRPr>
          </a:p>
        </p:txBody>
      </p:sp>
      <p:sp>
        <p:nvSpPr>
          <p:cNvPr id="5124" name="文本框 4"/>
          <p:cNvSpPr txBox="1"/>
          <p:nvPr/>
        </p:nvSpPr>
        <p:spPr>
          <a:xfrm>
            <a:off x="2360556" y="685927"/>
            <a:ext cx="8002482" cy="5521960"/>
          </a:xfrm>
          <a:prstGeom prst="rect">
            <a:avLst/>
          </a:prstGeom>
          <a:noFill/>
          <a:ln w="9525">
            <a:noFill/>
          </a:ln>
        </p:spPr>
        <p:txBody>
          <a:bodyPr>
            <a:spAutoFit/>
          </a:bodyPr>
          <a:p>
            <a:pPr lvl="0"/>
            <a:endParaRPr lang="en-US" altLang="zh-CN" dirty="0">
              <a:latin typeface="微软雅黑" panose="020B0503020204020204" pitchFamily="34" charset="-122"/>
              <a:ea typeface="PMingLiU" pitchFamily="18" charset="-120"/>
            </a:endParaRPr>
          </a:p>
          <a:p>
            <a:pPr lvl="0"/>
            <a:r>
              <a:rPr lang="zh-CN" altLang="en-US" dirty="0">
                <a:latin typeface="微软雅黑" panose="020B0503020204020204" pitchFamily="34" charset="-122"/>
                <a:ea typeface="PMingLiU" pitchFamily="18" charset="-120"/>
              </a:rPr>
              <a:t>　　                                          </a:t>
            </a:r>
            <a:r>
              <a:rPr lang="zh-CN" altLang="en-US" sz="2400" dirty="0">
                <a:latin typeface="楷体" panose="02010609060101010101" charset="-122"/>
                <a:ea typeface="楷体" panose="02010609060101010101" charset="-122"/>
              </a:rPr>
              <a:t>汪国真</a:t>
            </a:r>
            <a:endParaRPr lang="en-US" altLang="zh-CN" sz="2400" dirty="0">
              <a:latin typeface="楷体" panose="02010609060101010101" charset="-122"/>
              <a:ea typeface="楷体" panose="02010609060101010101" charset="-122"/>
            </a:endParaRPr>
          </a:p>
          <a:p>
            <a:pPr lvl="0"/>
            <a:endParaRPr lang="zh-CN" altLang="en-US" sz="2400" dirty="0">
              <a:latin typeface="楷体" panose="02010609060101010101" charset="-122"/>
              <a:ea typeface="楷体" panose="02010609060101010101" charset="-122"/>
            </a:endParaRPr>
          </a:p>
          <a:p>
            <a:pPr lvl="0"/>
            <a:r>
              <a:rPr lang="zh-CN" altLang="en-US" sz="2400" dirty="0">
                <a:latin typeface="楷体" panose="02010609060101010101" charset="-122"/>
                <a:ea typeface="楷体" panose="02010609060101010101" charset="-122"/>
              </a:rPr>
              <a:t>　　              我们可以欺瞒别人</a:t>
            </a:r>
            <a:br>
              <a:rPr lang="zh-CN" altLang="en-US" sz="2400" dirty="0">
                <a:latin typeface="楷体" panose="02010609060101010101" charset="-122"/>
                <a:ea typeface="楷体" panose="02010609060101010101" charset="-122"/>
              </a:rPr>
            </a:br>
            <a:r>
              <a:rPr lang="zh-CN" altLang="en-US" sz="2400" dirty="0">
                <a:latin typeface="楷体" panose="02010609060101010101" charset="-122"/>
                <a:ea typeface="楷体" panose="02010609060101010101" charset="-122"/>
              </a:rPr>
              <a:t>　　              却无法欺瞒自己</a:t>
            </a:r>
            <a:br>
              <a:rPr lang="zh-CN" altLang="en-US" sz="2400" dirty="0">
                <a:latin typeface="楷体" panose="02010609060101010101" charset="-122"/>
                <a:ea typeface="楷体" panose="02010609060101010101" charset="-122"/>
              </a:rPr>
            </a:br>
            <a:r>
              <a:rPr lang="zh-CN" altLang="en-US" sz="2400" dirty="0">
                <a:latin typeface="楷体" panose="02010609060101010101" charset="-122"/>
                <a:ea typeface="楷体" panose="02010609060101010101" charset="-122"/>
              </a:rPr>
              <a:t>　　              当我们走向枝繁叶茂的五月</a:t>
            </a:r>
            <a:br>
              <a:rPr lang="zh-CN" altLang="en-US" sz="2400" dirty="0">
                <a:latin typeface="楷体" panose="02010609060101010101" charset="-122"/>
                <a:ea typeface="楷体" panose="02010609060101010101" charset="-122"/>
              </a:rPr>
            </a:br>
            <a:r>
              <a:rPr lang="zh-CN" altLang="en-US" sz="2400" dirty="0">
                <a:latin typeface="楷体" panose="02010609060101010101" charset="-122"/>
                <a:ea typeface="楷体" panose="02010609060101010101" charset="-122"/>
              </a:rPr>
              <a:t>　　              青春就不再是一个谜</a:t>
            </a:r>
            <a:br>
              <a:rPr lang="zh-CN" altLang="en-US" sz="2400" dirty="0">
                <a:latin typeface="楷体" panose="02010609060101010101" charset="-122"/>
                <a:ea typeface="楷体" panose="02010609060101010101" charset="-122"/>
              </a:rPr>
            </a:br>
            <a:r>
              <a:rPr lang="zh-CN" altLang="en-US" sz="2400" dirty="0">
                <a:latin typeface="楷体" panose="02010609060101010101" charset="-122"/>
                <a:ea typeface="楷体" panose="02010609060101010101" charset="-122"/>
              </a:rPr>
              <a:t>　　              向上的路</a:t>
            </a:r>
            <a:br>
              <a:rPr lang="zh-CN" altLang="en-US" sz="2400" dirty="0">
                <a:latin typeface="楷体" panose="02010609060101010101" charset="-122"/>
                <a:ea typeface="楷体" panose="02010609060101010101" charset="-122"/>
              </a:rPr>
            </a:br>
            <a:r>
              <a:rPr lang="zh-CN" altLang="en-US" sz="2400" dirty="0">
                <a:latin typeface="楷体" panose="02010609060101010101" charset="-122"/>
                <a:ea typeface="楷体" panose="02010609060101010101" charset="-122"/>
              </a:rPr>
              <a:t>　　              总是坎坷又崎岖</a:t>
            </a:r>
            <a:br>
              <a:rPr lang="zh-CN" altLang="en-US" sz="2400" dirty="0">
                <a:latin typeface="楷体" panose="02010609060101010101" charset="-122"/>
                <a:ea typeface="楷体" panose="02010609060101010101" charset="-122"/>
              </a:rPr>
            </a:br>
            <a:r>
              <a:rPr lang="zh-CN" altLang="en-US" sz="2400" dirty="0">
                <a:latin typeface="楷体" panose="02010609060101010101" charset="-122"/>
                <a:ea typeface="楷体" panose="02010609060101010101" charset="-122"/>
              </a:rPr>
              <a:t>　　              要永远保持最初的浪漫</a:t>
            </a:r>
            <a:br>
              <a:rPr lang="zh-CN" altLang="en-US" sz="2400" dirty="0">
                <a:latin typeface="楷体" panose="02010609060101010101" charset="-122"/>
                <a:ea typeface="楷体" panose="02010609060101010101" charset="-122"/>
              </a:rPr>
            </a:br>
            <a:r>
              <a:rPr lang="zh-CN" altLang="en-US" sz="2400" dirty="0">
                <a:latin typeface="楷体" panose="02010609060101010101" charset="-122"/>
                <a:ea typeface="楷体" panose="02010609060101010101" charset="-122"/>
              </a:rPr>
              <a:t>　　              真是不容易</a:t>
            </a:r>
            <a:br>
              <a:rPr lang="zh-CN" altLang="en-US" sz="2400" dirty="0">
                <a:latin typeface="楷体" panose="02010609060101010101" charset="-122"/>
                <a:ea typeface="楷体" panose="02010609060101010101" charset="-122"/>
              </a:rPr>
            </a:br>
            <a:r>
              <a:rPr lang="zh-CN" altLang="en-US" sz="2400" dirty="0">
                <a:latin typeface="楷体" panose="02010609060101010101" charset="-122"/>
                <a:ea typeface="楷体" panose="02010609060101010101" charset="-122"/>
              </a:rPr>
              <a:t>　　              有人悲哀</a:t>
            </a:r>
            <a:br>
              <a:rPr lang="zh-CN" altLang="en-US" sz="2400" dirty="0">
                <a:latin typeface="楷体" panose="02010609060101010101" charset="-122"/>
                <a:ea typeface="楷体" panose="02010609060101010101" charset="-122"/>
              </a:rPr>
            </a:br>
            <a:r>
              <a:rPr lang="zh-CN" altLang="en-US" sz="2400" dirty="0">
                <a:latin typeface="楷体" panose="02010609060101010101" charset="-122"/>
                <a:ea typeface="楷体" panose="02010609060101010101" charset="-122"/>
              </a:rPr>
              <a:t>　　              有人欣喜</a:t>
            </a:r>
            <a:br>
              <a:rPr lang="zh-CN" altLang="en-US" sz="2400" dirty="0">
                <a:latin typeface="楷体" panose="02010609060101010101" charset="-122"/>
                <a:ea typeface="楷体" panose="02010609060101010101" charset="-122"/>
              </a:rPr>
            </a:br>
            <a:r>
              <a:rPr lang="zh-CN" altLang="en-US" sz="2400" dirty="0">
                <a:latin typeface="楷体" panose="02010609060101010101" charset="-122"/>
                <a:ea typeface="楷体" panose="02010609060101010101" charset="-122"/>
              </a:rPr>
              <a:t>　　              </a:t>
            </a:r>
            <a:r>
              <a:rPr lang="zh-CN" altLang="en-US" sz="2400" dirty="0">
                <a:solidFill>
                  <a:srgbClr val="FF0000"/>
                </a:solidFill>
                <a:latin typeface="楷体" panose="02010609060101010101" charset="-122"/>
                <a:ea typeface="楷体" panose="02010609060101010101" charset="-122"/>
              </a:rPr>
              <a:t>当我们跨越了一座高山</a:t>
            </a:r>
            <a:br>
              <a:rPr lang="zh-CN" altLang="en-US" sz="2400" dirty="0">
                <a:solidFill>
                  <a:srgbClr val="FF0000"/>
                </a:solidFill>
                <a:latin typeface="楷体" panose="02010609060101010101" charset="-122"/>
                <a:ea typeface="楷体" panose="02010609060101010101" charset="-122"/>
              </a:rPr>
            </a:br>
            <a:r>
              <a:rPr lang="zh-CN" altLang="en-US" sz="2400" dirty="0">
                <a:solidFill>
                  <a:srgbClr val="FF0000"/>
                </a:solidFill>
                <a:latin typeface="楷体" panose="02010609060101010101" charset="-122"/>
                <a:ea typeface="楷体" panose="02010609060101010101" charset="-122"/>
              </a:rPr>
              <a:t>　　              也就跨越了一个真实的自己</a:t>
            </a:r>
            <a:endParaRPr lang="zh-CN" altLang="en-US" sz="2400" dirty="0">
              <a:solidFill>
                <a:srgbClr val="FF0000"/>
              </a:solidFill>
              <a:latin typeface="楷体" panose="02010609060101010101" charset="-122"/>
              <a:ea typeface="楷体" panose="0201060906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1635" y="872490"/>
            <a:ext cx="3442335" cy="4512945"/>
          </a:xfrm>
          <a:prstGeom prst="rect">
            <a:avLst/>
          </a:prstGeom>
          <a:noFill/>
          <a:ln>
            <a:noFill/>
          </a:ln>
        </p:spPr>
        <p:txBody>
          <a:bodyPr wrap="square" lIns="121898" tIns="60948" rIns="121898" bIns="60948">
            <a:spAutoFit/>
          </a:bodyPr>
          <a:lstStyle/>
          <a:p>
            <a:pPr indent="0" algn="just" fontAlgn="auto">
              <a:lnSpc>
                <a:spcPct val="100000"/>
              </a:lnSpc>
              <a:spcAft>
                <a:spcPts val="0"/>
              </a:spcAft>
            </a:pPr>
            <a:r>
              <a:rPr lang="en-US" sz="2400" kern="100" dirty="0">
                <a:ea typeface="华文细黑" panose="02010600040101010101" charset="-122"/>
                <a:cs typeface="Times New Roman" panose="02020603050405020304"/>
              </a:rPr>
              <a:t>            </a:t>
            </a:r>
            <a:r>
              <a:rPr altLang="zh-CN" sz="2400" kern="100" dirty="0">
                <a:ea typeface="华文细黑" panose="02010600040101010101" charset="-122"/>
                <a:cs typeface="Times New Roman" panose="02020603050405020304"/>
              </a:rPr>
              <a:t>新月弯弯</a:t>
            </a:r>
            <a:endParaRPr altLang="zh-CN" sz="2400" kern="100" dirty="0">
              <a:ea typeface="华文细黑" panose="02010600040101010101" charset="-122"/>
              <a:cs typeface="Times New Roman" panose="02020603050405020304"/>
            </a:endParaRPr>
          </a:p>
          <a:p>
            <a:pPr indent="0" algn="just" fontAlgn="auto">
              <a:lnSpc>
                <a:spcPct val="100000"/>
              </a:lnSpc>
              <a:spcAft>
                <a:spcPts val="0"/>
              </a:spcAft>
            </a:pPr>
            <a:r>
              <a:rPr altLang="zh-CN" sz="2400" kern="100" dirty="0">
                <a:ea typeface="华文细黑" panose="02010600040101010101" charset="-122"/>
                <a:cs typeface="Times New Roman" panose="02020603050405020304"/>
              </a:rPr>
              <a:t>               何其芳</a:t>
            </a:r>
            <a:endParaRPr altLang="zh-CN" sz="2400" kern="100" dirty="0">
              <a:ea typeface="华文细黑" panose="02010600040101010101" charset="-122"/>
              <a:cs typeface="Times New Roman" panose="02020603050405020304"/>
            </a:endParaRPr>
          </a:p>
          <a:p>
            <a:pPr indent="0" algn="just" fontAlgn="auto">
              <a:lnSpc>
                <a:spcPct val="100000"/>
              </a:lnSpc>
              <a:spcAft>
                <a:spcPts val="0"/>
              </a:spcAft>
            </a:pPr>
            <a:endParaRPr altLang="zh-CN" sz="2400" kern="100" dirty="0">
              <a:ea typeface="华文细黑" panose="0201060004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新月弯弯，</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像一条小船。</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我乘船归去，</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越过万水千山。</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花香。夜暖。</a:t>
            </a:r>
            <a:endParaRPr altLang="zh-CN" sz="2400" b="1"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故乡正是春天。</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你睡着了么？</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我在你梦中靠岸。</a:t>
            </a:r>
            <a:endParaRPr altLang="zh-CN" sz="2400" kern="100" dirty="0">
              <a:latin typeface="楷体" panose="02010609060101010101" charset="-122"/>
              <a:ea typeface="楷体" panose="02010609060101010101" charset="-122"/>
              <a:cs typeface="Times New Roman" panose="02020603050405020304"/>
            </a:endParaRPr>
          </a:p>
        </p:txBody>
      </p:sp>
      <p:sp>
        <p:nvSpPr>
          <p:cNvPr id="100" name="文本框 99"/>
          <p:cNvSpPr txBox="1"/>
          <p:nvPr/>
        </p:nvSpPr>
        <p:spPr>
          <a:xfrm>
            <a:off x="3390265" y="160655"/>
            <a:ext cx="8660765" cy="457200"/>
          </a:xfrm>
          <a:prstGeom prst="rect">
            <a:avLst/>
          </a:prstGeom>
          <a:noFill/>
          <a:ln w="9525">
            <a:noFill/>
          </a:ln>
        </p:spPr>
        <p:txBody>
          <a:bodyPr wrap="square">
            <a:spAutoFit/>
          </a:bodyPr>
          <a:p>
            <a:pPr marL="0" indent="0" algn="l"/>
            <a:r>
              <a:rPr lang="en-US" altLang="zh-CN" sz="2400" b="0" u="none">
                <a:latin typeface="宋体" panose="02010600030101010101" pitchFamily="2" charset="-122"/>
                <a:ea typeface="宋体" panose="02010600030101010101" pitchFamily="2" charset="-122"/>
                <a:cs typeface="宋体" panose="02010600030101010101" pitchFamily="2" charset="-122"/>
              </a:rPr>
              <a:t>1</a:t>
            </a:r>
            <a:r>
              <a:rPr lang="zh-CN" altLang="en-US" sz="2400" b="0" u="none">
                <a:latin typeface="宋体" panose="02010600030101010101" pitchFamily="2" charset="-122"/>
                <a:ea typeface="宋体" panose="02010600030101010101" pitchFamily="2" charset="-122"/>
                <a:cs typeface="宋体" panose="02010600030101010101" pitchFamily="2" charset="-122"/>
              </a:rPr>
              <a:t>．第一节诗运用了什么修辞手法？有什么表达效果？</a:t>
            </a:r>
            <a:endParaRPr lang="zh-CN" altLang="en-US" sz="2400"/>
          </a:p>
        </p:txBody>
      </p:sp>
      <p:sp>
        <p:nvSpPr>
          <p:cNvPr id="3" name="文本框 2"/>
          <p:cNvSpPr txBox="1"/>
          <p:nvPr/>
        </p:nvSpPr>
        <p:spPr>
          <a:xfrm>
            <a:off x="3744595" y="759460"/>
            <a:ext cx="7200265" cy="822960"/>
          </a:xfrm>
          <a:prstGeom prst="rect">
            <a:avLst/>
          </a:prstGeom>
          <a:noFill/>
          <a:ln w="9525">
            <a:noFill/>
          </a:ln>
        </p:spPr>
        <p:txBody>
          <a:bodyPr wrap="square">
            <a:spAutoFit/>
          </a:bodyPr>
          <a:p>
            <a:pPr marL="0" indent="0" algn="l"/>
            <a:r>
              <a:rPr lang="zh-CN" altLang="en-US" sz="2400" b="0" u="none">
                <a:solidFill>
                  <a:srgbClr val="FF0000"/>
                </a:solidFill>
                <a:latin typeface="宋体" panose="02010600030101010101" pitchFamily="2" charset="-122"/>
                <a:ea typeface="宋体" panose="02010600030101010101" pitchFamily="2" charset="-122"/>
                <a:cs typeface="宋体" panose="02010600030101010101" pitchFamily="2" charset="-122"/>
              </a:rPr>
              <a:t>采用了比喻的修辞手法，把月亮比喻成小船，使内容形象生动</a:t>
            </a:r>
            <a:r>
              <a:rPr lang="en-US" altLang="zh-CN" sz="2400" b="0" u="none">
                <a:solidFill>
                  <a:srgbClr val="0000FF"/>
                </a:solidFill>
                <a:latin typeface="宋体" panose="02010600030101010101" pitchFamily="2" charset="-122"/>
                <a:ea typeface="宋体" panose="02010600030101010101" pitchFamily="2" charset="-122"/>
                <a:cs typeface="宋体" panose="02010600030101010101" pitchFamily="2" charset="-122"/>
              </a:rPr>
              <a:t>;</a:t>
            </a:r>
            <a:r>
              <a:rPr lang="zh-CN" altLang="en-US" sz="2400" b="0" u="none">
                <a:solidFill>
                  <a:srgbClr val="0000FF"/>
                </a:solidFill>
                <a:latin typeface="宋体" panose="02010600030101010101" pitchFamily="2" charset="-122"/>
                <a:ea typeface="宋体" panose="02010600030101010101" pitchFamily="2" charset="-122"/>
                <a:cs typeface="宋体" panose="02010600030101010101" pitchFamily="2" charset="-122"/>
              </a:rPr>
              <a:t>同时引出后面乘船回故乡的想象。</a:t>
            </a:r>
            <a:endParaRPr lang="zh-CN" altLang="en-US" sz="2400"/>
          </a:p>
        </p:txBody>
      </p:sp>
      <p:pic>
        <p:nvPicPr>
          <p:cNvPr id="5" name="图片 4"/>
          <p:cNvPicPr>
            <a:picLocks noChangeAspect="1"/>
          </p:cNvPicPr>
          <p:nvPr/>
        </p:nvPicPr>
        <p:blipFill>
          <a:blip r:embed="rId1"/>
          <a:stretch>
            <a:fillRect/>
          </a:stretch>
        </p:blipFill>
        <p:spPr>
          <a:xfrm>
            <a:off x="3744595" y="1837055"/>
            <a:ext cx="8013065" cy="1289050"/>
          </a:xfrm>
          <a:prstGeom prst="rect">
            <a:avLst/>
          </a:prstGeom>
        </p:spPr>
      </p:pic>
      <p:pic>
        <p:nvPicPr>
          <p:cNvPr id="7" name="图片 6"/>
          <p:cNvPicPr>
            <a:picLocks noChangeAspect="1"/>
          </p:cNvPicPr>
          <p:nvPr/>
        </p:nvPicPr>
        <p:blipFill>
          <a:blip r:embed="rId2"/>
          <a:stretch>
            <a:fillRect/>
          </a:stretch>
        </p:blipFill>
        <p:spPr>
          <a:xfrm>
            <a:off x="3744595" y="3359785"/>
            <a:ext cx="8012430" cy="1129665"/>
          </a:xfrm>
          <a:prstGeom prst="rect">
            <a:avLst/>
          </a:prstGeom>
        </p:spPr>
      </p:pic>
      <p:pic>
        <p:nvPicPr>
          <p:cNvPr id="9" name="图片 8"/>
          <p:cNvPicPr>
            <a:picLocks noChangeAspect="1"/>
          </p:cNvPicPr>
          <p:nvPr/>
        </p:nvPicPr>
        <p:blipFill>
          <a:blip r:embed="rId3"/>
          <a:stretch>
            <a:fillRect/>
          </a:stretch>
        </p:blipFill>
        <p:spPr>
          <a:xfrm>
            <a:off x="3744595" y="4731385"/>
            <a:ext cx="8136255" cy="117983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78130" y="1050290"/>
            <a:ext cx="3442335" cy="4512945"/>
          </a:xfrm>
          <a:prstGeom prst="rect">
            <a:avLst/>
          </a:prstGeom>
          <a:noFill/>
          <a:ln>
            <a:noFill/>
          </a:ln>
        </p:spPr>
        <p:txBody>
          <a:bodyPr wrap="square" lIns="121898" tIns="60948" rIns="121898" bIns="60948">
            <a:spAutoFit/>
          </a:bodyPr>
          <a:lstStyle/>
          <a:p>
            <a:pPr indent="0" algn="just" fontAlgn="auto">
              <a:lnSpc>
                <a:spcPct val="100000"/>
              </a:lnSpc>
              <a:spcAft>
                <a:spcPts val="0"/>
              </a:spcAft>
            </a:pPr>
            <a:r>
              <a:rPr lang="en-US" sz="2400" kern="100" dirty="0">
                <a:ea typeface="华文细黑" panose="02010600040101010101" charset="-122"/>
                <a:cs typeface="Times New Roman" panose="02020603050405020304"/>
              </a:rPr>
              <a:t>            </a:t>
            </a:r>
            <a:r>
              <a:rPr altLang="zh-CN" sz="2400" kern="100" dirty="0">
                <a:ea typeface="华文细黑" panose="02010600040101010101" charset="-122"/>
                <a:cs typeface="Times New Roman" panose="02020603050405020304"/>
              </a:rPr>
              <a:t>新月弯弯</a:t>
            </a:r>
            <a:endParaRPr altLang="zh-CN" sz="2400" kern="100" dirty="0">
              <a:ea typeface="华文细黑" panose="02010600040101010101" charset="-122"/>
              <a:cs typeface="Times New Roman" panose="02020603050405020304"/>
            </a:endParaRPr>
          </a:p>
          <a:p>
            <a:pPr indent="0" algn="just" fontAlgn="auto">
              <a:lnSpc>
                <a:spcPct val="100000"/>
              </a:lnSpc>
              <a:spcAft>
                <a:spcPts val="0"/>
              </a:spcAft>
            </a:pPr>
            <a:r>
              <a:rPr altLang="zh-CN" sz="2400" kern="100" dirty="0">
                <a:ea typeface="华文细黑" panose="02010600040101010101" charset="-122"/>
                <a:cs typeface="Times New Roman" panose="02020603050405020304"/>
              </a:rPr>
              <a:t>               何其芳</a:t>
            </a:r>
            <a:endParaRPr altLang="zh-CN" sz="2400" kern="100" dirty="0">
              <a:ea typeface="华文细黑" panose="02010600040101010101" charset="-122"/>
              <a:cs typeface="Times New Roman" panose="02020603050405020304"/>
            </a:endParaRPr>
          </a:p>
          <a:p>
            <a:pPr indent="0" algn="just" fontAlgn="auto">
              <a:lnSpc>
                <a:spcPct val="100000"/>
              </a:lnSpc>
              <a:spcAft>
                <a:spcPts val="0"/>
              </a:spcAft>
            </a:pPr>
            <a:endParaRPr altLang="zh-CN" sz="2400" kern="100" dirty="0">
              <a:ea typeface="华文细黑" panose="0201060004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新月弯弯，</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像一条小船。</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我乘船归去，</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越过万水千山。</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花香。夜暖。</a:t>
            </a:r>
            <a:endParaRPr altLang="zh-CN" sz="2400" b="1"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故乡正是春天。</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你睡着了么？</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我在你梦中靠岸。</a:t>
            </a:r>
            <a:endParaRPr altLang="zh-CN" sz="2400" kern="100" dirty="0">
              <a:latin typeface="楷体" panose="02010609060101010101" charset="-122"/>
              <a:ea typeface="楷体" panose="02010609060101010101" charset="-122"/>
              <a:cs typeface="Times New Roman" panose="02020603050405020304"/>
            </a:endParaRPr>
          </a:p>
        </p:txBody>
      </p:sp>
      <p:sp>
        <p:nvSpPr>
          <p:cNvPr id="100" name="文本框 99"/>
          <p:cNvSpPr txBox="1"/>
          <p:nvPr/>
        </p:nvSpPr>
        <p:spPr>
          <a:xfrm>
            <a:off x="3390265" y="160655"/>
            <a:ext cx="8660765" cy="457200"/>
          </a:xfrm>
          <a:prstGeom prst="rect">
            <a:avLst/>
          </a:prstGeom>
          <a:noFill/>
          <a:ln w="9525">
            <a:noFill/>
          </a:ln>
        </p:spPr>
        <p:txBody>
          <a:bodyPr wrap="square">
            <a:spAutoFit/>
          </a:bodyPr>
          <a:p>
            <a:pPr marL="0" indent="0" algn="l"/>
            <a:r>
              <a:rPr lang="zh-CN" altLang="en-US" sz="2400" b="0" u="none">
                <a:latin typeface="宋体" panose="02010600030101010101" pitchFamily="2" charset="-122"/>
                <a:ea typeface="宋体" panose="02010600030101010101" pitchFamily="2" charset="-122"/>
                <a:cs typeface="宋体" panose="02010600030101010101" pitchFamily="2" charset="-122"/>
              </a:rPr>
              <a:t> </a:t>
            </a:r>
            <a:r>
              <a:rPr lang="en-US" altLang="zh-CN" sz="2400" b="0" u="none">
                <a:latin typeface="宋体" panose="02010600030101010101" pitchFamily="2" charset="-122"/>
                <a:ea typeface="宋体" panose="02010600030101010101" pitchFamily="2" charset="-122"/>
                <a:cs typeface="宋体" panose="02010600030101010101" pitchFamily="2" charset="-122"/>
              </a:rPr>
              <a:t>2</a:t>
            </a:r>
            <a:r>
              <a:rPr lang="zh-CN" altLang="en-US" sz="2400" b="0" u="none">
                <a:latin typeface="宋体" panose="02010600030101010101" pitchFamily="2" charset="-122"/>
                <a:ea typeface="宋体" panose="02010600030101010101" pitchFamily="2" charset="-122"/>
                <a:cs typeface="宋体" panose="02010600030101010101" pitchFamily="2" charset="-122"/>
              </a:rPr>
              <a:t>．这首诗是如何展开想象的？表达了诗人怎样的思想感情？</a:t>
            </a:r>
            <a:endParaRPr lang="zh-CN" altLang="en-US" sz="2400"/>
          </a:p>
        </p:txBody>
      </p:sp>
      <p:sp>
        <p:nvSpPr>
          <p:cNvPr id="4" name="文本框 3"/>
          <p:cNvSpPr txBox="1"/>
          <p:nvPr/>
        </p:nvSpPr>
        <p:spPr>
          <a:xfrm>
            <a:off x="3758565" y="730250"/>
            <a:ext cx="7720965" cy="1188720"/>
          </a:xfrm>
          <a:prstGeom prst="rect">
            <a:avLst/>
          </a:prstGeom>
          <a:noFill/>
          <a:ln w="9525">
            <a:noFill/>
          </a:ln>
        </p:spPr>
        <p:txBody>
          <a:bodyPr wrap="square">
            <a:spAutoFit/>
          </a:bodyPr>
          <a:p>
            <a:pPr marL="0" indent="0" algn="l"/>
            <a:r>
              <a:rPr lang="zh-CN" altLang="en-US" sz="2400" b="0" u="none">
                <a:solidFill>
                  <a:srgbClr val="FF0000"/>
                </a:solidFill>
                <a:latin typeface="宋体" panose="02010600030101010101" pitchFamily="2" charset="-122"/>
                <a:ea typeface="宋体" panose="02010600030101010101" pitchFamily="2" charset="-122"/>
                <a:cs typeface="宋体" panose="02010600030101010101" pitchFamily="2" charset="-122"/>
              </a:rPr>
              <a:t>诗人把眼前的月亮比喻成小船，然后乘船越过万水千山回到故乡</a:t>
            </a:r>
            <a:r>
              <a:rPr lang="en-US" altLang="zh-CN" sz="2400" b="0" u="none">
                <a:solidFill>
                  <a:srgbClr val="0000FF"/>
                </a:solidFill>
                <a:latin typeface="宋体" panose="02010600030101010101" pitchFamily="2" charset="-122"/>
                <a:ea typeface="宋体" panose="02010600030101010101" pitchFamily="2" charset="-122"/>
                <a:cs typeface="宋体" panose="02010600030101010101" pitchFamily="2" charset="-122"/>
              </a:rPr>
              <a:t>;</a:t>
            </a:r>
            <a:r>
              <a:rPr lang="zh-CN" altLang="en-US" sz="2400" b="0" u="none">
                <a:solidFill>
                  <a:srgbClr val="0000FF"/>
                </a:solidFill>
                <a:latin typeface="宋体" panose="02010600030101010101" pitchFamily="2" charset="-122"/>
                <a:ea typeface="宋体" panose="02010600030101010101" pitchFamily="2" charset="-122"/>
                <a:cs typeface="宋体" panose="02010600030101010101" pitchFamily="2" charset="-122"/>
              </a:rPr>
              <a:t>故乡花香夜暖，正是美丽的春天。表达了诗人对故乡深深的眷念之情。</a:t>
            </a:r>
            <a:endParaRPr lang="zh-CN" altLang="en-US" sz="2400"/>
          </a:p>
        </p:txBody>
      </p:sp>
      <p:pic>
        <p:nvPicPr>
          <p:cNvPr id="6" name="图片 5"/>
          <p:cNvPicPr>
            <a:picLocks noChangeAspect="1"/>
          </p:cNvPicPr>
          <p:nvPr/>
        </p:nvPicPr>
        <p:blipFill>
          <a:blip r:embed="rId1"/>
          <a:stretch>
            <a:fillRect/>
          </a:stretch>
        </p:blipFill>
        <p:spPr>
          <a:xfrm>
            <a:off x="3758565" y="2000885"/>
            <a:ext cx="8063865" cy="1485900"/>
          </a:xfrm>
          <a:prstGeom prst="rect">
            <a:avLst/>
          </a:prstGeom>
        </p:spPr>
      </p:pic>
      <p:pic>
        <p:nvPicPr>
          <p:cNvPr id="7" name="图片 6"/>
          <p:cNvPicPr>
            <a:picLocks noChangeAspect="1"/>
          </p:cNvPicPr>
          <p:nvPr/>
        </p:nvPicPr>
        <p:blipFill>
          <a:blip r:embed="rId2"/>
          <a:stretch>
            <a:fillRect/>
          </a:stretch>
        </p:blipFill>
        <p:spPr>
          <a:xfrm>
            <a:off x="3681730" y="3579495"/>
            <a:ext cx="8051165" cy="1079500"/>
          </a:xfrm>
          <a:prstGeom prst="rect">
            <a:avLst/>
          </a:prstGeom>
        </p:spPr>
      </p:pic>
      <p:pic>
        <p:nvPicPr>
          <p:cNvPr id="8" name="图片 7"/>
          <p:cNvPicPr>
            <a:picLocks noChangeAspect="1"/>
          </p:cNvPicPr>
          <p:nvPr/>
        </p:nvPicPr>
        <p:blipFill>
          <a:blip r:embed="rId3"/>
          <a:stretch>
            <a:fillRect/>
          </a:stretch>
        </p:blipFill>
        <p:spPr>
          <a:xfrm>
            <a:off x="3720465" y="4852035"/>
            <a:ext cx="7973695" cy="1256665"/>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46735" y="2253615"/>
            <a:ext cx="4267835" cy="4147185"/>
          </a:xfrm>
          <a:prstGeom prst="rect">
            <a:avLst/>
          </a:prstGeom>
          <a:noFill/>
          <a:ln>
            <a:noFill/>
          </a:ln>
        </p:spPr>
        <p:txBody>
          <a:bodyPr wrap="square" lIns="121898" tIns="60948" rIns="121898" bIns="60948">
            <a:spAutoFit/>
          </a:bodyPr>
          <a:lstStyle/>
          <a:p>
            <a:pPr indent="0" algn="just" fontAlgn="auto">
              <a:lnSpc>
                <a:spcPct val="100000"/>
              </a:lnSpc>
              <a:spcAft>
                <a:spcPts val="0"/>
              </a:spcAft>
            </a:pPr>
            <a:r>
              <a:rPr lang="en-US" sz="2400" kern="100" dirty="0">
                <a:ea typeface="华文细黑" panose="02010600040101010101" charset="-122"/>
                <a:cs typeface="Times New Roman" panose="02020603050405020304"/>
              </a:rPr>
              <a:t>            </a:t>
            </a:r>
            <a:r>
              <a:rPr altLang="zh-CN" sz="2400" kern="100" dirty="0">
                <a:ea typeface="华文细黑" panose="02010600040101010101" charset="-122"/>
                <a:cs typeface="Times New Roman" panose="02020603050405020304"/>
              </a:rPr>
              <a:t>假如生活欺骗了你</a:t>
            </a:r>
            <a:endParaRPr altLang="zh-CN" sz="2400" kern="100" dirty="0">
              <a:ea typeface="华文细黑" panose="02010600040101010101" charset="-122"/>
              <a:cs typeface="Times New Roman" panose="02020603050405020304"/>
            </a:endParaRPr>
          </a:p>
          <a:p>
            <a:pPr indent="0" algn="just" fontAlgn="auto">
              <a:lnSpc>
                <a:spcPct val="100000"/>
              </a:lnSpc>
              <a:spcAft>
                <a:spcPts val="0"/>
              </a:spcAft>
            </a:pPr>
            <a:r>
              <a:rPr altLang="zh-CN" sz="2400" kern="100" dirty="0">
                <a:ea typeface="华文细黑" panose="02010600040101010101" charset="-122"/>
                <a:cs typeface="Times New Roman" panose="02020603050405020304"/>
              </a:rPr>
              <a:t>                      普希金</a:t>
            </a:r>
            <a:endParaRPr altLang="zh-CN" sz="2400" kern="100" dirty="0">
              <a:ea typeface="华文细黑" panose="02010600040101010101" charset="-122"/>
              <a:cs typeface="Times New Roman" panose="02020603050405020304"/>
            </a:endParaRPr>
          </a:p>
          <a:p>
            <a:pPr indent="0" algn="just" fontAlgn="auto">
              <a:lnSpc>
                <a:spcPct val="100000"/>
              </a:lnSpc>
              <a:spcAft>
                <a:spcPts val="0"/>
              </a:spcAft>
            </a:pPr>
            <a:endParaRPr altLang="zh-CN" sz="2400" kern="100" dirty="0">
              <a:ea typeface="华文细黑" panose="0201060004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假如生活欺骗了你，</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不要忧郁，也不要愤慨！</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不顺心的时候暂且容忍；</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相信吧，快乐的日子就会到来。</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我们的心永远向前憧憬，</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尽管活在阴沉的现在；</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一切都是暂时的，转瞬即逝，</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而那逝去的将变为可爱。</a:t>
            </a:r>
            <a:endParaRPr altLang="zh-CN" sz="2400" kern="100" dirty="0">
              <a:latin typeface="楷体" panose="02010609060101010101" charset="-122"/>
              <a:ea typeface="楷体" panose="02010609060101010101" charset="-122"/>
              <a:cs typeface="Times New Roman" panose="02020603050405020304"/>
            </a:endParaRPr>
          </a:p>
        </p:txBody>
      </p:sp>
      <p:sp>
        <p:nvSpPr>
          <p:cNvPr id="8" name="文本框 7"/>
          <p:cNvSpPr txBox="1"/>
          <p:nvPr/>
        </p:nvSpPr>
        <p:spPr>
          <a:xfrm>
            <a:off x="4953000" y="366395"/>
            <a:ext cx="6755765" cy="6126480"/>
          </a:xfrm>
          <a:prstGeom prst="rect">
            <a:avLst/>
          </a:prstGeom>
          <a:noFill/>
        </p:spPr>
        <p:txBody>
          <a:bodyPr wrap="square" rtlCol="0" anchor="t">
            <a:spAutoFit/>
          </a:bodyPr>
          <a:p>
            <a:r>
              <a:rPr sz="2200" b="1">
                <a:solidFill>
                  <a:srgbClr val="FF0000"/>
                </a:solidFill>
                <a:latin typeface="仿宋" panose="02010609060101010101" charset="-122"/>
                <a:ea typeface="仿宋" panose="02010609060101010101" charset="-122"/>
              </a:rPr>
              <a:t>亚历山大·谢尔盖耶维奇·</a:t>
            </a:r>
            <a:r>
              <a:rPr sz="2200" b="1">
                <a:solidFill>
                  <a:schemeClr val="accent1"/>
                </a:solidFill>
                <a:effectLst>
                  <a:outerShdw blurRad="38100" dist="25400" dir="5400000" algn="ctr" rotWithShape="0">
                    <a:srgbClr val="6E747A">
                      <a:alpha val="43000"/>
                    </a:srgbClr>
                  </a:outerShdw>
                </a:effectLst>
                <a:latin typeface="仿宋" panose="02010609060101010101" charset="-122"/>
                <a:ea typeface="仿宋" panose="02010609060101010101" charset="-122"/>
              </a:rPr>
              <a:t>普希金</a:t>
            </a:r>
            <a:r>
              <a:rPr lang="zh-CN" sz="2200" b="1">
                <a:solidFill>
                  <a:srgbClr val="FF0000"/>
                </a:solidFill>
                <a:latin typeface="仿宋" panose="02010609060101010101" charset="-122"/>
                <a:ea typeface="仿宋" panose="02010609060101010101" charset="-122"/>
              </a:rPr>
              <a:t>（</a:t>
            </a:r>
            <a:r>
              <a:rPr sz="2200" b="1">
                <a:solidFill>
                  <a:srgbClr val="FF0000"/>
                </a:solidFill>
                <a:latin typeface="仿宋" panose="02010609060101010101" charset="-122"/>
                <a:ea typeface="仿宋" panose="02010609060101010101" charset="-122"/>
              </a:rPr>
              <a:t>1799年-1837年)，俄罗斯著名文学家、诗人、小说家，现代俄国文学的创始人，19世纪俄罗斯</a:t>
            </a:r>
            <a:r>
              <a:rPr sz="2200" b="1" u="sng">
                <a:solidFill>
                  <a:srgbClr val="0000FF"/>
                </a:solidFill>
                <a:latin typeface="仿宋" panose="02010609060101010101" charset="-122"/>
                <a:ea typeface="仿宋" panose="02010609060101010101" charset="-122"/>
              </a:rPr>
              <a:t>浪漫主义文学主要代表</a:t>
            </a:r>
            <a:r>
              <a:rPr sz="2200" b="1">
                <a:solidFill>
                  <a:srgbClr val="FF0000"/>
                </a:solidFill>
                <a:latin typeface="仿宋" panose="02010609060101010101" charset="-122"/>
                <a:ea typeface="仿宋" panose="02010609060101010101" charset="-122"/>
              </a:rPr>
              <a:t>，同时也是</a:t>
            </a:r>
            <a:r>
              <a:rPr sz="2200" b="1" u="sng">
                <a:solidFill>
                  <a:srgbClr val="0000FF"/>
                </a:solidFill>
                <a:latin typeface="仿宋" panose="02010609060101010101" charset="-122"/>
                <a:ea typeface="仿宋" panose="02010609060101010101" charset="-122"/>
              </a:rPr>
              <a:t>现实主义文学的奠基人</a:t>
            </a:r>
            <a:r>
              <a:rPr sz="2200" b="1">
                <a:solidFill>
                  <a:srgbClr val="FF0000"/>
                </a:solidFill>
                <a:latin typeface="仿宋" panose="02010609060101010101" charset="-122"/>
                <a:ea typeface="仿宋" panose="02010609060101010101" charset="-122"/>
              </a:rPr>
              <a:t>，现代标准俄语的创始人，被誉为"俄罗斯文学之父"、"俄罗斯诗歌的太阳"，"青铜骑士"。</a:t>
            </a:r>
            <a:endParaRPr sz="2200" b="1">
              <a:solidFill>
                <a:srgbClr val="FF0000"/>
              </a:solidFill>
              <a:latin typeface="仿宋" panose="02010609060101010101" charset="-122"/>
              <a:ea typeface="仿宋" panose="02010609060101010101" charset="-122"/>
            </a:endParaRPr>
          </a:p>
          <a:p>
            <a:r>
              <a:rPr sz="2200" b="1">
                <a:solidFill>
                  <a:srgbClr val="FF0000"/>
                </a:solidFill>
                <a:latin typeface="仿宋" panose="02010609060101010101" charset="-122"/>
                <a:ea typeface="仿宋" panose="02010609060101010101" charset="-122"/>
              </a:rPr>
              <a:t>他创立了俄罗斯民族文学和文学语言，</a:t>
            </a:r>
            <a:r>
              <a:rPr sz="2200" b="1" u="sng">
                <a:solidFill>
                  <a:srgbClr val="0000FF"/>
                </a:solidFill>
                <a:latin typeface="仿宋" panose="02010609060101010101" charset="-122"/>
                <a:ea typeface="仿宋" panose="02010609060101010101" charset="-122"/>
              </a:rPr>
              <a:t>在诗歌、小说、戏剧乃至童话等文学各个领域都给俄罗斯文学创立了典范</a:t>
            </a:r>
            <a:r>
              <a:rPr sz="2200" b="1">
                <a:solidFill>
                  <a:srgbClr val="FF0000"/>
                </a:solidFill>
                <a:latin typeface="仿宋" panose="02010609060101010101" charset="-122"/>
                <a:ea typeface="仿宋" panose="02010609060101010101" charset="-122"/>
              </a:rPr>
              <a:t>。普希金还被高尔基誉为"一切开端的开端 "。</a:t>
            </a:r>
            <a:r>
              <a:rPr sz="2200" b="1" u="sng">
                <a:solidFill>
                  <a:srgbClr val="0000FF"/>
                </a:solidFill>
                <a:latin typeface="仿宋" panose="02010609060101010101" charset="-122"/>
                <a:ea typeface="仿宋" panose="02010609060101010101" charset="-122"/>
              </a:rPr>
              <a:t>出生于贵族家庭，童年开始写诗</a:t>
            </a:r>
            <a:r>
              <a:rPr sz="2200" b="1">
                <a:solidFill>
                  <a:srgbClr val="FF0000"/>
                </a:solidFill>
                <a:latin typeface="仿宋" panose="02010609060101010101" charset="-122"/>
                <a:ea typeface="仿宋" panose="02010609060101010101" charset="-122"/>
              </a:rPr>
              <a:t>，在俄罗斯帝国政府专为培养贵族子弟而设立的皇村高等学校学习。学习期间受到当时进步的十二月党人及一些进步思想家的影响。后来发表的不少诗作抨击农奴制度，</a:t>
            </a:r>
            <a:r>
              <a:rPr sz="2200" b="1" u="sng">
                <a:solidFill>
                  <a:srgbClr val="0000FF"/>
                </a:solidFill>
                <a:latin typeface="仿宋" panose="02010609060101010101" charset="-122"/>
                <a:ea typeface="仿宋" panose="02010609060101010101" charset="-122"/>
              </a:rPr>
              <a:t>歌颂自由与进步</a:t>
            </a:r>
            <a:r>
              <a:rPr sz="2200" b="1">
                <a:solidFill>
                  <a:srgbClr val="FF0000"/>
                </a:solidFill>
                <a:latin typeface="仿宋" panose="02010609060101010101" charset="-122"/>
                <a:ea typeface="仿宋" panose="02010609060101010101" charset="-122"/>
              </a:rPr>
              <a:t>。普希金的主要作品除了诗歌以外，主要还有长篇小说《上尉的女儿》，历史纪实语的创始人，中篇小说《杜布罗夫斯基》，《别尔金小说集》等。普希金在创作活动上</a:t>
            </a:r>
            <a:r>
              <a:rPr sz="2200" b="1" u="sng">
                <a:solidFill>
                  <a:srgbClr val="0000FF"/>
                </a:solidFill>
                <a:latin typeface="仿宋" panose="02010609060101010101" charset="-122"/>
                <a:ea typeface="仿宋" panose="02010609060101010101" charset="-122"/>
              </a:rPr>
              <a:t>备受沙皇政府迫害</a:t>
            </a:r>
            <a:r>
              <a:rPr sz="2200" b="1">
                <a:solidFill>
                  <a:srgbClr val="FF0000"/>
                </a:solidFill>
                <a:latin typeface="仿宋" panose="02010609060101010101" charset="-122"/>
                <a:ea typeface="仿宋" panose="02010609060101010101" charset="-122"/>
              </a:rPr>
              <a:t>。1837年在一次布置的决斗中遇害。</a:t>
            </a:r>
            <a:endParaRPr sz="2200" b="1">
              <a:solidFill>
                <a:srgbClr val="FF0000"/>
              </a:solidFill>
              <a:latin typeface="仿宋" panose="02010609060101010101" charset="-122"/>
              <a:ea typeface="仿宋" panose="02010609060101010101" charset="-122"/>
            </a:endParaRPr>
          </a:p>
        </p:txBody>
      </p:sp>
      <p:pic>
        <p:nvPicPr>
          <p:cNvPr id="3" name="图片 2"/>
          <p:cNvPicPr>
            <a:picLocks noChangeAspect="1"/>
          </p:cNvPicPr>
          <p:nvPr/>
        </p:nvPicPr>
        <p:blipFill>
          <a:blip r:embed="rId1"/>
          <a:stretch>
            <a:fillRect/>
          </a:stretch>
        </p:blipFill>
        <p:spPr>
          <a:xfrm>
            <a:off x="1905" y="22860"/>
            <a:ext cx="1758950" cy="2230755"/>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32435" y="1040765"/>
            <a:ext cx="4267835" cy="4147185"/>
          </a:xfrm>
          <a:prstGeom prst="rect">
            <a:avLst/>
          </a:prstGeom>
          <a:noFill/>
          <a:ln>
            <a:noFill/>
          </a:ln>
        </p:spPr>
        <p:txBody>
          <a:bodyPr wrap="square" lIns="121898" tIns="60948" rIns="121898" bIns="60948">
            <a:spAutoFit/>
          </a:bodyPr>
          <a:lstStyle/>
          <a:p>
            <a:pPr indent="0" algn="just" fontAlgn="auto">
              <a:lnSpc>
                <a:spcPct val="100000"/>
              </a:lnSpc>
              <a:spcAft>
                <a:spcPts val="0"/>
              </a:spcAft>
            </a:pPr>
            <a:r>
              <a:rPr lang="en-US" sz="2400" kern="100" dirty="0">
                <a:ea typeface="华文细黑" panose="02010600040101010101" charset="-122"/>
                <a:cs typeface="Times New Roman" panose="02020603050405020304"/>
              </a:rPr>
              <a:t>            </a:t>
            </a:r>
            <a:r>
              <a:rPr altLang="zh-CN" sz="2400" kern="100" dirty="0">
                <a:ea typeface="华文细黑" panose="02010600040101010101" charset="-122"/>
                <a:cs typeface="Times New Roman" panose="02020603050405020304"/>
              </a:rPr>
              <a:t>假如生活欺骗了你</a:t>
            </a:r>
            <a:endParaRPr altLang="zh-CN" sz="2400" kern="100" dirty="0">
              <a:ea typeface="华文细黑" panose="02010600040101010101" charset="-122"/>
              <a:cs typeface="Times New Roman" panose="02020603050405020304"/>
            </a:endParaRPr>
          </a:p>
          <a:p>
            <a:pPr indent="0" algn="just" fontAlgn="auto">
              <a:lnSpc>
                <a:spcPct val="100000"/>
              </a:lnSpc>
              <a:spcAft>
                <a:spcPts val="0"/>
              </a:spcAft>
            </a:pPr>
            <a:r>
              <a:rPr altLang="zh-CN" sz="2400" kern="100" dirty="0">
                <a:ea typeface="华文细黑" panose="02010600040101010101" charset="-122"/>
                <a:cs typeface="Times New Roman" panose="02020603050405020304"/>
              </a:rPr>
              <a:t>                      普希金</a:t>
            </a:r>
            <a:endParaRPr altLang="zh-CN" sz="2400" kern="100" dirty="0">
              <a:ea typeface="华文细黑" panose="02010600040101010101" charset="-122"/>
              <a:cs typeface="Times New Roman" panose="02020603050405020304"/>
            </a:endParaRPr>
          </a:p>
          <a:p>
            <a:pPr indent="0" algn="just" fontAlgn="auto">
              <a:lnSpc>
                <a:spcPct val="100000"/>
              </a:lnSpc>
              <a:spcAft>
                <a:spcPts val="0"/>
              </a:spcAft>
            </a:pPr>
            <a:endParaRPr altLang="zh-CN" sz="2400" kern="100" dirty="0">
              <a:ea typeface="华文细黑" panose="0201060004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假如生活欺骗了你，</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不要忧郁，也不要愤慨！</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不顺心的时候暂且容忍；</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相信吧，快乐的日子就会到来。</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我们的心永远向前憧憬，</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尽管活在阴沉的现在；</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一切都是暂时的，转瞬即逝，</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而那逝去的将变为可爱。</a:t>
            </a:r>
            <a:endParaRPr altLang="zh-CN" sz="2400" kern="100" dirty="0">
              <a:latin typeface="楷体" panose="02010609060101010101" charset="-122"/>
              <a:ea typeface="楷体" panose="02010609060101010101" charset="-122"/>
              <a:cs typeface="Times New Roman" panose="02020603050405020304"/>
            </a:endParaRPr>
          </a:p>
        </p:txBody>
      </p:sp>
      <p:sp>
        <p:nvSpPr>
          <p:cNvPr id="8" name="文本框 7"/>
          <p:cNvSpPr txBox="1"/>
          <p:nvPr/>
        </p:nvSpPr>
        <p:spPr>
          <a:xfrm>
            <a:off x="5080000" y="721995"/>
            <a:ext cx="6476365" cy="4785360"/>
          </a:xfrm>
          <a:prstGeom prst="rect">
            <a:avLst/>
          </a:prstGeom>
          <a:noFill/>
        </p:spPr>
        <p:txBody>
          <a:bodyPr wrap="square" rtlCol="0" anchor="t">
            <a:spAutoFit/>
          </a:bodyPr>
          <a:p>
            <a:r>
              <a:rPr sz="2200" b="1">
                <a:latin typeface="仿宋" panose="02010609060101010101" charset="-122"/>
                <a:ea typeface="仿宋" panose="02010609060101010101" charset="-122"/>
              </a:rPr>
              <a:t>1．对“而那逝去的将变为可爱”一句理解正确的一项是（    ）</a:t>
            </a:r>
            <a:endParaRPr sz="2200" b="1">
              <a:latin typeface="仿宋" panose="02010609060101010101" charset="-122"/>
              <a:ea typeface="仿宋" panose="02010609060101010101" charset="-122"/>
            </a:endParaRPr>
          </a:p>
          <a:p>
            <a:endParaRPr sz="2200" b="1">
              <a:latin typeface="仿宋" panose="02010609060101010101" charset="-122"/>
              <a:ea typeface="仿宋" panose="02010609060101010101" charset="-122"/>
            </a:endParaRPr>
          </a:p>
          <a:p>
            <a:r>
              <a:rPr sz="2200" b="1">
                <a:latin typeface="仿宋" panose="02010609060101010101" charset="-122"/>
                <a:ea typeface="仿宋" panose="02010609060101010101" charset="-122"/>
              </a:rPr>
              <a:t>A．这句诗道出了人们对待生活的一种普遍心理：得到的不知道珍惜，失去了才觉得其可贵。</a:t>
            </a:r>
            <a:endParaRPr sz="2200" b="1">
              <a:latin typeface="仿宋" panose="02010609060101010101" charset="-122"/>
              <a:ea typeface="仿宋" panose="02010609060101010101" charset="-122"/>
            </a:endParaRPr>
          </a:p>
          <a:p>
            <a:r>
              <a:rPr sz="2200" b="1">
                <a:latin typeface="仿宋" panose="02010609060101010101" charset="-122"/>
                <a:ea typeface="仿宋" panose="02010609060101010101" charset="-122"/>
              </a:rPr>
              <a:t>B．这句诗告诫人们：将“悲哀”忘掉，这世界才会变得可爱。</a:t>
            </a:r>
            <a:endParaRPr sz="2200" b="1">
              <a:latin typeface="仿宋" panose="02010609060101010101" charset="-122"/>
              <a:ea typeface="仿宋" panose="02010609060101010101" charset="-122"/>
            </a:endParaRPr>
          </a:p>
          <a:p>
            <a:r>
              <a:rPr sz="2200" b="1">
                <a:latin typeface="仿宋" panose="02010609060101010101" charset="-122"/>
                <a:ea typeface="仿宋" panose="02010609060101010101" charset="-122"/>
              </a:rPr>
              <a:t>C．“那逝去的”指令人悲哀的现实，这种现实会“转瞬即逝”，未来会变得更加可爱。这句诗充分表达了作者相信光明与正义必将胜利的乐观主义精神。</a:t>
            </a:r>
            <a:endParaRPr sz="2200" b="1">
              <a:latin typeface="仿宋" panose="02010609060101010101" charset="-122"/>
              <a:ea typeface="仿宋" panose="02010609060101010101" charset="-122"/>
            </a:endParaRPr>
          </a:p>
          <a:p>
            <a:r>
              <a:rPr sz="2200" b="1">
                <a:solidFill>
                  <a:srgbClr val="FF0000"/>
                </a:solidFill>
                <a:latin typeface="仿宋" panose="02010609060101010101" charset="-122"/>
                <a:ea typeface="仿宋" panose="02010609060101010101" charset="-122"/>
              </a:rPr>
              <a:t>D．现实毕竟会逝去，未来肯定会更加美好，这句诗告诫人们不要因现实的坎坷而放弃追求，一切都要向前看，充分表达了作者对未来的坚定信念。</a:t>
            </a:r>
            <a:endParaRPr sz="2200" b="1">
              <a:solidFill>
                <a:srgbClr val="FF0000"/>
              </a:solidFill>
              <a:latin typeface="仿宋" panose="02010609060101010101" charset="-122"/>
              <a:ea typeface="仿宋" panose="02010609060101010101"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0535" y="1148715"/>
            <a:ext cx="4267835" cy="4147185"/>
          </a:xfrm>
          <a:prstGeom prst="rect">
            <a:avLst/>
          </a:prstGeom>
          <a:noFill/>
          <a:ln>
            <a:noFill/>
          </a:ln>
        </p:spPr>
        <p:txBody>
          <a:bodyPr wrap="square" lIns="121898" tIns="60948" rIns="121898" bIns="60948">
            <a:spAutoFit/>
          </a:bodyPr>
          <a:lstStyle/>
          <a:p>
            <a:pPr indent="0" algn="just" fontAlgn="auto">
              <a:lnSpc>
                <a:spcPct val="100000"/>
              </a:lnSpc>
              <a:spcAft>
                <a:spcPts val="0"/>
              </a:spcAft>
            </a:pPr>
            <a:r>
              <a:rPr lang="en-US" sz="2400" kern="100" dirty="0">
                <a:ea typeface="华文细黑" panose="02010600040101010101" charset="-122"/>
                <a:cs typeface="Times New Roman" panose="02020603050405020304"/>
              </a:rPr>
              <a:t>            </a:t>
            </a:r>
            <a:r>
              <a:rPr altLang="zh-CN" sz="2400" kern="100" dirty="0">
                <a:ea typeface="华文细黑" panose="02010600040101010101" charset="-122"/>
                <a:cs typeface="Times New Roman" panose="02020603050405020304"/>
              </a:rPr>
              <a:t>假如生活欺骗了你</a:t>
            </a:r>
            <a:endParaRPr altLang="zh-CN" sz="2400" kern="100" dirty="0">
              <a:ea typeface="华文细黑" panose="02010600040101010101" charset="-122"/>
              <a:cs typeface="Times New Roman" panose="02020603050405020304"/>
            </a:endParaRPr>
          </a:p>
          <a:p>
            <a:pPr indent="0" algn="just" fontAlgn="auto">
              <a:lnSpc>
                <a:spcPct val="100000"/>
              </a:lnSpc>
              <a:spcAft>
                <a:spcPts val="0"/>
              </a:spcAft>
            </a:pPr>
            <a:r>
              <a:rPr altLang="zh-CN" sz="2400" kern="100" dirty="0">
                <a:ea typeface="华文细黑" panose="02010600040101010101" charset="-122"/>
                <a:cs typeface="Times New Roman" panose="02020603050405020304"/>
              </a:rPr>
              <a:t>                      普希金</a:t>
            </a:r>
            <a:endParaRPr altLang="zh-CN" sz="2400" kern="100" dirty="0">
              <a:ea typeface="华文细黑" panose="02010600040101010101" charset="-122"/>
              <a:cs typeface="Times New Roman" panose="02020603050405020304"/>
            </a:endParaRPr>
          </a:p>
          <a:p>
            <a:pPr indent="0" algn="just" fontAlgn="auto">
              <a:lnSpc>
                <a:spcPct val="100000"/>
              </a:lnSpc>
              <a:spcAft>
                <a:spcPts val="0"/>
              </a:spcAft>
            </a:pPr>
            <a:endParaRPr altLang="zh-CN" sz="2400" kern="100" dirty="0">
              <a:ea typeface="华文细黑" panose="0201060004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假如生活欺骗了你，</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不要忧郁，也不要愤慨！</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不顺心的时候暂且容忍；</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相信吧，快乐的日子就会到来。</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我们的心永远向前憧憬，</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尽管活在阴沉的现在；</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一切都是暂时的，转瞬即逝，</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而那逝去的将变为可爱。</a:t>
            </a:r>
            <a:endParaRPr altLang="zh-CN" sz="2400" kern="100" dirty="0">
              <a:latin typeface="楷体" panose="02010609060101010101" charset="-122"/>
              <a:ea typeface="楷体" panose="02010609060101010101" charset="-122"/>
              <a:cs typeface="Times New Roman" panose="02020603050405020304"/>
            </a:endParaRPr>
          </a:p>
        </p:txBody>
      </p:sp>
      <p:sp>
        <p:nvSpPr>
          <p:cNvPr id="8" name="文本框 7"/>
          <p:cNvSpPr txBox="1"/>
          <p:nvPr/>
        </p:nvSpPr>
        <p:spPr>
          <a:xfrm>
            <a:off x="5080000" y="721995"/>
            <a:ext cx="6476365" cy="4785360"/>
          </a:xfrm>
          <a:prstGeom prst="rect">
            <a:avLst/>
          </a:prstGeom>
          <a:noFill/>
        </p:spPr>
        <p:txBody>
          <a:bodyPr wrap="square" rtlCol="0" anchor="t">
            <a:spAutoFit/>
          </a:bodyPr>
          <a:p>
            <a:r>
              <a:rPr sz="2200" b="1">
                <a:latin typeface="仿宋" panose="02010609060101010101" charset="-122"/>
                <a:ea typeface="仿宋" panose="02010609060101010101" charset="-122"/>
              </a:rPr>
              <a:t>2．对这首诗内容赏析不恰当一项是（   ）</a:t>
            </a:r>
            <a:endParaRPr sz="2200" b="1">
              <a:latin typeface="仿宋" panose="02010609060101010101" charset="-122"/>
              <a:ea typeface="仿宋" panose="02010609060101010101" charset="-122"/>
            </a:endParaRPr>
          </a:p>
          <a:p>
            <a:endParaRPr sz="2200" b="1">
              <a:latin typeface="仿宋" panose="02010609060101010101" charset="-122"/>
              <a:ea typeface="仿宋" panose="02010609060101010101" charset="-122"/>
            </a:endParaRPr>
          </a:p>
          <a:p>
            <a:r>
              <a:rPr sz="2200" b="1">
                <a:latin typeface="仿宋" panose="02010609060101010101" charset="-122"/>
                <a:ea typeface="仿宋" panose="02010609060101010101" charset="-122"/>
              </a:rPr>
              <a:t>A．诗的第一小节告诫人们，面对生活的不如意，不要忧愁，也不要激愤，因为这一切都是暂时的，美好幸福的生活一定会到来。</a:t>
            </a:r>
            <a:endParaRPr sz="2200" b="1">
              <a:latin typeface="仿宋" panose="02010609060101010101" charset="-122"/>
              <a:ea typeface="仿宋" panose="02010609060101010101" charset="-122"/>
            </a:endParaRPr>
          </a:p>
          <a:p>
            <a:r>
              <a:rPr sz="2200" b="1">
                <a:latin typeface="仿宋" panose="02010609060101010101" charset="-122"/>
                <a:ea typeface="仿宋" panose="02010609060101010101" charset="-122"/>
              </a:rPr>
              <a:t>B．第二节诗前两句构成转折关系：尽管今天的许多事情令人感到悲哀，但我们要向往美好的未来，告诫人们面对生活的困境，要振作精神，乐观向上，充满正义必胜的信心。</a:t>
            </a:r>
            <a:endParaRPr sz="2200" b="1">
              <a:latin typeface="仿宋" panose="02010609060101010101" charset="-122"/>
              <a:ea typeface="仿宋" panose="02010609060101010101" charset="-122"/>
            </a:endParaRPr>
          </a:p>
          <a:p>
            <a:r>
              <a:rPr sz="2200" b="1">
                <a:latin typeface="仿宋" panose="02010609060101010101" charset="-122"/>
                <a:ea typeface="仿宋" panose="02010609060101010101" charset="-122"/>
              </a:rPr>
              <a:t>C．整首诗富有人生哲理：人生犹如四季，寂寥冬日当前时，阳光明媚的春天也不过会太远，因而我们就得振作精神。</a:t>
            </a:r>
            <a:endParaRPr sz="2200" b="1">
              <a:latin typeface="仿宋" panose="02010609060101010101" charset="-122"/>
              <a:ea typeface="仿宋" panose="02010609060101010101" charset="-122"/>
            </a:endParaRPr>
          </a:p>
          <a:p>
            <a:r>
              <a:rPr sz="2200" b="1">
                <a:solidFill>
                  <a:srgbClr val="FF0000"/>
                </a:solidFill>
                <a:latin typeface="仿宋" panose="02010609060101010101" charset="-122"/>
                <a:ea typeface="仿宋" panose="02010609060101010101" charset="-122"/>
              </a:rPr>
              <a:t>D．全诗采用第二人称，运用拟人手法，直抒胸臆，言简意赅，清新流畅，热烈深沉，亲切自然。</a:t>
            </a:r>
            <a:endParaRPr sz="2200" b="1">
              <a:solidFill>
                <a:srgbClr val="FF0000"/>
              </a:solidFill>
              <a:latin typeface="仿宋" panose="02010609060101010101" charset="-122"/>
              <a:ea typeface="仿宋" panose="02010609060101010101"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87630" y="1517015"/>
            <a:ext cx="4787900" cy="4817745"/>
          </a:xfrm>
          <a:prstGeom prst="rect">
            <a:avLst/>
          </a:prstGeom>
          <a:noFill/>
          <a:ln>
            <a:noFill/>
          </a:ln>
        </p:spPr>
        <p:txBody>
          <a:bodyPr wrap="square" lIns="121898" tIns="60948" rIns="121898" bIns="60948">
            <a:spAutoFit/>
          </a:bodyPr>
          <a:lstStyle/>
          <a:p>
            <a:pPr indent="0" algn="just" fontAlgn="auto">
              <a:lnSpc>
                <a:spcPct val="100000"/>
              </a:lnSpc>
              <a:spcAft>
                <a:spcPts val="0"/>
              </a:spcAft>
            </a:pPr>
            <a:r>
              <a:rPr lang="en-US" sz="2400" kern="100" dirty="0">
                <a:ea typeface="华文细黑" panose="02010600040101010101" charset="-122"/>
                <a:cs typeface="Times New Roman" panose="02020603050405020304"/>
              </a:rPr>
              <a:t>                                     </a:t>
            </a:r>
            <a:r>
              <a:rPr sz="2400" kern="100" dirty="0">
                <a:ea typeface="华文细黑" panose="02010600040101010101" charset="-122"/>
                <a:cs typeface="Times New Roman" panose="02020603050405020304"/>
              </a:rPr>
              <a:t>这儿</a:t>
            </a:r>
            <a:endParaRPr sz="2400" kern="100" dirty="0">
              <a:ea typeface="华文细黑" panose="02010600040101010101" charset="-122"/>
              <a:cs typeface="Times New Roman" panose="02020603050405020304"/>
            </a:endParaRPr>
          </a:p>
          <a:p>
            <a:pPr indent="0" algn="just" fontAlgn="auto">
              <a:lnSpc>
                <a:spcPct val="100000"/>
              </a:lnSpc>
              <a:spcAft>
                <a:spcPts val="0"/>
              </a:spcAft>
            </a:pPr>
            <a:r>
              <a:rPr lang="zh-CN" sz="2400" kern="100" dirty="0">
                <a:ea typeface="华文细黑" panose="02010600040101010101" charset="-122"/>
                <a:cs typeface="Times New Roman" panose="02020603050405020304"/>
              </a:rPr>
              <a:t>                                     韦锦</a:t>
            </a:r>
            <a:endParaRPr lang="zh-CN" sz="2400" kern="100" dirty="0">
              <a:ea typeface="华文细黑" panose="0201060004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这儿很少刮风    一年只刮两次</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一次刮半年</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这儿刮的风很小  连一片秋叶也吹不下来</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这儿没有树</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这儿的阳光很充足</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我们没来之前  白天里一点阴影也没有</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我们在这儿干了几十年了</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打了好多井  抽上了好多油</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盖了楼  种了树  树长得很高很粗</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现在</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我们的孩子     生活在一座城市里</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                        </a:t>
            </a:r>
            <a:r>
              <a:rPr lang="en-US" sz="2000" kern="100" dirty="0">
                <a:latin typeface="楷体" panose="02010609060101010101" charset="-122"/>
                <a:ea typeface="楷体" panose="02010609060101010101" charset="-122"/>
                <a:cs typeface="Times New Roman" panose="02020603050405020304"/>
              </a:rPr>
              <a:t>1983</a:t>
            </a:r>
            <a:r>
              <a:rPr lang="zh-CN" altLang="en-US" sz="2000" kern="100" dirty="0">
                <a:latin typeface="楷体" panose="02010609060101010101" charset="-122"/>
                <a:ea typeface="楷体" panose="02010609060101010101" charset="-122"/>
                <a:cs typeface="Times New Roman" panose="02020603050405020304"/>
              </a:rPr>
              <a:t>年</a:t>
            </a:r>
            <a:endParaRPr lang="zh-CN" altLang="en-US" sz="2000" kern="100" dirty="0">
              <a:latin typeface="楷体" panose="02010609060101010101" charset="-122"/>
              <a:ea typeface="楷体" panose="02010609060101010101" charset="-122"/>
              <a:cs typeface="Times New Roman" panose="02020603050405020304"/>
            </a:endParaRPr>
          </a:p>
        </p:txBody>
      </p:sp>
      <p:sp>
        <p:nvSpPr>
          <p:cNvPr id="8" name="文本框 7"/>
          <p:cNvSpPr txBox="1"/>
          <p:nvPr/>
        </p:nvSpPr>
        <p:spPr>
          <a:xfrm>
            <a:off x="5650865" y="1102995"/>
            <a:ext cx="5410200" cy="3779520"/>
          </a:xfrm>
          <a:prstGeom prst="rect">
            <a:avLst/>
          </a:prstGeom>
          <a:noFill/>
        </p:spPr>
        <p:txBody>
          <a:bodyPr wrap="square" rtlCol="0" anchor="t">
            <a:spAutoFit/>
          </a:bodyPr>
          <a:p>
            <a:r>
              <a:rPr sz="2200" b="1">
                <a:latin typeface="仿宋" panose="02010609060101010101" charset="-122"/>
                <a:ea typeface="仿宋" panose="02010609060101010101" charset="-122"/>
              </a:rPr>
              <a:t>　韦锦，原名王家琛，1962年生于齐河，1979年考入德州师专。先后就职于胜利油田、中油建材总公司、中石油管道局。多篇作品广为流传，出版有诗集《冬至时分》《不倦的雪》《结霜的花园》等。</a:t>
            </a:r>
            <a:endParaRPr sz="2200" b="1">
              <a:latin typeface="仿宋" panose="02010609060101010101" charset="-122"/>
              <a:ea typeface="仿宋" panose="02010609060101010101" charset="-122"/>
            </a:endParaRPr>
          </a:p>
          <a:p>
            <a:endParaRPr sz="2200" b="1">
              <a:latin typeface="仿宋" panose="02010609060101010101" charset="-122"/>
              <a:ea typeface="仿宋" panose="02010609060101010101" charset="-122"/>
            </a:endParaRPr>
          </a:p>
          <a:p>
            <a:endParaRPr sz="2200" b="1">
              <a:latin typeface="仿宋" panose="02010609060101010101" charset="-122"/>
              <a:ea typeface="仿宋" panose="02010609060101010101" charset="-122"/>
            </a:endParaRPr>
          </a:p>
          <a:p>
            <a:r>
              <a:rPr sz="2200" b="1">
                <a:solidFill>
                  <a:srgbClr val="0000FF"/>
                </a:solidFill>
                <a:latin typeface="仿宋" panose="02010609060101010101" charset="-122"/>
                <a:ea typeface="仿宋" panose="02010609060101010101" charset="-122"/>
              </a:rPr>
              <a:t>诗人之所以还要写诗，是为了养活灵魂，或说让灵魂得以喘息和呼吸，是为了让生命“在仰望的高度留下脚印”。</a:t>
            </a:r>
            <a:endParaRPr sz="2200" b="1">
              <a:solidFill>
                <a:srgbClr val="0000FF"/>
              </a:solidFill>
              <a:latin typeface="仿宋" panose="02010609060101010101" charset="-122"/>
              <a:ea typeface="仿宋" panose="02010609060101010101" charset="-122"/>
            </a:endParaRPr>
          </a:p>
          <a:p>
            <a:r>
              <a:rPr sz="2200" b="1">
                <a:solidFill>
                  <a:srgbClr val="0000FF"/>
                </a:solidFill>
                <a:latin typeface="仿宋" panose="02010609060101010101" charset="-122"/>
                <a:ea typeface="仿宋" panose="02010609060101010101" charset="-122"/>
              </a:rPr>
              <a:t>                      　　—韦锦</a:t>
            </a:r>
            <a:endParaRPr sz="2200" b="1">
              <a:solidFill>
                <a:srgbClr val="0000FF"/>
              </a:solidFill>
              <a:latin typeface="仿宋" panose="02010609060101010101" charset="-122"/>
              <a:ea typeface="仿宋" panose="02010609060101010101" charset="-122"/>
            </a:endParaRPr>
          </a:p>
        </p:txBody>
      </p:sp>
      <p:pic>
        <p:nvPicPr>
          <p:cNvPr id="2" name="图片 1"/>
          <p:cNvPicPr>
            <a:picLocks noChangeAspect="1"/>
          </p:cNvPicPr>
          <p:nvPr/>
        </p:nvPicPr>
        <p:blipFill>
          <a:blip r:embed="rId1"/>
          <a:stretch>
            <a:fillRect/>
          </a:stretch>
        </p:blipFill>
        <p:spPr>
          <a:xfrm>
            <a:off x="87630" y="-24765"/>
            <a:ext cx="2117090" cy="2096135"/>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87630" y="755015"/>
            <a:ext cx="4787900" cy="4817745"/>
          </a:xfrm>
          <a:prstGeom prst="rect">
            <a:avLst/>
          </a:prstGeom>
          <a:noFill/>
          <a:ln>
            <a:noFill/>
          </a:ln>
        </p:spPr>
        <p:txBody>
          <a:bodyPr wrap="square" lIns="121898" tIns="60948" rIns="121898" bIns="60948">
            <a:spAutoFit/>
          </a:bodyPr>
          <a:lstStyle/>
          <a:p>
            <a:pPr indent="0" algn="just" fontAlgn="auto">
              <a:lnSpc>
                <a:spcPct val="100000"/>
              </a:lnSpc>
              <a:spcAft>
                <a:spcPts val="0"/>
              </a:spcAft>
            </a:pPr>
            <a:r>
              <a:rPr lang="en-US" sz="2400" kern="100" dirty="0">
                <a:ea typeface="华文细黑" panose="02010600040101010101" charset="-122"/>
                <a:cs typeface="Times New Roman" panose="02020603050405020304"/>
              </a:rPr>
              <a:t>                                     </a:t>
            </a:r>
            <a:r>
              <a:rPr sz="2400" kern="100" dirty="0">
                <a:ea typeface="华文细黑" panose="02010600040101010101" charset="-122"/>
                <a:cs typeface="Times New Roman" panose="02020603050405020304"/>
              </a:rPr>
              <a:t>这儿</a:t>
            </a:r>
            <a:endParaRPr sz="2400" kern="100" dirty="0">
              <a:ea typeface="华文细黑" panose="02010600040101010101" charset="-122"/>
              <a:cs typeface="Times New Roman" panose="02020603050405020304"/>
            </a:endParaRPr>
          </a:p>
          <a:p>
            <a:pPr indent="0" algn="just" fontAlgn="auto">
              <a:lnSpc>
                <a:spcPct val="100000"/>
              </a:lnSpc>
              <a:spcAft>
                <a:spcPts val="0"/>
              </a:spcAft>
            </a:pPr>
            <a:r>
              <a:rPr lang="zh-CN" sz="2400" kern="100" dirty="0">
                <a:ea typeface="华文细黑" panose="02010600040101010101" charset="-122"/>
                <a:cs typeface="Times New Roman" panose="02020603050405020304"/>
              </a:rPr>
              <a:t>                                     韦锦</a:t>
            </a:r>
            <a:endParaRPr lang="zh-CN" sz="2400" kern="100" dirty="0">
              <a:ea typeface="华文细黑" panose="0201060004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这儿很少刮风    一年只刮两次</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一次刮半年</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这儿刮的风很小  连一片秋叶也吹不下来</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这儿没有树</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这儿的阳光很充足</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我们没来之前  白天里一点阴影也没有</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我们在这儿干了几十年了</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打了好多井  抽上了好多油</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盖了楼  种了树  树长得很高很粗</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现在</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我们的孩子     生活在一座城市里</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                        </a:t>
            </a:r>
            <a:r>
              <a:rPr lang="en-US" sz="2000" kern="100" dirty="0">
                <a:latin typeface="楷体" panose="02010609060101010101" charset="-122"/>
                <a:ea typeface="楷体" panose="02010609060101010101" charset="-122"/>
                <a:cs typeface="Times New Roman" panose="02020603050405020304"/>
              </a:rPr>
              <a:t>1983</a:t>
            </a:r>
            <a:r>
              <a:rPr lang="zh-CN" altLang="en-US" sz="2000" kern="100" dirty="0">
                <a:latin typeface="楷体" panose="02010609060101010101" charset="-122"/>
                <a:ea typeface="楷体" panose="02010609060101010101" charset="-122"/>
                <a:cs typeface="Times New Roman" panose="02020603050405020304"/>
              </a:rPr>
              <a:t>年</a:t>
            </a:r>
            <a:endParaRPr lang="zh-CN" altLang="en-US" sz="2000" kern="100" dirty="0">
              <a:latin typeface="楷体" panose="02010609060101010101" charset="-122"/>
              <a:ea typeface="楷体" panose="02010609060101010101" charset="-122"/>
              <a:cs typeface="Times New Roman" panose="02020603050405020304"/>
            </a:endParaRPr>
          </a:p>
        </p:txBody>
      </p:sp>
      <p:sp>
        <p:nvSpPr>
          <p:cNvPr id="8" name="文本框 7"/>
          <p:cNvSpPr txBox="1"/>
          <p:nvPr/>
        </p:nvSpPr>
        <p:spPr>
          <a:xfrm>
            <a:off x="4625340" y="74295"/>
            <a:ext cx="7412355" cy="2103120"/>
          </a:xfrm>
          <a:prstGeom prst="rect">
            <a:avLst/>
          </a:prstGeom>
          <a:noFill/>
        </p:spPr>
        <p:txBody>
          <a:bodyPr wrap="square" rtlCol="0" anchor="t">
            <a:spAutoFit/>
          </a:bodyPr>
          <a:p>
            <a:r>
              <a:rPr sz="2200" b="1">
                <a:latin typeface="仿宋" panose="02010609060101010101" charset="-122"/>
                <a:ea typeface="仿宋" panose="02010609060101010101" charset="-122"/>
              </a:rPr>
              <a:t>这首诗具体赞美了油田工人的什么精神？请结合内容简单概括。</a:t>
            </a:r>
            <a:endParaRPr sz="2200" b="1">
              <a:latin typeface="仿宋" panose="02010609060101010101" charset="-122"/>
              <a:ea typeface="仿宋" panose="02010609060101010101" charset="-122"/>
            </a:endParaRPr>
          </a:p>
          <a:p>
            <a:endParaRPr sz="2200" b="1">
              <a:latin typeface="仿宋" panose="02010609060101010101" charset="-122"/>
              <a:ea typeface="仿宋" panose="02010609060101010101" charset="-122"/>
            </a:endParaRPr>
          </a:p>
          <a:p>
            <a:r>
              <a:rPr sz="2200" b="1">
                <a:solidFill>
                  <a:srgbClr val="FF0000"/>
                </a:solidFill>
                <a:latin typeface="仿宋" panose="02010609060101010101" charset="-122"/>
                <a:ea typeface="仿宋" panose="02010609060101010101" charset="-122"/>
              </a:rPr>
              <a:t>本诗通过新奇的手法，表达了作者对油田工人的赞美。赞美他们的坚韧、吃苦耐劳精神；赞美他们的奉献精神；赞美他们敢叫日月换新天、惠及后代的创造能力。</a:t>
            </a:r>
            <a:endParaRPr sz="2200" b="1">
              <a:solidFill>
                <a:srgbClr val="FF0000"/>
              </a:solidFill>
              <a:latin typeface="仿宋" panose="02010609060101010101" charset="-122"/>
              <a:ea typeface="仿宋" panose="02010609060101010101" charset="-122"/>
            </a:endParaRPr>
          </a:p>
        </p:txBody>
      </p:sp>
      <p:pic>
        <p:nvPicPr>
          <p:cNvPr id="3" name="图片 2"/>
          <p:cNvPicPr>
            <a:picLocks noChangeAspect="1"/>
          </p:cNvPicPr>
          <p:nvPr/>
        </p:nvPicPr>
        <p:blipFill>
          <a:blip r:embed="rId1"/>
          <a:stretch>
            <a:fillRect/>
          </a:stretch>
        </p:blipFill>
        <p:spPr>
          <a:xfrm>
            <a:off x="5031105" y="2273935"/>
            <a:ext cx="6800850" cy="1447800"/>
          </a:xfrm>
          <a:prstGeom prst="rect">
            <a:avLst/>
          </a:prstGeom>
        </p:spPr>
      </p:pic>
      <p:pic>
        <p:nvPicPr>
          <p:cNvPr id="4" name="图片 3"/>
          <p:cNvPicPr>
            <a:picLocks noChangeAspect="1"/>
          </p:cNvPicPr>
          <p:nvPr/>
        </p:nvPicPr>
        <p:blipFill>
          <a:blip r:embed="rId2"/>
          <a:stretch>
            <a:fillRect/>
          </a:stretch>
        </p:blipFill>
        <p:spPr>
          <a:xfrm>
            <a:off x="4875530" y="3823335"/>
            <a:ext cx="7284085" cy="951865"/>
          </a:xfrm>
          <a:prstGeom prst="rect">
            <a:avLst/>
          </a:prstGeom>
        </p:spPr>
      </p:pic>
      <p:pic>
        <p:nvPicPr>
          <p:cNvPr id="5" name="图片 4"/>
          <p:cNvPicPr>
            <a:picLocks noChangeAspect="1"/>
          </p:cNvPicPr>
          <p:nvPr/>
        </p:nvPicPr>
        <p:blipFill>
          <a:blip r:embed="rId3"/>
          <a:stretch>
            <a:fillRect/>
          </a:stretch>
        </p:blipFill>
        <p:spPr>
          <a:xfrm>
            <a:off x="5031105" y="4874260"/>
            <a:ext cx="6800850" cy="1828165"/>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355465" y="243205"/>
            <a:ext cx="4863465" cy="6036945"/>
          </a:xfrm>
          <a:prstGeom prst="rect">
            <a:avLst/>
          </a:prstGeom>
          <a:noFill/>
          <a:ln>
            <a:noFill/>
          </a:ln>
        </p:spPr>
        <p:txBody>
          <a:bodyPr wrap="square" lIns="121898" tIns="60948" rIns="121898" bIns="60948">
            <a:spAutoFit/>
          </a:bodyPr>
          <a:lstStyle/>
          <a:p>
            <a:pPr indent="0" algn="just" fontAlgn="auto">
              <a:lnSpc>
                <a:spcPct val="100000"/>
              </a:lnSpc>
              <a:spcAft>
                <a:spcPts val="0"/>
              </a:spcAft>
            </a:pPr>
            <a:r>
              <a:rPr lang="en-US" sz="2400" kern="100" dirty="0">
                <a:ea typeface="华文细黑" panose="02010600040101010101" charset="-122"/>
                <a:cs typeface="Times New Roman" panose="02020603050405020304"/>
              </a:rPr>
              <a:t>                               </a:t>
            </a:r>
            <a:r>
              <a:rPr sz="2400" kern="100" dirty="0">
                <a:ea typeface="华文细黑" panose="02010600040101010101" charset="-122"/>
                <a:cs typeface="Times New Roman" panose="02020603050405020304"/>
              </a:rPr>
              <a:t>父亲写的散文诗</a:t>
            </a:r>
            <a:endParaRPr sz="2400" kern="100" dirty="0">
              <a:ea typeface="华文细黑" panose="02010600040101010101" charset="-122"/>
              <a:cs typeface="Times New Roman" panose="02020603050405020304"/>
            </a:endParaRPr>
          </a:p>
          <a:p>
            <a:pPr indent="0" algn="just" fontAlgn="auto">
              <a:lnSpc>
                <a:spcPct val="100000"/>
              </a:lnSpc>
              <a:spcAft>
                <a:spcPts val="0"/>
              </a:spcAft>
            </a:pPr>
            <a:r>
              <a:rPr sz="2400" kern="100" dirty="0">
                <a:ea typeface="华文细黑" panose="02010600040101010101" charset="-122"/>
                <a:cs typeface="Times New Roman" panose="02020603050405020304"/>
              </a:rPr>
              <a:t>                                       董玉方</a:t>
            </a:r>
            <a:endParaRPr sz="2400" kern="100" dirty="0">
              <a:ea typeface="华文细黑" panose="02010600040101010101" charset="-122"/>
              <a:cs typeface="Times New Roman" panose="02020603050405020304"/>
            </a:endParaRPr>
          </a:p>
          <a:p>
            <a:pPr indent="0" algn="just" fontAlgn="auto">
              <a:lnSpc>
                <a:spcPct val="100000"/>
              </a:lnSpc>
              <a:spcAft>
                <a:spcPts val="0"/>
              </a:spcAft>
            </a:pP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一九八四年 庄稼还没收割完</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女儿躺在我怀里 睡得那么甜</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今晚的露天电影 没时间去看</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妻子提醒我 修修缝纫机的踏板</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明天我要去 邻居家再借点钱</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孩子哭了一整天哪 闹着要吃饼干</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蓝色的涤卡上衣 痛往心里钻</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蹲在池塘边上 给了自己两拳</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一九九四年 庄稼早已收割完</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我的老母亲去年 离开了人间</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女儿扎着马尾辫 跑进了校园</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可是她最近 有点孤单瘦了一大圈</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想一想未来 我老成了一堆旧纸钱</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那时的女儿一定 会美得很惊艳</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有个爱她的男人 要娶她回家</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可想到这些 我却不忍看她一眼</a:t>
            </a:r>
            <a:endParaRPr sz="2000" kern="100" dirty="0">
              <a:latin typeface="楷体" panose="02010609060101010101" charset="-122"/>
              <a:ea typeface="楷体" panose="02010609060101010101" charset="-122"/>
              <a:cs typeface="Times New Roman" panose="02020603050405020304"/>
            </a:endParaRPr>
          </a:p>
        </p:txBody>
      </p:sp>
      <p:sp>
        <p:nvSpPr>
          <p:cNvPr id="8" name="文本框 7"/>
          <p:cNvSpPr txBox="1"/>
          <p:nvPr/>
        </p:nvSpPr>
        <p:spPr>
          <a:xfrm>
            <a:off x="139065" y="2118995"/>
            <a:ext cx="4078605" cy="4114800"/>
          </a:xfrm>
          <a:prstGeom prst="rect">
            <a:avLst/>
          </a:prstGeom>
          <a:noFill/>
        </p:spPr>
        <p:txBody>
          <a:bodyPr wrap="square" rtlCol="0" anchor="t">
            <a:spAutoFit/>
          </a:bodyPr>
          <a:p>
            <a:r>
              <a:rPr sz="2200" b="1">
                <a:solidFill>
                  <a:srgbClr val="FF0000"/>
                </a:solidFill>
                <a:latin typeface="仿宋" panose="02010609060101010101" charset="-122"/>
                <a:ea typeface="仿宋" panose="02010609060101010101" charset="-122"/>
              </a:rPr>
              <a:t>　董玉方， 当代诗人。1984年生于山东省</a:t>
            </a:r>
            <a:r>
              <a:rPr sz="2200" b="1">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梁山县</a:t>
            </a:r>
            <a:r>
              <a:rPr sz="2200" b="1">
                <a:solidFill>
                  <a:srgbClr val="FF0000"/>
                </a:solidFill>
                <a:latin typeface="仿宋" panose="02010609060101010101" charset="-122"/>
                <a:ea typeface="仿宋" panose="02010609060101010101" charset="-122"/>
              </a:rPr>
              <a:t>董花园村，2002年12月入伍，现任成都军区战旗文工团任专业创作员。于《人民文学》《解放军文艺》《诗刊》《星星》《解放军报》《词刊》《绿风诗刊》《当代小说》《文艺报》等报刊发表各类作品1000余篇，出版发行诗集《一路锋芒如血》。这首诗2016年被歌手许飞谱曲，李建等人演唱，感动万千听者。</a:t>
            </a:r>
            <a:endParaRPr sz="2200" b="1">
              <a:solidFill>
                <a:srgbClr val="FF0000"/>
              </a:solidFill>
              <a:latin typeface="仿宋" panose="02010609060101010101" charset="-122"/>
              <a:ea typeface="仿宋" panose="02010609060101010101" charset="-122"/>
            </a:endParaRPr>
          </a:p>
        </p:txBody>
      </p:sp>
      <p:pic>
        <p:nvPicPr>
          <p:cNvPr id="3" name="图片 2"/>
          <p:cNvPicPr>
            <a:picLocks noChangeAspect="1"/>
          </p:cNvPicPr>
          <p:nvPr/>
        </p:nvPicPr>
        <p:blipFill>
          <a:blip r:embed="rId1"/>
          <a:stretch>
            <a:fillRect/>
          </a:stretch>
        </p:blipFill>
        <p:spPr>
          <a:xfrm>
            <a:off x="43180" y="-21590"/>
            <a:ext cx="2628900" cy="1847850"/>
          </a:xfrm>
          <a:prstGeom prst="rect">
            <a:avLst/>
          </a:prstGeom>
        </p:spPr>
      </p:pic>
      <p:sp>
        <p:nvSpPr>
          <p:cNvPr id="5" name="文本框 4"/>
          <p:cNvSpPr txBox="1"/>
          <p:nvPr/>
        </p:nvSpPr>
        <p:spPr>
          <a:xfrm>
            <a:off x="8685530" y="1364615"/>
            <a:ext cx="3162300" cy="2225040"/>
          </a:xfrm>
          <a:prstGeom prst="rect">
            <a:avLst/>
          </a:prstGeom>
          <a:noFill/>
        </p:spPr>
        <p:txBody>
          <a:bodyPr wrap="square" rtlCol="0" anchor="t">
            <a:spAutoFit/>
          </a:bodyPr>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sym typeface="+mn-ea"/>
              </a:rPr>
              <a:t>这是我父亲 日记里的文字</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sym typeface="+mn-ea"/>
              </a:rPr>
              <a:t>这是他的生命 留下</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sym typeface="+mn-ea"/>
              </a:rPr>
              <a:t>留下来的散文诗</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sym typeface="+mn-ea"/>
              </a:rPr>
              <a:t>几十年后 我看着泪流不止</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sym typeface="+mn-ea"/>
              </a:rPr>
              <a:t>可我的父亲  已经老得像一张旧报纸</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sym typeface="+mn-ea"/>
              </a:rPr>
              <a:t>那上面的故事 就是一辈子。</a:t>
            </a:r>
            <a:endParaRPr sz="2000" kern="100" dirty="0">
              <a:latin typeface="楷体" panose="02010609060101010101" charset="-122"/>
              <a:ea typeface="楷体" panose="02010609060101010101" charset="-122"/>
              <a:cs typeface="Times New Roman" panose="02020603050405020304"/>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51765" y="-48895"/>
            <a:ext cx="4457065" cy="6661785"/>
          </a:xfrm>
          <a:prstGeom prst="rect">
            <a:avLst/>
          </a:prstGeom>
          <a:noFill/>
          <a:ln>
            <a:noFill/>
          </a:ln>
        </p:spPr>
        <p:txBody>
          <a:bodyPr wrap="square" lIns="121898" tIns="60948" rIns="121898" bIns="60948">
            <a:spAutoFit/>
          </a:bodyPr>
          <a:lstStyle/>
          <a:p>
            <a:pPr indent="0" algn="just" fontAlgn="auto">
              <a:lnSpc>
                <a:spcPct val="100000"/>
              </a:lnSpc>
              <a:spcAft>
                <a:spcPts val="0"/>
              </a:spcAft>
            </a:pPr>
            <a:r>
              <a:rPr lang="en-US" sz="2400" kern="100" dirty="0">
                <a:ea typeface="华文细黑" panose="02010600040101010101" charset="-122"/>
                <a:cs typeface="Times New Roman" panose="02020603050405020304"/>
              </a:rPr>
              <a:t>  </a:t>
            </a:r>
            <a:r>
              <a:rPr sz="2000" kern="100" dirty="0">
                <a:ea typeface="华文细黑" panose="02010600040101010101" charset="-122"/>
                <a:cs typeface="Times New Roman" panose="02020603050405020304"/>
              </a:rPr>
              <a:t>父亲写的散文诗       董玉方</a:t>
            </a:r>
            <a:endParaRPr sz="2000" kern="100" dirty="0">
              <a:ea typeface="华文细黑" panose="02010600040101010101" charset="-122"/>
              <a:cs typeface="Times New Roman" panose="02020603050405020304"/>
            </a:endParaRPr>
          </a:p>
          <a:p>
            <a:pPr indent="0" algn="just" fontAlgn="auto">
              <a:lnSpc>
                <a:spcPct val="1000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rPr>
              <a:t>一九八四年 庄稼还没收割完</a:t>
            </a:r>
            <a:endParaRPr sz="2000" kern="100" dirty="0">
              <a:solidFill>
                <a:srgbClr val="161B88"/>
              </a:solidFill>
              <a:latin typeface="楷体" panose="02010609060101010101" charset="-122"/>
              <a:ea typeface="楷体" panose="02010609060101010101" charset="-122"/>
              <a:cs typeface="Times New Roman" panose="02020603050405020304"/>
            </a:endParaRPr>
          </a:p>
          <a:p>
            <a:pPr indent="0" algn="just" fontAlgn="auto">
              <a:lnSpc>
                <a:spcPts val="22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rPr>
              <a:t>女儿躺在我怀里 睡得那么甜</a:t>
            </a:r>
            <a:endParaRPr sz="2000" kern="100" dirty="0">
              <a:solidFill>
                <a:srgbClr val="161B88"/>
              </a:solidFill>
              <a:latin typeface="楷体" panose="02010609060101010101" charset="-122"/>
              <a:ea typeface="楷体" panose="02010609060101010101" charset="-122"/>
              <a:cs typeface="Times New Roman" panose="02020603050405020304"/>
            </a:endParaRPr>
          </a:p>
          <a:p>
            <a:pPr indent="0" algn="just" fontAlgn="auto">
              <a:lnSpc>
                <a:spcPts val="22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rPr>
              <a:t>今晚的露天电影 没时间去看</a:t>
            </a:r>
            <a:endParaRPr sz="2000" kern="100" dirty="0">
              <a:solidFill>
                <a:srgbClr val="161B88"/>
              </a:solidFill>
              <a:latin typeface="楷体" panose="02010609060101010101" charset="-122"/>
              <a:ea typeface="楷体" panose="02010609060101010101" charset="-122"/>
              <a:cs typeface="Times New Roman" panose="02020603050405020304"/>
            </a:endParaRPr>
          </a:p>
          <a:p>
            <a:pPr indent="0" algn="just" fontAlgn="auto">
              <a:lnSpc>
                <a:spcPts val="22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rPr>
              <a:t>妻子提醒我 修修缝纫机的踏板</a:t>
            </a:r>
            <a:endParaRPr sz="2000" kern="100" dirty="0">
              <a:solidFill>
                <a:srgbClr val="161B88"/>
              </a:solidFill>
              <a:latin typeface="楷体" panose="02010609060101010101" charset="-122"/>
              <a:ea typeface="楷体" panose="02010609060101010101" charset="-122"/>
              <a:cs typeface="Times New Roman" panose="02020603050405020304"/>
            </a:endParaRPr>
          </a:p>
          <a:p>
            <a:pPr indent="0" algn="just" fontAlgn="auto">
              <a:lnSpc>
                <a:spcPts val="22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rPr>
              <a:t>明天我要去 邻居家再借点钱</a:t>
            </a:r>
            <a:endParaRPr sz="2000" kern="100" dirty="0">
              <a:solidFill>
                <a:srgbClr val="161B88"/>
              </a:solidFill>
              <a:latin typeface="楷体" panose="02010609060101010101" charset="-122"/>
              <a:ea typeface="楷体" panose="02010609060101010101" charset="-122"/>
              <a:cs typeface="Times New Roman" panose="02020603050405020304"/>
            </a:endParaRPr>
          </a:p>
          <a:p>
            <a:pPr indent="0" algn="just" fontAlgn="auto">
              <a:lnSpc>
                <a:spcPts val="22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rPr>
              <a:t>孩子哭了一整天哪 闹着要吃饼干</a:t>
            </a:r>
            <a:endParaRPr sz="2000" kern="100" dirty="0">
              <a:solidFill>
                <a:srgbClr val="161B88"/>
              </a:solidFill>
              <a:latin typeface="楷体" panose="02010609060101010101" charset="-122"/>
              <a:ea typeface="楷体" panose="02010609060101010101" charset="-122"/>
              <a:cs typeface="Times New Roman" panose="02020603050405020304"/>
            </a:endParaRPr>
          </a:p>
          <a:p>
            <a:pPr indent="0" algn="just" fontAlgn="auto">
              <a:lnSpc>
                <a:spcPts val="22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rPr>
              <a:t>蓝色的涤卡上衣 痛往心里钻</a:t>
            </a:r>
            <a:endParaRPr sz="2000" kern="100" dirty="0">
              <a:solidFill>
                <a:srgbClr val="161B88"/>
              </a:solidFill>
              <a:latin typeface="楷体" panose="02010609060101010101" charset="-122"/>
              <a:ea typeface="楷体" panose="02010609060101010101" charset="-122"/>
              <a:cs typeface="Times New Roman" panose="02020603050405020304"/>
            </a:endParaRPr>
          </a:p>
          <a:p>
            <a:pPr indent="0" algn="just" fontAlgn="auto">
              <a:lnSpc>
                <a:spcPts val="22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rPr>
              <a:t>蹲在池塘边上 给了自己两拳</a:t>
            </a:r>
            <a:endParaRPr sz="2000" kern="100" dirty="0">
              <a:solidFill>
                <a:srgbClr val="161B88"/>
              </a:solidFill>
              <a:latin typeface="楷体" panose="02010609060101010101" charset="-122"/>
              <a:ea typeface="楷体" panose="02010609060101010101" charset="-122"/>
              <a:cs typeface="Times New Roman" panose="02020603050405020304"/>
            </a:endParaRPr>
          </a:p>
          <a:p>
            <a:pPr indent="0" algn="just" fontAlgn="auto">
              <a:lnSpc>
                <a:spcPts val="22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rPr>
              <a:t>一九九四年 庄稼早已收割完</a:t>
            </a:r>
            <a:endParaRPr sz="2000" kern="100" dirty="0">
              <a:solidFill>
                <a:srgbClr val="161B88"/>
              </a:solidFill>
              <a:latin typeface="楷体" panose="02010609060101010101" charset="-122"/>
              <a:ea typeface="楷体" panose="02010609060101010101" charset="-122"/>
              <a:cs typeface="Times New Roman" panose="02020603050405020304"/>
            </a:endParaRPr>
          </a:p>
          <a:p>
            <a:pPr indent="0" algn="just" fontAlgn="auto">
              <a:lnSpc>
                <a:spcPts val="22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rPr>
              <a:t>我的老母亲去年 离开了人间</a:t>
            </a:r>
            <a:endParaRPr sz="2000" kern="100" dirty="0">
              <a:solidFill>
                <a:srgbClr val="161B88"/>
              </a:solidFill>
              <a:latin typeface="楷体" panose="02010609060101010101" charset="-122"/>
              <a:ea typeface="楷体" panose="02010609060101010101" charset="-122"/>
              <a:cs typeface="Times New Roman" panose="02020603050405020304"/>
            </a:endParaRPr>
          </a:p>
          <a:p>
            <a:pPr indent="0" algn="just" fontAlgn="auto">
              <a:lnSpc>
                <a:spcPts val="22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rPr>
              <a:t>女儿扎着马尾辫 跑进了校园</a:t>
            </a:r>
            <a:endParaRPr sz="2000" kern="100" dirty="0">
              <a:solidFill>
                <a:srgbClr val="161B88"/>
              </a:solidFill>
              <a:latin typeface="楷体" panose="02010609060101010101" charset="-122"/>
              <a:ea typeface="楷体" panose="02010609060101010101" charset="-122"/>
              <a:cs typeface="Times New Roman" panose="02020603050405020304"/>
            </a:endParaRPr>
          </a:p>
          <a:p>
            <a:pPr indent="0" algn="just" fontAlgn="auto">
              <a:lnSpc>
                <a:spcPts val="22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rPr>
              <a:t>可是她最近 有点孤单瘦了一大圈</a:t>
            </a:r>
            <a:endParaRPr sz="2000" kern="100" dirty="0">
              <a:solidFill>
                <a:srgbClr val="161B88"/>
              </a:solidFill>
              <a:latin typeface="楷体" panose="02010609060101010101" charset="-122"/>
              <a:ea typeface="楷体" panose="02010609060101010101" charset="-122"/>
              <a:cs typeface="Times New Roman" panose="02020603050405020304"/>
            </a:endParaRPr>
          </a:p>
          <a:p>
            <a:pPr indent="0" algn="just" fontAlgn="auto">
              <a:lnSpc>
                <a:spcPts val="22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rPr>
              <a:t>想一想未来 我老成了一堆旧纸钱</a:t>
            </a:r>
            <a:endParaRPr sz="2000" kern="100" dirty="0">
              <a:solidFill>
                <a:srgbClr val="161B88"/>
              </a:solidFill>
              <a:latin typeface="楷体" panose="02010609060101010101" charset="-122"/>
              <a:ea typeface="楷体" panose="02010609060101010101" charset="-122"/>
              <a:cs typeface="Times New Roman" panose="02020603050405020304"/>
            </a:endParaRPr>
          </a:p>
          <a:p>
            <a:pPr indent="0" algn="just" fontAlgn="auto">
              <a:lnSpc>
                <a:spcPts val="22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rPr>
              <a:t>那时的女儿一定 会美得很惊艳</a:t>
            </a:r>
            <a:endParaRPr sz="2000" kern="100" dirty="0">
              <a:solidFill>
                <a:srgbClr val="161B88"/>
              </a:solidFill>
              <a:latin typeface="楷体" panose="02010609060101010101" charset="-122"/>
              <a:ea typeface="楷体" panose="02010609060101010101" charset="-122"/>
              <a:cs typeface="Times New Roman" panose="02020603050405020304"/>
            </a:endParaRPr>
          </a:p>
          <a:p>
            <a:pPr indent="0" algn="just" fontAlgn="auto">
              <a:lnSpc>
                <a:spcPts val="22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rPr>
              <a:t>有个爱她的男人 要娶她回家</a:t>
            </a:r>
            <a:endParaRPr sz="2000" kern="100" dirty="0">
              <a:solidFill>
                <a:srgbClr val="161B88"/>
              </a:solidFill>
              <a:latin typeface="楷体" panose="02010609060101010101" charset="-122"/>
              <a:ea typeface="楷体" panose="02010609060101010101" charset="-122"/>
              <a:cs typeface="Times New Roman" panose="02020603050405020304"/>
            </a:endParaRPr>
          </a:p>
          <a:p>
            <a:pPr indent="0" algn="just" fontAlgn="auto">
              <a:lnSpc>
                <a:spcPts val="22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rPr>
              <a:t>可想到这些 我却不忍看她一眼</a:t>
            </a:r>
            <a:endParaRPr sz="2000" kern="100" dirty="0">
              <a:solidFill>
                <a:srgbClr val="161B88"/>
              </a:solidFill>
              <a:latin typeface="楷体" panose="02010609060101010101" charset="-122"/>
              <a:ea typeface="楷体" panose="02010609060101010101" charset="-122"/>
              <a:cs typeface="Times New Roman" panose="02020603050405020304"/>
            </a:endParaRPr>
          </a:p>
          <a:p>
            <a:pPr indent="0" algn="just" fontAlgn="auto">
              <a:lnSpc>
                <a:spcPts val="22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sym typeface="+mn-ea"/>
              </a:rPr>
              <a:t>这是我父亲 日记里的文字</a:t>
            </a:r>
            <a:endParaRPr sz="2000" kern="100" dirty="0">
              <a:solidFill>
                <a:srgbClr val="161B88"/>
              </a:solidFill>
              <a:latin typeface="楷体" panose="02010609060101010101" charset="-122"/>
              <a:ea typeface="楷体" panose="02010609060101010101" charset="-122"/>
              <a:cs typeface="Times New Roman" panose="02020603050405020304"/>
              <a:sym typeface="+mn-ea"/>
            </a:endParaRPr>
          </a:p>
          <a:p>
            <a:pPr indent="0" algn="just" fontAlgn="auto">
              <a:lnSpc>
                <a:spcPts val="22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sym typeface="+mn-ea"/>
              </a:rPr>
              <a:t>这是他的生命 留下</a:t>
            </a:r>
            <a:endParaRPr sz="2000" kern="100" dirty="0">
              <a:solidFill>
                <a:srgbClr val="161B88"/>
              </a:solidFill>
              <a:latin typeface="楷体" panose="02010609060101010101" charset="-122"/>
              <a:ea typeface="楷体" panose="02010609060101010101" charset="-122"/>
              <a:cs typeface="Times New Roman" panose="02020603050405020304"/>
              <a:sym typeface="+mn-ea"/>
            </a:endParaRPr>
          </a:p>
          <a:p>
            <a:pPr indent="0" algn="just" fontAlgn="auto">
              <a:lnSpc>
                <a:spcPts val="22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sym typeface="+mn-ea"/>
              </a:rPr>
              <a:t>留下来的散文诗</a:t>
            </a:r>
            <a:endParaRPr sz="2000" kern="100" dirty="0">
              <a:solidFill>
                <a:srgbClr val="161B88"/>
              </a:solidFill>
              <a:latin typeface="楷体" panose="02010609060101010101" charset="-122"/>
              <a:ea typeface="楷体" panose="02010609060101010101" charset="-122"/>
              <a:cs typeface="Times New Roman" panose="02020603050405020304"/>
              <a:sym typeface="+mn-ea"/>
            </a:endParaRPr>
          </a:p>
          <a:p>
            <a:pPr indent="0" algn="just" fontAlgn="auto">
              <a:lnSpc>
                <a:spcPts val="22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sym typeface="+mn-ea"/>
              </a:rPr>
              <a:t>几十年后 我看着泪流不止</a:t>
            </a:r>
            <a:endParaRPr sz="2000" kern="100" dirty="0">
              <a:solidFill>
                <a:srgbClr val="161B88"/>
              </a:solidFill>
              <a:latin typeface="楷体" panose="02010609060101010101" charset="-122"/>
              <a:ea typeface="楷体" panose="02010609060101010101" charset="-122"/>
              <a:cs typeface="Times New Roman" panose="02020603050405020304"/>
              <a:sym typeface="+mn-ea"/>
            </a:endParaRPr>
          </a:p>
          <a:p>
            <a:pPr indent="0" algn="just" fontAlgn="auto">
              <a:lnSpc>
                <a:spcPts val="22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sym typeface="+mn-ea"/>
              </a:rPr>
              <a:t>可我的父亲  已经老得像一张旧报纸</a:t>
            </a:r>
            <a:endParaRPr sz="2000" kern="100" dirty="0">
              <a:solidFill>
                <a:srgbClr val="161B88"/>
              </a:solidFill>
              <a:latin typeface="楷体" panose="02010609060101010101" charset="-122"/>
              <a:ea typeface="楷体" panose="02010609060101010101" charset="-122"/>
              <a:cs typeface="Times New Roman" panose="02020603050405020304"/>
              <a:sym typeface="+mn-ea"/>
            </a:endParaRPr>
          </a:p>
          <a:p>
            <a:pPr indent="0" algn="just" fontAlgn="auto">
              <a:lnSpc>
                <a:spcPts val="22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sym typeface="+mn-ea"/>
              </a:rPr>
              <a:t>那上面的故事 就是一辈子。</a:t>
            </a:r>
            <a:endParaRPr sz="2000" kern="100" dirty="0">
              <a:solidFill>
                <a:srgbClr val="161B88"/>
              </a:solidFill>
              <a:latin typeface="楷体" panose="02010609060101010101" charset="-122"/>
              <a:ea typeface="楷体" panose="02010609060101010101" charset="-122"/>
              <a:cs typeface="Times New Roman" panose="02020603050405020304"/>
              <a:sym typeface="+mn-ea"/>
            </a:endParaRPr>
          </a:p>
        </p:txBody>
      </p:sp>
      <p:sp>
        <p:nvSpPr>
          <p:cNvPr id="5" name="文本框 4"/>
          <p:cNvSpPr txBox="1"/>
          <p:nvPr/>
        </p:nvSpPr>
        <p:spPr>
          <a:xfrm>
            <a:off x="4799330" y="1313815"/>
            <a:ext cx="3162300" cy="396240"/>
          </a:xfrm>
          <a:prstGeom prst="rect">
            <a:avLst/>
          </a:prstGeom>
          <a:noFill/>
        </p:spPr>
        <p:txBody>
          <a:bodyPr wrap="square" rtlCol="0" anchor="t">
            <a:spAutoFit/>
          </a:bodyPr>
          <a:p>
            <a:pPr indent="0" algn="just" fontAlgn="auto">
              <a:lnSpc>
                <a:spcPct val="100000"/>
              </a:lnSpc>
              <a:spcAft>
                <a:spcPts val="0"/>
              </a:spcAft>
            </a:pPr>
            <a:endParaRPr sz="2000" kern="100" dirty="0">
              <a:latin typeface="楷体" panose="02010609060101010101" charset="-122"/>
              <a:ea typeface="楷体" panose="02010609060101010101" charset="-122"/>
              <a:cs typeface="Times New Roman" panose="02020603050405020304"/>
            </a:endParaRPr>
          </a:p>
        </p:txBody>
      </p:sp>
      <p:sp>
        <p:nvSpPr>
          <p:cNvPr id="100" name="文本框 99"/>
          <p:cNvSpPr txBox="1"/>
          <p:nvPr/>
        </p:nvSpPr>
        <p:spPr>
          <a:xfrm>
            <a:off x="4355465" y="125095"/>
            <a:ext cx="7847965" cy="822960"/>
          </a:xfrm>
          <a:prstGeom prst="rect">
            <a:avLst/>
          </a:prstGeom>
          <a:noFill/>
          <a:ln w="9525">
            <a:noFill/>
          </a:ln>
        </p:spPr>
        <p:txBody>
          <a:bodyPr wrap="square">
            <a:spAutoFit/>
          </a:bodyPr>
          <a:p>
            <a:pPr marL="0" indent="0" algn="l"/>
            <a:r>
              <a:rPr lang="zh-CN" altLang="en-US" sz="2400" b="0" u="none">
                <a:solidFill>
                  <a:srgbClr val="333333"/>
                </a:solidFill>
                <a:highlight>
                  <a:srgbClr val="FFFFFF"/>
                </a:highlight>
                <a:latin typeface="宋体" panose="02010600030101010101" pitchFamily="2" charset="-122"/>
                <a:ea typeface="宋体" panose="02010600030101010101" pitchFamily="2" charset="-122"/>
                <a:cs typeface="宋体" panose="02010600030101010101" pitchFamily="2" charset="-122"/>
              </a:rPr>
              <a:t>请根据诗歌内容，简析第一节和第二节分别写了父亲的什么？全诗主要给我们呈现了一个怎样的父亲形象？</a:t>
            </a:r>
            <a:r>
              <a:rPr lang="zh-CN" altLang="en-US" sz="2400" b="0" u="none">
                <a:solidFill>
                  <a:srgbClr val="333333"/>
                </a:solidFill>
                <a:highlight>
                  <a:srgbClr val="FFFFFF"/>
                </a:highlight>
                <a:latin typeface="Arial" panose="020B0604020202020204" pitchFamily="34" charset="0"/>
                <a:ea typeface="Arial" panose="020B0604020202020204" pitchFamily="34" charset="0"/>
                <a:cs typeface="Arial" panose="020B0604020202020204" pitchFamily="34" charset="0"/>
              </a:rPr>
              <a:t> </a:t>
            </a:r>
            <a:endParaRPr lang="zh-CN" altLang="en-US" sz="2400"/>
          </a:p>
        </p:txBody>
      </p:sp>
      <p:sp>
        <p:nvSpPr>
          <p:cNvPr id="2" name="文本框 1"/>
          <p:cNvSpPr txBox="1"/>
          <p:nvPr/>
        </p:nvSpPr>
        <p:spPr>
          <a:xfrm>
            <a:off x="4088765" y="1044575"/>
            <a:ext cx="7886700" cy="1463040"/>
          </a:xfrm>
          <a:prstGeom prst="rect">
            <a:avLst/>
          </a:prstGeom>
          <a:noFill/>
          <a:ln w="9525">
            <a:noFill/>
          </a:ln>
        </p:spPr>
        <p:txBody>
          <a:bodyPr wrap="square">
            <a:spAutoFit/>
          </a:bodyPr>
          <a:p>
            <a:pPr marL="0" indent="0" algn="l"/>
            <a:r>
              <a:rPr lang="zh-CN" altLang="en-US" sz="1800" b="1" u="none">
                <a:solidFill>
                  <a:srgbClr val="FF0000"/>
                </a:solidFill>
                <a:highlight>
                  <a:srgbClr val="FFFFFF"/>
                </a:highlight>
                <a:latin typeface="宋体" panose="02010600030101010101" pitchFamily="2" charset="-122"/>
                <a:ea typeface="宋体" panose="02010600030101010101" pitchFamily="2" charset="-122"/>
                <a:cs typeface="宋体" panose="02010600030101010101" pitchFamily="2" charset="-122"/>
              </a:rPr>
              <a:t>第一节写了父亲初为人父的喜悦，写了父亲的忙碌劳累，对艰难日子淡淡的愁虑；还有因不能给家人好的生活的愧疚和自责。第二节写了父亲对离世的母亲的怀念，和对女儿成长的欣喜和忧虑，对女儿美好未来的憧憬。全诗给我们呈现了一个为了家庭任劳任怨，甘于奉献，逐渐老迈的父亲形象。</a:t>
            </a:r>
            <a:endParaRPr lang="zh-CN" altLang="en-US" sz="1800" b="1"/>
          </a:p>
        </p:txBody>
      </p:sp>
      <p:pic>
        <p:nvPicPr>
          <p:cNvPr id="4" name="图片 3" descr="D12AB1E4%)K[{VDWL`]SZTX"/>
          <p:cNvPicPr>
            <a:picLocks noChangeAspect="1"/>
          </p:cNvPicPr>
          <p:nvPr>
            <p:custDataLst>
              <p:tags r:id="rId1"/>
            </p:custDataLst>
          </p:nvPr>
        </p:nvPicPr>
        <p:blipFill>
          <a:blip r:embed="rId2"/>
          <a:stretch>
            <a:fillRect/>
          </a:stretch>
        </p:blipFill>
        <p:spPr>
          <a:xfrm>
            <a:off x="4355465" y="2534920"/>
            <a:ext cx="7323455" cy="1494155"/>
          </a:xfrm>
          <a:prstGeom prst="rect">
            <a:avLst/>
          </a:prstGeom>
          <a:noFill/>
          <a:ln w="9525">
            <a:noFill/>
          </a:ln>
        </p:spPr>
      </p:pic>
      <p:pic>
        <p:nvPicPr>
          <p:cNvPr id="6" name="图片 5" descr="$GRFEH[VW5SJH26D$JEN2NA"/>
          <p:cNvPicPr>
            <a:picLocks noChangeAspect="1"/>
          </p:cNvPicPr>
          <p:nvPr>
            <p:custDataLst>
              <p:tags r:id="rId3"/>
            </p:custDataLst>
          </p:nvPr>
        </p:nvPicPr>
        <p:blipFill>
          <a:blip r:embed="rId4"/>
          <a:stretch>
            <a:fillRect/>
          </a:stretch>
        </p:blipFill>
        <p:spPr>
          <a:xfrm>
            <a:off x="4370070" y="4270375"/>
            <a:ext cx="7324090" cy="2018030"/>
          </a:xfrm>
          <a:prstGeom prst="rect">
            <a:avLst/>
          </a:prstGeom>
          <a:noFill/>
          <a:ln w="9525">
            <a:noFill/>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51765" y="-48895"/>
            <a:ext cx="4457065" cy="6661785"/>
          </a:xfrm>
          <a:prstGeom prst="rect">
            <a:avLst/>
          </a:prstGeom>
          <a:noFill/>
          <a:ln>
            <a:noFill/>
          </a:ln>
        </p:spPr>
        <p:txBody>
          <a:bodyPr wrap="square" lIns="121898" tIns="60948" rIns="121898" bIns="60948">
            <a:spAutoFit/>
          </a:bodyPr>
          <a:lstStyle/>
          <a:p>
            <a:pPr indent="0" algn="just" fontAlgn="auto">
              <a:lnSpc>
                <a:spcPct val="100000"/>
              </a:lnSpc>
              <a:spcAft>
                <a:spcPts val="0"/>
              </a:spcAft>
            </a:pPr>
            <a:r>
              <a:rPr lang="en-US" sz="2400" kern="100" dirty="0">
                <a:ea typeface="华文细黑" panose="02010600040101010101" charset="-122"/>
                <a:cs typeface="Times New Roman" panose="02020603050405020304"/>
              </a:rPr>
              <a:t>  </a:t>
            </a:r>
            <a:r>
              <a:rPr sz="2000" kern="100" dirty="0">
                <a:ea typeface="华文细黑" panose="02010600040101010101" charset="-122"/>
                <a:cs typeface="Times New Roman" panose="02020603050405020304"/>
              </a:rPr>
              <a:t>父亲写的散文诗       董玉方</a:t>
            </a:r>
            <a:endParaRPr sz="2000" kern="100" dirty="0">
              <a:ea typeface="华文细黑" panose="02010600040101010101" charset="-122"/>
              <a:cs typeface="Times New Roman" panose="02020603050405020304"/>
            </a:endParaRPr>
          </a:p>
          <a:p>
            <a:pPr indent="0" algn="just" fontAlgn="auto">
              <a:lnSpc>
                <a:spcPct val="1000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rPr>
              <a:t>一九八四年 庄稼还没收割完</a:t>
            </a:r>
            <a:endParaRPr sz="2000" kern="100" dirty="0">
              <a:solidFill>
                <a:srgbClr val="161B88"/>
              </a:solidFill>
              <a:latin typeface="楷体" panose="02010609060101010101" charset="-122"/>
              <a:ea typeface="楷体" panose="02010609060101010101" charset="-122"/>
              <a:cs typeface="Times New Roman" panose="02020603050405020304"/>
            </a:endParaRPr>
          </a:p>
          <a:p>
            <a:pPr indent="0" algn="just" fontAlgn="auto">
              <a:lnSpc>
                <a:spcPts val="22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rPr>
              <a:t>女儿躺在我怀里 睡得那么甜</a:t>
            </a:r>
            <a:endParaRPr sz="2000" kern="100" dirty="0">
              <a:solidFill>
                <a:srgbClr val="161B88"/>
              </a:solidFill>
              <a:latin typeface="楷体" panose="02010609060101010101" charset="-122"/>
              <a:ea typeface="楷体" panose="02010609060101010101" charset="-122"/>
              <a:cs typeface="Times New Roman" panose="02020603050405020304"/>
            </a:endParaRPr>
          </a:p>
          <a:p>
            <a:pPr indent="0" algn="just" fontAlgn="auto">
              <a:lnSpc>
                <a:spcPts val="22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rPr>
              <a:t>今晚的露天电影 没时间去看</a:t>
            </a:r>
            <a:endParaRPr sz="2000" kern="100" dirty="0">
              <a:solidFill>
                <a:srgbClr val="161B88"/>
              </a:solidFill>
              <a:latin typeface="楷体" panose="02010609060101010101" charset="-122"/>
              <a:ea typeface="楷体" panose="02010609060101010101" charset="-122"/>
              <a:cs typeface="Times New Roman" panose="02020603050405020304"/>
            </a:endParaRPr>
          </a:p>
          <a:p>
            <a:pPr indent="0" algn="just" fontAlgn="auto">
              <a:lnSpc>
                <a:spcPts val="22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rPr>
              <a:t>妻子提醒我 修修缝纫机的踏板</a:t>
            </a:r>
            <a:endParaRPr sz="2000" kern="100" dirty="0">
              <a:solidFill>
                <a:srgbClr val="161B88"/>
              </a:solidFill>
              <a:latin typeface="楷体" panose="02010609060101010101" charset="-122"/>
              <a:ea typeface="楷体" panose="02010609060101010101" charset="-122"/>
              <a:cs typeface="Times New Roman" panose="02020603050405020304"/>
            </a:endParaRPr>
          </a:p>
          <a:p>
            <a:pPr indent="0" algn="just" fontAlgn="auto">
              <a:lnSpc>
                <a:spcPts val="22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rPr>
              <a:t>明天我要去 邻居家再借点钱</a:t>
            </a:r>
            <a:endParaRPr sz="2000" kern="100" dirty="0">
              <a:solidFill>
                <a:srgbClr val="161B88"/>
              </a:solidFill>
              <a:latin typeface="楷体" panose="02010609060101010101" charset="-122"/>
              <a:ea typeface="楷体" panose="02010609060101010101" charset="-122"/>
              <a:cs typeface="Times New Roman" panose="02020603050405020304"/>
            </a:endParaRPr>
          </a:p>
          <a:p>
            <a:pPr indent="0" algn="just" fontAlgn="auto">
              <a:lnSpc>
                <a:spcPts val="22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rPr>
              <a:t>孩子哭了一整天哪 闹着要吃饼干</a:t>
            </a:r>
            <a:endParaRPr sz="2000" kern="100" dirty="0">
              <a:solidFill>
                <a:srgbClr val="161B88"/>
              </a:solidFill>
              <a:latin typeface="楷体" panose="02010609060101010101" charset="-122"/>
              <a:ea typeface="楷体" panose="02010609060101010101" charset="-122"/>
              <a:cs typeface="Times New Roman" panose="02020603050405020304"/>
            </a:endParaRPr>
          </a:p>
          <a:p>
            <a:pPr indent="0" algn="just" fontAlgn="auto">
              <a:lnSpc>
                <a:spcPts val="22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rPr>
              <a:t>蓝色的涤卡上衣 痛往心里钻</a:t>
            </a:r>
            <a:endParaRPr sz="2000" kern="100" dirty="0">
              <a:solidFill>
                <a:srgbClr val="161B88"/>
              </a:solidFill>
              <a:latin typeface="楷体" panose="02010609060101010101" charset="-122"/>
              <a:ea typeface="楷体" panose="02010609060101010101" charset="-122"/>
              <a:cs typeface="Times New Roman" panose="02020603050405020304"/>
            </a:endParaRPr>
          </a:p>
          <a:p>
            <a:pPr indent="0" algn="just" fontAlgn="auto">
              <a:lnSpc>
                <a:spcPts val="22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rPr>
              <a:t>蹲在池塘边上 给了自己两拳</a:t>
            </a:r>
            <a:endParaRPr sz="2000" kern="100" dirty="0">
              <a:solidFill>
                <a:srgbClr val="161B88"/>
              </a:solidFill>
              <a:latin typeface="楷体" panose="02010609060101010101" charset="-122"/>
              <a:ea typeface="楷体" panose="02010609060101010101" charset="-122"/>
              <a:cs typeface="Times New Roman" panose="02020603050405020304"/>
            </a:endParaRPr>
          </a:p>
          <a:p>
            <a:pPr indent="0" algn="just" fontAlgn="auto">
              <a:lnSpc>
                <a:spcPts val="22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rPr>
              <a:t>一九九四年 庄稼早已收割完</a:t>
            </a:r>
            <a:endParaRPr sz="2000" kern="100" dirty="0">
              <a:solidFill>
                <a:srgbClr val="161B88"/>
              </a:solidFill>
              <a:latin typeface="楷体" panose="02010609060101010101" charset="-122"/>
              <a:ea typeface="楷体" panose="02010609060101010101" charset="-122"/>
              <a:cs typeface="Times New Roman" panose="02020603050405020304"/>
            </a:endParaRPr>
          </a:p>
          <a:p>
            <a:pPr indent="0" algn="just" fontAlgn="auto">
              <a:lnSpc>
                <a:spcPts val="22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rPr>
              <a:t>我的老母亲去年 离开了人间</a:t>
            </a:r>
            <a:endParaRPr sz="2000" kern="100" dirty="0">
              <a:solidFill>
                <a:srgbClr val="161B88"/>
              </a:solidFill>
              <a:latin typeface="楷体" panose="02010609060101010101" charset="-122"/>
              <a:ea typeface="楷体" panose="02010609060101010101" charset="-122"/>
              <a:cs typeface="Times New Roman" panose="02020603050405020304"/>
            </a:endParaRPr>
          </a:p>
          <a:p>
            <a:pPr indent="0" algn="just" fontAlgn="auto">
              <a:lnSpc>
                <a:spcPts val="22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rPr>
              <a:t>女儿扎着马尾辫 跑进了校园</a:t>
            </a:r>
            <a:endParaRPr sz="2000" kern="100" dirty="0">
              <a:solidFill>
                <a:srgbClr val="161B88"/>
              </a:solidFill>
              <a:latin typeface="楷体" panose="02010609060101010101" charset="-122"/>
              <a:ea typeface="楷体" panose="02010609060101010101" charset="-122"/>
              <a:cs typeface="Times New Roman" panose="02020603050405020304"/>
            </a:endParaRPr>
          </a:p>
          <a:p>
            <a:pPr indent="0" algn="just" fontAlgn="auto">
              <a:lnSpc>
                <a:spcPts val="22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rPr>
              <a:t>可是她最近 有点孤单瘦了一大圈</a:t>
            </a:r>
            <a:endParaRPr sz="2000" kern="100" dirty="0">
              <a:solidFill>
                <a:srgbClr val="161B88"/>
              </a:solidFill>
              <a:latin typeface="楷体" panose="02010609060101010101" charset="-122"/>
              <a:ea typeface="楷体" panose="02010609060101010101" charset="-122"/>
              <a:cs typeface="Times New Roman" panose="02020603050405020304"/>
            </a:endParaRPr>
          </a:p>
          <a:p>
            <a:pPr indent="0" algn="just" fontAlgn="auto">
              <a:lnSpc>
                <a:spcPts val="22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rPr>
              <a:t>想一想未来 我老成了一堆旧纸钱</a:t>
            </a:r>
            <a:endParaRPr sz="2000" kern="100" dirty="0">
              <a:solidFill>
                <a:srgbClr val="161B88"/>
              </a:solidFill>
              <a:latin typeface="楷体" panose="02010609060101010101" charset="-122"/>
              <a:ea typeface="楷体" panose="02010609060101010101" charset="-122"/>
              <a:cs typeface="Times New Roman" panose="02020603050405020304"/>
            </a:endParaRPr>
          </a:p>
          <a:p>
            <a:pPr indent="0" algn="just" fontAlgn="auto">
              <a:lnSpc>
                <a:spcPts val="22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rPr>
              <a:t>那时的女儿一定 会美得很惊艳</a:t>
            </a:r>
            <a:endParaRPr sz="2000" kern="100" dirty="0">
              <a:solidFill>
                <a:srgbClr val="161B88"/>
              </a:solidFill>
              <a:latin typeface="楷体" panose="02010609060101010101" charset="-122"/>
              <a:ea typeface="楷体" panose="02010609060101010101" charset="-122"/>
              <a:cs typeface="Times New Roman" panose="02020603050405020304"/>
            </a:endParaRPr>
          </a:p>
          <a:p>
            <a:pPr indent="0" algn="just" fontAlgn="auto">
              <a:lnSpc>
                <a:spcPts val="22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rPr>
              <a:t>有个爱她的男人 要娶她回家</a:t>
            </a:r>
            <a:endParaRPr sz="2000" kern="100" dirty="0">
              <a:solidFill>
                <a:srgbClr val="161B88"/>
              </a:solidFill>
              <a:latin typeface="楷体" panose="02010609060101010101" charset="-122"/>
              <a:ea typeface="楷体" panose="02010609060101010101" charset="-122"/>
              <a:cs typeface="Times New Roman" panose="02020603050405020304"/>
            </a:endParaRPr>
          </a:p>
          <a:p>
            <a:pPr indent="0" algn="just" fontAlgn="auto">
              <a:lnSpc>
                <a:spcPts val="22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rPr>
              <a:t>可想到这些 我却不忍看她一眼</a:t>
            </a:r>
            <a:endParaRPr sz="2000" kern="100" dirty="0">
              <a:solidFill>
                <a:srgbClr val="161B88"/>
              </a:solidFill>
              <a:latin typeface="楷体" panose="02010609060101010101" charset="-122"/>
              <a:ea typeface="楷体" panose="02010609060101010101" charset="-122"/>
              <a:cs typeface="Times New Roman" panose="02020603050405020304"/>
            </a:endParaRPr>
          </a:p>
          <a:p>
            <a:pPr indent="0" algn="just" fontAlgn="auto">
              <a:lnSpc>
                <a:spcPts val="22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sym typeface="+mn-ea"/>
              </a:rPr>
              <a:t>这是我父亲 日记里的文字</a:t>
            </a:r>
            <a:endParaRPr sz="2000" kern="100" dirty="0">
              <a:solidFill>
                <a:srgbClr val="161B88"/>
              </a:solidFill>
              <a:latin typeface="楷体" panose="02010609060101010101" charset="-122"/>
              <a:ea typeface="楷体" panose="02010609060101010101" charset="-122"/>
              <a:cs typeface="Times New Roman" panose="02020603050405020304"/>
              <a:sym typeface="+mn-ea"/>
            </a:endParaRPr>
          </a:p>
          <a:p>
            <a:pPr indent="0" algn="just" fontAlgn="auto">
              <a:lnSpc>
                <a:spcPts val="22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sym typeface="+mn-ea"/>
              </a:rPr>
              <a:t>这是他的生命 留下</a:t>
            </a:r>
            <a:endParaRPr sz="2000" kern="100" dirty="0">
              <a:solidFill>
                <a:srgbClr val="161B88"/>
              </a:solidFill>
              <a:latin typeface="楷体" panose="02010609060101010101" charset="-122"/>
              <a:ea typeface="楷体" panose="02010609060101010101" charset="-122"/>
              <a:cs typeface="Times New Roman" panose="02020603050405020304"/>
              <a:sym typeface="+mn-ea"/>
            </a:endParaRPr>
          </a:p>
          <a:p>
            <a:pPr indent="0" algn="just" fontAlgn="auto">
              <a:lnSpc>
                <a:spcPts val="22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sym typeface="+mn-ea"/>
              </a:rPr>
              <a:t>留下来的散文诗</a:t>
            </a:r>
            <a:endParaRPr sz="2000" kern="100" dirty="0">
              <a:solidFill>
                <a:srgbClr val="161B88"/>
              </a:solidFill>
              <a:latin typeface="楷体" panose="02010609060101010101" charset="-122"/>
              <a:ea typeface="楷体" panose="02010609060101010101" charset="-122"/>
              <a:cs typeface="Times New Roman" panose="02020603050405020304"/>
              <a:sym typeface="+mn-ea"/>
            </a:endParaRPr>
          </a:p>
          <a:p>
            <a:pPr indent="0" algn="just" fontAlgn="auto">
              <a:lnSpc>
                <a:spcPts val="22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sym typeface="+mn-ea"/>
              </a:rPr>
              <a:t>几十年后 我看着泪流不止</a:t>
            </a:r>
            <a:endParaRPr sz="2000" kern="100" dirty="0">
              <a:solidFill>
                <a:srgbClr val="161B88"/>
              </a:solidFill>
              <a:latin typeface="楷体" panose="02010609060101010101" charset="-122"/>
              <a:ea typeface="楷体" panose="02010609060101010101" charset="-122"/>
              <a:cs typeface="Times New Roman" panose="02020603050405020304"/>
              <a:sym typeface="+mn-ea"/>
            </a:endParaRPr>
          </a:p>
          <a:p>
            <a:pPr indent="0" algn="just" fontAlgn="auto">
              <a:lnSpc>
                <a:spcPts val="22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sym typeface="+mn-ea"/>
              </a:rPr>
              <a:t>可我的父亲  已经老得像一张旧报纸</a:t>
            </a:r>
            <a:endParaRPr sz="2000" kern="100" dirty="0">
              <a:solidFill>
                <a:srgbClr val="161B88"/>
              </a:solidFill>
              <a:latin typeface="楷体" panose="02010609060101010101" charset="-122"/>
              <a:ea typeface="楷体" panose="02010609060101010101" charset="-122"/>
              <a:cs typeface="Times New Roman" panose="02020603050405020304"/>
              <a:sym typeface="+mn-ea"/>
            </a:endParaRPr>
          </a:p>
          <a:p>
            <a:pPr indent="0" algn="just" fontAlgn="auto">
              <a:lnSpc>
                <a:spcPts val="2200"/>
              </a:lnSpc>
              <a:spcAft>
                <a:spcPts val="0"/>
              </a:spcAft>
            </a:pPr>
            <a:r>
              <a:rPr sz="2000" kern="100" dirty="0">
                <a:solidFill>
                  <a:srgbClr val="161B88"/>
                </a:solidFill>
                <a:latin typeface="楷体" panose="02010609060101010101" charset="-122"/>
                <a:ea typeface="楷体" panose="02010609060101010101" charset="-122"/>
                <a:cs typeface="Times New Roman" panose="02020603050405020304"/>
                <a:sym typeface="+mn-ea"/>
              </a:rPr>
              <a:t>那上面的故事 就是一辈子。</a:t>
            </a:r>
            <a:endParaRPr sz="2000" kern="100" dirty="0">
              <a:solidFill>
                <a:srgbClr val="161B88"/>
              </a:solidFill>
              <a:latin typeface="楷体" panose="02010609060101010101" charset="-122"/>
              <a:ea typeface="楷体" panose="02010609060101010101" charset="-122"/>
              <a:cs typeface="Times New Roman" panose="02020603050405020304"/>
              <a:sym typeface="+mn-ea"/>
            </a:endParaRPr>
          </a:p>
        </p:txBody>
      </p:sp>
      <p:sp>
        <p:nvSpPr>
          <p:cNvPr id="5" name="文本框 4"/>
          <p:cNvSpPr txBox="1"/>
          <p:nvPr/>
        </p:nvSpPr>
        <p:spPr>
          <a:xfrm>
            <a:off x="4799330" y="1313815"/>
            <a:ext cx="3162300" cy="396240"/>
          </a:xfrm>
          <a:prstGeom prst="rect">
            <a:avLst/>
          </a:prstGeom>
          <a:noFill/>
        </p:spPr>
        <p:txBody>
          <a:bodyPr wrap="square" rtlCol="0" anchor="t">
            <a:spAutoFit/>
          </a:bodyPr>
          <a:p>
            <a:pPr indent="0" algn="just" fontAlgn="auto">
              <a:lnSpc>
                <a:spcPct val="100000"/>
              </a:lnSpc>
              <a:spcAft>
                <a:spcPts val="0"/>
              </a:spcAft>
            </a:pPr>
            <a:endParaRPr sz="2000" kern="100" dirty="0">
              <a:latin typeface="楷体" panose="02010609060101010101" charset="-122"/>
              <a:ea typeface="楷体" panose="02010609060101010101" charset="-122"/>
              <a:cs typeface="Times New Roman" panose="02020603050405020304"/>
            </a:endParaRPr>
          </a:p>
        </p:txBody>
      </p:sp>
      <p:sp>
        <p:nvSpPr>
          <p:cNvPr id="100" name="文本框 99"/>
          <p:cNvSpPr txBox="1"/>
          <p:nvPr/>
        </p:nvSpPr>
        <p:spPr>
          <a:xfrm>
            <a:off x="4355465" y="125095"/>
            <a:ext cx="7847965" cy="822960"/>
          </a:xfrm>
          <a:prstGeom prst="rect">
            <a:avLst/>
          </a:prstGeom>
          <a:noFill/>
          <a:ln w="9525">
            <a:noFill/>
          </a:ln>
        </p:spPr>
        <p:txBody>
          <a:bodyPr wrap="square">
            <a:spAutoFit/>
          </a:bodyPr>
          <a:p>
            <a:pPr marL="0" indent="0" algn="l"/>
            <a:r>
              <a:rPr lang="zh-CN" altLang="en-US" sz="2400" b="0" u="none">
                <a:solidFill>
                  <a:srgbClr val="333333"/>
                </a:solidFill>
                <a:highlight>
                  <a:srgbClr val="FFFFFF"/>
                </a:highlight>
                <a:latin typeface="宋体" panose="02010600030101010101" pitchFamily="2" charset="-122"/>
                <a:ea typeface="宋体" panose="02010600030101010101" pitchFamily="2" charset="-122"/>
                <a:cs typeface="宋体" panose="02010600030101010101" pitchFamily="2" charset="-122"/>
              </a:rPr>
              <a:t>请根据诗歌内容，简析第一节和第二节分别写了父亲的什么？全诗主要给我们呈现了一个怎样的父亲形象？</a:t>
            </a:r>
            <a:r>
              <a:rPr lang="zh-CN" altLang="en-US" sz="2400" b="0" u="none">
                <a:solidFill>
                  <a:srgbClr val="333333"/>
                </a:solidFill>
                <a:highlight>
                  <a:srgbClr val="FFFFFF"/>
                </a:highlight>
                <a:latin typeface="Arial" panose="020B0604020202020204" pitchFamily="34" charset="0"/>
                <a:ea typeface="Arial" panose="020B0604020202020204" pitchFamily="34" charset="0"/>
                <a:cs typeface="Arial" panose="020B0604020202020204" pitchFamily="34" charset="0"/>
              </a:rPr>
              <a:t> </a:t>
            </a:r>
            <a:endParaRPr lang="zh-CN" altLang="en-US" sz="2400"/>
          </a:p>
        </p:txBody>
      </p:sp>
      <p:sp>
        <p:nvSpPr>
          <p:cNvPr id="2" name="文本框 1"/>
          <p:cNvSpPr txBox="1"/>
          <p:nvPr/>
        </p:nvSpPr>
        <p:spPr>
          <a:xfrm>
            <a:off x="4088765" y="1044575"/>
            <a:ext cx="7886700" cy="1463040"/>
          </a:xfrm>
          <a:prstGeom prst="rect">
            <a:avLst/>
          </a:prstGeom>
          <a:noFill/>
          <a:ln w="9525">
            <a:noFill/>
          </a:ln>
        </p:spPr>
        <p:txBody>
          <a:bodyPr wrap="square">
            <a:spAutoFit/>
          </a:bodyPr>
          <a:p>
            <a:pPr marL="0" indent="0" algn="l"/>
            <a:r>
              <a:rPr lang="zh-CN" altLang="en-US" sz="1800" b="1" u="none">
                <a:solidFill>
                  <a:srgbClr val="FF0000"/>
                </a:solidFill>
                <a:highlight>
                  <a:srgbClr val="FFFFFF"/>
                </a:highlight>
                <a:latin typeface="宋体" panose="02010600030101010101" pitchFamily="2" charset="-122"/>
                <a:ea typeface="宋体" panose="02010600030101010101" pitchFamily="2" charset="-122"/>
                <a:cs typeface="宋体" panose="02010600030101010101" pitchFamily="2" charset="-122"/>
              </a:rPr>
              <a:t>第一节写了父亲初为人父的喜悦，写了父亲的忙碌劳累，对艰难日子淡淡的愁虑；还有因不能给家人好的生活的愧疚和自责。第二节写了父亲对离世的母亲的怀念，和对女儿成长的欣喜和忧虑，对女儿美好未来的憧憬。全诗给我们呈现了一个为了家庭任劳任怨，甘于奉献，逐渐老迈的父亲形象。</a:t>
            </a:r>
            <a:endParaRPr lang="zh-CN" altLang="en-US" sz="1800" b="1"/>
          </a:p>
        </p:txBody>
      </p:sp>
      <p:pic>
        <p:nvPicPr>
          <p:cNvPr id="3" name="图片 2" descr="{Q1OZZQ6ASF_8$0GA[PGT%J"/>
          <p:cNvPicPr>
            <a:picLocks noChangeAspect="1"/>
          </p:cNvPicPr>
          <p:nvPr>
            <p:custDataLst>
              <p:tags r:id="rId1"/>
            </p:custDataLst>
          </p:nvPr>
        </p:nvPicPr>
        <p:blipFill>
          <a:blip r:embed="rId2"/>
          <a:stretch>
            <a:fillRect/>
          </a:stretch>
        </p:blipFill>
        <p:spPr>
          <a:xfrm>
            <a:off x="4485005" y="2576830"/>
            <a:ext cx="6621145" cy="1668145"/>
          </a:xfrm>
          <a:prstGeom prst="rect">
            <a:avLst/>
          </a:prstGeom>
          <a:noFill/>
          <a:ln w="9525">
            <a:noFill/>
          </a:ln>
        </p:spPr>
      </p:pic>
      <p:pic>
        <p:nvPicPr>
          <p:cNvPr id="6148" name="图片 1"/>
          <p:cNvPicPr>
            <a:picLocks noChangeAspect="1"/>
          </p:cNvPicPr>
          <p:nvPr>
            <p:custDataLst>
              <p:tags r:id="rId3"/>
            </p:custDataLst>
          </p:nvPr>
        </p:nvPicPr>
        <p:blipFill>
          <a:blip r:embed="rId4"/>
          <a:stretch>
            <a:fillRect/>
          </a:stretch>
        </p:blipFill>
        <p:spPr>
          <a:xfrm rot="-5400000">
            <a:off x="6645910" y="2152650"/>
            <a:ext cx="2298700" cy="6621145"/>
          </a:xfrm>
          <a:prstGeom prst="rect">
            <a:avLst/>
          </a:prstGeom>
          <a:noFill/>
          <a:ln w="9525">
            <a:noFill/>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dministrator\Desktop\2.12\timg (19).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4909" t="4874"/>
          <a:stretch>
            <a:fillRect/>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组合 17"/>
          <p:cNvGrpSpPr/>
          <p:nvPr/>
        </p:nvGrpSpPr>
        <p:grpSpPr>
          <a:xfrm rot="0">
            <a:off x="0" y="3796665"/>
            <a:ext cx="12192000" cy="1375410"/>
            <a:chOff x="-1524000" y="2705990"/>
            <a:chExt cx="12192000" cy="1375395"/>
          </a:xfrm>
        </p:grpSpPr>
        <p:cxnSp>
          <p:nvCxnSpPr>
            <p:cNvPr id="21" name="直接连接符 20"/>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1524000" y="2705990"/>
              <a:ext cx="12192000" cy="1375395"/>
              <a:chOff x="-1524000" y="2705990"/>
              <a:chExt cx="12192000" cy="1375395"/>
            </a:xfrm>
          </p:grpSpPr>
          <p:sp>
            <p:nvSpPr>
              <p:cNvPr id="23" name="矩形 22"/>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标题 2"/>
          <p:cNvSpPr txBox="1"/>
          <p:nvPr/>
        </p:nvSpPr>
        <p:spPr>
          <a:xfrm>
            <a:off x="2818765" y="3865880"/>
            <a:ext cx="6552565" cy="122364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ctr">
              <a:lnSpc>
                <a:spcPct val="110000"/>
              </a:lnSpc>
            </a:pPr>
            <a:r>
              <a:rPr lang="zh-CN" altLang="zh-CN" sz="3800" kern="100" dirty="0">
                <a:latin typeface="Times New Roman" panose="02020603050405020304"/>
                <a:ea typeface="微软雅黑" panose="020B0503020204020204" pitchFamily="34" charset="-122"/>
              </a:rPr>
              <a:t>现代诗练习处理</a:t>
            </a:r>
            <a:endParaRPr lang="zh-CN" altLang="zh-CN" sz="3200" kern="100" dirty="0">
              <a:latin typeface="Times New Roman" panose="02020603050405020304"/>
              <a:ea typeface="楷体_GB2312" panose="02010609030101010101" pitchFamily="49" charset="-122"/>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555865" y="90805"/>
            <a:ext cx="4203065" cy="6585585"/>
          </a:xfrm>
          <a:prstGeom prst="rect">
            <a:avLst/>
          </a:prstGeom>
          <a:noFill/>
          <a:ln>
            <a:noFill/>
          </a:ln>
        </p:spPr>
        <p:txBody>
          <a:bodyPr wrap="square" lIns="121898" tIns="60948" rIns="121898" bIns="60948">
            <a:spAutoFit/>
          </a:bodyPr>
          <a:lstStyle/>
          <a:p>
            <a:pPr indent="0" algn="just" fontAlgn="auto">
              <a:lnSpc>
                <a:spcPct val="100000"/>
              </a:lnSpc>
              <a:spcAft>
                <a:spcPts val="0"/>
              </a:spcAft>
            </a:pPr>
            <a:r>
              <a:rPr lang="en-US" sz="2400" kern="100" dirty="0">
                <a:ea typeface="华文细黑" panose="02010600040101010101" charset="-122"/>
                <a:cs typeface="Times New Roman" panose="02020603050405020304"/>
              </a:rPr>
              <a:t>                     </a:t>
            </a:r>
            <a:r>
              <a:rPr sz="2400" kern="100" dirty="0">
                <a:ea typeface="华文细黑" panose="02010600040101010101" charset="-122"/>
                <a:cs typeface="Times New Roman" panose="02020603050405020304"/>
              </a:rPr>
              <a:t>手推车          艾青</a:t>
            </a:r>
            <a:endParaRPr sz="2400" kern="100" dirty="0">
              <a:ea typeface="华文细黑" panose="0201060004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在黄河流过的地域</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在无数的枯干了的河底</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手推车</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以唯一的轮子</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发出使阴暗的天穹痉挛的尖音</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穿过寒冷与静寂</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从这一个山脚</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到那一个山脚</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彻响着</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北国人民的悲哀</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在冰雪凝冻的日子</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在贫穷的小村与小村之间</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手推车</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以单独的轮子</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刻画在灰黄土层上的深深的辙迹</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穿过广阔与荒漠</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从这一条路</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到那一条路</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交织着</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北国人民的悲哀     1938年初</a:t>
            </a:r>
            <a:endParaRPr sz="2000" kern="100" dirty="0">
              <a:latin typeface="楷体" panose="02010609060101010101" charset="-122"/>
              <a:ea typeface="楷体" panose="02010609060101010101" charset="-122"/>
              <a:cs typeface="Times New Roman" panose="02020603050405020304"/>
            </a:endParaRPr>
          </a:p>
        </p:txBody>
      </p:sp>
      <p:sp>
        <p:nvSpPr>
          <p:cNvPr id="8" name="文本框 7"/>
          <p:cNvSpPr txBox="1"/>
          <p:nvPr/>
        </p:nvSpPr>
        <p:spPr>
          <a:xfrm>
            <a:off x="239395" y="90805"/>
            <a:ext cx="6846570" cy="5791200"/>
          </a:xfrm>
          <a:prstGeom prst="rect">
            <a:avLst/>
          </a:prstGeom>
          <a:noFill/>
        </p:spPr>
        <p:txBody>
          <a:bodyPr wrap="square" rtlCol="0" anchor="t">
            <a:spAutoFit/>
          </a:bodyPr>
          <a:p>
            <a:r>
              <a:rPr lang="en-US" sz="2200" b="1">
                <a:latin typeface="仿宋" panose="02010609060101010101" charset="-122"/>
                <a:ea typeface="仿宋" panose="02010609060101010101" charset="-122"/>
              </a:rPr>
              <a:t>              </a:t>
            </a:r>
            <a:r>
              <a:rPr sz="2200" b="1">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艾青</a:t>
            </a:r>
            <a:r>
              <a:rPr sz="2200" b="1">
                <a:latin typeface="仿宋" panose="02010609060101010101" charset="-122"/>
                <a:ea typeface="仿宋" panose="02010609060101010101" charset="-122"/>
              </a:rPr>
              <a:t>(1910年-1996年)，</a:t>
            </a:r>
            <a:r>
              <a:rPr sz="2200" b="1" u="sng">
                <a:solidFill>
                  <a:srgbClr val="161B88"/>
                </a:solidFill>
                <a:latin typeface="仿宋" panose="02010609060101010101" charset="-122"/>
                <a:ea typeface="仿宋" panose="02010609060101010101" charset="-122"/>
              </a:rPr>
              <a:t>原名蒋正涵</a:t>
            </a:r>
            <a:r>
              <a:rPr lang="zh-CN" sz="2200" b="1" u="sng">
                <a:solidFill>
                  <a:srgbClr val="161B88"/>
                </a:solidFill>
                <a:latin typeface="仿宋" panose="02010609060101010101" charset="-122"/>
                <a:ea typeface="仿宋" panose="02010609060101010101" charset="-122"/>
              </a:rPr>
              <a:t>，  </a:t>
            </a:r>
            <a:endParaRPr lang="zh-CN" sz="2200" b="1" u="sng">
              <a:solidFill>
                <a:srgbClr val="161B88"/>
              </a:solidFill>
              <a:latin typeface="仿宋" panose="02010609060101010101" charset="-122"/>
              <a:ea typeface="仿宋" panose="02010609060101010101" charset="-122"/>
            </a:endParaRPr>
          </a:p>
          <a:p>
            <a:r>
              <a:rPr lang="zh-CN" sz="2200" b="1" u="sng">
                <a:solidFill>
                  <a:srgbClr val="161B88"/>
                </a:solidFill>
                <a:latin typeface="仿宋" panose="02010609060101010101" charset="-122"/>
                <a:ea typeface="仿宋" panose="02010609060101010101" charset="-122"/>
              </a:rPr>
              <a:t>            </a:t>
            </a:r>
            <a:r>
              <a:rPr lang="zh-CN" sz="2200" b="1">
                <a:solidFill>
                  <a:srgbClr val="161B88"/>
                </a:solidFill>
                <a:latin typeface="仿宋" panose="02010609060101010101" charset="-122"/>
                <a:ea typeface="仿宋" panose="02010609060101010101" charset="-122"/>
              </a:rPr>
              <a:t>  </a:t>
            </a:r>
            <a:r>
              <a:rPr sz="2200" b="1" u="sng">
                <a:solidFill>
                  <a:srgbClr val="161B88"/>
                </a:solidFill>
                <a:latin typeface="仿宋" panose="02010609060101010101" charset="-122"/>
                <a:ea typeface="仿宋" panose="02010609060101010101" charset="-122"/>
              </a:rPr>
              <a:t>字养源，号海澄</a:t>
            </a:r>
            <a:r>
              <a:rPr sz="2200" b="1">
                <a:latin typeface="仿宋" panose="02010609060101010101" charset="-122"/>
                <a:ea typeface="仿宋" panose="02010609060101010101" charset="-122"/>
              </a:rPr>
              <a:t>，曾用笔名莪加、     </a:t>
            </a:r>
            <a:endParaRPr sz="2200" b="1">
              <a:latin typeface="仿宋" panose="02010609060101010101" charset="-122"/>
              <a:ea typeface="仿宋" panose="02010609060101010101" charset="-122"/>
            </a:endParaRPr>
          </a:p>
          <a:p>
            <a:r>
              <a:rPr sz="2200" b="1">
                <a:latin typeface="仿宋" panose="02010609060101010101" charset="-122"/>
                <a:ea typeface="仿宋" panose="02010609060101010101" charset="-122"/>
              </a:rPr>
              <a:t>              克阿、林壁等。 出生于浙江金华，</a:t>
            </a:r>
            <a:endParaRPr sz="2200" b="1">
              <a:latin typeface="仿宋" panose="02010609060101010101" charset="-122"/>
              <a:ea typeface="仿宋" panose="02010609060101010101" charset="-122"/>
            </a:endParaRPr>
          </a:p>
          <a:p>
            <a:r>
              <a:rPr sz="2200" b="1">
                <a:latin typeface="仿宋" panose="02010609060101010101" charset="-122"/>
                <a:ea typeface="仿宋" panose="02010609060101010101" charset="-122"/>
              </a:rPr>
              <a:t>              现当代文学家、诗人。</a:t>
            </a:r>
            <a:endParaRPr sz="2200" b="1">
              <a:latin typeface="仿宋" panose="02010609060101010101" charset="-122"/>
              <a:ea typeface="仿宋" panose="02010609060101010101" charset="-122"/>
            </a:endParaRPr>
          </a:p>
          <a:p>
            <a:r>
              <a:rPr sz="2200" b="1">
                <a:latin typeface="仿宋" panose="02010609060101010101" charset="-122"/>
                <a:ea typeface="仿宋" panose="02010609060101010101" charset="-122"/>
              </a:rPr>
              <a:t>              </a:t>
            </a:r>
            <a:r>
              <a:rPr lang="en-US" sz="2200" b="1">
                <a:latin typeface="仿宋" panose="02010609060101010101" charset="-122"/>
                <a:ea typeface="仿宋" panose="02010609060101010101" charset="-122"/>
              </a:rPr>
              <a:t>1</a:t>
            </a:r>
            <a:r>
              <a:rPr sz="2200" b="1">
                <a:latin typeface="仿宋" panose="02010609060101010101" charset="-122"/>
                <a:ea typeface="仿宋" panose="02010609060101010101" charset="-122"/>
              </a:rPr>
              <a:t>928年中学毕业后考入国立杭州西            </a:t>
            </a:r>
            <a:endParaRPr sz="2200" b="1">
              <a:latin typeface="仿宋" panose="02010609060101010101" charset="-122"/>
              <a:ea typeface="仿宋" panose="02010609060101010101" charset="-122"/>
            </a:endParaRPr>
          </a:p>
          <a:p>
            <a:r>
              <a:rPr sz="2200" b="1">
                <a:latin typeface="仿宋" panose="02010609060101010101" charset="-122"/>
                <a:ea typeface="仿宋" panose="02010609060101010101" charset="-122"/>
              </a:rPr>
              <a:t>              湖艺术院。1933年第一次用笔名发表</a:t>
            </a:r>
            <a:endParaRPr sz="2200" b="1">
              <a:latin typeface="仿宋" panose="02010609060101010101" charset="-122"/>
              <a:ea typeface="仿宋" panose="02010609060101010101" charset="-122"/>
            </a:endParaRPr>
          </a:p>
          <a:p>
            <a:r>
              <a:rPr sz="2200" b="1">
                <a:latin typeface="仿宋" panose="02010609060101010101" charset="-122"/>
                <a:ea typeface="仿宋" panose="02010609060101010101" charset="-122"/>
              </a:rPr>
              <a:t>              </a:t>
            </a:r>
            <a:r>
              <a:rPr sz="2200" b="1" u="sng">
                <a:solidFill>
                  <a:srgbClr val="FF0000"/>
                </a:solidFill>
                <a:latin typeface="仿宋" panose="02010609060101010101" charset="-122"/>
                <a:ea typeface="仿宋" panose="02010609060101010101" charset="-122"/>
              </a:rPr>
              <a:t>长诗《大堰河--我的保姆》</a:t>
            </a:r>
            <a:r>
              <a:rPr sz="2200" b="1">
                <a:latin typeface="仿宋" panose="02010609060101010101" charset="-122"/>
                <a:ea typeface="仿宋" panose="02010609060101010101" charset="-122"/>
              </a:rPr>
              <a:t>。 1932年</a:t>
            </a:r>
            <a:endParaRPr sz="2200" b="1">
              <a:latin typeface="仿宋" panose="02010609060101010101" charset="-122"/>
              <a:ea typeface="仿宋" panose="02010609060101010101" charset="-122"/>
            </a:endParaRPr>
          </a:p>
          <a:p>
            <a:r>
              <a:rPr sz="2200" b="1">
                <a:latin typeface="仿宋" panose="02010609060101010101" charset="-122"/>
                <a:ea typeface="仿宋" panose="02010609060101010101" charset="-122"/>
              </a:rPr>
              <a:t>              在上海加入</a:t>
            </a:r>
            <a:r>
              <a:rPr sz="2200" b="1" u="sng">
                <a:solidFill>
                  <a:srgbClr val="FF0000"/>
                </a:solidFill>
                <a:latin typeface="仿宋" panose="02010609060101010101" charset="-122"/>
                <a:ea typeface="仿宋" panose="02010609060101010101" charset="-122"/>
              </a:rPr>
              <a:t>中国左翼美术家联盟</a:t>
            </a:r>
            <a:r>
              <a:rPr sz="2200" b="1">
                <a:latin typeface="仿宋" panose="02010609060101010101" charset="-122"/>
                <a:ea typeface="仿宋" panose="02010609060101010101" charset="-122"/>
              </a:rPr>
              <a:t>，</a:t>
            </a:r>
            <a:r>
              <a:rPr sz="2200" b="1" u="sng">
                <a:solidFill>
                  <a:srgbClr val="FF0000"/>
                </a:solidFill>
                <a:latin typeface="仿宋" panose="02010609060101010101" charset="-122"/>
                <a:ea typeface="仿宋" panose="02010609060101010101" charset="-122"/>
              </a:rPr>
              <a:t>从事革命文艺活动</a:t>
            </a:r>
            <a:r>
              <a:rPr sz="2200" b="1">
                <a:latin typeface="仿宋" panose="02010609060101010101" charset="-122"/>
                <a:ea typeface="仿宋" panose="02010609060101010101" charset="-122"/>
              </a:rPr>
              <a:t>。</a:t>
            </a:r>
            <a:r>
              <a:rPr sz="2200" b="1" u="sng">
                <a:solidFill>
                  <a:srgbClr val="FF0000"/>
                </a:solidFill>
                <a:latin typeface="仿宋" panose="02010609060101010101" charset="-122"/>
                <a:ea typeface="仿宋" panose="02010609060101010101" charset="-122"/>
              </a:rPr>
              <a:t>1935年，出版了第一本诗集《大堰河》。</a:t>
            </a:r>
            <a:r>
              <a:rPr sz="2200" b="1">
                <a:latin typeface="仿宋" panose="02010609060101010101" charset="-122"/>
                <a:ea typeface="仿宋" panose="02010609060101010101" charset="-122"/>
              </a:rPr>
              <a:t>1957年被错划为右派。曾赴黑龙江、新疆生活和劳动，创作中断了二十余年。1979年平反后，任中国作家协会副主席、国际笔会中心副会长等职。1985年获法国文学艺术最高勋章。</a:t>
            </a:r>
            <a:endParaRPr sz="2200" b="1">
              <a:latin typeface="仿宋" panose="02010609060101010101" charset="-122"/>
              <a:ea typeface="仿宋" panose="02010609060101010101" charset="-122"/>
            </a:endParaRPr>
          </a:p>
          <a:p>
            <a:endParaRPr sz="2200" b="1">
              <a:latin typeface="仿宋" panose="02010609060101010101" charset="-122"/>
              <a:ea typeface="仿宋" panose="02010609060101010101" charset="-122"/>
            </a:endParaRPr>
          </a:p>
          <a:p>
            <a:r>
              <a:rPr sz="2200" b="1">
                <a:latin typeface="仿宋" panose="02010609060101010101" charset="-122"/>
                <a:ea typeface="仿宋" panose="02010609060101010101" charset="-122"/>
              </a:rPr>
              <a:t>1996年5月5日凌晨4时15分因病逝世，享年86岁。 艾青被认为是中国现代诗的代表诗人之一。主要作品有《大堰河--我的保姆》《艾青诗选》。</a:t>
            </a:r>
            <a:endParaRPr sz="2200" b="1">
              <a:latin typeface="仿宋" panose="02010609060101010101" charset="-122"/>
              <a:ea typeface="仿宋" panose="02010609060101010101" charset="-122"/>
            </a:endParaRPr>
          </a:p>
        </p:txBody>
      </p:sp>
      <p:pic>
        <p:nvPicPr>
          <p:cNvPr id="2" name="图片 1"/>
          <p:cNvPicPr>
            <a:picLocks noChangeAspect="1"/>
          </p:cNvPicPr>
          <p:nvPr/>
        </p:nvPicPr>
        <p:blipFill>
          <a:blip r:embed="rId1"/>
          <a:stretch>
            <a:fillRect/>
          </a:stretch>
        </p:blipFill>
        <p:spPr>
          <a:xfrm>
            <a:off x="-20320" y="635"/>
            <a:ext cx="2057400" cy="2763520"/>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555865" y="90805"/>
            <a:ext cx="4203065" cy="6585585"/>
          </a:xfrm>
          <a:prstGeom prst="rect">
            <a:avLst/>
          </a:prstGeom>
          <a:noFill/>
          <a:ln>
            <a:noFill/>
          </a:ln>
        </p:spPr>
        <p:txBody>
          <a:bodyPr wrap="square" lIns="121898" tIns="60948" rIns="121898" bIns="60948">
            <a:spAutoFit/>
          </a:bodyPr>
          <a:lstStyle/>
          <a:p>
            <a:pPr indent="0" algn="just" fontAlgn="auto">
              <a:lnSpc>
                <a:spcPct val="100000"/>
              </a:lnSpc>
              <a:spcAft>
                <a:spcPts val="0"/>
              </a:spcAft>
            </a:pPr>
            <a:r>
              <a:rPr lang="en-US" sz="2400" kern="100" dirty="0">
                <a:ea typeface="华文细黑" panose="02010600040101010101" charset="-122"/>
                <a:cs typeface="Times New Roman" panose="02020603050405020304"/>
              </a:rPr>
              <a:t>                     </a:t>
            </a:r>
            <a:r>
              <a:rPr sz="2400" kern="100" dirty="0">
                <a:ea typeface="华文细黑" panose="02010600040101010101" charset="-122"/>
                <a:cs typeface="Times New Roman" panose="02020603050405020304"/>
              </a:rPr>
              <a:t>手推车          艾青</a:t>
            </a:r>
            <a:endParaRPr sz="2400" kern="100" dirty="0">
              <a:ea typeface="华文细黑" panose="0201060004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在黄河流过的地域</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在无数的枯干了的河底</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手推车</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以唯一的轮子</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发出使阴暗的天穹痉挛的</a:t>
            </a:r>
            <a:r>
              <a:rPr sz="2000" b="1" kern="100" dirty="0">
                <a:solidFill>
                  <a:srgbClr val="FF0000"/>
                </a:solidFill>
                <a:latin typeface="楷体" panose="02010609060101010101" charset="-122"/>
                <a:ea typeface="楷体" panose="02010609060101010101" charset="-122"/>
                <a:cs typeface="Times New Roman" panose="02020603050405020304"/>
              </a:rPr>
              <a:t>尖音</a:t>
            </a:r>
            <a:endParaRPr sz="2000" b="1" kern="100" dirty="0">
              <a:solidFill>
                <a:srgbClr val="FF0000"/>
              </a:solidFill>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穿过寒冷与静寂</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从这一个山脚</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到那一个山脚</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彻响着</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北国人民的悲哀</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在冰雪凝冻的日子</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在贫穷的小村与小村之间</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手推车</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以单独的轮子</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刻画在灰黄土层上的深深的</a:t>
            </a:r>
            <a:r>
              <a:rPr sz="2000" b="1" kern="100" dirty="0">
                <a:solidFill>
                  <a:srgbClr val="FF0000"/>
                </a:solidFill>
                <a:latin typeface="楷体" panose="02010609060101010101" charset="-122"/>
                <a:ea typeface="楷体" panose="02010609060101010101" charset="-122"/>
                <a:cs typeface="Times New Roman" panose="02020603050405020304"/>
              </a:rPr>
              <a:t>辙迹</a:t>
            </a:r>
            <a:endParaRPr sz="2000" b="1" kern="100" dirty="0">
              <a:solidFill>
                <a:srgbClr val="FF0000"/>
              </a:solidFill>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穿过广阔与荒漠</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从这一条路</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到那一条路</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交织着</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北国人民的悲哀     1938年初</a:t>
            </a:r>
            <a:endParaRPr sz="2000" kern="100" dirty="0">
              <a:latin typeface="楷体" panose="02010609060101010101" charset="-122"/>
              <a:ea typeface="楷体" panose="02010609060101010101" charset="-122"/>
              <a:cs typeface="Times New Roman" panose="02020603050405020304"/>
            </a:endParaRPr>
          </a:p>
        </p:txBody>
      </p:sp>
      <p:sp>
        <p:nvSpPr>
          <p:cNvPr id="100" name="文本框 99"/>
          <p:cNvSpPr txBox="1"/>
          <p:nvPr/>
        </p:nvSpPr>
        <p:spPr>
          <a:xfrm>
            <a:off x="284480" y="916305"/>
            <a:ext cx="6737985" cy="4480560"/>
          </a:xfrm>
          <a:prstGeom prst="rect">
            <a:avLst/>
          </a:prstGeom>
          <a:noFill/>
          <a:ln w="9525">
            <a:noFill/>
          </a:ln>
        </p:spPr>
        <p:txBody>
          <a:bodyPr wrap="square">
            <a:spAutoFit/>
          </a:bodyPr>
          <a:p>
            <a:pPr marL="0" indent="0" algn="l"/>
            <a:r>
              <a:rPr lang="en-US" altLang="zh-CN" sz="2400" b="0" u="none">
                <a:latin typeface="仿宋" panose="02010609060101010101" charset="-122"/>
                <a:ea typeface="仿宋" panose="02010609060101010101" charset="-122"/>
                <a:cs typeface="宋体" panose="02010600030101010101" pitchFamily="2" charset="-122"/>
              </a:rPr>
              <a:t>1</a:t>
            </a:r>
            <a:r>
              <a:rPr lang="zh-CN" altLang="en-US" sz="2400" b="0" u="none">
                <a:latin typeface="仿宋" panose="02010609060101010101" charset="-122"/>
                <a:ea typeface="仿宋" panose="02010609060101010101" charset="-122"/>
                <a:cs typeface="宋体" panose="02010600030101010101" pitchFamily="2" charset="-122"/>
              </a:rPr>
              <a:t>．下列对这首诗的赏析，不恰当的一项是（    ）</a:t>
            </a:r>
            <a:endParaRPr lang="zh-CN" altLang="en-US" sz="2400" b="0" u="none">
              <a:latin typeface="仿宋" panose="02010609060101010101" charset="-122"/>
              <a:ea typeface="仿宋" panose="02010609060101010101" charset="-122"/>
              <a:cs typeface="宋体" panose="02010600030101010101" pitchFamily="2" charset="-122"/>
            </a:endParaRPr>
          </a:p>
          <a:p>
            <a:pPr marL="0" indent="0" algn="l"/>
            <a:endParaRPr lang="zh-CN" altLang="en-US" sz="2400" b="0" u="none">
              <a:latin typeface="仿宋" panose="02010609060101010101" charset="-122"/>
              <a:ea typeface="仿宋" panose="02010609060101010101" charset="-122"/>
              <a:cs typeface="Times New Roman" panose="02020603050405020304" pitchFamily="18" charset="0"/>
            </a:endParaRPr>
          </a:p>
          <a:p>
            <a:pPr marL="0" indent="0" algn="l"/>
            <a:r>
              <a:rPr lang="en-US" altLang="zh-CN" sz="2400" b="0" u="none">
                <a:solidFill>
                  <a:srgbClr val="FF0000"/>
                </a:solidFill>
                <a:latin typeface="仿宋" panose="02010609060101010101" charset="-122"/>
                <a:ea typeface="仿宋" panose="02010609060101010101" charset="-122"/>
                <a:cs typeface="Times New Roman" panose="02020603050405020304" pitchFamily="18" charset="0"/>
              </a:rPr>
              <a:t>A</a:t>
            </a:r>
            <a:r>
              <a:rPr lang="zh-CN" altLang="en-US" sz="2400" b="0" u="none">
                <a:solidFill>
                  <a:srgbClr val="FF0000"/>
                </a:solidFill>
                <a:latin typeface="仿宋" panose="02010609060101010101" charset="-122"/>
                <a:ea typeface="仿宋" panose="02010609060101010101" charset="-122"/>
                <a:cs typeface="宋体" panose="02010600030101010101" pitchFamily="2" charset="-122"/>
              </a:rPr>
              <a:t>．诗歌以时间和空间为序，先描写“尖音”，再描写“辙迹”，借手推车写出了北国人民的悲哀。</a:t>
            </a:r>
            <a:endParaRPr lang="zh-CN" altLang="en-US" sz="2400" b="0" u="none">
              <a:solidFill>
                <a:srgbClr val="FF0000"/>
              </a:solidFill>
              <a:latin typeface="仿宋" panose="02010609060101010101" charset="-122"/>
              <a:ea typeface="仿宋" panose="02010609060101010101" charset="-122"/>
              <a:cs typeface="宋体" panose="02010600030101010101" pitchFamily="2" charset="-122"/>
            </a:endParaRPr>
          </a:p>
          <a:p>
            <a:pPr marL="0" indent="0" algn="l"/>
            <a:r>
              <a:rPr lang="en-US" altLang="zh-CN" sz="2400" b="0" u="none">
                <a:latin typeface="仿宋" panose="02010609060101010101" charset="-122"/>
                <a:ea typeface="仿宋" panose="02010609060101010101" charset="-122"/>
                <a:cs typeface="Times New Roman" panose="02020603050405020304" pitchFamily="18" charset="0"/>
              </a:rPr>
              <a:t>B</a:t>
            </a:r>
            <a:r>
              <a:rPr lang="zh-CN" altLang="en-US" sz="2400" b="0" u="none">
                <a:latin typeface="仿宋" panose="02010609060101010101" charset="-122"/>
                <a:ea typeface="仿宋" panose="02010609060101010101" charset="-122"/>
                <a:cs typeface="宋体" panose="02010600030101010101" pitchFamily="2" charset="-122"/>
              </a:rPr>
              <a:t>．本诗上下两节除词句和意象不同外，在音节的安排和意境的营造上基本重复，这种重章叠唱的反复结构，加深了诗歌的感情。</a:t>
            </a:r>
            <a:endParaRPr lang="zh-CN" altLang="en-US" sz="2400" b="0" u="none">
              <a:latin typeface="仿宋" panose="02010609060101010101" charset="-122"/>
              <a:ea typeface="仿宋" panose="02010609060101010101" charset="-122"/>
              <a:cs typeface="Times New Roman" panose="02020603050405020304" pitchFamily="18" charset="0"/>
            </a:endParaRPr>
          </a:p>
          <a:p>
            <a:pPr marL="0" indent="0" algn="l"/>
            <a:r>
              <a:rPr lang="en-US" altLang="zh-CN" sz="2400" b="0" u="none">
                <a:latin typeface="仿宋" panose="02010609060101010101" charset="-122"/>
                <a:ea typeface="仿宋" panose="02010609060101010101" charset="-122"/>
                <a:cs typeface="Times New Roman" panose="02020603050405020304" pitchFamily="18" charset="0"/>
              </a:rPr>
              <a:t>C</a:t>
            </a:r>
            <a:r>
              <a:rPr lang="zh-CN" altLang="en-US" sz="2400" b="0" u="none">
                <a:latin typeface="仿宋" panose="02010609060101010101" charset="-122"/>
                <a:ea typeface="仿宋" panose="02010609060101010101" charset="-122"/>
                <a:cs typeface="宋体" panose="02010600030101010101" pitchFamily="2" charset="-122"/>
              </a:rPr>
              <a:t>．诗人善于抓住生活中具体可感的事物</a:t>
            </a:r>
            <a:r>
              <a:rPr lang="en-US" altLang="zh-CN" sz="2400" b="0" u="none">
                <a:latin typeface="仿宋" panose="02010609060101010101" charset="-122"/>
                <a:ea typeface="仿宋" panose="02010609060101010101" charset="-122"/>
                <a:cs typeface="Times New Roman" panose="02020603050405020304" pitchFamily="18" charset="0"/>
              </a:rPr>
              <a:t>——</a:t>
            </a:r>
            <a:r>
              <a:rPr lang="zh-CN" altLang="en-US" sz="2400" b="0" u="none">
                <a:latin typeface="仿宋" panose="02010609060101010101" charset="-122"/>
                <a:ea typeface="仿宋" panose="02010609060101010101" charset="-122"/>
                <a:cs typeface="宋体" panose="02010600030101010101" pitchFamily="2" charset="-122"/>
              </a:rPr>
              <a:t>手推车，进行艺术刻画，传达自己的独特感受。</a:t>
            </a:r>
            <a:endParaRPr lang="zh-CN" altLang="en-US" sz="2400" b="0" u="none">
              <a:latin typeface="仿宋" panose="02010609060101010101" charset="-122"/>
              <a:ea typeface="仿宋" panose="02010609060101010101" charset="-122"/>
              <a:cs typeface="Times New Roman" panose="02020603050405020304" pitchFamily="18" charset="0"/>
            </a:endParaRPr>
          </a:p>
          <a:p>
            <a:pPr marL="0" indent="0" algn="l"/>
            <a:r>
              <a:rPr lang="en-US" altLang="zh-CN" sz="2400" b="0" u="none">
                <a:latin typeface="仿宋" panose="02010609060101010101" charset="-122"/>
                <a:ea typeface="仿宋" panose="02010609060101010101" charset="-122"/>
                <a:cs typeface="Times New Roman" panose="02020603050405020304" pitchFamily="18" charset="0"/>
              </a:rPr>
              <a:t>D</a:t>
            </a:r>
            <a:r>
              <a:rPr lang="zh-CN" altLang="en-US" sz="2400" b="0" u="none">
                <a:latin typeface="仿宋" panose="02010609060101010101" charset="-122"/>
                <a:ea typeface="仿宋" panose="02010609060101010101" charset="-122"/>
                <a:cs typeface="宋体" panose="02010600030101010101" pitchFamily="2" charset="-122"/>
              </a:rPr>
              <a:t>．这首诗和</a:t>
            </a:r>
            <a:r>
              <a:rPr lang="en-US" altLang="zh-CN" sz="2400" b="0" u="none">
                <a:latin typeface="仿宋" panose="02010609060101010101" charset="-122"/>
                <a:ea typeface="仿宋" panose="02010609060101010101" charset="-122"/>
                <a:cs typeface="宋体" panose="02010600030101010101" pitchFamily="2" charset="-122"/>
              </a:rPr>
              <a:t>《</a:t>
            </a:r>
            <a:r>
              <a:rPr lang="zh-CN" altLang="en-US" sz="2400" b="0" u="none">
                <a:latin typeface="仿宋" panose="02010609060101010101" charset="-122"/>
                <a:ea typeface="仿宋" panose="02010609060101010101" charset="-122"/>
                <a:cs typeface="宋体" panose="02010600030101010101" pitchFamily="2" charset="-122"/>
              </a:rPr>
              <a:t>大堰河</a:t>
            </a:r>
            <a:r>
              <a:rPr lang="en-US" altLang="zh-CN" sz="2400" b="0" u="none">
                <a:latin typeface="仿宋" panose="02010609060101010101" charset="-122"/>
                <a:ea typeface="仿宋" panose="02010609060101010101" charset="-122"/>
                <a:cs typeface="Times New Roman" panose="02020603050405020304" pitchFamily="18" charset="0"/>
              </a:rPr>
              <a:t>——</a:t>
            </a:r>
            <a:r>
              <a:rPr lang="zh-CN" altLang="en-US" sz="2400" b="0" u="none">
                <a:latin typeface="仿宋" panose="02010609060101010101" charset="-122"/>
                <a:ea typeface="仿宋" panose="02010609060101010101" charset="-122"/>
                <a:cs typeface="宋体" panose="02010600030101010101" pitchFamily="2" charset="-122"/>
              </a:rPr>
              <a:t>我的保姆</a:t>
            </a:r>
            <a:r>
              <a:rPr lang="en-US" altLang="zh-CN" sz="2400" b="0" u="none">
                <a:latin typeface="仿宋" panose="02010609060101010101" charset="-122"/>
                <a:ea typeface="仿宋" panose="02010609060101010101" charset="-122"/>
                <a:cs typeface="宋体" panose="02010600030101010101" pitchFamily="2" charset="-122"/>
              </a:rPr>
              <a:t>》</a:t>
            </a:r>
            <a:r>
              <a:rPr lang="zh-CN" altLang="en-US" sz="2400" b="0" u="none">
                <a:latin typeface="仿宋" panose="02010609060101010101" charset="-122"/>
                <a:ea typeface="仿宋" panose="02010609060101010101" charset="-122"/>
                <a:cs typeface="宋体" panose="02010600030101010101" pitchFamily="2" charset="-122"/>
              </a:rPr>
              <a:t>一诗，都足以显示诗人的心与时代、人民跳动在一起，诗人是那个时代优秀的思想者和革命者。</a:t>
            </a:r>
            <a:endParaRPr lang="zh-CN" altLang="en-US" sz="2400">
              <a:latin typeface="仿宋" panose="02010609060101010101" charset="-122"/>
              <a:ea typeface="仿宋" panose="02010609060101010101" charset="-122"/>
            </a:endParaRPr>
          </a:p>
        </p:txBody>
      </p:sp>
      <p:sp>
        <p:nvSpPr>
          <p:cNvPr id="2" name="文本框 1"/>
          <p:cNvSpPr txBox="1"/>
          <p:nvPr/>
        </p:nvSpPr>
        <p:spPr>
          <a:xfrm>
            <a:off x="553720" y="5683250"/>
            <a:ext cx="5652135" cy="383540"/>
          </a:xfrm>
          <a:prstGeom prst="rect">
            <a:avLst/>
          </a:prstGeom>
          <a:noFill/>
        </p:spPr>
        <p:txBody>
          <a:bodyPr wrap="square" rtlCol="0" anchor="t">
            <a:spAutoFit/>
          </a:bodyPr>
          <a:p>
            <a:r>
              <a:rPr lang="zh-CN" altLang="en-US">
                <a:solidFill>
                  <a:srgbClr val="FF0000"/>
                </a:solidFill>
              </a:rPr>
              <a:t>诗歌不是以时间和空间为序,而是以听觉和视觉为序。</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p:tgtEl>
                                          <p:spTgt spid="2">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555865" y="90805"/>
            <a:ext cx="4203065" cy="6585585"/>
          </a:xfrm>
          <a:prstGeom prst="rect">
            <a:avLst/>
          </a:prstGeom>
          <a:noFill/>
          <a:ln>
            <a:noFill/>
          </a:ln>
        </p:spPr>
        <p:txBody>
          <a:bodyPr wrap="square" lIns="121898" tIns="60948" rIns="121898" bIns="60948">
            <a:spAutoFit/>
          </a:bodyPr>
          <a:lstStyle/>
          <a:p>
            <a:pPr indent="0" algn="just" fontAlgn="auto">
              <a:lnSpc>
                <a:spcPct val="100000"/>
              </a:lnSpc>
              <a:spcAft>
                <a:spcPts val="0"/>
              </a:spcAft>
            </a:pPr>
            <a:r>
              <a:rPr lang="en-US" sz="2400" kern="100" dirty="0">
                <a:ea typeface="华文细黑" panose="02010600040101010101" charset="-122"/>
                <a:cs typeface="Times New Roman" panose="02020603050405020304"/>
              </a:rPr>
              <a:t>                     </a:t>
            </a:r>
            <a:r>
              <a:rPr sz="2400" kern="100" dirty="0">
                <a:ea typeface="华文细黑" panose="02010600040101010101" charset="-122"/>
                <a:cs typeface="Times New Roman" panose="02020603050405020304"/>
              </a:rPr>
              <a:t>手推车          艾青</a:t>
            </a:r>
            <a:endParaRPr sz="2400" kern="100" dirty="0">
              <a:ea typeface="华文细黑" panose="0201060004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在黄河流过的地域</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在无数的枯干了的河底</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手推车</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以唯一的轮子</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发出使阴暗的天穹痉挛的尖音</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穿过寒冷与静寂</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从这一个山脚</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到那一个山脚</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彻响着</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北国人民的悲哀</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在冰雪凝冻的日子</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在贫穷的小村与小村之间</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手推车</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以单独的轮子</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刻画在灰黄土层上的深深的辙迹</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穿过广阔与荒漠</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从这一条路</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到那一条路</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交织着</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北国人民的悲哀     1938年初</a:t>
            </a:r>
            <a:endParaRPr sz="2000" kern="100" dirty="0">
              <a:latin typeface="楷体" panose="02010609060101010101" charset="-122"/>
              <a:ea typeface="楷体" panose="02010609060101010101" charset="-122"/>
              <a:cs typeface="Times New Roman" panose="02020603050405020304"/>
            </a:endParaRPr>
          </a:p>
        </p:txBody>
      </p:sp>
      <p:sp>
        <p:nvSpPr>
          <p:cNvPr id="100" name="文本框 99"/>
          <p:cNvSpPr txBox="1"/>
          <p:nvPr/>
        </p:nvSpPr>
        <p:spPr>
          <a:xfrm>
            <a:off x="435610" y="90805"/>
            <a:ext cx="7120255" cy="701040"/>
          </a:xfrm>
          <a:prstGeom prst="rect">
            <a:avLst/>
          </a:prstGeom>
          <a:noFill/>
          <a:ln w="9525">
            <a:noFill/>
          </a:ln>
        </p:spPr>
        <p:txBody>
          <a:bodyPr wrap="square">
            <a:spAutoFit/>
          </a:bodyPr>
          <a:p>
            <a:pPr marL="0" indent="0" algn="l"/>
            <a:r>
              <a:rPr sz="2000" b="1" u="none">
                <a:latin typeface="仿宋" panose="02010609060101010101" charset="-122"/>
                <a:ea typeface="仿宋" panose="02010609060101010101" charset="-122"/>
                <a:cs typeface="宋体" panose="02010600030101010101" pitchFamily="2" charset="-122"/>
              </a:rPr>
              <a:t>2．简要分析“手推车”这个意象的特点，并说说这首诗表达了诗人怎样的思想感情。</a:t>
            </a:r>
            <a:endParaRPr sz="2000" b="1" u="none">
              <a:latin typeface="仿宋" panose="02010609060101010101" charset="-122"/>
              <a:ea typeface="仿宋" panose="02010609060101010101" charset="-122"/>
              <a:cs typeface="宋体" panose="02010600030101010101" pitchFamily="2" charset="-122"/>
            </a:endParaRPr>
          </a:p>
        </p:txBody>
      </p:sp>
      <p:sp>
        <p:nvSpPr>
          <p:cNvPr id="3" name="文本框 2"/>
          <p:cNvSpPr txBox="1"/>
          <p:nvPr/>
        </p:nvSpPr>
        <p:spPr>
          <a:xfrm>
            <a:off x="436245" y="873125"/>
            <a:ext cx="6921500" cy="1920240"/>
          </a:xfrm>
          <a:prstGeom prst="rect">
            <a:avLst/>
          </a:prstGeom>
          <a:noFill/>
          <a:ln w="9525">
            <a:noFill/>
          </a:ln>
        </p:spPr>
        <p:txBody>
          <a:bodyPr wrap="square">
            <a:spAutoFit/>
          </a:bodyPr>
          <a:p>
            <a:pPr marL="0" indent="0" algn="l"/>
            <a:r>
              <a:rPr lang="zh-CN" altLang="en-US" sz="2000" b="1" u="none">
                <a:solidFill>
                  <a:srgbClr val="FF0000"/>
                </a:solidFill>
                <a:latin typeface="宋体" panose="02010600030101010101" pitchFamily="2" charset="-122"/>
                <a:ea typeface="宋体" panose="02010600030101010101" pitchFamily="2" charset="-122"/>
                <a:cs typeface="宋体" panose="02010600030101010101" pitchFamily="2" charset="-122"/>
              </a:rPr>
              <a:t>诗歌中的“手推车”是一种象征性的意象。它是中华民族历史命运深重灾难的某个侧面的体现。诗人借手推车表现了“北国人民的悲哀”，寄托了对北国人民苦难生活的深切同情，也表达了对保守、呆板、落后的生活方式的悲哀。要改变贫穷落后的面貌，改变手推车式的生活方式，振奋我们的民族精神，这些是这首诗给我们的哲理性启示。</a:t>
            </a:r>
            <a:endParaRPr lang="zh-CN" altLang="en-US" sz="2000" b="1" u="none">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pic>
        <p:nvPicPr>
          <p:cNvPr id="6" name="图片 5"/>
          <p:cNvPicPr>
            <a:picLocks noChangeAspect="1"/>
          </p:cNvPicPr>
          <p:nvPr/>
        </p:nvPicPr>
        <p:blipFill>
          <a:blip r:embed="rId1"/>
          <a:stretch>
            <a:fillRect/>
          </a:stretch>
        </p:blipFill>
        <p:spPr>
          <a:xfrm>
            <a:off x="168910" y="2793365"/>
            <a:ext cx="7290435" cy="2235835"/>
          </a:xfrm>
          <a:prstGeom prst="rect">
            <a:avLst/>
          </a:prstGeom>
        </p:spPr>
      </p:pic>
      <p:pic>
        <p:nvPicPr>
          <p:cNvPr id="7" name="图片 6"/>
          <p:cNvPicPr>
            <a:picLocks noChangeAspect="1"/>
          </p:cNvPicPr>
          <p:nvPr/>
        </p:nvPicPr>
        <p:blipFill>
          <a:blip r:embed="rId2"/>
          <a:stretch>
            <a:fillRect/>
          </a:stretch>
        </p:blipFill>
        <p:spPr>
          <a:xfrm>
            <a:off x="168910" y="5182870"/>
            <a:ext cx="7289800" cy="1494155"/>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555865" y="90805"/>
            <a:ext cx="4203065" cy="6585585"/>
          </a:xfrm>
          <a:prstGeom prst="rect">
            <a:avLst/>
          </a:prstGeom>
          <a:noFill/>
          <a:ln>
            <a:noFill/>
          </a:ln>
        </p:spPr>
        <p:txBody>
          <a:bodyPr wrap="square" lIns="121898" tIns="60948" rIns="121898" bIns="60948">
            <a:spAutoFit/>
          </a:bodyPr>
          <a:lstStyle/>
          <a:p>
            <a:pPr indent="0" algn="just" fontAlgn="auto">
              <a:lnSpc>
                <a:spcPct val="100000"/>
              </a:lnSpc>
              <a:spcAft>
                <a:spcPts val="0"/>
              </a:spcAft>
            </a:pPr>
            <a:r>
              <a:rPr lang="en-US" sz="2400" kern="100" dirty="0">
                <a:ea typeface="华文细黑" panose="02010600040101010101" charset="-122"/>
                <a:cs typeface="Times New Roman" panose="02020603050405020304"/>
              </a:rPr>
              <a:t>                     </a:t>
            </a:r>
            <a:r>
              <a:rPr sz="2400" kern="100" dirty="0">
                <a:ea typeface="华文细黑" panose="02010600040101010101" charset="-122"/>
                <a:cs typeface="Times New Roman" panose="02020603050405020304"/>
              </a:rPr>
              <a:t>手推车          艾青</a:t>
            </a:r>
            <a:endParaRPr sz="2400" kern="100" dirty="0">
              <a:ea typeface="华文细黑" panose="0201060004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在黄河流过的地域</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在无数的枯干了的河底</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手推车</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以唯一的轮子</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发出使阴暗的天穹痉挛的尖音</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穿过寒冷与静寂</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从这一个山脚</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到那一个山脚</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彻响着</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北国人民的悲哀</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在冰雪凝冻的日子</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在贫穷的小村与小村之间</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手推车</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以单独的轮子</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刻画在灰黄土层上的深深的辙迹</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穿过广阔与荒漠</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从这一条路</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到那一条路</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交织着</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北国人民的悲哀     1938年初</a:t>
            </a:r>
            <a:endParaRPr sz="2000" kern="100" dirty="0">
              <a:latin typeface="楷体" panose="02010609060101010101" charset="-122"/>
              <a:ea typeface="楷体" panose="02010609060101010101" charset="-122"/>
              <a:cs typeface="Times New Roman" panose="02020603050405020304"/>
            </a:endParaRPr>
          </a:p>
        </p:txBody>
      </p:sp>
      <p:sp>
        <p:nvSpPr>
          <p:cNvPr id="100" name="文本框 99"/>
          <p:cNvSpPr txBox="1"/>
          <p:nvPr/>
        </p:nvSpPr>
        <p:spPr>
          <a:xfrm>
            <a:off x="347980" y="90805"/>
            <a:ext cx="7207885" cy="701040"/>
          </a:xfrm>
          <a:prstGeom prst="rect">
            <a:avLst/>
          </a:prstGeom>
          <a:noFill/>
          <a:ln w="9525">
            <a:noFill/>
          </a:ln>
        </p:spPr>
        <p:txBody>
          <a:bodyPr wrap="square">
            <a:spAutoFit/>
          </a:bodyPr>
          <a:p>
            <a:pPr marL="0" indent="0" algn="l"/>
            <a:r>
              <a:rPr sz="2000" b="1" u="none">
                <a:latin typeface="仿宋" panose="02010609060101010101" charset="-122"/>
                <a:ea typeface="仿宋" panose="02010609060101010101" charset="-122"/>
                <a:cs typeface="宋体" panose="02010600030101010101" pitchFamily="2" charset="-122"/>
              </a:rPr>
              <a:t>2．简要分析“手推车”这个意象的特点，并说说这首诗表达了诗人怎样的思想感情。</a:t>
            </a:r>
            <a:endParaRPr sz="2000" b="1" u="none">
              <a:latin typeface="仿宋" panose="02010609060101010101" charset="-122"/>
              <a:ea typeface="仿宋" panose="02010609060101010101" charset="-122"/>
              <a:cs typeface="宋体" panose="02010600030101010101" pitchFamily="2" charset="-122"/>
            </a:endParaRPr>
          </a:p>
        </p:txBody>
      </p:sp>
      <p:sp>
        <p:nvSpPr>
          <p:cNvPr id="3" name="文本框 2"/>
          <p:cNvSpPr txBox="1"/>
          <p:nvPr/>
        </p:nvSpPr>
        <p:spPr>
          <a:xfrm>
            <a:off x="258445" y="873125"/>
            <a:ext cx="7099300" cy="1920240"/>
          </a:xfrm>
          <a:prstGeom prst="rect">
            <a:avLst/>
          </a:prstGeom>
          <a:noFill/>
          <a:ln w="9525">
            <a:noFill/>
          </a:ln>
        </p:spPr>
        <p:txBody>
          <a:bodyPr wrap="square">
            <a:spAutoFit/>
          </a:bodyPr>
          <a:p>
            <a:pPr marL="0" indent="0" algn="l"/>
            <a:r>
              <a:rPr lang="zh-CN" altLang="en-US" sz="2000" b="1" u="none">
                <a:solidFill>
                  <a:srgbClr val="FF0000"/>
                </a:solidFill>
                <a:latin typeface="宋体" panose="02010600030101010101" pitchFamily="2" charset="-122"/>
                <a:ea typeface="宋体" panose="02010600030101010101" pitchFamily="2" charset="-122"/>
                <a:cs typeface="宋体" panose="02010600030101010101" pitchFamily="2" charset="-122"/>
              </a:rPr>
              <a:t>诗歌中的“手推车”是一种象征性的意象。它是中华民族历史命运深重灾难的某个侧面的体现。诗人借手推车表现了“北国人民的悲哀”，寄托了对北国人民苦难生活的深切同情，也表达了对保守、呆板、落后的生活方式的悲哀。要改变贫穷落后的面貌，改变手推车式的生活方式，振奋我们的民族精神，这些是这首诗给我们的哲理性启示。</a:t>
            </a:r>
            <a:endParaRPr lang="zh-CN" altLang="en-US" sz="2000" b="1" u="none">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1"/>
          <a:stretch>
            <a:fillRect/>
          </a:stretch>
        </p:blipFill>
        <p:spPr>
          <a:xfrm>
            <a:off x="351155" y="2793365"/>
            <a:ext cx="6914515" cy="1396365"/>
          </a:xfrm>
          <a:prstGeom prst="rect">
            <a:avLst/>
          </a:prstGeom>
        </p:spPr>
      </p:pic>
      <p:pic>
        <p:nvPicPr>
          <p:cNvPr id="6" name="图片 5"/>
          <p:cNvPicPr>
            <a:picLocks noChangeAspect="1"/>
          </p:cNvPicPr>
          <p:nvPr/>
        </p:nvPicPr>
        <p:blipFill>
          <a:blip r:embed="rId2"/>
          <a:stretch>
            <a:fillRect/>
          </a:stretch>
        </p:blipFill>
        <p:spPr>
          <a:xfrm>
            <a:off x="259080" y="4300220"/>
            <a:ext cx="7112000" cy="2261235"/>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555865" y="90805"/>
            <a:ext cx="4203065" cy="5244465"/>
          </a:xfrm>
          <a:prstGeom prst="rect">
            <a:avLst/>
          </a:prstGeom>
          <a:noFill/>
          <a:ln>
            <a:noFill/>
          </a:ln>
        </p:spPr>
        <p:txBody>
          <a:bodyPr wrap="square" lIns="121898" tIns="60948" rIns="121898" bIns="60948">
            <a:spAutoFit/>
          </a:bodyPr>
          <a:lstStyle/>
          <a:p>
            <a:pPr indent="0" algn="just" fontAlgn="auto">
              <a:lnSpc>
                <a:spcPct val="100000"/>
              </a:lnSpc>
              <a:spcAft>
                <a:spcPts val="0"/>
              </a:spcAft>
            </a:pPr>
            <a:r>
              <a:rPr lang="en-US" sz="2400" kern="100" dirty="0">
                <a:ea typeface="华文细黑" panose="02010600040101010101" charset="-122"/>
                <a:cs typeface="Times New Roman" panose="02020603050405020304"/>
              </a:rPr>
              <a:t>                     </a:t>
            </a:r>
            <a:r>
              <a:rPr sz="2400" kern="100" dirty="0">
                <a:ea typeface="华文细黑" panose="02010600040101010101" charset="-122"/>
                <a:cs typeface="Times New Roman" panose="02020603050405020304"/>
              </a:rPr>
              <a:t>口供</a:t>
            </a:r>
            <a:endParaRPr sz="2400" kern="100" dirty="0">
              <a:ea typeface="华文细黑" panose="02010600040101010101" charset="-122"/>
              <a:cs typeface="Times New Roman" panose="02020603050405020304"/>
            </a:endParaRPr>
          </a:p>
          <a:p>
            <a:pPr indent="0" algn="just" fontAlgn="auto">
              <a:lnSpc>
                <a:spcPct val="100000"/>
              </a:lnSpc>
              <a:spcAft>
                <a:spcPts val="0"/>
              </a:spcAft>
            </a:pPr>
            <a:r>
              <a:rPr sz="2400" kern="100" dirty="0">
                <a:ea typeface="华文细黑" panose="02010600040101010101" charset="-122"/>
                <a:cs typeface="Times New Roman" panose="02020603050405020304"/>
              </a:rPr>
              <a:t>                   闻一多</a:t>
            </a:r>
            <a:endParaRPr sz="2400" kern="100" dirty="0">
              <a:ea typeface="华文细黑" panose="02010600040101010101" charset="-122"/>
              <a:cs typeface="Times New Roman" panose="02020603050405020304"/>
            </a:endParaRPr>
          </a:p>
          <a:p>
            <a:pPr indent="0" algn="just" fontAlgn="auto">
              <a:lnSpc>
                <a:spcPct val="100000"/>
              </a:lnSpc>
              <a:spcAft>
                <a:spcPts val="0"/>
              </a:spcAft>
            </a:pPr>
            <a:endParaRPr sz="2400" kern="100" dirty="0">
              <a:ea typeface="华文细黑" panose="0201060004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我不骗你，我不是什么诗人，</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纵然我爱的是白石的坚贞，</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青松和大海，鸦背驮着夕阳，</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黄昏里织满了蝙蝠的翅膀。</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你知道我爱英雄，还爱高山，</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我爱一幅国旗在风中招展，</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自从鹅黄到古铜色的菊花。</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记着我的粮食是一壶苦茶！</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可是还有一个我，你怕不怕？——</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苍蝇似的思想，垃圾桶里爬。</a:t>
            </a:r>
            <a:endParaRPr sz="2400" kern="100" dirty="0">
              <a:latin typeface="楷体" panose="02010609060101010101" charset="-122"/>
              <a:ea typeface="楷体" panose="02010609060101010101" charset="-122"/>
              <a:cs typeface="Times New Roman" panose="02020603050405020304"/>
            </a:endParaRPr>
          </a:p>
        </p:txBody>
      </p:sp>
      <p:sp>
        <p:nvSpPr>
          <p:cNvPr id="3" name="文本框 2"/>
          <p:cNvSpPr txBox="1"/>
          <p:nvPr/>
        </p:nvSpPr>
        <p:spPr>
          <a:xfrm>
            <a:off x="2653030" y="90805"/>
            <a:ext cx="4903470" cy="2834640"/>
          </a:xfrm>
          <a:prstGeom prst="rect">
            <a:avLst/>
          </a:prstGeom>
          <a:noFill/>
          <a:ln w="9525">
            <a:noFill/>
          </a:ln>
        </p:spPr>
        <p:txBody>
          <a:bodyPr wrap="square">
            <a:spAutoFit/>
          </a:bodyPr>
          <a:p>
            <a:pPr marL="0" indent="0" algn="l"/>
            <a:r>
              <a:rPr lang="zh-CN" altLang="en-US" sz="2000" b="1" u="none">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闻一多</a:t>
            </a:r>
            <a:r>
              <a:rPr lang="zh-CN" altLang="en-US" sz="2000" b="1" u="none">
                <a:solidFill>
                  <a:srgbClr val="FF0000"/>
                </a:solidFill>
                <a:latin typeface="宋体" panose="02010600030101010101" pitchFamily="2" charset="-122"/>
                <a:ea typeface="宋体" panose="02010600030101010101" pitchFamily="2" charset="-122"/>
                <a:cs typeface="宋体" panose="02010600030101010101" pitchFamily="2" charset="-122"/>
              </a:rPr>
              <a:t>（1899年1-1946年），本名闻家骅，字友三，生于湖北省黄冈市浠水县，中国现代</a:t>
            </a:r>
            <a:r>
              <a:rPr lang="zh-CN" altLang="en-US" sz="2000" b="1" u="sng">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伟大的爱国主义者，坚定的民主战士</a:t>
            </a:r>
            <a:r>
              <a:rPr lang="zh-CN" altLang="en-US" sz="2000" b="1" u="none">
                <a:solidFill>
                  <a:srgbClr val="FF0000"/>
                </a:solidFill>
                <a:latin typeface="宋体" panose="02010600030101010101" pitchFamily="2" charset="-122"/>
                <a:ea typeface="宋体" panose="02010600030101010101" pitchFamily="2" charset="-122"/>
                <a:cs typeface="宋体" panose="02010600030101010101" pitchFamily="2" charset="-122"/>
              </a:rPr>
              <a:t>，中国</a:t>
            </a:r>
            <a:r>
              <a:rPr lang="zh-CN" altLang="en-US" sz="2000" b="1" u="sng">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民主同盟早期领导人</a:t>
            </a:r>
            <a:r>
              <a:rPr lang="zh-CN" altLang="en-US" sz="2000" b="1" u="none">
                <a:solidFill>
                  <a:srgbClr val="FF0000"/>
                </a:solidFill>
                <a:latin typeface="宋体" panose="02010600030101010101" pitchFamily="2" charset="-122"/>
                <a:ea typeface="宋体" panose="02010600030101010101" pitchFamily="2" charset="-122"/>
                <a:cs typeface="宋体" panose="02010600030101010101" pitchFamily="2" charset="-122"/>
              </a:rPr>
              <a:t>，中国共产党的挚友，</a:t>
            </a:r>
            <a:r>
              <a:rPr lang="zh-CN" altLang="en-US" sz="2000" b="1" u="sng">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新月派</a:t>
            </a:r>
            <a:r>
              <a:rPr lang="zh-CN" altLang="en-US" sz="2000" b="1" u="none">
                <a:solidFill>
                  <a:srgbClr val="FF0000"/>
                </a:solidFill>
                <a:latin typeface="宋体" panose="02010600030101010101" pitchFamily="2" charset="-122"/>
                <a:ea typeface="宋体" panose="02010600030101010101" pitchFamily="2" charset="-122"/>
                <a:cs typeface="宋体" panose="02010600030101010101" pitchFamily="2" charset="-122"/>
              </a:rPr>
              <a:t>代表诗人和学者。</a:t>
            </a:r>
            <a:endParaRPr lang="zh-CN" altLang="en-US" sz="2000" b="1" u="none">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2000" b="1" u="sng">
                <a:solidFill>
                  <a:srgbClr val="FF0000"/>
                </a:solidFill>
                <a:latin typeface="宋体" panose="02010600030101010101" pitchFamily="2" charset="-122"/>
                <a:ea typeface="宋体" panose="02010600030101010101" pitchFamily="2" charset="-122"/>
                <a:cs typeface="宋体" panose="02010600030101010101" pitchFamily="2" charset="-122"/>
              </a:rPr>
              <a:t>1912年考入</a:t>
            </a:r>
            <a:r>
              <a:rPr lang="zh-CN" altLang="en-US" sz="2000" b="1" u="sng">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清华大学</a:t>
            </a:r>
            <a:r>
              <a:rPr lang="zh-CN" altLang="en-US" sz="2000" b="1" u="sng">
                <a:solidFill>
                  <a:srgbClr val="FF0000"/>
                </a:solidFill>
                <a:latin typeface="宋体" panose="02010600030101010101" pitchFamily="2" charset="-122"/>
                <a:ea typeface="宋体" panose="02010600030101010101" pitchFamily="2" charset="-122"/>
                <a:cs typeface="宋体" panose="02010600030101010101" pitchFamily="2" charset="-122"/>
              </a:rPr>
              <a:t>留美预备学校</a:t>
            </a:r>
            <a:r>
              <a:rPr lang="zh-CN" altLang="en-US" sz="2000" b="1" u="none">
                <a:solidFill>
                  <a:srgbClr val="FF0000"/>
                </a:solidFill>
                <a:latin typeface="宋体" panose="02010600030101010101" pitchFamily="2" charset="-122"/>
                <a:ea typeface="宋体" panose="02010600030101010101" pitchFamily="2" charset="-122"/>
                <a:cs typeface="宋体" panose="02010600030101010101" pitchFamily="2" charset="-122"/>
              </a:rPr>
              <a:t>。1916年开始在《清华周刊》上发表系列读书笔记。1925年3月在美国留学期间创作《七</a:t>
            </a:r>
            <a:r>
              <a:rPr lang="zh-CN" altLang="en-US" sz="2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子之歌》。 </a:t>
            </a:r>
            <a:endParaRPr lang="zh-CN" altLang="en-US" sz="2000" b="1" u="none">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13970" y="-21590"/>
            <a:ext cx="2540000" cy="2940050"/>
          </a:xfrm>
          <a:prstGeom prst="rect">
            <a:avLst/>
          </a:prstGeom>
        </p:spPr>
      </p:pic>
      <p:sp>
        <p:nvSpPr>
          <p:cNvPr id="7" name="文本框 6"/>
          <p:cNvSpPr txBox="1"/>
          <p:nvPr/>
        </p:nvSpPr>
        <p:spPr>
          <a:xfrm>
            <a:off x="177165" y="2918460"/>
            <a:ext cx="7301865" cy="4800600"/>
          </a:xfrm>
          <a:prstGeom prst="rect">
            <a:avLst/>
          </a:prstGeom>
          <a:noFill/>
        </p:spPr>
        <p:txBody>
          <a:bodyPr wrap="square" rtlCol="0" anchor="t">
            <a:spAutoFit/>
          </a:bodyPr>
          <a:p>
            <a:pPr marL="0" indent="0" algn="l"/>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1923年9月出版</a:t>
            </a:r>
            <a:r>
              <a:rPr lang="zh-CN" altLang="en-US" sz="2000" b="1" u="sng">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第一部诗集《红烛》</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，把反帝爱国的主题和唯美主义的形式典范地结合在一起。1928年1月出版</a:t>
            </a:r>
            <a:r>
              <a:rPr lang="zh-CN" altLang="en-US" sz="2000" b="1" u="sng">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第二部诗集《死水</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1932年闻一多离开青岛，回到母校清华大学任中文系教授。</a:t>
            </a:r>
            <a:endParaRPr lang="zh-CN" altLang="en-US" b="1" u="none">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1946年7月15日在云南昆明被国民党特务暗杀。</a:t>
            </a:r>
            <a:endPar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pPr marL="0" indent="0" algn="l"/>
            <a:r>
              <a:rPr lang="zh-CN" altLang="en-US"/>
              <a:t>在创建格律体时，闻一多提出了</a:t>
            </a:r>
            <a:r>
              <a:rPr lang="en-US" altLang="zh-CN"/>
              <a:t>“</a:t>
            </a:r>
            <a:r>
              <a:rPr lang="zh-CN" altLang="en-US"/>
              <a:t>三美</a:t>
            </a:r>
            <a:r>
              <a:rPr lang="en-US" altLang="zh-CN"/>
              <a:t>”</a:t>
            </a:r>
            <a:r>
              <a:rPr lang="zh-CN" altLang="en-US"/>
              <a:t>主张：</a:t>
            </a:r>
            <a:endParaRPr lang="zh-CN" altLang="en-US"/>
          </a:p>
          <a:p>
            <a:pPr marL="0" indent="0" algn="l"/>
            <a:r>
              <a:rPr lang="zh-CN" altLang="en-US" sz="2000" b="1" u="sng">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音乐美</a:t>
            </a:r>
            <a:r>
              <a:rPr lang="en-US" altLang="zh-CN"/>
              <a:t>——</a:t>
            </a:r>
            <a:r>
              <a:rPr lang="zh-CN" altLang="en-US">
                <a:sym typeface="+mn-ea"/>
              </a:rPr>
              <a:t>包括节奏、平仄、重音、押韵、停顿等各方面的美，要求和谐，符合诗人的情绪，流畅而不拗口</a:t>
            </a:r>
            <a:endParaRPr lang="en-US" altLang="zh-CN"/>
          </a:p>
          <a:p>
            <a:pPr marL="0" indent="0" algn="l"/>
            <a:r>
              <a:rPr lang="zh-CN" altLang="en-US" sz="2000" b="1" u="sng">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绘画美</a:t>
            </a:r>
            <a:r>
              <a:rPr lang="en-US" altLang="zh-CN"/>
              <a:t>——</a:t>
            </a:r>
            <a:r>
              <a:rPr lang="zh-CN" altLang="en-US">
                <a:sym typeface="+mn-ea"/>
              </a:rPr>
              <a:t>指诗歌的词汇应该尽力去表现颜色，表现一幅幅色彩浓郁的画面。</a:t>
            </a:r>
            <a:endParaRPr lang="en-US" altLang="zh-CN"/>
          </a:p>
          <a:p>
            <a:pPr marL="0" indent="0" algn="l"/>
            <a:r>
              <a:rPr lang="zh-CN" altLang="en-US" sz="2000" b="1" u="sng">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建筑美</a:t>
            </a:r>
            <a:r>
              <a:rPr lang="en-US" altLang="zh-CN"/>
              <a:t>——</a:t>
            </a:r>
            <a:r>
              <a:rPr lang="zh-CN" altLang="en-US">
                <a:sym typeface="+mn-ea"/>
              </a:rPr>
              <a:t>指针对自由体提出来的，指诗歌每节之间应该匀称，各行诗句应该一样长——这一样长不是指字数完全相等，而是指音尺数应一样多，这样格律诗就有一种外形的匀称均齐。</a:t>
            </a:r>
            <a:endParaRPr lang="zh-CN" altLang="en-US"/>
          </a:p>
          <a:p>
            <a:pPr marL="0" indent="0" algn="l"/>
            <a:endParaRPr lang="zh-CN" altLang="en-US"/>
          </a:p>
          <a:p>
            <a:pPr marL="0" indent="0" algn="l"/>
            <a:endParaRPr lang="zh-CN" altLang="en-US"/>
          </a:p>
          <a:p>
            <a:pPr marL="0" indent="0" algn="l"/>
            <a:endParaRPr lang="zh-CN" altLang="en-US"/>
          </a:p>
          <a:p>
            <a:pPr marL="0" indent="0" algn="l"/>
            <a:endParaRPr lang="zh-CN" altLang="en-US"/>
          </a:p>
        </p:txBody>
      </p:sp>
      <p:sp>
        <p:nvSpPr>
          <p:cNvPr id="8" name="文本框 7"/>
          <p:cNvSpPr txBox="1"/>
          <p:nvPr/>
        </p:nvSpPr>
        <p:spPr>
          <a:xfrm>
            <a:off x="7631430" y="5484495"/>
            <a:ext cx="4127500" cy="640080"/>
          </a:xfrm>
          <a:prstGeom prst="rect">
            <a:avLst/>
          </a:prstGeom>
          <a:noFill/>
          <a:ln w="9525">
            <a:noFill/>
          </a:ln>
        </p:spPr>
        <p:txBody>
          <a:bodyPr wrap="square">
            <a:spAutoFit/>
          </a:bodyPr>
          <a:p>
            <a:pPr marL="0" indent="266700" algn="l"/>
            <a:r>
              <a:rPr lang="en-US" altLang="zh-CN" sz="1200" b="0" u="none">
                <a:latin typeface="宋体" panose="02010600030101010101" pitchFamily="2" charset="-122"/>
                <a:ea typeface="宋体" panose="02010600030101010101" pitchFamily="2" charset="-122"/>
                <a:cs typeface="宋体" panose="02010600030101010101" pitchFamily="2" charset="-122"/>
              </a:rPr>
              <a:t>[</a:t>
            </a:r>
            <a:r>
              <a:rPr lang="zh-CN" altLang="en-US" sz="1200" b="0" u="none">
                <a:latin typeface="宋体" panose="02010600030101010101" pitchFamily="2" charset="-122"/>
                <a:ea typeface="宋体" panose="02010600030101010101" pitchFamily="2" charset="-122"/>
                <a:cs typeface="宋体" panose="02010600030101010101" pitchFamily="2" charset="-122"/>
              </a:rPr>
              <a:t>注</a:t>
            </a:r>
            <a:r>
              <a:rPr lang="en-US" altLang="zh-CN" sz="1200" b="0" u="none">
                <a:latin typeface="宋体" panose="02010600030101010101" pitchFamily="2" charset="-122"/>
                <a:ea typeface="宋体" panose="02010600030101010101" pitchFamily="2" charset="-122"/>
                <a:cs typeface="宋体" panose="02010600030101010101" pitchFamily="2" charset="-122"/>
              </a:rPr>
              <a:t>]</a:t>
            </a:r>
            <a:r>
              <a:rPr lang="zh-CN" altLang="en-US" sz="1200" b="0" u="none">
                <a:latin typeface="宋体" panose="02010600030101010101" pitchFamily="2" charset="-122"/>
                <a:ea typeface="宋体" panose="02010600030101010101" pitchFamily="2" charset="-122"/>
                <a:cs typeface="宋体" panose="02010600030101010101" pitchFamily="2" charset="-122"/>
              </a:rPr>
              <a:t>选自</a:t>
            </a:r>
            <a:r>
              <a:rPr lang="en-US" altLang="zh-CN" sz="1200" b="0" u="none">
                <a:latin typeface="宋体" panose="02010600030101010101" pitchFamily="2" charset="-122"/>
                <a:ea typeface="宋体" panose="02010600030101010101" pitchFamily="2" charset="-122"/>
                <a:cs typeface="宋体" panose="02010600030101010101" pitchFamily="2" charset="-122"/>
              </a:rPr>
              <a:t>《</a:t>
            </a:r>
            <a:r>
              <a:rPr lang="zh-CN" altLang="en-US" sz="1200" b="0" u="none">
                <a:latin typeface="宋体" panose="02010600030101010101" pitchFamily="2" charset="-122"/>
                <a:ea typeface="宋体" panose="02010600030101010101" pitchFamily="2" charset="-122"/>
                <a:cs typeface="宋体" panose="02010600030101010101" pitchFamily="2" charset="-122"/>
              </a:rPr>
              <a:t>死水），新月书店</a:t>
            </a:r>
            <a:r>
              <a:rPr lang="en-US" altLang="zh-CN" sz="1200" b="0" u="none">
                <a:latin typeface="Times New Roman" panose="02020603050405020304" pitchFamily="18" charset="0"/>
                <a:ea typeface="Times New Roman" panose="02020603050405020304" pitchFamily="18" charset="0"/>
                <a:cs typeface="Times New Roman" panose="02020603050405020304" pitchFamily="18" charset="0"/>
              </a:rPr>
              <a:t>1928</a:t>
            </a:r>
            <a:r>
              <a:rPr lang="zh-CN" altLang="en-US" sz="1200" b="0" u="none">
                <a:latin typeface="宋体" panose="02010600030101010101" pitchFamily="2" charset="-122"/>
                <a:ea typeface="宋体" panose="02010600030101010101" pitchFamily="2" charset="-122"/>
                <a:cs typeface="宋体" panose="02010600030101010101" pitchFamily="2" charset="-122"/>
              </a:rPr>
              <a:t>年版</a:t>
            </a:r>
            <a:r>
              <a:rPr lang="en-US" altLang="zh-CN" sz="1200" b="0" u="none">
                <a:latin typeface="宋体" panose="02010600030101010101" pitchFamily="2" charset="-122"/>
                <a:ea typeface="宋体" panose="02010600030101010101" pitchFamily="2" charset="-122"/>
                <a:cs typeface="宋体" panose="02010600030101010101" pitchFamily="2" charset="-122"/>
              </a:rPr>
              <a:t>《</a:t>
            </a:r>
            <a:r>
              <a:rPr lang="zh-CN" altLang="en-US" sz="1200" b="0" u="none">
                <a:latin typeface="宋体" panose="02010600030101010101" pitchFamily="2" charset="-122"/>
                <a:ea typeface="宋体" panose="02010600030101010101" pitchFamily="2" charset="-122"/>
                <a:cs typeface="宋体" panose="02010600030101010101" pitchFamily="2" charset="-122"/>
              </a:rPr>
              <a:t>口供</a:t>
            </a:r>
            <a:r>
              <a:rPr lang="en-US" altLang="zh-CN" sz="1200" b="0" u="none">
                <a:latin typeface="宋体" panose="02010600030101010101" pitchFamily="2" charset="-122"/>
                <a:ea typeface="宋体" panose="02010600030101010101" pitchFamily="2" charset="-122"/>
                <a:cs typeface="宋体" panose="02010600030101010101" pitchFamily="2" charset="-122"/>
              </a:rPr>
              <a:t>》</a:t>
            </a:r>
            <a:r>
              <a:rPr lang="zh-CN" altLang="en-US" sz="1200" b="0" u="none">
                <a:latin typeface="宋体" panose="02010600030101010101" pitchFamily="2" charset="-122"/>
                <a:ea typeface="宋体" panose="02010600030101010101" pitchFamily="2" charset="-122"/>
                <a:cs typeface="宋体" panose="02010600030101010101" pitchFamily="2" charset="-122"/>
              </a:rPr>
              <a:t>是诗集</a:t>
            </a:r>
            <a:r>
              <a:rPr lang="en-US" altLang="zh-CN" sz="1200" b="0" u="none">
                <a:latin typeface="宋体" panose="02010600030101010101" pitchFamily="2" charset="-122"/>
                <a:ea typeface="宋体" panose="02010600030101010101" pitchFamily="2" charset="-122"/>
                <a:cs typeface="宋体" panose="02010600030101010101" pitchFamily="2" charset="-122"/>
              </a:rPr>
              <a:t>《</a:t>
            </a:r>
            <a:r>
              <a:rPr lang="zh-CN" altLang="en-US" sz="1200" b="0" u="none">
                <a:latin typeface="宋体" panose="02010600030101010101" pitchFamily="2" charset="-122"/>
                <a:ea typeface="宋体" panose="02010600030101010101" pitchFamily="2" charset="-122"/>
                <a:cs typeface="宋体" panose="02010600030101010101" pitchFamily="2" charset="-122"/>
              </a:rPr>
              <a:t>死水</a:t>
            </a:r>
            <a:r>
              <a:rPr lang="en-US" altLang="zh-CN" sz="1200" b="0" u="none">
                <a:latin typeface="宋体" panose="02010600030101010101" pitchFamily="2" charset="-122"/>
                <a:ea typeface="宋体" panose="02010600030101010101" pitchFamily="2" charset="-122"/>
                <a:cs typeface="宋体" panose="02010600030101010101" pitchFamily="2" charset="-122"/>
              </a:rPr>
              <a:t>》</a:t>
            </a:r>
            <a:r>
              <a:rPr lang="zh-CN" altLang="en-US" sz="1200" b="0" u="none">
                <a:latin typeface="宋体" panose="02010600030101010101" pitchFamily="2" charset="-122"/>
                <a:ea typeface="宋体" panose="02010600030101010101" pitchFamily="2" charset="-122"/>
                <a:cs typeface="宋体" panose="02010600030101010101" pitchFamily="2" charset="-122"/>
              </a:rPr>
              <a:t>中的第一首诗。</a:t>
            </a:r>
            <a:r>
              <a:rPr lang="en-US" altLang="zh-CN" sz="1200" b="0" u="none">
                <a:latin typeface="宋体" panose="02010600030101010101" pitchFamily="2" charset="-122"/>
                <a:ea typeface="宋体" panose="02010600030101010101" pitchFamily="2" charset="-122"/>
                <a:cs typeface="宋体" panose="02010600030101010101" pitchFamily="2" charset="-122"/>
              </a:rPr>
              <a:t>《</a:t>
            </a:r>
            <a:r>
              <a:rPr lang="zh-CN" altLang="en-US" sz="1200" b="0" u="none">
                <a:latin typeface="宋体" panose="02010600030101010101" pitchFamily="2" charset="-122"/>
                <a:ea typeface="宋体" panose="02010600030101010101" pitchFamily="2" charset="-122"/>
                <a:cs typeface="宋体" panose="02010600030101010101" pitchFamily="2" charset="-122"/>
              </a:rPr>
              <a:t>死水</a:t>
            </a:r>
            <a:r>
              <a:rPr lang="en-US" altLang="zh-CN" sz="1200" b="0" u="none">
                <a:latin typeface="宋体" panose="02010600030101010101" pitchFamily="2" charset="-122"/>
                <a:ea typeface="宋体" panose="02010600030101010101" pitchFamily="2" charset="-122"/>
                <a:cs typeface="宋体" panose="02010600030101010101" pitchFamily="2" charset="-122"/>
              </a:rPr>
              <a:t>》</a:t>
            </a:r>
            <a:r>
              <a:rPr lang="zh-CN" altLang="en-US" sz="1200" b="0" u="none">
                <a:latin typeface="宋体" panose="02010600030101010101" pitchFamily="2" charset="-122"/>
                <a:ea typeface="宋体" panose="02010600030101010101" pitchFamily="2" charset="-122"/>
                <a:cs typeface="宋体" panose="02010600030101010101" pitchFamily="2" charset="-122"/>
              </a:rPr>
              <a:t>初版本分为四个部分</a:t>
            </a:r>
            <a:r>
              <a:rPr lang="en-US" altLang="zh-CN" sz="1200" b="0" u="none">
                <a:latin typeface="宋体" panose="02010600030101010101" pitchFamily="2" charset="-122"/>
                <a:ea typeface="宋体" panose="02010600030101010101" pitchFamily="2" charset="-122"/>
                <a:cs typeface="宋体" panose="02010600030101010101" pitchFamily="2" charset="-122"/>
              </a:rPr>
              <a:t>,</a:t>
            </a:r>
            <a:r>
              <a:rPr lang="zh-CN" altLang="en-US" sz="1200" b="0" u="none">
                <a:latin typeface="宋体" panose="02010600030101010101" pitchFamily="2" charset="-122"/>
                <a:ea typeface="宋体" panose="02010600030101010101" pitchFamily="2" charset="-122"/>
                <a:cs typeface="宋体" panose="02010600030101010101" pitchFamily="2" charset="-122"/>
              </a:rPr>
              <a:t>这首诗独立于四部分之外，带有序诗的性质。</a:t>
            </a:r>
            <a:endParaRPr lang="zh-CN" altLang="en-US" sz="120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555865" y="90805"/>
            <a:ext cx="4203065" cy="5244465"/>
          </a:xfrm>
          <a:prstGeom prst="rect">
            <a:avLst/>
          </a:prstGeom>
          <a:noFill/>
          <a:ln>
            <a:noFill/>
          </a:ln>
        </p:spPr>
        <p:txBody>
          <a:bodyPr wrap="square" lIns="121898" tIns="60948" rIns="121898" bIns="60948">
            <a:spAutoFit/>
          </a:bodyPr>
          <a:lstStyle/>
          <a:p>
            <a:pPr indent="0" algn="just" fontAlgn="auto">
              <a:lnSpc>
                <a:spcPct val="100000"/>
              </a:lnSpc>
              <a:spcAft>
                <a:spcPts val="0"/>
              </a:spcAft>
            </a:pPr>
            <a:r>
              <a:rPr lang="en-US" sz="2400" kern="100" dirty="0">
                <a:ea typeface="华文细黑" panose="02010600040101010101" charset="-122"/>
                <a:cs typeface="Times New Roman" panose="02020603050405020304"/>
              </a:rPr>
              <a:t>                     </a:t>
            </a:r>
            <a:r>
              <a:rPr sz="2400" kern="100" dirty="0">
                <a:ea typeface="华文细黑" panose="02010600040101010101" charset="-122"/>
                <a:cs typeface="Times New Roman" panose="02020603050405020304"/>
              </a:rPr>
              <a:t>口供</a:t>
            </a:r>
            <a:endParaRPr sz="2400" kern="100" dirty="0">
              <a:ea typeface="华文细黑" panose="02010600040101010101" charset="-122"/>
              <a:cs typeface="Times New Roman" panose="02020603050405020304"/>
            </a:endParaRPr>
          </a:p>
          <a:p>
            <a:pPr indent="0" algn="just" fontAlgn="auto">
              <a:lnSpc>
                <a:spcPct val="100000"/>
              </a:lnSpc>
              <a:spcAft>
                <a:spcPts val="0"/>
              </a:spcAft>
            </a:pPr>
            <a:r>
              <a:rPr sz="2400" kern="100" dirty="0">
                <a:ea typeface="华文细黑" panose="02010600040101010101" charset="-122"/>
                <a:cs typeface="Times New Roman" panose="02020603050405020304"/>
              </a:rPr>
              <a:t>                   闻一多</a:t>
            </a:r>
            <a:endParaRPr sz="2400" kern="100" dirty="0">
              <a:ea typeface="华文细黑" panose="02010600040101010101" charset="-122"/>
              <a:cs typeface="Times New Roman" panose="02020603050405020304"/>
            </a:endParaRPr>
          </a:p>
          <a:p>
            <a:pPr indent="0" algn="just" fontAlgn="auto">
              <a:lnSpc>
                <a:spcPct val="100000"/>
              </a:lnSpc>
              <a:spcAft>
                <a:spcPts val="0"/>
              </a:spcAft>
            </a:pPr>
            <a:endParaRPr sz="2400" kern="100" dirty="0">
              <a:ea typeface="华文细黑" panose="0201060004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我不骗你，我不是什么诗人，</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纵然我爱的是白石的坚贞，</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青松和大海，鸦背驮着夕阳，</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黄昏里织满了蝙蝠的翅膀。</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你知道我爱英雄，还爱高山，</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我爱一幅国旗在风中招展，</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自从鹅黄到古铜色的菊花。</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记着我的粮食是一壶苦茶！</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可是还有一个我，你怕不怕？——</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苍蝇似的思想，垃圾桶里爬。</a:t>
            </a:r>
            <a:endParaRPr sz="2400" kern="100" dirty="0">
              <a:latin typeface="楷体" panose="02010609060101010101" charset="-122"/>
              <a:ea typeface="楷体" panose="02010609060101010101" charset="-122"/>
              <a:cs typeface="Times New Roman" panose="02020603050405020304"/>
            </a:endParaRPr>
          </a:p>
        </p:txBody>
      </p:sp>
      <p:sp>
        <p:nvSpPr>
          <p:cNvPr id="8" name="文本框 7"/>
          <p:cNvSpPr txBox="1"/>
          <p:nvPr/>
        </p:nvSpPr>
        <p:spPr>
          <a:xfrm>
            <a:off x="7631430" y="5484495"/>
            <a:ext cx="4127500" cy="640080"/>
          </a:xfrm>
          <a:prstGeom prst="rect">
            <a:avLst/>
          </a:prstGeom>
          <a:noFill/>
          <a:ln w="9525">
            <a:noFill/>
          </a:ln>
        </p:spPr>
        <p:txBody>
          <a:bodyPr wrap="square">
            <a:spAutoFit/>
          </a:bodyPr>
          <a:p>
            <a:pPr marL="0" indent="266700" algn="l"/>
            <a:r>
              <a:rPr lang="en-US" altLang="zh-CN" sz="1200" b="0" u="none">
                <a:latin typeface="宋体" panose="02010600030101010101" pitchFamily="2" charset="-122"/>
                <a:ea typeface="宋体" panose="02010600030101010101" pitchFamily="2" charset="-122"/>
                <a:cs typeface="宋体" panose="02010600030101010101" pitchFamily="2" charset="-122"/>
              </a:rPr>
              <a:t>[</a:t>
            </a:r>
            <a:r>
              <a:rPr lang="zh-CN" altLang="en-US" sz="1200" b="0" u="none">
                <a:latin typeface="宋体" panose="02010600030101010101" pitchFamily="2" charset="-122"/>
                <a:ea typeface="宋体" panose="02010600030101010101" pitchFamily="2" charset="-122"/>
                <a:cs typeface="宋体" panose="02010600030101010101" pitchFamily="2" charset="-122"/>
              </a:rPr>
              <a:t>注</a:t>
            </a:r>
            <a:r>
              <a:rPr lang="en-US" altLang="zh-CN" sz="1200" b="0" u="none">
                <a:latin typeface="宋体" panose="02010600030101010101" pitchFamily="2" charset="-122"/>
                <a:ea typeface="宋体" panose="02010600030101010101" pitchFamily="2" charset="-122"/>
                <a:cs typeface="宋体" panose="02010600030101010101" pitchFamily="2" charset="-122"/>
              </a:rPr>
              <a:t>]</a:t>
            </a:r>
            <a:r>
              <a:rPr lang="zh-CN" altLang="en-US" sz="1200" b="0" u="none">
                <a:latin typeface="宋体" panose="02010600030101010101" pitchFamily="2" charset="-122"/>
                <a:ea typeface="宋体" panose="02010600030101010101" pitchFamily="2" charset="-122"/>
                <a:cs typeface="宋体" panose="02010600030101010101" pitchFamily="2" charset="-122"/>
              </a:rPr>
              <a:t>选自</a:t>
            </a:r>
            <a:r>
              <a:rPr lang="en-US" altLang="zh-CN" sz="1200" b="0" u="none">
                <a:latin typeface="宋体" panose="02010600030101010101" pitchFamily="2" charset="-122"/>
                <a:ea typeface="宋体" panose="02010600030101010101" pitchFamily="2" charset="-122"/>
                <a:cs typeface="宋体" panose="02010600030101010101" pitchFamily="2" charset="-122"/>
              </a:rPr>
              <a:t>《</a:t>
            </a:r>
            <a:r>
              <a:rPr lang="zh-CN" altLang="en-US" sz="1200" b="0" u="none">
                <a:latin typeface="宋体" panose="02010600030101010101" pitchFamily="2" charset="-122"/>
                <a:ea typeface="宋体" panose="02010600030101010101" pitchFamily="2" charset="-122"/>
                <a:cs typeface="宋体" panose="02010600030101010101" pitchFamily="2" charset="-122"/>
              </a:rPr>
              <a:t>死水），新月书店</a:t>
            </a:r>
            <a:r>
              <a:rPr lang="en-US" altLang="zh-CN" sz="1200" b="0" u="none">
                <a:latin typeface="Times New Roman" panose="02020603050405020304" pitchFamily="18" charset="0"/>
                <a:ea typeface="Times New Roman" panose="02020603050405020304" pitchFamily="18" charset="0"/>
                <a:cs typeface="Times New Roman" panose="02020603050405020304" pitchFamily="18" charset="0"/>
              </a:rPr>
              <a:t>1928</a:t>
            </a:r>
            <a:r>
              <a:rPr lang="zh-CN" altLang="en-US" sz="1200" b="0" u="none">
                <a:latin typeface="宋体" panose="02010600030101010101" pitchFamily="2" charset="-122"/>
                <a:ea typeface="宋体" panose="02010600030101010101" pitchFamily="2" charset="-122"/>
                <a:cs typeface="宋体" panose="02010600030101010101" pitchFamily="2" charset="-122"/>
              </a:rPr>
              <a:t>年版</a:t>
            </a:r>
            <a:r>
              <a:rPr lang="en-US" altLang="zh-CN" sz="1200" b="0" u="none">
                <a:latin typeface="宋体" panose="02010600030101010101" pitchFamily="2" charset="-122"/>
                <a:ea typeface="宋体" panose="02010600030101010101" pitchFamily="2" charset="-122"/>
                <a:cs typeface="宋体" panose="02010600030101010101" pitchFamily="2" charset="-122"/>
              </a:rPr>
              <a:t>《</a:t>
            </a:r>
            <a:r>
              <a:rPr lang="zh-CN" altLang="en-US" sz="1200" b="0" u="none">
                <a:latin typeface="宋体" panose="02010600030101010101" pitchFamily="2" charset="-122"/>
                <a:ea typeface="宋体" panose="02010600030101010101" pitchFamily="2" charset="-122"/>
                <a:cs typeface="宋体" panose="02010600030101010101" pitchFamily="2" charset="-122"/>
              </a:rPr>
              <a:t>口供</a:t>
            </a:r>
            <a:r>
              <a:rPr lang="en-US" altLang="zh-CN" sz="1200" b="0" u="none">
                <a:latin typeface="宋体" panose="02010600030101010101" pitchFamily="2" charset="-122"/>
                <a:ea typeface="宋体" panose="02010600030101010101" pitchFamily="2" charset="-122"/>
                <a:cs typeface="宋体" panose="02010600030101010101" pitchFamily="2" charset="-122"/>
              </a:rPr>
              <a:t>》</a:t>
            </a:r>
            <a:r>
              <a:rPr lang="zh-CN" altLang="en-US" sz="1200" b="0" u="none">
                <a:latin typeface="宋体" panose="02010600030101010101" pitchFamily="2" charset="-122"/>
                <a:ea typeface="宋体" panose="02010600030101010101" pitchFamily="2" charset="-122"/>
                <a:cs typeface="宋体" panose="02010600030101010101" pitchFamily="2" charset="-122"/>
              </a:rPr>
              <a:t>是诗集</a:t>
            </a:r>
            <a:r>
              <a:rPr lang="en-US" altLang="zh-CN" sz="1200" b="0" u="none">
                <a:latin typeface="宋体" panose="02010600030101010101" pitchFamily="2" charset="-122"/>
                <a:ea typeface="宋体" panose="02010600030101010101" pitchFamily="2" charset="-122"/>
                <a:cs typeface="宋体" panose="02010600030101010101" pitchFamily="2" charset="-122"/>
              </a:rPr>
              <a:t>《</a:t>
            </a:r>
            <a:r>
              <a:rPr lang="zh-CN" altLang="en-US" sz="1200" b="0" u="none">
                <a:latin typeface="宋体" panose="02010600030101010101" pitchFamily="2" charset="-122"/>
                <a:ea typeface="宋体" panose="02010600030101010101" pitchFamily="2" charset="-122"/>
                <a:cs typeface="宋体" panose="02010600030101010101" pitchFamily="2" charset="-122"/>
              </a:rPr>
              <a:t>死水</a:t>
            </a:r>
            <a:r>
              <a:rPr lang="en-US" altLang="zh-CN" sz="1200" b="0" u="none">
                <a:latin typeface="宋体" panose="02010600030101010101" pitchFamily="2" charset="-122"/>
                <a:ea typeface="宋体" panose="02010600030101010101" pitchFamily="2" charset="-122"/>
                <a:cs typeface="宋体" panose="02010600030101010101" pitchFamily="2" charset="-122"/>
              </a:rPr>
              <a:t>》</a:t>
            </a:r>
            <a:r>
              <a:rPr lang="zh-CN" altLang="en-US" sz="1200" b="0" u="none">
                <a:latin typeface="宋体" panose="02010600030101010101" pitchFamily="2" charset="-122"/>
                <a:ea typeface="宋体" panose="02010600030101010101" pitchFamily="2" charset="-122"/>
                <a:cs typeface="宋体" panose="02010600030101010101" pitchFamily="2" charset="-122"/>
              </a:rPr>
              <a:t>中的第一首诗。</a:t>
            </a:r>
            <a:r>
              <a:rPr lang="en-US" altLang="zh-CN" sz="1200" b="0" u="none">
                <a:latin typeface="宋体" panose="02010600030101010101" pitchFamily="2" charset="-122"/>
                <a:ea typeface="宋体" panose="02010600030101010101" pitchFamily="2" charset="-122"/>
                <a:cs typeface="宋体" panose="02010600030101010101" pitchFamily="2" charset="-122"/>
              </a:rPr>
              <a:t>《</a:t>
            </a:r>
            <a:r>
              <a:rPr lang="zh-CN" altLang="en-US" sz="1200" b="0" u="none">
                <a:latin typeface="宋体" panose="02010600030101010101" pitchFamily="2" charset="-122"/>
                <a:ea typeface="宋体" panose="02010600030101010101" pitchFamily="2" charset="-122"/>
                <a:cs typeface="宋体" panose="02010600030101010101" pitchFamily="2" charset="-122"/>
              </a:rPr>
              <a:t>死水</a:t>
            </a:r>
            <a:r>
              <a:rPr lang="en-US" altLang="zh-CN" sz="1200" b="0" u="none">
                <a:latin typeface="宋体" panose="02010600030101010101" pitchFamily="2" charset="-122"/>
                <a:ea typeface="宋体" panose="02010600030101010101" pitchFamily="2" charset="-122"/>
                <a:cs typeface="宋体" panose="02010600030101010101" pitchFamily="2" charset="-122"/>
              </a:rPr>
              <a:t>》</a:t>
            </a:r>
            <a:r>
              <a:rPr lang="zh-CN" altLang="en-US" sz="1200" b="0" u="none">
                <a:latin typeface="宋体" panose="02010600030101010101" pitchFamily="2" charset="-122"/>
                <a:ea typeface="宋体" panose="02010600030101010101" pitchFamily="2" charset="-122"/>
                <a:cs typeface="宋体" panose="02010600030101010101" pitchFamily="2" charset="-122"/>
              </a:rPr>
              <a:t>初版本分为四个部分</a:t>
            </a:r>
            <a:r>
              <a:rPr lang="en-US" altLang="zh-CN" sz="1200" b="0" u="none">
                <a:latin typeface="宋体" panose="02010600030101010101" pitchFamily="2" charset="-122"/>
                <a:ea typeface="宋体" panose="02010600030101010101" pitchFamily="2" charset="-122"/>
                <a:cs typeface="宋体" panose="02010600030101010101" pitchFamily="2" charset="-122"/>
              </a:rPr>
              <a:t>,</a:t>
            </a:r>
            <a:r>
              <a:rPr lang="zh-CN" altLang="en-US" sz="1200" b="0" u="none">
                <a:latin typeface="宋体" panose="02010600030101010101" pitchFamily="2" charset="-122"/>
                <a:ea typeface="宋体" panose="02010600030101010101" pitchFamily="2" charset="-122"/>
                <a:cs typeface="宋体" panose="02010600030101010101" pitchFamily="2" charset="-122"/>
              </a:rPr>
              <a:t>这首诗独立于四部分之外，带有序诗的性质。</a:t>
            </a:r>
            <a:endParaRPr lang="zh-CN" altLang="en-US" sz="1200"/>
          </a:p>
        </p:txBody>
      </p:sp>
      <p:sp>
        <p:nvSpPr>
          <p:cNvPr id="100" name="文本框 99"/>
          <p:cNvSpPr txBox="1"/>
          <p:nvPr/>
        </p:nvSpPr>
        <p:spPr>
          <a:xfrm>
            <a:off x="303530" y="389255"/>
            <a:ext cx="6972300" cy="4846320"/>
          </a:xfrm>
          <a:prstGeom prst="rect">
            <a:avLst/>
          </a:prstGeom>
          <a:noFill/>
          <a:ln w="9525">
            <a:noFill/>
          </a:ln>
        </p:spPr>
        <p:txBody>
          <a:bodyPr wrap="square">
            <a:spAutoFit/>
          </a:bodyPr>
          <a:p>
            <a:pPr marL="0" indent="0" algn="l"/>
            <a:r>
              <a:rPr lang="en-US" altLang="zh-CN" sz="2400" b="0" u="none">
                <a:latin typeface="仿宋" panose="02010609060101010101" charset="-122"/>
                <a:ea typeface="仿宋" panose="02010609060101010101" charset="-122"/>
                <a:cs typeface="宋体" panose="02010600030101010101" pitchFamily="2" charset="-122"/>
              </a:rPr>
              <a:t>1</a:t>
            </a:r>
            <a:r>
              <a:rPr lang="zh-CN" altLang="en-US" sz="2400" b="0" u="none">
                <a:latin typeface="仿宋" panose="02010609060101010101" charset="-122"/>
                <a:ea typeface="仿宋" panose="02010609060101010101" charset="-122"/>
                <a:cs typeface="宋体" panose="02010600030101010101" pitchFamily="2" charset="-122"/>
              </a:rPr>
              <a:t>．下列对这首诗的赏析</a:t>
            </a:r>
            <a:r>
              <a:rPr lang="en-US" altLang="zh-CN" sz="2400" b="0" u="none">
                <a:latin typeface="仿宋" panose="02010609060101010101" charset="-122"/>
                <a:ea typeface="仿宋" panose="02010609060101010101" charset="-122"/>
                <a:cs typeface="宋体" panose="02010600030101010101" pitchFamily="2" charset="-122"/>
              </a:rPr>
              <a:t>,</a:t>
            </a:r>
            <a:r>
              <a:rPr lang="zh-CN" altLang="en-US" sz="2400" b="0" u="none">
                <a:latin typeface="仿宋" panose="02010609060101010101" charset="-122"/>
                <a:ea typeface="仿宋" panose="02010609060101010101" charset="-122"/>
                <a:cs typeface="宋体" panose="02010600030101010101" pitchFamily="2" charset="-122"/>
              </a:rPr>
              <a:t>不正确的</a:t>
            </a:r>
            <a:r>
              <a:rPr lang="en-US" altLang="zh-CN" sz="2400" b="0" u="none">
                <a:latin typeface="仿宋" panose="02010609060101010101" charset="-122"/>
                <a:ea typeface="仿宋" panose="02010609060101010101" charset="-122"/>
                <a:cs typeface="宋体" panose="02010600030101010101" pitchFamily="2" charset="-122"/>
              </a:rPr>
              <a:t>-</a:t>
            </a:r>
            <a:r>
              <a:rPr lang="zh-CN" altLang="en-US" sz="2400" b="0" u="none">
                <a:latin typeface="仿宋" panose="02010609060101010101" charset="-122"/>
                <a:ea typeface="仿宋" panose="02010609060101010101" charset="-122"/>
                <a:cs typeface="宋体" panose="02010600030101010101" pitchFamily="2" charset="-122"/>
              </a:rPr>
              <a:t>项是（    ）</a:t>
            </a:r>
            <a:endParaRPr lang="zh-CN" altLang="en-US" sz="2400" b="0" u="none">
              <a:latin typeface="仿宋" panose="02010609060101010101" charset="-122"/>
              <a:ea typeface="仿宋" panose="02010609060101010101" charset="-122"/>
              <a:cs typeface="Times New Roman" panose="02020603050405020304" pitchFamily="18" charset="0"/>
            </a:endParaRPr>
          </a:p>
          <a:p>
            <a:pPr marL="0" indent="0" algn="l"/>
            <a:endParaRPr lang="zh-CN" altLang="en-US" sz="2400" b="0" u="none">
              <a:latin typeface="仿宋" panose="02010609060101010101" charset="-122"/>
              <a:ea typeface="仿宋" panose="02010609060101010101" charset="-122"/>
              <a:cs typeface="Times New Roman" panose="02020603050405020304" pitchFamily="18" charset="0"/>
            </a:endParaRPr>
          </a:p>
          <a:p>
            <a:pPr marL="0" indent="0" algn="l"/>
            <a:r>
              <a:rPr lang="en-US" altLang="zh-CN" sz="2400" b="0" u="none">
                <a:solidFill>
                  <a:srgbClr val="FF0000"/>
                </a:solidFill>
                <a:latin typeface="仿宋" panose="02010609060101010101" charset="-122"/>
                <a:ea typeface="仿宋" panose="02010609060101010101" charset="-122"/>
                <a:cs typeface="Times New Roman" panose="02020603050405020304" pitchFamily="18" charset="0"/>
              </a:rPr>
              <a:t>A</a:t>
            </a:r>
            <a:r>
              <a:rPr lang="zh-CN" altLang="en-US" sz="2400" b="0" u="none">
                <a:solidFill>
                  <a:srgbClr val="FF0000"/>
                </a:solidFill>
                <a:latin typeface="仿宋" panose="02010609060101010101" charset="-122"/>
                <a:ea typeface="仿宋" panose="02010609060101010101" charset="-122"/>
                <a:cs typeface="宋体" panose="02010600030101010101" pitchFamily="2" charset="-122"/>
              </a:rPr>
              <a:t>．“我不是什么诗人”</a:t>
            </a:r>
            <a:r>
              <a:rPr lang="en-US" altLang="zh-CN" sz="2400" b="0" u="none">
                <a:solidFill>
                  <a:srgbClr val="FF0000"/>
                </a:solidFill>
                <a:latin typeface="仿宋" panose="02010609060101010101" charset="-122"/>
                <a:ea typeface="仿宋" panose="02010609060101010101" charset="-122"/>
                <a:cs typeface="宋体" panose="02010600030101010101" pitchFamily="2" charset="-122"/>
              </a:rPr>
              <a:t>,</a:t>
            </a:r>
            <a:r>
              <a:rPr lang="zh-CN" altLang="en-US" sz="2400" b="0" u="none">
                <a:solidFill>
                  <a:srgbClr val="FF0000"/>
                </a:solidFill>
                <a:latin typeface="仿宋" panose="02010609060101010101" charset="-122"/>
                <a:ea typeface="仿宋" panose="02010609060101010101" charset="-122"/>
                <a:cs typeface="宋体" panose="02010600030101010101" pitchFamily="2" charset="-122"/>
              </a:rPr>
              <a:t>表达了作者对“诗人”这一职业的否定</a:t>
            </a:r>
            <a:r>
              <a:rPr lang="en-US" altLang="zh-CN" sz="2400" b="0" u="none">
                <a:solidFill>
                  <a:srgbClr val="FF0000"/>
                </a:solidFill>
                <a:latin typeface="仿宋" panose="02010609060101010101" charset="-122"/>
                <a:ea typeface="仿宋" panose="02010609060101010101" charset="-122"/>
                <a:cs typeface="宋体" panose="02010600030101010101" pitchFamily="2" charset="-122"/>
              </a:rPr>
              <a:t>,</a:t>
            </a:r>
            <a:r>
              <a:rPr lang="zh-CN" altLang="en-US" sz="2400" b="0" u="none">
                <a:solidFill>
                  <a:srgbClr val="FF0000"/>
                </a:solidFill>
                <a:latin typeface="仿宋" panose="02010609060101010101" charset="-122"/>
                <a:ea typeface="仿宋" panose="02010609060101010101" charset="-122"/>
                <a:cs typeface="宋体" panose="02010600030101010101" pitchFamily="2" charset="-122"/>
              </a:rPr>
              <a:t>因为诗人只爱“白石”“青松”等自然意象，而他还爱“英雄”“国旗”。</a:t>
            </a:r>
            <a:endParaRPr lang="zh-CN" altLang="en-US" sz="2400" b="0" u="none">
              <a:solidFill>
                <a:srgbClr val="FF0000"/>
              </a:solidFill>
              <a:latin typeface="仿宋" panose="02010609060101010101" charset="-122"/>
              <a:ea typeface="仿宋" panose="02010609060101010101" charset="-122"/>
              <a:cs typeface="宋体" panose="02010600030101010101" pitchFamily="2" charset="-122"/>
            </a:endParaRPr>
          </a:p>
          <a:p>
            <a:pPr marL="0" indent="0" algn="l"/>
            <a:r>
              <a:rPr lang="en-US" altLang="zh-CN" sz="2400" b="0" u="none">
                <a:latin typeface="仿宋" panose="02010609060101010101" charset="-122"/>
                <a:ea typeface="仿宋" panose="02010609060101010101" charset="-122"/>
                <a:cs typeface="Times New Roman" panose="02020603050405020304" pitchFamily="18" charset="0"/>
              </a:rPr>
              <a:t>B</a:t>
            </a:r>
            <a:r>
              <a:rPr lang="zh-CN" altLang="en-US" sz="2400" b="0" u="none">
                <a:latin typeface="仿宋" panose="02010609060101010101" charset="-122"/>
                <a:ea typeface="仿宋" panose="02010609060101010101" charset="-122"/>
                <a:cs typeface="宋体" panose="02010600030101010101" pitchFamily="2" charset="-122"/>
              </a:rPr>
              <a:t>．“鸦背驮着夕阳”是说乌鸦在夕阳里飞翔，“黄昏里织满了蝙蝠的翅膀”是说蝙蝠在黄昏里飞舞，“驮”“织”二字增添了画面的动感。</a:t>
            </a:r>
            <a:endParaRPr lang="zh-CN" altLang="en-US" sz="2400" b="0" u="none">
              <a:latin typeface="仿宋" panose="02010609060101010101" charset="-122"/>
              <a:ea typeface="仿宋" panose="02010609060101010101" charset="-122"/>
              <a:cs typeface="Times New Roman" panose="02020603050405020304" pitchFamily="18" charset="0"/>
            </a:endParaRPr>
          </a:p>
          <a:p>
            <a:pPr marL="0" indent="0" algn="l"/>
            <a:r>
              <a:rPr lang="en-US" altLang="zh-CN" sz="2400" b="0" u="none">
                <a:latin typeface="仿宋" panose="02010609060101010101" charset="-122"/>
                <a:ea typeface="仿宋" panose="02010609060101010101" charset="-122"/>
                <a:cs typeface="Times New Roman" panose="02020603050405020304" pitchFamily="18" charset="0"/>
              </a:rPr>
              <a:t>C</a:t>
            </a:r>
            <a:r>
              <a:rPr lang="zh-CN" altLang="en-US" sz="2400" b="0" u="none">
                <a:latin typeface="仿宋" panose="02010609060101010101" charset="-122"/>
                <a:ea typeface="仿宋" panose="02010609060101010101" charset="-122"/>
                <a:cs typeface="宋体" panose="02010600030101010101" pitchFamily="2" charset="-122"/>
              </a:rPr>
              <a:t>．全诗对比强烈，第一节作者从各个方面表现其爱国情怀；第二节是作者“供述”的补充，是对自己另一面的自我揭露。</a:t>
            </a:r>
            <a:endParaRPr lang="zh-CN" altLang="en-US" sz="2400" b="0" u="none">
              <a:latin typeface="仿宋" panose="02010609060101010101" charset="-122"/>
              <a:ea typeface="仿宋" panose="02010609060101010101" charset="-122"/>
              <a:cs typeface="Times New Roman" panose="02020603050405020304" pitchFamily="18" charset="0"/>
            </a:endParaRPr>
          </a:p>
          <a:p>
            <a:pPr marL="0" indent="0" algn="l"/>
            <a:r>
              <a:rPr lang="en-US" altLang="zh-CN" sz="2400" b="0" u="none">
                <a:latin typeface="仿宋" panose="02010609060101010101" charset="-122"/>
                <a:ea typeface="仿宋" panose="02010609060101010101" charset="-122"/>
                <a:cs typeface="Times New Roman" panose="02020603050405020304" pitchFamily="18" charset="0"/>
              </a:rPr>
              <a:t>D</a:t>
            </a:r>
            <a:r>
              <a:rPr lang="zh-CN" altLang="en-US" sz="2400" b="0" u="none">
                <a:latin typeface="仿宋" panose="02010609060101010101" charset="-122"/>
                <a:ea typeface="仿宋" panose="02010609060101010101" charset="-122"/>
                <a:cs typeface="宋体" panose="02010600030101010101" pitchFamily="2" charset="-122"/>
              </a:rPr>
              <a:t>．本诗句式大体整齐，音律和谐，一改新诗闲散的形式，朗朗上口，与</a:t>
            </a:r>
            <a:r>
              <a:rPr lang="en-US" altLang="zh-CN" sz="2400" b="0" u="none">
                <a:latin typeface="仿宋" panose="02010609060101010101" charset="-122"/>
                <a:ea typeface="仿宋" panose="02010609060101010101" charset="-122"/>
                <a:cs typeface="宋体" panose="02010600030101010101" pitchFamily="2" charset="-122"/>
              </a:rPr>
              <a:t>《</a:t>
            </a:r>
            <a:r>
              <a:rPr lang="zh-CN" altLang="en-US" sz="2400" b="0" u="none">
                <a:latin typeface="仿宋" panose="02010609060101010101" charset="-122"/>
                <a:ea typeface="仿宋" panose="02010609060101010101" charset="-122"/>
                <a:cs typeface="宋体" panose="02010600030101010101" pitchFamily="2" charset="-122"/>
              </a:rPr>
              <a:t>红烛</a:t>
            </a:r>
            <a:r>
              <a:rPr lang="en-US" altLang="zh-CN" sz="2400" b="0" u="none">
                <a:latin typeface="仿宋" panose="02010609060101010101" charset="-122"/>
                <a:ea typeface="仿宋" panose="02010609060101010101" charset="-122"/>
                <a:cs typeface="宋体" panose="02010600030101010101" pitchFamily="2" charset="-122"/>
              </a:rPr>
              <a:t>》</a:t>
            </a:r>
            <a:r>
              <a:rPr lang="zh-CN" altLang="en-US" sz="2400" b="0" u="none">
                <a:latin typeface="仿宋" panose="02010609060101010101" charset="-122"/>
                <a:ea typeface="仿宋" panose="02010609060101010101" charset="-122"/>
                <a:cs typeface="宋体" panose="02010600030101010101" pitchFamily="2" charset="-122"/>
              </a:rPr>
              <a:t>等诗颇不相同。</a:t>
            </a:r>
            <a:endParaRPr lang="zh-CN" altLang="en-US" sz="2400">
              <a:latin typeface="仿宋" panose="02010609060101010101" charset="-122"/>
              <a:ea typeface="仿宋" panose="02010609060101010101" charset="-122"/>
            </a:endParaRPr>
          </a:p>
        </p:txBody>
      </p:sp>
      <p:sp>
        <p:nvSpPr>
          <p:cNvPr id="2" name="文本框 1"/>
          <p:cNvSpPr txBox="1"/>
          <p:nvPr/>
        </p:nvSpPr>
        <p:spPr>
          <a:xfrm>
            <a:off x="520700" y="5484495"/>
            <a:ext cx="6261735" cy="642620"/>
          </a:xfrm>
          <a:prstGeom prst="rect">
            <a:avLst/>
          </a:prstGeom>
          <a:noFill/>
          <a:ln w="9525">
            <a:noFill/>
          </a:ln>
        </p:spPr>
        <p:txBody>
          <a:bodyPr wrap="square">
            <a:spAutoFit/>
          </a:bodyPr>
          <a:p>
            <a:pPr marL="0" indent="0" algn="l"/>
            <a:r>
              <a:rPr lang="en-US" altLang="zh-CN" sz="1800" b="0" u="none">
                <a:solidFill>
                  <a:srgbClr val="FF0000"/>
                </a:solidFill>
                <a:latin typeface="Calibri" panose="020F0502020204030204" charset="0"/>
                <a:ea typeface="Calibri" panose="020F0502020204030204" charset="0"/>
                <a:cs typeface="Calibri" panose="020F0502020204030204" charset="0"/>
              </a:rPr>
              <a:t>A</a:t>
            </a:r>
            <a:r>
              <a:rPr lang="zh-CN" altLang="en-US" sz="1800" b="0" u="none">
                <a:solidFill>
                  <a:srgbClr val="FF0000"/>
                </a:solidFill>
                <a:latin typeface="宋体" panose="02010600030101010101" pitchFamily="2" charset="-122"/>
                <a:ea typeface="宋体" panose="02010600030101010101" pitchFamily="2" charset="-122"/>
                <a:cs typeface="宋体" panose="02010600030101010101" pitchFamily="2" charset="-122"/>
              </a:rPr>
              <a:t>项</a:t>
            </a:r>
            <a:r>
              <a:rPr lang="en-US" altLang="zh-CN" sz="1800" b="0" u="none">
                <a:solidFill>
                  <a:srgbClr val="FF0000"/>
                </a:solidFill>
                <a:latin typeface="Calibri" panose="020F0502020204030204" charset="0"/>
                <a:ea typeface="Calibri" panose="020F0502020204030204" charset="0"/>
                <a:cs typeface="Calibri" panose="020F0502020204030204" charset="0"/>
              </a:rPr>
              <a:t>,“</a:t>
            </a:r>
            <a:r>
              <a:rPr lang="zh-CN" altLang="en-US" sz="1800" b="0" u="none">
                <a:solidFill>
                  <a:srgbClr val="FF0000"/>
                </a:solidFill>
                <a:latin typeface="宋体" panose="02010600030101010101" pitchFamily="2" charset="-122"/>
                <a:ea typeface="宋体" panose="02010600030101010101" pitchFamily="2" charset="-122"/>
                <a:cs typeface="宋体" panose="02010600030101010101" pitchFamily="2" charset="-122"/>
              </a:rPr>
              <a:t>表达了作者对</a:t>
            </a:r>
            <a:r>
              <a:rPr lang="zh-CN" altLang="en-US" sz="1800" b="0" u="none">
                <a:solidFill>
                  <a:srgbClr val="FF0000"/>
                </a:solidFill>
                <a:latin typeface="Calibri" panose="020F0502020204030204" charset="0"/>
                <a:ea typeface="Calibri" panose="020F0502020204030204" charset="0"/>
                <a:cs typeface="Calibri" panose="020F0502020204030204" charset="0"/>
              </a:rPr>
              <a:t>‘</a:t>
            </a:r>
            <a:r>
              <a:rPr lang="zh-CN" altLang="en-US" sz="1800" b="0" u="none">
                <a:solidFill>
                  <a:srgbClr val="FF0000"/>
                </a:solidFill>
                <a:latin typeface="宋体" panose="02010600030101010101" pitchFamily="2" charset="-122"/>
                <a:ea typeface="宋体" panose="02010600030101010101" pitchFamily="2" charset="-122"/>
                <a:cs typeface="宋体" panose="02010600030101010101" pitchFamily="2" charset="-122"/>
              </a:rPr>
              <a:t>诗人</a:t>
            </a:r>
            <a:r>
              <a:rPr lang="zh-CN" altLang="en-US" sz="1800" b="0" u="none">
                <a:solidFill>
                  <a:srgbClr val="FF0000"/>
                </a:solidFill>
                <a:latin typeface="Calibri" panose="020F0502020204030204" charset="0"/>
                <a:ea typeface="Calibri" panose="020F0502020204030204" charset="0"/>
                <a:cs typeface="Calibri" panose="020F0502020204030204" charset="0"/>
              </a:rPr>
              <a:t>’</a:t>
            </a:r>
            <a:r>
              <a:rPr lang="zh-CN" altLang="en-US" sz="1800" b="0" u="none">
                <a:solidFill>
                  <a:srgbClr val="FF0000"/>
                </a:solidFill>
                <a:latin typeface="宋体" panose="02010600030101010101" pitchFamily="2" charset="-122"/>
                <a:ea typeface="宋体" panose="02010600030101010101" pitchFamily="2" charset="-122"/>
                <a:cs typeface="宋体" panose="02010600030101010101" pitchFamily="2" charset="-122"/>
              </a:rPr>
              <a:t>这职业的否定</a:t>
            </a:r>
            <a:r>
              <a:rPr lang="zh-CN" altLang="en-US" sz="1800" b="0" u="none">
                <a:solidFill>
                  <a:srgbClr val="FF0000"/>
                </a:solidFill>
                <a:latin typeface="Calibri" panose="020F0502020204030204" charset="0"/>
                <a:ea typeface="Calibri" panose="020F0502020204030204" charset="0"/>
                <a:cs typeface="Calibri" panose="020F0502020204030204" charset="0"/>
              </a:rPr>
              <a:t>”</a:t>
            </a:r>
            <a:r>
              <a:rPr lang="zh-CN" altLang="en-US" sz="1800" b="0" u="none">
                <a:solidFill>
                  <a:srgbClr val="FF0000"/>
                </a:solidFill>
                <a:latin typeface="宋体" panose="02010600030101010101" pitchFamily="2" charset="-122"/>
                <a:ea typeface="宋体" panose="02010600030101010101" pitchFamily="2" charset="-122"/>
                <a:cs typeface="宋体" panose="02010600030101010101" pitchFamily="2" charset="-122"/>
              </a:rPr>
              <a:t>错误</a:t>
            </a:r>
            <a:r>
              <a:rPr lang="en-US" altLang="zh-CN" sz="1800" b="0" u="none">
                <a:solidFill>
                  <a:srgbClr val="FF0000"/>
                </a:solidFill>
                <a:latin typeface="Calibri" panose="020F0502020204030204" charset="0"/>
                <a:ea typeface="Calibri" panose="020F0502020204030204" charset="0"/>
                <a:cs typeface="Calibri" panose="020F0502020204030204" charset="0"/>
              </a:rPr>
              <a:t>,</a:t>
            </a:r>
            <a:r>
              <a:rPr lang="zh-CN" altLang="en-US" sz="1800" b="0" u="none">
                <a:solidFill>
                  <a:srgbClr val="FF0000"/>
                </a:solidFill>
                <a:latin typeface="宋体" panose="02010600030101010101" pitchFamily="2" charset="-122"/>
                <a:ea typeface="宋体" panose="02010600030101010101" pitchFamily="2" charset="-122"/>
                <a:cs typeface="宋体" panose="02010600030101010101" pitchFamily="2" charset="-122"/>
              </a:rPr>
              <a:t>这是作者的自我否定</a:t>
            </a:r>
            <a:r>
              <a:rPr lang="en-US" altLang="zh-CN" sz="1800" b="0" u="none">
                <a:solidFill>
                  <a:srgbClr val="FF0000"/>
                </a:solidFill>
                <a:latin typeface="Calibri" panose="020F0502020204030204" charset="0"/>
                <a:ea typeface="Calibri" panose="020F0502020204030204" charset="0"/>
                <a:cs typeface="Calibri" panose="020F0502020204030204" charset="0"/>
              </a:rPr>
              <a:t>;“</a:t>
            </a:r>
            <a:r>
              <a:rPr lang="zh-CN" altLang="en-US" sz="1800" b="0" u="none">
                <a:solidFill>
                  <a:srgbClr val="FF0000"/>
                </a:solidFill>
                <a:latin typeface="宋体" panose="02010600030101010101" pitchFamily="2" charset="-122"/>
                <a:ea typeface="宋体" panose="02010600030101010101" pitchFamily="2" charset="-122"/>
                <a:cs typeface="宋体" panose="02010600030101010101" pitchFamily="2" charset="-122"/>
              </a:rPr>
              <a:t>诗人只爱</a:t>
            </a:r>
            <a:r>
              <a:rPr lang="zh-CN" altLang="en-US" sz="1800" b="0" u="none">
                <a:solidFill>
                  <a:srgbClr val="FF0000"/>
                </a:solidFill>
                <a:latin typeface="Calibri" panose="020F0502020204030204" charset="0"/>
                <a:ea typeface="Calibri" panose="020F0502020204030204" charset="0"/>
                <a:cs typeface="Calibri" panose="020F0502020204030204" charset="0"/>
              </a:rPr>
              <a:t>‘</a:t>
            </a:r>
            <a:r>
              <a:rPr lang="zh-CN" altLang="en-US" sz="1800" b="0" u="none">
                <a:solidFill>
                  <a:srgbClr val="FF0000"/>
                </a:solidFill>
                <a:latin typeface="宋体" panose="02010600030101010101" pitchFamily="2" charset="-122"/>
                <a:ea typeface="宋体" panose="02010600030101010101" pitchFamily="2" charset="-122"/>
                <a:cs typeface="宋体" panose="02010600030101010101" pitchFamily="2" charset="-122"/>
              </a:rPr>
              <a:t>白石、青松</a:t>
            </a:r>
            <a:r>
              <a:rPr lang="zh-CN" altLang="en-US" sz="1800" b="0" u="none">
                <a:solidFill>
                  <a:srgbClr val="FF0000"/>
                </a:solidFill>
                <a:latin typeface="Calibri" panose="020F0502020204030204" charset="0"/>
                <a:ea typeface="Calibri" panose="020F0502020204030204" charset="0"/>
                <a:cs typeface="Calibri" panose="020F0502020204030204" charset="0"/>
              </a:rPr>
              <a:t>’</a:t>
            </a:r>
            <a:r>
              <a:rPr lang="zh-CN" altLang="en-US" sz="1800" b="0" u="none">
                <a:solidFill>
                  <a:srgbClr val="FF0000"/>
                </a:solidFill>
                <a:latin typeface="宋体" panose="02010600030101010101" pitchFamily="2" charset="-122"/>
                <a:ea typeface="宋体" panose="02010600030101010101" pitchFamily="2" charset="-122"/>
                <a:cs typeface="宋体" panose="02010600030101010101" pitchFamily="2" charset="-122"/>
              </a:rPr>
              <a:t>等自然意象</a:t>
            </a:r>
            <a:r>
              <a:rPr lang="zh-CN" altLang="en-US" sz="1800" b="0" u="none">
                <a:solidFill>
                  <a:srgbClr val="FF0000"/>
                </a:solidFill>
                <a:latin typeface="Calibri" panose="020F0502020204030204" charset="0"/>
                <a:ea typeface="Calibri" panose="020F0502020204030204" charset="0"/>
                <a:cs typeface="Calibri" panose="020F0502020204030204" charset="0"/>
              </a:rPr>
              <a:t>”</a:t>
            </a:r>
            <a:r>
              <a:rPr lang="zh-CN" altLang="en-US" sz="1800" b="0" u="none">
                <a:solidFill>
                  <a:srgbClr val="FF0000"/>
                </a:solidFill>
                <a:latin typeface="宋体" panose="02010600030101010101" pitchFamily="2" charset="-122"/>
                <a:ea typeface="宋体" panose="02010600030101010101" pitchFamily="2" charset="-122"/>
                <a:cs typeface="宋体" panose="02010600030101010101" pitchFamily="2" charset="-122"/>
              </a:rPr>
              <a:t>错误</a:t>
            </a:r>
            <a:r>
              <a:rPr lang="en-US" altLang="zh-CN" sz="1800" b="0" u="none">
                <a:solidFill>
                  <a:srgbClr val="FF0000"/>
                </a:solidFill>
                <a:latin typeface="Calibri" panose="020F0502020204030204" charset="0"/>
                <a:ea typeface="Calibri" panose="020F0502020204030204" charset="0"/>
                <a:cs typeface="Calibri" panose="020F0502020204030204" charset="0"/>
              </a:rPr>
              <a:t>,</a:t>
            </a:r>
            <a:r>
              <a:rPr lang="zh-CN" altLang="en-US" sz="1800" b="0" u="none">
                <a:solidFill>
                  <a:srgbClr val="FF0000"/>
                </a:solidFill>
                <a:latin typeface="宋体" panose="02010600030101010101" pitchFamily="2" charset="-122"/>
                <a:ea typeface="宋体" panose="02010600030101010101" pitchFamily="2" charset="-122"/>
                <a:cs typeface="宋体" panose="02010600030101010101" pitchFamily="2" charset="-122"/>
              </a:rPr>
              <a:t>无中生有。</a:t>
            </a:r>
            <a:endParaRPr lang="zh-CN" altLang="en-US" sz="1800" b="0" u="none">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555865" y="-10795"/>
            <a:ext cx="4634865" cy="5244465"/>
          </a:xfrm>
          <a:prstGeom prst="rect">
            <a:avLst/>
          </a:prstGeom>
          <a:noFill/>
          <a:ln>
            <a:noFill/>
          </a:ln>
        </p:spPr>
        <p:txBody>
          <a:bodyPr wrap="square" lIns="121898" tIns="60948" rIns="121898" bIns="60948">
            <a:spAutoFit/>
          </a:bodyPr>
          <a:lstStyle/>
          <a:p>
            <a:pPr indent="0" algn="just" fontAlgn="auto">
              <a:lnSpc>
                <a:spcPct val="100000"/>
              </a:lnSpc>
              <a:spcAft>
                <a:spcPts val="0"/>
              </a:spcAft>
            </a:pPr>
            <a:r>
              <a:rPr lang="en-US" sz="2400" kern="100" dirty="0">
                <a:ea typeface="华文细黑" panose="02010600040101010101" charset="-122"/>
                <a:cs typeface="Times New Roman" panose="02020603050405020304"/>
              </a:rPr>
              <a:t>                     </a:t>
            </a:r>
            <a:r>
              <a:rPr sz="2400" kern="100" dirty="0">
                <a:ea typeface="华文细黑" panose="02010600040101010101" charset="-122"/>
                <a:cs typeface="Times New Roman" panose="02020603050405020304"/>
              </a:rPr>
              <a:t>口供           闻一多</a:t>
            </a:r>
            <a:endParaRPr sz="2400" kern="100" dirty="0">
              <a:ea typeface="华文细黑" panose="02010600040101010101" charset="-122"/>
              <a:cs typeface="Times New Roman" panose="02020603050405020304"/>
            </a:endParaRPr>
          </a:p>
          <a:p>
            <a:pPr indent="0" algn="just" fontAlgn="auto">
              <a:lnSpc>
                <a:spcPct val="100000"/>
              </a:lnSpc>
              <a:spcAft>
                <a:spcPts val="0"/>
              </a:spcAft>
            </a:pPr>
            <a:endParaRPr sz="2400" kern="100" dirty="0">
              <a:ea typeface="华文细黑" panose="0201060004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我不骗你，我不是什么诗人，</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纵然我爱的是白石的坚贞，</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青松和大海，鸦背驮着夕阳，</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黄昏里织满了蝙蝠的翅膀。</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你知道我爱英雄，还爱高山，</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我爱一幅国旗在风中招展，</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自从鹅黄到古铜色的菊花。</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记着我的粮食是一壶苦茶！</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可是还有一个我，你怕不怕？</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苍蝇似的思想，垃圾桶里爬。</a:t>
            </a:r>
            <a:endParaRPr sz="2400" kern="100" dirty="0">
              <a:latin typeface="楷体" panose="02010609060101010101" charset="-122"/>
              <a:ea typeface="楷体" panose="02010609060101010101" charset="-122"/>
              <a:cs typeface="Times New Roman" panose="02020603050405020304"/>
            </a:endParaRPr>
          </a:p>
        </p:txBody>
      </p:sp>
      <p:sp>
        <p:nvSpPr>
          <p:cNvPr id="8" name="文本框 7"/>
          <p:cNvSpPr txBox="1"/>
          <p:nvPr/>
        </p:nvSpPr>
        <p:spPr>
          <a:xfrm>
            <a:off x="7631430" y="5484495"/>
            <a:ext cx="4127500" cy="640080"/>
          </a:xfrm>
          <a:prstGeom prst="rect">
            <a:avLst/>
          </a:prstGeom>
          <a:noFill/>
          <a:ln w="9525">
            <a:noFill/>
          </a:ln>
        </p:spPr>
        <p:txBody>
          <a:bodyPr wrap="square">
            <a:spAutoFit/>
          </a:bodyPr>
          <a:p>
            <a:pPr marL="0" indent="266700" algn="l"/>
            <a:r>
              <a:rPr lang="en-US" altLang="zh-CN" sz="1200" b="0" u="none">
                <a:latin typeface="宋体" panose="02010600030101010101" pitchFamily="2" charset="-122"/>
                <a:ea typeface="宋体" panose="02010600030101010101" pitchFamily="2" charset="-122"/>
                <a:cs typeface="宋体" panose="02010600030101010101" pitchFamily="2" charset="-122"/>
              </a:rPr>
              <a:t>[</a:t>
            </a:r>
            <a:r>
              <a:rPr lang="zh-CN" altLang="en-US" sz="1200" b="0" u="none">
                <a:latin typeface="宋体" panose="02010600030101010101" pitchFamily="2" charset="-122"/>
                <a:ea typeface="宋体" panose="02010600030101010101" pitchFamily="2" charset="-122"/>
                <a:cs typeface="宋体" panose="02010600030101010101" pitchFamily="2" charset="-122"/>
              </a:rPr>
              <a:t>注</a:t>
            </a:r>
            <a:r>
              <a:rPr lang="en-US" altLang="zh-CN" sz="1200" b="0" u="none">
                <a:latin typeface="宋体" panose="02010600030101010101" pitchFamily="2" charset="-122"/>
                <a:ea typeface="宋体" panose="02010600030101010101" pitchFamily="2" charset="-122"/>
                <a:cs typeface="宋体" panose="02010600030101010101" pitchFamily="2" charset="-122"/>
              </a:rPr>
              <a:t>]</a:t>
            </a:r>
            <a:r>
              <a:rPr lang="zh-CN" altLang="en-US" sz="1200" b="0" u="none">
                <a:latin typeface="宋体" panose="02010600030101010101" pitchFamily="2" charset="-122"/>
                <a:ea typeface="宋体" panose="02010600030101010101" pitchFamily="2" charset="-122"/>
                <a:cs typeface="宋体" panose="02010600030101010101" pitchFamily="2" charset="-122"/>
              </a:rPr>
              <a:t>选自</a:t>
            </a:r>
            <a:r>
              <a:rPr lang="en-US" altLang="zh-CN" sz="1200" b="0" u="none">
                <a:latin typeface="宋体" panose="02010600030101010101" pitchFamily="2" charset="-122"/>
                <a:ea typeface="宋体" panose="02010600030101010101" pitchFamily="2" charset="-122"/>
                <a:cs typeface="宋体" panose="02010600030101010101" pitchFamily="2" charset="-122"/>
              </a:rPr>
              <a:t>《</a:t>
            </a:r>
            <a:r>
              <a:rPr lang="zh-CN" altLang="en-US" sz="1200" b="0" u="none">
                <a:latin typeface="宋体" panose="02010600030101010101" pitchFamily="2" charset="-122"/>
                <a:ea typeface="宋体" panose="02010600030101010101" pitchFamily="2" charset="-122"/>
                <a:cs typeface="宋体" panose="02010600030101010101" pitchFamily="2" charset="-122"/>
              </a:rPr>
              <a:t>死水），新月书店</a:t>
            </a:r>
            <a:r>
              <a:rPr lang="en-US" altLang="zh-CN" sz="1200" b="0" u="none">
                <a:latin typeface="Times New Roman" panose="02020603050405020304" pitchFamily="18" charset="0"/>
                <a:ea typeface="Times New Roman" panose="02020603050405020304" pitchFamily="18" charset="0"/>
                <a:cs typeface="Times New Roman" panose="02020603050405020304" pitchFamily="18" charset="0"/>
              </a:rPr>
              <a:t>1928</a:t>
            </a:r>
            <a:r>
              <a:rPr lang="zh-CN" altLang="en-US" sz="1200" b="0" u="none">
                <a:latin typeface="宋体" panose="02010600030101010101" pitchFamily="2" charset="-122"/>
                <a:ea typeface="宋体" panose="02010600030101010101" pitchFamily="2" charset="-122"/>
                <a:cs typeface="宋体" panose="02010600030101010101" pitchFamily="2" charset="-122"/>
              </a:rPr>
              <a:t>年版</a:t>
            </a:r>
            <a:r>
              <a:rPr lang="en-US" altLang="zh-CN" sz="1200" b="0" u="none">
                <a:latin typeface="宋体" panose="02010600030101010101" pitchFamily="2" charset="-122"/>
                <a:ea typeface="宋体" panose="02010600030101010101" pitchFamily="2" charset="-122"/>
                <a:cs typeface="宋体" panose="02010600030101010101" pitchFamily="2" charset="-122"/>
              </a:rPr>
              <a:t>《</a:t>
            </a:r>
            <a:r>
              <a:rPr lang="zh-CN" altLang="en-US" sz="1200" b="0" u="none">
                <a:latin typeface="宋体" panose="02010600030101010101" pitchFamily="2" charset="-122"/>
                <a:ea typeface="宋体" panose="02010600030101010101" pitchFamily="2" charset="-122"/>
                <a:cs typeface="宋体" panose="02010600030101010101" pitchFamily="2" charset="-122"/>
              </a:rPr>
              <a:t>口供</a:t>
            </a:r>
            <a:r>
              <a:rPr lang="en-US" altLang="zh-CN" sz="1200" b="0" u="none">
                <a:latin typeface="宋体" panose="02010600030101010101" pitchFamily="2" charset="-122"/>
                <a:ea typeface="宋体" panose="02010600030101010101" pitchFamily="2" charset="-122"/>
                <a:cs typeface="宋体" panose="02010600030101010101" pitchFamily="2" charset="-122"/>
              </a:rPr>
              <a:t>》</a:t>
            </a:r>
            <a:r>
              <a:rPr lang="zh-CN" altLang="en-US" sz="1200" b="0" u="none">
                <a:latin typeface="宋体" panose="02010600030101010101" pitchFamily="2" charset="-122"/>
                <a:ea typeface="宋体" panose="02010600030101010101" pitchFamily="2" charset="-122"/>
                <a:cs typeface="宋体" panose="02010600030101010101" pitchFamily="2" charset="-122"/>
              </a:rPr>
              <a:t>是诗集</a:t>
            </a:r>
            <a:r>
              <a:rPr lang="en-US" altLang="zh-CN" sz="1200" b="0" u="none">
                <a:latin typeface="宋体" panose="02010600030101010101" pitchFamily="2" charset="-122"/>
                <a:ea typeface="宋体" panose="02010600030101010101" pitchFamily="2" charset="-122"/>
                <a:cs typeface="宋体" panose="02010600030101010101" pitchFamily="2" charset="-122"/>
              </a:rPr>
              <a:t>《</a:t>
            </a:r>
            <a:r>
              <a:rPr lang="zh-CN" altLang="en-US" sz="1200" b="0" u="none">
                <a:latin typeface="宋体" panose="02010600030101010101" pitchFamily="2" charset="-122"/>
                <a:ea typeface="宋体" panose="02010600030101010101" pitchFamily="2" charset="-122"/>
                <a:cs typeface="宋体" panose="02010600030101010101" pitchFamily="2" charset="-122"/>
              </a:rPr>
              <a:t>死水</a:t>
            </a:r>
            <a:r>
              <a:rPr lang="en-US" altLang="zh-CN" sz="1200" b="0" u="none">
                <a:latin typeface="宋体" panose="02010600030101010101" pitchFamily="2" charset="-122"/>
                <a:ea typeface="宋体" panose="02010600030101010101" pitchFamily="2" charset="-122"/>
                <a:cs typeface="宋体" panose="02010600030101010101" pitchFamily="2" charset="-122"/>
              </a:rPr>
              <a:t>》</a:t>
            </a:r>
            <a:r>
              <a:rPr lang="zh-CN" altLang="en-US" sz="1200" b="0" u="none">
                <a:latin typeface="宋体" panose="02010600030101010101" pitchFamily="2" charset="-122"/>
                <a:ea typeface="宋体" panose="02010600030101010101" pitchFamily="2" charset="-122"/>
                <a:cs typeface="宋体" panose="02010600030101010101" pitchFamily="2" charset="-122"/>
              </a:rPr>
              <a:t>中的第一首诗。</a:t>
            </a:r>
            <a:r>
              <a:rPr lang="en-US" altLang="zh-CN" sz="1200" b="0" u="none">
                <a:latin typeface="宋体" panose="02010600030101010101" pitchFamily="2" charset="-122"/>
                <a:ea typeface="宋体" panose="02010600030101010101" pitchFamily="2" charset="-122"/>
                <a:cs typeface="宋体" panose="02010600030101010101" pitchFamily="2" charset="-122"/>
              </a:rPr>
              <a:t>《</a:t>
            </a:r>
            <a:r>
              <a:rPr lang="zh-CN" altLang="en-US" sz="1200" b="0" u="none">
                <a:latin typeface="宋体" panose="02010600030101010101" pitchFamily="2" charset="-122"/>
                <a:ea typeface="宋体" panose="02010600030101010101" pitchFamily="2" charset="-122"/>
                <a:cs typeface="宋体" panose="02010600030101010101" pitchFamily="2" charset="-122"/>
              </a:rPr>
              <a:t>死水</a:t>
            </a:r>
            <a:r>
              <a:rPr lang="en-US" altLang="zh-CN" sz="1200" b="0" u="none">
                <a:latin typeface="宋体" panose="02010600030101010101" pitchFamily="2" charset="-122"/>
                <a:ea typeface="宋体" panose="02010600030101010101" pitchFamily="2" charset="-122"/>
                <a:cs typeface="宋体" panose="02010600030101010101" pitchFamily="2" charset="-122"/>
              </a:rPr>
              <a:t>》</a:t>
            </a:r>
            <a:r>
              <a:rPr lang="zh-CN" altLang="en-US" sz="1200" b="0" u="none">
                <a:latin typeface="宋体" panose="02010600030101010101" pitchFamily="2" charset="-122"/>
                <a:ea typeface="宋体" panose="02010600030101010101" pitchFamily="2" charset="-122"/>
                <a:cs typeface="宋体" panose="02010600030101010101" pitchFamily="2" charset="-122"/>
              </a:rPr>
              <a:t>初版本分为四个部分</a:t>
            </a:r>
            <a:r>
              <a:rPr lang="en-US" altLang="zh-CN" sz="1200" b="0" u="none">
                <a:latin typeface="宋体" panose="02010600030101010101" pitchFamily="2" charset="-122"/>
                <a:ea typeface="宋体" panose="02010600030101010101" pitchFamily="2" charset="-122"/>
                <a:cs typeface="宋体" panose="02010600030101010101" pitchFamily="2" charset="-122"/>
              </a:rPr>
              <a:t>,</a:t>
            </a:r>
            <a:r>
              <a:rPr lang="zh-CN" altLang="en-US" sz="1200" b="0" u="none">
                <a:latin typeface="宋体" panose="02010600030101010101" pitchFamily="2" charset="-122"/>
                <a:ea typeface="宋体" panose="02010600030101010101" pitchFamily="2" charset="-122"/>
                <a:cs typeface="宋体" panose="02010600030101010101" pitchFamily="2" charset="-122"/>
              </a:rPr>
              <a:t>这首诗独立于四部分之外，带有序诗的性质。</a:t>
            </a:r>
            <a:endParaRPr lang="zh-CN" altLang="en-US" sz="1200"/>
          </a:p>
        </p:txBody>
      </p:sp>
      <p:sp>
        <p:nvSpPr>
          <p:cNvPr id="100" name="文本框 99"/>
          <p:cNvSpPr txBox="1"/>
          <p:nvPr/>
        </p:nvSpPr>
        <p:spPr>
          <a:xfrm>
            <a:off x="201930" y="90805"/>
            <a:ext cx="7822565" cy="396240"/>
          </a:xfrm>
          <a:prstGeom prst="rect">
            <a:avLst/>
          </a:prstGeom>
          <a:noFill/>
          <a:ln w="9525">
            <a:noFill/>
          </a:ln>
        </p:spPr>
        <p:txBody>
          <a:bodyPr wrap="square">
            <a:spAutoFit/>
          </a:bodyPr>
          <a:p>
            <a:pPr marL="0" indent="0" algn="l"/>
            <a:r>
              <a:rPr sz="2000" b="0" u="none">
                <a:latin typeface="仿宋" panose="02010609060101010101" charset="-122"/>
                <a:ea typeface="仿宋" panose="02010609060101010101" charset="-122"/>
                <a:cs typeface="宋体" panose="02010600030101010101" pitchFamily="2" charset="-122"/>
              </a:rPr>
              <a:t>2．简要分析“记住我的粮食是一壶苦茶”一句所蕴含的思想情感。</a:t>
            </a:r>
            <a:endParaRPr sz="2000" b="0" u="none">
              <a:latin typeface="仿宋" panose="02010609060101010101" charset="-122"/>
              <a:ea typeface="仿宋" panose="02010609060101010101" charset="-122"/>
              <a:cs typeface="宋体" panose="02010600030101010101" pitchFamily="2" charset="-122"/>
            </a:endParaRPr>
          </a:p>
        </p:txBody>
      </p:sp>
      <p:sp>
        <p:nvSpPr>
          <p:cNvPr id="2" name="文本框 1"/>
          <p:cNvSpPr txBox="1"/>
          <p:nvPr/>
        </p:nvSpPr>
        <p:spPr>
          <a:xfrm>
            <a:off x="201930" y="577215"/>
            <a:ext cx="7353935" cy="1310640"/>
          </a:xfrm>
          <a:prstGeom prst="rect">
            <a:avLst/>
          </a:prstGeom>
          <a:noFill/>
          <a:ln w="9525">
            <a:noFill/>
          </a:ln>
        </p:spPr>
        <p:txBody>
          <a:bodyPr wrap="square">
            <a:spAutoFit/>
          </a:bodyPr>
          <a:p>
            <a:pPr marL="0" indent="0" algn="l"/>
            <a:r>
              <a:rPr lang="en-US" altLang="zh-CN" sz="2000" b="1" u="none">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000" b="1" u="none">
                <a:solidFill>
                  <a:srgbClr val="FF0000"/>
                </a:solidFill>
                <a:latin typeface="宋体" panose="02010600030101010101" pitchFamily="2" charset="-122"/>
                <a:ea typeface="宋体" panose="02010600030101010101" pitchFamily="2" charset="-122"/>
                <a:cs typeface="宋体" panose="02010600030101010101" pitchFamily="2" charset="-122"/>
              </a:rPr>
              <a:t>记住我的粮食是一壶苦茶” 中的“苦”字，使全诗平添了一份苦涩之感。诗中倾注了作者对祖国、历史、文化和山川的热爱之情</a:t>
            </a:r>
            <a:r>
              <a:rPr lang="en-US" altLang="zh-CN" sz="2000" b="1" u="none">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000" b="1" u="none">
                <a:solidFill>
                  <a:srgbClr val="FF0000"/>
                </a:solidFill>
                <a:latin typeface="宋体" panose="02010600030101010101" pitchFamily="2" charset="-122"/>
                <a:ea typeface="宋体" panose="02010600030101010101" pitchFamily="2" charset="-122"/>
                <a:cs typeface="宋体" panose="02010600030101010101" pitchFamily="2" charset="-122"/>
              </a:rPr>
              <a:t>凸显了他的爱国主义理想，这种理想的炽热与现实的冷酷所形成的反差无疑使作者的抒情有些许的苦涩。</a:t>
            </a:r>
            <a:endParaRPr lang="zh-CN" altLang="en-US" sz="2000" b="1" u="none">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243205" y="1887855"/>
            <a:ext cx="7270750" cy="939800"/>
          </a:xfrm>
          <a:prstGeom prst="rect">
            <a:avLst/>
          </a:prstGeom>
        </p:spPr>
      </p:pic>
      <p:pic>
        <p:nvPicPr>
          <p:cNvPr id="4" name="图片 3"/>
          <p:cNvPicPr>
            <a:picLocks noChangeAspect="1"/>
          </p:cNvPicPr>
          <p:nvPr/>
        </p:nvPicPr>
        <p:blipFill>
          <a:blip r:embed="rId2"/>
          <a:stretch>
            <a:fillRect/>
          </a:stretch>
        </p:blipFill>
        <p:spPr>
          <a:xfrm>
            <a:off x="242570" y="2915285"/>
            <a:ext cx="7271385" cy="1538605"/>
          </a:xfrm>
          <a:prstGeom prst="rect">
            <a:avLst/>
          </a:prstGeom>
        </p:spPr>
      </p:pic>
      <p:pic>
        <p:nvPicPr>
          <p:cNvPr id="5" name="图片 4"/>
          <p:cNvPicPr>
            <a:picLocks noChangeAspect="1"/>
          </p:cNvPicPr>
          <p:nvPr/>
        </p:nvPicPr>
        <p:blipFill>
          <a:blip r:embed="rId3"/>
          <a:stretch>
            <a:fillRect/>
          </a:stretch>
        </p:blipFill>
        <p:spPr>
          <a:xfrm>
            <a:off x="201930" y="4541520"/>
            <a:ext cx="7271385" cy="666750"/>
          </a:xfrm>
          <a:prstGeom prst="rect">
            <a:avLst/>
          </a:prstGeom>
        </p:spPr>
      </p:pic>
      <p:pic>
        <p:nvPicPr>
          <p:cNvPr id="6" name="图片 5"/>
          <p:cNvPicPr>
            <a:picLocks noChangeAspect="1"/>
          </p:cNvPicPr>
          <p:nvPr/>
        </p:nvPicPr>
        <p:blipFill>
          <a:blip r:embed="rId4"/>
          <a:stretch>
            <a:fillRect/>
          </a:stretch>
        </p:blipFill>
        <p:spPr>
          <a:xfrm>
            <a:off x="201930" y="5335270"/>
            <a:ext cx="7270750" cy="1130300"/>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479030" y="90805"/>
            <a:ext cx="4203065" cy="5975985"/>
          </a:xfrm>
          <a:prstGeom prst="rect">
            <a:avLst/>
          </a:prstGeom>
          <a:noFill/>
          <a:ln>
            <a:noFill/>
          </a:ln>
        </p:spPr>
        <p:txBody>
          <a:bodyPr wrap="square" lIns="121898" tIns="60948" rIns="121898" bIns="60948">
            <a:spAutoFit/>
          </a:bodyPr>
          <a:lstStyle/>
          <a:p>
            <a:pPr indent="0" algn="just" fontAlgn="auto">
              <a:lnSpc>
                <a:spcPct val="100000"/>
              </a:lnSpc>
              <a:spcAft>
                <a:spcPts val="0"/>
              </a:spcAft>
            </a:pPr>
            <a:r>
              <a:rPr lang="en-US" sz="2400" kern="100" dirty="0">
                <a:ea typeface="华文细黑" panose="02010600040101010101" charset="-122"/>
                <a:cs typeface="Times New Roman" panose="02020603050405020304"/>
              </a:rPr>
              <a:t>                       </a:t>
            </a:r>
            <a:r>
              <a:rPr sz="2400" kern="100" dirty="0">
                <a:ea typeface="华文细黑" panose="02010600040101010101" charset="-122"/>
                <a:cs typeface="Times New Roman" panose="02020603050405020304"/>
              </a:rPr>
              <a:t>壮士心</a:t>
            </a:r>
            <a:endParaRPr sz="2400" kern="100" dirty="0">
              <a:ea typeface="华文细黑" panose="02010600040101010101" charset="-122"/>
              <a:cs typeface="Times New Roman" panose="02020603050405020304"/>
            </a:endParaRPr>
          </a:p>
          <a:p>
            <a:pPr indent="0" algn="ctr" fontAlgn="auto">
              <a:lnSpc>
                <a:spcPct val="100000"/>
              </a:lnSpc>
              <a:spcAft>
                <a:spcPts val="0"/>
              </a:spcAft>
            </a:pPr>
            <a:r>
              <a:rPr sz="2400" kern="100" dirty="0">
                <a:ea typeface="华文细黑" panose="02010600040101010101" charset="-122"/>
                <a:cs typeface="Times New Roman" panose="02020603050405020304"/>
              </a:rPr>
              <a:t>臧克家</a:t>
            </a:r>
            <a:endParaRPr sz="2400" kern="100" dirty="0">
              <a:ea typeface="华文细黑" panose="02010600040101010101" charset="-122"/>
              <a:cs typeface="Times New Roman" panose="02020603050405020304"/>
            </a:endParaRPr>
          </a:p>
          <a:p>
            <a:pPr indent="0" algn="ctr" fontAlgn="auto">
              <a:lnSpc>
                <a:spcPct val="100000"/>
              </a:lnSpc>
              <a:spcAft>
                <a:spcPts val="0"/>
              </a:spcAft>
            </a:pPr>
            <a:endParaRPr sz="2400" kern="100" dirty="0">
              <a:ea typeface="华文细黑" panose="0201060004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江庵的夜和着青灯残了，</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壮士的梦正灿烂地开花，</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枕着一卷兵书，一支剑，</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灯光开出了一头白发。</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突然睁大了眼睛，战鼓在催他，</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（深夜里木鱼一声又一声）</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跨出门来，星斗恰似当年，</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铁衣上响着塞北的朔风。</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前面分明是万马奔腾，</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他举起剑来嘶喊了一声，</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从此不见壮士归来，</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门前的江潮夜夜澎湃。</a:t>
            </a:r>
            <a:endParaRPr sz="2400" kern="100" dirty="0">
              <a:latin typeface="楷体" panose="02010609060101010101" charset="-122"/>
              <a:ea typeface="楷体" panose="02010609060101010101" charset="-122"/>
              <a:cs typeface="Times New Roman" panose="02020603050405020304"/>
            </a:endParaRPr>
          </a:p>
        </p:txBody>
      </p:sp>
      <p:sp>
        <p:nvSpPr>
          <p:cNvPr id="3" name="文本框 2"/>
          <p:cNvSpPr txBox="1"/>
          <p:nvPr/>
        </p:nvSpPr>
        <p:spPr>
          <a:xfrm>
            <a:off x="471805" y="899795"/>
            <a:ext cx="6602730" cy="4358640"/>
          </a:xfrm>
          <a:prstGeom prst="rect">
            <a:avLst/>
          </a:prstGeom>
          <a:noFill/>
          <a:ln w="9525">
            <a:noFill/>
          </a:ln>
        </p:spPr>
        <p:txBody>
          <a:bodyPr wrap="square">
            <a:spAutoFit/>
          </a:bodyPr>
          <a:p>
            <a:pPr marL="0" indent="0" algn="l"/>
            <a:r>
              <a:rPr lang="zh-CN" altLang="en-US" sz="2000" b="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cs typeface="宋体" panose="02010600030101010101" pitchFamily="2" charset="-122"/>
              </a:rPr>
              <a:t>臧克家</a:t>
            </a:r>
            <a:r>
              <a:rPr lang="zh-CN" altLang="en-US" sz="2000" b="1">
                <a:latin typeface="宋体" panose="02010600030101010101" pitchFamily="2" charset="-122"/>
                <a:ea typeface="宋体" panose="02010600030101010101" pitchFamily="2" charset="-122"/>
                <a:cs typeface="宋体" panose="02010600030101010101" pitchFamily="2" charset="-122"/>
              </a:rPr>
              <a:t>(1905年-2004年)著名诗人， </a:t>
            </a:r>
            <a:r>
              <a:rPr lang="zh-CN" altLang="en-US" sz="2000" b="1">
                <a:solidFill>
                  <a:srgbClr val="FF0000"/>
                </a:solidFill>
                <a:latin typeface="宋体" panose="02010600030101010101" pitchFamily="2" charset="-122"/>
                <a:ea typeface="宋体" panose="02010600030101010101" pitchFamily="2" charset="-122"/>
                <a:cs typeface="宋体" panose="02010600030101010101" pitchFamily="2" charset="-122"/>
              </a:rPr>
              <a:t>山东潍坊诸城人</a:t>
            </a:r>
            <a:r>
              <a:rPr lang="zh-CN" altLang="en-US" sz="2000" b="1">
                <a:latin typeface="宋体" panose="02010600030101010101" pitchFamily="2" charset="-122"/>
                <a:ea typeface="宋体" panose="02010600030101010101" pitchFamily="2" charset="-122"/>
                <a:cs typeface="宋体" panose="02010600030101010101" pitchFamily="2" charset="-122"/>
              </a:rPr>
              <a:t>，曾用名臧瑗望，笔名少全、何嘉。国立</a:t>
            </a:r>
            <a:r>
              <a:rPr lang="zh-CN" altLang="en-US" sz="2000" b="1">
                <a:solidFill>
                  <a:srgbClr val="FF0000"/>
                </a:solidFill>
                <a:latin typeface="宋体" panose="02010600030101010101" pitchFamily="2" charset="-122"/>
                <a:ea typeface="宋体" panose="02010600030101010101" pitchFamily="2" charset="-122"/>
                <a:cs typeface="宋体" panose="02010600030101010101" pitchFamily="2" charset="-122"/>
              </a:rPr>
              <a:t>山东大学</a:t>
            </a:r>
            <a:r>
              <a:rPr lang="zh-CN" altLang="en-US" sz="2000" b="1">
                <a:latin typeface="宋体" panose="02010600030101010101" pitchFamily="2" charset="-122"/>
                <a:ea typeface="宋体" panose="02010600030101010101" pitchFamily="2" charset="-122"/>
                <a:cs typeface="宋体" panose="02010600030101010101" pitchFamily="2" charset="-122"/>
              </a:rPr>
              <a:t> (今中国海洋大学、山东大学) 知名校友，是</a:t>
            </a:r>
            <a:r>
              <a:rPr lang="zh-CN" altLang="en-US" sz="2000" b="1">
                <a:solidFill>
                  <a:srgbClr val="FF0000"/>
                </a:solidFill>
                <a:latin typeface="宋体" panose="02010600030101010101" pitchFamily="2" charset="-122"/>
                <a:ea typeface="宋体" panose="02010600030101010101" pitchFamily="2" charset="-122"/>
                <a:cs typeface="宋体" panose="02010600030101010101" pitchFamily="2" charset="-122"/>
              </a:rPr>
              <a:t>闻一多的学生、</a:t>
            </a:r>
            <a:r>
              <a:rPr lang="zh-CN" altLang="en-US" sz="2000" b="1" u="sng">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cs typeface="宋体" panose="02010600030101010101" pitchFamily="2" charset="-122"/>
              </a:rPr>
              <a:t>忠诚的爱国主义者</a:t>
            </a:r>
            <a:r>
              <a:rPr lang="zh-CN" altLang="en-US" sz="2000" b="1">
                <a:solidFill>
                  <a:srgbClr val="FF0000"/>
                </a:solidFill>
                <a:latin typeface="宋体" panose="02010600030101010101" pitchFamily="2" charset="-122"/>
                <a:ea typeface="宋体" panose="02010600030101010101" pitchFamily="2" charset="-122"/>
                <a:cs typeface="宋体" panose="02010600030101010101" pitchFamily="2" charset="-122"/>
              </a:rPr>
              <a:t>、曾任中国民主同盟盟员</a:t>
            </a:r>
            <a:r>
              <a:rPr lang="zh-CN" altLang="en-US" sz="2000" b="1">
                <a:latin typeface="宋体" panose="02010600030101010101" pitchFamily="2" charset="-122"/>
                <a:ea typeface="宋体" panose="02010600030101010101" pitchFamily="2" charset="-122"/>
                <a:cs typeface="宋体" panose="02010600030101010101" pitchFamily="2" charset="-122"/>
              </a:rPr>
              <a:t>。全国人民代表大会第二、三届代表，全国政协第五、六、七、八届委员，第七、八届常务委员，中国作家协会第一、二届理事，第三届理事、顾问，第四届顾问，第五、六届名誉副主席，中国文联第三、四届委员，第六、七届荣誉委员，</a:t>
            </a:r>
            <a:r>
              <a:rPr lang="zh-CN" altLang="en-US" sz="2000" b="1">
                <a:solidFill>
                  <a:srgbClr val="FF0000"/>
                </a:solidFill>
                <a:latin typeface="宋体" panose="02010600030101010101" pitchFamily="2" charset="-122"/>
                <a:ea typeface="宋体" panose="02010600030101010101" pitchFamily="2" charset="-122"/>
                <a:cs typeface="宋体" panose="02010600030101010101" pitchFamily="2" charset="-122"/>
              </a:rPr>
              <a:t>中国诗歌学会会长。</a:t>
            </a:r>
            <a:endParaRPr lang="zh-CN" altLang="en-US" sz="2000" b="1">
              <a:latin typeface="宋体" panose="02010600030101010101" pitchFamily="2" charset="-122"/>
              <a:ea typeface="宋体" panose="02010600030101010101" pitchFamily="2" charset="-122"/>
              <a:cs typeface="宋体" panose="02010600030101010101" pitchFamily="2" charset="-122"/>
            </a:endParaRPr>
          </a:p>
          <a:p>
            <a:pPr marL="0" indent="0" algn="l"/>
            <a:endParaRPr lang="zh-CN" altLang="en-US" sz="2000" b="1">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2000" b="1">
                <a:latin typeface="宋体" panose="02010600030101010101" pitchFamily="2" charset="-122"/>
                <a:ea typeface="宋体" panose="02010600030101010101" pitchFamily="2" charset="-122"/>
                <a:cs typeface="宋体" panose="02010600030101010101" pitchFamily="2" charset="-122"/>
              </a:rPr>
              <a:t>曾任《诗刊》主编，</a:t>
            </a:r>
            <a:r>
              <a:rPr lang="zh-CN" altLang="en-US" sz="2000" b="1">
                <a:solidFill>
                  <a:srgbClr val="FF0000"/>
                </a:solidFill>
                <a:latin typeface="宋体" panose="02010600030101010101" pitchFamily="2" charset="-122"/>
                <a:ea typeface="宋体" panose="02010600030101010101" pitchFamily="2" charset="-122"/>
                <a:cs typeface="宋体" panose="02010600030101010101" pitchFamily="2" charset="-122"/>
              </a:rPr>
              <a:t>第一部诗集是《烙印》</a:t>
            </a:r>
            <a:r>
              <a:rPr lang="zh-CN" altLang="en-US" sz="2000" b="1">
                <a:latin typeface="宋体" panose="02010600030101010101" pitchFamily="2" charset="-122"/>
                <a:ea typeface="宋体" panose="02010600030101010101" pitchFamily="2" charset="-122"/>
                <a:cs typeface="宋体" panose="02010600030101010101" pitchFamily="2" charset="-122"/>
              </a:rPr>
              <a:t>，主要讽刺诗集《宝贝儿》，文艺论文集《在文艺学习的道路上》。 2004年2月5日20时35分，臧克家因冠心病、尿毒症导致多脏器衰竭在北京逝世，</a:t>
            </a:r>
            <a:r>
              <a:rPr lang="zh-CN" altLang="en-US" sz="2000" b="1">
                <a:solidFill>
                  <a:srgbClr val="FF0000"/>
                </a:solidFill>
                <a:latin typeface="宋体" panose="02010600030101010101" pitchFamily="2" charset="-122"/>
                <a:ea typeface="宋体" panose="02010600030101010101" pitchFamily="2" charset="-122"/>
                <a:cs typeface="宋体" panose="02010600030101010101" pitchFamily="2" charset="-122"/>
              </a:rPr>
              <a:t>享年98周岁零120天</a:t>
            </a:r>
            <a:r>
              <a:rPr lang="zh-CN" altLang="en-US" sz="2000" b="1">
                <a:latin typeface="宋体" panose="02010600030101010101" pitchFamily="2" charset="-122"/>
                <a:ea typeface="宋体" panose="02010600030101010101" pitchFamily="2" charset="-122"/>
                <a:cs typeface="宋体" panose="02010600030101010101" pitchFamily="2" charset="-122"/>
              </a:rPr>
              <a:t>。</a:t>
            </a:r>
            <a:endParaRPr lang="zh-CN" altLang="en-US" sz="2000" b="1">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0676255" y="-23495"/>
            <a:ext cx="1514475" cy="2165350"/>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504430" y="61595"/>
            <a:ext cx="4558665" cy="6707505"/>
          </a:xfrm>
          <a:prstGeom prst="rect">
            <a:avLst/>
          </a:prstGeom>
          <a:noFill/>
          <a:ln>
            <a:noFill/>
          </a:ln>
        </p:spPr>
        <p:txBody>
          <a:bodyPr wrap="square" lIns="121898" tIns="60948" rIns="121898" bIns="60948">
            <a:spAutoFit/>
          </a:bodyPr>
          <a:lstStyle/>
          <a:p>
            <a:pPr indent="0" algn="just" fontAlgn="auto">
              <a:lnSpc>
                <a:spcPct val="100000"/>
              </a:lnSpc>
              <a:spcAft>
                <a:spcPts val="0"/>
              </a:spcAft>
            </a:pPr>
            <a:r>
              <a:rPr lang="en-US" sz="2400" kern="100" dirty="0">
                <a:ea typeface="华文细黑" panose="02010600040101010101" charset="-122"/>
                <a:cs typeface="Times New Roman" panose="02020603050405020304"/>
              </a:rPr>
              <a:t>                        </a:t>
            </a:r>
            <a:r>
              <a:rPr sz="2400" kern="100" dirty="0">
                <a:ea typeface="华文细黑" panose="02010600040101010101" charset="-122"/>
                <a:cs typeface="Times New Roman" panose="02020603050405020304"/>
              </a:rPr>
              <a:t>壮士心</a:t>
            </a:r>
            <a:endParaRPr sz="2400" kern="100" dirty="0">
              <a:ea typeface="华文细黑" panose="02010600040101010101" charset="-122"/>
              <a:cs typeface="Times New Roman" panose="02020603050405020304"/>
            </a:endParaRPr>
          </a:p>
          <a:p>
            <a:pPr indent="0" algn="ctr" fontAlgn="auto">
              <a:lnSpc>
                <a:spcPct val="100000"/>
              </a:lnSpc>
              <a:spcAft>
                <a:spcPts val="0"/>
              </a:spcAft>
            </a:pPr>
            <a:r>
              <a:rPr sz="2400" kern="100" dirty="0">
                <a:ea typeface="华文细黑" panose="02010600040101010101" charset="-122"/>
                <a:cs typeface="Times New Roman" panose="02020603050405020304"/>
              </a:rPr>
              <a:t>臧克家</a:t>
            </a:r>
            <a:endParaRPr sz="2400" kern="100" dirty="0">
              <a:ea typeface="华文细黑" panose="02010600040101010101" charset="-122"/>
              <a:cs typeface="Times New Roman" panose="02020603050405020304"/>
            </a:endParaRPr>
          </a:p>
          <a:p>
            <a:pPr indent="0" algn="ctr" fontAlgn="auto">
              <a:lnSpc>
                <a:spcPct val="100000"/>
              </a:lnSpc>
              <a:spcAft>
                <a:spcPts val="0"/>
              </a:spcAft>
            </a:pPr>
            <a:endParaRPr sz="2400" kern="100" dirty="0">
              <a:ea typeface="华文细黑" panose="0201060004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江庵的夜和着青灯残了，</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壮士的梦正灿烂地开花，</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枕着一卷兵书，一支剑，</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灯光开出了一头白发。</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突然睁大了眼睛，战鼓在催他，</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（深夜里木鱼一声又一声）</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跨出门来，星斗恰似当年，</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铁衣上响着塞北的朔风。</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前面分明是万马奔腾，</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他举起剑来嘶喊了一声，</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从此不见壮士归来，</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门前的江潮夜夜澎湃。</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lang="en-US" sz="2400" kern="100" dirty="0">
                <a:latin typeface="楷体" panose="02010609060101010101" charset="-122"/>
                <a:ea typeface="楷体" panose="02010609060101010101" charset="-122"/>
                <a:cs typeface="Times New Roman" panose="02020603050405020304"/>
              </a:rPr>
              <a:t>                     1934</a:t>
            </a:r>
            <a:r>
              <a:rPr lang="zh-CN" altLang="en-US" sz="2400" kern="100" dirty="0">
                <a:latin typeface="楷体" panose="02010609060101010101" charset="-122"/>
                <a:ea typeface="楷体" panose="02010609060101010101" charset="-122"/>
                <a:cs typeface="Times New Roman" panose="02020603050405020304"/>
              </a:rPr>
              <a:t>年</a:t>
            </a:r>
            <a:endParaRPr lang="zh-CN" altLang="en-US" sz="2400" kern="100" dirty="0">
              <a:latin typeface="楷体" panose="02010609060101010101" charset="-122"/>
              <a:ea typeface="楷体" panose="02010609060101010101" charset="-122"/>
              <a:cs typeface="Times New Roman" panose="02020603050405020304"/>
            </a:endParaRPr>
          </a:p>
        </p:txBody>
      </p:sp>
      <p:sp>
        <p:nvSpPr>
          <p:cNvPr id="3" name="文本框 2"/>
          <p:cNvSpPr txBox="1"/>
          <p:nvPr/>
        </p:nvSpPr>
        <p:spPr>
          <a:xfrm>
            <a:off x="294005" y="175895"/>
            <a:ext cx="6602730" cy="701040"/>
          </a:xfrm>
          <a:prstGeom prst="rect">
            <a:avLst/>
          </a:prstGeom>
          <a:noFill/>
          <a:ln w="9525">
            <a:noFill/>
          </a:ln>
        </p:spPr>
        <p:txBody>
          <a:bodyPr wrap="square">
            <a:spAutoFit/>
          </a:bodyPr>
          <a:p>
            <a:pPr marL="0" indent="0" algn="l"/>
            <a:r>
              <a:rPr lang="zh-CN" altLang="en-US" sz="2000" b="1">
                <a:latin typeface="宋体" panose="02010600030101010101" pitchFamily="2" charset="-122"/>
                <a:ea typeface="宋体" panose="02010600030101010101" pitchFamily="2" charset="-122"/>
                <a:cs typeface="宋体" panose="02010600030101010101" pitchFamily="2" charset="-122"/>
              </a:rPr>
              <a:t>1．第一节中，“壮士的梦正灿烂地开花”包含着两个对比，这两个对比是什么？</a:t>
            </a:r>
            <a:endParaRPr lang="zh-CN" altLang="en-US" sz="2000" b="1">
              <a:latin typeface="宋体" panose="02010600030101010101" pitchFamily="2" charset="-122"/>
              <a:ea typeface="宋体" panose="02010600030101010101" pitchFamily="2" charset="-122"/>
              <a:cs typeface="宋体" panose="02010600030101010101" pitchFamily="2" charset="-122"/>
            </a:endParaRPr>
          </a:p>
        </p:txBody>
      </p:sp>
      <p:sp>
        <p:nvSpPr>
          <p:cNvPr id="100" name="文本框 99"/>
          <p:cNvSpPr txBox="1"/>
          <p:nvPr/>
        </p:nvSpPr>
        <p:spPr>
          <a:xfrm>
            <a:off x="293370" y="988695"/>
            <a:ext cx="6804660" cy="701040"/>
          </a:xfrm>
          <a:prstGeom prst="rect">
            <a:avLst/>
          </a:prstGeom>
          <a:noFill/>
          <a:ln w="9525">
            <a:noFill/>
          </a:ln>
        </p:spPr>
        <p:txBody>
          <a:bodyPr wrap="square">
            <a:spAutoFit/>
          </a:bodyPr>
          <a:p>
            <a:pPr marL="0" indent="0" algn="l"/>
            <a:r>
              <a:rPr lang="zh-CN" altLang="en-US" sz="2000" b="1" u="none">
                <a:solidFill>
                  <a:srgbClr val="FF0000"/>
                </a:solidFill>
                <a:latin typeface="宋体" panose="02010600030101010101" pitchFamily="2" charset="-122"/>
                <a:ea typeface="宋体" panose="02010600030101010101" pitchFamily="2" charset="-122"/>
                <a:cs typeface="宋体" panose="02010600030101010101" pitchFamily="2" charset="-122"/>
              </a:rPr>
              <a:t>一个是热烈的梦境和凄凉的江庵的对比，一个是壮士叱咤风云的当年和孤身独栖的现实的对比。</a:t>
            </a:r>
            <a:endParaRPr lang="zh-CN" altLang="en-US" sz="2000" b="1"/>
          </a:p>
        </p:txBody>
      </p:sp>
      <p:pic>
        <p:nvPicPr>
          <p:cNvPr id="4" name="图片 3"/>
          <p:cNvPicPr>
            <a:picLocks noChangeAspect="1"/>
          </p:cNvPicPr>
          <p:nvPr/>
        </p:nvPicPr>
        <p:blipFill>
          <a:blip r:embed="rId1"/>
          <a:stretch>
            <a:fillRect/>
          </a:stretch>
        </p:blipFill>
        <p:spPr>
          <a:xfrm>
            <a:off x="294005" y="1856105"/>
            <a:ext cx="6804025" cy="1449070"/>
          </a:xfrm>
          <a:prstGeom prst="rect">
            <a:avLst/>
          </a:prstGeom>
        </p:spPr>
      </p:pic>
      <p:pic>
        <p:nvPicPr>
          <p:cNvPr id="6" name="图片 5"/>
          <p:cNvPicPr>
            <a:picLocks noChangeAspect="1"/>
          </p:cNvPicPr>
          <p:nvPr/>
        </p:nvPicPr>
        <p:blipFill>
          <a:blip r:embed="rId2"/>
          <a:stretch>
            <a:fillRect/>
          </a:stretch>
        </p:blipFill>
        <p:spPr>
          <a:xfrm>
            <a:off x="293370" y="3627755"/>
            <a:ext cx="7105650" cy="1440815"/>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504430" y="61595"/>
            <a:ext cx="4558665" cy="6707505"/>
          </a:xfrm>
          <a:prstGeom prst="rect">
            <a:avLst/>
          </a:prstGeom>
          <a:noFill/>
          <a:ln>
            <a:noFill/>
          </a:ln>
        </p:spPr>
        <p:txBody>
          <a:bodyPr wrap="square" lIns="121898" tIns="60948" rIns="121898" bIns="60948">
            <a:spAutoFit/>
          </a:bodyPr>
          <a:lstStyle/>
          <a:p>
            <a:pPr indent="0" algn="just" fontAlgn="auto">
              <a:lnSpc>
                <a:spcPct val="100000"/>
              </a:lnSpc>
              <a:spcAft>
                <a:spcPts val="0"/>
              </a:spcAft>
            </a:pPr>
            <a:r>
              <a:rPr lang="en-US" sz="2400" kern="100" dirty="0">
                <a:ea typeface="华文细黑" panose="02010600040101010101" charset="-122"/>
                <a:cs typeface="Times New Roman" panose="02020603050405020304"/>
              </a:rPr>
              <a:t>                        </a:t>
            </a:r>
            <a:r>
              <a:rPr sz="2400" kern="100" dirty="0">
                <a:ea typeface="华文细黑" panose="02010600040101010101" charset="-122"/>
                <a:cs typeface="Times New Roman" panose="02020603050405020304"/>
              </a:rPr>
              <a:t>壮士心</a:t>
            </a:r>
            <a:endParaRPr sz="2400" kern="100" dirty="0">
              <a:ea typeface="华文细黑" panose="02010600040101010101" charset="-122"/>
              <a:cs typeface="Times New Roman" panose="02020603050405020304"/>
            </a:endParaRPr>
          </a:p>
          <a:p>
            <a:pPr indent="0" algn="ctr" fontAlgn="auto">
              <a:lnSpc>
                <a:spcPct val="100000"/>
              </a:lnSpc>
              <a:spcAft>
                <a:spcPts val="0"/>
              </a:spcAft>
            </a:pPr>
            <a:r>
              <a:rPr sz="2400" kern="100" dirty="0">
                <a:ea typeface="华文细黑" panose="02010600040101010101" charset="-122"/>
                <a:cs typeface="Times New Roman" panose="02020603050405020304"/>
              </a:rPr>
              <a:t>臧克家</a:t>
            </a:r>
            <a:endParaRPr sz="2400" kern="100" dirty="0">
              <a:ea typeface="华文细黑" panose="02010600040101010101" charset="-122"/>
              <a:cs typeface="Times New Roman" panose="02020603050405020304"/>
            </a:endParaRPr>
          </a:p>
          <a:p>
            <a:pPr indent="0" algn="ctr" fontAlgn="auto">
              <a:lnSpc>
                <a:spcPct val="100000"/>
              </a:lnSpc>
              <a:spcAft>
                <a:spcPts val="0"/>
              </a:spcAft>
            </a:pPr>
            <a:endParaRPr sz="2400" kern="100" dirty="0">
              <a:ea typeface="华文细黑" panose="0201060004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江庵的夜和着青灯残了，</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壮士的梦正灿烂地开花，</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枕着一卷兵书，一支剑，</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灯光开出了一头白发。</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突然睁大了眼睛，战鼓在催他，</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（深夜里木鱼一声又一声）</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跨出门来，星斗恰似当年，</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铁衣上响着塞北的朔风。</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前面分明是万马奔腾，</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他举起剑来嘶喊了一声，</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从此不见壮士归来，</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门前的江潮夜夜澎湃。</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lang="en-US" sz="2400" kern="100" dirty="0">
                <a:latin typeface="楷体" panose="02010609060101010101" charset="-122"/>
                <a:ea typeface="楷体" panose="02010609060101010101" charset="-122"/>
                <a:cs typeface="Times New Roman" panose="02020603050405020304"/>
              </a:rPr>
              <a:t>                     1934</a:t>
            </a:r>
            <a:r>
              <a:rPr lang="zh-CN" altLang="en-US" sz="2400" kern="100" dirty="0">
                <a:latin typeface="楷体" panose="02010609060101010101" charset="-122"/>
                <a:ea typeface="楷体" panose="02010609060101010101" charset="-122"/>
                <a:cs typeface="Times New Roman" panose="02020603050405020304"/>
              </a:rPr>
              <a:t>年</a:t>
            </a:r>
            <a:endParaRPr lang="zh-CN" altLang="en-US" sz="2400" kern="100" dirty="0">
              <a:latin typeface="楷体" panose="02010609060101010101" charset="-122"/>
              <a:ea typeface="楷体" panose="02010609060101010101" charset="-122"/>
              <a:cs typeface="Times New Roman" panose="02020603050405020304"/>
            </a:endParaRPr>
          </a:p>
        </p:txBody>
      </p:sp>
      <p:sp>
        <p:nvSpPr>
          <p:cNvPr id="3" name="文本框 2"/>
          <p:cNvSpPr txBox="1"/>
          <p:nvPr/>
        </p:nvSpPr>
        <p:spPr>
          <a:xfrm>
            <a:off x="293370" y="61595"/>
            <a:ext cx="7732395" cy="1005840"/>
          </a:xfrm>
          <a:prstGeom prst="rect">
            <a:avLst/>
          </a:prstGeom>
          <a:noFill/>
          <a:ln w="9525">
            <a:noFill/>
          </a:ln>
        </p:spPr>
        <p:txBody>
          <a:bodyPr wrap="square">
            <a:spAutoFit/>
          </a:bodyPr>
          <a:p>
            <a:pPr marL="0" indent="0" algn="l"/>
            <a:r>
              <a:rPr lang="en-US" altLang="zh-CN" sz="2000" b="1">
                <a:latin typeface="宋体" panose="02010600030101010101" pitchFamily="2" charset="-122"/>
                <a:ea typeface="宋体" panose="02010600030101010101" pitchFamily="2" charset="-122"/>
                <a:cs typeface="宋体" panose="02010600030101010101" pitchFamily="2" charset="-122"/>
              </a:rPr>
              <a:t>2.</a:t>
            </a:r>
            <a:r>
              <a:rPr lang="zh-CN" altLang="en-US" sz="2000" b="1">
                <a:latin typeface="宋体" panose="02010600030101010101" pitchFamily="2" charset="-122"/>
                <a:ea typeface="宋体" panose="02010600030101010101" pitchFamily="2" charset="-122"/>
                <a:cs typeface="宋体" panose="02010600030101010101" pitchFamily="2" charset="-122"/>
              </a:rPr>
              <a:t>第二节中，“突然睁大了眼睛，战鼓在催他，深夜里木鱼一声又一声”这三句，壮士错把深夜木鱼当做催人的战鼓，这反映了壮士怎样的心情？</a:t>
            </a:r>
            <a:endParaRPr lang="zh-CN" altLang="en-US" sz="2000" b="1">
              <a:latin typeface="宋体" panose="02010600030101010101" pitchFamily="2" charset="-122"/>
              <a:ea typeface="宋体" panose="02010600030101010101" pitchFamily="2" charset="-122"/>
              <a:cs typeface="宋体" panose="02010600030101010101" pitchFamily="2" charset="-122"/>
            </a:endParaRPr>
          </a:p>
        </p:txBody>
      </p:sp>
      <p:sp>
        <p:nvSpPr>
          <p:cNvPr id="100" name="文本框 99"/>
          <p:cNvSpPr txBox="1"/>
          <p:nvPr/>
        </p:nvSpPr>
        <p:spPr>
          <a:xfrm>
            <a:off x="293370" y="988695"/>
            <a:ext cx="7211060" cy="1005840"/>
          </a:xfrm>
          <a:prstGeom prst="rect">
            <a:avLst/>
          </a:prstGeom>
          <a:noFill/>
          <a:ln w="9525">
            <a:noFill/>
          </a:ln>
        </p:spPr>
        <p:txBody>
          <a:bodyPr wrap="square">
            <a:spAutoFit/>
          </a:bodyPr>
          <a:p>
            <a:pPr marL="0" indent="0" algn="l"/>
            <a:r>
              <a:rPr lang="zh-CN" altLang="en-US" sz="2000" b="1" u="none">
                <a:solidFill>
                  <a:srgbClr val="FF0000"/>
                </a:solidFill>
                <a:latin typeface="宋体" panose="02010600030101010101" pitchFamily="2" charset="-122"/>
                <a:ea typeface="宋体" panose="02010600030101010101" pitchFamily="2" charset="-122"/>
                <a:cs typeface="宋体" panose="02010600030101010101" pitchFamily="2" charset="-122"/>
              </a:rPr>
              <a:t>壮士错把深夜木鱼当做催人的战鼓，从梦境到冲向战场，没有彷徨，由此可以看出他地为理想而战的执着和对实现梦想的热烈向往，从而突出了壮士的勇气和献身精神。</a:t>
            </a:r>
            <a:endParaRPr lang="zh-CN" altLang="en-US" sz="2000" b="1" u="none">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pic>
        <p:nvPicPr>
          <p:cNvPr id="6" name="图片 5"/>
          <p:cNvPicPr>
            <a:picLocks noChangeAspect="1"/>
          </p:cNvPicPr>
          <p:nvPr/>
        </p:nvPicPr>
        <p:blipFill>
          <a:blip r:embed="rId1"/>
          <a:stretch>
            <a:fillRect/>
          </a:stretch>
        </p:blipFill>
        <p:spPr>
          <a:xfrm>
            <a:off x="350520" y="2375535"/>
            <a:ext cx="7096125" cy="987425"/>
          </a:xfrm>
          <a:prstGeom prst="rect">
            <a:avLst/>
          </a:prstGeom>
        </p:spPr>
      </p:pic>
      <p:pic>
        <p:nvPicPr>
          <p:cNvPr id="7" name="图片 6"/>
          <p:cNvPicPr>
            <a:picLocks noChangeAspect="1"/>
          </p:cNvPicPr>
          <p:nvPr/>
        </p:nvPicPr>
        <p:blipFill>
          <a:blip r:embed="rId2"/>
          <a:stretch>
            <a:fillRect/>
          </a:stretch>
        </p:blipFill>
        <p:spPr>
          <a:xfrm>
            <a:off x="293370" y="3909060"/>
            <a:ext cx="7096125" cy="1263015"/>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istrator\Desktop\2.12\timg (2).jpg"/>
          <p:cNvPicPr>
            <a:picLocks noChangeAspect="1" noChangeArrowheads="1"/>
          </p:cNvPicPr>
          <p:nvPr/>
        </p:nvPicPr>
        <p:blipFill rotWithShape="1">
          <a:blip r:embed="rId1">
            <a:extLst>
              <a:ext uri="{28A0092B-C50C-407E-A947-70E740481C1C}">
                <a14:useLocalDpi xmlns:a14="http://schemas.microsoft.com/office/drawing/2010/main" val="0"/>
              </a:ext>
            </a:extLst>
          </a:blip>
          <a:srcRect l="47270" t="2370" r="21542"/>
          <a:stretch>
            <a:fillRect/>
          </a:stretch>
        </p:blipFill>
        <p:spPr bwMode="auto">
          <a:xfrm>
            <a:off x="8294686" y="1"/>
            <a:ext cx="3895727" cy="6859587"/>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圆角 6"/>
          <p:cNvSpPr/>
          <p:nvPr/>
        </p:nvSpPr>
        <p:spPr>
          <a:xfrm>
            <a:off x="1089660" y="1919605"/>
            <a:ext cx="6532245" cy="1701165"/>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spc="100" dirty="0">
                <a:solidFill>
                  <a:srgbClr val="0070C0"/>
                </a:solidFill>
                <a:latin typeface="Arial Black" panose="020B0A04020102020204"/>
                <a:ea typeface="微软雅黑" panose="020B0503020204020204" pitchFamily="34" charset="-122"/>
              </a:rPr>
              <a:t>理解现代诗歌思想内容</a:t>
            </a:r>
            <a:endParaRPr lang="zh-CN" altLang="en-US" sz="4000" spc="100" dirty="0">
              <a:solidFill>
                <a:srgbClr val="0070C0"/>
              </a:solidFill>
              <a:latin typeface="Arial Black" panose="020B0A04020102020204"/>
              <a:ea typeface="微软雅黑" panose="020B0503020204020204" pitchFamily="34" charset="-122"/>
            </a:endParaRPr>
          </a:p>
          <a:p>
            <a:pPr algn="ctr"/>
            <a:r>
              <a:rPr lang="zh-CN" altLang="en-US" sz="4000" spc="100" dirty="0">
                <a:solidFill>
                  <a:srgbClr val="0070C0"/>
                </a:solidFill>
                <a:latin typeface="Arial Black" panose="020B0A04020102020204"/>
                <a:ea typeface="微软雅黑" panose="020B0503020204020204" pitchFamily="34" charset="-122"/>
              </a:rPr>
              <a:t>鉴赏现代诗歌艺术特色</a:t>
            </a:r>
            <a:endParaRPr lang="zh-CN" altLang="en-US" sz="4000" spc="100" dirty="0">
              <a:solidFill>
                <a:srgbClr val="0070C0"/>
              </a:solidFill>
              <a:latin typeface="Arial Black" panose="020B0A04020102020204"/>
              <a:ea typeface="微软雅黑" panose="020B0503020204020204" pitchFamily="34" charset="-122"/>
            </a:endParaRPr>
          </a:p>
        </p:txBody>
      </p:sp>
      <p:sp>
        <p:nvSpPr>
          <p:cNvPr id="15" name="圆角矩形 14"/>
          <p:cNvSpPr/>
          <p:nvPr/>
        </p:nvSpPr>
        <p:spPr>
          <a:xfrm>
            <a:off x="2892435" y="1543037"/>
            <a:ext cx="2587781" cy="50618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ct val="35000"/>
              </a:spcAft>
            </a:pPr>
            <a:r>
              <a:rPr lang="zh-CN" altLang="en-US" sz="2800" b="1" spc="100" dirty="0" smtClean="0">
                <a:latin typeface="黑体" panose="02010609060101010101" pitchFamily="49" charset="-122"/>
                <a:ea typeface="黑体" panose="02010609060101010101" pitchFamily="49" charset="-122"/>
              </a:rPr>
              <a:t>掌握关键能力</a:t>
            </a:r>
            <a:endParaRPr lang="zh-CN" altLang="en-US" sz="2800" b="1" spc="1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315200" y="90805"/>
            <a:ext cx="4722495" cy="5183505"/>
          </a:xfrm>
          <a:prstGeom prst="rect">
            <a:avLst/>
          </a:prstGeom>
          <a:noFill/>
          <a:ln>
            <a:noFill/>
          </a:ln>
        </p:spPr>
        <p:txBody>
          <a:bodyPr wrap="square" lIns="121898" tIns="60948" rIns="121898" bIns="60948">
            <a:spAutoFit/>
          </a:bodyPr>
          <a:lstStyle/>
          <a:p>
            <a:pPr indent="0" algn="just" fontAlgn="auto">
              <a:lnSpc>
                <a:spcPct val="100000"/>
              </a:lnSpc>
              <a:spcAft>
                <a:spcPts val="0"/>
              </a:spcAft>
            </a:pPr>
            <a:r>
              <a:rPr lang="en-US" sz="2400" kern="100" dirty="0">
                <a:ea typeface="华文细黑" panose="02010600040101010101" charset="-122"/>
                <a:cs typeface="Times New Roman" panose="02020603050405020304"/>
              </a:rPr>
              <a:t>                     </a:t>
            </a:r>
            <a:r>
              <a:rPr sz="2400" kern="100" dirty="0">
                <a:ea typeface="华文细黑" panose="02010600040101010101" charset="-122"/>
                <a:cs typeface="Times New Roman" panose="02020603050405020304"/>
              </a:rPr>
              <a:t>春</a:t>
            </a:r>
            <a:endParaRPr sz="2400" kern="100" dirty="0">
              <a:ea typeface="华文细黑" panose="02010600040101010101" charset="-122"/>
              <a:cs typeface="Times New Roman" panose="02020603050405020304"/>
            </a:endParaRPr>
          </a:p>
          <a:p>
            <a:pPr indent="0" algn="just" fontAlgn="auto">
              <a:lnSpc>
                <a:spcPct val="100000"/>
              </a:lnSpc>
              <a:spcAft>
                <a:spcPts val="0"/>
              </a:spcAft>
            </a:pPr>
            <a:r>
              <a:rPr sz="2400" kern="100" dirty="0">
                <a:ea typeface="华文细黑" panose="02010600040101010101" charset="-122"/>
                <a:cs typeface="Times New Roman" panose="02020603050405020304"/>
              </a:rPr>
              <a:t>                   穆旦</a:t>
            </a:r>
            <a:endParaRPr sz="2400" kern="100" dirty="0">
              <a:ea typeface="华文细黑" panose="02010600040101010101" charset="-122"/>
              <a:cs typeface="Times New Roman" panose="02020603050405020304"/>
            </a:endParaRPr>
          </a:p>
          <a:p>
            <a:pPr indent="0" algn="just" fontAlgn="auto">
              <a:lnSpc>
                <a:spcPct val="100000"/>
              </a:lnSpc>
              <a:spcAft>
                <a:spcPts val="0"/>
              </a:spcAft>
            </a:pP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绿色的火焰在草上摇曳，</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他渴求着拥抱你，花朵。</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反抗着土地，花朵伸出来，</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当暖风吹来烦恼，或者欢乐。</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如果你是醒了，推开窗子，</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看这满园的欲望多么美丽。</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蓝天下，为永远的谜蛊惑着的</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是我们二十岁的紧闭的肉体，</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一如那泥土做成的鸟的歌，</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你们被点燃，卷曲又卷曲，却无处归依。</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呵，光，影，声，色，都已经赤裸，</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痛苦着，等待伸入新的组合。</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ea typeface="华文细黑" panose="02010600040101010101" charset="-122"/>
                <a:cs typeface="Times New Roman" panose="02020603050405020304"/>
              </a:rPr>
              <a:t>                                       1942年2月</a:t>
            </a:r>
            <a:endParaRPr sz="2400" kern="100" dirty="0">
              <a:ea typeface="华文细黑" panose="02010600040101010101" charset="-122"/>
              <a:cs typeface="Times New Roman" panose="02020603050405020304"/>
            </a:endParaRPr>
          </a:p>
        </p:txBody>
      </p:sp>
      <p:sp>
        <p:nvSpPr>
          <p:cNvPr id="3" name="文本框 2"/>
          <p:cNvSpPr txBox="1"/>
          <p:nvPr/>
        </p:nvSpPr>
        <p:spPr>
          <a:xfrm>
            <a:off x="344805" y="340995"/>
            <a:ext cx="6602730" cy="5273040"/>
          </a:xfrm>
          <a:prstGeom prst="rect">
            <a:avLst/>
          </a:prstGeom>
          <a:noFill/>
          <a:ln w="9525">
            <a:noFill/>
          </a:ln>
        </p:spPr>
        <p:txBody>
          <a:bodyPr wrap="square">
            <a:spAutoFit/>
          </a:bodyPr>
          <a:p>
            <a:pPr marL="0" indent="0" algn="l"/>
            <a:r>
              <a:rPr lang="zh-CN" altLang="en-US" sz="2000" b="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cs typeface="宋体" panose="02010600030101010101" pitchFamily="2" charset="-122"/>
              </a:rPr>
              <a:t>穆旦</a:t>
            </a:r>
            <a:r>
              <a:rPr lang="zh-CN" altLang="en-US" sz="2000" b="1">
                <a:latin typeface="宋体" panose="02010600030101010101" pitchFamily="2" charset="-122"/>
                <a:ea typeface="宋体" panose="02010600030101010101" pitchFamily="2" charset="-122"/>
                <a:cs typeface="宋体" panose="02010600030101010101" pitchFamily="2" charset="-122"/>
              </a:rPr>
              <a:t>(1918-1977)，原名</a:t>
            </a:r>
            <a:r>
              <a:rPr lang="zh-CN" altLang="en-US" sz="2000" b="1" u="sng">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查良铮</a:t>
            </a:r>
            <a:r>
              <a:rPr lang="zh-CN" altLang="en-US" sz="2000" b="1">
                <a:latin typeface="宋体" panose="02010600030101010101" pitchFamily="2" charset="-122"/>
                <a:ea typeface="宋体" panose="02010600030101010101" pitchFamily="2" charset="-122"/>
                <a:cs typeface="宋体" panose="02010600030101010101" pitchFamily="2" charset="-122"/>
              </a:rPr>
              <a:t>，曾用笔名梁真，祖籍浙江省海宁市袁花镇，出生于天津。</a:t>
            </a:r>
            <a:r>
              <a:rPr lang="zh-CN" altLang="en-US" sz="2000" b="1" u="sng">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现代主义诗人、翻译家</a:t>
            </a:r>
            <a:r>
              <a:rPr lang="zh-CN" altLang="en-US" sz="2000" b="1">
                <a:latin typeface="宋体" panose="02010600030101010101" pitchFamily="2" charset="-122"/>
                <a:ea typeface="宋体" panose="02010600030101010101" pitchFamily="2" charset="-122"/>
                <a:cs typeface="宋体" panose="02010600030101010101" pitchFamily="2" charset="-122"/>
              </a:rPr>
              <a:t>。</a:t>
            </a:r>
            <a:endParaRPr lang="zh-CN" altLang="en-US" sz="2000" b="1">
              <a:latin typeface="宋体" panose="02010600030101010101" pitchFamily="2" charset="-122"/>
              <a:ea typeface="宋体" panose="02010600030101010101" pitchFamily="2" charset="-122"/>
              <a:cs typeface="宋体" panose="02010600030101010101" pitchFamily="2" charset="-122"/>
            </a:endParaRPr>
          </a:p>
          <a:p>
            <a:pPr marL="0" indent="0" algn="l"/>
            <a:endParaRPr lang="zh-CN" altLang="en-US" sz="2000" b="1">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2000" b="1">
                <a:latin typeface="宋体" panose="02010600030101010101" pitchFamily="2" charset="-122"/>
                <a:ea typeface="宋体" panose="02010600030101010101" pitchFamily="2" charset="-122"/>
                <a:cs typeface="宋体" panose="02010600030101010101" pitchFamily="2" charset="-122"/>
              </a:rPr>
              <a:t>1940年在</a:t>
            </a:r>
            <a:r>
              <a:rPr lang="zh-CN" altLang="en-US" sz="2000" b="1" u="sng">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西南联大毕业后留校任教</a:t>
            </a:r>
            <a:r>
              <a:rPr lang="zh-CN" altLang="en-US" sz="2000" b="1">
                <a:latin typeface="宋体" panose="02010600030101010101" pitchFamily="2" charset="-122"/>
                <a:ea typeface="宋体" panose="02010600030101010101" pitchFamily="2" charset="-122"/>
                <a:cs typeface="宋体" panose="02010600030101010101" pitchFamily="2" charset="-122"/>
              </a:rPr>
              <a:t>。</a:t>
            </a:r>
            <a:r>
              <a:rPr lang="zh-CN" altLang="en-US" sz="2000" b="1" u="sng">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1949年赴美国留学</a:t>
            </a:r>
            <a:r>
              <a:rPr lang="zh-CN" altLang="en-US" sz="2000" b="1">
                <a:latin typeface="宋体" panose="02010600030101010101" pitchFamily="2" charset="-122"/>
                <a:ea typeface="宋体" panose="02010600030101010101" pitchFamily="2" charset="-122"/>
                <a:cs typeface="宋体" panose="02010600030101010101" pitchFamily="2" charset="-122"/>
              </a:rPr>
              <a:t>，入芝加哥大学英国文学系学习。1952年获文学硕士学位。1953年回国后，任南开大学外文系副教授。1958年受到政治迫害，调图书馆工作。1977年因心脏病突发去世。</a:t>
            </a:r>
            <a:endParaRPr lang="zh-CN" altLang="en-US" sz="2000" b="1">
              <a:latin typeface="宋体" panose="02010600030101010101" pitchFamily="2" charset="-122"/>
              <a:ea typeface="宋体" panose="02010600030101010101" pitchFamily="2" charset="-122"/>
              <a:cs typeface="宋体" panose="02010600030101010101" pitchFamily="2" charset="-122"/>
            </a:endParaRPr>
          </a:p>
          <a:p>
            <a:pPr marL="0" indent="0" algn="l"/>
            <a:endParaRPr lang="zh-CN" altLang="en-US" sz="2000" b="1">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2000" b="1">
                <a:latin typeface="宋体" panose="02010600030101010101" pitchFamily="2" charset="-122"/>
                <a:ea typeface="宋体" panose="02010600030101010101" pitchFamily="2" charset="-122"/>
                <a:cs typeface="宋体" panose="02010600030101010101" pitchFamily="2" charset="-122"/>
              </a:rPr>
              <a:t>穆旦于40年代出版了《探险队》《穆旦诗集( 1939~1945)》《旗》三部诗集，</a:t>
            </a:r>
            <a:r>
              <a:rPr lang="zh-CN" altLang="en-US" sz="2000" b="1" u="sng">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将西欧现代主义和中国诗歌传统结合起来，诗风富于象征寓意和心灵思辨，是"九叶诗派"的代表性诗人。他写雪莱式的浪漫派的诗，有着强烈的抒情气质，又有很强的现实感。</a:t>
            </a:r>
            <a:r>
              <a:rPr lang="zh-CN" altLang="en-US" sz="2000" b="1">
                <a:latin typeface="宋体" panose="02010600030101010101" pitchFamily="2" charset="-122"/>
                <a:ea typeface="宋体" panose="02010600030101010101" pitchFamily="2" charset="-122"/>
                <a:cs typeface="宋体" panose="02010600030101010101" pitchFamily="2" charset="-122"/>
              </a:rPr>
              <a:t>20世纪80年代之后，许多现代文学专家推其为现代诗歌第一人。主要译作有俄国普希金的作品《青铜骑士》《普希金抒情诗集》，英国雪莱的《云雀》《雪莱抒 情诗选》，英国拜伦的《唐璜》《拜伦抒情诗选》《拜伦诗选》，英国《布莱克诗选》《济慈诗选》。</a:t>
            </a:r>
            <a:endParaRPr lang="zh-CN" altLang="en-US" sz="2000" b="1">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10523855" y="-24765"/>
            <a:ext cx="1657350" cy="2371090"/>
          </a:xfrm>
          <a:prstGeom prst="rect">
            <a:avLst/>
          </a:prstGeom>
        </p:spPr>
      </p:pic>
      <p:pic>
        <p:nvPicPr>
          <p:cNvPr id="5" name="图片 4"/>
          <p:cNvPicPr>
            <a:picLocks noChangeAspect="1"/>
          </p:cNvPicPr>
          <p:nvPr/>
        </p:nvPicPr>
        <p:blipFill>
          <a:blip r:embed="rId2"/>
          <a:stretch>
            <a:fillRect/>
          </a:stretch>
        </p:blipFill>
        <p:spPr>
          <a:xfrm>
            <a:off x="6736080" y="4756785"/>
            <a:ext cx="1383665" cy="2115185"/>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426835" y="167005"/>
            <a:ext cx="5725160" cy="5915025"/>
          </a:xfrm>
          <a:prstGeom prst="rect">
            <a:avLst/>
          </a:prstGeom>
          <a:noFill/>
          <a:ln>
            <a:noFill/>
          </a:ln>
        </p:spPr>
        <p:txBody>
          <a:bodyPr wrap="square" lIns="121898" tIns="60948" rIns="121898" bIns="60948">
            <a:spAutoFit/>
          </a:bodyPr>
          <a:lstStyle/>
          <a:p>
            <a:pPr indent="0" algn="just" fontAlgn="auto">
              <a:lnSpc>
                <a:spcPct val="100000"/>
              </a:lnSpc>
              <a:spcAft>
                <a:spcPts val="0"/>
              </a:spcAft>
            </a:pPr>
            <a:r>
              <a:rPr lang="en-US" sz="2400" kern="100" dirty="0">
                <a:ea typeface="华文细黑" panose="02010600040101010101" charset="-122"/>
                <a:cs typeface="Times New Roman" panose="02020603050405020304"/>
              </a:rPr>
              <a:t>                     </a:t>
            </a:r>
            <a:r>
              <a:rPr sz="2400" kern="100" dirty="0">
                <a:ea typeface="华文细黑" panose="02010600040101010101" charset="-122"/>
                <a:cs typeface="Times New Roman" panose="02020603050405020304"/>
              </a:rPr>
              <a:t>春</a:t>
            </a:r>
            <a:endParaRPr sz="2400" kern="100" dirty="0">
              <a:ea typeface="华文细黑" panose="02010600040101010101" charset="-122"/>
              <a:cs typeface="Times New Roman" panose="02020603050405020304"/>
            </a:endParaRPr>
          </a:p>
          <a:p>
            <a:pPr indent="0" algn="just" fontAlgn="auto">
              <a:lnSpc>
                <a:spcPct val="100000"/>
              </a:lnSpc>
              <a:spcAft>
                <a:spcPts val="0"/>
              </a:spcAft>
            </a:pPr>
            <a:r>
              <a:rPr sz="2400" kern="100" dirty="0">
                <a:ea typeface="华文细黑" panose="02010600040101010101" charset="-122"/>
                <a:cs typeface="Times New Roman" panose="02020603050405020304"/>
              </a:rPr>
              <a:t>                   穆旦</a:t>
            </a:r>
            <a:endParaRPr sz="2400" kern="100" dirty="0">
              <a:ea typeface="华文细黑" panose="02010600040101010101" charset="-122"/>
              <a:cs typeface="Times New Roman" panose="02020603050405020304"/>
            </a:endParaRPr>
          </a:p>
          <a:p>
            <a:pPr indent="0" algn="just" fontAlgn="auto">
              <a:lnSpc>
                <a:spcPct val="100000"/>
              </a:lnSpc>
              <a:spcAft>
                <a:spcPts val="0"/>
              </a:spcAft>
            </a:pP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绿色的火焰在草上摇曳，</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他渴求着拥抱你，花朵。</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反抗着土地，花朵伸出来，</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当暖风吹来烦恼，或者欢乐。</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如果你是醒了，推开窗子，</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看这满园的欲望多么美丽。</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蓝天下，为永远的谜蛊惑着的</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是我们二十岁的紧闭的肉体，</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一如那泥土做成的鸟的歌，</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你们被点燃，卷曲又卷曲，却无处归依。</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呵，光，影，声，色，都已经赤裸，</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latin typeface="楷体" panose="02010609060101010101" charset="-122"/>
                <a:ea typeface="楷体" panose="02010609060101010101" charset="-122"/>
                <a:cs typeface="Times New Roman" panose="02020603050405020304"/>
              </a:rPr>
              <a:t>痛苦着，等待伸入新的组合。</a:t>
            </a:r>
            <a:endParaRPr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ea typeface="华文细黑" panose="02010600040101010101" charset="-122"/>
                <a:cs typeface="Times New Roman" panose="02020603050405020304"/>
              </a:rPr>
              <a:t>                                       1942年2月</a:t>
            </a:r>
            <a:endParaRPr sz="2400" kern="100" dirty="0">
              <a:ea typeface="华文细黑" panose="02010600040101010101" charset="-122"/>
              <a:cs typeface="Times New Roman" panose="02020603050405020304"/>
            </a:endParaRPr>
          </a:p>
        </p:txBody>
      </p:sp>
      <p:pic>
        <p:nvPicPr>
          <p:cNvPr id="2" name="图片 1"/>
          <p:cNvPicPr>
            <a:picLocks noChangeAspect="1"/>
          </p:cNvPicPr>
          <p:nvPr/>
        </p:nvPicPr>
        <p:blipFill>
          <a:blip r:embed="rId1"/>
          <a:stretch>
            <a:fillRect/>
          </a:stretch>
        </p:blipFill>
        <p:spPr>
          <a:xfrm>
            <a:off x="224155" y="867410"/>
            <a:ext cx="6202680" cy="4792980"/>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315200" y="90805"/>
            <a:ext cx="4722495" cy="5183505"/>
          </a:xfrm>
          <a:prstGeom prst="rect">
            <a:avLst/>
          </a:prstGeom>
          <a:noFill/>
          <a:ln>
            <a:noFill/>
          </a:ln>
        </p:spPr>
        <p:txBody>
          <a:bodyPr wrap="square" lIns="121898" tIns="60948" rIns="121898" bIns="60948">
            <a:spAutoFit/>
          </a:bodyPr>
          <a:lstStyle/>
          <a:p>
            <a:pPr indent="0" algn="just" fontAlgn="auto">
              <a:lnSpc>
                <a:spcPct val="100000"/>
              </a:lnSpc>
              <a:spcAft>
                <a:spcPts val="0"/>
              </a:spcAft>
            </a:pPr>
            <a:r>
              <a:rPr lang="en-US" sz="2400" kern="100" dirty="0">
                <a:ea typeface="华文细黑" panose="02010600040101010101" charset="-122"/>
                <a:cs typeface="Times New Roman" panose="02020603050405020304"/>
              </a:rPr>
              <a:t>                     </a:t>
            </a:r>
            <a:r>
              <a:rPr sz="2400" kern="100" dirty="0">
                <a:ea typeface="华文细黑" panose="02010600040101010101" charset="-122"/>
                <a:cs typeface="Times New Roman" panose="02020603050405020304"/>
              </a:rPr>
              <a:t>春</a:t>
            </a:r>
            <a:endParaRPr sz="2400" kern="100" dirty="0">
              <a:ea typeface="华文细黑" panose="02010600040101010101" charset="-122"/>
              <a:cs typeface="Times New Roman" panose="02020603050405020304"/>
            </a:endParaRPr>
          </a:p>
          <a:p>
            <a:pPr indent="0" algn="just" fontAlgn="auto">
              <a:lnSpc>
                <a:spcPct val="100000"/>
              </a:lnSpc>
              <a:spcAft>
                <a:spcPts val="0"/>
              </a:spcAft>
            </a:pPr>
            <a:r>
              <a:rPr sz="2400" kern="100" dirty="0">
                <a:ea typeface="华文细黑" panose="02010600040101010101" charset="-122"/>
                <a:cs typeface="Times New Roman" panose="02020603050405020304"/>
              </a:rPr>
              <a:t>                   穆旦</a:t>
            </a:r>
            <a:endParaRPr sz="2400" kern="100" dirty="0">
              <a:ea typeface="华文细黑" panose="02010600040101010101" charset="-122"/>
              <a:cs typeface="Times New Roman" panose="02020603050405020304"/>
            </a:endParaRPr>
          </a:p>
          <a:p>
            <a:pPr indent="0" algn="just" fontAlgn="auto">
              <a:lnSpc>
                <a:spcPct val="100000"/>
              </a:lnSpc>
              <a:spcAft>
                <a:spcPts val="0"/>
              </a:spcAft>
            </a:pP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绿色的火焰在草上摇曳，</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他渴求着拥抱你，花朵。</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反抗着土地，花朵伸出来，</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当暖风吹来烦恼，或者欢乐。</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如果你是醒了，推开窗子，</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看这满园的欲望多么美丽。</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蓝天下，为永远的谜蛊惑着的</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是我们二十岁的紧闭的肉体，</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一如那泥土做成的鸟的歌，</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你们被点燃，卷曲又卷曲，却无处归依。</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呵，光，影，声，色，都已经赤裸，</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000" kern="100" dirty="0">
                <a:latin typeface="楷体" panose="02010609060101010101" charset="-122"/>
                <a:ea typeface="楷体" panose="02010609060101010101" charset="-122"/>
                <a:cs typeface="Times New Roman" panose="02020603050405020304"/>
              </a:rPr>
              <a:t>痛苦着，等待伸入新的组合。</a:t>
            </a:r>
            <a:endParaRPr sz="20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2400" kern="100" dirty="0">
                <a:ea typeface="华文细黑" panose="02010600040101010101" charset="-122"/>
                <a:cs typeface="Times New Roman" panose="02020603050405020304"/>
              </a:rPr>
              <a:t>                                       1942年2月</a:t>
            </a:r>
            <a:endParaRPr sz="2400" kern="100" dirty="0">
              <a:ea typeface="华文细黑" panose="02010600040101010101" charset="-122"/>
              <a:cs typeface="Times New Roman" panose="02020603050405020304"/>
            </a:endParaRPr>
          </a:p>
        </p:txBody>
      </p:sp>
      <p:sp>
        <p:nvSpPr>
          <p:cNvPr id="100" name="文本框 99"/>
          <p:cNvSpPr txBox="1"/>
          <p:nvPr/>
        </p:nvSpPr>
        <p:spPr>
          <a:xfrm>
            <a:off x="347980" y="90805"/>
            <a:ext cx="6781800" cy="457200"/>
          </a:xfrm>
          <a:prstGeom prst="rect">
            <a:avLst/>
          </a:prstGeom>
          <a:noFill/>
          <a:ln w="9525">
            <a:noFill/>
          </a:ln>
        </p:spPr>
        <p:txBody>
          <a:bodyPr wrap="square">
            <a:spAutoFit/>
          </a:bodyPr>
          <a:p>
            <a:pPr marL="0" indent="0" algn="l"/>
            <a:r>
              <a:rPr lang="en-US" altLang="zh-CN" sz="2400" b="0" u="none">
                <a:latin typeface="宋体" panose="02010600030101010101" pitchFamily="2" charset="-122"/>
                <a:ea typeface="宋体" panose="02010600030101010101" pitchFamily="2" charset="-122"/>
                <a:cs typeface="宋体" panose="02010600030101010101" pitchFamily="2" charset="-122"/>
              </a:rPr>
              <a:t>1</a:t>
            </a:r>
            <a:r>
              <a:rPr lang="zh-CN" altLang="en-US" sz="2400" b="0" u="none">
                <a:latin typeface="宋体" panose="02010600030101010101" pitchFamily="2" charset="-122"/>
                <a:ea typeface="宋体" panose="02010600030101010101" pitchFamily="2" charset="-122"/>
                <a:cs typeface="宋体" panose="02010600030101010101" pitchFamily="2" charset="-122"/>
              </a:rPr>
              <a:t>．首句“绿色的火焰在草上摇曳”好在哪里？</a:t>
            </a:r>
            <a:endParaRPr lang="zh-CN" altLang="en-US" sz="2400"/>
          </a:p>
        </p:txBody>
      </p:sp>
      <p:sp>
        <p:nvSpPr>
          <p:cNvPr id="2" name="文本框 1"/>
          <p:cNvSpPr txBox="1"/>
          <p:nvPr/>
        </p:nvSpPr>
        <p:spPr>
          <a:xfrm>
            <a:off x="158750" y="548005"/>
            <a:ext cx="7999730" cy="640080"/>
          </a:xfrm>
          <a:prstGeom prst="rect">
            <a:avLst/>
          </a:prstGeom>
          <a:noFill/>
          <a:ln w="9525">
            <a:noFill/>
          </a:ln>
        </p:spPr>
        <p:txBody>
          <a:bodyPr wrap="square">
            <a:spAutoFit/>
          </a:bodyPr>
          <a:p>
            <a:pPr marL="0" indent="0" algn="l"/>
            <a:r>
              <a:rPr lang="zh-CN" altLang="en-US" sz="1800" b="1" u="none">
                <a:solidFill>
                  <a:srgbClr val="FF0000"/>
                </a:solidFill>
                <a:latin typeface="宋体" panose="02010600030101010101" pitchFamily="2" charset="-122"/>
                <a:ea typeface="宋体" panose="02010600030101010101" pitchFamily="2" charset="-122"/>
                <a:cs typeface="宋体" panose="02010600030101010101" pitchFamily="2" charset="-122"/>
              </a:rPr>
              <a:t>首句</a:t>
            </a:r>
            <a:r>
              <a:rPr lang="zh-CN" altLang="en-US" sz="1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“绿色的火焰在草上摇曳”</a:t>
            </a:r>
            <a:r>
              <a:rPr lang="zh-CN" altLang="en-US" sz="1800" b="1" u="none">
                <a:solidFill>
                  <a:srgbClr val="FF0000"/>
                </a:solidFill>
                <a:latin typeface="宋体" panose="02010600030101010101" pitchFamily="2" charset="-122"/>
                <a:ea typeface="宋体" panose="02010600030101010101" pitchFamily="2" charset="-122"/>
                <a:cs typeface="宋体" panose="02010600030101010101" pitchFamily="2" charset="-122"/>
              </a:rPr>
              <a:t>以动写静，以一种强烈的视觉感受和饱满的色彩，呈现了春草蓬勃的生命力，极具形态的动感和内在的神韵。</a:t>
            </a:r>
            <a:endParaRPr lang="zh-CN" altLang="en-US" sz="1800" b="1" u="none">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pic>
        <p:nvPicPr>
          <p:cNvPr id="8" name="图片 7"/>
          <p:cNvPicPr>
            <a:picLocks noChangeAspect="1"/>
          </p:cNvPicPr>
          <p:nvPr/>
        </p:nvPicPr>
        <p:blipFill>
          <a:blip r:embed="rId1"/>
          <a:stretch>
            <a:fillRect/>
          </a:stretch>
        </p:blipFill>
        <p:spPr>
          <a:xfrm>
            <a:off x="347980" y="1216025"/>
            <a:ext cx="6667500" cy="2933700"/>
          </a:xfrm>
          <a:prstGeom prst="rect">
            <a:avLst/>
          </a:prstGeom>
        </p:spPr>
      </p:pic>
      <p:pic>
        <p:nvPicPr>
          <p:cNvPr id="9" name="图片 8"/>
          <p:cNvPicPr>
            <a:picLocks noChangeAspect="1"/>
          </p:cNvPicPr>
          <p:nvPr/>
        </p:nvPicPr>
        <p:blipFill>
          <a:blip r:embed="rId2"/>
          <a:stretch>
            <a:fillRect/>
          </a:stretch>
        </p:blipFill>
        <p:spPr>
          <a:xfrm>
            <a:off x="307975" y="4246245"/>
            <a:ext cx="7007225" cy="1256030"/>
          </a:xfrm>
          <a:prstGeom prst="rect">
            <a:avLst/>
          </a:prstGeom>
        </p:spPr>
      </p:pic>
      <p:pic>
        <p:nvPicPr>
          <p:cNvPr id="10" name="图片 9"/>
          <p:cNvPicPr>
            <a:picLocks noChangeAspect="1"/>
          </p:cNvPicPr>
          <p:nvPr/>
        </p:nvPicPr>
        <p:blipFill>
          <a:blip r:embed="rId3"/>
          <a:stretch>
            <a:fillRect/>
          </a:stretch>
        </p:blipFill>
        <p:spPr>
          <a:xfrm>
            <a:off x="307975" y="5629275"/>
            <a:ext cx="7007225" cy="1034415"/>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8418830" y="90805"/>
            <a:ext cx="4010660" cy="3659505"/>
          </a:xfrm>
          <a:prstGeom prst="rect">
            <a:avLst/>
          </a:prstGeom>
          <a:noFill/>
          <a:ln>
            <a:noFill/>
          </a:ln>
        </p:spPr>
        <p:txBody>
          <a:bodyPr wrap="square" lIns="121898" tIns="60948" rIns="121898" bIns="60948">
            <a:spAutoFit/>
          </a:bodyPr>
          <a:lstStyle/>
          <a:p>
            <a:pPr indent="0" algn="just" fontAlgn="auto">
              <a:lnSpc>
                <a:spcPct val="100000"/>
              </a:lnSpc>
              <a:spcAft>
                <a:spcPts val="0"/>
              </a:spcAft>
            </a:pPr>
            <a:r>
              <a:rPr lang="en-US" sz="2400" kern="100" dirty="0">
                <a:ea typeface="华文细黑" panose="02010600040101010101" charset="-122"/>
                <a:cs typeface="Times New Roman" panose="02020603050405020304"/>
              </a:rPr>
              <a:t>                  </a:t>
            </a:r>
            <a:r>
              <a:rPr lang="en-US" sz="1800" kern="100" dirty="0">
                <a:ea typeface="华文细黑" panose="02010600040101010101" charset="-122"/>
                <a:cs typeface="Times New Roman" panose="02020603050405020304"/>
              </a:rPr>
              <a:t>   </a:t>
            </a:r>
            <a:r>
              <a:rPr sz="1800" kern="100" dirty="0">
                <a:ea typeface="华文细黑" panose="02010600040101010101" charset="-122"/>
                <a:cs typeface="Times New Roman" panose="02020603050405020304"/>
              </a:rPr>
              <a:t>春                   穆旦</a:t>
            </a:r>
            <a:endParaRPr sz="1800" kern="100" dirty="0">
              <a:ea typeface="华文细黑" panose="02010600040101010101" charset="-122"/>
              <a:cs typeface="Times New Roman" panose="02020603050405020304"/>
            </a:endParaRPr>
          </a:p>
          <a:p>
            <a:pPr indent="0" algn="just" fontAlgn="auto">
              <a:lnSpc>
                <a:spcPct val="100000"/>
              </a:lnSpc>
              <a:spcAft>
                <a:spcPts val="0"/>
              </a:spcAft>
            </a:pPr>
            <a:r>
              <a:rPr sz="1600" kern="100" dirty="0">
                <a:latin typeface="楷体" panose="02010609060101010101" charset="-122"/>
                <a:ea typeface="楷体" panose="02010609060101010101" charset="-122"/>
                <a:cs typeface="Times New Roman" panose="02020603050405020304"/>
              </a:rPr>
              <a:t>绿色的火焰在草上摇曳，</a:t>
            </a:r>
            <a:endParaRPr sz="16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600" kern="100" dirty="0">
                <a:latin typeface="楷体" panose="02010609060101010101" charset="-122"/>
                <a:ea typeface="楷体" panose="02010609060101010101" charset="-122"/>
                <a:cs typeface="Times New Roman" panose="02020603050405020304"/>
              </a:rPr>
              <a:t>他渴求着拥抱你，花朵。</a:t>
            </a:r>
            <a:endParaRPr sz="16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600" kern="100" dirty="0">
                <a:latin typeface="楷体" panose="02010609060101010101" charset="-122"/>
                <a:ea typeface="楷体" panose="02010609060101010101" charset="-122"/>
                <a:cs typeface="Times New Roman" panose="02020603050405020304"/>
              </a:rPr>
              <a:t>反抗着土地，花朵伸出来，</a:t>
            </a:r>
            <a:endParaRPr sz="16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600" kern="100" dirty="0">
                <a:latin typeface="楷体" panose="02010609060101010101" charset="-122"/>
                <a:ea typeface="楷体" panose="02010609060101010101" charset="-122"/>
                <a:cs typeface="Times New Roman" panose="02020603050405020304"/>
              </a:rPr>
              <a:t>当暖风吹来烦恼，或者欢乐。</a:t>
            </a:r>
            <a:endParaRPr sz="16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600" kern="100" dirty="0">
                <a:latin typeface="楷体" panose="02010609060101010101" charset="-122"/>
                <a:ea typeface="楷体" panose="02010609060101010101" charset="-122"/>
                <a:cs typeface="Times New Roman" panose="02020603050405020304"/>
              </a:rPr>
              <a:t>如果你是醒了，推开窗子，</a:t>
            </a:r>
            <a:endParaRPr sz="16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600" kern="100" dirty="0">
                <a:latin typeface="楷体" panose="02010609060101010101" charset="-122"/>
                <a:ea typeface="楷体" panose="02010609060101010101" charset="-122"/>
                <a:cs typeface="Times New Roman" panose="02020603050405020304"/>
              </a:rPr>
              <a:t>看这满园的欲望多么美丽。</a:t>
            </a:r>
            <a:endParaRPr sz="16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600" kern="100" dirty="0">
                <a:latin typeface="楷体" panose="02010609060101010101" charset="-122"/>
                <a:ea typeface="楷体" panose="02010609060101010101" charset="-122"/>
                <a:cs typeface="Times New Roman" panose="02020603050405020304"/>
              </a:rPr>
              <a:t>蓝天下，为永远的谜蛊惑着的</a:t>
            </a:r>
            <a:endParaRPr sz="16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600" kern="100" dirty="0">
                <a:latin typeface="楷体" panose="02010609060101010101" charset="-122"/>
                <a:ea typeface="楷体" panose="02010609060101010101" charset="-122"/>
                <a:cs typeface="Times New Roman" panose="02020603050405020304"/>
              </a:rPr>
              <a:t>是我们二十岁的紧闭的肉体，</a:t>
            </a:r>
            <a:endParaRPr sz="16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600" kern="100" dirty="0">
                <a:latin typeface="楷体" panose="02010609060101010101" charset="-122"/>
                <a:ea typeface="楷体" panose="02010609060101010101" charset="-122"/>
                <a:cs typeface="Times New Roman" panose="02020603050405020304"/>
              </a:rPr>
              <a:t>一如那泥土做成的鸟的歌，</a:t>
            </a:r>
            <a:endParaRPr sz="16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600" kern="100" dirty="0">
                <a:latin typeface="楷体" panose="02010609060101010101" charset="-122"/>
                <a:ea typeface="楷体" panose="02010609060101010101" charset="-122"/>
                <a:cs typeface="Times New Roman" panose="02020603050405020304"/>
              </a:rPr>
              <a:t>你们被点燃，卷曲又卷曲，却无处归依。</a:t>
            </a:r>
            <a:endParaRPr sz="16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600" kern="100" dirty="0">
                <a:latin typeface="楷体" panose="02010609060101010101" charset="-122"/>
                <a:ea typeface="楷体" panose="02010609060101010101" charset="-122"/>
                <a:cs typeface="Times New Roman" panose="02020603050405020304"/>
              </a:rPr>
              <a:t>呵，光，影，声，色，都已经赤裸，</a:t>
            </a:r>
            <a:endParaRPr sz="16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600" kern="100" dirty="0">
                <a:latin typeface="楷体" panose="02010609060101010101" charset="-122"/>
                <a:ea typeface="楷体" panose="02010609060101010101" charset="-122"/>
                <a:cs typeface="Times New Roman" panose="02020603050405020304"/>
              </a:rPr>
              <a:t>痛苦着，等待伸入新的组合。</a:t>
            </a:r>
            <a:endParaRPr sz="16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600" kern="100" dirty="0">
                <a:ea typeface="华文细黑" panose="02010600040101010101" charset="-122"/>
                <a:cs typeface="Times New Roman" panose="02020603050405020304"/>
              </a:rPr>
              <a:t>                                       1942年2月</a:t>
            </a:r>
            <a:endParaRPr sz="1600" kern="100" dirty="0">
              <a:ea typeface="华文细黑" panose="02010600040101010101" charset="-122"/>
              <a:cs typeface="Times New Roman" panose="02020603050405020304"/>
            </a:endParaRPr>
          </a:p>
        </p:txBody>
      </p:sp>
      <p:sp>
        <p:nvSpPr>
          <p:cNvPr id="100" name="文本框 99"/>
          <p:cNvSpPr txBox="1"/>
          <p:nvPr/>
        </p:nvSpPr>
        <p:spPr>
          <a:xfrm>
            <a:off x="240030" y="90805"/>
            <a:ext cx="6781800" cy="457200"/>
          </a:xfrm>
          <a:prstGeom prst="rect">
            <a:avLst/>
          </a:prstGeom>
          <a:noFill/>
          <a:ln w="9525">
            <a:noFill/>
          </a:ln>
        </p:spPr>
        <p:txBody>
          <a:bodyPr wrap="square">
            <a:spAutoFit/>
          </a:bodyPr>
          <a:p>
            <a:pPr marL="0" indent="0" algn="l"/>
            <a:r>
              <a:rPr sz="2400" b="0" u="none">
                <a:latin typeface="宋体" panose="02010600030101010101" pitchFamily="2" charset="-122"/>
                <a:ea typeface="宋体" panose="02010600030101010101" pitchFamily="2" charset="-122"/>
                <a:cs typeface="宋体" panose="02010600030101010101" pitchFamily="2" charset="-122"/>
              </a:rPr>
              <a:t>2．诗的结尾两句有什么作用？</a:t>
            </a:r>
            <a:endParaRPr sz="2400" b="0" u="none">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63830" y="433705"/>
            <a:ext cx="8659495" cy="640080"/>
          </a:xfrm>
          <a:prstGeom prst="rect">
            <a:avLst/>
          </a:prstGeom>
          <a:noFill/>
          <a:ln w="9525">
            <a:noFill/>
          </a:ln>
        </p:spPr>
        <p:txBody>
          <a:bodyPr wrap="square">
            <a:spAutoFit/>
          </a:bodyPr>
          <a:p>
            <a:pPr marL="0" indent="0" algn="l"/>
            <a:r>
              <a:rPr lang="zh-CN" altLang="en-US" sz="1800" b="1" u="none">
                <a:solidFill>
                  <a:srgbClr val="FF0000"/>
                </a:solidFill>
                <a:latin typeface="宋体" panose="02010600030101010101" pitchFamily="2" charset="-122"/>
                <a:ea typeface="宋体" panose="02010600030101010101" pitchFamily="2" charset="-122"/>
                <a:cs typeface="宋体" panose="02010600030101010101" pitchFamily="2" charset="-122"/>
              </a:rPr>
              <a:t>结尾两句借助“光、影、声、色”的“赤裸”和“痛苦”的“等待”，强化了“紧闭的肉体”所受到的“蛊惑”，既是对前文的回应，又是对突破和开放的渴望。</a:t>
            </a:r>
            <a:endParaRPr lang="zh-CN" altLang="en-US" sz="1800" b="1" u="none">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4445" y="3642995"/>
            <a:ext cx="6882765" cy="3193415"/>
          </a:xfrm>
          <a:prstGeom prst="rect">
            <a:avLst/>
          </a:prstGeom>
        </p:spPr>
      </p:pic>
      <p:pic>
        <p:nvPicPr>
          <p:cNvPr id="5" name="图片 4"/>
          <p:cNvPicPr>
            <a:picLocks noChangeAspect="1"/>
          </p:cNvPicPr>
          <p:nvPr/>
        </p:nvPicPr>
        <p:blipFill>
          <a:blip r:embed="rId2"/>
          <a:stretch>
            <a:fillRect/>
          </a:stretch>
        </p:blipFill>
        <p:spPr>
          <a:xfrm>
            <a:off x="-4445" y="1073785"/>
            <a:ext cx="6882765" cy="2569845"/>
          </a:xfrm>
          <a:prstGeom prst="rect">
            <a:avLst/>
          </a:prstGeom>
        </p:spPr>
      </p:pic>
      <p:pic>
        <p:nvPicPr>
          <p:cNvPr id="8" name="图片 7"/>
          <p:cNvPicPr>
            <a:picLocks noChangeAspect="1"/>
          </p:cNvPicPr>
          <p:nvPr/>
        </p:nvPicPr>
        <p:blipFill>
          <a:blip r:embed="rId3"/>
          <a:stretch>
            <a:fillRect/>
          </a:stretch>
        </p:blipFill>
        <p:spPr>
          <a:xfrm>
            <a:off x="5477510" y="3892550"/>
            <a:ext cx="6588125" cy="1009015"/>
          </a:xfrm>
          <a:prstGeom prst="rect">
            <a:avLst/>
          </a:prstGeom>
        </p:spPr>
      </p:pic>
      <p:pic>
        <p:nvPicPr>
          <p:cNvPr id="9" name="图片 8"/>
          <p:cNvPicPr>
            <a:picLocks noChangeAspect="1"/>
          </p:cNvPicPr>
          <p:nvPr/>
        </p:nvPicPr>
        <p:blipFill>
          <a:blip r:embed="rId4"/>
          <a:stretch>
            <a:fillRect/>
          </a:stretch>
        </p:blipFill>
        <p:spPr>
          <a:xfrm>
            <a:off x="6878320" y="5023485"/>
            <a:ext cx="5187315" cy="1193800"/>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555865" y="90805"/>
            <a:ext cx="4203065" cy="6341745"/>
          </a:xfrm>
          <a:prstGeom prst="rect">
            <a:avLst/>
          </a:prstGeom>
          <a:noFill/>
          <a:ln>
            <a:noFill/>
          </a:ln>
        </p:spPr>
        <p:txBody>
          <a:bodyPr wrap="square" lIns="121898" tIns="60948" rIns="121898" bIns="60948">
            <a:spAutoFit/>
          </a:bodyPr>
          <a:lstStyle/>
          <a:p>
            <a:pPr indent="0" algn="just" fontAlgn="auto">
              <a:lnSpc>
                <a:spcPct val="100000"/>
              </a:lnSpc>
              <a:spcAft>
                <a:spcPts val="0"/>
              </a:spcAft>
            </a:pPr>
            <a:r>
              <a:rPr lang="en-US" sz="2400" kern="100" dirty="0">
                <a:ea typeface="华文细黑" panose="02010600040101010101" charset="-122"/>
                <a:cs typeface="Times New Roman" panose="02020603050405020304"/>
              </a:rPr>
              <a:t>                 </a:t>
            </a:r>
            <a:r>
              <a:rPr sz="2400" kern="100" dirty="0">
                <a:ea typeface="华文细黑" panose="02010600040101010101" charset="-122"/>
                <a:cs typeface="Times New Roman" panose="02020603050405020304"/>
              </a:rPr>
              <a:t>我是一条小河</a:t>
            </a:r>
            <a:endParaRPr sz="2400" kern="100" dirty="0">
              <a:ea typeface="华文细黑" panose="02010600040101010101" charset="-122"/>
              <a:cs typeface="Times New Roman" panose="02020603050405020304"/>
            </a:endParaRPr>
          </a:p>
          <a:p>
            <a:pPr indent="0" algn="just" fontAlgn="auto">
              <a:lnSpc>
                <a:spcPct val="100000"/>
              </a:lnSpc>
              <a:spcAft>
                <a:spcPts val="0"/>
              </a:spcAft>
            </a:pPr>
            <a:r>
              <a:rPr sz="2400" kern="100" dirty="0">
                <a:ea typeface="华文细黑" panose="02010600040101010101" charset="-122"/>
                <a:cs typeface="Times New Roman" panose="02020603050405020304"/>
              </a:rPr>
              <a:t>                         冯至</a:t>
            </a:r>
            <a:endParaRPr sz="2400" kern="100" dirty="0">
              <a:ea typeface="华文细黑" panose="0201060004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我是一条小河，</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我无心从你的身边流过一一</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你无心把你彩霞般的影儿</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投入了河水的柔波。</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我流过一座森林——</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柔波便荡荡地</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把那些碧绿的叶影儿</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裁剪成你的裙裳。</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我流过一座花丛——</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柔波便粼粼地</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把那些彩色的花影儿</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编织成你的花冠。</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最后我终于，</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流入无情的大海——</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海上的风又厉，浪又狂，</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吹折了花冠，击碎了裙裳！</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我也随着海潮漂漾，</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漂漾到无边的地方——</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你那彩霞般的影儿</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也和幻散了的彩霞一样！</a:t>
            </a:r>
            <a:endParaRPr sz="1800" kern="100" dirty="0">
              <a:latin typeface="楷体" panose="02010609060101010101" charset="-122"/>
              <a:ea typeface="楷体" panose="02010609060101010101" charset="-122"/>
              <a:cs typeface="Times New Roman" panose="02020603050405020304"/>
            </a:endParaRPr>
          </a:p>
        </p:txBody>
      </p:sp>
      <p:sp>
        <p:nvSpPr>
          <p:cNvPr id="3" name="文本框 2"/>
          <p:cNvSpPr txBox="1"/>
          <p:nvPr/>
        </p:nvSpPr>
        <p:spPr>
          <a:xfrm>
            <a:off x="2347595" y="542925"/>
            <a:ext cx="5137150" cy="2225040"/>
          </a:xfrm>
          <a:prstGeom prst="rect">
            <a:avLst/>
          </a:prstGeom>
          <a:noFill/>
          <a:ln w="9525">
            <a:noFill/>
          </a:ln>
        </p:spPr>
        <p:txBody>
          <a:bodyPr wrap="square">
            <a:spAutoFit/>
          </a:bodyPr>
          <a:p>
            <a:pPr marL="0" indent="0" algn="l"/>
            <a:r>
              <a:rPr lang="zh-CN" altLang="en-US" sz="2000" b="1">
                <a:solidFill>
                  <a:srgbClr val="FF0000"/>
                </a:solidFill>
                <a:latin typeface="宋体" panose="02010600030101010101" pitchFamily="2" charset="-122"/>
                <a:ea typeface="宋体" panose="02010600030101010101" pitchFamily="2" charset="-122"/>
                <a:cs typeface="宋体" panose="02010600030101010101" pitchFamily="2" charset="-122"/>
              </a:rPr>
              <a:t>冯至</a:t>
            </a:r>
            <a:r>
              <a:rPr lang="zh-CN" altLang="en-US" sz="2000" b="1">
                <a:latin typeface="宋体" panose="02010600030101010101" pitchFamily="2" charset="-122"/>
                <a:ea typeface="宋体" panose="02010600030101010101" pitchFamily="2" charset="-122"/>
                <a:cs typeface="宋体" panose="02010600030101010101" pitchFamily="2" charset="-122"/>
              </a:rPr>
              <a:t>(1905年-1993年)，原名冯承植，</a:t>
            </a:r>
            <a:r>
              <a:rPr lang="zh-CN" altLang="en-US" sz="2000" b="1">
                <a:latin typeface="宋体" panose="02010600030101010101" pitchFamily="2" charset="-122"/>
                <a:ea typeface="宋体" panose="02010600030101010101" pitchFamily="2" charset="-122"/>
                <a:cs typeface="宋体" panose="02010600030101010101" pitchFamily="2" charset="-122"/>
                <a:sym typeface="+mn-ea"/>
              </a:rPr>
              <a:t>字君培。</a:t>
            </a:r>
            <a:r>
              <a:rPr lang="zh-CN" altLang="en-US" sz="2000" b="1" u="sng">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现代诗人、翻译家、学者</a:t>
            </a:r>
            <a:r>
              <a:rPr lang="zh-CN" altLang="en-US" sz="20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000" b="1">
                <a:latin typeface="宋体" panose="02010600030101010101" pitchFamily="2" charset="-122"/>
                <a:ea typeface="宋体" panose="02010600030101010101" pitchFamily="2" charset="-122"/>
                <a:cs typeface="宋体" panose="02010600030101010101" pitchFamily="2" charset="-122"/>
              </a:rPr>
              <a:t>直隶涿州人，</a:t>
            </a:r>
            <a:r>
              <a:rPr lang="zh-CN" altLang="en-US" sz="2000" dirty="0" smtClean="0">
                <a:sym typeface="+mn-ea"/>
              </a:rPr>
              <a:t>冯家为天津著名盐商。</a:t>
            </a:r>
            <a:r>
              <a:rPr lang="zh-CN" altLang="en-US" sz="2000" b="1">
                <a:latin typeface="宋体" panose="02010600030101010101" pitchFamily="2" charset="-122"/>
                <a:ea typeface="宋体" panose="02010600030101010101" pitchFamily="2" charset="-122"/>
                <a:cs typeface="宋体" panose="02010600030101010101" pitchFamily="2" charset="-122"/>
              </a:rPr>
              <a:t>1921年考入北京大学德文系，1923年后受到新文化运动的影响开始发表新诗，同</a:t>
            </a:r>
            <a:r>
              <a:rPr lang="zh-CN" altLang="en-US" sz="2000" dirty="0" smtClean="0">
                <a:sym typeface="+mn-ea"/>
              </a:rPr>
              <a:t>年加入林如稷的文学团体</a:t>
            </a:r>
            <a:r>
              <a:rPr lang="en-US" altLang="zh-CN" sz="2000" dirty="0" smtClean="0">
                <a:sym typeface="+mn-ea"/>
              </a:rPr>
              <a:t>“</a:t>
            </a:r>
            <a:r>
              <a:rPr lang="zh-CN" altLang="en-US" sz="2000" dirty="0" smtClean="0">
                <a:sym typeface="+mn-ea"/>
              </a:rPr>
              <a:t>浅草社</a:t>
            </a:r>
            <a:r>
              <a:rPr lang="en-US" altLang="zh-CN" sz="2000" dirty="0" smtClean="0">
                <a:sym typeface="+mn-ea"/>
              </a:rPr>
              <a:t>”</a:t>
            </a:r>
            <a:r>
              <a:rPr lang="zh-CN" altLang="en-US" sz="2000" dirty="0" smtClean="0">
                <a:sym typeface="+mn-ea"/>
              </a:rPr>
              <a:t>。</a:t>
            </a:r>
            <a:r>
              <a:rPr lang="en-US" altLang="zh-CN" sz="2000" dirty="0" smtClean="0">
                <a:sym typeface="+mn-ea"/>
              </a:rPr>
              <a:t>1925</a:t>
            </a:r>
            <a:r>
              <a:rPr lang="zh-CN" altLang="en-US" sz="2000" dirty="0" smtClean="0">
                <a:sym typeface="+mn-ea"/>
              </a:rPr>
              <a:t>年和杨晦、陈翔鹤、陈炜谟等成立</a:t>
            </a:r>
            <a:r>
              <a:rPr lang="en-US" altLang="zh-CN" sz="2000" b="1" u="sng" dirty="0" smtClean="0">
                <a:solidFill>
                  <a:srgbClr val="FF0000"/>
                </a:solidFill>
                <a:sym typeface="+mn-ea"/>
              </a:rPr>
              <a:t>“</a:t>
            </a:r>
            <a:r>
              <a:rPr lang="zh-CN" altLang="en-US" sz="2000" b="1" u="sng" dirty="0" smtClean="0">
                <a:solidFill>
                  <a:srgbClr val="FF0000"/>
                </a:solidFill>
                <a:sym typeface="+mn-ea"/>
              </a:rPr>
              <a:t>沉钟社</a:t>
            </a:r>
            <a:r>
              <a:rPr lang="en-US" altLang="zh-CN" sz="2000" b="1" u="sng" dirty="0" smtClean="0">
                <a:solidFill>
                  <a:srgbClr val="FF0000"/>
                </a:solidFill>
                <a:sym typeface="+mn-ea"/>
              </a:rPr>
              <a:t>”</a:t>
            </a:r>
            <a:r>
              <a:rPr lang="zh-CN" altLang="en-US" sz="2000" dirty="0" smtClean="0">
                <a:sym typeface="+mn-ea"/>
              </a:rPr>
              <a:t>，出版</a:t>
            </a:r>
            <a:r>
              <a:rPr lang="en-US" altLang="zh-CN" sz="2000" dirty="0" smtClean="0">
                <a:sym typeface="+mn-ea"/>
              </a:rPr>
              <a:t>《</a:t>
            </a:r>
            <a:r>
              <a:rPr lang="zh-CN" altLang="en-US" sz="2000" dirty="0" smtClean="0">
                <a:sym typeface="+mn-ea"/>
              </a:rPr>
              <a:t>沉钟</a:t>
            </a:r>
            <a:r>
              <a:rPr lang="en-US" altLang="zh-CN" sz="2000" dirty="0" smtClean="0">
                <a:sym typeface="+mn-ea"/>
              </a:rPr>
              <a:t>》</a:t>
            </a:r>
            <a:r>
              <a:rPr lang="zh-CN" altLang="en-US" sz="2000" dirty="0" smtClean="0">
                <a:sym typeface="+mn-ea"/>
              </a:rPr>
              <a:t>周刊。</a:t>
            </a:r>
            <a:endParaRPr lang="zh-CN" altLang="en-US" sz="2000" b="1">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p:cNvSpPr txBox="1"/>
          <p:nvPr/>
        </p:nvSpPr>
        <p:spPr>
          <a:xfrm>
            <a:off x="132715" y="3020695"/>
            <a:ext cx="7301865" cy="3291840"/>
          </a:xfrm>
          <a:prstGeom prst="rect">
            <a:avLst/>
          </a:prstGeom>
          <a:noFill/>
        </p:spPr>
        <p:txBody>
          <a:bodyPr wrap="square" rtlCol="0" anchor="t">
            <a:spAutoFit/>
          </a:bodyPr>
          <a:p>
            <a:pPr marL="0" indent="0" algn="l"/>
            <a:r>
              <a:rPr lang="zh-CN" altLang="en-US" b="1">
                <a:latin typeface="宋体" panose="02010600030101010101" pitchFamily="2" charset="-122"/>
                <a:ea typeface="宋体" panose="02010600030101010101" pitchFamily="2" charset="-122"/>
                <a:cs typeface="宋体" panose="02010600030101010101" pitchFamily="2" charset="-122"/>
                <a:sym typeface="+mn-ea"/>
              </a:rPr>
              <a:t>1927年4月出版</a:t>
            </a:r>
            <a:r>
              <a:rPr lang="zh-CN" altLang="en-US" b="1" u="sng">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第一部诗集</a:t>
            </a:r>
            <a:r>
              <a:rPr lang="zh-CN" altLang="en-US" b="1">
                <a:latin typeface="宋体" panose="02010600030101010101" pitchFamily="2" charset="-122"/>
                <a:ea typeface="宋体" panose="02010600030101010101" pitchFamily="2" charset="-122"/>
                <a:cs typeface="宋体" panose="02010600030101010101" pitchFamily="2" charset="-122"/>
                <a:sym typeface="+mn-ea"/>
              </a:rPr>
              <a:t>《</a:t>
            </a:r>
            <a:r>
              <a:rPr lang="zh-CN" altLang="en-US" b="1" u="sng">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昨日之歌</a:t>
            </a:r>
            <a:r>
              <a:rPr lang="zh-CN" altLang="en-US" b="1">
                <a:latin typeface="宋体" panose="02010600030101010101" pitchFamily="2" charset="-122"/>
                <a:ea typeface="宋体" panose="02010600030101010101" pitchFamily="2" charset="-122"/>
                <a:cs typeface="宋体" panose="02010600030101010101" pitchFamily="2" charset="-122"/>
                <a:sym typeface="+mn-ea"/>
              </a:rPr>
              <a:t>》。1930年</a:t>
            </a:r>
            <a:r>
              <a:rPr lang="zh-CN" altLang="en-US" b="1" u="sng">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冯至</a:t>
            </a:r>
            <a:r>
              <a:rPr lang="zh-CN" altLang="en-US" b="1">
                <a:latin typeface="宋体" panose="02010600030101010101" pitchFamily="2" charset="-122"/>
                <a:ea typeface="宋体" panose="02010600030101010101" pitchFamily="2" charset="-122"/>
                <a:cs typeface="宋体" panose="02010600030101010101" pitchFamily="2" charset="-122"/>
                <a:sym typeface="+mn-ea"/>
              </a:rPr>
              <a:t>与</a:t>
            </a:r>
            <a:r>
              <a:rPr lang="zh-CN" altLang="en-US" b="1" u="sng">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废名</a:t>
            </a:r>
            <a:r>
              <a:rPr lang="zh-CN" altLang="en-US" b="1">
                <a:latin typeface="宋体" panose="02010600030101010101" pitchFamily="2" charset="-122"/>
                <a:ea typeface="宋体" panose="02010600030101010101" pitchFamily="2" charset="-122"/>
                <a:cs typeface="宋体" panose="02010600030101010101" pitchFamily="2" charset="-122"/>
                <a:sym typeface="+mn-ea"/>
              </a:rPr>
              <a:t>合编《骆驼草》周刊。同年</a:t>
            </a:r>
            <a:r>
              <a:rPr lang="zh-CN" altLang="en-US" b="1" u="sng">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赴德国</a:t>
            </a:r>
            <a:r>
              <a:rPr lang="zh-CN" altLang="en-US" b="1" u="sng" dirty="0" smtClean="0">
                <a:solidFill>
                  <a:srgbClr val="FF0000"/>
                </a:solidFill>
                <a:sym typeface="+mn-ea"/>
              </a:rPr>
              <a:t>先后就读柏林大学、海德堡大学，</a:t>
            </a:r>
            <a:r>
              <a:rPr lang="zh-CN" altLang="en-US" b="1" u="sng">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专攻德国文学，兼修美术史和哲学</a:t>
            </a:r>
            <a:r>
              <a:rPr lang="zh-CN" altLang="en-US" b="1">
                <a:latin typeface="宋体" panose="02010600030101010101" pitchFamily="2" charset="-122"/>
                <a:ea typeface="宋体" panose="02010600030101010101" pitchFamily="2" charset="-122"/>
                <a:cs typeface="宋体" panose="02010600030101010101" pitchFamily="2" charset="-122"/>
                <a:sym typeface="+mn-ea"/>
              </a:rPr>
              <a:t>。</a:t>
            </a:r>
            <a:r>
              <a:rPr lang="en-US" altLang="zh-CN" dirty="0" smtClean="0">
                <a:sym typeface="+mn-ea"/>
              </a:rPr>
              <a:t>1935</a:t>
            </a:r>
            <a:r>
              <a:rPr lang="zh-CN" altLang="en-US" dirty="0" smtClean="0">
                <a:sym typeface="+mn-ea"/>
              </a:rPr>
              <a:t>年获得</a:t>
            </a:r>
            <a:r>
              <a:rPr lang="zh-CN" altLang="en-US" b="1" u="sng" dirty="0" smtClean="0">
                <a:solidFill>
                  <a:srgbClr val="FF0000"/>
                </a:solidFill>
                <a:sym typeface="+mn-ea"/>
              </a:rPr>
              <a:t>海德堡大学哲学博士学位</a:t>
            </a:r>
            <a:r>
              <a:rPr lang="zh-CN" altLang="en-US" dirty="0" smtClean="0">
                <a:sym typeface="+mn-ea"/>
              </a:rPr>
              <a:t>。</a:t>
            </a:r>
            <a:r>
              <a:rPr lang="en-US" altLang="zh-CN" dirty="0" smtClean="0">
                <a:sym typeface="+mn-ea"/>
              </a:rPr>
              <a:t>1936</a:t>
            </a:r>
            <a:r>
              <a:rPr lang="zh-CN" altLang="en-US" dirty="0" smtClean="0">
                <a:sym typeface="+mn-ea"/>
              </a:rPr>
              <a:t>年至</a:t>
            </a:r>
            <a:r>
              <a:rPr lang="en-US" altLang="zh-CN" dirty="0" smtClean="0">
                <a:sym typeface="+mn-ea"/>
              </a:rPr>
              <a:t>1939</a:t>
            </a:r>
            <a:r>
              <a:rPr lang="zh-CN" altLang="en-US" dirty="0" smtClean="0">
                <a:sym typeface="+mn-ea"/>
              </a:rPr>
              <a:t>年任教于同济大学。曾任中国社会科学院外国文学研究所所长。</a:t>
            </a:r>
            <a:endParaRPr lang="zh-CN" altLang="en-US" dirty="0"/>
          </a:p>
          <a:p>
            <a:pPr marL="0" indent="0" algn="l"/>
            <a:r>
              <a:rPr lang="zh-CN" altLang="en-US" b="1">
                <a:latin typeface="宋体" panose="02010600030101010101" pitchFamily="2" charset="-122"/>
                <a:ea typeface="宋体" panose="02010600030101010101" pitchFamily="2" charset="-122"/>
                <a:cs typeface="宋体" panose="02010600030101010101" pitchFamily="2" charset="-122"/>
                <a:sym typeface="+mn-ea"/>
              </a:rPr>
              <a:t>1941年他创作了一组后来结集为《十四行集》的诗作，影响甚大。曾被鲁迅誉为「</a:t>
            </a:r>
            <a:r>
              <a:rPr lang="zh-CN" altLang="en-US" sz="2000" b="1" u="sng">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中国最为杰出的抒情诗人</a:t>
            </a:r>
            <a:r>
              <a:rPr lang="zh-CN" altLang="en-US" b="1">
                <a:latin typeface="宋体" panose="02010600030101010101" pitchFamily="2" charset="-122"/>
                <a:ea typeface="宋体" panose="02010600030101010101" pitchFamily="2" charset="-122"/>
                <a:cs typeface="宋体" panose="02010600030101010101" pitchFamily="2" charset="-122"/>
                <a:sym typeface="+mn-ea"/>
              </a:rPr>
              <a:t>」</a:t>
            </a:r>
            <a:endParaRPr lang="zh-CN" altLang="en-US" b="1">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a:t>著有诗集《昨日之歌》、《十四行集》《十年诗抄》《冯至诗选》和《立斜阳集》，散文集《山水》《东欧杂记》等，历史小说《伍子胥》，传记《杜甫传》，译著有《海涅诗选》《德国，一个冬天的童话》等。</a:t>
            </a:r>
            <a:endParaRPr lang="zh-CN" altLang="en-US"/>
          </a:p>
        </p:txBody>
      </p:sp>
      <p:pic>
        <p:nvPicPr>
          <p:cNvPr id="2" name="图片 1"/>
          <p:cNvPicPr>
            <a:picLocks noChangeAspect="1"/>
          </p:cNvPicPr>
          <p:nvPr/>
        </p:nvPicPr>
        <p:blipFill>
          <a:blip r:embed="rId1"/>
          <a:stretch>
            <a:fillRect/>
          </a:stretch>
        </p:blipFill>
        <p:spPr>
          <a:xfrm>
            <a:off x="17780" y="27940"/>
            <a:ext cx="2329815" cy="2830830"/>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894955" y="199390"/>
            <a:ext cx="4203065" cy="6341745"/>
          </a:xfrm>
          <a:prstGeom prst="rect">
            <a:avLst/>
          </a:prstGeom>
          <a:noFill/>
          <a:ln>
            <a:noFill/>
          </a:ln>
        </p:spPr>
        <p:txBody>
          <a:bodyPr wrap="square" lIns="121898" tIns="60948" rIns="121898" bIns="60948">
            <a:spAutoFit/>
          </a:bodyPr>
          <a:lstStyle/>
          <a:p>
            <a:pPr indent="0" algn="just" fontAlgn="auto">
              <a:lnSpc>
                <a:spcPct val="100000"/>
              </a:lnSpc>
              <a:spcAft>
                <a:spcPts val="0"/>
              </a:spcAft>
            </a:pPr>
            <a:r>
              <a:rPr lang="en-US" sz="2400" kern="100" dirty="0">
                <a:ea typeface="华文细黑" panose="02010600040101010101" charset="-122"/>
                <a:cs typeface="Times New Roman" panose="02020603050405020304"/>
              </a:rPr>
              <a:t>                 </a:t>
            </a:r>
            <a:r>
              <a:rPr sz="2400" kern="100" dirty="0">
                <a:ea typeface="华文细黑" panose="02010600040101010101" charset="-122"/>
                <a:cs typeface="Times New Roman" panose="02020603050405020304"/>
              </a:rPr>
              <a:t>我是一条小河</a:t>
            </a:r>
            <a:endParaRPr sz="2400" kern="100" dirty="0">
              <a:ea typeface="华文细黑" panose="02010600040101010101" charset="-122"/>
              <a:cs typeface="Times New Roman" panose="02020603050405020304"/>
            </a:endParaRPr>
          </a:p>
          <a:p>
            <a:pPr indent="0" algn="just" fontAlgn="auto">
              <a:lnSpc>
                <a:spcPct val="100000"/>
              </a:lnSpc>
              <a:spcAft>
                <a:spcPts val="0"/>
              </a:spcAft>
            </a:pPr>
            <a:r>
              <a:rPr sz="2400" kern="100" dirty="0">
                <a:ea typeface="华文细黑" panose="02010600040101010101" charset="-122"/>
                <a:cs typeface="Times New Roman" panose="02020603050405020304"/>
              </a:rPr>
              <a:t>                         冯至</a:t>
            </a:r>
            <a:endParaRPr sz="2400" kern="100" dirty="0">
              <a:ea typeface="华文细黑" panose="0201060004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我是一条小河，</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我无心从你的身边流过一一</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你无心把你彩霞般的影儿</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投入了河水的柔波。</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我流过一座森林——</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柔波便荡荡地</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把那些碧绿的叶影儿</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裁剪成你的裙裳。</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我流过一座花丛——</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柔波便粼粼地</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把那些彩色的花影儿</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编织成你的花冠。</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最后我终于，</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流入无情的大海——</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海上的风又厉，浪又狂，</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吹折了花冠，击碎了裙裳！</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我也随着海潮漂漾，</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漂漾到无边的地方——</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你那彩霞般的影儿</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也和幻散了的彩霞一样！</a:t>
            </a:r>
            <a:endParaRPr sz="1800" kern="100" dirty="0">
              <a:latin typeface="楷体" panose="02010609060101010101" charset="-122"/>
              <a:ea typeface="楷体" panose="02010609060101010101" charset="-122"/>
              <a:cs typeface="Times New Roman" panose="02020603050405020304"/>
            </a:endParaRPr>
          </a:p>
        </p:txBody>
      </p:sp>
      <p:sp>
        <p:nvSpPr>
          <p:cNvPr id="4" name="内容占位符 2"/>
          <p:cNvSpPr>
            <a:spLocks noGrp="1"/>
          </p:cNvSpPr>
          <p:nvPr/>
        </p:nvSpPr>
        <p:spPr>
          <a:xfrm>
            <a:off x="298450" y="361315"/>
            <a:ext cx="7388225" cy="660908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00FF"/>
                </a:solidFill>
                <a:latin typeface="仿宋" panose="02010609060101010101" charset="-122"/>
                <a:ea typeface="仿宋" panose="02010609060101010101" charset="-122"/>
              </a:rPr>
              <a:t>激情高扬的“五四”新文化运动退潮后，整个</a:t>
            </a:r>
            <a:r>
              <a:rPr lang="zh-CN" altLang="en-US" sz="2400" b="1" dirty="0" smtClean="0">
                <a:solidFill>
                  <a:srgbClr val="FF0000"/>
                </a:solidFill>
                <a:latin typeface="仿宋" panose="02010609060101010101" charset="-122"/>
                <a:ea typeface="仿宋" panose="02010609060101010101" charset="-122"/>
              </a:rPr>
              <a:t>思想文化界也相对进入了一个沉闷的时期</a:t>
            </a:r>
            <a:r>
              <a:rPr lang="zh-CN" altLang="en-US" sz="2400" dirty="0" smtClean="0">
                <a:solidFill>
                  <a:srgbClr val="0000FF"/>
                </a:solidFill>
                <a:latin typeface="仿宋" panose="02010609060101010101" charset="-122"/>
                <a:ea typeface="仿宋" panose="02010609060101010101" charset="-122"/>
              </a:rPr>
              <a:t>。这种沉闷在青年身上又泛溢成他们</a:t>
            </a:r>
            <a:r>
              <a:rPr lang="zh-CN" altLang="en-US" sz="2400" b="1" dirty="0" smtClean="0">
                <a:solidFill>
                  <a:srgbClr val="FF0000"/>
                </a:solidFill>
                <a:latin typeface="仿宋" panose="02010609060101010101" charset="-122"/>
                <a:ea typeface="仿宋" panose="02010609060101010101" charset="-122"/>
              </a:rPr>
              <a:t>思想的徘徊与情感的低迷</a:t>
            </a:r>
            <a:r>
              <a:rPr lang="zh-CN" altLang="en-US" sz="2400" dirty="0" smtClean="0">
                <a:solidFill>
                  <a:srgbClr val="0000FF"/>
                </a:solidFill>
                <a:latin typeface="仿宋" panose="02010609060101010101" charset="-122"/>
                <a:ea typeface="仿宋" panose="02010609060101010101" charset="-122"/>
              </a:rPr>
              <a:t>，反映到文学创作中便是</a:t>
            </a:r>
            <a:r>
              <a:rPr lang="zh-CN" altLang="en-US" sz="2400" b="1" dirty="0" smtClean="0">
                <a:solidFill>
                  <a:srgbClr val="FF0000"/>
                </a:solidFill>
                <a:latin typeface="仿宋" panose="02010609060101010101" charset="-122"/>
                <a:ea typeface="仿宋" panose="02010609060101010101" charset="-122"/>
              </a:rPr>
              <a:t>伤感与无奈</a:t>
            </a:r>
            <a:r>
              <a:rPr lang="zh-CN" altLang="en-US" sz="2400" dirty="0" smtClean="0">
                <a:solidFill>
                  <a:srgbClr val="0000FF"/>
                </a:solidFill>
                <a:latin typeface="仿宋" panose="02010609060101010101" charset="-122"/>
                <a:ea typeface="仿宋" panose="02010609060101010101" charset="-122"/>
              </a:rPr>
              <a:t>的情绪在作品中的蔓延。</a:t>
            </a:r>
            <a:r>
              <a:rPr lang="en-US" altLang="zh-CN" sz="2400" dirty="0" smtClean="0">
                <a:solidFill>
                  <a:srgbClr val="0000FF"/>
                </a:solidFill>
                <a:latin typeface="仿宋" panose="02010609060101010101" charset="-122"/>
                <a:ea typeface="仿宋" panose="02010609060101010101" charset="-122"/>
              </a:rPr>
              <a:t>《</a:t>
            </a:r>
            <a:r>
              <a:rPr lang="zh-CN" altLang="en-US" sz="2400" dirty="0" smtClean="0">
                <a:solidFill>
                  <a:srgbClr val="0000FF"/>
                </a:solidFill>
                <a:latin typeface="仿宋" panose="02010609060101010101" charset="-122"/>
                <a:ea typeface="仿宋" panose="02010609060101010101" charset="-122"/>
              </a:rPr>
              <a:t>我是一条小河</a:t>
            </a:r>
            <a:r>
              <a:rPr lang="en-US" altLang="zh-CN" sz="2400" dirty="0" smtClean="0">
                <a:solidFill>
                  <a:srgbClr val="0000FF"/>
                </a:solidFill>
                <a:latin typeface="仿宋" panose="02010609060101010101" charset="-122"/>
                <a:ea typeface="仿宋" panose="02010609060101010101" charset="-122"/>
              </a:rPr>
              <a:t>》</a:t>
            </a:r>
            <a:r>
              <a:rPr lang="zh-CN" altLang="en-US" sz="2400" dirty="0" smtClean="0">
                <a:solidFill>
                  <a:srgbClr val="0000FF"/>
                </a:solidFill>
                <a:latin typeface="仿宋" panose="02010609060101010101" charset="-122"/>
                <a:ea typeface="仿宋" panose="02010609060101010101" charset="-122"/>
              </a:rPr>
              <a:t>作于</a:t>
            </a:r>
            <a:r>
              <a:rPr lang="en-US" altLang="zh-CN" sz="2400" dirty="0" smtClean="0">
                <a:solidFill>
                  <a:srgbClr val="0000FF"/>
                </a:solidFill>
                <a:latin typeface="仿宋" panose="02010609060101010101" charset="-122"/>
                <a:ea typeface="仿宋" panose="02010609060101010101" charset="-122"/>
              </a:rPr>
              <a:t>1925</a:t>
            </a:r>
            <a:r>
              <a:rPr lang="zh-CN" altLang="en-US" sz="2400" dirty="0" smtClean="0">
                <a:solidFill>
                  <a:srgbClr val="0000FF"/>
                </a:solidFill>
                <a:latin typeface="仿宋" panose="02010609060101010101" charset="-122"/>
                <a:ea typeface="仿宋" panose="02010609060101010101" charset="-122"/>
              </a:rPr>
              <a:t>年，正是那个时代思想文化氛围的写照。</a:t>
            </a:r>
            <a:endParaRPr lang="zh-CN" altLang="en-US" sz="2400" dirty="0" smtClean="0">
              <a:solidFill>
                <a:srgbClr val="0000FF"/>
              </a:solidFill>
              <a:latin typeface="仿宋" panose="02010609060101010101" charset="-122"/>
              <a:ea typeface="仿宋" panose="02010609060101010101" charset="-122"/>
            </a:endParaRPr>
          </a:p>
          <a:p>
            <a:r>
              <a:rPr lang="zh-CN" altLang="en-US" sz="2400" dirty="0" smtClean="0">
                <a:solidFill>
                  <a:srgbClr val="0000FF"/>
                </a:solidFill>
                <a:latin typeface="仿宋" panose="02010609060101010101" charset="-122"/>
                <a:ea typeface="仿宋" panose="02010609060101010101" charset="-122"/>
              </a:rPr>
              <a:t>那一代的青年经历了“五四”新文化的洗礼，个性主义的启蒙狂潮使他们首先获得了对自我生命与价值的重新认识，进而带来他们整个生命意识的觉醒，并为他们扬起改造社会的理想的风帆。但是</a:t>
            </a:r>
            <a:r>
              <a:rPr lang="zh-CN" altLang="en-US" sz="2400" u="sng" dirty="0" smtClean="0">
                <a:solidFill>
                  <a:srgbClr val="0000FF"/>
                </a:solidFill>
                <a:latin typeface="仿宋" panose="02010609060101010101" charset="-122"/>
                <a:ea typeface="仿宋" panose="02010609060101010101" charset="-122"/>
              </a:rPr>
              <a:t>这种思想的狂飙运动，很快就随着新文化阵营的分化而落潮</a:t>
            </a:r>
            <a:r>
              <a:rPr lang="zh-CN" altLang="en-US" sz="2400" dirty="0" smtClean="0">
                <a:solidFill>
                  <a:srgbClr val="0000FF"/>
                </a:solidFill>
                <a:latin typeface="仿宋" panose="02010609060101010101" charset="-122"/>
                <a:ea typeface="仿宋" panose="02010609060101010101" charset="-122"/>
              </a:rPr>
              <a:t>。这无疑给当时的热血青年带来了巨大的心灵冲击。</a:t>
            </a:r>
            <a:endParaRPr lang="zh-CN" altLang="en-US" sz="2400" dirty="0" smtClean="0">
              <a:solidFill>
                <a:srgbClr val="0000FF"/>
              </a:solidFill>
              <a:latin typeface="仿宋" panose="02010609060101010101" charset="-122"/>
              <a:ea typeface="仿宋" panose="02010609060101010101" charset="-122"/>
            </a:endParaRPr>
          </a:p>
          <a:p>
            <a:r>
              <a:rPr lang="zh-CN" altLang="en-US" sz="2400" dirty="0" smtClean="0">
                <a:solidFill>
                  <a:srgbClr val="0000FF"/>
                </a:solidFill>
                <a:latin typeface="仿宋" panose="02010609060101010101" charset="-122"/>
                <a:ea typeface="仿宋" panose="02010609060101010101" charset="-122"/>
              </a:rPr>
              <a:t>冯至的诗</a:t>
            </a:r>
            <a:r>
              <a:rPr lang="zh-CN" altLang="en-US" sz="2400" b="1" dirty="0" smtClean="0">
                <a:solidFill>
                  <a:srgbClr val="FF0000"/>
                </a:solidFill>
                <a:latin typeface="仿宋" panose="02010609060101010101" charset="-122"/>
                <a:ea typeface="仿宋" panose="02010609060101010101" charset="-122"/>
              </a:rPr>
              <a:t>深情委婉、</a:t>
            </a:r>
            <a:r>
              <a:rPr lang="zh-CN" altLang="en-US" sz="2400" b="1" dirty="0" smtClean="0">
                <a:solidFill>
                  <a:srgbClr val="FF0000"/>
                </a:solidFill>
                <a:latin typeface="仿宋" panose="02010609060101010101" charset="-122"/>
                <a:ea typeface="仿宋" panose="02010609060101010101" charset="-122"/>
                <a:sym typeface="+mn-ea"/>
              </a:rPr>
              <a:t>韵味浓烈</a:t>
            </a:r>
            <a:r>
              <a:rPr lang="zh-CN" altLang="en-US" sz="2400" b="1" dirty="0" smtClean="0">
                <a:solidFill>
                  <a:srgbClr val="FF0000"/>
                </a:solidFill>
                <a:latin typeface="仿宋" panose="02010609060101010101" charset="-122"/>
                <a:ea typeface="仿宋" panose="02010609060101010101" charset="-122"/>
              </a:rPr>
              <a:t>，</a:t>
            </a:r>
            <a:r>
              <a:rPr lang="zh-CN" altLang="en-US" sz="2400" dirty="0" smtClean="0">
                <a:solidFill>
                  <a:srgbClr val="0000FF"/>
                </a:solidFill>
                <a:latin typeface="仿宋" panose="02010609060101010101" charset="-122"/>
                <a:ea typeface="仿宋" panose="02010609060101010101" charset="-122"/>
              </a:rPr>
              <a:t>有独特的风格。他曾经赢得鲁迅的赞誉，说是“中国最为杰出的抒情诗人”。</a:t>
            </a:r>
            <a:endParaRPr lang="zh-CN" altLang="en-US" sz="2400" dirty="0" smtClean="0">
              <a:solidFill>
                <a:srgbClr val="0000FF"/>
              </a:solidFill>
              <a:latin typeface="仿宋" panose="02010609060101010101" charset="-122"/>
              <a:ea typeface="仿宋" panose="02010609060101010101"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555865" y="90805"/>
            <a:ext cx="4203065" cy="6341745"/>
          </a:xfrm>
          <a:prstGeom prst="rect">
            <a:avLst/>
          </a:prstGeom>
          <a:noFill/>
          <a:ln>
            <a:noFill/>
          </a:ln>
        </p:spPr>
        <p:txBody>
          <a:bodyPr wrap="square" lIns="121898" tIns="60948" rIns="121898" bIns="60948">
            <a:spAutoFit/>
          </a:bodyPr>
          <a:lstStyle/>
          <a:p>
            <a:pPr indent="0" algn="just" fontAlgn="auto">
              <a:lnSpc>
                <a:spcPct val="100000"/>
              </a:lnSpc>
              <a:spcAft>
                <a:spcPts val="0"/>
              </a:spcAft>
            </a:pPr>
            <a:r>
              <a:rPr lang="en-US" sz="2400" kern="100" dirty="0">
                <a:ea typeface="华文细黑" panose="02010600040101010101" charset="-122"/>
                <a:cs typeface="Times New Roman" panose="02020603050405020304"/>
              </a:rPr>
              <a:t>                 </a:t>
            </a:r>
            <a:r>
              <a:rPr sz="2400" kern="100" dirty="0">
                <a:ea typeface="华文细黑" panose="02010600040101010101" charset="-122"/>
                <a:cs typeface="Times New Roman" panose="02020603050405020304"/>
              </a:rPr>
              <a:t>我是一条小河</a:t>
            </a:r>
            <a:endParaRPr sz="2400" kern="100" dirty="0">
              <a:ea typeface="华文细黑" panose="02010600040101010101" charset="-122"/>
              <a:cs typeface="Times New Roman" panose="02020603050405020304"/>
            </a:endParaRPr>
          </a:p>
          <a:p>
            <a:pPr indent="0" algn="just" fontAlgn="auto">
              <a:lnSpc>
                <a:spcPct val="100000"/>
              </a:lnSpc>
              <a:spcAft>
                <a:spcPts val="0"/>
              </a:spcAft>
            </a:pPr>
            <a:r>
              <a:rPr sz="2400" kern="100" dirty="0">
                <a:ea typeface="华文细黑" panose="02010600040101010101" charset="-122"/>
                <a:cs typeface="Times New Roman" panose="02020603050405020304"/>
              </a:rPr>
              <a:t>                         冯至</a:t>
            </a:r>
            <a:endParaRPr sz="2400" kern="100" dirty="0">
              <a:ea typeface="华文细黑" panose="0201060004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我是一条小河，</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我无心从你的身边流过一一</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你无心把你彩霞般的影儿</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投入了河水的柔波。</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我流过一座森林——</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柔波便荡荡地</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把那些碧绿的叶影儿</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裁剪成你的裙裳。</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我流过一座花丛——</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柔波便粼粼地</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把那些彩色的花影儿</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编织成你的花冠。</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最后我终于，</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流入无情的大海——</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海上的风又厉，浪又狂，</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吹折了花冠，击碎了裙裳！</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我也随着海潮漂漾，</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漂漾到无边的地方——</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你那彩霞般的影儿</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也和幻散了的彩霞一样！</a:t>
            </a:r>
            <a:endParaRPr sz="1800" kern="100" dirty="0">
              <a:latin typeface="楷体" panose="02010609060101010101" charset="-122"/>
              <a:ea typeface="楷体" panose="02010609060101010101" charset="-122"/>
              <a:cs typeface="Times New Roman" panose="02020603050405020304"/>
            </a:endParaRPr>
          </a:p>
        </p:txBody>
      </p:sp>
      <p:sp>
        <p:nvSpPr>
          <p:cNvPr id="100" name="文本框 99"/>
          <p:cNvSpPr txBox="1"/>
          <p:nvPr/>
        </p:nvSpPr>
        <p:spPr>
          <a:xfrm>
            <a:off x="416877" y="90805"/>
            <a:ext cx="5080000" cy="457200"/>
          </a:xfrm>
          <a:prstGeom prst="rect">
            <a:avLst/>
          </a:prstGeom>
          <a:noFill/>
          <a:ln w="9525">
            <a:noFill/>
          </a:ln>
        </p:spPr>
        <p:txBody>
          <a:bodyPr>
            <a:spAutoFit/>
          </a:bodyPr>
          <a:p>
            <a:pPr marL="0" indent="0" algn="l"/>
            <a:r>
              <a:rPr lang="en-US" altLang="zh-CN" sz="2400" b="0" u="none">
                <a:latin typeface="Times New Roman" panose="02020603050405020304" pitchFamily="18" charset="0"/>
                <a:ea typeface="Times New Roman" panose="02020603050405020304" pitchFamily="18" charset="0"/>
                <a:cs typeface="Times New Roman" panose="02020603050405020304" pitchFamily="18" charset="0"/>
              </a:rPr>
              <a:t>1</a:t>
            </a:r>
            <a:r>
              <a:rPr lang="zh-CN" altLang="en-US" sz="2400" b="0" u="none">
                <a:latin typeface="宋体" panose="02010600030101010101" pitchFamily="2" charset="-122"/>
                <a:ea typeface="宋体" panose="02010600030101010101" pitchFamily="2" charset="-122"/>
                <a:cs typeface="宋体" panose="02010600030101010101" pitchFamily="2" charset="-122"/>
              </a:rPr>
              <a:t>．诗中的小河和大海各象征什么？</a:t>
            </a:r>
            <a:endParaRPr lang="zh-CN" altLang="en-US" sz="2400"/>
          </a:p>
        </p:txBody>
      </p:sp>
      <p:sp>
        <p:nvSpPr>
          <p:cNvPr id="4" name="文本框 3"/>
          <p:cNvSpPr txBox="1"/>
          <p:nvPr/>
        </p:nvSpPr>
        <p:spPr>
          <a:xfrm>
            <a:off x="321310" y="669925"/>
            <a:ext cx="6671310" cy="396240"/>
          </a:xfrm>
          <a:prstGeom prst="rect">
            <a:avLst/>
          </a:prstGeom>
          <a:noFill/>
          <a:ln w="9525">
            <a:noFill/>
          </a:ln>
        </p:spPr>
        <p:txBody>
          <a:bodyPr wrap="square">
            <a:spAutoFit/>
          </a:bodyPr>
          <a:p>
            <a:pPr marL="0" indent="0" algn="l"/>
            <a:r>
              <a:rPr lang="en-US" altLang="zh-CN" sz="2000" b="1" u="none">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000" b="1" u="none">
                <a:solidFill>
                  <a:srgbClr val="FF0000"/>
                </a:solidFill>
                <a:latin typeface="宋体" panose="02010600030101010101" pitchFamily="2" charset="-122"/>
                <a:ea typeface="宋体" panose="02010600030101010101" pitchFamily="2" charset="-122"/>
                <a:cs typeface="宋体" panose="02010600030101010101" pitchFamily="2" charset="-122"/>
              </a:rPr>
              <a:t>小河”象征多情的男子，大海象征封建礼教及守旧势力。</a:t>
            </a:r>
            <a:endParaRPr lang="zh-CN" altLang="en-US" sz="2000" b="1" u="none">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1"/>
          <a:stretch>
            <a:fillRect/>
          </a:stretch>
        </p:blipFill>
        <p:spPr>
          <a:xfrm>
            <a:off x="450215" y="4290695"/>
            <a:ext cx="6413500" cy="772160"/>
          </a:xfrm>
          <a:prstGeom prst="rect">
            <a:avLst/>
          </a:prstGeom>
        </p:spPr>
      </p:pic>
      <p:pic>
        <p:nvPicPr>
          <p:cNvPr id="6" name="图片 5"/>
          <p:cNvPicPr>
            <a:picLocks noChangeAspect="1"/>
          </p:cNvPicPr>
          <p:nvPr/>
        </p:nvPicPr>
        <p:blipFill>
          <a:blip r:embed="rId2"/>
          <a:stretch>
            <a:fillRect/>
          </a:stretch>
        </p:blipFill>
        <p:spPr>
          <a:xfrm>
            <a:off x="530225" y="5347335"/>
            <a:ext cx="6462395" cy="872490"/>
          </a:xfrm>
          <a:prstGeom prst="rect">
            <a:avLst/>
          </a:prstGeom>
        </p:spPr>
      </p:pic>
      <p:sp>
        <p:nvSpPr>
          <p:cNvPr id="8" name="文本框 7"/>
          <p:cNvSpPr txBox="1"/>
          <p:nvPr/>
        </p:nvSpPr>
        <p:spPr>
          <a:xfrm>
            <a:off x="298450" y="1066165"/>
            <a:ext cx="7257415" cy="3108960"/>
          </a:xfrm>
          <a:prstGeom prst="rect">
            <a:avLst/>
          </a:prstGeom>
          <a:noFill/>
        </p:spPr>
        <p:txBody>
          <a:bodyPr wrap="square" rtlCol="0" anchor="t">
            <a:spAutoFit/>
          </a:bodyPr>
          <a:p>
            <a:r>
              <a:rPr lang="en-US" altLang="zh-CN" sz="1800" dirty="0" smtClean="0">
                <a:sym typeface="+mn-ea"/>
              </a:rPr>
              <a:t>【</a:t>
            </a:r>
            <a:r>
              <a:rPr lang="zh-CN" altLang="en-US" sz="1800" dirty="0" smtClean="0">
                <a:sym typeface="+mn-ea"/>
              </a:rPr>
              <a:t>解析</a:t>
            </a:r>
            <a:r>
              <a:rPr lang="en-US" altLang="zh-CN" sz="1800" dirty="0" smtClean="0">
                <a:sym typeface="+mn-ea"/>
              </a:rPr>
              <a:t>】</a:t>
            </a:r>
            <a:r>
              <a:rPr lang="zh-CN" altLang="en-US" sz="1800" dirty="0" smtClean="0">
                <a:sym typeface="+mn-ea"/>
              </a:rPr>
              <a:t>本题考查学生鉴赏诗歌中形象的能力。解答此类题目，首先要明确题干的要求，如本题“诗中的小河和大海各象征什么”，然后圈出描写“小河”和“大海”的句子，分析二者的形象特点，再结合诗歌的主旨分析二者的象征义。诗人以人拟物的手法，把多情的男子比作小河，然后以其流过森林、流过花丛和流入大海的途程为抒情线索，委婉地表达出对恋人一往情深的忆念和不可改易的情谊，诗中的“小河”象征多情的男子；而在小河最后流入无情的大海，“海上的风又厉，浪又狂，吹折了花冠，击碎了裙裳”，主人公自身也被无情的海潮卷向天边，原先甜蜜的梦被生活击碎，无以为继，透露了旧礼教束缚爱情自由的现实黑暗，曲折地表达出对扼杀爱情的封建礼教及守旧势力的鞭挞。诗中的“大海”象征封建礼教及守旧势力。</a:t>
            </a:r>
            <a:endParaRPr lang="zh-CN" altLang="en-US" sz="180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555865" y="90805"/>
            <a:ext cx="4203065" cy="6341745"/>
          </a:xfrm>
          <a:prstGeom prst="rect">
            <a:avLst/>
          </a:prstGeom>
          <a:noFill/>
          <a:ln>
            <a:noFill/>
          </a:ln>
        </p:spPr>
        <p:txBody>
          <a:bodyPr wrap="square" lIns="121898" tIns="60948" rIns="121898" bIns="60948">
            <a:spAutoFit/>
          </a:bodyPr>
          <a:lstStyle/>
          <a:p>
            <a:pPr indent="0" algn="just" fontAlgn="auto">
              <a:lnSpc>
                <a:spcPct val="100000"/>
              </a:lnSpc>
              <a:spcAft>
                <a:spcPts val="0"/>
              </a:spcAft>
            </a:pPr>
            <a:r>
              <a:rPr lang="en-US" sz="2400" kern="100" dirty="0">
                <a:ea typeface="华文细黑" panose="02010600040101010101" charset="-122"/>
                <a:cs typeface="Times New Roman" panose="02020603050405020304"/>
              </a:rPr>
              <a:t>                 </a:t>
            </a:r>
            <a:r>
              <a:rPr sz="2400" kern="100" dirty="0">
                <a:ea typeface="华文细黑" panose="02010600040101010101" charset="-122"/>
                <a:cs typeface="Times New Roman" panose="02020603050405020304"/>
              </a:rPr>
              <a:t>我是一条小河</a:t>
            </a:r>
            <a:endParaRPr sz="2400" kern="100" dirty="0">
              <a:ea typeface="华文细黑" panose="02010600040101010101" charset="-122"/>
              <a:cs typeface="Times New Roman" panose="02020603050405020304"/>
            </a:endParaRPr>
          </a:p>
          <a:p>
            <a:pPr indent="0" algn="just" fontAlgn="auto">
              <a:lnSpc>
                <a:spcPct val="100000"/>
              </a:lnSpc>
              <a:spcAft>
                <a:spcPts val="0"/>
              </a:spcAft>
            </a:pPr>
            <a:r>
              <a:rPr sz="2400" kern="100" dirty="0">
                <a:ea typeface="华文细黑" panose="02010600040101010101" charset="-122"/>
                <a:cs typeface="Times New Roman" panose="02020603050405020304"/>
              </a:rPr>
              <a:t>                         冯至</a:t>
            </a:r>
            <a:endParaRPr sz="2400" kern="100" dirty="0">
              <a:ea typeface="华文细黑" panose="0201060004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我是一条小河，</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我无心从你的身边流过一一</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你无心把你彩霞般的影儿</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投入了河水的柔波。</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我流过一座森林——</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柔波便荡荡地</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把那些碧绿的叶影儿</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裁剪成你的裙裳。</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我流过一座花丛——</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柔波便粼粼地</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把那些彩色的花影儿</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编织成你的花冠。</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最后我终于，</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流入无情的大海——</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海上的风又厉，浪又狂，</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吹折了花冠，击碎了裙裳！</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我也随着海潮漂漾，</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漂漾到无边的地方——</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你那彩霞般的影儿</a:t>
            </a:r>
            <a:endParaRPr sz="18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sz="1800" kern="100" dirty="0">
                <a:latin typeface="楷体" panose="02010609060101010101" charset="-122"/>
                <a:ea typeface="楷体" panose="02010609060101010101" charset="-122"/>
                <a:cs typeface="Times New Roman" panose="02020603050405020304"/>
              </a:rPr>
              <a:t>也和幻散了的彩霞一样！</a:t>
            </a:r>
            <a:endParaRPr sz="1800" kern="100" dirty="0">
              <a:latin typeface="楷体" panose="02010609060101010101" charset="-122"/>
              <a:ea typeface="楷体" panose="02010609060101010101" charset="-122"/>
              <a:cs typeface="Times New Roman" panose="02020603050405020304"/>
            </a:endParaRPr>
          </a:p>
        </p:txBody>
      </p:sp>
      <p:sp>
        <p:nvSpPr>
          <p:cNvPr id="100" name="文本框 99"/>
          <p:cNvSpPr txBox="1"/>
          <p:nvPr/>
        </p:nvSpPr>
        <p:spPr>
          <a:xfrm>
            <a:off x="368935" y="16510"/>
            <a:ext cx="6940550" cy="826135"/>
          </a:xfrm>
          <a:prstGeom prst="rect">
            <a:avLst/>
          </a:prstGeom>
          <a:noFill/>
          <a:ln w="9525">
            <a:noFill/>
          </a:ln>
        </p:spPr>
        <p:txBody>
          <a:bodyPr wrap="square">
            <a:spAutoFit/>
          </a:bodyPr>
          <a:p>
            <a:pPr marL="0" indent="0" algn="l"/>
            <a:r>
              <a:rPr lang="zh-CN" altLang="en-US" sz="2400"/>
              <a:t>2．在第一节中小河和岸上的人原本并不相干，诗人是如何把他们联系在一起的？</a:t>
            </a:r>
            <a:endParaRPr lang="zh-CN" altLang="en-US" sz="2400"/>
          </a:p>
        </p:txBody>
      </p:sp>
      <p:pic>
        <p:nvPicPr>
          <p:cNvPr id="8" name="图片 7"/>
          <p:cNvPicPr>
            <a:picLocks noChangeAspect="1"/>
          </p:cNvPicPr>
          <p:nvPr/>
        </p:nvPicPr>
        <p:blipFill>
          <a:blip r:embed="rId1"/>
          <a:stretch>
            <a:fillRect/>
          </a:stretch>
        </p:blipFill>
        <p:spPr>
          <a:xfrm>
            <a:off x="368935" y="4008120"/>
            <a:ext cx="7036435" cy="913765"/>
          </a:xfrm>
          <a:prstGeom prst="rect">
            <a:avLst/>
          </a:prstGeom>
        </p:spPr>
      </p:pic>
      <p:pic>
        <p:nvPicPr>
          <p:cNvPr id="2" name="图片 1"/>
          <p:cNvPicPr>
            <a:picLocks noChangeAspect="1"/>
          </p:cNvPicPr>
          <p:nvPr/>
        </p:nvPicPr>
        <p:blipFill>
          <a:blip r:embed="rId2"/>
          <a:stretch>
            <a:fillRect/>
          </a:stretch>
        </p:blipFill>
        <p:spPr>
          <a:xfrm>
            <a:off x="417195" y="5159375"/>
            <a:ext cx="6940550" cy="1207770"/>
          </a:xfrm>
          <a:prstGeom prst="rect">
            <a:avLst/>
          </a:prstGeom>
        </p:spPr>
      </p:pic>
      <p:sp>
        <p:nvSpPr>
          <p:cNvPr id="3" name="文本框 2"/>
          <p:cNvSpPr txBox="1"/>
          <p:nvPr/>
        </p:nvSpPr>
        <p:spPr>
          <a:xfrm>
            <a:off x="518160" y="724535"/>
            <a:ext cx="6523355" cy="1005840"/>
          </a:xfrm>
          <a:prstGeom prst="rect">
            <a:avLst/>
          </a:prstGeom>
          <a:noFill/>
          <a:ln w="9525">
            <a:noFill/>
          </a:ln>
        </p:spPr>
        <p:txBody>
          <a:bodyPr wrap="square">
            <a:spAutoFit/>
          </a:bodyPr>
          <a:p>
            <a:pPr marL="0" indent="0" algn="l"/>
            <a:r>
              <a:rPr lang="zh-CN" altLang="en-US" sz="2000" b="1" u="none">
                <a:solidFill>
                  <a:srgbClr val="FF0000"/>
                </a:solidFill>
                <a:latin typeface="宋体" panose="02010600030101010101" pitchFamily="2" charset="-122"/>
                <a:ea typeface="宋体" panose="02010600030101010101" pitchFamily="2" charset="-122"/>
                <a:cs typeface="宋体" panose="02010600030101010101" pitchFamily="2" charset="-122"/>
              </a:rPr>
              <a:t>小河和岸上的人原本并不相干，但诗人抓住人有倒影、水有映照作用的特点，把两者紧紧地结合起来，用以表达青年男女从无心邂逅到萌生情意的微妙过程。</a:t>
            </a:r>
            <a:endParaRPr lang="zh-CN" altLang="en-US" sz="2000" b="1"/>
          </a:p>
        </p:txBody>
      </p:sp>
      <p:sp>
        <p:nvSpPr>
          <p:cNvPr id="7" name="内容占位符 2"/>
          <p:cNvSpPr>
            <a:spLocks noGrp="1"/>
          </p:cNvSpPr>
          <p:nvPr/>
        </p:nvSpPr>
        <p:spPr>
          <a:xfrm>
            <a:off x="170180" y="1730375"/>
            <a:ext cx="7480300" cy="2126615"/>
          </a:xfrm>
          <a:prstGeom prst="rect">
            <a:avLst/>
          </a:prstGeom>
        </p:spPr>
        <p:txBody>
          <a:bodyPr vert="horz" lIns="91440" tIns="45720" rIns="91440" bIns="45720" rtlCol="0">
            <a:normAutofit fontScale="9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800" dirty="0" smtClean="0"/>
              <a:t>【</a:t>
            </a:r>
            <a:r>
              <a:rPr lang="zh-CN" altLang="en-US" sz="1800" dirty="0" smtClean="0"/>
              <a:t>解析</a:t>
            </a:r>
            <a:r>
              <a:rPr lang="en-US" altLang="zh-CN" sz="1800" dirty="0" smtClean="0"/>
              <a:t>】</a:t>
            </a:r>
            <a:r>
              <a:rPr lang="zh-CN" altLang="en-US" sz="1800" dirty="0" smtClean="0"/>
              <a:t>本题考查学生理解诗歌内容，分析诗人安排材料技巧的能力。解答此类题目，首先要明确题干的要求，如本题“在第一节中小河和岸上的人原本并不相干，诗人是如何把他们联系在一起的”，然后圈出诗歌第一节中写小河和岸上的人的内容，再看诗人是如何把这二者联结到一起的。诗人在第一节中将多情的男子比作柔波微漾的“小河”，它偶遇彩霞般明艳的姑娘，于是情意突萌，拥着这迷人的“影儿”缓缓前流。小河和岸上人原本并不相干，但诗人用“你无心把你彩霞般的影儿，投入了河水的柔波”这两句抓住人有倒影、水能映照的特点，把两者紧紧地胶合起来，用以表达青年男女从无心邂逅到萌生情意的微妙过程。两者胶合，感情那么真挚，偏又出于无心，愈是无心，愈见真挚。</a:t>
            </a:r>
            <a:endParaRPr lang="zh-CN" altLang="en-US" sz="1800"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8155305" y="45720"/>
            <a:ext cx="4020820" cy="6768465"/>
          </a:xfrm>
          <a:prstGeom prst="rect">
            <a:avLst/>
          </a:prstGeom>
          <a:noFill/>
          <a:ln>
            <a:noFill/>
          </a:ln>
        </p:spPr>
        <p:txBody>
          <a:bodyPr wrap="square" lIns="121898" tIns="60948" rIns="121898" bIns="60948">
            <a:spAutoFit/>
          </a:bodyPr>
          <a:lstStyle/>
          <a:p>
            <a:pPr indent="0" algn="just" fontAlgn="auto">
              <a:lnSpc>
                <a:spcPct val="100000"/>
              </a:lnSpc>
              <a:spcAft>
                <a:spcPts val="0"/>
              </a:spcAft>
            </a:pPr>
            <a:r>
              <a:rPr lang="en-US" sz="2400" kern="100" dirty="0">
                <a:ea typeface="华文细黑" panose="02010600040101010101" charset="-122"/>
                <a:cs typeface="Times New Roman" panose="02020603050405020304"/>
              </a:rPr>
              <a:t>           </a:t>
            </a:r>
            <a:r>
              <a:rPr sz="2400" kern="100" dirty="0">
                <a:ea typeface="华文细黑" panose="02010600040101010101" charset="-122"/>
                <a:cs typeface="Times New Roman" panose="02020603050405020304"/>
              </a:rPr>
              <a:t>我是一条小河   冯至</a:t>
            </a:r>
            <a:endParaRPr sz="2400" kern="100" dirty="0">
              <a:ea typeface="华文细黑" panose="02010600040101010101" charset="-122"/>
              <a:cs typeface="Times New Roman" panose="02020603050405020304"/>
            </a:endParaRPr>
          </a:p>
          <a:p>
            <a:pPr indent="0" algn="just" fontAlgn="auto">
              <a:lnSpc>
                <a:spcPts val="2060"/>
              </a:lnSpc>
              <a:spcAft>
                <a:spcPts val="0"/>
              </a:spcAft>
            </a:pPr>
            <a:r>
              <a:rPr sz="1800" kern="100" dirty="0">
                <a:latin typeface="楷体" panose="02010609060101010101" charset="-122"/>
                <a:ea typeface="楷体" panose="02010609060101010101" charset="-122"/>
                <a:cs typeface="Times New Roman" panose="02020603050405020304"/>
              </a:rPr>
              <a:t>我是一条小河，</a:t>
            </a:r>
            <a:endParaRPr sz="1800" kern="100" dirty="0">
              <a:latin typeface="楷体" panose="02010609060101010101" charset="-122"/>
              <a:ea typeface="楷体" panose="02010609060101010101" charset="-122"/>
              <a:cs typeface="Times New Roman" panose="02020603050405020304"/>
            </a:endParaRPr>
          </a:p>
          <a:p>
            <a:pPr indent="0" algn="just" fontAlgn="auto">
              <a:lnSpc>
                <a:spcPts val="2060"/>
              </a:lnSpc>
              <a:spcAft>
                <a:spcPts val="0"/>
              </a:spcAft>
            </a:pPr>
            <a:r>
              <a:rPr sz="1800" kern="100" dirty="0">
                <a:latin typeface="楷体" panose="02010609060101010101" charset="-122"/>
                <a:ea typeface="楷体" panose="02010609060101010101" charset="-122"/>
                <a:cs typeface="Times New Roman" panose="02020603050405020304"/>
              </a:rPr>
              <a:t>我无心从你的身边流过一一</a:t>
            </a:r>
            <a:endParaRPr sz="1800" kern="100" dirty="0">
              <a:latin typeface="楷体" panose="02010609060101010101" charset="-122"/>
              <a:ea typeface="楷体" panose="02010609060101010101" charset="-122"/>
              <a:cs typeface="Times New Roman" panose="02020603050405020304"/>
            </a:endParaRPr>
          </a:p>
          <a:p>
            <a:pPr indent="0" algn="just" fontAlgn="auto">
              <a:lnSpc>
                <a:spcPts val="2060"/>
              </a:lnSpc>
              <a:spcAft>
                <a:spcPts val="0"/>
              </a:spcAft>
            </a:pPr>
            <a:r>
              <a:rPr sz="1800" kern="100" dirty="0">
                <a:latin typeface="楷体" panose="02010609060101010101" charset="-122"/>
                <a:ea typeface="楷体" panose="02010609060101010101" charset="-122"/>
                <a:cs typeface="Times New Roman" panose="02020603050405020304"/>
              </a:rPr>
              <a:t>你无心把你彩霞般的影儿</a:t>
            </a:r>
            <a:endParaRPr sz="1800" kern="100" dirty="0">
              <a:latin typeface="楷体" panose="02010609060101010101" charset="-122"/>
              <a:ea typeface="楷体" panose="02010609060101010101" charset="-122"/>
              <a:cs typeface="Times New Roman" panose="02020603050405020304"/>
            </a:endParaRPr>
          </a:p>
          <a:p>
            <a:pPr indent="0" algn="just" fontAlgn="auto">
              <a:lnSpc>
                <a:spcPts val="2060"/>
              </a:lnSpc>
              <a:spcAft>
                <a:spcPts val="0"/>
              </a:spcAft>
            </a:pPr>
            <a:r>
              <a:rPr sz="1800" kern="100" dirty="0">
                <a:latin typeface="楷体" panose="02010609060101010101" charset="-122"/>
                <a:ea typeface="楷体" panose="02010609060101010101" charset="-122"/>
                <a:cs typeface="Times New Roman" panose="02020603050405020304"/>
              </a:rPr>
              <a:t>投入了河水的柔波。</a:t>
            </a:r>
            <a:endParaRPr sz="1800" kern="100" dirty="0">
              <a:latin typeface="楷体" panose="02010609060101010101" charset="-122"/>
              <a:ea typeface="楷体" panose="02010609060101010101" charset="-122"/>
              <a:cs typeface="Times New Roman" panose="02020603050405020304"/>
            </a:endParaRPr>
          </a:p>
          <a:p>
            <a:pPr indent="0" algn="just" fontAlgn="auto">
              <a:lnSpc>
                <a:spcPts val="2060"/>
              </a:lnSpc>
              <a:spcAft>
                <a:spcPts val="0"/>
              </a:spcAft>
            </a:pPr>
            <a:endParaRPr sz="1800" kern="100" dirty="0">
              <a:latin typeface="楷体" panose="02010609060101010101" charset="-122"/>
              <a:ea typeface="楷体" panose="02010609060101010101" charset="-122"/>
              <a:cs typeface="Times New Roman" panose="02020603050405020304"/>
            </a:endParaRPr>
          </a:p>
          <a:p>
            <a:pPr indent="0" algn="just" fontAlgn="auto">
              <a:lnSpc>
                <a:spcPts val="2060"/>
              </a:lnSpc>
              <a:spcAft>
                <a:spcPts val="0"/>
              </a:spcAft>
            </a:pPr>
            <a:r>
              <a:rPr sz="1800" kern="100" dirty="0">
                <a:solidFill>
                  <a:srgbClr val="0000FF"/>
                </a:solidFill>
                <a:latin typeface="楷体" panose="02010609060101010101" charset="-122"/>
                <a:ea typeface="楷体" panose="02010609060101010101" charset="-122"/>
                <a:cs typeface="Times New Roman" panose="02020603050405020304"/>
              </a:rPr>
              <a:t>我流过一座森林——</a:t>
            </a:r>
            <a:endParaRPr sz="1800" kern="100" dirty="0">
              <a:solidFill>
                <a:srgbClr val="0000FF"/>
              </a:solidFill>
              <a:latin typeface="楷体" panose="02010609060101010101" charset="-122"/>
              <a:ea typeface="楷体" panose="02010609060101010101" charset="-122"/>
              <a:cs typeface="Times New Roman" panose="02020603050405020304"/>
            </a:endParaRPr>
          </a:p>
          <a:p>
            <a:pPr indent="0" algn="just" fontAlgn="auto">
              <a:lnSpc>
                <a:spcPts val="2060"/>
              </a:lnSpc>
              <a:spcAft>
                <a:spcPts val="0"/>
              </a:spcAft>
            </a:pPr>
            <a:r>
              <a:rPr sz="1800" kern="100" dirty="0">
                <a:solidFill>
                  <a:srgbClr val="0000FF"/>
                </a:solidFill>
                <a:latin typeface="楷体" panose="02010609060101010101" charset="-122"/>
                <a:ea typeface="楷体" panose="02010609060101010101" charset="-122"/>
                <a:cs typeface="Times New Roman" panose="02020603050405020304"/>
              </a:rPr>
              <a:t>柔波便荡荡地</a:t>
            </a:r>
            <a:endParaRPr sz="1800" kern="100" dirty="0">
              <a:solidFill>
                <a:srgbClr val="0000FF"/>
              </a:solidFill>
              <a:latin typeface="楷体" panose="02010609060101010101" charset="-122"/>
              <a:ea typeface="楷体" panose="02010609060101010101" charset="-122"/>
              <a:cs typeface="Times New Roman" panose="02020603050405020304"/>
            </a:endParaRPr>
          </a:p>
          <a:p>
            <a:pPr indent="0" algn="just" fontAlgn="auto">
              <a:lnSpc>
                <a:spcPts val="2060"/>
              </a:lnSpc>
              <a:spcAft>
                <a:spcPts val="0"/>
              </a:spcAft>
            </a:pPr>
            <a:r>
              <a:rPr sz="1800" kern="100" dirty="0">
                <a:solidFill>
                  <a:srgbClr val="0000FF"/>
                </a:solidFill>
                <a:latin typeface="楷体" panose="02010609060101010101" charset="-122"/>
                <a:ea typeface="楷体" panose="02010609060101010101" charset="-122"/>
                <a:cs typeface="Times New Roman" panose="02020603050405020304"/>
              </a:rPr>
              <a:t>把那些碧绿的叶影儿</a:t>
            </a:r>
            <a:endParaRPr sz="1800" kern="100" dirty="0">
              <a:solidFill>
                <a:srgbClr val="0000FF"/>
              </a:solidFill>
              <a:latin typeface="楷体" panose="02010609060101010101" charset="-122"/>
              <a:ea typeface="楷体" panose="02010609060101010101" charset="-122"/>
              <a:cs typeface="Times New Roman" panose="02020603050405020304"/>
            </a:endParaRPr>
          </a:p>
          <a:p>
            <a:pPr indent="0" algn="just" fontAlgn="auto">
              <a:lnSpc>
                <a:spcPts val="2060"/>
              </a:lnSpc>
              <a:spcAft>
                <a:spcPts val="0"/>
              </a:spcAft>
            </a:pPr>
            <a:r>
              <a:rPr sz="1800" kern="100" dirty="0">
                <a:solidFill>
                  <a:srgbClr val="0000FF"/>
                </a:solidFill>
                <a:latin typeface="楷体" panose="02010609060101010101" charset="-122"/>
                <a:ea typeface="楷体" panose="02010609060101010101" charset="-122"/>
                <a:cs typeface="Times New Roman" panose="02020603050405020304"/>
              </a:rPr>
              <a:t>裁剪成你的裙裳。</a:t>
            </a:r>
            <a:endParaRPr sz="1800" kern="100" dirty="0">
              <a:solidFill>
                <a:srgbClr val="0000FF"/>
              </a:solidFill>
              <a:latin typeface="楷体" panose="02010609060101010101" charset="-122"/>
              <a:ea typeface="楷体" panose="02010609060101010101" charset="-122"/>
              <a:cs typeface="Times New Roman" panose="02020603050405020304"/>
            </a:endParaRPr>
          </a:p>
          <a:p>
            <a:pPr indent="0" algn="just" fontAlgn="auto">
              <a:lnSpc>
                <a:spcPts val="2060"/>
              </a:lnSpc>
              <a:spcAft>
                <a:spcPts val="0"/>
              </a:spcAft>
            </a:pPr>
            <a:endParaRPr sz="1800" kern="100" dirty="0">
              <a:solidFill>
                <a:srgbClr val="0000FF"/>
              </a:solidFill>
              <a:latin typeface="楷体" panose="02010609060101010101" charset="-122"/>
              <a:ea typeface="楷体" panose="02010609060101010101" charset="-122"/>
              <a:cs typeface="Times New Roman" panose="02020603050405020304"/>
            </a:endParaRPr>
          </a:p>
          <a:p>
            <a:pPr indent="0" algn="just" fontAlgn="auto">
              <a:lnSpc>
                <a:spcPts val="2060"/>
              </a:lnSpc>
              <a:spcAft>
                <a:spcPts val="0"/>
              </a:spcAft>
            </a:pPr>
            <a:r>
              <a:rPr sz="1800" kern="100" dirty="0">
                <a:solidFill>
                  <a:srgbClr val="0000FF"/>
                </a:solidFill>
                <a:latin typeface="楷体" panose="02010609060101010101" charset="-122"/>
                <a:ea typeface="楷体" panose="02010609060101010101" charset="-122"/>
                <a:cs typeface="Times New Roman" panose="02020603050405020304"/>
              </a:rPr>
              <a:t>我流过一座花丛——</a:t>
            </a:r>
            <a:endParaRPr sz="1800" kern="100" dirty="0">
              <a:solidFill>
                <a:srgbClr val="0000FF"/>
              </a:solidFill>
              <a:latin typeface="楷体" panose="02010609060101010101" charset="-122"/>
              <a:ea typeface="楷体" panose="02010609060101010101" charset="-122"/>
              <a:cs typeface="Times New Roman" panose="02020603050405020304"/>
            </a:endParaRPr>
          </a:p>
          <a:p>
            <a:pPr indent="0" algn="just" fontAlgn="auto">
              <a:lnSpc>
                <a:spcPts val="2060"/>
              </a:lnSpc>
              <a:spcAft>
                <a:spcPts val="0"/>
              </a:spcAft>
            </a:pPr>
            <a:r>
              <a:rPr sz="1800" kern="100" dirty="0">
                <a:solidFill>
                  <a:srgbClr val="0000FF"/>
                </a:solidFill>
                <a:latin typeface="楷体" panose="02010609060101010101" charset="-122"/>
                <a:ea typeface="楷体" panose="02010609060101010101" charset="-122"/>
                <a:cs typeface="Times New Roman" panose="02020603050405020304"/>
              </a:rPr>
              <a:t>柔波便粼粼地</a:t>
            </a:r>
            <a:endParaRPr sz="1800" kern="100" dirty="0">
              <a:solidFill>
                <a:srgbClr val="0000FF"/>
              </a:solidFill>
              <a:latin typeface="楷体" panose="02010609060101010101" charset="-122"/>
              <a:ea typeface="楷体" panose="02010609060101010101" charset="-122"/>
              <a:cs typeface="Times New Roman" panose="02020603050405020304"/>
            </a:endParaRPr>
          </a:p>
          <a:p>
            <a:pPr indent="0" algn="just" fontAlgn="auto">
              <a:lnSpc>
                <a:spcPts val="2060"/>
              </a:lnSpc>
              <a:spcAft>
                <a:spcPts val="0"/>
              </a:spcAft>
            </a:pPr>
            <a:r>
              <a:rPr sz="1800" kern="100" dirty="0">
                <a:solidFill>
                  <a:srgbClr val="0000FF"/>
                </a:solidFill>
                <a:latin typeface="楷体" panose="02010609060101010101" charset="-122"/>
                <a:ea typeface="楷体" panose="02010609060101010101" charset="-122"/>
                <a:cs typeface="Times New Roman" panose="02020603050405020304"/>
              </a:rPr>
              <a:t>把那些彩色的花影儿</a:t>
            </a:r>
            <a:endParaRPr sz="1800" kern="100" dirty="0">
              <a:solidFill>
                <a:srgbClr val="0000FF"/>
              </a:solidFill>
              <a:latin typeface="楷体" panose="02010609060101010101" charset="-122"/>
              <a:ea typeface="楷体" panose="02010609060101010101" charset="-122"/>
              <a:cs typeface="Times New Roman" panose="02020603050405020304"/>
            </a:endParaRPr>
          </a:p>
          <a:p>
            <a:pPr indent="0" algn="just" fontAlgn="auto">
              <a:lnSpc>
                <a:spcPts val="2060"/>
              </a:lnSpc>
              <a:spcAft>
                <a:spcPts val="0"/>
              </a:spcAft>
            </a:pPr>
            <a:r>
              <a:rPr sz="1800" kern="100" dirty="0">
                <a:solidFill>
                  <a:srgbClr val="0000FF"/>
                </a:solidFill>
                <a:latin typeface="楷体" panose="02010609060101010101" charset="-122"/>
                <a:ea typeface="楷体" panose="02010609060101010101" charset="-122"/>
                <a:cs typeface="Times New Roman" panose="02020603050405020304"/>
              </a:rPr>
              <a:t>编织成你的花冠。</a:t>
            </a:r>
            <a:endParaRPr sz="1800" kern="100" dirty="0">
              <a:solidFill>
                <a:srgbClr val="0000FF"/>
              </a:solidFill>
              <a:latin typeface="楷体" panose="02010609060101010101" charset="-122"/>
              <a:ea typeface="楷体" panose="02010609060101010101" charset="-122"/>
              <a:cs typeface="Times New Roman" panose="02020603050405020304"/>
            </a:endParaRPr>
          </a:p>
          <a:p>
            <a:pPr indent="0" algn="just" fontAlgn="auto">
              <a:lnSpc>
                <a:spcPts val="2060"/>
              </a:lnSpc>
              <a:spcAft>
                <a:spcPts val="0"/>
              </a:spcAft>
            </a:pPr>
            <a:endParaRPr sz="1800" kern="100" dirty="0">
              <a:solidFill>
                <a:srgbClr val="0000FF"/>
              </a:solidFill>
              <a:latin typeface="楷体" panose="02010609060101010101" charset="-122"/>
              <a:ea typeface="楷体" panose="02010609060101010101" charset="-122"/>
              <a:cs typeface="Times New Roman" panose="02020603050405020304"/>
            </a:endParaRPr>
          </a:p>
          <a:p>
            <a:pPr indent="0" algn="just" fontAlgn="auto">
              <a:lnSpc>
                <a:spcPts val="2060"/>
              </a:lnSpc>
              <a:spcAft>
                <a:spcPts val="0"/>
              </a:spcAft>
            </a:pPr>
            <a:r>
              <a:rPr sz="1800" kern="100" dirty="0">
                <a:latin typeface="楷体" panose="02010609060101010101" charset="-122"/>
                <a:ea typeface="楷体" panose="02010609060101010101" charset="-122"/>
                <a:cs typeface="Times New Roman" panose="02020603050405020304"/>
              </a:rPr>
              <a:t>最后我终于，</a:t>
            </a:r>
            <a:endParaRPr sz="1800" kern="100" dirty="0">
              <a:latin typeface="楷体" panose="02010609060101010101" charset="-122"/>
              <a:ea typeface="楷体" panose="02010609060101010101" charset="-122"/>
              <a:cs typeface="Times New Roman" panose="02020603050405020304"/>
            </a:endParaRPr>
          </a:p>
          <a:p>
            <a:pPr indent="0" algn="just" fontAlgn="auto">
              <a:lnSpc>
                <a:spcPts val="2060"/>
              </a:lnSpc>
              <a:spcAft>
                <a:spcPts val="0"/>
              </a:spcAft>
            </a:pPr>
            <a:r>
              <a:rPr sz="1800" kern="100" dirty="0">
                <a:latin typeface="楷体" panose="02010609060101010101" charset="-122"/>
                <a:ea typeface="楷体" panose="02010609060101010101" charset="-122"/>
                <a:cs typeface="Times New Roman" panose="02020603050405020304"/>
              </a:rPr>
              <a:t>流入无情的大海——</a:t>
            </a:r>
            <a:endParaRPr sz="1800" kern="100" dirty="0">
              <a:latin typeface="楷体" panose="02010609060101010101" charset="-122"/>
              <a:ea typeface="楷体" panose="02010609060101010101" charset="-122"/>
              <a:cs typeface="Times New Roman" panose="02020603050405020304"/>
            </a:endParaRPr>
          </a:p>
          <a:p>
            <a:pPr indent="0" algn="just" fontAlgn="auto">
              <a:lnSpc>
                <a:spcPts val="2060"/>
              </a:lnSpc>
              <a:spcAft>
                <a:spcPts val="0"/>
              </a:spcAft>
            </a:pPr>
            <a:r>
              <a:rPr sz="1800" kern="100" dirty="0">
                <a:latin typeface="楷体" panose="02010609060101010101" charset="-122"/>
                <a:ea typeface="楷体" panose="02010609060101010101" charset="-122"/>
                <a:cs typeface="Times New Roman" panose="02020603050405020304"/>
              </a:rPr>
              <a:t>海上的风又厉，浪又狂，</a:t>
            </a:r>
            <a:endParaRPr sz="1800" kern="100" dirty="0">
              <a:latin typeface="楷体" panose="02010609060101010101" charset="-122"/>
              <a:ea typeface="楷体" panose="02010609060101010101" charset="-122"/>
              <a:cs typeface="Times New Roman" panose="02020603050405020304"/>
            </a:endParaRPr>
          </a:p>
          <a:p>
            <a:pPr indent="0" algn="just" fontAlgn="auto">
              <a:lnSpc>
                <a:spcPts val="2060"/>
              </a:lnSpc>
              <a:spcAft>
                <a:spcPts val="0"/>
              </a:spcAft>
            </a:pPr>
            <a:r>
              <a:rPr sz="1800" kern="100" dirty="0">
                <a:latin typeface="楷体" panose="02010609060101010101" charset="-122"/>
                <a:ea typeface="楷体" panose="02010609060101010101" charset="-122"/>
                <a:cs typeface="Times New Roman" panose="02020603050405020304"/>
              </a:rPr>
              <a:t>吹折了花冠，击碎了裙裳！</a:t>
            </a:r>
            <a:endParaRPr sz="1800" kern="100" dirty="0">
              <a:latin typeface="楷体" panose="02010609060101010101" charset="-122"/>
              <a:ea typeface="楷体" panose="02010609060101010101" charset="-122"/>
              <a:cs typeface="Times New Roman" panose="02020603050405020304"/>
            </a:endParaRPr>
          </a:p>
          <a:p>
            <a:pPr indent="0" algn="just" fontAlgn="auto">
              <a:lnSpc>
                <a:spcPts val="2060"/>
              </a:lnSpc>
              <a:spcAft>
                <a:spcPts val="0"/>
              </a:spcAft>
            </a:pPr>
            <a:endParaRPr sz="1800" kern="100" dirty="0">
              <a:latin typeface="楷体" panose="02010609060101010101" charset="-122"/>
              <a:ea typeface="楷体" panose="02010609060101010101" charset="-122"/>
              <a:cs typeface="Times New Roman" panose="02020603050405020304"/>
            </a:endParaRPr>
          </a:p>
          <a:p>
            <a:pPr indent="0" algn="just" fontAlgn="auto">
              <a:lnSpc>
                <a:spcPts val="2060"/>
              </a:lnSpc>
              <a:spcAft>
                <a:spcPts val="0"/>
              </a:spcAft>
            </a:pPr>
            <a:r>
              <a:rPr sz="1800" kern="100" dirty="0">
                <a:latin typeface="楷体" panose="02010609060101010101" charset="-122"/>
                <a:ea typeface="楷体" panose="02010609060101010101" charset="-122"/>
                <a:cs typeface="Times New Roman" panose="02020603050405020304"/>
              </a:rPr>
              <a:t>我也随着海潮漂漾，</a:t>
            </a:r>
            <a:endParaRPr sz="1800" kern="100" dirty="0">
              <a:latin typeface="楷体" panose="02010609060101010101" charset="-122"/>
              <a:ea typeface="楷体" panose="02010609060101010101" charset="-122"/>
              <a:cs typeface="Times New Roman" panose="02020603050405020304"/>
            </a:endParaRPr>
          </a:p>
          <a:p>
            <a:pPr indent="0" algn="just" fontAlgn="auto">
              <a:lnSpc>
                <a:spcPts val="2060"/>
              </a:lnSpc>
              <a:spcAft>
                <a:spcPts val="0"/>
              </a:spcAft>
            </a:pPr>
            <a:r>
              <a:rPr sz="1800" kern="100" dirty="0">
                <a:latin typeface="楷体" panose="02010609060101010101" charset="-122"/>
                <a:ea typeface="楷体" panose="02010609060101010101" charset="-122"/>
                <a:cs typeface="Times New Roman" panose="02020603050405020304"/>
              </a:rPr>
              <a:t>漂漾到无边的地方——</a:t>
            </a:r>
            <a:endParaRPr sz="1800" kern="100" dirty="0">
              <a:latin typeface="楷体" panose="02010609060101010101" charset="-122"/>
              <a:ea typeface="楷体" panose="02010609060101010101" charset="-122"/>
              <a:cs typeface="Times New Roman" panose="02020603050405020304"/>
            </a:endParaRPr>
          </a:p>
          <a:p>
            <a:pPr indent="0" algn="just" fontAlgn="auto">
              <a:lnSpc>
                <a:spcPts val="2060"/>
              </a:lnSpc>
              <a:spcAft>
                <a:spcPts val="0"/>
              </a:spcAft>
            </a:pPr>
            <a:r>
              <a:rPr sz="1800" kern="100" dirty="0">
                <a:latin typeface="楷体" panose="02010609060101010101" charset="-122"/>
                <a:ea typeface="楷体" panose="02010609060101010101" charset="-122"/>
                <a:cs typeface="Times New Roman" panose="02020603050405020304"/>
              </a:rPr>
              <a:t>你那彩霞般的影儿</a:t>
            </a:r>
            <a:endParaRPr sz="1800" kern="100" dirty="0">
              <a:latin typeface="楷体" panose="02010609060101010101" charset="-122"/>
              <a:ea typeface="楷体" panose="02010609060101010101" charset="-122"/>
              <a:cs typeface="Times New Roman" panose="02020603050405020304"/>
            </a:endParaRPr>
          </a:p>
          <a:p>
            <a:pPr indent="0" algn="just" fontAlgn="auto">
              <a:lnSpc>
                <a:spcPts val="2060"/>
              </a:lnSpc>
              <a:spcAft>
                <a:spcPts val="0"/>
              </a:spcAft>
            </a:pPr>
            <a:r>
              <a:rPr sz="1800" kern="100" dirty="0">
                <a:latin typeface="楷体" panose="02010609060101010101" charset="-122"/>
                <a:ea typeface="楷体" panose="02010609060101010101" charset="-122"/>
                <a:cs typeface="Times New Roman" panose="02020603050405020304"/>
              </a:rPr>
              <a:t>也和幻散了的彩霞一样！    </a:t>
            </a:r>
            <a:r>
              <a:rPr lang="en-US" sz="1800" kern="100" dirty="0">
                <a:latin typeface="楷体" panose="02010609060101010101" charset="-122"/>
                <a:ea typeface="楷体" panose="02010609060101010101" charset="-122"/>
                <a:cs typeface="Times New Roman" panose="02020603050405020304"/>
              </a:rPr>
              <a:t>1925</a:t>
            </a:r>
            <a:r>
              <a:rPr lang="zh-CN" altLang="en-US" sz="1800" kern="100" dirty="0">
                <a:latin typeface="楷体" panose="02010609060101010101" charset="-122"/>
                <a:ea typeface="楷体" panose="02010609060101010101" charset="-122"/>
                <a:cs typeface="Times New Roman" panose="02020603050405020304"/>
              </a:rPr>
              <a:t>年</a:t>
            </a:r>
            <a:endParaRPr lang="zh-CN" altLang="en-US" sz="1800" kern="100" dirty="0">
              <a:latin typeface="楷体" panose="02010609060101010101" charset="-122"/>
              <a:ea typeface="楷体" panose="02010609060101010101" charset="-122"/>
              <a:cs typeface="Times New Roman" panose="02020603050405020304"/>
            </a:endParaRPr>
          </a:p>
        </p:txBody>
      </p:sp>
      <p:sp>
        <p:nvSpPr>
          <p:cNvPr id="100" name="文本框 99"/>
          <p:cNvSpPr txBox="1"/>
          <p:nvPr/>
        </p:nvSpPr>
        <p:spPr>
          <a:xfrm>
            <a:off x="416560" y="90805"/>
            <a:ext cx="6792595" cy="398780"/>
          </a:xfrm>
          <a:prstGeom prst="rect">
            <a:avLst/>
          </a:prstGeom>
          <a:noFill/>
          <a:ln w="9525">
            <a:noFill/>
          </a:ln>
        </p:spPr>
        <p:txBody>
          <a:bodyPr wrap="square">
            <a:spAutoFit/>
          </a:bodyPr>
          <a:p>
            <a:pPr marL="0" indent="0" algn="l"/>
            <a:r>
              <a:rPr lang="zh-CN" altLang="en-US" sz="2000"/>
              <a:t>3．诗的第二、三节采用了什么</a:t>
            </a:r>
            <a:r>
              <a:rPr lang="zh-CN" altLang="en-US" sz="2000" b="1">
                <a:solidFill>
                  <a:srgbClr val="0000FF"/>
                </a:solidFill>
                <a:latin typeface="宋体" panose="02010600030101010101" pitchFamily="2" charset="-122"/>
                <a:ea typeface="宋体" panose="02010600030101010101" pitchFamily="2" charset="-122"/>
                <a:cs typeface="宋体" panose="02010600030101010101" pitchFamily="2" charset="-122"/>
              </a:rPr>
              <a:t>表现手法</a:t>
            </a:r>
            <a:r>
              <a:rPr lang="zh-CN" altLang="en-US" sz="2000"/>
              <a:t>，试作简要分析。</a:t>
            </a:r>
            <a:endParaRPr lang="zh-CN" altLang="en-US" sz="2000"/>
          </a:p>
        </p:txBody>
      </p:sp>
      <p:pic>
        <p:nvPicPr>
          <p:cNvPr id="10" name="图片 9"/>
          <p:cNvPicPr>
            <a:picLocks noChangeAspect="1"/>
          </p:cNvPicPr>
          <p:nvPr/>
        </p:nvPicPr>
        <p:blipFill>
          <a:blip r:embed="rId1"/>
          <a:stretch>
            <a:fillRect/>
          </a:stretch>
        </p:blipFill>
        <p:spPr>
          <a:xfrm>
            <a:off x="296545" y="4554220"/>
            <a:ext cx="7433310" cy="984250"/>
          </a:xfrm>
          <a:prstGeom prst="rect">
            <a:avLst/>
          </a:prstGeom>
        </p:spPr>
      </p:pic>
      <p:pic>
        <p:nvPicPr>
          <p:cNvPr id="2" name="图片 1"/>
          <p:cNvPicPr>
            <a:picLocks noChangeAspect="1"/>
          </p:cNvPicPr>
          <p:nvPr/>
        </p:nvPicPr>
        <p:blipFill>
          <a:blip r:embed="rId2"/>
          <a:stretch>
            <a:fillRect/>
          </a:stretch>
        </p:blipFill>
        <p:spPr>
          <a:xfrm>
            <a:off x="357505" y="5619115"/>
            <a:ext cx="7311390" cy="1141095"/>
          </a:xfrm>
          <a:prstGeom prst="rect">
            <a:avLst/>
          </a:prstGeom>
        </p:spPr>
      </p:pic>
      <p:sp>
        <p:nvSpPr>
          <p:cNvPr id="3" name="文本框 2"/>
          <p:cNvSpPr txBox="1"/>
          <p:nvPr/>
        </p:nvSpPr>
        <p:spPr>
          <a:xfrm>
            <a:off x="184150" y="489585"/>
            <a:ext cx="8027035" cy="1463040"/>
          </a:xfrm>
          <a:prstGeom prst="rect">
            <a:avLst/>
          </a:prstGeom>
          <a:noFill/>
          <a:ln w="9525">
            <a:noFill/>
          </a:ln>
        </p:spPr>
        <p:txBody>
          <a:bodyPr wrap="square">
            <a:spAutoFit/>
          </a:bodyPr>
          <a:p>
            <a:pPr marL="0" indent="0" algn="l"/>
            <a:r>
              <a:rPr lang="zh-CN" altLang="en-US" sz="1800" b="1" u="none">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en-US" altLang="zh-CN" sz="1800" b="1" u="none">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1800" b="1" u="none">
                <a:solidFill>
                  <a:srgbClr val="FF0000"/>
                </a:solidFill>
                <a:latin typeface="宋体" panose="02010600030101010101" pitchFamily="2" charset="-122"/>
                <a:ea typeface="宋体" panose="02010600030101010101" pitchFamily="2" charset="-122"/>
                <a:cs typeface="宋体" panose="02010600030101010101" pitchFamily="2" charset="-122"/>
              </a:rPr>
              <a:t>）诗人用两节对称的诗从</a:t>
            </a:r>
            <a:r>
              <a:rPr lang="zh-CN" altLang="en-US" sz="1800" b="1" u="none">
                <a:solidFill>
                  <a:srgbClr val="0000FF"/>
                </a:solidFill>
                <a:latin typeface="宋体" panose="02010600030101010101" pitchFamily="2" charset="-122"/>
                <a:ea typeface="宋体" panose="02010600030101010101" pitchFamily="2" charset="-122"/>
                <a:cs typeface="宋体" panose="02010600030101010101" pitchFamily="2" charset="-122"/>
              </a:rPr>
              <a:t>正面</a:t>
            </a:r>
            <a:r>
              <a:rPr lang="zh-CN" altLang="en-US" sz="1800" b="1" u="none">
                <a:solidFill>
                  <a:srgbClr val="FF0000"/>
                </a:solidFill>
                <a:latin typeface="宋体" panose="02010600030101010101" pitchFamily="2" charset="-122"/>
                <a:ea typeface="宋体" panose="02010600030101010101" pitchFamily="2" charset="-122"/>
                <a:cs typeface="宋体" panose="02010600030101010101" pitchFamily="2" charset="-122"/>
              </a:rPr>
              <a:t>写出“我”的柔情：不管是流过森林还是花丛，总忘不掉那个倩影</a:t>
            </a:r>
            <a:r>
              <a:rPr lang="en-US" altLang="zh-CN" sz="1800" b="1" u="none">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1800" b="1" u="none">
                <a:solidFill>
                  <a:srgbClr val="FF0000"/>
                </a:solidFill>
                <a:latin typeface="宋体" panose="02010600030101010101" pitchFamily="2" charset="-122"/>
                <a:ea typeface="宋体" panose="02010600030101010101" pitchFamily="2" charset="-122"/>
                <a:cs typeface="宋体" panose="02010600030101010101" pitchFamily="2" charset="-122"/>
              </a:rPr>
              <a:t>，随时捡拾途中的奇珍异宝来献给这私心钟爱的姑娘。</a:t>
            </a:r>
            <a:endParaRPr lang="zh-CN" altLang="en-US" sz="1800" b="1" u="none">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1800" b="1" u="none">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en-US" altLang="zh-CN" sz="1800" b="1" u="none">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1800" b="1" u="none">
                <a:solidFill>
                  <a:srgbClr val="FF0000"/>
                </a:solidFill>
                <a:latin typeface="宋体" panose="02010600030101010101" pitchFamily="2" charset="-122"/>
                <a:ea typeface="宋体" panose="02010600030101010101" pitchFamily="2" charset="-122"/>
                <a:cs typeface="宋体" panose="02010600030101010101" pitchFamily="2" charset="-122"/>
              </a:rPr>
              <a:t>）这两节诗</a:t>
            </a:r>
            <a:r>
              <a:rPr lang="zh-CN" altLang="en-US" sz="1800" b="1" u="none">
                <a:solidFill>
                  <a:srgbClr val="0000FF"/>
                </a:solidFill>
                <a:latin typeface="宋体" panose="02010600030101010101" pitchFamily="2" charset="-122"/>
                <a:ea typeface="宋体" panose="02010600030101010101" pitchFamily="2" charset="-122"/>
                <a:cs typeface="宋体" panose="02010600030101010101" pitchFamily="2" charset="-122"/>
              </a:rPr>
              <a:t>以小见大</a:t>
            </a:r>
            <a:r>
              <a:rPr lang="zh-CN" altLang="en-US" sz="1800" b="1" u="none">
                <a:solidFill>
                  <a:srgbClr val="FF0000"/>
                </a:solidFill>
                <a:latin typeface="宋体" panose="02010600030101010101" pitchFamily="2" charset="-122"/>
                <a:ea typeface="宋体" panose="02010600030101010101" pitchFamily="2" charset="-122"/>
                <a:cs typeface="宋体" panose="02010600030101010101" pitchFamily="2" charset="-122"/>
              </a:rPr>
              <a:t>，以动作表深情，表达了“我”心中甜蜜的情意，以及对姑娘的奉献之心，从而把前面悄悄萌发的爱情推进到一个“寤寐求之”的更深层次上去。</a:t>
            </a:r>
            <a:endParaRPr lang="zh-CN" altLang="en-US" sz="1800" b="1" u="none">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4" name="内容占位符 2"/>
          <p:cNvSpPr>
            <a:spLocks noGrp="1"/>
          </p:cNvSpPr>
          <p:nvPr/>
        </p:nvSpPr>
        <p:spPr>
          <a:xfrm>
            <a:off x="244475" y="1952625"/>
            <a:ext cx="7795260" cy="257556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1600" dirty="0" smtClean="0"/>
              <a:t>【解析</a:t>
            </a:r>
            <a:r>
              <a:rPr lang="en-US" altLang="zh-CN" sz="1600" dirty="0" smtClean="0"/>
              <a:t>】</a:t>
            </a:r>
            <a:r>
              <a:rPr lang="zh-CN" altLang="en-US" sz="1600" dirty="0" smtClean="0"/>
              <a:t>本题考查学生鉴赏文学作品的表达技巧的能力。解答此类题目，首先要明确题干的要求，如本题“诗的第二、三节采用了什么表现手法，试作简要分析”，然后回顾诗歌常用的技巧，再分析本诗第二、三节写了什么，使用什么手法，有何效果。“我流过一座森林</a:t>
            </a:r>
            <a:r>
              <a:rPr lang="en-US" altLang="zh-CN" sz="1600" dirty="0" smtClean="0"/>
              <a:t>——</a:t>
            </a:r>
            <a:r>
              <a:rPr lang="zh-CN" altLang="en-US" sz="1600" dirty="0" smtClean="0"/>
              <a:t>柔波便荡荡地，把那些碧绿的叶影儿，裁剪成你的裙裳”“我流过一座花丛</a:t>
            </a:r>
            <a:r>
              <a:rPr lang="en-US" altLang="zh-CN" sz="1600" dirty="0" smtClean="0"/>
              <a:t>——</a:t>
            </a:r>
            <a:r>
              <a:rPr lang="zh-CN" altLang="en-US" sz="1600" dirty="0" smtClean="0"/>
              <a:t>柔波便粼粼地，把那些彩色的花影儿，编织成你的花冠”，这两节诗结构对称，从正面写出主人公的柔情：柔波流过森林，便将碧翠的叶影裁成裙裳；柔波流过花丛，就将凄艳的花影，编织花冠。不管是流过森林还是花丛，总忘不掉那个倩影，随时捡拾途中的奇珍异宝来献给这私心钟爱的姑娘。一切美好的东西都奉献给心爱的人儿，这里显现诚意与真心，将爱情又推进一步。这两节诗以小明大，以动作表深情，表达了怀爱者心中甜蜜的情意以及对姑娘的奉献之心，从而把前面悄悄萌发的爱情推进到一个“寤寐求之”的更深层次上去。</a:t>
            </a:r>
            <a:endParaRPr lang="zh-CN" altLang="en-US" sz="1600"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答题思路</a:t>
            </a:r>
            <a:endParaRPr lang="zh-CN" altLang="en-US" dirty="0"/>
          </a:p>
        </p:txBody>
      </p:sp>
      <p:sp>
        <p:nvSpPr>
          <p:cNvPr id="3" name="内容占位符 2"/>
          <p:cNvSpPr>
            <a:spLocks noGrp="1"/>
          </p:cNvSpPr>
          <p:nvPr>
            <p:ph idx="1"/>
          </p:nvPr>
        </p:nvSpPr>
        <p:spPr/>
        <p:txBody>
          <a:bodyPr/>
          <a:lstStyle/>
          <a:p>
            <a:r>
              <a:rPr lang="zh-CN" altLang="en-US" dirty="0" smtClean="0"/>
              <a:t>整体阅读 分层 大意</a:t>
            </a:r>
            <a:endParaRPr lang="en-US" altLang="zh-CN" dirty="0" smtClean="0"/>
          </a:p>
          <a:p>
            <a:r>
              <a:rPr lang="zh-CN" altLang="en-US" dirty="0"/>
              <a:t>象</a:t>
            </a:r>
            <a:r>
              <a:rPr lang="zh-CN" altLang="en-US" dirty="0" smtClean="0"/>
              <a:t>征 相关语句 特点词 品味 概括 结合背景</a:t>
            </a:r>
            <a:endParaRPr lang="en-US" altLang="zh-CN" dirty="0" smtClean="0"/>
          </a:p>
          <a:p>
            <a:r>
              <a:rPr lang="zh-CN" altLang="en-US" dirty="0"/>
              <a:t>理</a:t>
            </a:r>
            <a:r>
              <a:rPr lang="zh-CN" altLang="en-US" dirty="0" smtClean="0"/>
              <a:t>解  理解诗句的意思 答题时完整 准确</a:t>
            </a:r>
            <a:endParaRPr lang="en-US" altLang="zh-CN" dirty="0" smtClean="0"/>
          </a:p>
          <a:p>
            <a:r>
              <a:rPr lang="zh-CN" altLang="en-US" dirty="0"/>
              <a:t>手</a:t>
            </a:r>
            <a:r>
              <a:rPr lang="zh-CN" altLang="en-US" dirty="0" smtClean="0"/>
              <a:t>法  明确手法 分析手法 效果</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3335" y="1037590"/>
            <a:ext cx="4623435" cy="5183505"/>
          </a:xfrm>
          <a:prstGeom prst="rect">
            <a:avLst/>
          </a:prstGeom>
          <a:noFill/>
          <a:ln>
            <a:noFill/>
          </a:ln>
        </p:spPr>
        <p:txBody>
          <a:bodyPr wrap="square" lIns="121898" tIns="60948" rIns="121898" bIns="60948">
            <a:spAutoFit/>
          </a:bodyPr>
          <a:lstStyle/>
          <a:p>
            <a:pPr indent="0" algn="just" fontAlgn="auto">
              <a:lnSpc>
                <a:spcPct val="100000"/>
              </a:lnSpc>
              <a:spcAft>
                <a:spcPts val="0"/>
              </a:spcAft>
            </a:pPr>
            <a:r>
              <a:rPr lang="en-US" sz="2400" kern="100" dirty="0">
                <a:ea typeface="华文细黑" panose="02010600040101010101" charset="-122"/>
                <a:cs typeface="Times New Roman" panose="02020603050405020304"/>
              </a:rPr>
              <a:t>                    </a:t>
            </a:r>
            <a:r>
              <a:rPr altLang="zh-CN" sz="2400" kern="100" dirty="0">
                <a:ea typeface="华文细黑" panose="02010600040101010101" charset="-122"/>
                <a:cs typeface="Times New Roman" panose="02020603050405020304"/>
              </a:rPr>
              <a:t>“代沟”上握手</a:t>
            </a:r>
            <a:endParaRPr altLang="zh-CN" sz="2400" kern="100" dirty="0">
              <a:ea typeface="华文细黑" panose="02010600040101010101" charset="-122"/>
              <a:cs typeface="Times New Roman" panose="02020603050405020304"/>
            </a:endParaRPr>
          </a:p>
          <a:p>
            <a:pPr indent="0" algn="just" fontAlgn="auto">
              <a:lnSpc>
                <a:spcPct val="100000"/>
              </a:lnSpc>
              <a:spcAft>
                <a:spcPts val="0"/>
              </a:spcAft>
            </a:pPr>
            <a:r>
              <a:rPr altLang="zh-CN" sz="2400" kern="100" dirty="0">
                <a:ea typeface="华文细黑" panose="02010600040101010101" charset="-122"/>
                <a:cs typeface="Times New Roman" panose="02020603050405020304"/>
              </a:rPr>
              <a:t>                         辛　迪</a:t>
            </a:r>
            <a:endParaRPr altLang="zh-CN" sz="2400" kern="100" dirty="0">
              <a:ea typeface="华文细黑" panose="02010600040101010101" charset="-122"/>
              <a:cs typeface="Times New Roman" panose="02020603050405020304"/>
            </a:endParaRPr>
          </a:p>
          <a:p>
            <a:pPr indent="0" algn="just" fontAlgn="auto">
              <a:lnSpc>
                <a:spcPct val="100000"/>
              </a:lnSpc>
              <a:spcAft>
                <a:spcPts val="0"/>
              </a:spcAft>
            </a:pPr>
            <a:endParaRPr altLang="zh-CN" sz="2400" kern="100" dirty="0">
              <a:ea typeface="华文细黑" panose="0201060004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过午的阳光照亮林荫里</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灰鸽白鸽跳跃在绿色草坪</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我边在诗页上题字</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边听你絮语低声</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我忘记了你是我学生的女儿</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你忘记了我祖父般的年龄</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你谈论你青春的梦想</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我心灵上响起驼铃</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隔代人共同来找生命的支点</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鸿沟能不能就美好地犁平</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000" kern="100" dirty="0">
                <a:latin typeface="仿宋" panose="02010609060101010101" charset="-122"/>
                <a:ea typeface="仿宋" panose="02010609060101010101" charset="-122"/>
                <a:cs typeface="Times New Roman" panose="02020603050405020304"/>
              </a:rPr>
              <a:t>        1981年5月在加拿大多伦多市</a:t>
            </a:r>
            <a:endParaRPr altLang="zh-CN" sz="2000" kern="100" dirty="0">
              <a:latin typeface="仿宋" panose="02010609060101010101" charset="-122"/>
              <a:ea typeface="仿宋" panose="02010609060101010101" charset="-122"/>
              <a:cs typeface="Times New Roman" panose="02020603050405020304"/>
            </a:endParaRPr>
          </a:p>
        </p:txBody>
      </p:sp>
      <p:sp>
        <p:nvSpPr>
          <p:cNvPr id="5" name="文本框 4"/>
          <p:cNvSpPr txBox="1"/>
          <p:nvPr/>
        </p:nvSpPr>
        <p:spPr>
          <a:xfrm>
            <a:off x="4636770" y="92075"/>
            <a:ext cx="7351395" cy="6675120"/>
          </a:xfrm>
          <a:prstGeom prst="rect">
            <a:avLst/>
          </a:prstGeom>
          <a:noFill/>
        </p:spPr>
        <p:txBody>
          <a:bodyPr wrap="square" rtlCol="0" anchor="t">
            <a:spAutoFit/>
          </a:bodyPr>
          <a:p>
            <a:r>
              <a:rPr lang="zh-CN" altLang="en-US" b="1">
                <a:ln w="22225">
                  <a:solidFill>
                    <a:schemeClr val="accent2"/>
                  </a:solidFill>
                  <a:prstDash val="solid"/>
                </a:ln>
                <a:solidFill>
                  <a:schemeClr val="accent2">
                    <a:lumMod val="40000"/>
                    <a:lumOff val="60000"/>
                  </a:schemeClr>
                </a:solidFill>
                <a:effectLst/>
              </a:rPr>
              <a:t>辛笛（迪）</a:t>
            </a:r>
            <a:r>
              <a:rPr lang="zh-CN" altLang="en-US" sz="2400" b="1">
                <a:solidFill>
                  <a:schemeClr val="accent1"/>
                </a:solidFill>
                <a:effectLst>
                  <a:outerShdw blurRad="38100" dist="25400" dir="5400000" algn="ctr" rotWithShape="0">
                    <a:srgbClr val="6E747A">
                      <a:alpha val="43000"/>
                    </a:srgbClr>
                  </a:outerShdw>
                </a:effectLst>
                <a:latin typeface="仿宋" panose="02010609060101010101" charset="-122"/>
                <a:ea typeface="仿宋" panose="02010609060101010101" charset="-122"/>
              </a:rPr>
              <a:t>(1912年12月2日-2004年1月8日)</a:t>
            </a:r>
            <a:r>
              <a:rPr lang="zh-CN" altLang="en-US" sz="2400" b="1" u="sng">
                <a:solidFill>
                  <a:schemeClr val="accent1"/>
                </a:solidFill>
                <a:effectLst>
                  <a:outerShdw blurRad="38100" dist="25400" dir="5400000" algn="ctr" rotWithShape="0">
                    <a:srgbClr val="6E747A">
                      <a:alpha val="43000"/>
                    </a:srgbClr>
                  </a:outerShdw>
                </a:effectLst>
                <a:latin typeface="仿宋" panose="02010609060101010101" charset="-122"/>
                <a:ea typeface="仿宋" panose="02010609060101010101" charset="-122"/>
              </a:rPr>
              <a:t>本名王馨迪</a:t>
            </a:r>
            <a:r>
              <a:rPr lang="zh-CN" altLang="en-US" sz="2400" b="1">
                <a:solidFill>
                  <a:schemeClr val="accent1"/>
                </a:solidFill>
                <a:effectLst>
                  <a:outerShdw blurRad="38100" dist="25400" dir="5400000" algn="ctr" rotWithShape="0">
                    <a:srgbClr val="6E747A">
                      <a:alpha val="43000"/>
                    </a:srgbClr>
                  </a:outerShdw>
                </a:effectLst>
                <a:latin typeface="仿宋" panose="02010609060101010101" charset="-122"/>
                <a:ea typeface="仿宋" panose="02010609060101010101" charset="-122"/>
              </a:rPr>
              <a:t>，曾用笔名心笛、一民、华缘、牛何之等。</a:t>
            </a:r>
            <a:r>
              <a:rPr lang="zh-CN" altLang="en-US" sz="2400" b="1">
                <a:solidFill>
                  <a:schemeClr val="accent1"/>
                </a:solidFill>
                <a:effectLst>
                  <a:outerShdw blurRad="38100" dist="25400" dir="5400000" algn="ctr" rotWithShape="0">
                    <a:srgbClr val="6E747A">
                      <a:alpha val="43000"/>
                    </a:srgbClr>
                  </a:outerShdw>
                </a:effectLst>
                <a:latin typeface="仿宋" panose="02010609060101010101" charset="-122"/>
                <a:ea typeface="仿宋" panose="02010609060101010101" charset="-122"/>
                <a:sym typeface="+mn-ea"/>
              </a:rPr>
              <a:t>江苏淮安人，生于天津。中国作家协会会员。</a:t>
            </a:r>
            <a:r>
              <a:rPr lang="en-US" altLang="zh-CN" sz="2400" b="1">
                <a:solidFill>
                  <a:schemeClr val="accent1"/>
                </a:solidFill>
                <a:effectLst>
                  <a:outerShdw blurRad="38100" dist="25400" dir="5400000" algn="ctr" rotWithShape="0">
                    <a:srgbClr val="6E747A">
                      <a:alpha val="43000"/>
                    </a:srgbClr>
                  </a:outerShdw>
                </a:effectLst>
                <a:latin typeface="仿宋" panose="02010609060101010101" charset="-122"/>
                <a:ea typeface="仿宋" panose="02010609060101010101" charset="-122"/>
                <a:sym typeface="+mn-ea"/>
              </a:rPr>
              <a:t>1935</a:t>
            </a:r>
            <a:r>
              <a:rPr lang="zh-CN" altLang="en-US" sz="2400" b="1">
                <a:solidFill>
                  <a:schemeClr val="accent1"/>
                </a:solidFill>
                <a:effectLst>
                  <a:outerShdw blurRad="38100" dist="25400" dir="5400000" algn="ctr" rotWithShape="0">
                    <a:srgbClr val="6E747A">
                      <a:alpha val="43000"/>
                    </a:srgbClr>
                  </a:outerShdw>
                </a:effectLst>
                <a:latin typeface="仿宋" panose="02010609060101010101" charset="-122"/>
                <a:ea typeface="仿宋" panose="02010609060101010101" charset="-122"/>
                <a:sym typeface="+mn-ea"/>
              </a:rPr>
              <a:t>年</a:t>
            </a:r>
            <a:r>
              <a:rPr lang="zh-CN" altLang="en-US" sz="2400" b="1" u="sng">
                <a:solidFill>
                  <a:schemeClr val="accent1"/>
                </a:solidFill>
                <a:effectLst>
                  <a:outerShdw blurRad="38100" dist="25400" dir="5400000" algn="ctr" rotWithShape="0">
                    <a:srgbClr val="6E747A">
                      <a:alpha val="43000"/>
                    </a:srgbClr>
                  </a:outerShdw>
                </a:effectLst>
                <a:latin typeface="仿宋" panose="02010609060101010101" charset="-122"/>
                <a:ea typeface="仿宋" panose="02010609060101010101" charset="-122"/>
                <a:sym typeface="+mn-ea"/>
              </a:rPr>
              <a:t>毕业于清华大学外国语文系</a:t>
            </a:r>
            <a:r>
              <a:rPr lang="zh-CN" altLang="en-US" sz="2400" b="1">
                <a:solidFill>
                  <a:schemeClr val="accent1"/>
                </a:solidFill>
                <a:effectLst>
                  <a:outerShdw blurRad="38100" dist="25400" dir="5400000" algn="ctr" rotWithShape="0">
                    <a:srgbClr val="6E747A">
                      <a:alpha val="43000"/>
                    </a:srgbClr>
                  </a:outerShdw>
                </a:effectLst>
                <a:latin typeface="仿宋" panose="02010609060101010101" charset="-122"/>
                <a:ea typeface="仿宋" panose="02010609060101010101" charset="-122"/>
                <a:sym typeface="+mn-ea"/>
              </a:rPr>
              <a:t>，在北京文艺中学、贝满女子中学任教员。</a:t>
            </a:r>
            <a:r>
              <a:rPr lang="en-US" altLang="zh-CN" sz="2400" b="1">
                <a:solidFill>
                  <a:schemeClr val="accent1"/>
                </a:solidFill>
                <a:effectLst>
                  <a:outerShdw blurRad="38100" dist="25400" dir="5400000" algn="ctr" rotWithShape="0">
                    <a:srgbClr val="6E747A">
                      <a:alpha val="43000"/>
                    </a:srgbClr>
                  </a:outerShdw>
                </a:effectLst>
                <a:latin typeface="仿宋" panose="02010609060101010101" charset="-122"/>
                <a:ea typeface="仿宋" panose="02010609060101010101" charset="-122"/>
                <a:sym typeface="+mn-ea"/>
              </a:rPr>
              <a:t>1936</a:t>
            </a:r>
            <a:r>
              <a:rPr lang="zh-CN" altLang="en-US" sz="2400" b="1">
                <a:solidFill>
                  <a:schemeClr val="accent1"/>
                </a:solidFill>
                <a:effectLst>
                  <a:outerShdw blurRad="38100" dist="25400" dir="5400000" algn="ctr" rotWithShape="0">
                    <a:srgbClr val="6E747A">
                      <a:alpha val="43000"/>
                    </a:srgbClr>
                  </a:outerShdw>
                </a:effectLst>
                <a:latin typeface="仿宋" panose="02010609060101010101" charset="-122"/>
                <a:ea typeface="仿宋" panose="02010609060101010101" charset="-122"/>
                <a:sym typeface="+mn-ea"/>
              </a:rPr>
              <a:t>年赴英国留学，在爱丁堡大学研究英国文学。</a:t>
            </a:r>
            <a:r>
              <a:rPr lang="en-US" altLang="zh-CN" sz="2400" b="1">
                <a:solidFill>
                  <a:schemeClr val="accent1"/>
                </a:solidFill>
                <a:effectLst>
                  <a:outerShdw blurRad="38100" dist="25400" dir="5400000" algn="ctr" rotWithShape="0">
                    <a:srgbClr val="6E747A">
                      <a:alpha val="43000"/>
                    </a:srgbClr>
                  </a:outerShdw>
                </a:effectLst>
                <a:latin typeface="仿宋" panose="02010609060101010101" charset="-122"/>
                <a:ea typeface="仿宋" panose="02010609060101010101" charset="-122"/>
                <a:sym typeface="+mn-ea"/>
              </a:rPr>
              <a:t>1939</a:t>
            </a:r>
            <a:r>
              <a:rPr lang="zh-CN" altLang="en-US" sz="2400" b="1">
                <a:solidFill>
                  <a:schemeClr val="accent1"/>
                </a:solidFill>
                <a:effectLst>
                  <a:outerShdw blurRad="38100" dist="25400" dir="5400000" algn="ctr" rotWithShape="0">
                    <a:srgbClr val="6E747A">
                      <a:alpha val="43000"/>
                    </a:srgbClr>
                  </a:outerShdw>
                </a:effectLst>
                <a:latin typeface="仿宋" panose="02010609060101010101" charset="-122"/>
                <a:ea typeface="仿宋" panose="02010609060101010101" charset="-122"/>
                <a:sym typeface="+mn-ea"/>
              </a:rPr>
              <a:t>年回国，任上海暨南大学、光华大学教授，后在上海银行界工作。</a:t>
            </a:r>
            <a:endParaRPr lang="en-US" altLang="zh-CN" sz="2400" b="1">
              <a:solidFill>
                <a:schemeClr val="accent1"/>
              </a:solidFill>
              <a:effectLst>
                <a:outerShdw blurRad="38100" dist="25400" dir="5400000" algn="ctr" rotWithShape="0">
                  <a:srgbClr val="6E747A">
                    <a:alpha val="43000"/>
                  </a:srgbClr>
                </a:outerShdw>
              </a:effectLst>
              <a:latin typeface="仿宋" panose="02010609060101010101" charset="-122"/>
              <a:ea typeface="仿宋" panose="02010609060101010101" charset="-122"/>
              <a:sym typeface="+mn-ea"/>
            </a:endParaRPr>
          </a:p>
          <a:p>
            <a:r>
              <a:rPr lang="zh-CN" altLang="en-US" sz="2400" b="1" u="sng">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九叶诗派（40年代后期形成）</a:t>
            </a:r>
            <a:r>
              <a:rPr lang="zh-CN" altLang="en-US" sz="2400" b="1" u="sng">
                <a:solidFill>
                  <a:schemeClr val="accent1"/>
                </a:solidFill>
                <a:effectLst>
                  <a:outerShdw blurRad="38100" dist="25400" dir="5400000" algn="ctr" rotWithShape="0">
                    <a:srgbClr val="6E747A">
                      <a:alpha val="43000"/>
                    </a:srgbClr>
                  </a:outerShdw>
                </a:effectLst>
                <a:latin typeface="仿宋" panose="02010609060101010101" charset="-122"/>
                <a:ea typeface="仿宋" panose="02010609060101010101" charset="-122"/>
              </a:rPr>
              <a:t>代表诗人。"九叶"是指以</a:t>
            </a:r>
            <a:r>
              <a:rPr lang="zh-CN" altLang="en-US" sz="2400" b="1" u="sng">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辛笛</a:t>
            </a:r>
            <a:r>
              <a:rPr lang="zh-CN" altLang="en-US" sz="2400" b="1" u="sng">
                <a:solidFill>
                  <a:schemeClr val="accent1"/>
                </a:solidFill>
                <a:effectLst>
                  <a:outerShdw blurRad="38100" dist="25400" dir="5400000" algn="ctr" rotWithShape="0">
                    <a:srgbClr val="6E747A">
                      <a:alpha val="43000"/>
                    </a:srgbClr>
                  </a:outerShdw>
                </a:effectLst>
                <a:latin typeface="仿宋" panose="02010609060101010101" charset="-122"/>
                <a:ea typeface="仿宋" panose="02010609060101010101" charset="-122"/>
              </a:rPr>
              <a:t>、陈敬容、</a:t>
            </a:r>
            <a:r>
              <a:rPr lang="zh-CN" altLang="en-US" sz="2400" b="1" u="sng">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杜运燮</a:t>
            </a:r>
            <a:r>
              <a:rPr lang="zh-CN" altLang="en-US" sz="2400" b="1" u="sng">
                <a:solidFill>
                  <a:schemeClr val="accent1"/>
                </a:solidFill>
                <a:effectLst>
                  <a:outerShdw blurRad="38100" dist="25400" dir="5400000" algn="ctr" rotWithShape="0">
                    <a:srgbClr val="6E747A">
                      <a:alpha val="43000"/>
                    </a:srgbClr>
                  </a:outerShdw>
                </a:effectLst>
                <a:latin typeface="仿宋" panose="02010609060101010101" charset="-122"/>
                <a:ea typeface="仿宋" panose="02010609060101010101" charset="-122"/>
              </a:rPr>
              <a:t>、杭约赫（即画家曹辛之）、</a:t>
            </a:r>
            <a:r>
              <a:rPr lang="zh-CN" altLang="en-US" sz="2400" b="1" u="sng">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郑敏</a:t>
            </a:r>
            <a:r>
              <a:rPr lang="zh-CN" altLang="en-US" sz="2400" b="1" u="sng">
                <a:solidFill>
                  <a:schemeClr val="accent1"/>
                </a:solidFill>
                <a:effectLst>
                  <a:outerShdw blurRad="38100" dist="25400" dir="5400000" algn="ctr" rotWithShape="0">
                    <a:srgbClr val="6E747A">
                      <a:alpha val="43000"/>
                    </a:srgbClr>
                  </a:outerShdw>
                </a:effectLst>
                <a:latin typeface="仿宋" panose="02010609060101010101" charset="-122"/>
                <a:ea typeface="仿宋" panose="02010609060101010101" charset="-122"/>
              </a:rPr>
              <a:t>、唐祈、唐湜、袁可嘉、</a:t>
            </a:r>
            <a:r>
              <a:rPr lang="zh-CN" altLang="en-US" sz="2400" b="1" u="sng">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穆旦</a:t>
            </a:r>
            <a:r>
              <a:rPr lang="zh-CN" altLang="en-US" sz="2400" b="1" u="sng">
                <a:solidFill>
                  <a:schemeClr val="accent1"/>
                </a:solidFill>
                <a:effectLst>
                  <a:outerShdw blurRad="38100" dist="25400" dir="5400000" algn="ctr" rotWithShape="0">
                    <a:srgbClr val="6E747A">
                      <a:alpha val="43000"/>
                    </a:srgbClr>
                  </a:outerShdw>
                </a:effectLst>
                <a:latin typeface="仿宋" panose="02010609060101010101" charset="-122"/>
                <a:ea typeface="仿宋" panose="02010609060101010101" charset="-122"/>
              </a:rPr>
              <a:t>（查良铮）九个人为代表的一群"自觉的现代主义者"。</a:t>
            </a:r>
            <a:r>
              <a:rPr lang="zh-CN" altLang="en-US" sz="2400" b="1" u="sng">
                <a:solidFill>
                  <a:srgbClr val="FF0000"/>
                </a:solidFill>
                <a:effectLst>
                  <a:outerShdw blurRad="38100" dist="25400" dir="5400000" algn="ctr" rotWithShape="0">
                    <a:srgbClr val="6E747A">
                      <a:alpha val="43000"/>
                    </a:srgbClr>
                  </a:outerShdw>
                </a:effectLst>
                <a:latin typeface="仿宋" panose="02010609060101010101" charset="-122"/>
                <a:ea typeface="仿宋" panose="02010609060101010101" charset="-122"/>
              </a:rPr>
              <a:t>九叶诗派坚持现代主义与现实主义相融合的创作原则,努力建构诗歌的深度模式,注重意象创造与智性化抒情,在诗中凝结人生经验</a:t>
            </a:r>
            <a:r>
              <a:rPr lang="zh-CN" altLang="en-US" sz="2400" b="1">
                <a:solidFill>
                  <a:schemeClr val="accent1"/>
                </a:solidFill>
                <a:effectLst>
                  <a:outerShdw blurRad="38100" dist="25400" dir="5400000" algn="ctr" rotWithShape="0">
                    <a:srgbClr val="6E747A">
                      <a:alpha val="43000"/>
                    </a:srgbClr>
                  </a:outerShdw>
                </a:effectLst>
                <a:latin typeface="仿宋" panose="02010609060101010101" charset="-122"/>
                <a:ea typeface="仿宋" panose="02010609060101010101" charset="-122"/>
              </a:rPr>
              <a:t>,注意诗语符码的日常化与陌生化……形成了鲜明、独特的流派特征。九叶诗人的创作,不仅体现了上述流派特征,而且葆有鲜明、独特的创作个性。</a:t>
            </a:r>
            <a:r>
              <a:rPr lang="zh-CN" altLang="en-US" sz="2400" b="1" u="sng">
                <a:solidFill>
                  <a:srgbClr val="FF0000"/>
                </a:solidFill>
                <a:effectLst>
                  <a:outerShdw blurRad="38100" dist="25400" dir="5400000" algn="ctr" rotWithShape="0">
                    <a:srgbClr val="6E747A">
                      <a:alpha val="43000"/>
                    </a:srgbClr>
                  </a:outerShdw>
                </a:effectLst>
                <a:latin typeface="仿宋" panose="02010609060101010101" charset="-122"/>
                <a:ea typeface="仿宋" panose="02010609060101010101" charset="-122"/>
              </a:rPr>
              <a:t>穆旦之沉郁顿挫、深奥峭拔,杜运燮之机智幽默、轻松洒脱,郑敏的静穆与虔诚等。</a:t>
            </a:r>
            <a:endParaRPr lang="zh-CN" altLang="en-US" sz="2400" b="1" u="sng">
              <a:solidFill>
                <a:srgbClr val="FF0000"/>
              </a:solidFill>
              <a:effectLst>
                <a:outerShdw blurRad="38100" dist="25400" dir="5400000" algn="ctr" rotWithShape="0">
                  <a:srgbClr val="6E747A">
                    <a:alpha val="43000"/>
                  </a:srgbClr>
                </a:outerShdw>
              </a:effectLst>
              <a:latin typeface="仿宋" panose="02010609060101010101" charset="-122"/>
              <a:ea typeface="仿宋" panose="02010609060101010101" charset="-122"/>
            </a:endParaRPr>
          </a:p>
        </p:txBody>
      </p:sp>
      <p:pic>
        <p:nvPicPr>
          <p:cNvPr id="6" name="图片 5"/>
          <p:cNvPicPr>
            <a:picLocks noChangeAspect="1"/>
          </p:cNvPicPr>
          <p:nvPr/>
        </p:nvPicPr>
        <p:blipFill>
          <a:blip r:embed="rId1"/>
          <a:stretch>
            <a:fillRect/>
          </a:stretch>
        </p:blipFill>
        <p:spPr>
          <a:xfrm>
            <a:off x="13335" y="-21590"/>
            <a:ext cx="1473200" cy="2049145"/>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descr="C:\Users\Administrator\Desktop\2.12\timg (19).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4909" t="4874"/>
          <a:stretch>
            <a:fillRect/>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3717826"/>
            <a:ext cx="12192000" cy="1537200"/>
            <a:chOff x="0" y="3717826"/>
            <a:chExt cx="12192000" cy="1537200"/>
          </a:xfrm>
        </p:grpSpPr>
        <p:grpSp>
          <p:nvGrpSpPr>
            <p:cNvPr id="13" name="组合 12"/>
            <p:cNvGrpSpPr/>
            <p:nvPr/>
          </p:nvGrpSpPr>
          <p:grpSpPr>
            <a:xfrm>
              <a:off x="0" y="3796898"/>
              <a:ext cx="12192000" cy="1375395"/>
              <a:chOff x="-1524000" y="2705990"/>
              <a:chExt cx="12192000" cy="1375395"/>
            </a:xfrm>
          </p:grpSpPr>
          <p:cxnSp>
            <p:nvCxnSpPr>
              <p:cNvPr id="19" name="直接连接符 18"/>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1524000" y="2705990"/>
                <a:ext cx="12192000" cy="1375395"/>
                <a:chOff x="-1524000" y="2705990"/>
                <a:chExt cx="12192000" cy="1375395"/>
              </a:xfrm>
            </p:grpSpPr>
            <p:sp>
              <p:nvSpPr>
                <p:cNvPr id="21" name="矩形 20"/>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矩形 16"/>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矩形 23"/>
          <p:cNvSpPr/>
          <p:nvPr/>
        </p:nvSpPr>
        <p:spPr>
          <a:xfrm>
            <a:off x="4218741" y="3812513"/>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anose="020B0503020204020204" pitchFamily="34" charset="-122"/>
                <a:ea typeface="微软雅黑" panose="020B0503020204020204" pitchFamily="34" charset="-122"/>
                <a:cs typeface="+mj-cs"/>
              </a:rPr>
              <a:t>本课结束</a:t>
            </a:r>
            <a:endParaRPr lang="zh-CN" altLang="en-US" sz="4400" b="1" dirty="0">
              <a:solidFill>
                <a:srgbClr val="0000FF"/>
              </a:solidFill>
              <a:latin typeface="微软雅黑" panose="020B0503020204020204" pitchFamily="34" charset="-122"/>
              <a:ea typeface="微软雅黑" panose="020B0503020204020204" pitchFamily="34" charset="-122"/>
              <a:cs typeface="+mj-cs"/>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100" y="593090"/>
            <a:ext cx="4623435" cy="5183505"/>
          </a:xfrm>
          <a:prstGeom prst="rect">
            <a:avLst/>
          </a:prstGeom>
          <a:noFill/>
          <a:ln>
            <a:noFill/>
          </a:ln>
        </p:spPr>
        <p:txBody>
          <a:bodyPr wrap="square" lIns="121898" tIns="60948" rIns="121898" bIns="60948">
            <a:spAutoFit/>
          </a:bodyPr>
          <a:lstStyle/>
          <a:p>
            <a:pPr indent="0" algn="just" fontAlgn="auto">
              <a:lnSpc>
                <a:spcPct val="100000"/>
              </a:lnSpc>
              <a:spcAft>
                <a:spcPts val="0"/>
              </a:spcAft>
            </a:pPr>
            <a:r>
              <a:rPr lang="en-US" sz="2400" kern="100" dirty="0">
                <a:ea typeface="华文细黑" panose="02010600040101010101" charset="-122"/>
                <a:cs typeface="Times New Roman" panose="02020603050405020304"/>
              </a:rPr>
              <a:t>                    </a:t>
            </a:r>
            <a:r>
              <a:rPr altLang="zh-CN" sz="2400" kern="100" dirty="0">
                <a:ea typeface="华文细黑" panose="02010600040101010101" charset="-122"/>
                <a:cs typeface="Times New Roman" panose="02020603050405020304"/>
              </a:rPr>
              <a:t>“代沟”上握手</a:t>
            </a:r>
            <a:endParaRPr altLang="zh-CN" sz="2400" kern="100" dirty="0">
              <a:ea typeface="华文细黑" panose="02010600040101010101" charset="-122"/>
              <a:cs typeface="Times New Roman" panose="02020603050405020304"/>
            </a:endParaRPr>
          </a:p>
          <a:p>
            <a:pPr indent="0" algn="just" fontAlgn="auto">
              <a:lnSpc>
                <a:spcPct val="100000"/>
              </a:lnSpc>
              <a:spcAft>
                <a:spcPts val="0"/>
              </a:spcAft>
            </a:pPr>
            <a:r>
              <a:rPr altLang="zh-CN" sz="2400" kern="100" dirty="0">
                <a:ea typeface="华文细黑" panose="02010600040101010101" charset="-122"/>
                <a:cs typeface="Times New Roman" panose="02020603050405020304"/>
              </a:rPr>
              <a:t>                         辛　迪</a:t>
            </a:r>
            <a:endParaRPr altLang="zh-CN" sz="2400" kern="100" dirty="0">
              <a:ea typeface="华文细黑" panose="02010600040101010101" charset="-122"/>
              <a:cs typeface="Times New Roman" panose="02020603050405020304"/>
            </a:endParaRPr>
          </a:p>
          <a:p>
            <a:pPr indent="0" algn="just" fontAlgn="auto">
              <a:lnSpc>
                <a:spcPct val="100000"/>
              </a:lnSpc>
              <a:spcAft>
                <a:spcPts val="0"/>
              </a:spcAft>
            </a:pPr>
            <a:endParaRPr altLang="zh-CN" sz="2400" kern="100" dirty="0">
              <a:ea typeface="华文细黑" panose="0201060004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过午的阳光照亮林荫里</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灰鸽白鸽跳跃在绿色草坪</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我边在诗页上题字</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边听你絮语低声</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我忘记了你是我学生的女儿</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你忘记了我祖父般的年龄</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你谈论你青春的梦想</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我心灵上响起驼铃</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隔代人共同来找生命的支点</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鸿沟能不能就美好地犁平</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000" kern="100" dirty="0">
                <a:latin typeface="仿宋" panose="02010609060101010101" charset="-122"/>
                <a:ea typeface="仿宋" panose="02010609060101010101" charset="-122"/>
                <a:cs typeface="Times New Roman" panose="02020603050405020304"/>
              </a:rPr>
              <a:t>        1981年5月在加拿大多伦多市</a:t>
            </a:r>
            <a:endParaRPr altLang="zh-CN" sz="2000" kern="100" dirty="0">
              <a:latin typeface="仿宋" panose="02010609060101010101" charset="-122"/>
              <a:ea typeface="仿宋" panose="02010609060101010101" charset="-122"/>
              <a:cs typeface="Times New Roman" panose="02020603050405020304"/>
            </a:endParaRPr>
          </a:p>
        </p:txBody>
      </p:sp>
      <p:sp>
        <p:nvSpPr>
          <p:cNvPr id="100" name="文本框 99"/>
          <p:cNvSpPr txBox="1"/>
          <p:nvPr/>
        </p:nvSpPr>
        <p:spPr>
          <a:xfrm>
            <a:off x="4518025" y="218440"/>
            <a:ext cx="7682230" cy="457200"/>
          </a:xfrm>
          <a:prstGeom prst="rect">
            <a:avLst/>
          </a:prstGeom>
          <a:noFill/>
          <a:ln w="9525">
            <a:noFill/>
          </a:ln>
        </p:spPr>
        <p:txBody>
          <a:bodyPr wrap="square">
            <a:spAutoFit/>
          </a:bodyPr>
          <a:p>
            <a:pPr marL="0" indent="0" algn="l"/>
            <a:r>
              <a:rPr lang="en-US" altLang="zh-CN" sz="2400" b="0" u="none">
                <a:latin typeface="宋体" panose="02010600030101010101" pitchFamily="2" charset="-122"/>
                <a:ea typeface="宋体" panose="02010600030101010101" pitchFamily="2" charset="-122"/>
                <a:cs typeface="宋体" panose="02010600030101010101" pitchFamily="2" charset="-122"/>
              </a:rPr>
              <a:t>1</a:t>
            </a:r>
            <a:r>
              <a:rPr lang="zh-CN" altLang="en-US" sz="2400" b="0" u="none">
                <a:latin typeface="宋体" panose="02010600030101010101" pitchFamily="2" charset="-122"/>
                <a:ea typeface="宋体" panose="02010600030101010101" pitchFamily="2" charset="-122"/>
                <a:cs typeface="宋体" panose="02010600030101010101" pitchFamily="2" charset="-122"/>
              </a:rPr>
              <a:t>．“青春的梦想”和“我心灵上的驼铃”分别指什么？</a:t>
            </a:r>
            <a:endParaRPr lang="zh-CN" altLang="en-US" sz="2400"/>
          </a:p>
        </p:txBody>
      </p:sp>
      <p:sp>
        <p:nvSpPr>
          <p:cNvPr id="3" name="文本框 2"/>
          <p:cNvSpPr txBox="1"/>
          <p:nvPr/>
        </p:nvSpPr>
        <p:spPr>
          <a:xfrm>
            <a:off x="4898390" y="749300"/>
            <a:ext cx="6921500" cy="822960"/>
          </a:xfrm>
          <a:prstGeom prst="rect">
            <a:avLst/>
          </a:prstGeom>
          <a:noFill/>
          <a:ln w="9525">
            <a:noFill/>
          </a:ln>
        </p:spPr>
        <p:txBody>
          <a:bodyPr wrap="square">
            <a:spAutoFit/>
          </a:bodyPr>
          <a:p>
            <a:pPr marL="0" indent="0" algn="l"/>
            <a:r>
              <a:rPr lang="en-US" altLang="zh-CN" sz="2400" b="1" u="none">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u="none">
                <a:solidFill>
                  <a:srgbClr val="FF0000"/>
                </a:solidFill>
                <a:latin typeface="宋体" panose="02010600030101010101" pitchFamily="2" charset="-122"/>
                <a:ea typeface="宋体" panose="02010600030101010101" pitchFamily="2" charset="-122"/>
                <a:cs typeface="宋体" panose="02010600030101010101" pitchFamily="2" charset="-122"/>
              </a:rPr>
              <a:t>青春的梦想”指年轻人对未来美好的憧憬，</a:t>
            </a:r>
            <a:endParaRPr lang="zh-CN" altLang="en-US" sz="2400" b="1" u="none">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2400" b="1" u="none">
                <a:solidFill>
                  <a:srgbClr val="FF0000"/>
                </a:solidFill>
                <a:latin typeface="宋体" panose="02010600030101010101" pitchFamily="2" charset="-122"/>
                <a:ea typeface="宋体" panose="02010600030101010101" pitchFamily="2" charset="-122"/>
                <a:cs typeface="宋体" panose="02010600030101010101" pitchFamily="2" charset="-122"/>
              </a:rPr>
              <a:t>“我心灵上的驼铃”指诚恳的生活态度，努力奋斗。</a:t>
            </a:r>
            <a:endParaRPr lang="zh-CN" altLang="en-US" sz="2400" b="1" u="none">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pic>
        <p:nvPicPr>
          <p:cNvPr id="4" name="图片 3" descr="0T010`QH__`XMI2BCTAX@MB"/>
          <p:cNvPicPr>
            <a:picLocks noChangeAspect="1"/>
          </p:cNvPicPr>
          <p:nvPr/>
        </p:nvPicPr>
        <p:blipFill>
          <a:blip r:embed="rId1"/>
          <a:stretch>
            <a:fillRect/>
          </a:stretch>
        </p:blipFill>
        <p:spPr>
          <a:xfrm>
            <a:off x="4661535" y="1834515"/>
            <a:ext cx="7158355" cy="1117600"/>
          </a:xfrm>
          <a:prstGeom prst="rect">
            <a:avLst/>
          </a:prstGeom>
        </p:spPr>
      </p:pic>
      <p:pic>
        <p:nvPicPr>
          <p:cNvPr id="7" name="图片 6"/>
          <p:cNvPicPr>
            <a:picLocks noChangeAspect="1"/>
          </p:cNvPicPr>
          <p:nvPr/>
        </p:nvPicPr>
        <p:blipFill>
          <a:blip r:embed="rId2"/>
          <a:stretch>
            <a:fillRect/>
          </a:stretch>
        </p:blipFill>
        <p:spPr>
          <a:xfrm>
            <a:off x="4739640" y="3325495"/>
            <a:ext cx="7002780" cy="1029335"/>
          </a:xfrm>
          <a:prstGeom prst="rect">
            <a:avLst/>
          </a:prstGeom>
        </p:spPr>
      </p:pic>
      <p:pic>
        <p:nvPicPr>
          <p:cNvPr id="8" name="图片 7"/>
          <p:cNvPicPr>
            <a:picLocks noChangeAspect="1"/>
          </p:cNvPicPr>
          <p:nvPr/>
        </p:nvPicPr>
        <p:blipFill>
          <a:blip r:embed="rId3"/>
          <a:stretch>
            <a:fillRect/>
          </a:stretch>
        </p:blipFill>
        <p:spPr>
          <a:xfrm>
            <a:off x="4739640" y="4652645"/>
            <a:ext cx="6750050" cy="1210945"/>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3335" y="1037590"/>
            <a:ext cx="4623435" cy="5183505"/>
          </a:xfrm>
          <a:prstGeom prst="rect">
            <a:avLst/>
          </a:prstGeom>
          <a:noFill/>
          <a:ln>
            <a:noFill/>
          </a:ln>
        </p:spPr>
        <p:txBody>
          <a:bodyPr wrap="square" lIns="121898" tIns="60948" rIns="121898" bIns="60948">
            <a:spAutoFit/>
          </a:bodyPr>
          <a:lstStyle/>
          <a:p>
            <a:pPr indent="0" algn="just" fontAlgn="auto">
              <a:lnSpc>
                <a:spcPct val="100000"/>
              </a:lnSpc>
              <a:spcAft>
                <a:spcPts val="0"/>
              </a:spcAft>
            </a:pPr>
            <a:r>
              <a:rPr lang="en-US" sz="2400" kern="100" dirty="0">
                <a:ea typeface="华文细黑" panose="02010600040101010101" charset="-122"/>
                <a:cs typeface="Times New Roman" panose="02020603050405020304"/>
              </a:rPr>
              <a:t>                    </a:t>
            </a:r>
            <a:r>
              <a:rPr altLang="zh-CN" sz="2400" kern="100" dirty="0">
                <a:ea typeface="华文细黑" panose="02010600040101010101" charset="-122"/>
                <a:cs typeface="Times New Roman" panose="02020603050405020304"/>
              </a:rPr>
              <a:t>“代沟”上握手</a:t>
            </a:r>
            <a:endParaRPr altLang="zh-CN" sz="2400" kern="100" dirty="0">
              <a:ea typeface="华文细黑" panose="02010600040101010101" charset="-122"/>
              <a:cs typeface="Times New Roman" panose="02020603050405020304"/>
            </a:endParaRPr>
          </a:p>
          <a:p>
            <a:pPr indent="0" algn="just" fontAlgn="auto">
              <a:lnSpc>
                <a:spcPct val="100000"/>
              </a:lnSpc>
              <a:spcAft>
                <a:spcPts val="0"/>
              </a:spcAft>
            </a:pPr>
            <a:r>
              <a:rPr altLang="zh-CN" sz="2400" kern="100" dirty="0">
                <a:ea typeface="华文细黑" panose="02010600040101010101" charset="-122"/>
                <a:cs typeface="Times New Roman" panose="02020603050405020304"/>
              </a:rPr>
              <a:t>                         辛　迪</a:t>
            </a:r>
            <a:endParaRPr altLang="zh-CN" sz="2400" kern="100" dirty="0">
              <a:ea typeface="华文细黑" panose="02010600040101010101" charset="-122"/>
              <a:cs typeface="Times New Roman" panose="02020603050405020304"/>
            </a:endParaRPr>
          </a:p>
          <a:p>
            <a:pPr indent="0" algn="just" fontAlgn="auto">
              <a:lnSpc>
                <a:spcPct val="100000"/>
              </a:lnSpc>
              <a:spcAft>
                <a:spcPts val="0"/>
              </a:spcAft>
            </a:pPr>
            <a:endParaRPr altLang="zh-CN" sz="2400" kern="100" dirty="0">
              <a:ea typeface="华文细黑" panose="0201060004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过午的阳光照亮林荫里</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灰鸽白鸽跳跃在绿色草坪</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我边在诗页上题字</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边听你絮语低声</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我忘记了你是我学生的女儿</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你忘记了我祖父般的年龄</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你谈论你青春的梦想</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我心灵上响起驼铃</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隔代人共同来找生命的支点</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鸿沟能不能就美好地犁平</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000" kern="100" dirty="0">
                <a:latin typeface="仿宋" panose="02010609060101010101" charset="-122"/>
                <a:ea typeface="仿宋" panose="02010609060101010101" charset="-122"/>
                <a:cs typeface="Times New Roman" panose="02020603050405020304"/>
              </a:rPr>
              <a:t>        1981年5月在加拿大多伦多市</a:t>
            </a:r>
            <a:endParaRPr altLang="zh-CN" sz="2000" kern="100" dirty="0">
              <a:latin typeface="仿宋" panose="02010609060101010101" charset="-122"/>
              <a:ea typeface="仿宋" panose="02010609060101010101" charset="-122"/>
              <a:cs typeface="Times New Roman" panose="02020603050405020304"/>
            </a:endParaRPr>
          </a:p>
        </p:txBody>
      </p:sp>
      <p:sp>
        <p:nvSpPr>
          <p:cNvPr id="9" name="文本框 8"/>
          <p:cNvSpPr txBox="1"/>
          <p:nvPr/>
        </p:nvSpPr>
        <p:spPr>
          <a:xfrm>
            <a:off x="5267325" y="142240"/>
            <a:ext cx="5659755" cy="457200"/>
          </a:xfrm>
          <a:prstGeom prst="rect">
            <a:avLst/>
          </a:prstGeom>
          <a:noFill/>
          <a:ln w="9525">
            <a:noFill/>
          </a:ln>
        </p:spPr>
        <p:txBody>
          <a:bodyPr wrap="square">
            <a:spAutoFit/>
          </a:bodyPr>
          <a:p>
            <a:pPr marL="0" indent="0" algn="l"/>
            <a:r>
              <a:rPr lang="en-US" altLang="zh-CN" sz="2400" b="0" u="none">
                <a:latin typeface="宋体" panose="02010600030101010101" pitchFamily="2" charset="-122"/>
                <a:ea typeface="宋体" panose="02010600030101010101" pitchFamily="2" charset="-122"/>
                <a:cs typeface="宋体" panose="02010600030101010101" pitchFamily="2" charset="-122"/>
              </a:rPr>
              <a:t>2</a:t>
            </a:r>
            <a:r>
              <a:rPr lang="zh-CN" altLang="en-US" sz="2400" b="0" u="none">
                <a:latin typeface="宋体" panose="02010600030101010101" pitchFamily="2" charset="-122"/>
                <a:ea typeface="宋体" panose="02010600030101010101" pitchFamily="2" charset="-122"/>
                <a:cs typeface="宋体" panose="02010600030101010101" pitchFamily="2" charset="-122"/>
              </a:rPr>
              <a:t>．这首诗表现了作者怎样的心愿？</a:t>
            </a:r>
            <a:endParaRPr lang="zh-CN" altLang="en-US" sz="2400" b="0" u="none">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p:cNvSpPr txBox="1"/>
          <p:nvPr/>
        </p:nvSpPr>
        <p:spPr>
          <a:xfrm>
            <a:off x="4819015" y="675640"/>
            <a:ext cx="6857365" cy="822960"/>
          </a:xfrm>
          <a:prstGeom prst="rect">
            <a:avLst/>
          </a:prstGeom>
          <a:noFill/>
          <a:ln w="9525">
            <a:noFill/>
          </a:ln>
        </p:spPr>
        <p:txBody>
          <a:bodyPr wrap="square">
            <a:spAutoFit/>
          </a:bodyPr>
          <a:p>
            <a:pPr marL="0" indent="0" algn="l"/>
            <a:r>
              <a:rPr lang="zh-CN" altLang="en-US" sz="2400" b="0" u="none">
                <a:solidFill>
                  <a:srgbClr val="FF0000"/>
                </a:solidFill>
                <a:latin typeface="宋体" panose="02010600030101010101" pitchFamily="2" charset="-122"/>
                <a:ea typeface="宋体" panose="02010600030101010101" pitchFamily="2" charset="-122"/>
                <a:cs typeface="宋体" panose="02010600030101010101" pitchFamily="2" charset="-122"/>
              </a:rPr>
              <a:t>作者希望消除代沟，使父母与孩子能很好地沟通，老人和年轻人能很好地沟通。</a:t>
            </a:r>
            <a:endParaRPr lang="zh-CN" altLang="en-US" sz="2400"/>
          </a:p>
        </p:txBody>
      </p:sp>
      <p:pic>
        <p:nvPicPr>
          <p:cNvPr id="11" name="图片 10"/>
          <p:cNvPicPr>
            <a:picLocks noChangeAspect="1"/>
          </p:cNvPicPr>
          <p:nvPr/>
        </p:nvPicPr>
        <p:blipFill>
          <a:blip r:embed="rId1"/>
          <a:stretch>
            <a:fillRect/>
          </a:stretch>
        </p:blipFill>
        <p:spPr>
          <a:xfrm>
            <a:off x="3987800" y="1732915"/>
            <a:ext cx="7945120" cy="1089660"/>
          </a:xfrm>
          <a:prstGeom prst="rect">
            <a:avLst/>
          </a:prstGeom>
        </p:spPr>
      </p:pic>
      <p:pic>
        <p:nvPicPr>
          <p:cNvPr id="12" name="图片 11"/>
          <p:cNvPicPr>
            <a:picLocks noChangeAspect="1"/>
          </p:cNvPicPr>
          <p:nvPr/>
        </p:nvPicPr>
        <p:blipFill>
          <a:blip r:embed="rId2"/>
          <a:stretch>
            <a:fillRect/>
          </a:stretch>
        </p:blipFill>
        <p:spPr>
          <a:xfrm>
            <a:off x="4125595" y="3214370"/>
            <a:ext cx="7550785" cy="829310"/>
          </a:xfrm>
          <a:prstGeom prst="rect">
            <a:avLst/>
          </a:prstGeom>
        </p:spPr>
      </p:pic>
      <p:pic>
        <p:nvPicPr>
          <p:cNvPr id="13" name="图片 12"/>
          <p:cNvPicPr>
            <a:picLocks noChangeAspect="1"/>
          </p:cNvPicPr>
          <p:nvPr/>
        </p:nvPicPr>
        <p:blipFill>
          <a:blip r:embed="rId3"/>
          <a:stretch>
            <a:fillRect/>
          </a:stretch>
        </p:blipFill>
        <p:spPr>
          <a:xfrm>
            <a:off x="4096385" y="4364990"/>
            <a:ext cx="7579995" cy="828675"/>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3335" y="1037590"/>
            <a:ext cx="4623435" cy="5183505"/>
          </a:xfrm>
          <a:prstGeom prst="rect">
            <a:avLst/>
          </a:prstGeom>
          <a:noFill/>
          <a:ln>
            <a:noFill/>
          </a:ln>
        </p:spPr>
        <p:txBody>
          <a:bodyPr wrap="square" lIns="121898" tIns="60948" rIns="121898" bIns="60948">
            <a:spAutoFit/>
          </a:bodyPr>
          <a:lstStyle/>
          <a:p>
            <a:pPr indent="0" algn="just" fontAlgn="auto">
              <a:lnSpc>
                <a:spcPct val="100000"/>
              </a:lnSpc>
              <a:spcAft>
                <a:spcPts val="0"/>
              </a:spcAft>
            </a:pPr>
            <a:r>
              <a:rPr lang="en-US" sz="2400" kern="100" dirty="0">
                <a:ea typeface="华文细黑" panose="02010600040101010101" charset="-122"/>
                <a:cs typeface="Times New Roman" panose="02020603050405020304"/>
              </a:rPr>
              <a:t>                    </a:t>
            </a:r>
            <a:r>
              <a:rPr altLang="zh-CN" sz="2400" kern="100" dirty="0">
                <a:ea typeface="华文细黑" panose="02010600040101010101" charset="-122"/>
                <a:cs typeface="Times New Roman" panose="02020603050405020304"/>
              </a:rPr>
              <a:t>“代沟”上握手</a:t>
            </a:r>
            <a:endParaRPr altLang="zh-CN" sz="2400" kern="100" dirty="0">
              <a:ea typeface="华文细黑" panose="02010600040101010101" charset="-122"/>
              <a:cs typeface="Times New Roman" panose="02020603050405020304"/>
            </a:endParaRPr>
          </a:p>
          <a:p>
            <a:pPr indent="0" algn="just" fontAlgn="auto">
              <a:lnSpc>
                <a:spcPct val="100000"/>
              </a:lnSpc>
              <a:spcAft>
                <a:spcPts val="0"/>
              </a:spcAft>
            </a:pPr>
            <a:r>
              <a:rPr altLang="zh-CN" sz="2400" kern="100" dirty="0">
                <a:ea typeface="华文细黑" panose="02010600040101010101" charset="-122"/>
                <a:cs typeface="Times New Roman" panose="02020603050405020304"/>
              </a:rPr>
              <a:t>                         辛　迪</a:t>
            </a:r>
            <a:endParaRPr altLang="zh-CN" sz="2400" kern="100" dirty="0">
              <a:ea typeface="华文细黑" panose="02010600040101010101" charset="-122"/>
              <a:cs typeface="Times New Roman" panose="02020603050405020304"/>
            </a:endParaRPr>
          </a:p>
          <a:p>
            <a:pPr indent="0" algn="just" fontAlgn="auto">
              <a:lnSpc>
                <a:spcPct val="100000"/>
              </a:lnSpc>
              <a:spcAft>
                <a:spcPts val="0"/>
              </a:spcAft>
            </a:pPr>
            <a:endParaRPr altLang="zh-CN" sz="2400" kern="100" dirty="0">
              <a:ea typeface="华文细黑" panose="0201060004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过午的阳光照亮林荫里</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灰鸽白鸽跳跃在绿色草坪</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我边在诗页上题字</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边听你絮语低声</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我忘记了你是我学生的女儿</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你忘记了我祖父般的年龄</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你谈论你青春的梦想</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我心灵上响起驼铃</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隔代人共同来找生命的支点</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鸿沟能不能就美好地犁平</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000" kern="100" dirty="0">
                <a:latin typeface="仿宋" panose="02010609060101010101" charset="-122"/>
                <a:ea typeface="仿宋" panose="02010609060101010101" charset="-122"/>
                <a:cs typeface="Times New Roman" panose="02020603050405020304"/>
              </a:rPr>
              <a:t>        1981年5月在加拿大多伦多市</a:t>
            </a:r>
            <a:endParaRPr altLang="zh-CN" sz="2000" kern="100" dirty="0">
              <a:latin typeface="仿宋" panose="02010609060101010101" charset="-122"/>
              <a:ea typeface="仿宋" panose="02010609060101010101" charset="-122"/>
              <a:cs typeface="Times New Roman" panose="02020603050405020304"/>
            </a:endParaRPr>
          </a:p>
        </p:txBody>
      </p:sp>
      <p:sp>
        <p:nvSpPr>
          <p:cNvPr id="100" name="文本框 99"/>
          <p:cNvSpPr txBox="1"/>
          <p:nvPr/>
        </p:nvSpPr>
        <p:spPr>
          <a:xfrm>
            <a:off x="4518025" y="218440"/>
            <a:ext cx="6654165" cy="457200"/>
          </a:xfrm>
          <a:prstGeom prst="rect">
            <a:avLst/>
          </a:prstGeom>
          <a:noFill/>
          <a:ln w="9525">
            <a:noFill/>
          </a:ln>
        </p:spPr>
        <p:txBody>
          <a:bodyPr wrap="square">
            <a:spAutoFit/>
          </a:bodyPr>
          <a:p>
            <a:pPr marL="0" indent="0" algn="l"/>
            <a:r>
              <a:rPr lang="en-US" altLang="zh-CN" sz="2400" b="0" u="none">
                <a:latin typeface="宋体" panose="02010600030101010101" pitchFamily="2" charset="-122"/>
                <a:ea typeface="宋体" panose="02010600030101010101" pitchFamily="2" charset="-122"/>
                <a:cs typeface="宋体" panose="02010600030101010101" pitchFamily="2" charset="-122"/>
              </a:rPr>
              <a:t>3</a:t>
            </a:r>
            <a:r>
              <a:rPr lang="zh-CN" altLang="en-US" sz="2400" b="0" u="none">
                <a:latin typeface="宋体" panose="02010600030101010101" pitchFamily="2" charset="-122"/>
                <a:ea typeface="宋体" panose="02010600030101010101" pitchFamily="2" charset="-122"/>
                <a:cs typeface="宋体" panose="02010600030101010101" pitchFamily="2" charset="-122"/>
              </a:rPr>
              <a:t>．怎样理解这首诗的题目？</a:t>
            </a:r>
            <a:endParaRPr lang="zh-CN" altLang="en-US" sz="2400" b="0" u="none">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4384040" y="675640"/>
            <a:ext cx="7454900" cy="1188720"/>
          </a:xfrm>
          <a:prstGeom prst="rect">
            <a:avLst/>
          </a:prstGeom>
          <a:noFill/>
          <a:ln w="9525">
            <a:noFill/>
          </a:ln>
        </p:spPr>
        <p:txBody>
          <a:bodyPr wrap="square">
            <a:spAutoFit/>
          </a:bodyPr>
          <a:p>
            <a:pPr marL="0" indent="0" algn="l"/>
            <a:r>
              <a:rPr sz="2400" b="1" u="none">
                <a:solidFill>
                  <a:srgbClr val="FF0000"/>
                </a:solidFill>
                <a:latin typeface="宋体" panose="02010600030101010101" pitchFamily="2" charset="-122"/>
                <a:ea typeface="宋体" panose="02010600030101010101" pitchFamily="2" charset="-122"/>
                <a:cs typeface="宋体" panose="02010600030101010101" pitchFamily="2" charset="-122"/>
              </a:rPr>
              <a:t>标题中的两个关键词语是“代沟”和“握手”，“代沟”指隔阂，“握手”指相互理解，友好相处。</a:t>
            </a:r>
            <a:r>
              <a:rPr lang="zh-CN" sz="2400" b="1" u="none">
                <a:solidFill>
                  <a:srgbClr val="FF0000"/>
                </a:solidFill>
                <a:latin typeface="宋体" panose="02010600030101010101" pitchFamily="2" charset="-122"/>
                <a:ea typeface="宋体" panose="02010600030101010101" pitchFamily="2" charset="-122"/>
                <a:cs typeface="宋体" panose="02010600030101010101" pitchFamily="2" charset="-122"/>
              </a:rPr>
              <a:t>题目的含义即</a:t>
            </a:r>
            <a:r>
              <a:rPr sz="2400" b="1" u="none">
                <a:solidFill>
                  <a:srgbClr val="FF0000"/>
                </a:solidFill>
                <a:latin typeface="宋体" panose="02010600030101010101" pitchFamily="2" charset="-122"/>
                <a:ea typeface="宋体" panose="02010600030101010101" pitchFamily="2" charset="-122"/>
                <a:cs typeface="宋体" panose="02010600030101010101" pitchFamily="2" charset="-122"/>
              </a:rPr>
              <a:t>希望两代人之间相互理解</a:t>
            </a:r>
            <a:r>
              <a:rPr lang="zh-CN" sz="2400" b="1" u="none">
                <a:solidFill>
                  <a:srgbClr val="FF0000"/>
                </a:solidFill>
                <a:latin typeface="宋体" panose="02010600030101010101" pitchFamily="2" charset="-122"/>
                <a:ea typeface="宋体" panose="02010600030101010101" pitchFamily="2" charset="-122"/>
                <a:cs typeface="宋体" panose="02010600030101010101" pitchFamily="2" charset="-122"/>
              </a:rPr>
              <a:t>，</a:t>
            </a:r>
            <a:r>
              <a:rPr sz="2400" b="1" u="none">
                <a:solidFill>
                  <a:srgbClr val="FF0000"/>
                </a:solidFill>
                <a:latin typeface="宋体" panose="02010600030101010101" pitchFamily="2" charset="-122"/>
                <a:ea typeface="宋体" panose="02010600030101010101" pitchFamily="2" charset="-122"/>
                <a:cs typeface="宋体" panose="02010600030101010101" pitchFamily="2" charset="-122"/>
              </a:rPr>
              <a:t>友好相处。</a:t>
            </a:r>
            <a:endParaRPr sz="2400" b="1" u="none">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4491355" y="2027555"/>
            <a:ext cx="7348220" cy="1155700"/>
          </a:xfrm>
          <a:prstGeom prst="rect">
            <a:avLst/>
          </a:prstGeom>
        </p:spPr>
      </p:pic>
      <p:pic>
        <p:nvPicPr>
          <p:cNvPr id="14" name="图片 13"/>
          <p:cNvPicPr>
            <a:picLocks noChangeAspect="1"/>
          </p:cNvPicPr>
          <p:nvPr/>
        </p:nvPicPr>
        <p:blipFill>
          <a:blip r:embed="rId2"/>
          <a:stretch>
            <a:fillRect/>
          </a:stretch>
        </p:blipFill>
        <p:spPr>
          <a:xfrm>
            <a:off x="4518025" y="3435985"/>
            <a:ext cx="7322820" cy="654050"/>
          </a:xfrm>
          <a:prstGeom prst="rect">
            <a:avLst/>
          </a:prstGeom>
        </p:spPr>
      </p:pic>
      <p:pic>
        <p:nvPicPr>
          <p:cNvPr id="16" name="图片 15"/>
          <p:cNvPicPr>
            <a:picLocks noChangeAspect="1"/>
          </p:cNvPicPr>
          <p:nvPr/>
        </p:nvPicPr>
        <p:blipFill>
          <a:blip r:embed="rId3"/>
          <a:stretch>
            <a:fillRect/>
          </a:stretch>
        </p:blipFill>
        <p:spPr>
          <a:xfrm>
            <a:off x="4518025" y="4683760"/>
            <a:ext cx="7550785" cy="628015"/>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3335" y="1037590"/>
            <a:ext cx="4623435" cy="5183505"/>
          </a:xfrm>
          <a:prstGeom prst="rect">
            <a:avLst/>
          </a:prstGeom>
          <a:noFill/>
          <a:ln>
            <a:noFill/>
          </a:ln>
        </p:spPr>
        <p:txBody>
          <a:bodyPr wrap="square" lIns="121898" tIns="60948" rIns="121898" bIns="60948">
            <a:spAutoFit/>
          </a:bodyPr>
          <a:lstStyle/>
          <a:p>
            <a:pPr indent="0" algn="just" fontAlgn="auto">
              <a:lnSpc>
                <a:spcPct val="100000"/>
              </a:lnSpc>
              <a:spcAft>
                <a:spcPts val="0"/>
              </a:spcAft>
            </a:pPr>
            <a:r>
              <a:rPr lang="en-US" sz="2400" kern="100" dirty="0">
                <a:ea typeface="华文细黑" panose="02010600040101010101" charset="-122"/>
                <a:cs typeface="Times New Roman" panose="02020603050405020304"/>
              </a:rPr>
              <a:t>                    </a:t>
            </a:r>
            <a:r>
              <a:rPr altLang="zh-CN" sz="2400" kern="100" dirty="0">
                <a:ea typeface="华文细黑" panose="02010600040101010101" charset="-122"/>
                <a:cs typeface="Times New Roman" panose="02020603050405020304"/>
              </a:rPr>
              <a:t>“代沟”上握手</a:t>
            </a:r>
            <a:endParaRPr altLang="zh-CN" sz="2400" kern="100" dirty="0">
              <a:ea typeface="华文细黑" panose="02010600040101010101" charset="-122"/>
              <a:cs typeface="Times New Roman" panose="02020603050405020304"/>
            </a:endParaRPr>
          </a:p>
          <a:p>
            <a:pPr indent="0" algn="just" fontAlgn="auto">
              <a:lnSpc>
                <a:spcPct val="100000"/>
              </a:lnSpc>
              <a:spcAft>
                <a:spcPts val="0"/>
              </a:spcAft>
            </a:pPr>
            <a:r>
              <a:rPr altLang="zh-CN" sz="2400" kern="100" dirty="0">
                <a:ea typeface="华文细黑" panose="02010600040101010101" charset="-122"/>
                <a:cs typeface="Times New Roman" panose="02020603050405020304"/>
              </a:rPr>
              <a:t>                         辛　迪</a:t>
            </a:r>
            <a:endParaRPr altLang="zh-CN" sz="2400" kern="100" dirty="0">
              <a:ea typeface="华文细黑" panose="02010600040101010101" charset="-122"/>
              <a:cs typeface="Times New Roman" panose="02020603050405020304"/>
            </a:endParaRPr>
          </a:p>
          <a:p>
            <a:pPr indent="0" algn="just" fontAlgn="auto">
              <a:lnSpc>
                <a:spcPct val="100000"/>
              </a:lnSpc>
              <a:spcAft>
                <a:spcPts val="0"/>
              </a:spcAft>
            </a:pPr>
            <a:endParaRPr altLang="zh-CN" sz="2400" kern="100" dirty="0">
              <a:ea typeface="华文细黑" panose="0201060004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过午的阳光照亮林荫里</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灰鸽白鸽跳跃在绿色草坪</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我边在诗页上题字</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边听你絮语低声</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我忘记了你是我学生的女儿</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你忘记了我祖父般的年龄</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你谈论你青春的梦想</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我心灵上响起驼铃</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隔代人共同来找生命的支点</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鸿沟能不能就美好地犁平</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000" kern="100" dirty="0">
                <a:latin typeface="仿宋" panose="02010609060101010101" charset="-122"/>
                <a:ea typeface="仿宋" panose="02010609060101010101" charset="-122"/>
                <a:cs typeface="Times New Roman" panose="02020603050405020304"/>
              </a:rPr>
              <a:t>        1981年5月在加拿大多伦多市</a:t>
            </a:r>
            <a:endParaRPr altLang="zh-CN" sz="2000" kern="100" dirty="0">
              <a:latin typeface="仿宋" panose="02010609060101010101" charset="-122"/>
              <a:ea typeface="仿宋" panose="02010609060101010101" charset="-122"/>
              <a:cs typeface="Times New Roman" panose="02020603050405020304"/>
            </a:endParaRPr>
          </a:p>
        </p:txBody>
      </p:sp>
      <p:sp>
        <p:nvSpPr>
          <p:cNvPr id="100" name="文本框 99"/>
          <p:cNvSpPr txBox="1"/>
          <p:nvPr/>
        </p:nvSpPr>
        <p:spPr>
          <a:xfrm>
            <a:off x="4518025" y="218440"/>
            <a:ext cx="6654165" cy="457200"/>
          </a:xfrm>
          <a:prstGeom prst="rect">
            <a:avLst/>
          </a:prstGeom>
          <a:noFill/>
          <a:ln w="9525">
            <a:noFill/>
          </a:ln>
        </p:spPr>
        <p:txBody>
          <a:bodyPr wrap="square">
            <a:spAutoFit/>
          </a:bodyPr>
          <a:p>
            <a:pPr marL="0" indent="0" algn="l"/>
            <a:r>
              <a:rPr lang="zh-CN" altLang="en-US" sz="2400" b="0" u="none">
                <a:latin typeface="宋体" panose="02010600030101010101" pitchFamily="2" charset="-122"/>
                <a:ea typeface="宋体" panose="02010600030101010101" pitchFamily="2" charset="-122"/>
                <a:cs typeface="宋体" panose="02010600030101010101" pitchFamily="2" charset="-122"/>
              </a:rPr>
              <a:t>4．你是怎样处理和父母之间的代沟的？</a:t>
            </a:r>
            <a:endParaRPr lang="zh-CN" altLang="en-US" sz="2400" b="0" u="none">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4384040" y="675640"/>
            <a:ext cx="7454900" cy="1554480"/>
          </a:xfrm>
          <a:prstGeom prst="rect">
            <a:avLst/>
          </a:prstGeom>
          <a:noFill/>
          <a:ln w="9525">
            <a:noFill/>
          </a:ln>
        </p:spPr>
        <p:txBody>
          <a:bodyPr wrap="square">
            <a:spAutoFit/>
          </a:bodyPr>
          <a:p>
            <a:pPr marL="0" indent="0" algn="l"/>
            <a:r>
              <a:rPr sz="2400" b="1" u="none">
                <a:solidFill>
                  <a:srgbClr val="FF0000"/>
                </a:solidFill>
                <a:latin typeface="宋体" panose="02010600030101010101" pitchFamily="2" charset="-122"/>
                <a:ea typeface="宋体" panose="02010600030101010101" pitchFamily="2" charset="-122"/>
                <a:cs typeface="宋体" panose="02010600030101010101" pitchFamily="2" charset="-122"/>
              </a:rPr>
              <a:t>有隔阂要相互理解，积极沟通，处理和父母之间的代沟要把握住这一原则。</a:t>
            </a:r>
            <a:endParaRPr sz="2400" b="1" u="none">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0" indent="0" algn="l"/>
            <a:r>
              <a:rPr sz="2400" b="1" u="none">
                <a:solidFill>
                  <a:srgbClr val="FF0000"/>
                </a:solidFill>
                <a:latin typeface="宋体" panose="02010600030101010101" pitchFamily="2" charset="-122"/>
                <a:ea typeface="宋体" panose="02010600030101010101" pitchFamily="2" charset="-122"/>
                <a:cs typeface="宋体" panose="02010600030101010101" pitchFamily="2" charset="-122"/>
              </a:rPr>
              <a:t>当双方意见不一致时，待心平气和后再进行沟通调节，达到双方意见一致。</a:t>
            </a:r>
            <a:endParaRPr sz="2400" b="1" u="none">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4384040" y="2230120"/>
            <a:ext cx="7515860" cy="1365250"/>
          </a:xfrm>
          <a:prstGeom prst="rect">
            <a:avLst/>
          </a:prstGeom>
        </p:spPr>
      </p:pic>
      <p:pic>
        <p:nvPicPr>
          <p:cNvPr id="7" name="图片 6"/>
          <p:cNvPicPr>
            <a:picLocks noChangeAspect="1"/>
          </p:cNvPicPr>
          <p:nvPr/>
        </p:nvPicPr>
        <p:blipFill>
          <a:blip r:embed="rId2"/>
          <a:stretch>
            <a:fillRect/>
          </a:stretch>
        </p:blipFill>
        <p:spPr>
          <a:xfrm>
            <a:off x="4384040" y="3813810"/>
            <a:ext cx="7146290" cy="1216660"/>
          </a:xfrm>
          <a:prstGeom prst="rect">
            <a:avLst/>
          </a:prstGeom>
        </p:spPr>
      </p:pic>
      <p:pic>
        <p:nvPicPr>
          <p:cNvPr id="8" name="图片 7"/>
          <p:cNvPicPr>
            <a:picLocks noChangeAspect="1"/>
          </p:cNvPicPr>
          <p:nvPr/>
        </p:nvPicPr>
        <p:blipFill>
          <a:blip r:embed="rId3"/>
          <a:stretch>
            <a:fillRect/>
          </a:stretch>
        </p:blipFill>
        <p:spPr>
          <a:xfrm>
            <a:off x="4384040" y="5220335"/>
            <a:ext cx="7232650" cy="138430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826135" y="1723390"/>
            <a:ext cx="3442335" cy="4512945"/>
          </a:xfrm>
          <a:prstGeom prst="rect">
            <a:avLst/>
          </a:prstGeom>
          <a:noFill/>
          <a:ln>
            <a:noFill/>
          </a:ln>
        </p:spPr>
        <p:txBody>
          <a:bodyPr wrap="square" lIns="121898" tIns="60948" rIns="121898" bIns="60948">
            <a:spAutoFit/>
          </a:bodyPr>
          <a:lstStyle/>
          <a:p>
            <a:pPr indent="0" algn="just" fontAlgn="auto">
              <a:lnSpc>
                <a:spcPct val="100000"/>
              </a:lnSpc>
              <a:spcAft>
                <a:spcPts val="0"/>
              </a:spcAft>
            </a:pPr>
            <a:r>
              <a:rPr lang="en-US" sz="2400" kern="100" dirty="0">
                <a:ea typeface="华文细黑" panose="02010600040101010101" charset="-122"/>
                <a:cs typeface="Times New Roman" panose="02020603050405020304"/>
              </a:rPr>
              <a:t>            </a:t>
            </a:r>
            <a:r>
              <a:rPr altLang="zh-CN" sz="2400" kern="100" dirty="0">
                <a:ea typeface="华文细黑" panose="02010600040101010101" charset="-122"/>
                <a:cs typeface="Times New Roman" panose="02020603050405020304"/>
              </a:rPr>
              <a:t>新月弯弯</a:t>
            </a:r>
            <a:endParaRPr altLang="zh-CN" sz="2400" kern="100" dirty="0">
              <a:ea typeface="华文细黑" panose="02010600040101010101" charset="-122"/>
              <a:cs typeface="Times New Roman" panose="02020603050405020304"/>
            </a:endParaRPr>
          </a:p>
          <a:p>
            <a:pPr indent="0" algn="just" fontAlgn="auto">
              <a:lnSpc>
                <a:spcPct val="100000"/>
              </a:lnSpc>
              <a:spcAft>
                <a:spcPts val="0"/>
              </a:spcAft>
            </a:pPr>
            <a:r>
              <a:rPr altLang="zh-CN" sz="2400" kern="100" dirty="0">
                <a:ea typeface="华文细黑" panose="02010600040101010101" charset="-122"/>
                <a:cs typeface="Times New Roman" panose="02020603050405020304"/>
              </a:rPr>
              <a:t>               何其芳</a:t>
            </a:r>
            <a:endParaRPr altLang="zh-CN" sz="2400" kern="100" dirty="0">
              <a:ea typeface="华文细黑" panose="02010600040101010101" charset="-122"/>
              <a:cs typeface="Times New Roman" panose="02020603050405020304"/>
            </a:endParaRPr>
          </a:p>
          <a:p>
            <a:pPr indent="0" algn="just" fontAlgn="auto">
              <a:lnSpc>
                <a:spcPct val="100000"/>
              </a:lnSpc>
              <a:spcAft>
                <a:spcPts val="0"/>
              </a:spcAft>
            </a:pPr>
            <a:endParaRPr altLang="zh-CN" sz="2400" kern="100" dirty="0">
              <a:ea typeface="华文细黑" panose="0201060004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新月弯弯，</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像一条小船。</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我乘船归去，</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越过万水千山。</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花香。夜暖。</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故乡正是春天。</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你睡着了么？</a:t>
            </a:r>
            <a:endParaRPr altLang="zh-CN" sz="2400" kern="100" dirty="0">
              <a:latin typeface="楷体" panose="02010609060101010101" charset="-122"/>
              <a:ea typeface="楷体" panose="02010609060101010101" charset="-122"/>
              <a:cs typeface="Times New Roman" panose="02020603050405020304"/>
            </a:endParaRPr>
          </a:p>
          <a:p>
            <a:pPr indent="0" algn="just" fontAlgn="auto">
              <a:lnSpc>
                <a:spcPct val="100000"/>
              </a:lnSpc>
              <a:spcAft>
                <a:spcPts val="0"/>
              </a:spcAft>
            </a:pPr>
            <a:r>
              <a:rPr altLang="zh-CN" sz="2400" kern="100" dirty="0">
                <a:latin typeface="楷体" panose="02010609060101010101" charset="-122"/>
                <a:ea typeface="楷体" panose="02010609060101010101" charset="-122"/>
                <a:cs typeface="Times New Roman" panose="02020603050405020304"/>
              </a:rPr>
              <a:t>我在你梦中靠岸。</a:t>
            </a:r>
            <a:endParaRPr altLang="zh-CN" sz="2400" kern="100" dirty="0">
              <a:latin typeface="楷体" panose="02010609060101010101" charset="-122"/>
              <a:ea typeface="楷体" panose="02010609060101010101" charset="-122"/>
              <a:cs typeface="Times New Roman" panose="02020603050405020304"/>
            </a:endParaRPr>
          </a:p>
        </p:txBody>
      </p:sp>
      <p:pic>
        <p:nvPicPr>
          <p:cNvPr id="2" name="图片 1"/>
          <p:cNvPicPr>
            <a:picLocks noChangeAspect="1"/>
          </p:cNvPicPr>
          <p:nvPr/>
        </p:nvPicPr>
        <p:blipFill>
          <a:blip r:embed="rId1"/>
          <a:stretch>
            <a:fillRect/>
          </a:stretch>
        </p:blipFill>
        <p:spPr>
          <a:xfrm>
            <a:off x="-7620" y="-24765"/>
            <a:ext cx="1753235" cy="2698750"/>
          </a:xfrm>
          <a:prstGeom prst="rect">
            <a:avLst/>
          </a:prstGeom>
        </p:spPr>
      </p:pic>
      <p:sp>
        <p:nvSpPr>
          <p:cNvPr id="8" name="文本框 7"/>
          <p:cNvSpPr txBox="1"/>
          <p:nvPr/>
        </p:nvSpPr>
        <p:spPr>
          <a:xfrm>
            <a:off x="3570605" y="441960"/>
            <a:ext cx="8455660" cy="5794375"/>
          </a:xfrm>
          <a:prstGeom prst="rect">
            <a:avLst/>
          </a:prstGeom>
          <a:noFill/>
        </p:spPr>
        <p:txBody>
          <a:bodyPr wrap="square" rtlCol="0" anchor="t">
            <a:spAutoFit/>
          </a:bodyPr>
          <a:p>
            <a:r>
              <a:rPr sz="2200" b="1">
                <a:ln w="22225">
                  <a:solidFill>
                    <a:schemeClr val="accent2"/>
                  </a:solidFill>
                  <a:prstDash val="solid"/>
                </a:ln>
                <a:solidFill>
                  <a:schemeClr val="accent2">
                    <a:lumMod val="40000"/>
                    <a:lumOff val="60000"/>
                  </a:schemeClr>
                </a:solidFill>
                <a:effectLst/>
              </a:rPr>
              <a:t>何其芳</a:t>
            </a:r>
            <a:r>
              <a:rPr sz="2200" b="1">
                <a:solidFill>
                  <a:srgbClr val="0000FF"/>
                </a:solidFill>
              </a:rPr>
              <a:t>（1912～1977） </a:t>
            </a:r>
            <a:r>
              <a:rPr sz="2200" b="1" u="sng">
                <a:solidFill>
                  <a:srgbClr val="0000FF"/>
                </a:solidFill>
              </a:rPr>
              <a:t>现代诗人、散文家、文学研究家。原名何永芳。四川万县人</a:t>
            </a:r>
            <a:r>
              <a:rPr sz="2200" b="1">
                <a:solidFill>
                  <a:srgbClr val="0000FF"/>
                </a:solidFill>
              </a:rPr>
              <a:t>。</a:t>
            </a:r>
            <a:r>
              <a:rPr sz="2200" b="1" u="sng">
                <a:solidFill>
                  <a:srgbClr val="0000FF"/>
                </a:solidFill>
              </a:rPr>
              <a:t>1931至1935年就读于北京大学哲学系</a:t>
            </a:r>
            <a:r>
              <a:rPr lang="zh-CN" sz="2200" b="1" u="sng">
                <a:solidFill>
                  <a:srgbClr val="0000FF"/>
                </a:solidFill>
              </a:rPr>
              <a:t>。</a:t>
            </a:r>
            <a:r>
              <a:rPr sz="2200" b="1" u="sng">
                <a:solidFill>
                  <a:srgbClr val="0000FF"/>
                </a:solidFill>
              </a:rPr>
              <a:t>1936年，他与卞之琳、李广田的诗歌合集《汉园集》出版，受到文坛注意</a:t>
            </a:r>
            <a:r>
              <a:rPr sz="2200" b="1">
                <a:solidFill>
                  <a:srgbClr val="0000FF"/>
                </a:solidFill>
              </a:rPr>
              <a:t>。</a:t>
            </a:r>
            <a:endParaRPr sz="2200" b="1">
              <a:solidFill>
                <a:srgbClr val="0000FF"/>
              </a:solidFill>
            </a:endParaRPr>
          </a:p>
          <a:p>
            <a:r>
              <a:rPr sz="2200" b="1">
                <a:solidFill>
                  <a:srgbClr val="0000FF"/>
                </a:solidFill>
              </a:rPr>
              <a:t>散文集《画梦录》出版后，曾获《大公报》文艺奖金。大学毕业后，到天津南开中学、山东莱阳乡村师范学校教书。抗日战争爆发后，回四川万县和成都教书。</a:t>
            </a:r>
            <a:r>
              <a:rPr sz="2200" b="1" u="sng">
                <a:solidFill>
                  <a:srgbClr val="0000FF"/>
                </a:solidFill>
              </a:rPr>
              <a:t>1938年赴延安，任鲁迅艺术学院文学系主任，其间曾随贺龙部队到晋西北和冀中根据地工作</a:t>
            </a:r>
            <a:r>
              <a:rPr sz="2200" b="1">
                <a:solidFill>
                  <a:srgbClr val="0000FF"/>
                </a:solidFill>
              </a:rPr>
              <a:t>。</a:t>
            </a:r>
            <a:r>
              <a:rPr sz="2200" b="1" u="sng">
                <a:solidFill>
                  <a:srgbClr val="0000FF"/>
                </a:solidFill>
              </a:rPr>
              <a:t>新的生活使何其芳写出了《我歌唱延安》</a:t>
            </a:r>
            <a:r>
              <a:rPr sz="2200" b="1">
                <a:solidFill>
                  <a:srgbClr val="0000FF"/>
                </a:solidFill>
              </a:rPr>
              <a:t>等散文和《生活是多么广阔》</a:t>
            </a:r>
            <a:r>
              <a:rPr sz="2200" b="1" u="sng">
                <a:solidFill>
                  <a:srgbClr val="0000FF"/>
                </a:solidFill>
              </a:rPr>
              <a:t>等诗篇</a:t>
            </a:r>
            <a:r>
              <a:rPr sz="2200" b="1">
                <a:solidFill>
                  <a:srgbClr val="0000FF"/>
                </a:solidFill>
              </a:rPr>
              <a:t>，</a:t>
            </a:r>
            <a:r>
              <a:rPr sz="2200" b="1" u="sng">
                <a:solidFill>
                  <a:srgbClr val="0000FF"/>
                </a:solidFill>
              </a:rPr>
              <a:t>讴歌革命，礼赞光明</a:t>
            </a:r>
            <a:r>
              <a:rPr sz="2200" b="1">
                <a:solidFill>
                  <a:srgbClr val="0000FF"/>
                </a:solidFill>
              </a:rPr>
              <a:t>，传诵一时。</a:t>
            </a:r>
            <a:endParaRPr sz="2200" b="1">
              <a:solidFill>
                <a:srgbClr val="0000FF"/>
              </a:solidFill>
            </a:endParaRPr>
          </a:p>
          <a:p>
            <a:r>
              <a:rPr sz="2200" b="1" u="sng">
                <a:solidFill>
                  <a:srgbClr val="FF0000"/>
                </a:solidFill>
              </a:rPr>
              <a:t>何其芳早期诗作艺术精致，色彩绚丽，以清新柔婉见长。参加革命后诗歌变为平易朴实，乐观豪放。</a:t>
            </a:r>
            <a:endParaRPr sz="2200" b="1" u="sng">
              <a:solidFill>
                <a:srgbClr val="FF0000"/>
              </a:solidFill>
            </a:endParaRPr>
          </a:p>
          <a:p>
            <a:endParaRPr lang="zh-CN" altLang="en-US" sz="2200" b="1" u="sng">
              <a:solidFill>
                <a:srgbClr val="0000FF"/>
              </a:solidFill>
              <a:effectLst>
                <a:outerShdw blurRad="38100" dist="25400" dir="5400000" algn="ctr" rotWithShape="0">
                  <a:srgbClr val="6E747A">
                    <a:alpha val="43000"/>
                  </a:srgbClr>
                </a:outerShdw>
              </a:effectLst>
              <a:latin typeface="仿宋" panose="02010609060101010101" charset="-122"/>
              <a:ea typeface="仿宋" panose="02010609060101010101" charset="-122"/>
            </a:endParaRPr>
          </a:p>
          <a:p>
            <a:r>
              <a:rPr lang="zh-CN" altLang="en-US" sz="2200" b="1">
                <a:solidFill>
                  <a:srgbClr val="0000FF"/>
                </a:solidFill>
                <a:effectLst>
                  <a:outerShdw blurRad="38100" dist="25400" dir="5400000" algn="ctr" rotWithShape="0">
                    <a:srgbClr val="6E747A">
                      <a:alpha val="43000"/>
                    </a:srgbClr>
                  </a:outerShdw>
                </a:effectLst>
                <a:latin typeface="仿宋" panose="02010609060101010101" charset="-122"/>
                <a:ea typeface="仿宋" panose="02010609060101010101" charset="-122"/>
              </a:rPr>
              <a:t>现代诗派：提倡新格律诗，主张"理性节制情感"，反对滥情主义和诗的散文化倾向。</a:t>
            </a:r>
            <a:endParaRPr lang="zh-CN" altLang="en-US" sz="2200" b="1">
              <a:solidFill>
                <a:srgbClr val="0000FF"/>
              </a:solidFill>
              <a:effectLst>
                <a:outerShdw blurRad="38100" dist="25400" dir="5400000" algn="ctr" rotWithShape="0">
                  <a:srgbClr val="6E747A">
                    <a:alpha val="43000"/>
                  </a:srgbClr>
                </a:outerShdw>
              </a:effectLst>
              <a:latin typeface="仿宋" panose="02010609060101010101" charset="-122"/>
              <a:ea typeface="仿宋" panose="02010609060101010101" charset="-122"/>
            </a:endParaRPr>
          </a:p>
          <a:p>
            <a:endParaRPr lang="zh-CN" altLang="en-US" sz="2200" b="1" u="sng">
              <a:solidFill>
                <a:srgbClr val="0000FF"/>
              </a:solidFill>
              <a:effectLst>
                <a:outerShdw blurRad="38100" dist="25400" dir="5400000" algn="ctr" rotWithShape="0">
                  <a:srgbClr val="6E747A">
                    <a:alpha val="43000"/>
                  </a:srgbClr>
                </a:outerShdw>
              </a:effectLst>
              <a:latin typeface="仿宋" panose="02010609060101010101" charset="-122"/>
              <a:ea typeface="仿宋" panose="02010609060101010101" charset="-122"/>
            </a:endParaRPr>
          </a:p>
          <a:p>
            <a:r>
              <a:rPr lang="zh-CN" altLang="en-US" sz="2200" b="1" u="sng">
                <a:solidFill>
                  <a:srgbClr val="0000FF"/>
                </a:solidFill>
                <a:effectLst>
                  <a:outerShdw blurRad="38100" dist="25400" dir="5400000" algn="ctr" rotWithShape="0">
                    <a:srgbClr val="6E747A">
                      <a:alpha val="43000"/>
                    </a:srgbClr>
                  </a:outerShdw>
                </a:effectLst>
                <a:latin typeface="仿宋" panose="02010609060101010101" charset="-122"/>
                <a:ea typeface="仿宋" panose="02010609060101010101" charset="-122"/>
              </a:rPr>
              <a:t>代表诗人戴望舒、卞之琳、施蛰存、</a:t>
            </a:r>
            <a:r>
              <a:rPr lang="zh-CN" altLang="en-US" sz="2200" b="1" u="sng">
                <a:solidFill>
                  <a:srgbClr val="FF0000"/>
                </a:solidFill>
                <a:effectLst>
                  <a:outerShdw blurRad="38100" dist="25400" dir="5400000" algn="ctr" rotWithShape="0">
                    <a:srgbClr val="6E747A">
                      <a:alpha val="43000"/>
                    </a:srgbClr>
                  </a:outerShdw>
                </a:effectLst>
                <a:latin typeface="仿宋" panose="02010609060101010101" charset="-122"/>
                <a:ea typeface="仿宋" panose="02010609060101010101" charset="-122"/>
              </a:rPr>
              <a:t>何其芳</a:t>
            </a:r>
            <a:r>
              <a:rPr lang="zh-CN" altLang="en-US" sz="2200" b="1" u="sng">
                <a:solidFill>
                  <a:srgbClr val="0000FF"/>
                </a:solidFill>
                <a:effectLst>
                  <a:outerShdw blurRad="38100" dist="25400" dir="5400000" algn="ctr" rotWithShape="0">
                    <a:srgbClr val="6E747A">
                      <a:alpha val="43000"/>
                    </a:srgbClr>
                  </a:outerShdw>
                </a:effectLst>
                <a:latin typeface="仿宋" panose="02010609060101010101" charset="-122"/>
                <a:ea typeface="仿宋" panose="02010609060101010101" charset="-122"/>
              </a:rPr>
              <a:t>、废名、林庚、飞莫鱼然等。</a:t>
            </a:r>
            <a:endParaRPr lang="zh-CN" altLang="en-US" sz="2200" b="1" u="sng">
              <a:solidFill>
                <a:srgbClr val="0000FF"/>
              </a:solidFill>
              <a:effectLst>
                <a:outerShdw blurRad="38100" dist="25400" dir="5400000" algn="ctr" rotWithShape="0">
                  <a:srgbClr val="6E747A">
                    <a:alpha val="43000"/>
                  </a:srgbClr>
                </a:outerShdw>
              </a:effectLst>
              <a:latin typeface="仿宋" panose="02010609060101010101" charset="-122"/>
              <a:ea typeface="仿宋" panose="02010609060101010101" charset="-122"/>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PLACING_PICTURE_USER_VIEWPORT" val="{&quot;height&quot;:3075,&quot;width&quot;:12975}"/>
</p:tagLst>
</file>

<file path=ppt/tags/tag2.xml><?xml version="1.0" encoding="utf-8"?>
<p:tagLst xmlns:p="http://schemas.openxmlformats.org/presentationml/2006/main">
  <p:tag name="KSO_WM_UNIT_PLACING_PICTURE_USER_VIEWPORT" val="{&quot;height&quot;:3660,&quot;width&quot;:10095}"/>
</p:tagLst>
</file>

<file path=ppt/tags/tag3.xml><?xml version="1.0" encoding="utf-8"?>
<p:tagLst xmlns:p="http://schemas.openxmlformats.org/presentationml/2006/main">
  <p:tag name="KSO_WM_UNIT_PLACING_PICTURE_USER_VIEWPORT" val="{&quot;height&quot;:2797.5007874015746,&quot;width&quot;:13135}"/>
</p:tagLst>
</file>

<file path=ppt/tags/tag4.xml><?xml version="1.0" encoding="utf-8"?>
<p:tagLst xmlns:p="http://schemas.openxmlformats.org/presentationml/2006/main">
  <p:tag name="REFSHAPE" val="446285020"/>
  <p:tag name="KSO_WM_UNIT_PLACING_PICTURE_USER_VIEWPORT" val="{&quot;height&quot;:14400,&quot;width&quot;:533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15614</Words>
  <Application>WPS 演示</Application>
  <PresentationFormat>自定义</PresentationFormat>
  <Paragraphs>840</Paragraphs>
  <Slides>40</Slides>
  <Notes>20</Notes>
  <HiddenSlides>0</HiddenSlides>
  <MMClips>0</MMClips>
  <ScaleCrop>false</ScaleCrop>
  <HeadingPairs>
    <vt:vector size="6" baseType="variant">
      <vt:variant>
        <vt:lpstr>已用的字体</vt:lpstr>
      </vt:variant>
      <vt:variant>
        <vt:i4>42</vt:i4>
      </vt:variant>
      <vt:variant>
        <vt:lpstr>主题</vt:lpstr>
      </vt:variant>
      <vt:variant>
        <vt:i4>1</vt:i4>
      </vt:variant>
      <vt:variant>
        <vt:lpstr>幻灯片标题</vt:lpstr>
      </vt:variant>
      <vt:variant>
        <vt:i4>40</vt:i4>
      </vt:variant>
    </vt:vector>
  </HeadingPairs>
  <TitlesOfParts>
    <vt:vector size="83" baseType="lpstr">
      <vt:lpstr>Arial</vt:lpstr>
      <vt:lpstr>宋体</vt:lpstr>
      <vt:lpstr>Wingdings</vt:lpstr>
      <vt:lpstr>微软雅黑</vt:lpstr>
      <vt:lpstr>Times New Roman</vt:lpstr>
      <vt:lpstr>楷体_GB2312</vt:lpstr>
      <vt:lpstr>Arial Black</vt:lpstr>
      <vt:lpstr>黑体</vt:lpstr>
      <vt:lpstr>华文细黑</vt:lpstr>
      <vt:lpstr>楷体</vt:lpstr>
      <vt:lpstr>仿宋</vt:lpstr>
      <vt:lpstr>Times New Roman</vt:lpstr>
      <vt:lpstr>Arial Unicode MS</vt:lpstr>
      <vt:lpstr>Calibri</vt:lpstr>
      <vt:lpstr>华文隶书</vt:lpstr>
      <vt:lpstr>PMingLiU</vt:lpstr>
      <vt:lpstr>MingLiU-ExtB</vt:lpstr>
      <vt:lpstr>PMingLiU</vt:lpstr>
      <vt:lpstr>Segoe Print</vt:lpstr>
      <vt:lpstr>PMingLiU</vt:lpstr>
      <vt:lpstr>PMingLiU</vt:lpstr>
      <vt:lpstr>PMingLiU</vt:lpstr>
      <vt:lpstr>PMingLiU</vt:lpstr>
      <vt:lpstr>PMingLiU</vt:lpstr>
      <vt:lpstr>PMingLiU</vt:lpstr>
      <vt:lpstr>PMingLiU</vt:lpstr>
      <vt:lpstr>PMingLiU</vt:lpstr>
      <vt:lpstr>PMingLiU</vt:lpstr>
      <vt:lpstr>PMingLiU</vt:lpstr>
      <vt:lpstr>PMingLiU</vt:lpstr>
      <vt:lpstr>PMingLiU</vt:lpstr>
      <vt:lpstr>PMingLiU</vt:lpstr>
      <vt:lpstr>PMingLiU</vt:lpstr>
      <vt:lpstr>PMingLiU</vt:lpstr>
      <vt:lpstr>PMingLiU</vt:lpstr>
      <vt:lpstr>PMingLiU</vt:lpstr>
      <vt:lpstr>PMingLiU</vt:lpstr>
      <vt:lpstr>PMingLiU</vt:lpstr>
      <vt:lpstr>PMingLiU</vt:lpstr>
      <vt:lpstr>PMingLiU</vt:lpstr>
      <vt:lpstr>PMingLiU</vt:lpstr>
      <vt:lpstr>PMingLiU</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答题思路</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919</cp:revision>
  <dcterms:created xsi:type="dcterms:W3CDTF">2020-03-25T10:39:00Z</dcterms:created>
  <dcterms:modified xsi:type="dcterms:W3CDTF">2020-03-25T16:25:03Z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2052-10.8.0.6058</vt:lpwstr>
  </property>
</Properties>
</file>