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51" r:id="rId2"/>
  </p:sldMasterIdLst>
  <p:notesMasterIdLst>
    <p:notesMasterId r:id="rId3"/>
  </p:notesMasterIdLst>
  <p:sldIdLst>
    <p:sldId id="259" r:id="rId4"/>
    <p:sldId id="279" r:id="rId5"/>
    <p:sldId id="262" r:id="rId6"/>
    <p:sldId id="272" r:id="rId7"/>
    <p:sldId id="313" r:id="rId8"/>
    <p:sldId id="314" r:id="rId9"/>
    <p:sldId id="261" r:id="rId10"/>
    <p:sldId id="315" r:id="rId11"/>
    <p:sldId id="316" r:id="rId12"/>
    <p:sldId id="317" r:id="rId13"/>
    <p:sldId id="302" r:id="rId14"/>
    <p:sldId id="303" r:id="rId15"/>
    <p:sldId id="304" r:id="rId16"/>
    <p:sldId id="305" r:id="rId17"/>
    <p:sldId id="306" r:id="rId18"/>
    <p:sldId id="308" r:id="rId19"/>
    <p:sldId id="309" r:id="rId20"/>
    <p:sldId id="310" r:id="rId21"/>
    <p:sldId id="318" r:id="rId22"/>
    <p:sldId id="319" r:id="rId23"/>
    <p:sldId id="257"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60"/>
  </p:normalViewPr>
  <p:slideViewPr>
    <p:cSldViewPr snapToGrid="0">
      <p:cViewPr varScale="1">
        <p:scale>
          <a:sx n="95" d="100"/>
          <a:sy n="95" d="100"/>
        </p:scale>
        <p:origin x="712" y="19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tags" Target="tags/tag12.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FC8FA3-58AB-4255-9F83-7F0CDB8197E7}"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FB6800-C57A-435D-94F3-C8CCF83703A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94122FAB-500A-4484-9525-A1BB3253AC8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94122FAB-500A-4484-9525-A1BB3253AC8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94122FAB-500A-4484-9525-A1BB3253AC8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94122FAB-500A-4484-9525-A1BB3253AC8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FB6800-C57A-435D-94F3-C8CCF83703A1}"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页">
    <p:spTree>
      <p:nvGrpSpPr>
        <p:cNvPr id="1" name=""/>
        <p:cNvGrpSpPr/>
        <p:nvPr/>
      </p:nvGrpSpPr>
      <p:grpSpPr>
        <a:xfrm>
          <a:off x="0" y="0"/>
          <a:ext cx="0" cy="0"/>
        </a:xfrm>
      </p:grpSpPr>
      <p:sp>
        <p:nvSpPr>
          <p:cNvPr id="301" name="任意形状 300"/>
          <p:cNvSpPr/>
          <p:nvPr userDrawn="1"/>
        </p:nvSpPr>
        <p:spPr>
          <a:xfrm>
            <a:off x="0" y="4443983"/>
            <a:ext cx="12191999" cy="1079437"/>
          </a:xfrm>
          <a:custGeom>
            <a:gdLst>
              <a:gd name="connsiteX0" fmla="*/ 10439343 w 10873408"/>
              <a:gd name="connsiteY0" fmla="*/ 17 h 1822005"/>
              <a:gd name="connsiteX1" fmla="*/ 10823807 w 10873408"/>
              <a:gd name="connsiteY1" fmla="*/ 160670 h 1822005"/>
              <a:gd name="connsiteX2" fmla="*/ 10873408 w 10873408"/>
              <a:gd name="connsiteY2" fmla="*/ 184273 h 1822005"/>
              <a:gd name="connsiteX3" fmla="*/ 10873408 w 10873408"/>
              <a:gd name="connsiteY3" fmla="*/ 1327582 h 1822005"/>
              <a:gd name="connsiteX4" fmla="*/ 10843181 w 10873408"/>
              <a:gd name="connsiteY4" fmla="*/ 1332070 h 1822005"/>
              <a:gd name="connsiteX5" fmla="*/ 10732453 w 10873408"/>
              <a:gd name="connsiteY5" fmla="*/ 1325792 h 1822005"/>
              <a:gd name="connsiteX6" fmla="*/ 10399944 w 10873408"/>
              <a:gd name="connsiteY6" fmla="*/ 1090264 h 1822005"/>
              <a:gd name="connsiteX7" fmla="*/ 10247544 w 10873408"/>
              <a:gd name="connsiteY7" fmla="*/ 1298083 h 1822005"/>
              <a:gd name="connsiteX8" fmla="*/ 10039726 w 10873408"/>
              <a:gd name="connsiteY8" fmla="*/ 1256519 h 1822005"/>
              <a:gd name="connsiteX9" fmla="*/ 9471690 w 10873408"/>
              <a:gd name="connsiteY9" fmla="*/ 1353501 h 1822005"/>
              <a:gd name="connsiteX10" fmla="*/ 9139181 w 10873408"/>
              <a:gd name="connsiteY10" fmla="*/ 1145683 h 1822005"/>
              <a:gd name="connsiteX11" fmla="*/ 8751253 w 10873408"/>
              <a:gd name="connsiteY11" fmla="*/ 1187246 h 1822005"/>
              <a:gd name="connsiteX12" fmla="*/ 8501872 w 10873408"/>
              <a:gd name="connsiteY12" fmla="*/ 1381210 h 1822005"/>
              <a:gd name="connsiteX13" fmla="*/ 8127799 w 10873408"/>
              <a:gd name="connsiteY13" fmla="*/ 1547464 h 1822005"/>
              <a:gd name="connsiteX14" fmla="*/ 7753726 w 10873408"/>
              <a:gd name="connsiteY14" fmla="*/ 1450483 h 1822005"/>
              <a:gd name="connsiteX15" fmla="*/ 7268817 w 10873408"/>
              <a:gd name="connsiteY15" fmla="*/ 1422773 h 1822005"/>
              <a:gd name="connsiteX16" fmla="*/ 6853181 w 10873408"/>
              <a:gd name="connsiteY16" fmla="*/ 1505901 h 1822005"/>
              <a:gd name="connsiteX17" fmla="*/ 6437544 w 10873408"/>
              <a:gd name="connsiteY17" fmla="*/ 1381210 h 1822005"/>
              <a:gd name="connsiteX18" fmla="*/ 5689399 w 10873408"/>
              <a:gd name="connsiteY18" fmla="*/ 1395064 h 1822005"/>
              <a:gd name="connsiteX19" fmla="*/ 5135217 w 10873408"/>
              <a:gd name="connsiteY19" fmla="*/ 1242664 h 1822005"/>
              <a:gd name="connsiteX20" fmla="*/ 4608744 w 10873408"/>
              <a:gd name="connsiteY20" fmla="*/ 1173392 h 1822005"/>
              <a:gd name="connsiteX21" fmla="*/ 4220817 w 10873408"/>
              <a:gd name="connsiteY21" fmla="*/ 854737 h 1822005"/>
              <a:gd name="connsiteX22" fmla="*/ 3874453 w 10873408"/>
              <a:gd name="connsiteY22" fmla="*/ 1034846 h 1822005"/>
              <a:gd name="connsiteX23" fmla="*/ 3500381 w 10873408"/>
              <a:gd name="connsiteY23" fmla="*/ 1020992 h 1822005"/>
              <a:gd name="connsiteX24" fmla="*/ 3403399 w 10873408"/>
              <a:gd name="connsiteY24" fmla="*/ 1173392 h 1822005"/>
              <a:gd name="connsiteX25" fmla="*/ 3209435 w 10873408"/>
              <a:gd name="connsiteY25" fmla="*/ 1311937 h 1822005"/>
              <a:gd name="connsiteX26" fmla="*/ 3098599 w 10873408"/>
              <a:gd name="connsiteY26" fmla="*/ 1311937 h 1822005"/>
              <a:gd name="connsiteX27" fmla="*/ 2890781 w 10873408"/>
              <a:gd name="connsiteY27" fmla="*/ 1408919 h 1822005"/>
              <a:gd name="connsiteX28" fmla="*/ 2669108 w 10873408"/>
              <a:gd name="connsiteY28" fmla="*/ 1381210 h 1822005"/>
              <a:gd name="connsiteX29" fmla="*/ 2405872 w 10873408"/>
              <a:gd name="connsiteY29" fmla="*/ 1602883 h 1822005"/>
              <a:gd name="connsiteX30" fmla="*/ 2239617 w 10873408"/>
              <a:gd name="connsiteY30" fmla="*/ 1505901 h 1822005"/>
              <a:gd name="connsiteX31" fmla="*/ 1976381 w 10873408"/>
              <a:gd name="connsiteY31" fmla="*/ 1616737 h 1822005"/>
              <a:gd name="connsiteX32" fmla="*/ 1837835 w 10873408"/>
              <a:gd name="connsiteY32" fmla="*/ 1533610 h 1822005"/>
              <a:gd name="connsiteX33" fmla="*/ 1671581 w 10873408"/>
              <a:gd name="connsiteY33" fmla="*/ 1686010 h 1822005"/>
              <a:gd name="connsiteX34" fmla="*/ 1533035 w 10873408"/>
              <a:gd name="connsiteY34" fmla="*/ 1796846 h 1822005"/>
              <a:gd name="connsiteX35" fmla="*/ 1283653 w 10873408"/>
              <a:gd name="connsiteY35" fmla="*/ 1810701 h 1822005"/>
              <a:gd name="connsiteX36" fmla="*/ 1145108 w 10873408"/>
              <a:gd name="connsiteY36" fmla="*/ 1658301 h 1822005"/>
              <a:gd name="connsiteX37" fmla="*/ 881872 w 10873408"/>
              <a:gd name="connsiteY37" fmla="*/ 1561319 h 1822005"/>
              <a:gd name="connsiteX38" fmla="*/ 493944 w 10873408"/>
              <a:gd name="connsiteY38" fmla="*/ 1367355 h 1822005"/>
              <a:gd name="connsiteX39" fmla="*/ 216853 w 10873408"/>
              <a:gd name="connsiteY39" fmla="*/ 1311937 h 1822005"/>
              <a:gd name="connsiteX40" fmla="*/ 57661 w 10873408"/>
              <a:gd name="connsiteY40" fmla="*/ 1092632 h 1822005"/>
              <a:gd name="connsiteX41" fmla="*/ 0 w 10873408"/>
              <a:gd name="connsiteY41" fmla="*/ 999795 h 1822005"/>
              <a:gd name="connsiteX42" fmla="*/ 0 w 10873408"/>
              <a:gd name="connsiteY42" fmla="*/ 123606 h 1822005"/>
              <a:gd name="connsiteX43" fmla="*/ 36623 w 10873408"/>
              <a:gd name="connsiteY43" fmla="*/ 196714 h 1822005"/>
              <a:gd name="connsiteX44" fmla="*/ 286126 w 10873408"/>
              <a:gd name="connsiteY44" fmla="*/ 619210 h 1822005"/>
              <a:gd name="connsiteX45" fmla="*/ 798744 w 10873408"/>
              <a:gd name="connsiteY45" fmla="*/ 882446 h 1822005"/>
              <a:gd name="connsiteX46" fmla="*/ 978853 w 10873408"/>
              <a:gd name="connsiteY46" fmla="*/ 1020992 h 1822005"/>
              <a:gd name="connsiteX47" fmla="*/ 1283653 w 10873408"/>
              <a:gd name="connsiteY47" fmla="*/ 896301 h 1822005"/>
              <a:gd name="connsiteX48" fmla="*/ 1907108 w 10873408"/>
              <a:gd name="connsiteY48" fmla="*/ 536083 h 1822005"/>
              <a:gd name="connsiteX49" fmla="*/ 2488999 w 10873408"/>
              <a:gd name="connsiteY49" fmla="*/ 314410 h 1822005"/>
              <a:gd name="connsiteX50" fmla="*/ 3320272 w 10873408"/>
              <a:gd name="connsiteY50" fmla="*/ 466810 h 1822005"/>
              <a:gd name="connsiteX51" fmla="*/ 3916017 w 10873408"/>
              <a:gd name="connsiteY51" fmla="*/ 619210 h 1822005"/>
              <a:gd name="connsiteX52" fmla="*/ 4137690 w 10873408"/>
              <a:gd name="connsiteY52" fmla="*/ 702337 h 1822005"/>
              <a:gd name="connsiteX53" fmla="*/ 4442490 w 10873408"/>
              <a:gd name="connsiteY53" fmla="*/ 799319 h 1822005"/>
              <a:gd name="connsiteX54" fmla="*/ 4622599 w 10873408"/>
              <a:gd name="connsiteY54" fmla="*/ 979428 h 1822005"/>
              <a:gd name="connsiteX55" fmla="*/ 4955108 w 10873408"/>
              <a:gd name="connsiteY55" fmla="*/ 1062555 h 1822005"/>
              <a:gd name="connsiteX56" fmla="*/ 5287617 w 10873408"/>
              <a:gd name="connsiteY56" fmla="*/ 896301 h 1822005"/>
              <a:gd name="connsiteX57" fmla="*/ 5675544 w 10873408"/>
              <a:gd name="connsiteY57" fmla="*/ 993283 h 1822005"/>
              <a:gd name="connsiteX58" fmla="*/ 5938781 w 10873408"/>
              <a:gd name="connsiteY58" fmla="*/ 743901 h 1822005"/>
              <a:gd name="connsiteX59" fmla="*/ 6188162 w 10873408"/>
              <a:gd name="connsiteY59" fmla="*/ 702337 h 1822005"/>
              <a:gd name="connsiteX60" fmla="*/ 6645362 w 10873408"/>
              <a:gd name="connsiteY60" fmla="*/ 342119 h 1822005"/>
              <a:gd name="connsiteX61" fmla="*/ 6950162 w 10873408"/>
              <a:gd name="connsiteY61" fmla="*/ 605355 h 1822005"/>
              <a:gd name="connsiteX62" fmla="*/ 7227253 w 10873408"/>
              <a:gd name="connsiteY62" fmla="*/ 799319 h 1822005"/>
              <a:gd name="connsiteX63" fmla="*/ 7532053 w 10873408"/>
              <a:gd name="connsiteY63" fmla="*/ 1104119 h 1822005"/>
              <a:gd name="connsiteX64" fmla="*/ 8030817 w 10873408"/>
              <a:gd name="connsiteY64" fmla="*/ 882446 h 1822005"/>
              <a:gd name="connsiteX65" fmla="*/ 8557290 w 10873408"/>
              <a:gd name="connsiteY65" fmla="*/ 910155 h 1822005"/>
              <a:gd name="connsiteX66" fmla="*/ 8834381 w 10873408"/>
              <a:gd name="connsiteY66" fmla="*/ 1034846 h 1822005"/>
              <a:gd name="connsiteX67" fmla="*/ 9319290 w 10873408"/>
              <a:gd name="connsiteY67" fmla="*/ 577646 h 1822005"/>
              <a:gd name="connsiteX68" fmla="*/ 9804199 w 10873408"/>
              <a:gd name="connsiteY68" fmla="*/ 494519 h 1822005"/>
              <a:gd name="connsiteX69" fmla="*/ 10372235 w 10873408"/>
              <a:gd name="connsiteY69" fmla="*/ 9610 h 1822005"/>
              <a:gd name="connsiteX70" fmla="*/ 10439343 w 10873408"/>
              <a:gd name="connsiteY70" fmla="*/ 17 h 18220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73408" h="1822005">
                <a:moveTo>
                  <a:pt x="10439343" y="17"/>
                </a:moveTo>
                <a:cubicBezTo>
                  <a:pt x="10572693" y="-1471"/>
                  <a:pt x="10700848" y="95917"/>
                  <a:pt x="10823807" y="160670"/>
                </a:cubicBezTo>
                <a:lnTo>
                  <a:pt x="10873408" y="184273"/>
                </a:lnTo>
                <a:lnTo>
                  <a:pt x="10873408" y="1327582"/>
                </a:lnTo>
                <a:lnTo>
                  <a:pt x="10843181" y="1332070"/>
                </a:lnTo>
                <a:cubicBezTo>
                  <a:pt x="10803169" y="1335606"/>
                  <a:pt x="10765357" y="1335029"/>
                  <a:pt x="10732453" y="1325792"/>
                </a:cubicBezTo>
                <a:cubicBezTo>
                  <a:pt x="10600835" y="1288847"/>
                  <a:pt x="10480762" y="1094882"/>
                  <a:pt x="10399944" y="1090264"/>
                </a:cubicBezTo>
                <a:cubicBezTo>
                  <a:pt x="10319126" y="1085646"/>
                  <a:pt x="10307580" y="1270374"/>
                  <a:pt x="10247544" y="1298083"/>
                </a:cubicBezTo>
                <a:cubicBezTo>
                  <a:pt x="10187508" y="1325792"/>
                  <a:pt x="10169035" y="1247283"/>
                  <a:pt x="10039726" y="1256519"/>
                </a:cubicBezTo>
                <a:cubicBezTo>
                  <a:pt x="9910417" y="1265755"/>
                  <a:pt x="9621781" y="1371974"/>
                  <a:pt x="9471690" y="1353501"/>
                </a:cubicBezTo>
                <a:cubicBezTo>
                  <a:pt x="9321599" y="1335028"/>
                  <a:pt x="9259254" y="1173392"/>
                  <a:pt x="9139181" y="1145683"/>
                </a:cubicBezTo>
                <a:cubicBezTo>
                  <a:pt x="9019108" y="1117974"/>
                  <a:pt x="8857471" y="1147992"/>
                  <a:pt x="8751253" y="1187246"/>
                </a:cubicBezTo>
                <a:cubicBezTo>
                  <a:pt x="8645035" y="1226500"/>
                  <a:pt x="8605781" y="1321174"/>
                  <a:pt x="8501872" y="1381210"/>
                </a:cubicBezTo>
                <a:cubicBezTo>
                  <a:pt x="8397963" y="1441246"/>
                  <a:pt x="8252490" y="1535919"/>
                  <a:pt x="8127799" y="1547464"/>
                </a:cubicBezTo>
                <a:cubicBezTo>
                  <a:pt x="8003108" y="1559009"/>
                  <a:pt x="7896890" y="1471265"/>
                  <a:pt x="7753726" y="1450483"/>
                </a:cubicBezTo>
                <a:cubicBezTo>
                  <a:pt x="7610562" y="1429701"/>
                  <a:pt x="7418908" y="1413537"/>
                  <a:pt x="7268817" y="1422773"/>
                </a:cubicBezTo>
                <a:cubicBezTo>
                  <a:pt x="7118726" y="1432009"/>
                  <a:pt x="6991727" y="1512828"/>
                  <a:pt x="6853181" y="1505901"/>
                </a:cubicBezTo>
                <a:cubicBezTo>
                  <a:pt x="6714636" y="1498974"/>
                  <a:pt x="6631508" y="1399683"/>
                  <a:pt x="6437544" y="1381210"/>
                </a:cubicBezTo>
                <a:cubicBezTo>
                  <a:pt x="6243580" y="1362737"/>
                  <a:pt x="5906453" y="1418155"/>
                  <a:pt x="5689399" y="1395064"/>
                </a:cubicBezTo>
                <a:cubicBezTo>
                  <a:pt x="5472345" y="1371973"/>
                  <a:pt x="5315326" y="1279609"/>
                  <a:pt x="5135217" y="1242664"/>
                </a:cubicBezTo>
                <a:cubicBezTo>
                  <a:pt x="4955108" y="1205719"/>
                  <a:pt x="4761144" y="1238047"/>
                  <a:pt x="4608744" y="1173392"/>
                </a:cubicBezTo>
                <a:cubicBezTo>
                  <a:pt x="4456344" y="1108737"/>
                  <a:pt x="4343199" y="877828"/>
                  <a:pt x="4220817" y="854737"/>
                </a:cubicBezTo>
                <a:cubicBezTo>
                  <a:pt x="4098435" y="831646"/>
                  <a:pt x="3994526" y="1007137"/>
                  <a:pt x="3874453" y="1034846"/>
                </a:cubicBezTo>
                <a:cubicBezTo>
                  <a:pt x="3754380" y="1062555"/>
                  <a:pt x="3578890" y="997901"/>
                  <a:pt x="3500381" y="1020992"/>
                </a:cubicBezTo>
                <a:cubicBezTo>
                  <a:pt x="3421872" y="1044083"/>
                  <a:pt x="3451890" y="1124901"/>
                  <a:pt x="3403399" y="1173392"/>
                </a:cubicBezTo>
                <a:cubicBezTo>
                  <a:pt x="3354908" y="1221883"/>
                  <a:pt x="3260235" y="1288846"/>
                  <a:pt x="3209435" y="1311937"/>
                </a:cubicBezTo>
                <a:cubicBezTo>
                  <a:pt x="3158635" y="1335028"/>
                  <a:pt x="3151708" y="1295773"/>
                  <a:pt x="3098599" y="1311937"/>
                </a:cubicBezTo>
                <a:cubicBezTo>
                  <a:pt x="3045490" y="1328101"/>
                  <a:pt x="2962363" y="1397373"/>
                  <a:pt x="2890781" y="1408919"/>
                </a:cubicBezTo>
                <a:cubicBezTo>
                  <a:pt x="2819199" y="1420465"/>
                  <a:pt x="2749926" y="1348883"/>
                  <a:pt x="2669108" y="1381210"/>
                </a:cubicBezTo>
                <a:cubicBezTo>
                  <a:pt x="2588290" y="1413537"/>
                  <a:pt x="2477454" y="1582101"/>
                  <a:pt x="2405872" y="1602883"/>
                </a:cubicBezTo>
                <a:cubicBezTo>
                  <a:pt x="2334290" y="1623665"/>
                  <a:pt x="2311199" y="1503592"/>
                  <a:pt x="2239617" y="1505901"/>
                </a:cubicBezTo>
                <a:cubicBezTo>
                  <a:pt x="2168035" y="1508210"/>
                  <a:pt x="2043345" y="1612119"/>
                  <a:pt x="1976381" y="1616737"/>
                </a:cubicBezTo>
                <a:cubicBezTo>
                  <a:pt x="1909417" y="1621355"/>
                  <a:pt x="1888635" y="1522064"/>
                  <a:pt x="1837835" y="1533610"/>
                </a:cubicBezTo>
                <a:cubicBezTo>
                  <a:pt x="1787035" y="1545156"/>
                  <a:pt x="1722381" y="1642137"/>
                  <a:pt x="1671581" y="1686010"/>
                </a:cubicBezTo>
                <a:cubicBezTo>
                  <a:pt x="1620781" y="1729883"/>
                  <a:pt x="1597690" y="1776064"/>
                  <a:pt x="1533035" y="1796846"/>
                </a:cubicBezTo>
                <a:cubicBezTo>
                  <a:pt x="1468380" y="1817628"/>
                  <a:pt x="1348307" y="1833792"/>
                  <a:pt x="1283653" y="1810701"/>
                </a:cubicBezTo>
                <a:cubicBezTo>
                  <a:pt x="1218999" y="1787610"/>
                  <a:pt x="1212072" y="1699865"/>
                  <a:pt x="1145108" y="1658301"/>
                </a:cubicBezTo>
                <a:cubicBezTo>
                  <a:pt x="1078145" y="1616737"/>
                  <a:pt x="990399" y="1609810"/>
                  <a:pt x="881872" y="1561319"/>
                </a:cubicBezTo>
                <a:cubicBezTo>
                  <a:pt x="773345" y="1512828"/>
                  <a:pt x="604780" y="1408919"/>
                  <a:pt x="493944" y="1367355"/>
                </a:cubicBezTo>
                <a:cubicBezTo>
                  <a:pt x="383108" y="1325791"/>
                  <a:pt x="329998" y="1415846"/>
                  <a:pt x="216853" y="1311937"/>
                </a:cubicBezTo>
                <a:cubicBezTo>
                  <a:pt x="174424" y="1272971"/>
                  <a:pt x="116733" y="1186597"/>
                  <a:pt x="57661" y="1092632"/>
                </a:cubicBezTo>
                <a:lnTo>
                  <a:pt x="0" y="999795"/>
                </a:lnTo>
                <a:lnTo>
                  <a:pt x="0" y="123606"/>
                </a:lnTo>
                <a:lnTo>
                  <a:pt x="36623" y="196714"/>
                </a:lnTo>
                <a:cubicBezTo>
                  <a:pt x="126366" y="381626"/>
                  <a:pt x="215988" y="591501"/>
                  <a:pt x="286126" y="619210"/>
                </a:cubicBezTo>
                <a:cubicBezTo>
                  <a:pt x="473162" y="693101"/>
                  <a:pt x="683290" y="815482"/>
                  <a:pt x="798744" y="882446"/>
                </a:cubicBezTo>
                <a:cubicBezTo>
                  <a:pt x="914198" y="949410"/>
                  <a:pt x="898035" y="1018683"/>
                  <a:pt x="978853" y="1020992"/>
                </a:cubicBezTo>
                <a:cubicBezTo>
                  <a:pt x="1059671" y="1023301"/>
                  <a:pt x="1128944" y="977119"/>
                  <a:pt x="1283653" y="896301"/>
                </a:cubicBezTo>
                <a:cubicBezTo>
                  <a:pt x="1438362" y="815483"/>
                  <a:pt x="1706217" y="633065"/>
                  <a:pt x="1907108" y="536083"/>
                </a:cubicBezTo>
                <a:cubicBezTo>
                  <a:pt x="2107999" y="439101"/>
                  <a:pt x="2253472" y="325956"/>
                  <a:pt x="2488999" y="314410"/>
                </a:cubicBezTo>
                <a:cubicBezTo>
                  <a:pt x="2724526" y="302864"/>
                  <a:pt x="3082436" y="416010"/>
                  <a:pt x="3320272" y="466810"/>
                </a:cubicBezTo>
                <a:cubicBezTo>
                  <a:pt x="3558108" y="517610"/>
                  <a:pt x="3779781" y="579956"/>
                  <a:pt x="3916017" y="619210"/>
                </a:cubicBezTo>
                <a:cubicBezTo>
                  <a:pt x="4052253" y="658464"/>
                  <a:pt x="4049945" y="672319"/>
                  <a:pt x="4137690" y="702337"/>
                </a:cubicBezTo>
                <a:cubicBezTo>
                  <a:pt x="4225435" y="732355"/>
                  <a:pt x="4361672" y="753137"/>
                  <a:pt x="4442490" y="799319"/>
                </a:cubicBezTo>
                <a:cubicBezTo>
                  <a:pt x="4523308" y="845501"/>
                  <a:pt x="4537163" y="935555"/>
                  <a:pt x="4622599" y="979428"/>
                </a:cubicBezTo>
                <a:cubicBezTo>
                  <a:pt x="4708035" y="1023301"/>
                  <a:pt x="4844272" y="1076409"/>
                  <a:pt x="4955108" y="1062555"/>
                </a:cubicBezTo>
                <a:cubicBezTo>
                  <a:pt x="5065944" y="1048701"/>
                  <a:pt x="5167544" y="907846"/>
                  <a:pt x="5287617" y="896301"/>
                </a:cubicBezTo>
                <a:cubicBezTo>
                  <a:pt x="5407690" y="884756"/>
                  <a:pt x="5567017" y="1018683"/>
                  <a:pt x="5675544" y="993283"/>
                </a:cubicBezTo>
                <a:cubicBezTo>
                  <a:pt x="5784071" y="967883"/>
                  <a:pt x="5853345" y="792392"/>
                  <a:pt x="5938781" y="743901"/>
                </a:cubicBezTo>
                <a:cubicBezTo>
                  <a:pt x="6024217" y="695410"/>
                  <a:pt x="6070399" y="769301"/>
                  <a:pt x="6188162" y="702337"/>
                </a:cubicBezTo>
                <a:cubicBezTo>
                  <a:pt x="6305926" y="635373"/>
                  <a:pt x="6518362" y="358283"/>
                  <a:pt x="6645362" y="342119"/>
                </a:cubicBezTo>
                <a:cubicBezTo>
                  <a:pt x="6772362" y="325955"/>
                  <a:pt x="6853180" y="529155"/>
                  <a:pt x="6950162" y="605355"/>
                </a:cubicBezTo>
                <a:cubicBezTo>
                  <a:pt x="7047144" y="681555"/>
                  <a:pt x="7130271" y="716192"/>
                  <a:pt x="7227253" y="799319"/>
                </a:cubicBezTo>
                <a:cubicBezTo>
                  <a:pt x="7324235" y="882446"/>
                  <a:pt x="7398126" y="1090264"/>
                  <a:pt x="7532053" y="1104119"/>
                </a:cubicBezTo>
                <a:cubicBezTo>
                  <a:pt x="7665980" y="1117974"/>
                  <a:pt x="7859944" y="914773"/>
                  <a:pt x="8030817" y="882446"/>
                </a:cubicBezTo>
                <a:cubicBezTo>
                  <a:pt x="8201690" y="850119"/>
                  <a:pt x="8423363" y="884755"/>
                  <a:pt x="8557290" y="910155"/>
                </a:cubicBezTo>
                <a:cubicBezTo>
                  <a:pt x="8691217" y="935555"/>
                  <a:pt x="8707381" y="1090264"/>
                  <a:pt x="8834381" y="1034846"/>
                </a:cubicBezTo>
                <a:cubicBezTo>
                  <a:pt x="8961381" y="979428"/>
                  <a:pt x="9157654" y="667700"/>
                  <a:pt x="9319290" y="577646"/>
                </a:cubicBezTo>
                <a:cubicBezTo>
                  <a:pt x="9480926" y="487592"/>
                  <a:pt x="9628708" y="589192"/>
                  <a:pt x="9804199" y="494519"/>
                </a:cubicBezTo>
                <a:cubicBezTo>
                  <a:pt x="9979690" y="399846"/>
                  <a:pt x="10192126" y="60410"/>
                  <a:pt x="10372235" y="9610"/>
                </a:cubicBezTo>
                <a:cubicBezTo>
                  <a:pt x="10394749" y="3260"/>
                  <a:pt x="10417118" y="266"/>
                  <a:pt x="10439343" y="17"/>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296" name="任意形状 295"/>
          <p:cNvSpPr/>
          <p:nvPr userDrawn="1"/>
        </p:nvSpPr>
        <p:spPr>
          <a:xfrm>
            <a:off x="1" y="5278690"/>
            <a:ext cx="5743205" cy="788846"/>
          </a:xfrm>
          <a:custGeom>
            <a:gdLst>
              <a:gd name="connsiteX0" fmla="*/ 4276235 w 5122065"/>
              <a:gd name="connsiteY0" fmla="*/ 0 h 1331509"/>
              <a:gd name="connsiteX1" fmla="*/ 4622599 w 5122065"/>
              <a:gd name="connsiteY1" fmla="*/ 263236 h 1331509"/>
              <a:gd name="connsiteX2" fmla="*/ 4959438 w 5122065"/>
              <a:gd name="connsiteY2" fmla="*/ 365414 h 1331509"/>
              <a:gd name="connsiteX3" fmla="*/ 5122065 w 5122065"/>
              <a:gd name="connsiteY3" fmla="*/ 413482 h 1331509"/>
              <a:gd name="connsiteX4" fmla="*/ 5089500 w 5122065"/>
              <a:gd name="connsiteY4" fmla="*/ 440694 h 1331509"/>
              <a:gd name="connsiteX5" fmla="*/ 4844272 w 5122065"/>
              <a:gd name="connsiteY5" fmla="*/ 665018 h 1331509"/>
              <a:gd name="connsiteX6" fmla="*/ 4345508 w 5122065"/>
              <a:gd name="connsiteY6" fmla="*/ 886691 h 1331509"/>
              <a:gd name="connsiteX7" fmla="*/ 4151544 w 5122065"/>
              <a:gd name="connsiteY7" fmla="*/ 1080654 h 1331509"/>
              <a:gd name="connsiteX8" fmla="*/ 3971435 w 5122065"/>
              <a:gd name="connsiteY8" fmla="*/ 1080654 h 1331509"/>
              <a:gd name="connsiteX9" fmla="*/ 3486526 w 5122065"/>
              <a:gd name="connsiteY9" fmla="*/ 1108364 h 1331509"/>
              <a:gd name="connsiteX10" fmla="*/ 3223290 w 5122065"/>
              <a:gd name="connsiteY10" fmla="*/ 1108364 h 1331509"/>
              <a:gd name="connsiteX11" fmla="*/ 2530562 w 5122065"/>
              <a:gd name="connsiteY11" fmla="*/ 1149927 h 1331509"/>
              <a:gd name="connsiteX12" fmla="*/ 2142635 w 5122065"/>
              <a:gd name="connsiteY12" fmla="*/ 997527 h 1331509"/>
              <a:gd name="connsiteX13" fmla="*/ 2017944 w 5122065"/>
              <a:gd name="connsiteY13" fmla="*/ 1039091 h 1331509"/>
              <a:gd name="connsiteX14" fmla="*/ 1726999 w 5122065"/>
              <a:gd name="connsiteY14" fmla="*/ 928254 h 1331509"/>
              <a:gd name="connsiteX15" fmla="*/ 1131253 w 5122065"/>
              <a:gd name="connsiteY15" fmla="*/ 969818 h 1331509"/>
              <a:gd name="connsiteX16" fmla="*/ 895726 w 5122065"/>
              <a:gd name="connsiteY16" fmla="*/ 1108364 h 1331509"/>
              <a:gd name="connsiteX17" fmla="*/ 535508 w 5122065"/>
              <a:gd name="connsiteY17" fmla="*/ 1191491 h 1331509"/>
              <a:gd name="connsiteX18" fmla="*/ 189144 w 5122065"/>
              <a:gd name="connsiteY18" fmla="*/ 1330036 h 1331509"/>
              <a:gd name="connsiteX19" fmla="*/ 38476 w 5122065"/>
              <a:gd name="connsiteY19" fmla="*/ 1267149 h 1331509"/>
              <a:gd name="connsiteX20" fmla="*/ 0 w 5122065"/>
              <a:gd name="connsiteY20" fmla="*/ 1238995 h 1331509"/>
              <a:gd name="connsiteX21" fmla="*/ 0 w 5122065"/>
              <a:gd name="connsiteY21" fmla="*/ 121717 h 1331509"/>
              <a:gd name="connsiteX22" fmla="*/ 19548 w 5122065"/>
              <a:gd name="connsiteY22" fmla="*/ 121309 h 1331509"/>
              <a:gd name="connsiteX23" fmla="*/ 466235 w 5122065"/>
              <a:gd name="connsiteY23" fmla="*/ 193964 h 1331509"/>
              <a:gd name="connsiteX24" fmla="*/ 729472 w 5122065"/>
              <a:gd name="connsiteY24" fmla="*/ 512618 h 1331509"/>
              <a:gd name="connsiteX25" fmla="*/ 923435 w 5122065"/>
              <a:gd name="connsiteY25" fmla="*/ 484909 h 1331509"/>
              <a:gd name="connsiteX26" fmla="*/ 1477617 w 5122065"/>
              <a:gd name="connsiteY26" fmla="*/ 678873 h 1331509"/>
              <a:gd name="connsiteX27" fmla="*/ 2419726 w 5122065"/>
              <a:gd name="connsiteY27" fmla="*/ 512618 h 1331509"/>
              <a:gd name="connsiteX28" fmla="*/ 3389544 w 5122065"/>
              <a:gd name="connsiteY28" fmla="*/ 290945 h 1331509"/>
              <a:gd name="connsiteX29" fmla="*/ 3514235 w 5122065"/>
              <a:gd name="connsiteY29" fmla="*/ 415636 h 1331509"/>
              <a:gd name="connsiteX30" fmla="*/ 3929872 w 5122065"/>
              <a:gd name="connsiteY30" fmla="*/ 263236 h 1331509"/>
              <a:gd name="connsiteX31" fmla="*/ 4276235 w 5122065"/>
              <a:gd name="connsiteY31" fmla="*/ 0 h 13315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122065" h="1331509">
                <a:moveTo>
                  <a:pt x="4276235" y="0"/>
                </a:moveTo>
                <a:cubicBezTo>
                  <a:pt x="4391689" y="0"/>
                  <a:pt x="4449417" y="180109"/>
                  <a:pt x="4622599" y="263236"/>
                </a:cubicBezTo>
                <a:cubicBezTo>
                  <a:pt x="4709190" y="304800"/>
                  <a:pt x="4832726" y="332509"/>
                  <a:pt x="4959438" y="365414"/>
                </a:cubicBezTo>
                <a:lnTo>
                  <a:pt x="5122065" y="413482"/>
                </a:lnTo>
                <a:lnTo>
                  <a:pt x="5089500" y="440694"/>
                </a:lnTo>
                <a:cubicBezTo>
                  <a:pt x="5010238" y="513665"/>
                  <a:pt x="4938079" y="608734"/>
                  <a:pt x="4844272" y="665018"/>
                </a:cubicBezTo>
                <a:cubicBezTo>
                  <a:pt x="4694181" y="755072"/>
                  <a:pt x="4460963" y="817418"/>
                  <a:pt x="4345508" y="886691"/>
                </a:cubicBezTo>
                <a:cubicBezTo>
                  <a:pt x="4230053" y="955964"/>
                  <a:pt x="4213889" y="1048327"/>
                  <a:pt x="4151544" y="1080654"/>
                </a:cubicBezTo>
                <a:cubicBezTo>
                  <a:pt x="4089199" y="1112981"/>
                  <a:pt x="4082271" y="1076036"/>
                  <a:pt x="3971435" y="1080654"/>
                </a:cubicBezTo>
                <a:cubicBezTo>
                  <a:pt x="3860599" y="1085272"/>
                  <a:pt x="3611217" y="1103746"/>
                  <a:pt x="3486526" y="1108364"/>
                </a:cubicBezTo>
                <a:cubicBezTo>
                  <a:pt x="3361835" y="1112982"/>
                  <a:pt x="3382617" y="1101437"/>
                  <a:pt x="3223290" y="1108364"/>
                </a:cubicBezTo>
                <a:cubicBezTo>
                  <a:pt x="3063963" y="1115291"/>
                  <a:pt x="2710671" y="1168400"/>
                  <a:pt x="2530562" y="1149927"/>
                </a:cubicBezTo>
                <a:cubicBezTo>
                  <a:pt x="2350453" y="1131454"/>
                  <a:pt x="2228071" y="1016000"/>
                  <a:pt x="2142635" y="997527"/>
                </a:cubicBezTo>
                <a:cubicBezTo>
                  <a:pt x="2057199" y="979054"/>
                  <a:pt x="2087217" y="1050636"/>
                  <a:pt x="2017944" y="1039091"/>
                </a:cubicBezTo>
                <a:cubicBezTo>
                  <a:pt x="1948671" y="1027546"/>
                  <a:pt x="1874781" y="939800"/>
                  <a:pt x="1726999" y="928254"/>
                </a:cubicBezTo>
                <a:cubicBezTo>
                  <a:pt x="1579217" y="916708"/>
                  <a:pt x="1269798" y="939800"/>
                  <a:pt x="1131253" y="969818"/>
                </a:cubicBezTo>
                <a:cubicBezTo>
                  <a:pt x="992708" y="999836"/>
                  <a:pt x="995017" y="1071419"/>
                  <a:pt x="895726" y="1108364"/>
                </a:cubicBezTo>
                <a:cubicBezTo>
                  <a:pt x="796435" y="1145309"/>
                  <a:pt x="653272" y="1154546"/>
                  <a:pt x="535508" y="1191491"/>
                </a:cubicBezTo>
                <a:cubicBezTo>
                  <a:pt x="417744" y="1228436"/>
                  <a:pt x="350780" y="1295400"/>
                  <a:pt x="189144" y="1330036"/>
                </a:cubicBezTo>
                <a:cubicBezTo>
                  <a:pt x="148735" y="1338695"/>
                  <a:pt x="96203" y="1308100"/>
                  <a:pt x="38476" y="1267149"/>
                </a:cubicBezTo>
                <a:lnTo>
                  <a:pt x="0" y="1238995"/>
                </a:lnTo>
                <a:lnTo>
                  <a:pt x="0" y="121717"/>
                </a:lnTo>
                <a:lnTo>
                  <a:pt x="19548" y="121309"/>
                </a:lnTo>
                <a:cubicBezTo>
                  <a:pt x="177238" y="124331"/>
                  <a:pt x="369542" y="156442"/>
                  <a:pt x="466235" y="193964"/>
                </a:cubicBezTo>
                <a:cubicBezTo>
                  <a:pt x="620944" y="254000"/>
                  <a:pt x="653272" y="464127"/>
                  <a:pt x="729472" y="512618"/>
                </a:cubicBezTo>
                <a:cubicBezTo>
                  <a:pt x="805672" y="561109"/>
                  <a:pt x="798744" y="457200"/>
                  <a:pt x="923435" y="484909"/>
                </a:cubicBezTo>
                <a:cubicBezTo>
                  <a:pt x="1048126" y="512618"/>
                  <a:pt x="1228235" y="674255"/>
                  <a:pt x="1477617" y="678873"/>
                </a:cubicBezTo>
                <a:cubicBezTo>
                  <a:pt x="1726999" y="683491"/>
                  <a:pt x="2101072" y="577273"/>
                  <a:pt x="2419726" y="512618"/>
                </a:cubicBezTo>
                <a:cubicBezTo>
                  <a:pt x="2738380" y="447963"/>
                  <a:pt x="3207126" y="307109"/>
                  <a:pt x="3389544" y="290945"/>
                </a:cubicBezTo>
                <a:cubicBezTo>
                  <a:pt x="3571962" y="274781"/>
                  <a:pt x="3424180" y="420254"/>
                  <a:pt x="3514235" y="415636"/>
                </a:cubicBezTo>
                <a:cubicBezTo>
                  <a:pt x="3604290" y="411018"/>
                  <a:pt x="3802872" y="332509"/>
                  <a:pt x="3929872" y="263236"/>
                </a:cubicBezTo>
                <a:cubicBezTo>
                  <a:pt x="4056872" y="193963"/>
                  <a:pt x="4160781" y="0"/>
                  <a:pt x="4276235"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294" name="任意形状 293"/>
          <p:cNvSpPr/>
          <p:nvPr userDrawn="1"/>
        </p:nvSpPr>
        <p:spPr>
          <a:xfrm>
            <a:off x="5743205" y="5477571"/>
            <a:ext cx="3959039" cy="712575"/>
          </a:xfrm>
          <a:custGeom>
            <a:gdLst>
              <a:gd name="connsiteX0" fmla="*/ 239912 w 3530860"/>
              <a:gd name="connsiteY0" fmla="*/ 926 h 1202770"/>
              <a:gd name="connsiteX1" fmla="*/ 664316 w 3530860"/>
              <a:gd name="connsiteY1" fmla="*/ 93794 h 1202770"/>
              <a:gd name="connsiteX2" fmla="*/ 1606425 w 3530860"/>
              <a:gd name="connsiteY2" fmla="*/ 273903 h 1202770"/>
              <a:gd name="connsiteX3" fmla="*/ 2700934 w 3530860"/>
              <a:gd name="connsiteY3" fmla="*/ 412448 h 1202770"/>
              <a:gd name="connsiteX4" fmla="*/ 2784061 w 3530860"/>
              <a:gd name="connsiteY4" fmla="*/ 592557 h 1202770"/>
              <a:gd name="connsiteX5" fmla="*/ 3324388 w 3530860"/>
              <a:gd name="connsiteY5" fmla="*/ 564848 h 1202770"/>
              <a:gd name="connsiteX6" fmla="*/ 3483716 w 3530860"/>
              <a:gd name="connsiteY6" fmla="*/ 663562 h 1202770"/>
              <a:gd name="connsiteX7" fmla="*/ 3530860 w 3530860"/>
              <a:gd name="connsiteY7" fmla="*/ 705992 h 1202770"/>
              <a:gd name="connsiteX8" fmla="*/ 3474191 w 3530860"/>
              <a:gd name="connsiteY8" fmla="*/ 745823 h 1202770"/>
              <a:gd name="connsiteX9" fmla="*/ 3227407 w 3530860"/>
              <a:gd name="connsiteY9" fmla="*/ 897357 h 1202770"/>
              <a:gd name="connsiteX10" fmla="*/ 2700934 w 3530860"/>
              <a:gd name="connsiteY10" fmla="*/ 1008194 h 1202770"/>
              <a:gd name="connsiteX11" fmla="*/ 2174461 w 3530860"/>
              <a:gd name="connsiteY11" fmla="*/ 1202157 h 1202770"/>
              <a:gd name="connsiteX12" fmla="*/ 1537152 w 3530860"/>
              <a:gd name="connsiteY12" fmla="*/ 938921 h 1202770"/>
              <a:gd name="connsiteX13" fmla="*/ 692025 w 3530860"/>
              <a:gd name="connsiteY13" fmla="*/ 675685 h 1202770"/>
              <a:gd name="connsiteX14" fmla="*/ 193261 w 3530860"/>
              <a:gd name="connsiteY14" fmla="*/ 163067 h 1202770"/>
              <a:gd name="connsiteX15" fmla="*/ 25599 w 3530860"/>
              <a:gd name="connsiteY15" fmla="*/ 85351 h 1202770"/>
              <a:gd name="connsiteX16" fmla="*/ 0 w 3530860"/>
              <a:gd name="connsiteY16" fmla="*/ 77785 h 1202770"/>
              <a:gd name="connsiteX17" fmla="*/ 16074 w 3530860"/>
              <a:gd name="connsiteY17" fmla="*/ 64353 h 1202770"/>
              <a:gd name="connsiteX18" fmla="*/ 123988 w 3530860"/>
              <a:gd name="connsiteY18" fmla="*/ 10667 h 1202770"/>
              <a:gd name="connsiteX19" fmla="*/ 239912 w 3530860"/>
              <a:gd name="connsiteY19" fmla="*/ 926 h 12027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30860" h="1202770">
                <a:moveTo>
                  <a:pt x="239912" y="926"/>
                </a:moveTo>
                <a:cubicBezTo>
                  <a:pt x="356052" y="8502"/>
                  <a:pt x="479011" y="60889"/>
                  <a:pt x="664316" y="93794"/>
                </a:cubicBezTo>
                <a:cubicBezTo>
                  <a:pt x="911389" y="137667"/>
                  <a:pt x="1266989" y="220794"/>
                  <a:pt x="1606425" y="273903"/>
                </a:cubicBezTo>
                <a:cubicBezTo>
                  <a:pt x="1945861" y="327012"/>
                  <a:pt x="2504661" y="359339"/>
                  <a:pt x="2700934" y="412448"/>
                </a:cubicBezTo>
                <a:cubicBezTo>
                  <a:pt x="2897207" y="465557"/>
                  <a:pt x="2680152" y="567157"/>
                  <a:pt x="2784061" y="592557"/>
                </a:cubicBezTo>
                <a:cubicBezTo>
                  <a:pt x="2887970" y="617957"/>
                  <a:pt x="3181224" y="534830"/>
                  <a:pt x="3324388" y="564848"/>
                </a:cubicBezTo>
                <a:cubicBezTo>
                  <a:pt x="3395970" y="579857"/>
                  <a:pt x="3439843" y="620844"/>
                  <a:pt x="3483716" y="663562"/>
                </a:cubicBezTo>
                <a:lnTo>
                  <a:pt x="3530860" y="705992"/>
                </a:lnTo>
                <a:lnTo>
                  <a:pt x="3474191" y="745823"/>
                </a:lnTo>
                <a:cubicBezTo>
                  <a:pt x="3394238" y="803839"/>
                  <a:pt x="3310534" y="863875"/>
                  <a:pt x="3227407" y="897357"/>
                </a:cubicBezTo>
                <a:cubicBezTo>
                  <a:pt x="3061153" y="964321"/>
                  <a:pt x="2876425" y="957394"/>
                  <a:pt x="2700934" y="1008194"/>
                </a:cubicBezTo>
                <a:cubicBezTo>
                  <a:pt x="2525443" y="1058994"/>
                  <a:pt x="2368425" y="1213702"/>
                  <a:pt x="2174461" y="1202157"/>
                </a:cubicBezTo>
                <a:cubicBezTo>
                  <a:pt x="1980497" y="1190612"/>
                  <a:pt x="1784225" y="1026666"/>
                  <a:pt x="1537152" y="938921"/>
                </a:cubicBezTo>
                <a:cubicBezTo>
                  <a:pt x="1290079" y="851176"/>
                  <a:pt x="916007" y="804994"/>
                  <a:pt x="692025" y="675685"/>
                </a:cubicBezTo>
                <a:cubicBezTo>
                  <a:pt x="468043" y="546376"/>
                  <a:pt x="391843" y="287758"/>
                  <a:pt x="193261" y="163067"/>
                </a:cubicBezTo>
                <a:cubicBezTo>
                  <a:pt x="143616" y="131894"/>
                  <a:pt x="86321" y="106783"/>
                  <a:pt x="25599" y="85351"/>
                </a:cubicBezTo>
                <a:lnTo>
                  <a:pt x="0" y="77785"/>
                </a:lnTo>
                <a:lnTo>
                  <a:pt x="16074" y="64353"/>
                </a:lnTo>
                <a:cubicBezTo>
                  <a:pt x="49376" y="39675"/>
                  <a:pt x="84734" y="20481"/>
                  <a:pt x="123988" y="10667"/>
                </a:cubicBezTo>
                <a:cubicBezTo>
                  <a:pt x="163243" y="854"/>
                  <a:pt x="201198" y="-1600"/>
                  <a:pt x="239912" y="92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293" name="任意形状 292"/>
          <p:cNvSpPr/>
          <p:nvPr userDrawn="1"/>
        </p:nvSpPr>
        <p:spPr>
          <a:xfrm>
            <a:off x="9702245" y="5734152"/>
            <a:ext cx="1910118" cy="332679"/>
          </a:xfrm>
          <a:custGeom>
            <a:gdLst>
              <a:gd name="connsiteX0" fmla="*/ 1125297 w 1703535"/>
              <a:gd name="connsiteY0" fmla="*/ 143 h 561535"/>
              <a:gd name="connsiteX1" fmla="*/ 1262110 w 1703535"/>
              <a:gd name="connsiteY1" fmla="*/ 20925 h 561535"/>
              <a:gd name="connsiteX2" fmla="*/ 1456074 w 1703535"/>
              <a:gd name="connsiteY2" fmla="*/ 214889 h 561535"/>
              <a:gd name="connsiteX3" fmla="*/ 1691601 w 1703535"/>
              <a:gd name="connsiteY3" fmla="*/ 394998 h 561535"/>
              <a:gd name="connsiteX4" fmla="*/ 1703535 w 1703535"/>
              <a:gd name="connsiteY4" fmla="*/ 402494 h 561535"/>
              <a:gd name="connsiteX5" fmla="*/ 1629797 w 1703535"/>
              <a:gd name="connsiteY5" fmla="*/ 437536 h 561535"/>
              <a:gd name="connsiteX6" fmla="*/ 1414510 w 1703535"/>
              <a:gd name="connsiteY6" fmla="*/ 561252 h 561535"/>
              <a:gd name="connsiteX7" fmla="*/ 1054292 w 1703535"/>
              <a:gd name="connsiteY7" fmla="*/ 436561 h 561535"/>
              <a:gd name="connsiteX8" fmla="*/ 791056 w 1703535"/>
              <a:gd name="connsiteY8" fmla="*/ 505834 h 561535"/>
              <a:gd name="connsiteX9" fmla="*/ 652510 w 1703535"/>
              <a:gd name="connsiteY9" fmla="*/ 394998 h 561535"/>
              <a:gd name="connsiteX10" fmla="*/ 112183 w 1703535"/>
              <a:gd name="connsiteY10" fmla="*/ 339580 h 561535"/>
              <a:gd name="connsiteX11" fmla="*/ 22128 w 1703535"/>
              <a:gd name="connsiteY11" fmla="*/ 292821 h 561535"/>
              <a:gd name="connsiteX12" fmla="*/ 0 w 1703535"/>
              <a:gd name="connsiteY12" fmla="*/ 272905 h 561535"/>
              <a:gd name="connsiteX13" fmla="*/ 59904 w 1703535"/>
              <a:gd name="connsiteY13" fmla="*/ 230800 h 561535"/>
              <a:gd name="connsiteX14" fmla="*/ 167601 w 1703535"/>
              <a:gd name="connsiteY14" fmla="*/ 173325 h 561535"/>
              <a:gd name="connsiteX15" fmla="*/ 513965 w 1703535"/>
              <a:gd name="connsiteY15" fmla="*/ 159470 h 561535"/>
              <a:gd name="connsiteX16" fmla="*/ 957310 w 1703535"/>
              <a:gd name="connsiteY16" fmla="*/ 20925 h 561535"/>
              <a:gd name="connsiteX17" fmla="*/ 1125297 w 1703535"/>
              <a:gd name="connsiteY17" fmla="*/ 143 h 5615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3535" h="561535">
                <a:moveTo>
                  <a:pt x="1125297" y="143"/>
                </a:moveTo>
                <a:cubicBezTo>
                  <a:pt x="1175519" y="-1011"/>
                  <a:pt x="1220546" y="4762"/>
                  <a:pt x="1262110" y="20925"/>
                </a:cubicBezTo>
                <a:cubicBezTo>
                  <a:pt x="1345237" y="53252"/>
                  <a:pt x="1384492" y="152544"/>
                  <a:pt x="1456074" y="214889"/>
                </a:cubicBezTo>
                <a:cubicBezTo>
                  <a:pt x="1527656" y="277234"/>
                  <a:pt x="1555365" y="309562"/>
                  <a:pt x="1691601" y="394998"/>
                </a:cubicBezTo>
                <a:lnTo>
                  <a:pt x="1703535" y="402494"/>
                </a:lnTo>
                <a:lnTo>
                  <a:pt x="1629797" y="437536"/>
                </a:lnTo>
                <a:cubicBezTo>
                  <a:pt x="1550891" y="488516"/>
                  <a:pt x="1497637" y="556057"/>
                  <a:pt x="1414510" y="561252"/>
                </a:cubicBezTo>
                <a:cubicBezTo>
                  <a:pt x="1303674" y="568179"/>
                  <a:pt x="1158201" y="445797"/>
                  <a:pt x="1054292" y="436561"/>
                </a:cubicBezTo>
                <a:cubicBezTo>
                  <a:pt x="950383" y="427325"/>
                  <a:pt x="858020" y="512761"/>
                  <a:pt x="791056" y="505834"/>
                </a:cubicBezTo>
                <a:cubicBezTo>
                  <a:pt x="724092" y="498907"/>
                  <a:pt x="765656" y="422707"/>
                  <a:pt x="652510" y="394998"/>
                </a:cubicBezTo>
                <a:cubicBezTo>
                  <a:pt x="539364" y="367289"/>
                  <a:pt x="255347" y="383453"/>
                  <a:pt x="112183" y="339580"/>
                </a:cubicBezTo>
                <a:cubicBezTo>
                  <a:pt x="76392" y="328612"/>
                  <a:pt x="47528" y="312015"/>
                  <a:pt x="22128" y="292821"/>
                </a:cubicBezTo>
                <a:lnTo>
                  <a:pt x="0" y="272905"/>
                </a:lnTo>
                <a:lnTo>
                  <a:pt x="59904" y="230800"/>
                </a:lnTo>
                <a:cubicBezTo>
                  <a:pt x="97462" y="206374"/>
                  <a:pt x="133542" y="186025"/>
                  <a:pt x="167601" y="173325"/>
                </a:cubicBezTo>
                <a:cubicBezTo>
                  <a:pt x="303837" y="122525"/>
                  <a:pt x="382347" y="184870"/>
                  <a:pt x="513965" y="159470"/>
                </a:cubicBezTo>
                <a:cubicBezTo>
                  <a:pt x="645583" y="134070"/>
                  <a:pt x="832619" y="44016"/>
                  <a:pt x="957310" y="20925"/>
                </a:cubicBezTo>
                <a:cubicBezTo>
                  <a:pt x="1019656" y="9380"/>
                  <a:pt x="1075074" y="1298"/>
                  <a:pt x="1125297" y="14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292" name="任意形状 291"/>
          <p:cNvSpPr/>
          <p:nvPr userDrawn="1"/>
        </p:nvSpPr>
        <p:spPr>
          <a:xfrm>
            <a:off x="11612362" y="5920949"/>
            <a:ext cx="579637" cy="228574"/>
          </a:xfrm>
          <a:custGeom>
            <a:gdLst>
              <a:gd name="connsiteX0" fmla="*/ 516948 w 516948"/>
              <a:gd name="connsiteY0" fmla="*/ 0 h 385814"/>
              <a:gd name="connsiteX1" fmla="*/ 516948 w 516948"/>
              <a:gd name="connsiteY1" fmla="*/ 385814 h 385814"/>
              <a:gd name="connsiteX2" fmla="*/ 415392 w 516948"/>
              <a:gd name="connsiteY2" fmla="*/ 335249 h 385814"/>
              <a:gd name="connsiteX3" fmla="*/ 44134 w 516948"/>
              <a:gd name="connsiteY3" fmla="*/ 114916 h 385814"/>
              <a:gd name="connsiteX4" fmla="*/ 0 w 516948"/>
              <a:gd name="connsiteY4" fmla="*/ 87194 h 385814"/>
              <a:gd name="connsiteX5" fmla="*/ 15775 w 516948"/>
              <a:gd name="connsiteY5" fmla="*/ 79698 h 385814"/>
              <a:gd name="connsiteX6" fmla="*/ 480132 w 516948"/>
              <a:gd name="connsiteY6" fmla="*/ 11033 h 385814"/>
              <a:gd name="connsiteX7" fmla="*/ 516948 w 516948"/>
              <a:gd name="connsiteY7" fmla="*/ 0 h 3858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948" h="385814">
                <a:moveTo>
                  <a:pt x="516948" y="0"/>
                </a:moveTo>
                <a:lnTo>
                  <a:pt x="516948" y="385814"/>
                </a:lnTo>
                <a:lnTo>
                  <a:pt x="415392" y="335249"/>
                </a:lnTo>
                <a:cubicBezTo>
                  <a:pt x="282619" y="263722"/>
                  <a:pt x="145336" y="178439"/>
                  <a:pt x="44134" y="114916"/>
                </a:cubicBezTo>
                <a:lnTo>
                  <a:pt x="0" y="87194"/>
                </a:lnTo>
                <a:lnTo>
                  <a:pt x="15775" y="79698"/>
                </a:lnTo>
                <a:cubicBezTo>
                  <a:pt x="134981" y="43330"/>
                  <a:pt x="353191" y="40551"/>
                  <a:pt x="480132" y="11033"/>
                </a:cubicBezTo>
                <a:lnTo>
                  <a:pt x="5169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263" name="任意形状 262"/>
          <p:cNvSpPr/>
          <p:nvPr userDrawn="1"/>
        </p:nvSpPr>
        <p:spPr>
          <a:xfrm>
            <a:off x="0" y="4949130"/>
            <a:ext cx="12191999" cy="1023477"/>
          </a:xfrm>
          <a:custGeom>
            <a:gdLst>
              <a:gd name="connsiteX0" fmla="*/ 4175722 w 10873408"/>
              <a:gd name="connsiteY0" fmla="*/ 2061 h 1727548"/>
              <a:gd name="connsiteX1" fmla="*/ 4220817 w 10873408"/>
              <a:gd name="connsiteY1" fmla="*/ 2088 h 1727548"/>
              <a:gd name="connsiteX2" fmla="*/ 4608744 w 10873408"/>
              <a:gd name="connsiteY2" fmla="*/ 320743 h 1727548"/>
              <a:gd name="connsiteX3" fmla="*/ 5135217 w 10873408"/>
              <a:gd name="connsiteY3" fmla="*/ 390015 h 1727548"/>
              <a:gd name="connsiteX4" fmla="*/ 5689399 w 10873408"/>
              <a:gd name="connsiteY4" fmla="*/ 542415 h 1727548"/>
              <a:gd name="connsiteX5" fmla="*/ 6437544 w 10873408"/>
              <a:gd name="connsiteY5" fmla="*/ 528561 h 1727548"/>
              <a:gd name="connsiteX6" fmla="*/ 6853181 w 10873408"/>
              <a:gd name="connsiteY6" fmla="*/ 653252 h 1727548"/>
              <a:gd name="connsiteX7" fmla="*/ 7268817 w 10873408"/>
              <a:gd name="connsiteY7" fmla="*/ 570124 h 1727548"/>
              <a:gd name="connsiteX8" fmla="*/ 7753726 w 10873408"/>
              <a:gd name="connsiteY8" fmla="*/ 597834 h 1727548"/>
              <a:gd name="connsiteX9" fmla="*/ 8127799 w 10873408"/>
              <a:gd name="connsiteY9" fmla="*/ 694815 h 1727548"/>
              <a:gd name="connsiteX10" fmla="*/ 8501872 w 10873408"/>
              <a:gd name="connsiteY10" fmla="*/ 528561 h 1727548"/>
              <a:gd name="connsiteX11" fmla="*/ 8751253 w 10873408"/>
              <a:gd name="connsiteY11" fmla="*/ 334597 h 1727548"/>
              <a:gd name="connsiteX12" fmla="*/ 9139181 w 10873408"/>
              <a:gd name="connsiteY12" fmla="*/ 293034 h 1727548"/>
              <a:gd name="connsiteX13" fmla="*/ 9471690 w 10873408"/>
              <a:gd name="connsiteY13" fmla="*/ 500852 h 1727548"/>
              <a:gd name="connsiteX14" fmla="*/ 10039726 w 10873408"/>
              <a:gd name="connsiteY14" fmla="*/ 403870 h 1727548"/>
              <a:gd name="connsiteX15" fmla="*/ 10247544 w 10873408"/>
              <a:gd name="connsiteY15" fmla="*/ 445434 h 1727548"/>
              <a:gd name="connsiteX16" fmla="*/ 10399944 w 10873408"/>
              <a:gd name="connsiteY16" fmla="*/ 237615 h 1727548"/>
              <a:gd name="connsiteX17" fmla="*/ 10732453 w 10873408"/>
              <a:gd name="connsiteY17" fmla="*/ 473143 h 1727548"/>
              <a:gd name="connsiteX18" fmla="*/ 10843181 w 10873408"/>
              <a:gd name="connsiteY18" fmla="*/ 479421 h 1727548"/>
              <a:gd name="connsiteX19" fmla="*/ 10873408 w 10873408"/>
              <a:gd name="connsiteY19" fmla="*/ 474933 h 1727548"/>
              <a:gd name="connsiteX20" fmla="*/ 10873408 w 10873408"/>
              <a:gd name="connsiteY20" fmla="*/ 1640354 h 1727548"/>
              <a:gd name="connsiteX21" fmla="*/ 10836592 w 10873408"/>
              <a:gd name="connsiteY21" fmla="*/ 1651387 h 1727548"/>
              <a:gd name="connsiteX22" fmla="*/ 10372235 w 10873408"/>
              <a:gd name="connsiteY22" fmla="*/ 1720052 h 1727548"/>
              <a:gd name="connsiteX23" fmla="*/ 10356460 w 10873408"/>
              <a:gd name="connsiteY23" fmla="*/ 1727548 h 1727548"/>
              <a:gd name="connsiteX24" fmla="*/ 10344526 w 10873408"/>
              <a:gd name="connsiteY24" fmla="*/ 1720052 h 1727548"/>
              <a:gd name="connsiteX25" fmla="*/ 10108999 w 10873408"/>
              <a:gd name="connsiteY25" fmla="*/ 1539943 h 1727548"/>
              <a:gd name="connsiteX26" fmla="*/ 9915035 w 10873408"/>
              <a:gd name="connsiteY26" fmla="*/ 1345979 h 1727548"/>
              <a:gd name="connsiteX27" fmla="*/ 9610235 w 10873408"/>
              <a:gd name="connsiteY27" fmla="*/ 1345979 h 1727548"/>
              <a:gd name="connsiteX28" fmla="*/ 9166890 w 10873408"/>
              <a:gd name="connsiteY28" fmla="*/ 1484524 h 1727548"/>
              <a:gd name="connsiteX29" fmla="*/ 8820526 w 10873408"/>
              <a:gd name="connsiteY29" fmla="*/ 1498379 h 1727548"/>
              <a:gd name="connsiteX30" fmla="*/ 8712829 w 10873408"/>
              <a:gd name="connsiteY30" fmla="*/ 1555854 h 1727548"/>
              <a:gd name="connsiteX31" fmla="*/ 8652925 w 10873408"/>
              <a:gd name="connsiteY31" fmla="*/ 1597959 h 1727548"/>
              <a:gd name="connsiteX32" fmla="*/ 8605781 w 10873408"/>
              <a:gd name="connsiteY32" fmla="*/ 1555529 h 1727548"/>
              <a:gd name="connsiteX33" fmla="*/ 8446453 w 10873408"/>
              <a:gd name="connsiteY33" fmla="*/ 1456815 h 1727548"/>
              <a:gd name="connsiteX34" fmla="*/ 7906126 w 10873408"/>
              <a:gd name="connsiteY34" fmla="*/ 1484524 h 1727548"/>
              <a:gd name="connsiteX35" fmla="*/ 7822999 w 10873408"/>
              <a:gd name="connsiteY35" fmla="*/ 1304415 h 1727548"/>
              <a:gd name="connsiteX36" fmla="*/ 6728490 w 10873408"/>
              <a:gd name="connsiteY36" fmla="*/ 1165870 h 1727548"/>
              <a:gd name="connsiteX37" fmla="*/ 5786381 w 10873408"/>
              <a:gd name="connsiteY37" fmla="*/ 985761 h 1727548"/>
              <a:gd name="connsiteX38" fmla="*/ 5246053 w 10873408"/>
              <a:gd name="connsiteY38" fmla="*/ 902634 h 1727548"/>
              <a:gd name="connsiteX39" fmla="*/ 5138139 w 10873408"/>
              <a:gd name="connsiteY39" fmla="*/ 956320 h 1727548"/>
              <a:gd name="connsiteX40" fmla="*/ 5122065 w 10873408"/>
              <a:gd name="connsiteY40" fmla="*/ 969752 h 1727548"/>
              <a:gd name="connsiteX41" fmla="*/ 4959438 w 10873408"/>
              <a:gd name="connsiteY41" fmla="*/ 921684 h 1727548"/>
              <a:gd name="connsiteX42" fmla="*/ 4622599 w 10873408"/>
              <a:gd name="connsiteY42" fmla="*/ 819506 h 1727548"/>
              <a:gd name="connsiteX43" fmla="*/ 4276235 w 10873408"/>
              <a:gd name="connsiteY43" fmla="*/ 556270 h 1727548"/>
              <a:gd name="connsiteX44" fmla="*/ 3929872 w 10873408"/>
              <a:gd name="connsiteY44" fmla="*/ 819506 h 1727548"/>
              <a:gd name="connsiteX45" fmla="*/ 3514235 w 10873408"/>
              <a:gd name="connsiteY45" fmla="*/ 971906 h 1727548"/>
              <a:gd name="connsiteX46" fmla="*/ 3389544 w 10873408"/>
              <a:gd name="connsiteY46" fmla="*/ 847215 h 1727548"/>
              <a:gd name="connsiteX47" fmla="*/ 2419726 w 10873408"/>
              <a:gd name="connsiteY47" fmla="*/ 1068888 h 1727548"/>
              <a:gd name="connsiteX48" fmla="*/ 1477617 w 10873408"/>
              <a:gd name="connsiteY48" fmla="*/ 1235143 h 1727548"/>
              <a:gd name="connsiteX49" fmla="*/ 923435 w 10873408"/>
              <a:gd name="connsiteY49" fmla="*/ 1041179 h 1727548"/>
              <a:gd name="connsiteX50" fmla="*/ 729472 w 10873408"/>
              <a:gd name="connsiteY50" fmla="*/ 1068888 h 1727548"/>
              <a:gd name="connsiteX51" fmla="*/ 466235 w 10873408"/>
              <a:gd name="connsiteY51" fmla="*/ 750234 h 1727548"/>
              <a:gd name="connsiteX52" fmla="*/ 19548 w 10873408"/>
              <a:gd name="connsiteY52" fmla="*/ 677579 h 1727548"/>
              <a:gd name="connsiteX53" fmla="*/ 0 w 10873408"/>
              <a:gd name="connsiteY53" fmla="*/ 677987 h 1727548"/>
              <a:gd name="connsiteX54" fmla="*/ 0 w 10873408"/>
              <a:gd name="connsiteY54" fmla="*/ 147146 h 1727548"/>
              <a:gd name="connsiteX55" fmla="*/ 57661 w 10873408"/>
              <a:gd name="connsiteY55" fmla="*/ 239983 h 1727548"/>
              <a:gd name="connsiteX56" fmla="*/ 216853 w 10873408"/>
              <a:gd name="connsiteY56" fmla="*/ 459288 h 1727548"/>
              <a:gd name="connsiteX57" fmla="*/ 493944 w 10873408"/>
              <a:gd name="connsiteY57" fmla="*/ 514706 h 1727548"/>
              <a:gd name="connsiteX58" fmla="*/ 881872 w 10873408"/>
              <a:gd name="connsiteY58" fmla="*/ 708670 h 1727548"/>
              <a:gd name="connsiteX59" fmla="*/ 1145108 w 10873408"/>
              <a:gd name="connsiteY59" fmla="*/ 805652 h 1727548"/>
              <a:gd name="connsiteX60" fmla="*/ 1283653 w 10873408"/>
              <a:gd name="connsiteY60" fmla="*/ 958052 h 1727548"/>
              <a:gd name="connsiteX61" fmla="*/ 1533035 w 10873408"/>
              <a:gd name="connsiteY61" fmla="*/ 944197 h 1727548"/>
              <a:gd name="connsiteX62" fmla="*/ 1671581 w 10873408"/>
              <a:gd name="connsiteY62" fmla="*/ 833361 h 1727548"/>
              <a:gd name="connsiteX63" fmla="*/ 1837835 w 10873408"/>
              <a:gd name="connsiteY63" fmla="*/ 680961 h 1727548"/>
              <a:gd name="connsiteX64" fmla="*/ 1976381 w 10873408"/>
              <a:gd name="connsiteY64" fmla="*/ 764088 h 1727548"/>
              <a:gd name="connsiteX65" fmla="*/ 2239617 w 10873408"/>
              <a:gd name="connsiteY65" fmla="*/ 653252 h 1727548"/>
              <a:gd name="connsiteX66" fmla="*/ 2405872 w 10873408"/>
              <a:gd name="connsiteY66" fmla="*/ 750234 h 1727548"/>
              <a:gd name="connsiteX67" fmla="*/ 2669108 w 10873408"/>
              <a:gd name="connsiteY67" fmla="*/ 528561 h 1727548"/>
              <a:gd name="connsiteX68" fmla="*/ 2890781 w 10873408"/>
              <a:gd name="connsiteY68" fmla="*/ 556270 h 1727548"/>
              <a:gd name="connsiteX69" fmla="*/ 3098599 w 10873408"/>
              <a:gd name="connsiteY69" fmla="*/ 459288 h 1727548"/>
              <a:gd name="connsiteX70" fmla="*/ 3209435 w 10873408"/>
              <a:gd name="connsiteY70" fmla="*/ 459288 h 1727548"/>
              <a:gd name="connsiteX71" fmla="*/ 3403399 w 10873408"/>
              <a:gd name="connsiteY71" fmla="*/ 320743 h 1727548"/>
              <a:gd name="connsiteX72" fmla="*/ 3500381 w 10873408"/>
              <a:gd name="connsiteY72" fmla="*/ 168343 h 1727548"/>
              <a:gd name="connsiteX73" fmla="*/ 3874453 w 10873408"/>
              <a:gd name="connsiteY73" fmla="*/ 182197 h 1727548"/>
              <a:gd name="connsiteX74" fmla="*/ 4175722 w 10873408"/>
              <a:gd name="connsiteY74" fmla="*/ 2061 h 17275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873408" h="1727548">
                <a:moveTo>
                  <a:pt x="4175722" y="2061"/>
                </a:moveTo>
                <a:cubicBezTo>
                  <a:pt x="4190510" y="-582"/>
                  <a:pt x="4205519" y="-798"/>
                  <a:pt x="4220817" y="2088"/>
                </a:cubicBezTo>
                <a:cubicBezTo>
                  <a:pt x="4343199" y="25179"/>
                  <a:pt x="4456344" y="256088"/>
                  <a:pt x="4608744" y="320743"/>
                </a:cubicBezTo>
                <a:cubicBezTo>
                  <a:pt x="4761144" y="385398"/>
                  <a:pt x="4955108" y="353070"/>
                  <a:pt x="5135217" y="390015"/>
                </a:cubicBezTo>
                <a:cubicBezTo>
                  <a:pt x="5315326" y="426960"/>
                  <a:pt x="5472345" y="519324"/>
                  <a:pt x="5689399" y="542415"/>
                </a:cubicBezTo>
                <a:cubicBezTo>
                  <a:pt x="5906453" y="565506"/>
                  <a:pt x="6243580" y="510088"/>
                  <a:pt x="6437544" y="528561"/>
                </a:cubicBezTo>
                <a:cubicBezTo>
                  <a:pt x="6631508" y="547034"/>
                  <a:pt x="6714636" y="646325"/>
                  <a:pt x="6853181" y="653252"/>
                </a:cubicBezTo>
                <a:cubicBezTo>
                  <a:pt x="6991727" y="660179"/>
                  <a:pt x="7118726" y="579360"/>
                  <a:pt x="7268817" y="570124"/>
                </a:cubicBezTo>
                <a:cubicBezTo>
                  <a:pt x="7418908" y="560888"/>
                  <a:pt x="7610562" y="577052"/>
                  <a:pt x="7753726" y="597834"/>
                </a:cubicBezTo>
                <a:cubicBezTo>
                  <a:pt x="7896890" y="618616"/>
                  <a:pt x="8003108" y="706360"/>
                  <a:pt x="8127799" y="694815"/>
                </a:cubicBezTo>
                <a:cubicBezTo>
                  <a:pt x="8252490" y="683270"/>
                  <a:pt x="8397963" y="588597"/>
                  <a:pt x="8501872" y="528561"/>
                </a:cubicBezTo>
                <a:cubicBezTo>
                  <a:pt x="8605781" y="468525"/>
                  <a:pt x="8645035" y="373851"/>
                  <a:pt x="8751253" y="334597"/>
                </a:cubicBezTo>
                <a:cubicBezTo>
                  <a:pt x="8857471" y="295343"/>
                  <a:pt x="9019108" y="265325"/>
                  <a:pt x="9139181" y="293034"/>
                </a:cubicBezTo>
                <a:cubicBezTo>
                  <a:pt x="9259254" y="320743"/>
                  <a:pt x="9321599" y="482379"/>
                  <a:pt x="9471690" y="500852"/>
                </a:cubicBezTo>
                <a:cubicBezTo>
                  <a:pt x="9621781" y="519325"/>
                  <a:pt x="9910417" y="413106"/>
                  <a:pt x="10039726" y="403870"/>
                </a:cubicBezTo>
                <a:cubicBezTo>
                  <a:pt x="10169035" y="394634"/>
                  <a:pt x="10187508" y="473143"/>
                  <a:pt x="10247544" y="445434"/>
                </a:cubicBezTo>
                <a:cubicBezTo>
                  <a:pt x="10307580" y="417725"/>
                  <a:pt x="10319126" y="232997"/>
                  <a:pt x="10399944" y="237615"/>
                </a:cubicBezTo>
                <a:cubicBezTo>
                  <a:pt x="10480762" y="242233"/>
                  <a:pt x="10600835" y="436198"/>
                  <a:pt x="10732453" y="473143"/>
                </a:cubicBezTo>
                <a:cubicBezTo>
                  <a:pt x="10765357" y="482380"/>
                  <a:pt x="10803169" y="482957"/>
                  <a:pt x="10843181" y="479421"/>
                </a:cubicBezTo>
                <a:lnTo>
                  <a:pt x="10873408" y="474933"/>
                </a:lnTo>
                <a:lnTo>
                  <a:pt x="10873408" y="1640354"/>
                </a:lnTo>
                <a:lnTo>
                  <a:pt x="10836592" y="1651387"/>
                </a:lnTo>
                <a:cubicBezTo>
                  <a:pt x="10709651" y="1680905"/>
                  <a:pt x="10491441" y="1683684"/>
                  <a:pt x="10372235" y="1720052"/>
                </a:cubicBezTo>
                <a:lnTo>
                  <a:pt x="10356460" y="1727548"/>
                </a:lnTo>
                <a:lnTo>
                  <a:pt x="10344526" y="1720052"/>
                </a:lnTo>
                <a:cubicBezTo>
                  <a:pt x="10208290" y="1634616"/>
                  <a:pt x="10180581" y="1602288"/>
                  <a:pt x="10108999" y="1539943"/>
                </a:cubicBezTo>
                <a:cubicBezTo>
                  <a:pt x="10037417" y="1477598"/>
                  <a:pt x="9998162" y="1378306"/>
                  <a:pt x="9915035" y="1345979"/>
                </a:cubicBezTo>
                <a:cubicBezTo>
                  <a:pt x="9831908" y="1313652"/>
                  <a:pt x="9734926" y="1322888"/>
                  <a:pt x="9610235" y="1345979"/>
                </a:cubicBezTo>
                <a:cubicBezTo>
                  <a:pt x="9485544" y="1369070"/>
                  <a:pt x="9298508" y="1459124"/>
                  <a:pt x="9166890" y="1484524"/>
                </a:cubicBezTo>
                <a:cubicBezTo>
                  <a:pt x="9035272" y="1509924"/>
                  <a:pt x="8956762" y="1447579"/>
                  <a:pt x="8820526" y="1498379"/>
                </a:cubicBezTo>
                <a:cubicBezTo>
                  <a:pt x="8786467" y="1511079"/>
                  <a:pt x="8750387" y="1531428"/>
                  <a:pt x="8712829" y="1555854"/>
                </a:cubicBezTo>
                <a:lnTo>
                  <a:pt x="8652925" y="1597959"/>
                </a:lnTo>
                <a:lnTo>
                  <a:pt x="8605781" y="1555529"/>
                </a:lnTo>
                <a:cubicBezTo>
                  <a:pt x="8561908" y="1512811"/>
                  <a:pt x="8518035" y="1471824"/>
                  <a:pt x="8446453" y="1456815"/>
                </a:cubicBezTo>
                <a:cubicBezTo>
                  <a:pt x="8303289" y="1426797"/>
                  <a:pt x="8010035" y="1509924"/>
                  <a:pt x="7906126" y="1484524"/>
                </a:cubicBezTo>
                <a:cubicBezTo>
                  <a:pt x="7802217" y="1459124"/>
                  <a:pt x="8019272" y="1357524"/>
                  <a:pt x="7822999" y="1304415"/>
                </a:cubicBezTo>
                <a:cubicBezTo>
                  <a:pt x="7626726" y="1251306"/>
                  <a:pt x="7067926" y="1218979"/>
                  <a:pt x="6728490" y="1165870"/>
                </a:cubicBezTo>
                <a:cubicBezTo>
                  <a:pt x="6389054" y="1112761"/>
                  <a:pt x="6033454" y="1029634"/>
                  <a:pt x="5786381" y="985761"/>
                </a:cubicBezTo>
                <a:cubicBezTo>
                  <a:pt x="5539308" y="941888"/>
                  <a:pt x="5403071" y="863380"/>
                  <a:pt x="5246053" y="902634"/>
                </a:cubicBezTo>
                <a:cubicBezTo>
                  <a:pt x="5206799" y="912448"/>
                  <a:pt x="5171441" y="931642"/>
                  <a:pt x="5138139" y="956320"/>
                </a:cubicBezTo>
                <a:lnTo>
                  <a:pt x="5122065" y="969752"/>
                </a:lnTo>
                <a:lnTo>
                  <a:pt x="4959438" y="921684"/>
                </a:lnTo>
                <a:cubicBezTo>
                  <a:pt x="4832726" y="888779"/>
                  <a:pt x="4709190" y="861070"/>
                  <a:pt x="4622599" y="819506"/>
                </a:cubicBezTo>
                <a:cubicBezTo>
                  <a:pt x="4449417" y="736379"/>
                  <a:pt x="4391689" y="556270"/>
                  <a:pt x="4276235" y="556270"/>
                </a:cubicBezTo>
                <a:cubicBezTo>
                  <a:pt x="4160781" y="556270"/>
                  <a:pt x="4056872" y="750233"/>
                  <a:pt x="3929872" y="819506"/>
                </a:cubicBezTo>
                <a:cubicBezTo>
                  <a:pt x="3802872" y="888779"/>
                  <a:pt x="3604290" y="967288"/>
                  <a:pt x="3514235" y="971906"/>
                </a:cubicBezTo>
                <a:cubicBezTo>
                  <a:pt x="3424180" y="976524"/>
                  <a:pt x="3571962" y="831051"/>
                  <a:pt x="3389544" y="847215"/>
                </a:cubicBezTo>
                <a:cubicBezTo>
                  <a:pt x="3207126" y="863379"/>
                  <a:pt x="2738380" y="1004233"/>
                  <a:pt x="2419726" y="1068888"/>
                </a:cubicBezTo>
                <a:cubicBezTo>
                  <a:pt x="2101072" y="1133543"/>
                  <a:pt x="1726999" y="1239761"/>
                  <a:pt x="1477617" y="1235143"/>
                </a:cubicBezTo>
                <a:cubicBezTo>
                  <a:pt x="1228235" y="1230525"/>
                  <a:pt x="1048126" y="1068888"/>
                  <a:pt x="923435" y="1041179"/>
                </a:cubicBezTo>
                <a:cubicBezTo>
                  <a:pt x="798744" y="1013470"/>
                  <a:pt x="805672" y="1117379"/>
                  <a:pt x="729472" y="1068888"/>
                </a:cubicBezTo>
                <a:cubicBezTo>
                  <a:pt x="653272" y="1020397"/>
                  <a:pt x="620944" y="810270"/>
                  <a:pt x="466235" y="750234"/>
                </a:cubicBezTo>
                <a:cubicBezTo>
                  <a:pt x="369542" y="712712"/>
                  <a:pt x="177238" y="680601"/>
                  <a:pt x="19548" y="677579"/>
                </a:cubicBezTo>
                <a:lnTo>
                  <a:pt x="0" y="677987"/>
                </a:lnTo>
                <a:lnTo>
                  <a:pt x="0" y="147146"/>
                </a:lnTo>
                <a:lnTo>
                  <a:pt x="57661" y="239983"/>
                </a:lnTo>
                <a:cubicBezTo>
                  <a:pt x="116733" y="333948"/>
                  <a:pt x="174424" y="420322"/>
                  <a:pt x="216853" y="459288"/>
                </a:cubicBezTo>
                <a:cubicBezTo>
                  <a:pt x="329998" y="563197"/>
                  <a:pt x="383108" y="473142"/>
                  <a:pt x="493944" y="514706"/>
                </a:cubicBezTo>
                <a:cubicBezTo>
                  <a:pt x="604780" y="556270"/>
                  <a:pt x="773345" y="660179"/>
                  <a:pt x="881872" y="708670"/>
                </a:cubicBezTo>
                <a:cubicBezTo>
                  <a:pt x="990399" y="757161"/>
                  <a:pt x="1078145" y="764088"/>
                  <a:pt x="1145108" y="805652"/>
                </a:cubicBezTo>
                <a:cubicBezTo>
                  <a:pt x="1212072" y="847216"/>
                  <a:pt x="1218999" y="934961"/>
                  <a:pt x="1283653" y="958052"/>
                </a:cubicBezTo>
                <a:cubicBezTo>
                  <a:pt x="1348307" y="981143"/>
                  <a:pt x="1468380" y="964979"/>
                  <a:pt x="1533035" y="944197"/>
                </a:cubicBezTo>
                <a:cubicBezTo>
                  <a:pt x="1597690" y="923415"/>
                  <a:pt x="1620781" y="877234"/>
                  <a:pt x="1671581" y="833361"/>
                </a:cubicBezTo>
                <a:cubicBezTo>
                  <a:pt x="1722381" y="789488"/>
                  <a:pt x="1787035" y="692507"/>
                  <a:pt x="1837835" y="680961"/>
                </a:cubicBezTo>
                <a:cubicBezTo>
                  <a:pt x="1888635" y="669415"/>
                  <a:pt x="1909417" y="768706"/>
                  <a:pt x="1976381" y="764088"/>
                </a:cubicBezTo>
                <a:cubicBezTo>
                  <a:pt x="2043345" y="759470"/>
                  <a:pt x="2168035" y="655561"/>
                  <a:pt x="2239617" y="653252"/>
                </a:cubicBezTo>
                <a:cubicBezTo>
                  <a:pt x="2311199" y="650943"/>
                  <a:pt x="2334290" y="771016"/>
                  <a:pt x="2405872" y="750234"/>
                </a:cubicBezTo>
                <a:cubicBezTo>
                  <a:pt x="2477454" y="729452"/>
                  <a:pt x="2588290" y="560888"/>
                  <a:pt x="2669108" y="528561"/>
                </a:cubicBezTo>
                <a:cubicBezTo>
                  <a:pt x="2749926" y="496234"/>
                  <a:pt x="2819199" y="567816"/>
                  <a:pt x="2890781" y="556270"/>
                </a:cubicBezTo>
                <a:cubicBezTo>
                  <a:pt x="2962363" y="544724"/>
                  <a:pt x="3045490" y="475452"/>
                  <a:pt x="3098599" y="459288"/>
                </a:cubicBezTo>
                <a:cubicBezTo>
                  <a:pt x="3151708" y="443124"/>
                  <a:pt x="3158635" y="482379"/>
                  <a:pt x="3209435" y="459288"/>
                </a:cubicBezTo>
                <a:cubicBezTo>
                  <a:pt x="3260235" y="436197"/>
                  <a:pt x="3354908" y="369234"/>
                  <a:pt x="3403399" y="320743"/>
                </a:cubicBezTo>
                <a:cubicBezTo>
                  <a:pt x="3451890" y="272252"/>
                  <a:pt x="3421872" y="191434"/>
                  <a:pt x="3500381" y="168343"/>
                </a:cubicBezTo>
                <a:cubicBezTo>
                  <a:pt x="3578890" y="145252"/>
                  <a:pt x="3754380" y="209906"/>
                  <a:pt x="3874453" y="182197"/>
                </a:cubicBezTo>
                <a:cubicBezTo>
                  <a:pt x="3979517" y="157952"/>
                  <a:pt x="4072205" y="20561"/>
                  <a:pt x="4175722" y="2061"/>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311" name="文本占位符 310"/>
          <p:cNvSpPr>
            <a:spLocks noGrp="1"/>
          </p:cNvSpPr>
          <p:nvPr userDrawn="1">
            <p:ph type="body" sz="quarter" idx="10"/>
          </p:nvPr>
        </p:nvSpPr>
        <p:spPr>
          <a:xfrm>
            <a:off x="2301095" y="1315618"/>
            <a:ext cx="7589808" cy="1032886"/>
          </a:xfrm>
          <a:prstGeom prst="rect">
            <a:avLst/>
          </a:prstGeom>
        </p:spPr>
        <p:txBody>
          <a:bodyPr/>
          <a:lstStyle>
            <a:lvl1pPr marL="0" indent="0" algn="ctr">
              <a:buNone/>
              <a:defRPr sz="7200" b="1">
                <a:ln w="38100">
                  <a:noFill/>
                </a:ln>
                <a:solidFill>
                  <a:schemeClr val="accent1"/>
                </a:solidFill>
              </a:defRPr>
            </a:lvl1pPr>
          </a:lstStyle>
          <a:p>
            <a:pPr lvl="0"/>
            <a:endParaRPr kumimoji="1" lang="zh-CN" altLang="en-US"/>
          </a:p>
        </p:txBody>
      </p:sp>
      <p:sp>
        <p:nvSpPr>
          <p:cNvPr id="319" name="任意形状 318"/>
          <p:cNvSpPr/>
          <p:nvPr userDrawn="1"/>
        </p:nvSpPr>
        <p:spPr>
          <a:xfrm>
            <a:off x="0" y="5523655"/>
            <a:ext cx="12191999" cy="1334345"/>
          </a:xfrm>
          <a:custGeom>
            <a:gdLst>
              <a:gd name="connsiteX0" fmla="*/ 2847466 w 12191999"/>
              <a:gd name="connsiteY0" fmla="*/ 1046402 h 1334345"/>
              <a:gd name="connsiteX1" fmla="*/ 2891951 w 12191999"/>
              <a:gd name="connsiteY1" fmla="*/ 1059437 h 1334345"/>
              <a:gd name="connsiteX2" fmla="*/ 2931128 w 12191999"/>
              <a:gd name="connsiteY2" fmla="*/ 1072321 h 1334345"/>
              <a:gd name="connsiteX3" fmla="*/ 2891953 w 12191999"/>
              <a:gd name="connsiteY3" fmla="*/ 1059438 h 1334345"/>
              <a:gd name="connsiteX4" fmla="*/ 2673480 w 12191999"/>
              <a:gd name="connsiteY4" fmla="*/ 1012610 h 1334345"/>
              <a:gd name="connsiteX5" fmla="*/ 2481271 w 12191999"/>
              <a:gd name="connsiteY5" fmla="*/ 1061188 h 1334345"/>
              <a:gd name="connsiteX6" fmla="*/ 2438898 w 12191999"/>
              <a:gd name="connsiteY6" fmla="*/ 1067709 h 1334345"/>
              <a:gd name="connsiteX7" fmla="*/ 2419283 w 12191999"/>
              <a:gd name="connsiteY7" fmla="*/ 1063157 h 1334345"/>
              <a:gd name="connsiteX8" fmla="*/ 2438897 w 12191999"/>
              <a:gd name="connsiteY8" fmla="*/ 1067709 h 1334345"/>
              <a:gd name="connsiteX9" fmla="*/ 2438898 w 12191999"/>
              <a:gd name="connsiteY9" fmla="*/ 1067709 h 1334345"/>
              <a:gd name="connsiteX10" fmla="*/ 2438898 w 12191999"/>
              <a:gd name="connsiteY10" fmla="*/ 1067709 h 1334345"/>
              <a:gd name="connsiteX11" fmla="*/ 2590271 w 12191999"/>
              <a:gd name="connsiteY11" fmla="*/ 1020751 h 1334345"/>
              <a:gd name="connsiteX12" fmla="*/ 2673481 w 12191999"/>
              <a:gd name="connsiteY12" fmla="*/ 1012610 h 1334345"/>
              <a:gd name="connsiteX13" fmla="*/ 2692964 w 12191999"/>
              <a:gd name="connsiteY13" fmla="*/ 1014492 h 1334345"/>
              <a:gd name="connsiteX14" fmla="*/ 2734057 w 12191999"/>
              <a:gd name="connsiteY14" fmla="*/ 1018461 h 1334345"/>
              <a:gd name="connsiteX15" fmla="*/ 2734056 w 12191999"/>
              <a:gd name="connsiteY15" fmla="*/ 1018461 h 1334345"/>
              <a:gd name="connsiteX16" fmla="*/ 2692964 w 12191999"/>
              <a:gd name="connsiteY16" fmla="*/ 1014492 h 1334345"/>
              <a:gd name="connsiteX17" fmla="*/ 2673482 w 12191999"/>
              <a:gd name="connsiteY17" fmla="*/ 1012610 h 1334345"/>
              <a:gd name="connsiteX18" fmla="*/ 2673481 w 12191999"/>
              <a:gd name="connsiteY18" fmla="*/ 1012610 h 1334345"/>
              <a:gd name="connsiteX19" fmla="*/ 344633 w 12191999"/>
              <a:gd name="connsiteY19" fmla="*/ 863663 h 1334345"/>
              <a:gd name="connsiteX20" fmla="*/ 419394 w 12191999"/>
              <a:gd name="connsiteY20" fmla="*/ 878925 h 1334345"/>
              <a:gd name="connsiteX21" fmla="*/ 714553 w 12191999"/>
              <a:gd name="connsiteY21" fmla="*/ 895341 h 1334345"/>
              <a:gd name="connsiteX22" fmla="*/ 739734 w 12191999"/>
              <a:gd name="connsiteY22" fmla="*/ 900282 h 1334345"/>
              <a:gd name="connsiteX23" fmla="*/ 777297 w 12191999"/>
              <a:gd name="connsiteY23" fmla="*/ 907653 h 1334345"/>
              <a:gd name="connsiteX24" fmla="*/ 788191 w 12191999"/>
              <a:gd name="connsiteY24" fmla="*/ 910703 h 1334345"/>
              <a:gd name="connsiteX25" fmla="*/ 777298 w 12191999"/>
              <a:gd name="connsiteY25" fmla="*/ 907653 h 1334345"/>
              <a:gd name="connsiteX26" fmla="*/ 739734 w 12191999"/>
              <a:gd name="connsiteY26" fmla="*/ 900282 h 1334345"/>
              <a:gd name="connsiteX27" fmla="*/ 714551 w 12191999"/>
              <a:gd name="connsiteY27" fmla="*/ 895340 h 1334345"/>
              <a:gd name="connsiteX28" fmla="*/ 419392 w 12191999"/>
              <a:gd name="connsiteY28" fmla="*/ 878924 h 1334345"/>
              <a:gd name="connsiteX29" fmla="*/ 1631096 w 12191999"/>
              <a:gd name="connsiteY29" fmla="*/ 788636 h 1334345"/>
              <a:gd name="connsiteX30" fmla="*/ 1289333 w 12191999"/>
              <a:gd name="connsiteY30" fmla="*/ 870716 h 1334345"/>
              <a:gd name="connsiteX31" fmla="*/ 1025245 w 12191999"/>
              <a:gd name="connsiteY31" fmla="*/ 895340 h 1334345"/>
              <a:gd name="connsiteX32" fmla="*/ 932036 w 12191999"/>
              <a:gd name="connsiteY32" fmla="*/ 944588 h 1334345"/>
              <a:gd name="connsiteX33" fmla="*/ 888223 w 12191999"/>
              <a:gd name="connsiteY33" fmla="*/ 938432 h 1334345"/>
              <a:gd name="connsiteX34" fmla="*/ 885869 w 12191999"/>
              <a:gd name="connsiteY34" fmla="*/ 937786 h 1334345"/>
              <a:gd name="connsiteX35" fmla="*/ 888224 w 12191999"/>
              <a:gd name="connsiteY35" fmla="*/ 938433 h 1334345"/>
              <a:gd name="connsiteX36" fmla="*/ 932037 w 12191999"/>
              <a:gd name="connsiteY36" fmla="*/ 944589 h 1334345"/>
              <a:gd name="connsiteX37" fmla="*/ 1025246 w 12191999"/>
              <a:gd name="connsiteY37" fmla="*/ 895341 h 1334345"/>
              <a:gd name="connsiteX38" fmla="*/ 1289335 w 12191999"/>
              <a:gd name="connsiteY38" fmla="*/ 870716 h 1334345"/>
              <a:gd name="connsiteX39" fmla="*/ 1541652 w 12191999"/>
              <a:gd name="connsiteY39" fmla="*/ 798383 h 1334345"/>
              <a:gd name="connsiteX40" fmla="*/ 1631097 w 12191999"/>
              <a:gd name="connsiteY40" fmla="*/ 788636 h 1334345"/>
              <a:gd name="connsiteX41" fmla="*/ 1676425 w 12191999"/>
              <a:gd name="connsiteY41" fmla="*/ 791618 h 1334345"/>
              <a:gd name="connsiteX42" fmla="*/ 1676426 w 12191999"/>
              <a:gd name="connsiteY42" fmla="*/ 791618 h 1334345"/>
              <a:gd name="connsiteX43" fmla="*/ 1631097 w 12191999"/>
              <a:gd name="connsiteY43" fmla="*/ 788636 h 1334345"/>
              <a:gd name="connsiteX44" fmla="*/ 1631097 w 12191999"/>
              <a:gd name="connsiteY44" fmla="*/ 788636 h 1334345"/>
              <a:gd name="connsiteX45" fmla="*/ 5743206 w 12191999"/>
              <a:gd name="connsiteY45" fmla="*/ 0 h 1334345"/>
              <a:gd name="connsiteX46" fmla="*/ 5771910 w 12191999"/>
              <a:gd name="connsiteY46" fmla="*/ 4482 h 1334345"/>
              <a:gd name="connsiteX47" fmla="*/ 5959903 w 12191999"/>
              <a:gd name="connsiteY47" fmla="*/ 50525 h 1334345"/>
              <a:gd name="connsiteX48" fmla="*/ 6519150 w 12191999"/>
              <a:gd name="connsiteY48" fmla="*/ 354223 h 1334345"/>
              <a:gd name="connsiteX49" fmla="*/ 7466764 w 12191999"/>
              <a:gd name="connsiteY49" fmla="*/ 510176 h 1334345"/>
              <a:gd name="connsiteX50" fmla="*/ 8181358 w 12191999"/>
              <a:gd name="connsiteY50" fmla="*/ 666129 h 1334345"/>
              <a:gd name="connsiteX51" fmla="*/ 8771675 w 12191999"/>
              <a:gd name="connsiteY51" fmla="*/ 551216 h 1334345"/>
              <a:gd name="connsiteX52" fmla="*/ 9361992 w 12191999"/>
              <a:gd name="connsiteY52" fmla="*/ 485551 h 1334345"/>
              <a:gd name="connsiteX53" fmla="*/ 9638702 w 12191999"/>
              <a:gd name="connsiteY53" fmla="*/ 395776 h 1334345"/>
              <a:gd name="connsiteX54" fmla="*/ 9702244 w 12191999"/>
              <a:gd name="connsiteY54" fmla="*/ 372178 h 1334345"/>
              <a:gd name="connsiteX55" fmla="*/ 9727055 w 12191999"/>
              <a:gd name="connsiteY55" fmla="*/ 383977 h 1334345"/>
              <a:gd name="connsiteX56" fmla="*/ 9828031 w 12191999"/>
              <a:gd name="connsiteY56" fmla="*/ 411680 h 1334345"/>
              <a:gd name="connsiteX57" fmla="*/ 10433882 w 12191999"/>
              <a:gd name="connsiteY57" fmla="*/ 444512 h 1334345"/>
              <a:gd name="connsiteX58" fmla="*/ 10589229 w 12191999"/>
              <a:gd name="connsiteY58" fmla="*/ 510176 h 1334345"/>
              <a:gd name="connsiteX59" fmla="*/ 10884387 w 12191999"/>
              <a:gd name="connsiteY59" fmla="*/ 469135 h 1334345"/>
              <a:gd name="connsiteX60" fmla="*/ 11288288 w 12191999"/>
              <a:gd name="connsiteY60" fmla="*/ 543008 h 1334345"/>
              <a:gd name="connsiteX61" fmla="*/ 11529682 w 12191999"/>
              <a:gd name="connsiteY61" fmla="*/ 469713 h 1334345"/>
              <a:gd name="connsiteX62" fmla="*/ 11612362 w 12191999"/>
              <a:gd name="connsiteY62" fmla="*/ 448952 h 1334345"/>
              <a:gd name="connsiteX63" fmla="*/ 11661848 w 12191999"/>
              <a:gd name="connsiteY63" fmla="*/ 465376 h 1334345"/>
              <a:gd name="connsiteX64" fmla="*/ 12078128 w 12191999"/>
              <a:gd name="connsiteY64" fmla="*/ 595911 h 1334345"/>
              <a:gd name="connsiteX65" fmla="*/ 12191999 w 12191999"/>
              <a:gd name="connsiteY65" fmla="*/ 625868 h 1334345"/>
              <a:gd name="connsiteX66" fmla="*/ 12191999 w 12191999"/>
              <a:gd name="connsiteY66" fmla="*/ 1072321 h 1334345"/>
              <a:gd name="connsiteX67" fmla="*/ 12191999 w 12191999"/>
              <a:gd name="connsiteY67" fmla="*/ 1334345 h 1334345"/>
              <a:gd name="connsiteX68" fmla="*/ 0 w 12191999"/>
              <a:gd name="connsiteY68" fmla="*/ 1334345 h 1334345"/>
              <a:gd name="connsiteX69" fmla="*/ 0 w 12191999"/>
              <a:gd name="connsiteY69" fmla="*/ 1072321 h 1334345"/>
              <a:gd name="connsiteX70" fmla="*/ 1 w 12191999"/>
              <a:gd name="connsiteY70" fmla="*/ 1072321 h 1334345"/>
              <a:gd name="connsiteX71" fmla="*/ 1 w 12191999"/>
              <a:gd name="connsiteY71" fmla="*/ 813658 h 1334345"/>
              <a:gd name="connsiteX72" fmla="*/ 20711 w 12191999"/>
              <a:gd name="connsiteY72" fmla="*/ 812426 h 1334345"/>
              <a:gd name="connsiteX73" fmla="*/ 22430 w 12191999"/>
              <a:gd name="connsiteY73" fmla="*/ 812443 h 1334345"/>
              <a:gd name="connsiteX74" fmla="*/ 108700 w 12191999"/>
              <a:gd name="connsiteY74" fmla="*/ 813260 h 1334345"/>
              <a:gd name="connsiteX75" fmla="*/ 170240 w 12191999"/>
              <a:gd name="connsiteY75" fmla="*/ 821105 h 1334345"/>
              <a:gd name="connsiteX76" fmla="*/ 192198 w 12191999"/>
              <a:gd name="connsiteY76" fmla="*/ 823904 h 1334345"/>
              <a:gd name="connsiteX77" fmla="*/ 192199 w 12191999"/>
              <a:gd name="connsiteY77" fmla="*/ 823904 h 1334345"/>
              <a:gd name="connsiteX78" fmla="*/ 170240 w 12191999"/>
              <a:gd name="connsiteY78" fmla="*/ 821105 h 1334345"/>
              <a:gd name="connsiteX79" fmla="*/ 108699 w 12191999"/>
              <a:gd name="connsiteY79" fmla="*/ 813259 h 1334345"/>
              <a:gd name="connsiteX80" fmla="*/ 22430 w 12191999"/>
              <a:gd name="connsiteY80" fmla="*/ 812443 h 1334345"/>
              <a:gd name="connsiteX81" fmla="*/ 20711 w 12191999"/>
              <a:gd name="connsiteY81" fmla="*/ 812426 h 1334345"/>
              <a:gd name="connsiteX82" fmla="*/ 20711 w 12191999"/>
              <a:gd name="connsiteY82" fmla="*/ 812426 h 1334345"/>
              <a:gd name="connsiteX83" fmla="*/ 20710 w 12191999"/>
              <a:gd name="connsiteY83" fmla="*/ 812426 h 1334345"/>
              <a:gd name="connsiteX84" fmla="*/ 0 w 12191999"/>
              <a:gd name="connsiteY84" fmla="*/ 813658 h 1334345"/>
              <a:gd name="connsiteX85" fmla="*/ 0 w 12191999"/>
              <a:gd name="connsiteY85" fmla="*/ 489071 h 1334345"/>
              <a:gd name="connsiteX86" fmla="*/ 43142 w 12191999"/>
              <a:gd name="connsiteY86" fmla="*/ 505751 h 1334345"/>
              <a:gd name="connsiteX87" fmla="*/ 212081 w 12191999"/>
              <a:gd name="connsiteY87" fmla="*/ 543008 h 1334345"/>
              <a:gd name="connsiteX88" fmla="*/ 600448 w 12191999"/>
              <a:gd name="connsiteY88" fmla="*/ 460927 h 1334345"/>
              <a:gd name="connsiteX89" fmla="*/ 1004349 w 12191999"/>
              <a:gd name="connsiteY89" fmla="*/ 411680 h 1334345"/>
              <a:gd name="connsiteX90" fmla="*/ 1268437 w 12191999"/>
              <a:gd name="connsiteY90" fmla="*/ 329598 h 1334345"/>
              <a:gd name="connsiteX91" fmla="*/ 1936428 w 12191999"/>
              <a:gd name="connsiteY91" fmla="*/ 304974 h 1334345"/>
              <a:gd name="connsiteX92" fmla="*/ 2262655 w 12191999"/>
              <a:gd name="connsiteY92" fmla="*/ 370639 h 1334345"/>
              <a:gd name="connsiteX93" fmla="*/ 2402467 w 12191999"/>
              <a:gd name="connsiteY93" fmla="*/ 346015 h 1334345"/>
              <a:gd name="connsiteX94" fmla="*/ 2837437 w 12191999"/>
              <a:gd name="connsiteY94" fmla="*/ 436303 h 1334345"/>
              <a:gd name="connsiteX95" fmla="*/ 3614171 w 12191999"/>
              <a:gd name="connsiteY95" fmla="*/ 411680 h 1334345"/>
              <a:gd name="connsiteX96" fmla="*/ 3909329 w 12191999"/>
              <a:gd name="connsiteY96" fmla="*/ 411680 h 1334345"/>
              <a:gd name="connsiteX97" fmla="*/ 4453042 w 12191999"/>
              <a:gd name="connsiteY97" fmla="*/ 395263 h 1334345"/>
              <a:gd name="connsiteX98" fmla="*/ 4654993 w 12191999"/>
              <a:gd name="connsiteY98" fmla="*/ 395263 h 1334345"/>
              <a:gd name="connsiteX99" fmla="*/ 4872478 w 12191999"/>
              <a:gd name="connsiteY99" fmla="*/ 280350 h 1334345"/>
              <a:gd name="connsiteX100" fmla="*/ 5431725 w 12191999"/>
              <a:gd name="connsiteY100" fmla="*/ 149021 h 1334345"/>
              <a:gd name="connsiteX101" fmla="*/ 5706691 w 12191999"/>
              <a:gd name="connsiteY101" fmla="*/ 16122 h 133434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191999" h="1334345">
                <a:moveTo>
                  <a:pt x="2847466" y="1046402"/>
                </a:moveTo>
                <a:lnTo>
                  <a:pt x="2891951" y="1059437"/>
                </a:lnTo>
                <a:lnTo>
                  <a:pt x="2931128" y="1072321"/>
                </a:lnTo>
                <a:lnTo>
                  <a:pt x="2891953" y="1059438"/>
                </a:lnTo>
                <a:close/>
                <a:moveTo>
                  <a:pt x="2673480" y="1012610"/>
                </a:moveTo>
                <a:cubicBezTo>
                  <a:pt x="2576552" y="1010281"/>
                  <a:pt x="2524921" y="1045805"/>
                  <a:pt x="2481271" y="1061188"/>
                </a:cubicBezTo>
                <a:lnTo>
                  <a:pt x="2438898" y="1067709"/>
                </a:lnTo>
                <a:lnTo>
                  <a:pt x="2419283" y="1063157"/>
                </a:lnTo>
                <a:lnTo>
                  <a:pt x="2438897" y="1067709"/>
                </a:lnTo>
                <a:lnTo>
                  <a:pt x="2438898" y="1067709"/>
                </a:lnTo>
                <a:lnTo>
                  <a:pt x="2438898" y="1067709"/>
                </a:lnTo>
                <a:cubicBezTo>
                  <a:pt x="2481376" y="1072198"/>
                  <a:pt x="2519394" y="1037214"/>
                  <a:pt x="2590271" y="1020751"/>
                </a:cubicBezTo>
                <a:lnTo>
                  <a:pt x="2673481" y="1012610"/>
                </a:lnTo>
                <a:lnTo>
                  <a:pt x="2692964" y="1014492"/>
                </a:lnTo>
                <a:lnTo>
                  <a:pt x="2734057" y="1018461"/>
                </a:lnTo>
                <a:lnTo>
                  <a:pt x="2734056" y="1018461"/>
                </a:lnTo>
                <a:lnTo>
                  <a:pt x="2692964" y="1014492"/>
                </a:lnTo>
                <a:lnTo>
                  <a:pt x="2673482" y="1012610"/>
                </a:lnTo>
                <a:lnTo>
                  <a:pt x="2673481" y="1012610"/>
                </a:lnTo>
                <a:close/>
                <a:moveTo>
                  <a:pt x="344633" y="863663"/>
                </a:moveTo>
                <a:cubicBezTo>
                  <a:pt x="369391" y="870033"/>
                  <a:pt x="394150" y="875504"/>
                  <a:pt x="419394" y="878925"/>
                </a:cubicBezTo>
                <a:cubicBezTo>
                  <a:pt x="520369" y="892605"/>
                  <a:pt x="629112" y="884396"/>
                  <a:pt x="714553" y="895341"/>
                </a:cubicBezTo>
                <a:lnTo>
                  <a:pt x="739734" y="900282"/>
                </a:lnTo>
                <a:lnTo>
                  <a:pt x="777297" y="907653"/>
                </a:lnTo>
                <a:lnTo>
                  <a:pt x="788191" y="910703"/>
                </a:lnTo>
                <a:lnTo>
                  <a:pt x="777298" y="907653"/>
                </a:lnTo>
                <a:lnTo>
                  <a:pt x="739734" y="900282"/>
                </a:lnTo>
                <a:lnTo>
                  <a:pt x="714551" y="895340"/>
                </a:lnTo>
                <a:cubicBezTo>
                  <a:pt x="629111" y="884396"/>
                  <a:pt x="520368" y="892604"/>
                  <a:pt x="419392" y="878924"/>
                </a:cubicBezTo>
                <a:close/>
                <a:moveTo>
                  <a:pt x="1631096" y="788636"/>
                </a:moveTo>
                <a:cubicBezTo>
                  <a:pt x="1511997" y="787268"/>
                  <a:pt x="1390309" y="852932"/>
                  <a:pt x="1289333" y="870716"/>
                </a:cubicBezTo>
                <a:cubicBezTo>
                  <a:pt x="1188359" y="888500"/>
                  <a:pt x="1084794" y="883028"/>
                  <a:pt x="1025245" y="895340"/>
                </a:cubicBezTo>
                <a:cubicBezTo>
                  <a:pt x="965695" y="907653"/>
                  <a:pt x="983818" y="944588"/>
                  <a:pt x="932036" y="944588"/>
                </a:cubicBezTo>
                <a:cubicBezTo>
                  <a:pt x="919090" y="944588"/>
                  <a:pt x="904365" y="942194"/>
                  <a:pt x="888223" y="938432"/>
                </a:cubicBezTo>
                <a:lnTo>
                  <a:pt x="885869" y="937786"/>
                </a:lnTo>
                <a:lnTo>
                  <a:pt x="888224" y="938433"/>
                </a:lnTo>
                <a:cubicBezTo>
                  <a:pt x="904366" y="942195"/>
                  <a:pt x="919091" y="944589"/>
                  <a:pt x="932037" y="944589"/>
                </a:cubicBezTo>
                <a:cubicBezTo>
                  <a:pt x="983819" y="944589"/>
                  <a:pt x="965696" y="907653"/>
                  <a:pt x="1025246" y="895341"/>
                </a:cubicBezTo>
                <a:cubicBezTo>
                  <a:pt x="1084795" y="883028"/>
                  <a:pt x="1188360" y="888500"/>
                  <a:pt x="1289335" y="870716"/>
                </a:cubicBezTo>
                <a:cubicBezTo>
                  <a:pt x="1365066" y="857378"/>
                  <a:pt x="1452449" y="817107"/>
                  <a:pt x="1541652" y="798383"/>
                </a:cubicBezTo>
                <a:lnTo>
                  <a:pt x="1631097" y="788636"/>
                </a:lnTo>
                <a:lnTo>
                  <a:pt x="1676425" y="791618"/>
                </a:lnTo>
                <a:lnTo>
                  <a:pt x="1676426" y="791618"/>
                </a:lnTo>
                <a:lnTo>
                  <a:pt x="1631097" y="788636"/>
                </a:lnTo>
                <a:lnTo>
                  <a:pt x="1631097" y="788636"/>
                </a:lnTo>
                <a:close/>
                <a:moveTo>
                  <a:pt x="5743206" y="0"/>
                </a:moveTo>
                <a:lnTo>
                  <a:pt x="5771910" y="4482"/>
                </a:lnTo>
                <a:cubicBezTo>
                  <a:pt x="5839996" y="17180"/>
                  <a:pt x="5904237" y="32057"/>
                  <a:pt x="5959903" y="50525"/>
                </a:cubicBezTo>
                <a:cubicBezTo>
                  <a:pt x="6182566" y="124398"/>
                  <a:pt x="6268008" y="277615"/>
                  <a:pt x="6519150" y="354223"/>
                </a:cubicBezTo>
                <a:cubicBezTo>
                  <a:pt x="6770294" y="430831"/>
                  <a:pt x="7189729" y="458192"/>
                  <a:pt x="7466764" y="510176"/>
                </a:cubicBezTo>
                <a:cubicBezTo>
                  <a:pt x="7743799" y="562160"/>
                  <a:pt x="7963872" y="659289"/>
                  <a:pt x="8181358" y="666129"/>
                </a:cubicBezTo>
                <a:cubicBezTo>
                  <a:pt x="8398843" y="672968"/>
                  <a:pt x="8574902" y="581312"/>
                  <a:pt x="8771675" y="551216"/>
                </a:cubicBezTo>
                <a:cubicBezTo>
                  <a:pt x="8968447" y="521120"/>
                  <a:pt x="9175576" y="525224"/>
                  <a:pt x="9361992" y="485551"/>
                </a:cubicBezTo>
                <a:cubicBezTo>
                  <a:pt x="9455199" y="465715"/>
                  <a:pt x="9549054" y="430147"/>
                  <a:pt x="9638702" y="395776"/>
                </a:cubicBezTo>
                <a:lnTo>
                  <a:pt x="9702244" y="372178"/>
                </a:lnTo>
                <a:lnTo>
                  <a:pt x="9727055" y="383977"/>
                </a:lnTo>
                <a:cubicBezTo>
                  <a:pt x="9755535" y="395349"/>
                  <a:pt x="9787899" y="405181"/>
                  <a:pt x="9828031" y="411680"/>
                </a:cubicBezTo>
                <a:cubicBezTo>
                  <a:pt x="9988556" y="437672"/>
                  <a:pt x="10307015" y="428096"/>
                  <a:pt x="10433882" y="444512"/>
                </a:cubicBezTo>
                <a:cubicBezTo>
                  <a:pt x="10560749" y="460927"/>
                  <a:pt x="10514144" y="506072"/>
                  <a:pt x="10589229" y="510176"/>
                </a:cubicBezTo>
                <a:cubicBezTo>
                  <a:pt x="10664314" y="514280"/>
                  <a:pt x="10767877" y="463663"/>
                  <a:pt x="10884387" y="469135"/>
                </a:cubicBezTo>
                <a:cubicBezTo>
                  <a:pt x="11000897" y="474607"/>
                  <a:pt x="11164011" y="547112"/>
                  <a:pt x="11288288" y="543008"/>
                </a:cubicBezTo>
                <a:cubicBezTo>
                  <a:pt x="11381495" y="539930"/>
                  <a:pt x="11441207" y="499916"/>
                  <a:pt x="11529682" y="469713"/>
                </a:cubicBezTo>
                <a:lnTo>
                  <a:pt x="11612362" y="448952"/>
                </a:lnTo>
                <a:lnTo>
                  <a:pt x="11661848" y="465376"/>
                </a:lnTo>
                <a:cubicBezTo>
                  <a:pt x="11775323" y="503010"/>
                  <a:pt x="11929254" y="553535"/>
                  <a:pt x="12078128" y="595911"/>
                </a:cubicBezTo>
                <a:lnTo>
                  <a:pt x="12191999" y="625868"/>
                </a:lnTo>
                <a:lnTo>
                  <a:pt x="12191999" y="1072321"/>
                </a:lnTo>
                <a:lnTo>
                  <a:pt x="12191999" y="1334345"/>
                </a:lnTo>
                <a:lnTo>
                  <a:pt x="0" y="1334345"/>
                </a:lnTo>
                <a:lnTo>
                  <a:pt x="0" y="1072321"/>
                </a:lnTo>
                <a:lnTo>
                  <a:pt x="1" y="1072321"/>
                </a:lnTo>
                <a:lnTo>
                  <a:pt x="1" y="813658"/>
                </a:lnTo>
                <a:lnTo>
                  <a:pt x="20711" y="812426"/>
                </a:lnTo>
                <a:lnTo>
                  <a:pt x="22430" y="812443"/>
                </a:lnTo>
                <a:lnTo>
                  <a:pt x="108700" y="813260"/>
                </a:lnTo>
                <a:lnTo>
                  <a:pt x="170240" y="821105"/>
                </a:lnTo>
                <a:lnTo>
                  <a:pt x="192198" y="823904"/>
                </a:lnTo>
                <a:lnTo>
                  <a:pt x="192199" y="823904"/>
                </a:lnTo>
                <a:lnTo>
                  <a:pt x="170240" y="821105"/>
                </a:lnTo>
                <a:lnTo>
                  <a:pt x="108699" y="813259"/>
                </a:lnTo>
                <a:lnTo>
                  <a:pt x="22430" y="812443"/>
                </a:lnTo>
                <a:lnTo>
                  <a:pt x="20711" y="812426"/>
                </a:lnTo>
                <a:lnTo>
                  <a:pt x="20711" y="812426"/>
                </a:lnTo>
                <a:lnTo>
                  <a:pt x="20710" y="812426"/>
                </a:lnTo>
                <a:lnTo>
                  <a:pt x="0" y="813658"/>
                </a:lnTo>
                <a:lnTo>
                  <a:pt x="0" y="489071"/>
                </a:lnTo>
                <a:lnTo>
                  <a:pt x="43142" y="505751"/>
                </a:lnTo>
                <a:cubicBezTo>
                  <a:pt x="107870" y="530012"/>
                  <a:pt x="166772" y="548138"/>
                  <a:pt x="212081" y="543008"/>
                </a:cubicBezTo>
                <a:cubicBezTo>
                  <a:pt x="393318" y="522488"/>
                  <a:pt x="468403" y="482815"/>
                  <a:pt x="600448" y="460927"/>
                </a:cubicBezTo>
                <a:cubicBezTo>
                  <a:pt x="732493" y="439040"/>
                  <a:pt x="893017" y="433567"/>
                  <a:pt x="1004349" y="411680"/>
                </a:cubicBezTo>
                <a:cubicBezTo>
                  <a:pt x="1115680" y="389791"/>
                  <a:pt x="1113092" y="347383"/>
                  <a:pt x="1268437" y="329598"/>
                </a:cubicBezTo>
                <a:cubicBezTo>
                  <a:pt x="1423783" y="311814"/>
                  <a:pt x="1770725" y="298134"/>
                  <a:pt x="1936428" y="304974"/>
                </a:cubicBezTo>
                <a:cubicBezTo>
                  <a:pt x="2102131" y="311814"/>
                  <a:pt x="2184982" y="363799"/>
                  <a:pt x="2262655" y="370639"/>
                </a:cubicBezTo>
                <a:cubicBezTo>
                  <a:pt x="2340329" y="377479"/>
                  <a:pt x="2306671" y="335070"/>
                  <a:pt x="2402467" y="346015"/>
                </a:cubicBezTo>
                <a:cubicBezTo>
                  <a:pt x="2498264" y="356959"/>
                  <a:pt x="2635487" y="425359"/>
                  <a:pt x="2837437" y="436303"/>
                </a:cubicBezTo>
                <a:cubicBezTo>
                  <a:pt x="3039388" y="447247"/>
                  <a:pt x="3435523" y="415783"/>
                  <a:pt x="3614171" y="411680"/>
                </a:cubicBezTo>
                <a:cubicBezTo>
                  <a:pt x="3792819" y="407575"/>
                  <a:pt x="3769517" y="414416"/>
                  <a:pt x="3909329" y="411680"/>
                </a:cubicBezTo>
                <a:cubicBezTo>
                  <a:pt x="4049141" y="408943"/>
                  <a:pt x="4328764" y="397999"/>
                  <a:pt x="4453042" y="395263"/>
                </a:cubicBezTo>
                <a:cubicBezTo>
                  <a:pt x="4577318" y="392527"/>
                  <a:pt x="4585086" y="414414"/>
                  <a:pt x="4654993" y="395263"/>
                </a:cubicBezTo>
                <a:cubicBezTo>
                  <a:pt x="4724898" y="376111"/>
                  <a:pt x="4743022" y="321391"/>
                  <a:pt x="4872478" y="280350"/>
                </a:cubicBezTo>
                <a:cubicBezTo>
                  <a:pt x="5001933" y="239310"/>
                  <a:pt x="5263433" y="202374"/>
                  <a:pt x="5431725" y="149021"/>
                </a:cubicBezTo>
                <a:cubicBezTo>
                  <a:pt x="5536908" y="115676"/>
                  <a:pt x="5617817" y="59353"/>
                  <a:pt x="5706691" y="16122"/>
                </a:cubicBezTo>
                <a:close/>
              </a:path>
            </a:pathLst>
          </a:cu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Century Gothic" panose="020b0502020202020204"/>
              <a:ea typeface="微软雅黑" panose="020b0503020204020204" pitchFamily="34" charset="-122"/>
              <a:cs typeface="+mn-cs"/>
            </a:endParaRPr>
          </a:p>
        </p:txBody>
      </p:sp>
      <p:sp>
        <p:nvSpPr>
          <p:cNvPr id="320" name="文本占位符 310"/>
          <p:cNvSpPr>
            <a:spLocks noGrp="1"/>
          </p:cNvSpPr>
          <p:nvPr>
            <p:ph type="body" sz="quarter" idx="11"/>
          </p:nvPr>
        </p:nvSpPr>
        <p:spPr>
          <a:xfrm>
            <a:off x="2301095" y="2460978"/>
            <a:ext cx="7589808" cy="572638"/>
          </a:xfrm>
          <a:prstGeom prst="rect">
            <a:avLst/>
          </a:prstGeom>
        </p:spPr>
        <p:txBody>
          <a:bodyPr/>
          <a:lstStyle>
            <a:lvl1pPr marL="0" indent="0" algn="ctr">
              <a:buNone/>
              <a:defRPr sz="2800" b="0">
                <a:ln w="38100">
                  <a:noFill/>
                </a:ln>
                <a:solidFill>
                  <a:schemeClr val="accent1"/>
                </a:solidFill>
              </a:defRPr>
            </a:lvl1pPr>
          </a:lstStyle>
          <a:p>
            <a:pPr lvl="0"/>
            <a:endParaRPr kumimoji="1" lang="zh-CN" altLang="en-US"/>
          </a:p>
        </p:txBody>
      </p:sp>
      <p:sp>
        <p:nvSpPr>
          <p:cNvPr id="322" name="文本占位符 310"/>
          <p:cNvSpPr>
            <a:spLocks noGrp="1"/>
          </p:cNvSpPr>
          <p:nvPr>
            <p:ph type="body" sz="quarter" idx="12"/>
          </p:nvPr>
        </p:nvSpPr>
        <p:spPr>
          <a:xfrm>
            <a:off x="2301095" y="3538763"/>
            <a:ext cx="7589808" cy="524974"/>
          </a:xfrm>
          <a:prstGeom prst="rect">
            <a:avLst/>
          </a:prstGeom>
        </p:spPr>
        <p:txBody>
          <a:bodyPr/>
          <a:lstStyle>
            <a:lvl1pPr marL="0" indent="0" algn="ctr">
              <a:lnSpc>
                <a:spcPct val="130000"/>
              </a:lnSpc>
              <a:buNone/>
              <a:defRPr sz="1400" b="0">
                <a:ln w="38100">
                  <a:noFill/>
                </a:ln>
                <a:solidFill>
                  <a:schemeClr val="accent1"/>
                </a:solidFill>
              </a:defRPr>
            </a:lvl1pPr>
          </a:lstStyle>
          <a:p>
            <a:pPr lvl="0"/>
            <a:endParaRPr kumimoji="1"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页">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94395AA8-328E-9A4D-860F-926D954E4365}" type="datetimeFigureOut">
              <a:rPr kumimoji="1" lang="zh-CN" altLang="en-US" smtClean="0"/>
              <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9343F09-029A-4F4A-B8C8-A0CE987E597A}" type="slidenum">
              <a:rPr kumimoji="1" lang="zh-CN" altLang="en-US" smtClean="0"/>
              <a:t/>
            </a:fld>
            <a:endParaRPr kumimoji="1"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94395AA8-328E-9A4D-860F-926D954E4365}" type="datetimeFigureOut">
              <a:rPr kumimoji="1" lang="zh-CN" altLang="en-US" smtClean="0"/>
              <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9343F09-029A-4F4A-B8C8-A0CE987E597A}" type="slidenum">
              <a:rPr kumimoji="1" lang="zh-CN" altLang="en-US" smtClean="0"/>
              <a:t/>
            </a:fld>
            <a:endParaRPr kumimoji="1"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4395AA8-328E-9A4D-860F-926D954E4365}" type="datetimeFigureOut">
              <a:rPr kumimoji="1" lang="zh-CN" altLang="en-US" smtClean="0"/>
              <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29343F09-029A-4F4A-B8C8-A0CE987E597A}" type="slidenum">
              <a:rPr kumimoji="1" lang="zh-CN" altLang="en-US" smtClean="0"/>
              <a:t/>
            </a:fld>
            <a:endParaRPr kumimoji="1"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image" Target="file:///D:\qq&#25991;&#20214;\712321467\Image\C2C\Image2\%7b75232B38-A165-1FB7-499C-2E1C792CACB5%7d.png" TargetMode="External" /><Relationship Id="rId4" Type="http://schemas.openxmlformats.org/officeDocument/2006/relationships/image" Target="../media/image1.png" /><Relationship Id="rId5"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Layout" Target="../slideLayouts/slideLayout4.xml" /><Relationship Id="rId3" Type="http://schemas.openxmlformats.org/officeDocument/2006/relationships/slideLayout" Target="../slideLayouts/slideLayout5.xml"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1.png"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pic>
        <p:nvPicPr>
          <p:cNvPr id="2" name="图片 1073743875" descr="D:\qq文件\712321467\Image\C2C\Image2\{75232B38-A165-1FB7-499C-2E1C792CACB5}.png"/>
          <p:cNvPicPr>
            <a:picLocks noChangeAspect="1"/>
          </p:cNvPicPr>
          <p:nvPr/>
        </p:nvPicPr>
        <p:blipFill>
          <a:blip r:embed="rId4" r:link="rId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楷体" panose="02010609060101010101" pitchFamily="49" charset="-122"/>
                <a:ea typeface="楷体" panose="02010609060101010101" pitchFamily="49" charset="-122"/>
              </a:defRPr>
            </a:lvl1pPr>
          </a:lstStyle>
          <a:p>
            <a:fld id="{94395AA8-328E-9A4D-860F-926D954E4365}" type="datetimeFigureOut">
              <a:rPr kumimoji="1" lang="zh-CN" altLang="en-US" smtClean="0"/>
              <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楷体" panose="02010609060101010101" pitchFamily="49" charset="-122"/>
                <a:ea typeface="楷体" panose="02010609060101010101" pitchFamily="49" charset="-122"/>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楷体" panose="02010609060101010101" pitchFamily="49" charset="-122"/>
                <a:ea typeface="楷体" panose="02010609060101010101" pitchFamily="49" charset="-122"/>
              </a:defRPr>
            </a:lvl1pPr>
          </a:lstStyle>
          <a:p>
            <a:fld id="{29343F09-029A-4F4A-B8C8-A0CE987E597A}" type="slidenum">
              <a:rPr kumimoji="1" lang="zh-CN" altLang="en-US" smtClean="0"/>
              <a:t/>
            </a:fld>
            <a:endParaRPr kumimoji="1" lang="zh-CN" altLang="en-US"/>
          </a:p>
        </p:txBody>
      </p:sp>
      <p:pic>
        <p:nvPicPr>
          <p:cNvPr id="7" name="图片 1073743875" descr="D:\qq文件\712321467\Image\C2C\Image2\{75232B38-A165-1FB7-499C-2E1C792CACB5}.png"/>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楷体" panose="02010609060101010101" pitchFamily="49" charset="-122"/>
          <a:ea typeface="楷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楷体" panose="02010609060101010101" pitchFamily="49" charset="-122"/>
          <a:ea typeface="楷体" panose="02010609060101010101" pitchFamily="49" charset="-122"/>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楷体" panose="02010609060101010101" pitchFamily="49" charset="-122"/>
          <a:ea typeface="楷体" panose="02010609060101010101" pitchFamily="49" charset="-122"/>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楷体" panose="02010609060101010101" pitchFamily="49" charset="-122"/>
          <a:ea typeface="楷体" panose="02010609060101010101" pitchFamily="49" charset="-122"/>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楷体" panose="02010609060101010101" pitchFamily="49" charset="-122"/>
          <a:ea typeface="楷体" panose="02010609060101010101" pitchFamily="49" charset="-122"/>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image" Target="../media/image18.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3.png" /><Relationship Id="rId8"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1.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2.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3.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4.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5.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6.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7.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8.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image" Target="../media/image11.png" /><Relationship Id="rId9" Type="http://schemas.openxmlformats.org/officeDocument/2006/relationships/image" Target="../media/image1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9.xml" /><Relationship Id="rId3" Type="http://schemas.openxmlformats.org/officeDocument/2006/relationships/image" Target="../media/image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1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image" Target="../media/image20.png" /><Relationship Id="rId4" Type="http://schemas.openxmlformats.org/officeDocument/2006/relationships/image" Target="../media/image21.png" /><Relationship Id="rId5" Type="http://schemas.openxmlformats.org/officeDocument/2006/relationships/image" Target="../media/image2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xml" /><Relationship Id="rId11" Type="http://schemas.openxmlformats.org/officeDocument/2006/relationships/image" Target="../media/image15.png" /><Relationship Id="rId12" Type="http://schemas.openxmlformats.org/officeDocument/2006/relationships/image" Target="../media/image10.png"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3.png" /><Relationship Id="rId8" Type="http://schemas.openxmlformats.org/officeDocument/2006/relationships/image" Target="../media/image14.png" /><Relationship Id="rId9" Type="http://schemas.openxmlformats.org/officeDocument/2006/relationships/tags" Target="../tags/tag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7.png" /><Relationship Id="rId11" Type="http://schemas.openxmlformats.org/officeDocument/2006/relationships/tags" Target="../tags/tag5.xml" /><Relationship Id="rId2" Type="http://schemas.openxmlformats.org/officeDocument/2006/relationships/notesSlide" Target="../notesSlides/notesSlide3.xml" /><Relationship Id="rId3" Type="http://schemas.openxmlformats.org/officeDocument/2006/relationships/image" Target="../media/image7.png" /><Relationship Id="rId4" Type="http://schemas.microsoft.com/office/2007/relationships/hdphoto" Target="../media/image8.wdp" /><Relationship Id="rId5" Type="http://schemas.openxmlformats.org/officeDocument/2006/relationships/image" Target="../media/image9.png" /><Relationship Id="rId6" Type="http://schemas.openxmlformats.org/officeDocument/2006/relationships/image" Target="../media/image16.png" /><Relationship Id="rId7" Type="http://schemas.openxmlformats.org/officeDocument/2006/relationships/tags" Target="../tags/tag3.xml" /><Relationship Id="rId8" Type="http://schemas.openxmlformats.org/officeDocument/2006/relationships/tags" Target="../tags/tag4.xml" /><Relationship Id="rId9"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7.png" /><Relationship Id="rId11" Type="http://schemas.openxmlformats.org/officeDocument/2006/relationships/tags" Target="../tags/tag8.xml" /><Relationship Id="rId2" Type="http://schemas.openxmlformats.org/officeDocument/2006/relationships/notesSlide" Target="../notesSlides/notesSlide4.xml" /><Relationship Id="rId3" Type="http://schemas.openxmlformats.org/officeDocument/2006/relationships/image" Target="../media/image7.png" /><Relationship Id="rId4" Type="http://schemas.microsoft.com/office/2007/relationships/hdphoto" Target="../media/image8.wdp" /><Relationship Id="rId5" Type="http://schemas.openxmlformats.org/officeDocument/2006/relationships/image" Target="../media/image9.png" /><Relationship Id="rId6" Type="http://schemas.openxmlformats.org/officeDocument/2006/relationships/image" Target="../media/image16.png"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7.png" /><Relationship Id="rId11" Type="http://schemas.openxmlformats.org/officeDocument/2006/relationships/tags" Target="../tags/tag11.xml" /><Relationship Id="rId2" Type="http://schemas.openxmlformats.org/officeDocument/2006/relationships/notesSlide" Target="../notesSlides/notesSlide5.xml" /><Relationship Id="rId3" Type="http://schemas.openxmlformats.org/officeDocument/2006/relationships/image" Target="../media/image7.png" /><Relationship Id="rId4" Type="http://schemas.microsoft.com/office/2007/relationships/hdphoto" Target="../media/image8.wdp" /><Relationship Id="rId5" Type="http://schemas.openxmlformats.org/officeDocument/2006/relationships/image" Target="../media/image9.png" /><Relationship Id="rId6" Type="http://schemas.openxmlformats.org/officeDocument/2006/relationships/image" Target="../media/image16.png"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image" Target="../media/image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image" Target="../media/image18.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3.png" /><Relationship Id="rId8" Type="http://schemas.openxmlformats.org/officeDocument/2006/relationships/image" Target="../media/image1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7.xml" /><Relationship Id="rId3" Type="http://schemas.openxmlformats.org/officeDocument/2006/relationships/image" Target="../media/image18.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3.png" /><Relationship Id="rId8" Type="http://schemas.openxmlformats.org/officeDocument/2006/relationships/image" Target="../media/image1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 Id="rId3" Type="http://schemas.openxmlformats.org/officeDocument/2006/relationships/image" Target="../media/image18.png"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image" Target="../media/image3.png" /><Relationship Id="rId8" Type="http://schemas.openxmlformats.org/officeDocument/2006/relationships/image" Target="../media/image1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1928813" y="1342115"/>
            <a:ext cx="8334374" cy="1996224"/>
            <a:chOff x="1928813" y="1239479"/>
            <a:chExt cx="8334374" cy="1996224"/>
          </a:xfrm>
        </p:grpSpPr>
        <p:sp>
          <p:nvSpPr>
            <p:cNvPr id="9" name="文本框 8"/>
            <p:cNvSpPr txBox="1"/>
            <p:nvPr/>
          </p:nvSpPr>
          <p:spPr>
            <a:xfrm>
              <a:off x="1928813" y="1239479"/>
              <a:ext cx="8334374" cy="117094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600"/>
                </a:spcBef>
                <a:spcAft>
                  <a:spcPct val="0"/>
                </a:spcAft>
                <a:buClrTx/>
                <a:buSzTx/>
                <a:buFontTx/>
                <a:buNone/>
                <a:defRPr/>
              </a:pPr>
              <a:r>
                <a:rPr kumimoji="0" lang="zh-CN" altLang="en-US" sz="5400" b="0" i="0" u="none" strike="noStrike" kern="0" cap="none" spc="-150" normalizeH="0" baseline="0" noProof="0">
                  <a:ln>
                    <a:noFill/>
                  </a:ln>
                  <a:solidFill>
                    <a:schemeClr val="tx1">
                      <a:lumMod val="85000"/>
                      <a:lumOff val="15000"/>
                    </a:schemeClr>
                  </a:solidFill>
                  <a:effectLst/>
                  <a:uLnTx/>
                  <a:uFillTx/>
                  <a:latin typeface="+mn-ea"/>
                  <a:cs typeface="+mn-ea"/>
                  <a:sym typeface="+mn-lt"/>
                </a:rPr>
                <a:t>说明文阅读知识</a:t>
              </a:r>
              <a:endParaRPr kumimoji="0" lang="zh-CN" altLang="en-US" sz="5400" b="0" i="0" u="none" strike="noStrike" kern="0" cap="none" spc="-150" normalizeH="0" baseline="0" noProof="0">
                <a:ln>
                  <a:noFill/>
                </a:ln>
                <a:solidFill>
                  <a:schemeClr val="tx1">
                    <a:lumMod val="85000"/>
                    <a:lumOff val="15000"/>
                  </a:schemeClr>
                </a:solidFill>
                <a:effectLst/>
                <a:uLnTx/>
                <a:uFillTx/>
                <a:latin typeface="+mn-ea"/>
                <a:cs typeface="+mn-ea"/>
                <a:sym typeface="+mn-lt"/>
              </a:endParaRPr>
            </a:p>
          </p:txBody>
        </p:sp>
        <p:grpSp>
          <p:nvGrpSpPr>
            <p:cNvPr id="3" name="组合 2"/>
            <p:cNvGrpSpPr/>
            <p:nvPr/>
          </p:nvGrpSpPr>
          <p:grpSpPr>
            <a:xfrm>
              <a:off x="3467841" y="2603246"/>
              <a:ext cx="5256318" cy="632457"/>
              <a:chOff x="4018311" y="3032454"/>
              <a:chExt cx="5256318" cy="632457"/>
            </a:xfrm>
          </p:grpSpPr>
          <p:pic>
            <p:nvPicPr>
              <p:cNvPr id="17" name="图片 16" descr="印章"/>
              <p:cNvPicPr>
                <a:picLocks noChangeAspect="1"/>
              </p:cNvPicPr>
              <p:nvPr/>
            </p:nvPicPr>
            <p:blipFill>
              <a:blip r:embed="rId3"/>
              <a:stretch>
                <a:fillRect/>
              </a:stretch>
            </p:blipFill>
            <p:spPr>
              <a:xfrm rot="5400000">
                <a:off x="6330241" y="720523"/>
                <a:ext cx="632457" cy="5256318"/>
              </a:xfrm>
              <a:prstGeom prst="rect">
                <a:avLst/>
              </a:prstGeom>
            </p:spPr>
          </p:pic>
          <p:sp>
            <p:nvSpPr>
              <p:cNvPr id="2" name="矩形 1"/>
              <p:cNvSpPr/>
              <p:nvPr/>
            </p:nvSpPr>
            <p:spPr>
              <a:xfrm>
                <a:off x="5211476" y="3164534"/>
                <a:ext cx="3914140" cy="368300"/>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rPr>
                  <a:t>部编版语文初中阅读课件</a:t>
                </a:r>
                <a:endParaRPr kumimoji="1" lang="zh-CN" altLang="en-US" sz="1800" b="0" i="0" u="none" strike="noStrike" kern="1200" cap="none" spc="0" normalizeH="0" baseline="0" noProof="0">
                  <a:ln>
                    <a:noFill/>
                  </a:ln>
                  <a:solidFill>
                    <a:srgbClr val="FFFFFF"/>
                  </a:solidFill>
                  <a:effectLst/>
                  <a:uLnTx/>
                  <a:uFillTx/>
                  <a:latin typeface="楷体" panose="02010609060101010101" pitchFamily="49" charset="-122"/>
                  <a:ea typeface="楷体" panose="02010609060101010101" pitchFamily="49" charset="-122"/>
                  <a:cs typeface="+mn-cs"/>
                </a:endParaRPr>
              </a:p>
            </p:txBody>
          </p:sp>
        </p:grpSp>
      </p:grpSp>
      <p:pic>
        <p:nvPicPr>
          <p:cNvPr id="18" name="图片 17"/>
          <p:cNvPicPr>
            <a:picLocks noChangeAspect="1"/>
          </p:cNvPicPr>
          <p:nvPr/>
        </p:nvPicPr>
        <p:blipFill>
          <a:blip r:embed="rId4"/>
          <a:stretch>
            <a:fillRect/>
          </a:stretch>
        </p:blipFill>
        <p:spPr>
          <a:xfrm>
            <a:off x="7361929" y="1210551"/>
            <a:ext cx="737183" cy="737183"/>
          </a:xfrm>
          <a:prstGeom prst="rect">
            <a:avLst/>
          </a:prstGeom>
        </p:spPr>
      </p:pic>
      <p:pic>
        <p:nvPicPr>
          <p:cNvPr id="19" name="图片 18"/>
          <p:cNvPicPr>
            <a:picLocks noChangeAspect="1"/>
          </p:cNvPicPr>
          <p:nvPr/>
        </p:nvPicPr>
        <p:blipFill>
          <a:blip r:embed="rId5"/>
          <a:stretch>
            <a:fillRect/>
          </a:stretch>
        </p:blipFill>
        <p:spPr>
          <a:xfrm>
            <a:off x="760934" y="2383694"/>
            <a:ext cx="2174288" cy="674950"/>
          </a:xfrm>
          <a:prstGeom prst="rect">
            <a:avLst/>
          </a:prstGeom>
        </p:spPr>
      </p:pic>
      <p:pic>
        <p:nvPicPr>
          <p:cNvPr id="20" name="图片 19"/>
          <p:cNvPicPr>
            <a:picLocks noChangeAspect="1"/>
          </p:cNvPicPr>
          <p:nvPr/>
        </p:nvPicPr>
        <p:blipFill>
          <a:blip r:embed="rId5"/>
          <a:stretch>
            <a:fillRect/>
          </a:stretch>
        </p:blipFill>
        <p:spPr>
          <a:xfrm>
            <a:off x="9323909" y="535601"/>
            <a:ext cx="2174288" cy="674950"/>
          </a:xfrm>
          <a:prstGeom prst="rect">
            <a:avLst/>
          </a:prstGeom>
        </p:spPr>
      </p:pic>
      <p:pic>
        <p:nvPicPr>
          <p:cNvPr id="21" name="图片 20"/>
          <p:cNvPicPr>
            <a:picLocks noChangeAspect="1"/>
          </p:cNvPicPr>
          <p:nvPr/>
        </p:nvPicPr>
        <p:blipFill>
          <a:blip r:embed="rId6"/>
          <a:stretch>
            <a:fillRect/>
          </a:stretch>
        </p:blipFill>
        <p:spPr>
          <a:xfrm>
            <a:off x="9256777" y="3338339"/>
            <a:ext cx="1522295" cy="472556"/>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 name="组合 50"/>
          <p:cNvGrpSpPr/>
          <p:nvPr/>
        </p:nvGrpSpPr>
        <p:grpSpPr>
          <a:xfrm>
            <a:off x="302682" y="93936"/>
            <a:ext cx="1811756" cy="670670"/>
            <a:chOff x="526998" y="295035"/>
            <a:chExt cx="1811756" cy="670670"/>
          </a:xfrm>
        </p:grpSpPr>
        <p:pic>
          <p:nvPicPr>
            <p:cNvPr id="17" name="图片 16" descr="印章"/>
            <p:cNvPicPr>
              <a:picLocks noChangeAspect="1"/>
            </p:cNvPicPr>
            <p:nvPr/>
          </p:nvPicPr>
          <p:blipFill>
            <a:blip r:embed="rId3"/>
            <a:stretch>
              <a:fillRect/>
            </a:stretch>
          </p:blipFill>
          <p:spPr>
            <a:xfrm rot="5400000">
              <a:off x="1097541" y="-275508"/>
              <a:ext cx="670670" cy="1811756"/>
            </a:xfrm>
            <a:prstGeom prst="rect">
              <a:avLst/>
            </a:prstGeom>
          </p:spPr>
        </p:pic>
        <p:sp>
          <p:nvSpPr>
            <p:cNvPr id="2" name="文本框 1"/>
            <p:cNvSpPr txBox="1"/>
            <p:nvPr/>
          </p:nvSpPr>
          <p:spPr>
            <a:xfrm>
              <a:off x="827582" y="403939"/>
              <a:ext cx="1198880" cy="39878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rPr>
                <a:t>句段作用</a:t>
              </a:r>
              <a:endPar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endParaRPr>
            </a:p>
          </p:txBody>
        </p:sp>
      </p:grpSp>
      <p:grpSp>
        <p:nvGrpSpPr>
          <p:cNvPr id="20" name="组合 19"/>
          <p:cNvGrpSpPr/>
          <p:nvPr/>
        </p:nvGrpSpPr>
        <p:grpSpPr>
          <a:xfrm>
            <a:off x="9935256" y="143512"/>
            <a:ext cx="2009094" cy="706492"/>
            <a:chOff x="248784" y="452514"/>
            <a:chExt cx="2009094" cy="706492"/>
          </a:xfrm>
        </p:grpSpPr>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2" name="图片 21"/>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57" name="图片 56"/>
          <p:cNvPicPr>
            <a:picLocks noChangeAspect="1"/>
          </p:cNvPicPr>
          <p:nvPr/>
        </p:nvPicPr>
        <p:blipFill>
          <a:blip r:embed="rId7"/>
          <a:stretch>
            <a:fillRect/>
          </a:stretch>
        </p:blipFill>
        <p:spPr>
          <a:xfrm>
            <a:off x="10564135" y="1793947"/>
            <a:ext cx="737183" cy="737183"/>
          </a:xfrm>
          <a:prstGeom prst="rect">
            <a:avLst/>
          </a:prstGeom>
        </p:spPr>
      </p:pic>
      <p:pic>
        <p:nvPicPr>
          <p:cNvPr id="58" name="图片 57"/>
          <p:cNvPicPr>
            <a:picLocks noChangeAspect="1"/>
          </p:cNvPicPr>
          <p:nvPr/>
        </p:nvPicPr>
        <p:blipFill>
          <a:blip r:embed="rId8"/>
          <a:stretch>
            <a:fillRect/>
          </a:stretch>
        </p:blipFill>
        <p:spPr>
          <a:xfrm>
            <a:off x="10645733" y="6040315"/>
            <a:ext cx="1236859" cy="383950"/>
          </a:xfrm>
          <a:prstGeom prst="rect">
            <a:avLst/>
          </a:prstGeom>
        </p:spPr>
      </p:pic>
      <p:sp>
        <p:nvSpPr>
          <p:cNvPr id="100" name="文本框 99"/>
          <p:cNvSpPr txBox="1"/>
          <p:nvPr/>
        </p:nvSpPr>
        <p:spPr>
          <a:xfrm>
            <a:off x="695960" y="793115"/>
            <a:ext cx="10481945" cy="5631180"/>
          </a:xfrm>
          <a:prstGeom prst="rect">
            <a:avLst/>
          </a:prstGeom>
          <a:noFill/>
          <a:ln w="9525">
            <a:noFill/>
          </a:ln>
        </p:spPr>
        <p:txBody>
          <a:bodyPr wrap="square">
            <a:spAutoFit/>
          </a:bodyPr>
          <a:lstStyle/>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1.考题类型</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00000"/>
              </a:lnSpc>
            </a:pPr>
            <a:r>
              <a:rPr sz="2000">
                <a:latin typeface="楷体" panose="02010609060101010101" pitchFamily="49" charset="-122"/>
                <a:ea typeface="楷体" panose="02010609060101010101" pitchFamily="49" charset="-122"/>
                <a:cs typeface="楷体" panose="02010609060101010101" pitchFamily="49" charset="-122"/>
              </a:rPr>
              <a:t>（1）本文以……开头，有什么作用？</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00000"/>
              </a:lnSpc>
            </a:pPr>
            <a:r>
              <a:rPr sz="2000">
                <a:latin typeface="楷体" panose="02010609060101010101" pitchFamily="49" charset="-122"/>
                <a:ea typeface="楷体" panose="02010609060101010101" pitchFamily="49" charset="-122"/>
                <a:cs typeface="楷体" panose="02010609060101010101" pitchFamily="49" charset="-122"/>
              </a:rPr>
              <a:t>（2）第一段引用……，在文中起什么作用？</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00000"/>
              </a:lnSpc>
            </a:pPr>
            <a:r>
              <a:rPr sz="2000">
                <a:latin typeface="楷体" panose="02010609060101010101" pitchFamily="49" charset="-122"/>
                <a:ea typeface="楷体" panose="02010609060101010101" pitchFamily="49" charset="-122"/>
                <a:cs typeface="楷体" panose="02010609060101010101" pitchFamily="49" charset="-122"/>
              </a:rPr>
              <a:t>（3）文章第 一段写了……，这样写有什么用意？”</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答</a:t>
            </a:r>
            <a:r>
              <a:rPr lang="zh-CN" sz="2000" b="1">
                <a:latin typeface="楷体" panose="02010609060101010101" pitchFamily="49" charset="-122"/>
                <a:ea typeface="楷体" panose="02010609060101010101" pitchFamily="49" charset="-122"/>
                <a:cs typeface="楷体" panose="02010609060101010101" pitchFamily="49" charset="-122"/>
              </a:rPr>
              <a:t>：</a:t>
            </a:r>
            <a:r>
              <a:rPr sz="2000" b="1">
                <a:latin typeface="楷体" panose="02010609060101010101" pitchFamily="49" charset="-122"/>
                <a:ea typeface="楷体" panose="02010609060101010101" pitchFamily="49" charset="-122"/>
                <a:cs typeface="楷体" panose="02010609060101010101" pitchFamily="49" charset="-122"/>
              </a:rPr>
              <a:t>1、内容上</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（1）内容写了是什么就什么（参考上方表格）</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（2）设置悬念，吸引读者 阅读兴趣（如引用古诗词，歌曲，谜语等）</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（3）引发读者思考，如开篇发问      </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2、结构上</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（1）开头段：①点题   ②引起下文 ③首尾呼应  ④总领全文</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（2）中间段：①点题  ②承接上文，与上文形成呼应  ③引出下文，为下文做铺垫 </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（3）结尾段：①点题 ②首尾呼应 ③承接上文，与上文形成呼应  ④总结全文</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3、主题（中心）方面的作用：揭示（点明、深化、升华、突出）主题（中心）、画龙点睛。</a:t>
            </a:r>
            <a:endParaRPr sz="2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278184"/>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327495" y="5038868"/>
            <a:ext cx="1252937" cy="1252937"/>
          </a:xfrm>
          <a:prstGeom prst="rect">
            <a:avLst/>
          </a:prstGeom>
        </p:spPr>
      </p:pic>
      <p:pic>
        <p:nvPicPr>
          <p:cNvPr id="82" name="图片 81"/>
          <p:cNvPicPr>
            <a:picLocks noChangeAspect="1"/>
          </p:cNvPicPr>
          <p:nvPr/>
        </p:nvPicPr>
        <p:blipFill>
          <a:blip r:embed="rId7"/>
          <a:stretch>
            <a:fillRect/>
          </a:stretch>
        </p:blipFill>
        <p:spPr>
          <a:xfrm>
            <a:off x="8736010" y="5709283"/>
            <a:ext cx="1591660" cy="494089"/>
          </a:xfrm>
          <a:prstGeom prst="rect">
            <a:avLst/>
          </a:prstGeom>
        </p:spPr>
      </p:pic>
      <p:sp>
        <p:nvSpPr>
          <p:cNvPr id="103" name="文本框 102"/>
          <p:cNvSpPr txBox="1"/>
          <p:nvPr/>
        </p:nvSpPr>
        <p:spPr>
          <a:xfrm>
            <a:off x="1092835" y="567690"/>
            <a:ext cx="8842375" cy="4369435"/>
          </a:xfrm>
          <a:prstGeom prst="rect">
            <a:avLst/>
          </a:prstGeom>
          <a:noFill/>
          <a:ln w="9525">
            <a:noFill/>
          </a:ln>
        </p:spPr>
        <p:txBody>
          <a:bodyPr wrap="square">
            <a:spAutoFit/>
          </a:bodyPr>
          <a:lstStyle/>
          <a:p>
            <a:pPr indent="0"/>
            <a:r>
              <a:rPr sz="2000">
                <a:latin typeface="楷体" panose="02010609060101010101" pitchFamily="49" charset="-122"/>
                <a:ea typeface="楷体" panose="02010609060101010101" pitchFamily="49" charset="-122"/>
                <a:cs typeface="楷体" panose="02010609060101010101" pitchFamily="49" charset="-122"/>
                <a:sym typeface="+mn-ea"/>
              </a:rPr>
              <a:t>典例精讲</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just">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阅读下文，完成12-15题（14分）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just">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①唐代诗人白居易在《山中五绝句》中写道“千年鼠化白蝙蝠，黑河深藏避网罗。远害全身诚得计，一生幽暗又如何。”民间歇后语说“蝙蝠身上插鸡毛——你算什么鸟。”对于蝙蝠褒贬不一，但是，现实中的人们对蝙蝠却缺乏基本的了解。</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just">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②很少有人喜欢蝙蝠，这确实是很不幸的，因为</a:t>
            </a:r>
            <a:r>
              <a:rPr lang="zh-CN" sz="2000">
                <a:latin typeface="楷体" panose="02010609060101010101" pitchFamily="49" charset="-122"/>
                <a:ea typeface="楷体" panose="02010609060101010101" pitchFamily="49" charset="-122"/>
                <a:cs typeface="楷体" panose="02010609060101010101" pitchFamily="49" charset="-122"/>
                <a:sym typeface="+mn-ea"/>
              </a:rPr>
              <a:t>蝙蝠干</a:t>
            </a:r>
            <a:r>
              <a:rPr sz="2000">
                <a:latin typeface="楷体" panose="02010609060101010101" pitchFamily="49" charset="-122"/>
                <a:ea typeface="楷体" panose="02010609060101010101" pitchFamily="49" charset="-122"/>
                <a:cs typeface="楷体" panose="02010609060101010101" pitchFamily="49" charset="-122"/>
                <a:sym typeface="+mn-ea"/>
              </a:rPr>
              <a:t>的好事要比干的坏事多得多。如大家所熟知的人们依据蝙蝠的回声定位系统制造出的雷达，已广泛地运用于国防、军事和高端科研项目中。</a:t>
            </a:r>
            <a:endParaRPr sz="2000">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63897" y="-149806"/>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691350" y="5709428"/>
            <a:ext cx="1252937" cy="1252937"/>
          </a:xfrm>
          <a:prstGeom prst="rect">
            <a:avLst/>
          </a:prstGeom>
        </p:spPr>
      </p:pic>
      <p:pic>
        <p:nvPicPr>
          <p:cNvPr id="82" name="图片 81"/>
          <p:cNvPicPr>
            <a:picLocks noChangeAspect="1"/>
          </p:cNvPicPr>
          <p:nvPr/>
        </p:nvPicPr>
        <p:blipFill>
          <a:blip r:embed="rId7"/>
          <a:stretch>
            <a:fillRect/>
          </a:stretch>
        </p:blipFill>
        <p:spPr>
          <a:xfrm>
            <a:off x="9200195" y="6468108"/>
            <a:ext cx="1591660" cy="494089"/>
          </a:xfrm>
          <a:prstGeom prst="rect">
            <a:avLst/>
          </a:prstGeom>
        </p:spPr>
      </p:pic>
      <p:sp>
        <p:nvSpPr>
          <p:cNvPr id="103" name="文本框 102"/>
          <p:cNvSpPr txBox="1"/>
          <p:nvPr/>
        </p:nvSpPr>
        <p:spPr>
          <a:xfrm>
            <a:off x="775335" y="368935"/>
            <a:ext cx="10312400" cy="5469890"/>
          </a:xfrm>
          <a:prstGeom prst="rect">
            <a:avLst/>
          </a:prstGeom>
          <a:noFill/>
          <a:ln w="9525">
            <a:noFill/>
          </a:ln>
        </p:spPr>
        <p:txBody>
          <a:bodyPr wrap="square">
            <a:spAutoFit/>
          </a:bodyPr>
          <a:lstStyle/>
          <a:p>
            <a:pPr indent="0"/>
            <a:endParaRPr lang="zh-CN" sz="1050" b="0">
              <a:latin typeface="Times New Roman" panose="02020603050405020304" charset="0"/>
              <a:ea typeface="宋体" panose="02010600030101010101" pitchFamily="2" charset="-122"/>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③在农、林方面的作用也不可低估。它们吃掉大量昆虫，对农作物和人都有好处。棕蝙蝠是美国最常见的一种，它们每小时吃掉多达600只蚊子。小小的伏翼蝙蝠体重差不多和一校小小的硬币一样重，在一个晚上捕食的过程中，一次飞扑就能吞食3000只昆虫。要是没有了蝙蝠，苏格兰就会有多得多的蠓，北美就会有多得多的恙螨，农作物就需要喷洒更多的杀虫剂，自然界就会变成一个非常艰苦的地方。蝙蝠能传播花粉，散布种子，这对许多野生植物的生命周期也是极其重要的。一窝粉红叶鼻蝠大约400只，每年所传播的种子，能长出900万株果树新苗。而且，蝙蝠对许多生长在野地里的树木的存活是至关重要的，其中包括鳄梨、轻木、香煮、面包果、腰果、丁香、枣、无花果、番石榴、芒果、桃和树形仙人掌。此外蝙蝠所聚集的类便还是很好的肥料，对农业生产有用。其中食虫蝙蝠粪便和酮体均是我国传统中药中的主要药材之一。</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r>
              <a:rPr lang="en-US" sz="1050" b="0">
                <a:latin typeface="宋体" panose="02010600030101010101" pitchFamily="2" charset="-122"/>
                <a:ea typeface="宋体" panose="02010600030101010101" pitchFamily="2" charset="-122"/>
              </a:rPr>
              <a:t> 
</a:t>
            </a:r>
            <a:endParaRPr lang="zh-CN" sz="1050" b="1">
              <a:latin typeface="Times New Roman" panose="02020603050405020304" charset="0"/>
              <a:ea typeface="宋体" panose="02010600030101010101" pitchFamily="2" charset="-122"/>
            </a:endParaRP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60379"/>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327495" y="5038868"/>
            <a:ext cx="1252937" cy="1252937"/>
          </a:xfrm>
          <a:prstGeom prst="rect">
            <a:avLst/>
          </a:prstGeom>
        </p:spPr>
      </p:pic>
      <p:pic>
        <p:nvPicPr>
          <p:cNvPr id="82" name="图片 81"/>
          <p:cNvPicPr>
            <a:picLocks noChangeAspect="1"/>
          </p:cNvPicPr>
          <p:nvPr/>
        </p:nvPicPr>
        <p:blipFill>
          <a:blip r:embed="rId7"/>
          <a:stretch>
            <a:fillRect/>
          </a:stretch>
        </p:blipFill>
        <p:spPr>
          <a:xfrm>
            <a:off x="8736010" y="5709283"/>
            <a:ext cx="1591660" cy="494089"/>
          </a:xfrm>
          <a:prstGeom prst="rect">
            <a:avLst/>
          </a:prstGeom>
        </p:spPr>
      </p:pic>
      <p:sp>
        <p:nvSpPr>
          <p:cNvPr id="103" name="文本框 102"/>
          <p:cNvSpPr txBox="1"/>
          <p:nvPr/>
        </p:nvSpPr>
        <p:spPr>
          <a:xfrm>
            <a:off x="1169670" y="584835"/>
            <a:ext cx="9464040" cy="4546600"/>
          </a:xfrm>
          <a:prstGeom prst="rect">
            <a:avLst/>
          </a:prstGeom>
          <a:noFill/>
          <a:ln w="9525">
            <a:noFill/>
          </a:ln>
        </p:spPr>
        <p:txBody>
          <a:bodyPr wrap="square">
            <a:spAutoFit/>
          </a:bodyPr>
          <a:lstStyle/>
          <a:p>
            <a:pPr indent="0"/>
            <a:endParaRPr lang="zh-CN" sz="1050" b="0">
              <a:latin typeface="Times New Roman" panose="02020603050405020304" charset="0"/>
              <a:ea typeface="宋体" panose="02010600030101010101" pitchFamily="2" charset="-122"/>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④尽管如此，但是人们对于蝙蝠的待遇显得极为不公平。在美围，蝙蝠多年来一直受到卫生官员们的迫害。他们担心蝙蝠传染狂犬病，尽管这种担心是夸大事实的，有时候是不够理智的。许多年前，得克萨斯州西部有一位姓氏不明的妇女，被一只蝙蝠咬了一口。三个星期以后，那位妇女“狂躁不安”，不会说话，不会吞咽，眼睛里露出恐怖的神情。她已经抢救不过来了，四天以后死了。这时候，别的地方开始传出有蝙蝠咬人的事件——宾西法尼亚州两起，佛罗里达州、马萨诸塞州和加利福尼亚州各一起，得克萨斯州两起。这些事件发生在4年时间里，因此说不上是很猖獗，但确实引起了人们的担心。</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r>
              <a:rPr lang="en-US" sz="1050" b="0">
                <a:latin typeface="宋体" panose="02010600030101010101" pitchFamily="2" charset="-122"/>
                <a:ea typeface="宋体" panose="02010600030101010101" pitchFamily="2" charset="-122"/>
              </a:rPr>
              <a:t> 
</a:t>
            </a:r>
            <a:endParaRPr lang="zh-CN" sz="1050" b="1">
              <a:latin typeface="Times New Roman" panose="02020603050405020304" charset="0"/>
              <a:ea typeface="宋体" panose="02010600030101010101" pitchFamily="2" charset="-122"/>
            </a:endParaRPr>
          </a:p>
          <a:p>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278184"/>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327495" y="5038868"/>
            <a:ext cx="1252937" cy="1252937"/>
          </a:xfrm>
          <a:prstGeom prst="rect">
            <a:avLst/>
          </a:prstGeom>
        </p:spPr>
      </p:pic>
      <p:pic>
        <p:nvPicPr>
          <p:cNvPr id="82" name="图片 81"/>
          <p:cNvPicPr>
            <a:picLocks noChangeAspect="1"/>
          </p:cNvPicPr>
          <p:nvPr/>
        </p:nvPicPr>
        <p:blipFill>
          <a:blip r:embed="rId7"/>
          <a:stretch>
            <a:fillRect/>
          </a:stretch>
        </p:blipFill>
        <p:spPr>
          <a:xfrm>
            <a:off x="8736010" y="5709283"/>
            <a:ext cx="1591660" cy="494089"/>
          </a:xfrm>
          <a:prstGeom prst="rect">
            <a:avLst/>
          </a:prstGeom>
        </p:spPr>
      </p:pic>
      <p:sp>
        <p:nvSpPr>
          <p:cNvPr id="103" name="文本框 102"/>
          <p:cNvSpPr txBox="1"/>
          <p:nvPr/>
        </p:nvSpPr>
        <p:spPr>
          <a:xfrm>
            <a:off x="815340" y="653415"/>
            <a:ext cx="9334500" cy="5469890"/>
          </a:xfrm>
          <a:prstGeom prst="rect">
            <a:avLst/>
          </a:prstGeom>
          <a:noFill/>
          <a:ln w="9525">
            <a:noFill/>
          </a:ln>
        </p:spPr>
        <p:txBody>
          <a:bodyPr wrap="square">
            <a:spAutoFit/>
          </a:bodyPr>
          <a:lstStyle/>
          <a:p>
            <a:pPr indent="0"/>
            <a:endParaRPr lang="zh-CN" sz="1050" b="0">
              <a:latin typeface="Times New Roman" panose="02020603050405020304" charset="0"/>
              <a:ea typeface="宋体" panose="02010600030101010101" pitchFamily="2" charset="-122"/>
            </a:endParaRPr>
          </a:p>
          <a:p>
            <a:pPr indent="0" algn="l">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⑤这件事得到了广泛的报道，结果出现了一种发誓要报优雪恨的狂热。高层的官员指击，消灭蝙蝠是一个迫切而又必需的任务，蝙蝠成了美国最没有朋友的动物。在接下来的几年里，蝙蝠不断受到迫害，许多地方的蝙蝠数量减少到了令人吃惊的程度。</a:t>
            </a:r>
            <a:r>
              <a:rPr sz="2000" u="sng">
                <a:latin typeface="楷体" panose="02010609060101010101" pitchFamily="49" charset="-122"/>
                <a:ea typeface="楷体" panose="02010609060101010101" pitchFamily="49" charset="-122"/>
                <a:cs typeface="楷体" panose="02010609060101010101" pitchFamily="49" charset="-122"/>
                <a:sym typeface="+mn-ea"/>
              </a:rPr>
              <a:t>仅在世界上最大的蝙蝠领地——亚利桑那州的鹰沟，蝙蝠数量在几年之内从3000万只减少到3000只</a:t>
            </a:r>
            <a:r>
              <a:rPr sz="2000">
                <a:latin typeface="楷体" panose="02010609060101010101" pitchFamily="49" charset="-122"/>
                <a:ea typeface="楷体" panose="02010609060101010101" pitchFamily="49" charset="-122"/>
                <a:cs typeface="楷体" panose="02010609060101010101" pitchFamily="49" charset="-122"/>
                <a:sym typeface="+mn-ea"/>
              </a:rPr>
              <a:t>，不弱于大型杀伤性武器的效果。</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l">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⑥这中间有个故事：一个农场主害怕他和他的家人以及他们的牲畜会有感染狂犬病的严重危险，于是往蝙蠕洞里浇了汽油，然后点了一把火，大火约摸烧死了25万只蝙蝠。后来有人采访了那位农场主，问他家拥有那块地产已经有多长时间。农场主回答说，大约一个世纪。来人接着问，在那么长的时间里，他们有没有得过狂犬病。农场主回答说，没有。</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r>
              <a:rPr lang="en-US" sz="1050" b="0">
                <a:latin typeface="宋体" panose="02010600030101010101" pitchFamily="2" charset="-122"/>
                <a:ea typeface="宋体" panose="02010600030101010101" pitchFamily="2" charset="-122"/>
              </a:rPr>
              <a:t> 
</a:t>
            </a:r>
            <a:endParaRPr lang="zh-CN" sz="1050" b="1">
              <a:latin typeface="Times New Roman" panose="02020603050405020304" charset="0"/>
              <a:ea typeface="宋体" panose="02010600030101010101" pitchFamily="2" charset="-122"/>
            </a:endParaRPr>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162957" y="-83766"/>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327495" y="5047758"/>
            <a:ext cx="1252937" cy="1252937"/>
          </a:xfrm>
          <a:prstGeom prst="rect">
            <a:avLst/>
          </a:prstGeom>
        </p:spPr>
      </p:pic>
      <p:pic>
        <p:nvPicPr>
          <p:cNvPr id="82" name="图片 81"/>
          <p:cNvPicPr>
            <a:picLocks noChangeAspect="1"/>
          </p:cNvPicPr>
          <p:nvPr/>
        </p:nvPicPr>
        <p:blipFill>
          <a:blip r:embed="rId7"/>
          <a:stretch>
            <a:fillRect/>
          </a:stretch>
        </p:blipFill>
        <p:spPr>
          <a:xfrm>
            <a:off x="9628185" y="6137273"/>
            <a:ext cx="1591660" cy="494089"/>
          </a:xfrm>
          <a:prstGeom prst="rect">
            <a:avLst/>
          </a:prstGeom>
        </p:spPr>
      </p:pic>
      <p:sp>
        <p:nvSpPr>
          <p:cNvPr id="103" name="文本框 102"/>
          <p:cNvSpPr txBox="1"/>
          <p:nvPr/>
        </p:nvSpPr>
        <p:spPr>
          <a:xfrm>
            <a:off x="1032510" y="598805"/>
            <a:ext cx="9422765" cy="5989320"/>
          </a:xfrm>
          <a:prstGeom prst="rect">
            <a:avLst/>
          </a:prstGeom>
          <a:noFill/>
          <a:ln w="9525">
            <a:noFill/>
          </a:ln>
        </p:spPr>
        <p:txBody>
          <a:bodyPr wrap="square">
            <a:spAutoFit/>
          </a:bodyPr>
          <a:lstStyle/>
          <a:p>
            <a:pPr indent="0"/>
            <a:endParaRPr lang="zh-CN" sz="1050" b="0">
              <a:latin typeface="Times New Roman" panose="02020603050405020304" charset="0"/>
              <a:ea typeface="宋体" panose="02010600030101010101" pitchFamily="2" charset="-122"/>
            </a:endParaRPr>
          </a:p>
          <a:p>
            <a:pPr indent="0" algn="l">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⑦实际上在签个历史上，每年因参加教会组织的野餐而死于食物中毒的人数，远远超过由于接触蝙蝠而死亡的人数。</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l">
              <a:lnSpc>
                <a:spcPct val="150000"/>
              </a:lnSpc>
            </a:pPr>
            <a:r>
              <a:rPr lang="en-US" altLang="zh-CN" sz="2000">
                <a:latin typeface="楷体" panose="02010609060101010101" pitchFamily="49" charset="-122"/>
                <a:ea typeface="楷体" panose="02010609060101010101" pitchFamily="49" charset="-122"/>
                <a:cs typeface="楷体" panose="02010609060101010101" pitchFamily="49" charset="-122"/>
                <a:sym typeface="+mn-ea"/>
              </a:rPr>
              <a:t>   </a:t>
            </a:r>
            <a:r>
              <a:rPr lang="zh-CN" sz="2000">
                <a:latin typeface="楷体" panose="02010609060101010101" pitchFamily="49" charset="-122"/>
                <a:ea typeface="楷体" panose="02010609060101010101" pitchFamily="49" charset="-122"/>
                <a:cs typeface="楷体" panose="02010609060101010101" pitchFamily="49" charset="-122"/>
                <a:sym typeface="+mn-ea"/>
              </a:rPr>
              <a:t>⑧</a:t>
            </a:r>
            <a:r>
              <a:rPr sz="2000">
                <a:latin typeface="楷体" panose="02010609060101010101" pitchFamily="49" charset="-122"/>
                <a:ea typeface="楷体" panose="02010609060101010101" pitchFamily="49" charset="-122"/>
                <a:cs typeface="楷体" panose="02010609060101010101" pitchFamily="49" charset="-122"/>
                <a:sym typeface="+mn-ea"/>
              </a:rPr>
              <a:t>今天，蝙蝠是最濒危的动物之一，大约有1/3的蝙蝠种类被列入灭绝监控名单——对于这么一种重要的动物来说，这个比例很高，高得令人吃惊，实在让人惊恐万分—这意味着有五十多种蝙蝠已经濒临灭绝。</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endParaRPr lang="en-US" sz="1050" b="0">
              <a:latin typeface="宋体" panose="02010600030101010101" pitchFamily="2" charset="-122"/>
              <a:ea typeface="宋体" panose="02010600030101010101" pitchFamily="2" charset="-122"/>
            </a:endParaRPr>
          </a:p>
          <a:p>
            <a:pPr indent="0">
              <a:lnSpc>
                <a:spcPct val="150000"/>
              </a:lnSpc>
            </a:pPr>
            <a:r>
              <a:rPr lang="en-US" b="0">
                <a:latin typeface="楷体" panose="02010609060101010101" pitchFamily="49" charset="-122"/>
                <a:ea typeface="楷体" panose="02010609060101010101" pitchFamily="49" charset="-122"/>
                <a:cs typeface="楷体" panose="02010609060101010101" pitchFamily="49" charset="-122"/>
              </a:rPr>
              <a:t>12.说道第一段在全文中有什么作用（3分）</a:t>
            </a:r>
            <a:endParaRPr lang="en-US" b="0">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en-US" b="0">
                <a:solidFill>
                  <a:srgbClr val="C00000"/>
                </a:solidFill>
                <a:latin typeface="楷体" panose="02010609060101010101" pitchFamily="49" charset="-122"/>
                <a:ea typeface="楷体" panose="02010609060101010101" pitchFamily="49" charset="-122"/>
                <a:cs typeface="楷体" panose="02010609060101010101" pitchFamily="49" charset="-122"/>
              </a:rPr>
              <a:t>引出说明对象；为文章增添文学色彩，激发读者的阅读兴趣；生动形象地说明了古今中外，人们对蝙蝠毁誉参半。</a:t>
            </a:r>
            <a:endParaRPr lang="en-US" b="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en-US" b="0">
                <a:latin typeface="楷体" panose="02010609060101010101" pitchFamily="49" charset="-122"/>
                <a:ea typeface="楷体" panose="02010609060101010101" pitchFamily="49" charset="-122"/>
                <a:cs typeface="楷体" panose="02010609060101010101" pitchFamily="49" charset="-122"/>
              </a:rPr>
              <a:t>13.第②段说“蝙蝠干的好事要比干的坏事多得多”，请用简要的语言分条概括下蝙蝠“干的好事”有哪些（4分）</a:t>
            </a:r>
            <a:endParaRPr lang="en-US" b="0">
              <a:latin typeface="楷体" panose="02010609060101010101" pitchFamily="49" charset="-122"/>
              <a:ea typeface="楷体" panose="02010609060101010101" pitchFamily="49" charset="-122"/>
              <a:cs typeface="楷体" panose="02010609060101010101" pitchFamily="49" charset="-122"/>
            </a:endParaRPr>
          </a:p>
          <a:p>
            <a:pPr indent="0">
              <a:lnSpc>
                <a:spcPct val="150000"/>
              </a:lnSpc>
            </a:pPr>
            <a:r>
              <a:rPr lang="en-US" b="0">
                <a:solidFill>
                  <a:srgbClr val="C00000"/>
                </a:solidFill>
                <a:latin typeface="楷体" panose="02010609060101010101" pitchFamily="49" charset="-122"/>
                <a:ea typeface="楷体" panose="02010609060101010101" pitchFamily="49" charset="-122"/>
                <a:cs typeface="楷体" panose="02010609060101010101" pitchFamily="49" charset="-122"/>
              </a:rPr>
              <a:t>①依据蝙蝠的回声定位系统制造出雷达。②在农林方面的作用不可低估：能吃掉大量昆虫，传播花粉；对野地里树木的存活是至关重要的；蝙蝠的粪便是很好的肥料</a:t>
            </a:r>
            <a:r>
              <a:rPr lang="zh-CN" altLang="en-US" b="0">
                <a:solidFill>
                  <a:srgbClr val="C00000"/>
                </a:solidFill>
                <a:latin typeface="楷体" panose="02010609060101010101" pitchFamily="49" charset="-122"/>
                <a:ea typeface="楷体" panose="02010609060101010101" pitchFamily="49" charset="-122"/>
                <a:cs typeface="楷体" panose="02010609060101010101" pitchFamily="49" charset="-122"/>
              </a:rPr>
              <a:t>。</a:t>
            </a:r>
            <a:endParaRPr lang="en-US" b="0">
              <a:solidFill>
                <a:srgbClr val="C00000"/>
              </a:solidFill>
              <a:latin typeface="楷体" panose="02010609060101010101" pitchFamily="49" charset="-122"/>
              <a:ea typeface="楷体" panose="02010609060101010101" pitchFamily="49" charset="-122"/>
              <a:cs typeface="楷体" panose="02010609060101010101" pitchFamily="49" charset="-122"/>
            </a:endParaRPr>
          </a:p>
          <a:p>
            <a:endParaRPr lang="en-US" altLang="en-US" b="0">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3">
                                            <p:txEl>
                                              <p:pRg st="4" end="4"/>
                                            </p:txEl>
                                          </p:spTgt>
                                        </p:tgtEl>
                                        <p:attrNameLst>
                                          <p:attrName>style.visibility</p:attrName>
                                        </p:attrNameLst>
                                      </p:cBhvr>
                                      <p:to>
                                        <p:strVal val="visible"/>
                                      </p:to>
                                    </p:set>
                                    <p:anim calcmode="lin" valueType="num">
                                      <p:cBhvr additive="base">
                                        <p:cTn id="7" dur="500" fill="hold"/>
                                        <p:tgtEl>
                                          <p:spTgt spid="10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3">
                                            <p:txEl>
                                              <p:pRg st="6" end="6"/>
                                            </p:txEl>
                                          </p:spTgt>
                                        </p:tgtEl>
                                        <p:attrNameLst>
                                          <p:attrName>style.visibility</p:attrName>
                                        </p:attrNameLst>
                                      </p:cBhvr>
                                      <p:to>
                                        <p:strVal val="visible"/>
                                      </p:to>
                                    </p:set>
                                    <p:anim calcmode="lin" valueType="num">
                                      <p:cBhvr additive="base">
                                        <p:cTn id="13" dur="500" fill="hold"/>
                                        <p:tgtEl>
                                          <p:spTgt spid="10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162957" y="-147266"/>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691350" y="5709428"/>
            <a:ext cx="1252937" cy="1252937"/>
          </a:xfrm>
          <a:prstGeom prst="rect">
            <a:avLst/>
          </a:prstGeom>
        </p:spPr>
      </p:pic>
      <p:pic>
        <p:nvPicPr>
          <p:cNvPr id="82" name="图片 81"/>
          <p:cNvPicPr>
            <a:picLocks noChangeAspect="1"/>
          </p:cNvPicPr>
          <p:nvPr/>
        </p:nvPicPr>
        <p:blipFill>
          <a:blip r:embed="rId7"/>
          <a:stretch>
            <a:fillRect/>
          </a:stretch>
        </p:blipFill>
        <p:spPr>
          <a:xfrm>
            <a:off x="9099865" y="6363968"/>
            <a:ext cx="1591660" cy="494089"/>
          </a:xfrm>
          <a:prstGeom prst="rect">
            <a:avLst/>
          </a:prstGeom>
        </p:spPr>
      </p:pic>
      <p:sp>
        <p:nvSpPr>
          <p:cNvPr id="103" name="文本框 102"/>
          <p:cNvSpPr txBox="1"/>
          <p:nvPr/>
        </p:nvSpPr>
        <p:spPr>
          <a:xfrm>
            <a:off x="1129665" y="1078865"/>
            <a:ext cx="9298940" cy="3484245"/>
          </a:xfrm>
          <a:prstGeom prst="rect">
            <a:avLst/>
          </a:prstGeom>
          <a:noFill/>
          <a:ln w="9525">
            <a:noFill/>
          </a:ln>
        </p:spPr>
        <p:txBody>
          <a:bodyPr wrap="square">
            <a:spAutoFit/>
          </a:bodyPr>
          <a:lstStyle/>
          <a:p>
            <a:pPr indent="0"/>
            <a:endParaRPr lang="zh-CN" sz="1050" b="0">
              <a:latin typeface="Times New Roman" panose="02020603050405020304" charset="0"/>
              <a:ea typeface="宋体" panose="02010600030101010101" pitchFamily="2" charset="-122"/>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14.第⑤段划线句运用了什么说明方法，有何作用?（4分））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划线句子运用了列数字的说明方法，列举了3000万和3000，具体有力的说明了蝙蝠数量在急剧的减少，运用数字体现了说明文语言的准确性。</a:t>
            </a:r>
            <a:endPar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15.读了本文，你对人们大肆迫害蝙蝠的行为有什么看法？请简要回答。（3分）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蝙蝠现在是濒危的动物之一，所以人们应该采取措施去保护蝙蝠，而不是大肆的迫害，这样才能维持生态系统的稳定，而且蝙蝠的干的好事远超过干的坏事。</a:t>
            </a:r>
            <a:endPar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3">
                                            <p:txEl>
                                              <p:pRg st="2" end="2"/>
                                            </p:txEl>
                                          </p:spTgt>
                                        </p:tgtEl>
                                        <p:attrNameLst>
                                          <p:attrName>style.visibility</p:attrName>
                                        </p:attrNameLst>
                                      </p:cBhvr>
                                      <p:to>
                                        <p:strVal val="visible"/>
                                      </p:to>
                                    </p:set>
                                    <p:anim calcmode="lin" valueType="num">
                                      <p:cBhvr additive="base">
                                        <p:cTn id="7" dur="500" fill="hold"/>
                                        <p:tgtEl>
                                          <p:spTgt spid="10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3">
                                            <p:txEl>
                                              <p:pRg st="5" end="5"/>
                                            </p:txEl>
                                          </p:spTgt>
                                        </p:tgtEl>
                                        <p:attrNameLst>
                                          <p:attrName>style.visibility</p:attrName>
                                        </p:attrNameLst>
                                      </p:cBhvr>
                                      <p:to>
                                        <p:strVal val="visible"/>
                                      </p:to>
                                    </p:set>
                                    <p:anim calcmode="lin" valueType="num">
                                      <p:cBhvr additive="base">
                                        <p:cTn id="13" dur="500" fill="hold"/>
                                        <p:tgtEl>
                                          <p:spTgt spid="10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197882" y="-22171"/>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1087590" y="5678948"/>
            <a:ext cx="1252937" cy="1252937"/>
          </a:xfrm>
          <a:prstGeom prst="rect">
            <a:avLst/>
          </a:prstGeom>
        </p:spPr>
      </p:pic>
      <p:pic>
        <p:nvPicPr>
          <p:cNvPr id="82" name="图片 81"/>
          <p:cNvPicPr>
            <a:picLocks noChangeAspect="1"/>
          </p:cNvPicPr>
          <p:nvPr/>
        </p:nvPicPr>
        <p:blipFill>
          <a:blip r:embed="rId7"/>
          <a:stretch>
            <a:fillRect/>
          </a:stretch>
        </p:blipFill>
        <p:spPr>
          <a:xfrm>
            <a:off x="8910635" y="6057898"/>
            <a:ext cx="1591660" cy="494089"/>
          </a:xfrm>
          <a:prstGeom prst="rect">
            <a:avLst/>
          </a:prstGeom>
        </p:spPr>
      </p:pic>
      <p:sp>
        <p:nvSpPr>
          <p:cNvPr id="103" name="文本框 102"/>
          <p:cNvSpPr txBox="1"/>
          <p:nvPr/>
        </p:nvSpPr>
        <p:spPr>
          <a:xfrm>
            <a:off x="674370" y="78105"/>
            <a:ext cx="10117455" cy="6954520"/>
          </a:xfrm>
          <a:prstGeom prst="rect">
            <a:avLst/>
          </a:prstGeom>
          <a:noFill/>
          <a:ln w="9525">
            <a:noFill/>
          </a:ln>
        </p:spPr>
        <p:txBody>
          <a:bodyPr wrap="square">
            <a:spAutoFit/>
          </a:bodyPr>
          <a:lstStyle/>
          <a:p>
            <a:pPr indent="0"/>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gn="ctr">
              <a:lnSpc>
                <a:spcPct val="150000"/>
              </a:lnSpc>
            </a:pPr>
            <a:r>
              <a:rPr sz="2400" b="1">
                <a:latin typeface="楷体" panose="02010609060101010101" pitchFamily="49" charset="-122"/>
                <a:ea typeface="楷体" panose="02010609060101010101" pitchFamily="49" charset="-122"/>
                <a:cs typeface="楷体" panose="02010609060101010101" pitchFamily="49" charset="-122"/>
                <a:sym typeface="+mn-ea"/>
              </a:rPr>
              <a:t>蟹  蛛</a:t>
            </a:r>
            <a:r>
              <a:rPr lang="en-US" sz="2400" b="1">
                <a:latin typeface="楷体" panose="02010609060101010101" pitchFamily="49" charset="-122"/>
                <a:ea typeface="楷体" panose="02010609060101010101" pitchFamily="49" charset="-122"/>
                <a:cs typeface="楷体" panose="02010609060101010101" pitchFamily="49" charset="-122"/>
                <a:sym typeface="+mn-ea"/>
              </a:rPr>
              <a:t>  </a:t>
            </a:r>
            <a:r>
              <a:rPr sz="2400" b="1">
                <a:latin typeface="楷体" panose="02010609060101010101" pitchFamily="49" charset="-122"/>
                <a:ea typeface="楷体" panose="02010609060101010101" pitchFamily="49" charset="-122"/>
                <a:cs typeface="楷体" panose="02010609060101010101" pitchFamily="49" charset="-122"/>
                <a:sym typeface="+mn-ea"/>
              </a:rPr>
              <a:t>(法)法布尔</a:t>
            </a:r>
            <a:endParaRPr sz="2400" b="1">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①蟹蛛因爬行时像螃蟹一样，横行霸道，因此得名。它也像螃蟹一样．前步足比后步足粗壮，只是它的两条前足不像螃蟹前足那样戴着“拳击手套”。</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②它捕食猎物的万法是，埋伏在花丛中窥视着，一旦猎物出现，它会飞快地掐住对方的脖子。它尤其喜爱捕捉蜜蜂。一贯爱好和平的蜜蜂．为了采蛮来到花间草丛．用舌头先在花丛中探测，选好一处花粉多的开采区，立刘便忙于收获了。待它的花篮里装满了花粉，肚子慢慢鼓起来的时候，蟹蛛便从花丛下的隐藏处突然蹦了出来，纵身跃起，掐住蜜蜂的后脖颈根部。后者无助地拼命挣扎，用蛰针乱扎一气，但攻击者始终不肯放手。</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③我们所说的这种蟹蛛，可能很像古罗马执法官手下的手持束棒的侍从，专司捆绑犯人于行刑柱上。许多蜘蛛都是这样．为了制服猎物．以便随心所欲地把它吃掉．就用“绳子”先把猎物捆绑鲒实。从这一点来看．上述比喻还是挺恰当的。但关键的问题是，蟹蛛名实并不相符，它井没有用绳子捆绑蜜蜂，蜜蜂是被它咬伤脖子而死的，而且蜜蜂几乎没有对刽子手进行任何反抗．足以可见其捕食猎物方法的独到之处。</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54"/>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618960" y="5605288"/>
            <a:ext cx="1252937" cy="1252937"/>
          </a:xfrm>
          <a:prstGeom prst="rect">
            <a:avLst/>
          </a:prstGeom>
        </p:spPr>
      </p:pic>
      <p:pic>
        <p:nvPicPr>
          <p:cNvPr id="82" name="图片 81"/>
          <p:cNvPicPr>
            <a:picLocks noChangeAspect="1"/>
          </p:cNvPicPr>
          <p:nvPr/>
        </p:nvPicPr>
        <p:blipFill>
          <a:blip r:embed="rId7"/>
          <a:stretch>
            <a:fillRect/>
          </a:stretch>
        </p:blipFill>
        <p:spPr>
          <a:xfrm>
            <a:off x="9200195" y="6363968"/>
            <a:ext cx="1591660" cy="494089"/>
          </a:xfrm>
          <a:prstGeom prst="rect">
            <a:avLst/>
          </a:prstGeom>
        </p:spPr>
      </p:pic>
      <p:sp>
        <p:nvSpPr>
          <p:cNvPr id="103" name="文本框 102"/>
          <p:cNvSpPr txBox="1"/>
          <p:nvPr/>
        </p:nvSpPr>
        <p:spPr>
          <a:xfrm>
            <a:off x="758190" y="0"/>
            <a:ext cx="9655810" cy="6554470"/>
          </a:xfrm>
          <a:prstGeom prst="rect">
            <a:avLst/>
          </a:prstGeom>
          <a:noFill/>
          <a:ln w="9525">
            <a:noFill/>
          </a:ln>
        </p:spPr>
        <p:txBody>
          <a:bodyPr wrap="square">
            <a:spAutoFit/>
          </a:bodyPr>
          <a:lstStyle/>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④蜜蜂很爱到这片花丛来采花蜜。它们在雄蕊那宽大的管固上飞来飞士地忙碌着，满身都蹭上了黄色的花粉。蟹蛛闻讯，匆忙赶来，躲藏在一片花瓣构成的粉红色帐篷下面，随时准备着向猎物发动进攻。我朝这片花丛望去，只见四处的花上都落着蜜蜂。如果我发现有一只不动弹了．伸直了舌头和腿脚，我便赶忙赶过去，因为那无疑是蟹蛛在作怪，它刚杀了“人”，正在吮吸尸体里的血。    </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altLang="zh-CN" sz="2000">
                <a:solidFill>
                  <a:schemeClr val="tx1"/>
                </a:solidFill>
                <a:latin typeface="楷体" panose="02010609060101010101" pitchFamily="49" charset="-122"/>
                <a:ea typeface="楷体" panose="02010609060101010101" pitchFamily="49" charset="-122"/>
              </a:rPr>
              <a:t>   </a:t>
            </a:r>
            <a:r>
              <a:rPr lang="zh-CN" altLang="en-US" sz="2000">
                <a:solidFill>
                  <a:schemeClr val="tx1"/>
                </a:solidFill>
                <a:latin typeface="楷体" panose="02010609060101010101" pitchFamily="49" charset="-122"/>
                <a:ea typeface="楷体" panose="02010609060101010101" pitchFamily="49" charset="-122"/>
              </a:rPr>
              <a:t>⑤蜘蛛几乎总是有着一个大肚子，里面储存着大量的丝，有些蜘蛛甩腹中的丝来制细丝线，而所有的蜘蛛都会用自己的丝来编织卵袋呢。蟹蛛也不例外，它也同其他的蜘蛛一样，用肚子里的丝为自己的婴儿编织保暖服装，只是它的肚子不像其他蜘蛛那么大，那么臃肿。</a:t>
            </a:r>
            <a:endParaRPr lang="zh-CN" altLang="en-US" sz="2000">
              <a:solidFill>
                <a:schemeClr val="tx1"/>
              </a:solidFill>
              <a:latin typeface="楷体" panose="02010609060101010101" pitchFamily="49" charset="-122"/>
              <a:ea typeface="楷体" panose="02010609060101010101" pitchFamily="49" charset="-122"/>
            </a:endParaRPr>
          </a:p>
          <a:p>
            <a:pPr indent="0">
              <a:lnSpc>
                <a:spcPct val="150000"/>
              </a:lnSpc>
            </a:pPr>
            <a:r>
              <a:rPr lang="en-US" altLang="zh-CN" sz="2000">
                <a:solidFill>
                  <a:schemeClr val="tx1"/>
                </a:solidFill>
                <a:latin typeface="楷体" panose="02010609060101010101" pitchFamily="49" charset="-122"/>
                <a:ea typeface="楷体" panose="02010609060101010101" pitchFamily="49" charset="-122"/>
              </a:rPr>
              <a:t>   </a:t>
            </a:r>
            <a:r>
              <a:rPr lang="zh-CN" altLang="en-US" sz="2000">
                <a:solidFill>
                  <a:schemeClr val="tx1"/>
                </a:solidFill>
                <a:latin typeface="楷体" panose="02010609060101010101" pitchFamily="49" charset="-122"/>
                <a:ea typeface="楷体" panose="02010609060101010101" pitchFamily="49" charset="-122"/>
              </a:rPr>
              <a:t>⑥蜜蜂的杀手很怕冷．在我国，它几乎没有离开过橄榄树的故乡。它尤其喜欢一种名为岩蔷薇的灌木。这种灌木开出的花呈粉红色．花朵很大，有点皱皱巴巴的，保持的时间不长，只有一个上午，第二天，凉爽的黎明来临时，新开的花便取代了昨日的花，花期通常要持续五六个星期。</a:t>
            </a:r>
            <a:endParaRPr lang="zh-CN" altLang="en-US" sz="200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54"/>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618960" y="5605288"/>
            <a:ext cx="1252937" cy="1252937"/>
          </a:xfrm>
          <a:prstGeom prst="rect">
            <a:avLst/>
          </a:prstGeom>
        </p:spPr>
      </p:pic>
      <p:pic>
        <p:nvPicPr>
          <p:cNvPr id="82" name="图片 81"/>
          <p:cNvPicPr>
            <a:picLocks noChangeAspect="1"/>
          </p:cNvPicPr>
          <p:nvPr/>
        </p:nvPicPr>
        <p:blipFill>
          <a:blip r:embed="rId7"/>
          <a:stretch>
            <a:fillRect/>
          </a:stretch>
        </p:blipFill>
        <p:spPr>
          <a:xfrm>
            <a:off x="9200195" y="6363968"/>
            <a:ext cx="1591660" cy="494089"/>
          </a:xfrm>
          <a:prstGeom prst="rect">
            <a:avLst/>
          </a:prstGeom>
        </p:spPr>
      </p:pic>
      <p:sp>
        <p:nvSpPr>
          <p:cNvPr id="103" name="文本框 102"/>
          <p:cNvSpPr txBox="1"/>
          <p:nvPr/>
        </p:nvSpPr>
        <p:spPr>
          <a:xfrm>
            <a:off x="903605" y="144145"/>
            <a:ext cx="9510395" cy="6092825"/>
          </a:xfrm>
          <a:prstGeom prst="rect">
            <a:avLst/>
          </a:prstGeom>
          <a:noFill/>
          <a:ln w="9525">
            <a:noFill/>
          </a:ln>
        </p:spPr>
        <p:txBody>
          <a:bodyPr wrap="square">
            <a:spAutoFit/>
          </a:bodyPr>
          <a:lstStyle/>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lang="en-US" sz="2000">
                <a:latin typeface="楷体" panose="02010609060101010101" pitchFamily="49" charset="-122"/>
                <a:ea typeface="楷体" panose="02010609060101010101" pitchFamily="49" charset="-122"/>
                <a:cs typeface="楷体" panose="02010609060101010101" pitchFamily="49" charset="-122"/>
                <a:sym typeface="+mn-ea"/>
              </a:rPr>
              <a:t>   </a:t>
            </a:r>
            <a:r>
              <a:rPr sz="2000">
                <a:latin typeface="楷体" panose="02010609060101010101" pitchFamily="49" charset="-122"/>
                <a:ea typeface="楷体" panose="02010609060101010101" pitchFamily="49" charset="-122"/>
                <a:cs typeface="楷体" panose="02010609060101010101" pitchFamily="49" charset="-122"/>
                <a:sym typeface="+mn-ea"/>
              </a:rPr>
              <a:t>⑦话说回来．蜜蜂的这个捕杀者还是长得十分的漂亮。尽管它那金字塔形的躯干上坠着个大肚子，下端左右两侧各隆起一个驼峰状的乳突，但它的皮肤看上去简直比绸缎还要柔软。有些蟹蛛的皮肤呈乳白色．有的则呈柠檬色；有一些挺讲究的蟹蛛还在腿上戴上不少的粉红色的镯子，背上饰有胭脂红的曲线．胸部两侧有时还佩戴着一条淡绿色的细带子。</a:t>
            </a:r>
            <a:r>
              <a:rPr sz="2000" u="sng">
                <a:latin typeface="楷体" panose="02010609060101010101" pitchFamily="49" charset="-122"/>
                <a:ea typeface="楷体" panose="02010609060101010101" pitchFamily="49" charset="-122"/>
                <a:cs typeface="楷体" panose="02010609060101010101" pitchFamily="49" charset="-122"/>
                <a:sym typeface="+mn-ea"/>
              </a:rPr>
              <a:t>蟹蛛的服装色彩虽然不如彩带蛛那么主富。但是，就简明、精致和色彩搭配而言</a:t>
            </a:r>
            <a:r>
              <a:rPr lang="zh-CN" sz="2000" u="sng">
                <a:latin typeface="楷体" panose="02010609060101010101" pitchFamily="49" charset="-122"/>
                <a:ea typeface="楷体" panose="02010609060101010101" pitchFamily="49" charset="-122"/>
                <a:cs typeface="楷体" panose="02010609060101010101" pitchFamily="49" charset="-122"/>
                <a:sym typeface="+mn-ea"/>
              </a:rPr>
              <a:t>，</a:t>
            </a:r>
            <a:r>
              <a:rPr sz="2000" u="sng">
                <a:latin typeface="楷体" panose="02010609060101010101" pitchFamily="49" charset="-122"/>
                <a:ea typeface="楷体" panose="02010609060101010101" pitchFamily="49" charset="-122"/>
                <a:cs typeface="楷体" panose="02010609060101010101" pitchFamily="49" charset="-122"/>
                <a:sym typeface="+mn-ea"/>
              </a:rPr>
              <a:t>要比后者的服装色彩优雅许多。</a:t>
            </a:r>
            <a:r>
              <a:rPr sz="2000">
                <a:latin typeface="楷体" panose="02010609060101010101" pitchFamily="49" charset="-122"/>
                <a:ea typeface="楷体" panose="02010609060101010101" pitchFamily="49" charset="-122"/>
                <a:cs typeface="楷体" panose="02010609060101010101" pitchFamily="49" charset="-122"/>
                <a:sym typeface="+mn-ea"/>
              </a:rPr>
              <a:t>即使对蜘蛛感到恐惧和厌恶的没有经验的人，也不得不承认蟹蛛的优雅，忍不住要抓起一只着似温顺平和的蟹蛛来观赏一番。    (选自《昆虫记》)</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20</a:t>
            </a:r>
            <a:r>
              <a:rPr lang="en-US" sz="2000">
                <a:latin typeface="楷体" panose="02010609060101010101" pitchFamily="49" charset="-122"/>
                <a:ea typeface="楷体" panose="02010609060101010101" pitchFamily="49" charset="-122"/>
                <a:cs typeface="楷体" panose="02010609060101010101" pitchFamily="49" charset="-122"/>
                <a:sym typeface="+mn-ea"/>
              </a:rPr>
              <a:t>.</a:t>
            </a:r>
            <a:r>
              <a:rPr sz="2000">
                <a:latin typeface="楷体" panose="02010609060101010101" pitchFamily="49" charset="-122"/>
                <a:ea typeface="楷体" panose="02010609060101010101" pitchFamily="49" charset="-122"/>
                <a:cs typeface="楷体" panose="02010609060101010101" pitchFamily="49" charset="-122"/>
                <a:sym typeface="+mn-ea"/>
              </a:rPr>
              <a:t>本文介绍了关于“蟹蛛”的哪些知识?请用简洁的语言概括。(3分)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蟹蛛的得名；蟹蛛的捕食方法；蟹蛛的生活习性；蟹蛛的外形及色彩。（任答出三点即可，每点1分）</a:t>
            </a:r>
            <a:endPar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3">
                                            <p:txEl>
                                              <p:pRg st="4" end="4"/>
                                            </p:txEl>
                                          </p:spTgt>
                                        </p:tgtEl>
                                        <p:attrNameLst>
                                          <p:attrName>style.visibility</p:attrName>
                                        </p:attrNameLst>
                                      </p:cBhvr>
                                      <p:to>
                                        <p:strVal val="visible"/>
                                      </p:to>
                                    </p:set>
                                    <p:anim calcmode="lin" valueType="num">
                                      <p:cBhvr additive="base">
                                        <p:cTn id="7" dur="500" fill="hold"/>
                                        <p:tgtEl>
                                          <p:spTgt spid="10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657475" y="951865"/>
            <a:ext cx="7875905" cy="4594225"/>
            <a:chOff x="638409" y="1590414"/>
            <a:chExt cx="5425576" cy="4472368"/>
          </a:xfrm>
        </p:grpSpPr>
        <p:grpSp>
          <p:nvGrpSpPr>
            <p:cNvPr id="8" name="组合 7"/>
            <p:cNvGrpSpPr/>
            <p:nvPr/>
          </p:nvGrpSpPr>
          <p:grpSpPr>
            <a:xfrm>
              <a:off x="638409" y="1590414"/>
              <a:ext cx="5425576" cy="4063813"/>
              <a:chOff x="638409" y="1533525"/>
              <a:chExt cx="5425576" cy="4063813"/>
            </a:xfrm>
          </p:grpSpPr>
          <p:sp>
            <p:nvSpPr>
              <p:cNvPr id="10" name="矩形 9"/>
              <p:cNvSpPr/>
              <p:nvPr/>
            </p:nvSpPr>
            <p:spPr>
              <a:xfrm>
                <a:off x="638409" y="1613922"/>
                <a:ext cx="5425576" cy="3983416"/>
              </a:xfrm>
              <a:prstGeom prst="rect">
                <a:avLst/>
              </a:prstGeom>
              <a:solidFill>
                <a:schemeClr val="bg1"/>
              </a:solidFill>
              <a:ln>
                <a:solidFill>
                  <a:schemeClr val="bg1">
                    <a:lumMod val="75000"/>
                  </a:schemeClr>
                </a:solidFill>
              </a:ln>
              <a:effectLst>
                <a:outerShdw blurRad="1016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pitchFamily="49" charset="-122"/>
                  <a:ea typeface="楷体" panose="02010609060101010101" pitchFamily="49" charset="-122"/>
                </a:endParaRPr>
              </a:p>
            </p:txBody>
          </p:sp>
          <p:sp>
            <p:nvSpPr>
              <p:cNvPr id="11" name="矩形 10"/>
              <p:cNvSpPr/>
              <p:nvPr/>
            </p:nvSpPr>
            <p:spPr>
              <a:xfrm>
                <a:off x="1308014" y="1805493"/>
                <a:ext cx="4702614" cy="3684217"/>
              </a:xfrm>
              <a:prstGeom prst="rect">
                <a:avLst/>
              </a:prstGeom>
            </p:spPr>
            <p:txBody>
              <a:bodyPr wrap="square">
                <a:spAutoFit/>
              </a:bodyPr>
              <a:lstStyle/>
              <a:p>
                <a:pPr>
                  <a:lnSpc>
                    <a:spcPct val="150000"/>
                  </a:lnSpc>
                </a:pPr>
                <a:r>
                  <a:rPr sz="2000">
                    <a:latin typeface="楷体" panose="02010609060101010101" pitchFamily="49" charset="-122"/>
                    <a:ea typeface="楷体" panose="02010609060101010101" pitchFamily="49" charset="-122"/>
                  </a:rPr>
                  <a:t>说明文是一种以说明为主要表达方式的文章体裁 。对客观事物做出说明或对抽象事理的阐释，使人们对事物的形态、构造、性质、种类、成因、功能、关系或对事理的</a:t>
                </a:r>
                <a:r>
                  <a:rPr sz="2000">
                    <a:solidFill>
                      <a:srgbClr val="FF0000"/>
                    </a:solidFill>
                    <a:latin typeface="楷体" panose="02010609060101010101" pitchFamily="49" charset="-122"/>
                    <a:ea typeface="楷体" panose="02010609060101010101" pitchFamily="49" charset="-122"/>
                  </a:rPr>
                  <a:t>概念</a:t>
                </a:r>
                <a:r>
                  <a:rPr sz="2000">
                    <a:latin typeface="楷体" panose="02010609060101010101" pitchFamily="49" charset="-122"/>
                    <a:ea typeface="楷体" panose="02010609060101010101" pitchFamily="49" charset="-122"/>
                  </a:rPr>
                  <a:t>、特点、来源、演变、异同等能有科学的</a:t>
                </a:r>
                <a:r>
                  <a:rPr sz="2000">
                    <a:solidFill>
                      <a:srgbClr val="FF0000"/>
                    </a:solidFill>
                    <a:latin typeface="楷体" panose="02010609060101010101" pitchFamily="49" charset="-122"/>
                    <a:ea typeface="楷体" panose="02010609060101010101" pitchFamily="49" charset="-122"/>
                  </a:rPr>
                  <a:t>认识</a:t>
                </a:r>
                <a:r>
                  <a:rPr sz="2000">
                    <a:latin typeface="楷体" panose="02010609060101010101" pitchFamily="49" charset="-122"/>
                    <a:ea typeface="楷体" panose="02010609060101010101" pitchFamily="49" charset="-122"/>
                  </a:rPr>
                  <a:t>，说明文的中心鲜明突出，文章具有</a:t>
                </a:r>
                <a:r>
                  <a:rPr sz="2000">
                    <a:solidFill>
                      <a:srgbClr val="FF0000"/>
                    </a:solidFill>
                    <a:latin typeface="楷体" panose="02010609060101010101" pitchFamily="49" charset="-122"/>
                    <a:ea typeface="楷体" panose="02010609060101010101" pitchFamily="49" charset="-122"/>
                  </a:rPr>
                  <a:t>科学性，条理性，严谨性，语言确切生动</a:t>
                </a:r>
                <a:r>
                  <a:rPr sz="2000">
                    <a:latin typeface="楷体" panose="02010609060101010101" pitchFamily="49" charset="-122"/>
                    <a:ea typeface="楷体" panose="02010609060101010101" pitchFamily="49" charset="-122"/>
                  </a:rPr>
                  <a:t>。说明文有的是以时间为序，有的是以空间为序；有的由现象写到本质，有的由主写到次；有的按工艺流程顺序来说明，有的按事物的性质、功用、原理等顺序来说明。</a:t>
                </a:r>
                <a:endParaRPr sz="2000">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2"/>
              <a:stretch>
                <a:fillRect/>
              </a:stretch>
            </p:blipFill>
            <p:spPr>
              <a:xfrm>
                <a:off x="638409" y="1533525"/>
                <a:ext cx="869682" cy="698662"/>
              </a:xfrm>
              <a:prstGeom prst="rect">
                <a:avLst/>
              </a:prstGeom>
            </p:spPr>
          </p:pic>
        </p:grpSp>
        <p:pic>
          <p:nvPicPr>
            <p:cNvPr id="9" name="图片 8"/>
            <p:cNvPicPr>
              <a:picLocks noChangeAspect="1"/>
            </p:cNvPicPr>
            <p:nvPr/>
          </p:nvPicPr>
          <p:blipFill>
            <a:blip r:embed="rId3"/>
            <a:stretch>
              <a:fillRect/>
            </a:stretch>
          </p:blipFill>
          <p:spPr>
            <a:xfrm>
              <a:off x="5387214" y="5439368"/>
              <a:ext cx="623414" cy="623414"/>
            </a:xfrm>
            <a:prstGeom prst="rect">
              <a:avLst/>
            </a:prstGeom>
          </p:spPr>
        </p:pic>
      </p:grpSp>
      <p:grpSp>
        <p:nvGrpSpPr>
          <p:cNvPr id="13" name="组合 12"/>
          <p:cNvGrpSpPr/>
          <p:nvPr/>
        </p:nvGrpSpPr>
        <p:grpSpPr>
          <a:xfrm>
            <a:off x="9935256" y="143512"/>
            <a:ext cx="2009094" cy="706492"/>
            <a:chOff x="248784" y="452514"/>
            <a:chExt cx="2009094" cy="706492"/>
          </a:xfrm>
        </p:grpSpPr>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15" name="图片 14"/>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17" name="图片 16"/>
          <p:cNvPicPr>
            <a:picLocks noChangeAspect="1"/>
          </p:cNvPicPr>
          <p:nvPr/>
        </p:nvPicPr>
        <p:blipFill>
          <a:blip r:embed="rId7"/>
          <a:stretch>
            <a:fillRect/>
          </a:stretch>
        </p:blipFill>
        <p:spPr>
          <a:xfrm>
            <a:off x="3269656" y="769788"/>
            <a:ext cx="1591660" cy="494089"/>
          </a:xfrm>
          <a:prstGeom prst="rect">
            <a:avLst/>
          </a:prstGeom>
        </p:spPr>
      </p:pic>
      <p:pic>
        <p:nvPicPr>
          <p:cNvPr id="21" name="图片 20"/>
          <p:cNvPicPr>
            <a:picLocks noChangeAspect="1"/>
          </p:cNvPicPr>
          <p:nvPr/>
        </p:nvPicPr>
        <p:blipFill>
          <a:blip r:embed="rId3"/>
          <a:stretch>
            <a:fillRect/>
          </a:stretch>
        </p:blipFill>
        <p:spPr>
          <a:xfrm>
            <a:off x="3914286" y="5293808"/>
            <a:ext cx="910699" cy="910699"/>
          </a:xfrm>
          <a:prstGeom prst="rect">
            <a:avLst/>
          </a:prstGeom>
        </p:spPr>
      </p:pic>
      <p:pic>
        <p:nvPicPr>
          <p:cNvPr id="16" name="图片 15" descr="山水"/>
          <p:cNvPicPr>
            <a:picLocks noChangeAspect="1"/>
          </p:cNvPicPr>
          <p:nvPr/>
        </p:nvPicPr>
        <p:blipFill>
          <a:blip r:embed="rId8"/>
          <a:stretch>
            <a:fillRect/>
          </a:stretch>
        </p:blipFill>
        <p:spPr>
          <a:xfrm flipH="1">
            <a:off x="9429750" y="4426585"/>
            <a:ext cx="2762250" cy="2645410"/>
          </a:xfrm>
          <a:prstGeom prst="rect">
            <a:avLst/>
          </a:prstGeom>
        </p:spPr>
      </p:pic>
      <p:pic>
        <p:nvPicPr>
          <p:cNvPr id="4" name="图片 3"/>
          <p:cNvPicPr>
            <a:picLocks noChangeAspect="1"/>
          </p:cNvPicPr>
          <p:nvPr/>
        </p:nvPicPr>
        <p:blipFill>
          <a:blip r:embed="rId9"/>
          <a:srcRect l="-10951" t="-609" r="10951" b="609"/>
          <a:stretch>
            <a:fillRect/>
          </a:stretch>
        </p:blipFill>
        <p:spPr>
          <a:xfrm>
            <a:off x="-503555" y="1669378"/>
            <a:ext cx="3914286" cy="4485714"/>
          </a:xfrm>
          <a:prstGeom prst="ellipse">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半闭框 18"/>
          <p:cNvSpPr/>
          <p:nvPr/>
        </p:nvSpPr>
        <p:spPr>
          <a:xfrm>
            <a:off x="614983" y="453252"/>
            <a:ext cx="200358" cy="200358"/>
          </a:xfrm>
          <a:prstGeom prst="halfFrame">
            <a:avLst/>
          </a:prstGeom>
          <a:solidFill>
            <a:srgbClr val="D7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3"/>
          <a:stretch>
            <a:fillRect/>
          </a:stretch>
        </p:blipFill>
        <p:spPr>
          <a:xfrm>
            <a:off x="9072787" y="54"/>
            <a:ext cx="737183" cy="737183"/>
          </a:xfrm>
          <a:prstGeom prst="rect">
            <a:avLst/>
          </a:prstGeom>
        </p:spPr>
      </p:pic>
      <p:grpSp>
        <p:nvGrpSpPr>
          <p:cNvPr id="35" name="组合 34"/>
          <p:cNvGrpSpPr/>
          <p:nvPr/>
        </p:nvGrpSpPr>
        <p:grpSpPr>
          <a:xfrm>
            <a:off x="9935256" y="143512"/>
            <a:ext cx="2009094" cy="706492"/>
            <a:chOff x="248784" y="452514"/>
            <a:chExt cx="2009094" cy="706492"/>
          </a:xfrm>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37" name="图片 36"/>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81" name="图片 80"/>
          <p:cNvPicPr>
            <a:picLocks noChangeAspect="1"/>
          </p:cNvPicPr>
          <p:nvPr/>
        </p:nvPicPr>
        <p:blipFill>
          <a:blip r:embed="rId3"/>
          <a:stretch>
            <a:fillRect/>
          </a:stretch>
        </p:blipFill>
        <p:spPr>
          <a:xfrm>
            <a:off x="10618960" y="5605288"/>
            <a:ext cx="1252937" cy="1252937"/>
          </a:xfrm>
          <a:prstGeom prst="rect">
            <a:avLst/>
          </a:prstGeom>
        </p:spPr>
      </p:pic>
      <p:pic>
        <p:nvPicPr>
          <p:cNvPr id="82" name="图片 81"/>
          <p:cNvPicPr>
            <a:picLocks noChangeAspect="1"/>
          </p:cNvPicPr>
          <p:nvPr/>
        </p:nvPicPr>
        <p:blipFill>
          <a:blip r:embed="rId7"/>
          <a:stretch>
            <a:fillRect/>
          </a:stretch>
        </p:blipFill>
        <p:spPr>
          <a:xfrm>
            <a:off x="9200195" y="6363968"/>
            <a:ext cx="1591660" cy="494089"/>
          </a:xfrm>
          <a:prstGeom prst="rect">
            <a:avLst/>
          </a:prstGeom>
        </p:spPr>
      </p:pic>
      <p:sp>
        <p:nvSpPr>
          <p:cNvPr id="103" name="文本框 102"/>
          <p:cNvSpPr txBox="1"/>
          <p:nvPr/>
        </p:nvSpPr>
        <p:spPr>
          <a:xfrm>
            <a:off x="614680" y="215265"/>
            <a:ext cx="10375265" cy="6092825"/>
          </a:xfrm>
          <a:prstGeom prst="rect">
            <a:avLst/>
          </a:prstGeom>
          <a:noFill/>
          <a:ln w="9525">
            <a:noFill/>
          </a:ln>
        </p:spPr>
        <p:txBody>
          <a:bodyPr wrap="square">
            <a:spAutoFit/>
          </a:bodyPr>
          <a:lstStyle/>
          <a:p>
            <a:pPr indent="0">
              <a:lnSpc>
                <a:spcPct val="150000"/>
              </a:lnSpc>
            </a:pP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21 .说说第⑥段中加点的“几乎”一词能否删去?为什么?(2分)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不能删。“几乎”一词表程度，表示蟹蛛大多数时候没离开橄榄树的故乡，（1分）如果删去，表示蟹蛛从未离开过橄榄树的故乡，与原文内容不符，体现了说明文语言的准确性（或严密性、科学性）。</a:t>
            </a:r>
            <a:endPar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22</a:t>
            </a:r>
            <a:r>
              <a:rPr lang="en-US" sz="2000">
                <a:latin typeface="楷体" panose="02010609060101010101" pitchFamily="49" charset="-122"/>
                <a:ea typeface="楷体" panose="02010609060101010101" pitchFamily="49" charset="-122"/>
                <a:cs typeface="楷体" panose="02010609060101010101" pitchFamily="49" charset="-122"/>
                <a:sym typeface="+mn-ea"/>
              </a:rPr>
              <a:t>.</a:t>
            </a:r>
            <a:r>
              <a:rPr sz="2000">
                <a:latin typeface="楷体" panose="02010609060101010101" pitchFamily="49" charset="-122"/>
                <a:ea typeface="楷体" panose="02010609060101010101" pitchFamily="49" charset="-122"/>
                <a:cs typeface="楷体" panose="02010609060101010101" pitchFamily="49" charset="-122"/>
                <a:sym typeface="+mn-ea"/>
              </a:rPr>
              <a:t>请指出第⑦段画横线句主要运用了哪种说明方法?有什么作用?(2分)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rPr>
              <a:t>作比较的说明方法，（1分）拿蟹蛛和彩带蛛的服装色彩加以比较，突出说明了蟹蛛服装色彩优雅的特点。（1分） （若答“拟人”的说明方法，没答“作比较”则扣1分）</a:t>
            </a:r>
            <a:endParaRPr sz="200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23</a:t>
            </a:r>
            <a:r>
              <a:rPr lang="en-US" sz="2000">
                <a:latin typeface="楷体" panose="02010609060101010101" pitchFamily="49" charset="-122"/>
                <a:ea typeface="楷体" panose="02010609060101010101" pitchFamily="49" charset="-122"/>
                <a:cs typeface="楷体" panose="02010609060101010101" pitchFamily="49" charset="-122"/>
                <a:sym typeface="+mn-ea"/>
              </a:rPr>
              <a:t>.</a:t>
            </a:r>
            <a:r>
              <a:rPr sz="2000">
                <a:latin typeface="楷体" panose="02010609060101010101" pitchFamily="49" charset="-122"/>
                <a:ea typeface="楷体" panose="02010609060101010101" pitchFamily="49" charset="-122"/>
                <a:cs typeface="楷体" panose="02010609060101010101" pitchFamily="49" charset="-122"/>
                <a:sym typeface="+mn-ea"/>
              </a:rPr>
              <a:t>上文第③段中画波浪线句说“蟹蛛名实并不相符”，为什么这么说?请用文中原话回答(2分)</a:t>
            </a:r>
            <a:endParaRPr sz="2000">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它并没有用绳子捆绑蜜蜂，蜜蜂是被它咬伤脖子而死的。</a:t>
            </a:r>
            <a:endParaRPr sz="20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a:lnSpc>
                <a:spcPct val="150000"/>
              </a:lnSpc>
            </a:pPr>
            <a:r>
              <a:rPr sz="2000">
                <a:latin typeface="楷体" panose="02010609060101010101" pitchFamily="49" charset="-122"/>
                <a:ea typeface="楷体" panose="02010609060101010101" pitchFamily="49" charset="-122"/>
                <a:cs typeface="楷体" panose="02010609060101010101" pitchFamily="49" charset="-122"/>
                <a:sym typeface="+mn-ea"/>
              </a:rPr>
              <a:t>24</a:t>
            </a:r>
            <a:r>
              <a:rPr lang="en-US" sz="2000">
                <a:latin typeface="楷体" panose="02010609060101010101" pitchFamily="49" charset="-122"/>
                <a:ea typeface="楷体" panose="02010609060101010101" pitchFamily="49" charset="-122"/>
                <a:cs typeface="楷体" panose="02010609060101010101" pitchFamily="49" charset="-122"/>
                <a:sym typeface="+mn-ea"/>
              </a:rPr>
              <a:t>.</a:t>
            </a:r>
            <a:r>
              <a:rPr sz="2000">
                <a:latin typeface="楷体" panose="02010609060101010101" pitchFamily="49" charset="-122"/>
                <a:ea typeface="楷体" panose="02010609060101010101" pitchFamily="49" charset="-122"/>
                <a:cs typeface="楷体" panose="02010609060101010101" pitchFamily="49" charset="-122"/>
                <a:sym typeface="+mn-ea"/>
              </a:rPr>
              <a:t>《昆虫记》因其独特的科学研究方法和高超的写作技巧，而堪称             完美结合的典范，无愧于“                 ”之美誉。(2分)</a:t>
            </a:r>
            <a:endParaRPr sz="200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8341995" y="5377815"/>
            <a:ext cx="1402715" cy="368300"/>
          </a:xfrm>
          <a:prstGeom prst="rect">
            <a:avLst/>
          </a:prstGeom>
          <a:noFill/>
        </p:spPr>
        <p:txBody>
          <a:bodyPr wrap="square" rtlCol="0">
            <a:spAutoFit/>
          </a:bodyPr>
          <a:lstStyle/>
          <a:p>
            <a:r>
              <a:rPr lang="zh-CN" altLang="en-US">
                <a:solidFill>
                  <a:srgbClr val="C00000"/>
                </a:solidFill>
              </a:rPr>
              <a:t>科学与文学</a:t>
            </a:r>
            <a:endParaRPr lang="zh-CN" altLang="en-US">
              <a:solidFill>
                <a:srgbClr val="C00000"/>
              </a:solidFill>
            </a:endParaRPr>
          </a:p>
        </p:txBody>
      </p:sp>
      <p:sp>
        <p:nvSpPr>
          <p:cNvPr id="3" name="文本框 2"/>
          <p:cNvSpPr txBox="1"/>
          <p:nvPr/>
        </p:nvSpPr>
        <p:spPr>
          <a:xfrm>
            <a:off x="3241675" y="5800725"/>
            <a:ext cx="1557020" cy="368300"/>
          </a:xfrm>
          <a:prstGeom prst="rect">
            <a:avLst/>
          </a:prstGeom>
          <a:noFill/>
        </p:spPr>
        <p:txBody>
          <a:bodyPr wrap="square" rtlCol="0">
            <a:spAutoFit/>
          </a:bodyPr>
          <a:lstStyle/>
          <a:p>
            <a:r>
              <a:rPr lang="zh-CN" altLang="en-US">
                <a:solidFill>
                  <a:srgbClr val="C00000"/>
                </a:solidFill>
              </a:rPr>
              <a:t>昆虫的史诗</a:t>
            </a:r>
            <a:endParaRPr lang="zh-CN" altLang="en-US">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3">
                                            <p:txEl>
                                              <p:pRg st="2" end="2"/>
                                            </p:txEl>
                                          </p:spTgt>
                                        </p:tgtEl>
                                        <p:attrNameLst>
                                          <p:attrName>style.visibility</p:attrName>
                                        </p:attrNameLst>
                                      </p:cBhvr>
                                      <p:to>
                                        <p:strVal val="visible"/>
                                      </p:to>
                                    </p:set>
                                    <p:anim calcmode="lin" valueType="num">
                                      <p:cBhvr additive="base">
                                        <p:cTn id="7" dur="500" fill="hold"/>
                                        <p:tgtEl>
                                          <p:spTgt spid="10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3">
                                            <p:txEl>
                                              <p:pRg st="4" end="4"/>
                                            </p:txEl>
                                          </p:spTgt>
                                        </p:tgtEl>
                                        <p:attrNameLst>
                                          <p:attrName>style.visibility</p:attrName>
                                        </p:attrNameLst>
                                      </p:cBhvr>
                                      <p:to>
                                        <p:strVal val="visible"/>
                                      </p:to>
                                    </p:set>
                                    <p:anim calcmode="lin" valueType="num">
                                      <p:cBhvr additive="base">
                                        <p:cTn id="13" dur="500" fill="hold"/>
                                        <p:tgtEl>
                                          <p:spTgt spid="10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stretch>
            <a:fillRect/>
          </a:stretch>
        </p:blipFill>
        <p:spPr>
          <a:xfrm>
            <a:off x="0" y="838200"/>
            <a:ext cx="12206105" cy="6019800"/>
          </a:xfrm>
          <a:prstGeom prst="rect">
            <a:avLst/>
          </a:prstGeom>
        </p:spPr>
      </p:pic>
      <p:grpSp>
        <p:nvGrpSpPr>
          <p:cNvPr id="22" name="组合 21"/>
          <p:cNvGrpSpPr/>
          <p:nvPr/>
        </p:nvGrpSpPr>
        <p:grpSpPr>
          <a:xfrm>
            <a:off x="3717779" y="2235391"/>
            <a:ext cx="4756442" cy="1906947"/>
            <a:chOff x="3717779" y="2235391"/>
            <a:chExt cx="4756442" cy="1906947"/>
          </a:xfrm>
        </p:grpSpPr>
        <p:grpSp>
          <p:nvGrpSpPr>
            <p:cNvPr id="20" name="组合 19"/>
            <p:cNvGrpSpPr/>
            <p:nvPr/>
          </p:nvGrpSpPr>
          <p:grpSpPr>
            <a:xfrm>
              <a:off x="3717779" y="2235391"/>
              <a:ext cx="4756442" cy="1387696"/>
              <a:chOff x="3806987" y="2235391"/>
              <a:chExt cx="4756442" cy="1387696"/>
            </a:xfrm>
          </p:grpSpPr>
          <p:pic>
            <p:nvPicPr>
              <p:cNvPr id="5" name="Picture 3" descr="C:\Users\Thinkpad\Desktop\PNG\1_0002_图层-5-副本.png"/>
              <p:cNvPicPr>
                <a:picLocks noChangeAspect="1" noChangeArrowheads="1"/>
              </p:cNvPicPr>
              <p:nvPr/>
            </p:nvPicPr>
            <p:blipFill>
              <a:blip r:embed="rId4"/>
              <a:stretch>
                <a:fillRect/>
              </a:stretch>
            </p:blipFill>
            <p:spPr bwMode="auto">
              <a:xfrm>
                <a:off x="7062991" y="2235391"/>
                <a:ext cx="1500438" cy="138769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3806987" y="2243832"/>
                <a:ext cx="4592129" cy="1107996"/>
              </a:xfrm>
              <a:prstGeom prst="rect">
                <a:avLst/>
              </a:prstGeom>
            </p:spPr>
            <p:txBody>
              <a:bodyPr wrap="square">
                <a:spAutoFit/>
              </a:bodyPr>
              <a:lstStyle/>
              <a:p>
                <a:pPr algn="dist"/>
                <a:r>
                  <a:rPr kumimoji="1" lang="zh-CN" altLang="en-US" sz="6600">
                    <a:solidFill>
                      <a:srgbClr val="D71718"/>
                    </a:solidFill>
                    <a:latin typeface="楷体" panose="02010609060101010101" pitchFamily="49" charset="-122"/>
                    <a:ea typeface="楷体" panose="02010609060101010101" pitchFamily="49" charset="-122"/>
                    <a:cs typeface="+mj-cs"/>
                  </a:rPr>
                  <a:t>谢谢大家</a:t>
                </a:r>
                <a:endParaRPr lang="zh-CN" altLang="en-US" sz="2000">
                  <a:solidFill>
                    <a:srgbClr val="D71718"/>
                  </a:solidFill>
                  <a:latin typeface="楷体" panose="02010609060101010101" pitchFamily="49" charset="-122"/>
                  <a:ea typeface="楷体" panose="02010609060101010101" pitchFamily="49" charset="-122"/>
                </a:endParaRPr>
              </a:p>
            </p:txBody>
          </p:sp>
        </p:grpSp>
        <p:sp>
          <p:nvSpPr>
            <p:cNvPr id="8" name="矩形 7"/>
            <p:cNvSpPr/>
            <p:nvPr/>
          </p:nvSpPr>
          <p:spPr>
            <a:xfrm>
              <a:off x="5046721" y="3774038"/>
              <a:ext cx="1783080" cy="368300"/>
            </a:xfrm>
            <a:prstGeom prst="rect">
              <a:avLst/>
            </a:prstGeom>
          </p:spPr>
          <p:txBody>
            <a:bodyPr wrap="none">
              <a:spAutoFit/>
            </a:bodyPr>
            <a:lstStyle/>
            <a:p>
              <a:pPr>
                <a:defRPr/>
              </a:pPr>
              <a:r>
                <a:rPr kumimoji="1" lang="zh-CN" altLang="en-US">
                  <a:solidFill>
                    <a:schemeClr val="tx1">
                      <a:lumMod val="85000"/>
                      <a:lumOff val="15000"/>
                    </a:schemeClr>
                  </a:solidFill>
                  <a:latin typeface="楷体" panose="02010609060101010101" pitchFamily="49" charset="-122"/>
                  <a:ea typeface="楷体" panose="02010609060101010101" pitchFamily="49" charset="-122"/>
                </a:rPr>
                <a:t>阅读技巧第三课</a:t>
              </a:r>
              <a:endParaRPr kumimoji="1" lang="zh-CN" altLang="en-US">
                <a:solidFill>
                  <a:schemeClr val="tx1">
                    <a:lumMod val="85000"/>
                    <a:lumOff val="15000"/>
                  </a:schemeClr>
                </a:solidFill>
                <a:latin typeface="楷体" panose="02010609060101010101" pitchFamily="49" charset="-122"/>
                <a:ea typeface="楷体" panose="02010609060101010101" pitchFamily="49" charset="-122"/>
              </a:endParaRPr>
            </a:p>
          </p:txBody>
        </p:sp>
      </p:grpSp>
      <p:pic>
        <p:nvPicPr>
          <p:cNvPr id="23" name="New picture"/>
          <p:cNvPicPr/>
          <p:nvPr/>
        </p:nvPicPr>
        <p:blipFill>
          <a:blip r:embed="rId5"/>
          <a:stretch>
            <a:fillRect/>
          </a:stretch>
        </p:blipFill>
        <p:spPr>
          <a:xfrm>
            <a:off x="10541000" y="10629900"/>
            <a:ext cx="3556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412220" y="277769"/>
            <a:ext cx="3005455" cy="670560"/>
            <a:chOff x="412220" y="277769"/>
            <a:chExt cx="3005455" cy="670560"/>
          </a:xfrm>
        </p:grpSpPr>
        <p:pic>
          <p:nvPicPr>
            <p:cNvPr id="21" name="图片 20" descr="印章"/>
            <p:cNvPicPr>
              <a:picLocks noChangeAspect="1"/>
            </p:cNvPicPr>
            <p:nvPr/>
          </p:nvPicPr>
          <p:blipFill>
            <a:blip r:embed="rId3"/>
            <a:stretch>
              <a:fillRect/>
            </a:stretch>
          </p:blipFill>
          <p:spPr>
            <a:xfrm rot="5400000">
              <a:off x="1579667" y="-889679"/>
              <a:ext cx="670560" cy="3005455"/>
            </a:xfrm>
            <a:prstGeom prst="rect">
              <a:avLst/>
            </a:prstGeom>
          </p:spPr>
        </p:pic>
        <p:sp>
          <p:nvSpPr>
            <p:cNvPr id="24" name="文本框 23"/>
            <p:cNvSpPr txBox="1"/>
            <p:nvPr/>
          </p:nvSpPr>
          <p:spPr>
            <a:xfrm>
              <a:off x="711267" y="386355"/>
              <a:ext cx="2225040" cy="398780"/>
            </a:xfrm>
            <a:prstGeom prst="rect">
              <a:avLst/>
            </a:prstGeom>
            <a:noFill/>
          </p:spPr>
          <p:txBody>
            <a:bodyPr wrap="none" rtlCol="0">
              <a:spAutoFit/>
            </a:bodyPr>
            <a:lstStyle/>
            <a:p>
              <a:pPr lvl="0"/>
              <a:r>
                <a:rPr kumimoji="1" lang="zh-CN" altLang="en-US" sz="2000" b="1">
                  <a:solidFill>
                    <a:schemeClr val="bg1"/>
                  </a:solidFill>
                  <a:latin typeface="楷体" panose="02010609060101010101" pitchFamily="49" charset="-122"/>
                  <a:ea typeface="楷体" panose="02010609060101010101" pitchFamily="49" charset="-122"/>
                </a:rPr>
                <a:t>表达技巧包括以下</a:t>
              </a:r>
              <a:endParaRPr kumimoji="1" lang="zh-CN" altLang="en-US" sz="2000" b="1">
                <a:solidFill>
                  <a:schemeClr val="bg1"/>
                </a:solidFill>
                <a:latin typeface="楷体" panose="02010609060101010101" pitchFamily="49" charset="-122"/>
                <a:ea typeface="楷体" panose="02010609060101010101" pitchFamily="49" charset="-122"/>
              </a:endParaRPr>
            </a:p>
          </p:txBody>
        </p:sp>
      </p:grpSp>
      <p:grpSp>
        <p:nvGrpSpPr>
          <p:cNvPr id="27" name="组合 26"/>
          <p:cNvGrpSpPr/>
          <p:nvPr/>
        </p:nvGrpSpPr>
        <p:grpSpPr>
          <a:xfrm>
            <a:off x="9935256" y="143512"/>
            <a:ext cx="2009094" cy="706492"/>
            <a:chOff x="248784" y="452514"/>
            <a:chExt cx="2009094" cy="706492"/>
          </a:xfrm>
        </p:grpSpPr>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9" name="图片 28"/>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59" name="图片 58"/>
          <p:cNvPicPr>
            <a:picLocks noChangeAspect="1"/>
          </p:cNvPicPr>
          <p:nvPr/>
        </p:nvPicPr>
        <p:blipFill>
          <a:blip r:embed="rId7"/>
          <a:stretch>
            <a:fillRect/>
          </a:stretch>
        </p:blipFill>
        <p:spPr>
          <a:xfrm>
            <a:off x="733245" y="5397778"/>
            <a:ext cx="737183" cy="737183"/>
          </a:xfrm>
          <a:prstGeom prst="rect">
            <a:avLst/>
          </a:prstGeom>
        </p:spPr>
      </p:pic>
      <p:grpSp>
        <p:nvGrpSpPr>
          <p:cNvPr id="11" name="组合 10"/>
          <p:cNvGrpSpPr/>
          <p:nvPr/>
        </p:nvGrpSpPr>
        <p:grpSpPr>
          <a:xfrm>
            <a:off x="2565400" y="1843405"/>
            <a:ext cx="1894840" cy="541655"/>
            <a:chOff x="3440553" y="1771718"/>
            <a:chExt cx="620993" cy="541916"/>
          </a:xfrm>
        </p:grpSpPr>
        <p:pic>
          <p:nvPicPr>
            <p:cNvPr id="30" name="图片 11"/>
            <p:cNvPicPr>
              <a:picLocks noChangeAspect="1" noChangeArrowheads="1"/>
            </p:cNvPicPr>
            <p:nvPr/>
          </p:nvPicPr>
          <p:blipFill>
            <a:blip r:embed="rId8"/>
            <a:stretch>
              <a:fillRect/>
            </a:stretch>
          </p:blipFill>
          <p:spPr bwMode="auto">
            <a:xfrm rot="10800000">
              <a:off x="3440553" y="1771718"/>
              <a:ext cx="620993" cy="541916"/>
            </a:xfrm>
            <a:prstGeom prst="rect">
              <a:avLst/>
            </a:prstGeom>
            <a:noFill/>
            <a:ln w="9525">
              <a:noFill/>
              <a:miter lim="800000"/>
            </a:ln>
          </p:spPr>
        </p:pic>
        <p:sp>
          <p:nvSpPr>
            <p:cNvPr id="3" name="文本框 2"/>
            <p:cNvSpPr txBox="1"/>
            <p:nvPr/>
          </p:nvSpPr>
          <p:spPr>
            <a:xfrm>
              <a:off x="3469896" y="1797130"/>
              <a:ext cx="562307" cy="39897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rPr>
                <a:t>内容的严密性</a:t>
              </a:r>
              <a:endPar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endParaRPr>
            </a:p>
          </p:txBody>
        </p:sp>
      </p:grpSp>
      <p:sp>
        <p:nvSpPr>
          <p:cNvPr id="7" name="文本框 6"/>
          <p:cNvSpPr txBox="1"/>
          <p:nvPr/>
        </p:nvSpPr>
        <p:spPr>
          <a:xfrm>
            <a:off x="684530" y="3351530"/>
            <a:ext cx="2828925" cy="132207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a:ln>
                  <a:noFill/>
                </a:ln>
                <a:solidFill>
                  <a:schemeClr val="tx1">
                    <a:lumMod val="85000"/>
                    <a:lumOff val="15000"/>
                  </a:schemeClr>
                </a:solidFill>
                <a:effectLst/>
                <a:uLnTx/>
                <a:uFillTx/>
                <a:latin typeface="楷体" panose="02010609060101010101" pitchFamily="49" charset="-122"/>
                <a:ea typeface="楷体" panose="02010609060101010101" pitchFamily="49" charset="-122"/>
                <a:cs typeface="+mn-cs"/>
              </a:rPr>
              <a:t>如实地反映客观事物，把握事物的特征、本质和规律，给读者以正确无误的认识。</a:t>
            </a:r>
            <a:endParaRPr kumimoji="1" lang="zh-CN" altLang="en-US" sz="2000" b="0" i="0" u="none" strike="noStrike" kern="1200" cap="none" spc="0" normalizeH="0" baseline="0" noProof="0">
              <a:ln>
                <a:noFill/>
              </a:ln>
              <a:solidFill>
                <a:schemeClr val="tx1">
                  <a:lumMod val="85000"/>
                  <a:lumOff val="15000"/>
                </a:schemeClr>
              </a:solidFill>
              <a:effectLst/>
              <a:uLnTx/>
              <a:uFillTx/>
              <a:latin typeface="楷体" panose="02010609060101010101" pitchFamily="49" charset="-122"/>
              <a:ea typeface="楷体" panose="02010609060101010101" pitchFamily="49" charset="-122"/>
              <a:cs typeface="+mn-cs"/>
            </a:endParaRPr>
          </a:p>
        </p:txBody>
      </p:sp>
      <p:cxnSp>
        <p:nvCxnSpPr>
          <p:cNvPr id="10" name="直线箭头连接符 9"/>
          <p:cNvCxnSpPr/>
          <p:nvPr/>
        </p:nvCxnSpPr>
        <p:spPr>
          <a:xfrm flipH="1">
            <a:off x="2551917" y="2433657"/>
            <a:ext cx="961329" cy="728602"/>
          </a:xfrm>
          <a:prstGeom prst="straightConnector1">
            <a:avLst/>
          </a:prstGeom>
          <a:ln>
            <a:solidFill>
              <a:schemeClr val="tx1">
                <a:lumMod val="75000"/>
                <a:lumOff val="25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104640" y="3234055"/>
            <a:ext cx="3600450" cy="2553335"/>
          </a:xfrm>
          <a:prstGeom prst="rect">
            <a:avLst/>
          </a:prstGeom>
          <a:noFill/>
        </p:spPr>
        <p:txBody>
          <a:bodyPr wrap="square" rtlCol="0">
            <a:spAutoFit/>
          </a:bodyPr>
          <a:lstStyle/>
          <a:p>
            <a:pPr algn="l"/>
            <a:r>
              <a:rPr kumimoji="1" lang="zh-CN" altLang="en-US" sz="2000">
                <a:solidFill>
                  <a:schemeClr val="tx1">
                    <a:lumMod val="85000"/>
                    <a:lumOff val="15000"/>
                  </a:schemeClr>
                </a:solidFill>
                <a:latin typeface="楷体" panose="02010609060101010101" pitchFamily="49" charset="-122"/>
                <a:ea typeface="楷体" panose="02010609060101010101" pitchFamily="49" charset="-122"/>
              </a:rPr>
              <a:t>按时间顺序写和记叙文相似；按空间顺序写需注意观察点，注意事物的表里、大小、上下、前后、左右、东南、西北等的位置和方向；按逻辑顺序写要注意摸清各部分的内在联系，由表及里，由浅入深，由现象到本质。</a:t>
            </a:r>
            <a:endParaRPr kumimoji="1" lang="zh-CN" altLang="en-US" sz="200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20" name="文本框 19"/>
          <p:cNvSpPr txBox="1"/>
          <p:nvPr/>
        </p:nvSpPr>
        <p:spPr>
          <a:xfrm>
            <a:off x="8060690" y="3232150"/>
            <a:ext cx="2536190" cy="1938020"/>
          </a:xfrm>
          <a:prstGeom prst="rect">
            <a:avLst/>
          </a:prstGeom>
          <a:noFill/>
        </p:spPr>
        <p:txBody>
          <a:bodyPr wrap="square" rtlCol="0">
            <a:spAutoFit/>
          </a:bodyPr>
          <a:lstStyle/>
          <a:p>
            <a:pPr algn="l"/>
            <a:r>
              <a:rPr kumimoji="1" lang="zh-CN" altLang="en-US" sz="2000">
                <a:solidFill>
                  <a:schemeClr val="tx1">
                    <a:lumMod val="85000"/>
                    <a:lumOff val="15000"/>
                  </a:schemeClr>
                </a:solidFill>
                <a:latin typeface="楷体" panose="02010609060101010101" pitchFamily="49" charset="-122"/>
                <a:ea typeface="楷体" panose="02010609060101010101" pitchFamily="49" charset="-122"/>
              </a:rPr>
              <a:t>表示时间、空间、数量、范围、程度、特征、性质、程序等，都要求准确无误。语言简明，说明严密，拥有科学性和严谨性。</a:t>
            </a:r>
            <a:endParaRPr kumimoji="1" lang="zh-CN" altLang="en-US" sz="2000">
              <a:solidFill>
                <a:schemeClr val="tx1">
                  <a:lumMod val="85000"/>
                  <a:lumOff val="15000"/>
                </a:schemeClr>
              </a:solidFill>
              <a:latin typeface="楷体" panose="02010609060101010101" pitchFamily="49" charset="-122"/>
              <a:ea typeface="楷体" panose="02010609060101010101" pitchFamily="49" charset="-122"/>
            </a:endParaRPr>
          </a:p>
        </p:txBody>
      </p:sp>
      <p:cxnSp>
        <p:nvCxnSpPr>
          <p:cNvPr id="37" name="直线箭头连接符 11"/>
          <p:cNvCxnSpPr/>
          <p:nvPr/>
        </p:nvCxnSpPr>
        <p:spPr>
          <a:xfrm flipH="1">
            <a:off x="5691948" y="2439836"/>
            <a:ext cx="0" cy="720000"/>
          </a:xfrm>
          <a:prstGeom prst="straightConnector1">
            <a:avLst/>
          </a:prstGeom>
          <a:ln>
            <a:solidFill>
              <a:schemeClr val="tx1">
                <a:lumMod val="75000"/>
                <a:lumOff val="25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cxnSp>
        <p:nvCxnSpPr>
          <p:cNvPr id="53" name="直线箭头连接符 9"/>
          <p:cNvCxnSpPr/>
          <p:nvPr/>
        </p:nvCxnSpPr>
        <p:spPr>
          <a:xfrm>
            <a:off x="8203854" y="2433657"/>
            <a:ext cx="961329" cy="728602"/>
          </a:xfrm>
          <a:prstGeom prst="straightConnector1">
            <a:avLst/>
          </a:prstGeom>
          <a:ln>
            <a:solidFill>
              <a:schemeClr val="tx1">
                <a:lumMod val="75000"/>
                <a:lumOff val="25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sp>
        <p:nvSpPr>
          <p:cNvPr id="70" name="PA_L-Shape 5"/>
          <p:cNvSpPr/>
          <p:nvPr>
            <p:custDataLst>
              <p:tags r:id="rId9"/>
            </p:custDataLst>
          </p:nvPr>
        </p:nvSpPr>
        <p:spPr>
          <a:xfrm rot="5400000">
            <a:off x="1282162" y="1511622"/>
            <a:ext cx="163932" cy="163932"/>
          </a:xfrm>
          <a:prstGeom prst="corner">
            <a:avLst>
              <a:gd name="adj1" fmla="val 13303"/>
              <a:gd name="adj2" fmla="val 12305"/>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楷体" panose="02010609060101010101" pitchFamily="49" charset="-122"/>
              <a:ea typeface="楷体" panose="02010609060101010101" pitchFamily="49" charset="-122"/>
            </a:endParaRPr>
          </a:p>
        </p:txBody>
      </p:sp>
      <p:sp>
        <p:nvSpPr>
          <p:cNvPr id="71" name="PA_L-Shape 10"/>
          <p:cNvSpPr/>
          <p:nvPr>
            <p:custDataLst>
              <p:tags r:id="rId10"/>
            </p:custDataLst>
          </p:nvPr>
        </p:nvSpPr>
        <p:spPr>
          <a:xfrm rot="16200000">
            <a:off x="10939780" y="5574030"/>
            <a:ext cx="100965" cy="194310"/>
          </a:xfrm>
          <a:prstGeom prst="corner">
            <a:avLst>
              <a:gd name="adj1" fmla="val 0"/>
              <a:gd name="adj2" fmla="val 12305"/>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楷体" panose="02010609060101010101" pitchFamily="49" charset="-122"/>
              <a:ea typeface="楷体" panose="02010609060101010101" pitchFamily="49" charset="-122"/>
            </a:endParaRPr>
          </a:p>
        </p:txBody>
      </p:sp>
      <p:pic>
        <p:nvPicPr>
          <p:cNvPr id="73" name="图片 72"/>
          <p:cNvPicPr>
            <a:picLocks noChangeAspect="1"/>
          </p:cNvPicPr>
          <p:nvPr/>
        </p:nvPicPr>
        <p:blipFill>
          <a:blip r:embed="rId11"/>
          <a:stretch>
            <a:fillRect/>
          </a:stretch>
        </p:blipFill>
        <p:spPr>
          <a:xfrm>
            <a:off x="10166551" y="1710369"/>
            <a:ext cx="1054510" cy="327345"/>
          </a:xfrm>
          <a:prstGeom prst="rect">
            <a:avLst/>
          </a:prstGeom>
        </p:spPr>
      </p:pic>
      <p:pic>
        <p:nvPicPr>
          <p:cNvPr id="74" name="图片 73"/>
          <p:cNvPicPr>
            <a:picLocks noChangeAspect="1"/>
          </p:cNvPicPr>
          <p:nvPr/>
        </p:nvPicPr>
        <p:blipFill>
          <a:blip r:embed="rId12"/>
          <a:stretch>
            <a:fillRect/>
          </a:stretch>
        </p:blipFill>
        <p:spPr>
          <a:xfrm>
            <a:off x="2592908" y="5424636"/>
            <a:ext cx="1591660" cy="494089"/>
          </a:xfrm>
          <a:prstGeom prst="rect">
            <a:avLst/>
          </a:prstGeom>
        </p:spPr>
      </p:pic>
      <p:pic>
        <p:nvPicPr>
          <p:cNvPr id="39" name="图片 38"/>
          <p:cNvPicPr>
            <a:picLocks noChangeAspect="1"/>
          </p:cNvPicPr>
          <p:nvPr/>
        </p:nvPicPr>
        <p:blipFill>
          <a:blip r:embed="rId7"/>
          <a:stretch>
            <a:fillRect/>
          </a:stretch>
        </p:blipFill>
        <p:spPr>
          <a:xfrm>
            <a:off x="1062838" y="5784962"/>
            <a:ext cx="536464" cy="536464"/>
          </a:xfrm>
          <a:prstGeom prst="rect">
            <a:avLst/>
          </a:prstGeom>
        </p:spPr>
      </p:pic>
      <p:grpSp>
        <p:nvGrpSpPr>
          <p:cNvPr id="2" name="组合 1"/>
          <p:cNvGrpSpPr/>
          <p:nvPr/>
        </p:nvGrpSpPr>
        <p:grpSpPr>
          <a:xfrm>
            <a:off x="4981577" y="1842135"/>
            <a:ext cx="1894840" cy="541655"/>
            <a:chOff x="3435351" y="1802848"/>
            <a:chExt cx="620993" cy="541916"/>
          </a:xfrm>
        </p:grpSpPr>
        <p:pic>
          <p:nvPicPr>
            <p:cNvPr id="4" name="图片 11"/>
            <p:cNvPicPr>
              <a:picLocks noChangeAspect="1" noChangeArrowheads="1"/>
            </p:cNvPicPr>
            <p:nvPr/>
          </p:nvPicPr>
          <p:blipFill>
            <a:blip r:embed="rId8"/>
            <a:stretch>
              <a:fillRect/>
            </a:stretch>
          </p:blipFill>
          <p:spPr bwMode="auto">
            <a:xfrm rot="10800000">
              <a:off x="3435351" y="1802848"/>
              <a:ext cx="620993" cy="541916"/>
            </a:xfrm>
            <a:prstGeom prst="rect">
              <a:avLst/>
            </a:prstGeom>
            <a:noFill/>
            <a:ln w="9525">
              <a:noFill/>
              <a:miter lim="800000"/>
            </a:ln>
          </p:spPr>
        </p:pic>
        <p:sp>
          <p:nvSpPr>
            <p:cNvPr id="5" name="文本框 4"/>
            <p:cNvSpPr txBox="1"/>
            <p:nvPr/>
          </p:nvSpPr>
          <p:spPr>
            <a:xfrm>
              <a:off x="3467815" y="1874003"/>
              <a:ext cx="588528" cy="39897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rPr>
                <a:t>说明的条理性</a:t>
              </a:r>
              <a:endPar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endParaRPr>
            </a:p>
          </p:txBody>
        </p:sp>
      </p:grpSp>
      <p:grpSp>
        <p:nvGrpSpPr>
          <p:cNvPr id="9" name="组合 8"/>
          <p:cNvGrpSpPr/>
          <p:nvPr/>
        </p:nvGrpSpPr>
        <p:grpSpPr>
          <a:xfrm>
            <a:off x="7072630" y="1804035"/>
            <a:ext cx="1974323" cy="541655"/>
            <a:chOff x="3440553" y="1771718"/>
            <a:chExt cx="620993" cy="541916"/>
          </a:xfrm>
        </p:grpSpPr>
        <p:pic>
          <p:nvPicPr>
            <p:cNvPr id="15" name="图片 11"/>
            <p:cNvPicPr>
              <a:picLocks noChangeAspect="1" noChangeArrowheads="1"/>
            </p:cNvPicPr>
            <p:nvPr/>
          </p:nvPicPr>
          <p:blipFill>
            <a:blip r:embed="rId8"/>
            <a:stretch>
              <a:fillRect/>
            </a:stretch>
          </p:blipFill>
          <p:spPr bwMode="auto">
            <a:xfrm rot="10800000">
              <a:off x="3440553" y="1771718"/>
              <a:ext cx="620993" cy="541916"/>
            </a:xfrm>
            <a:prstGeom prst="rect">
              <a:avLst/>
            </a:prstGeom>
            <a:noFill/>
            <a:ln w="9525">
              <a:noFill/>
              <a:miter lim="800000"/>
            </a:ln>
          </p:spPr>
        </p:pic>
        <p:sp>
          <p:nvSpPr>
            <p:cNvPr id="17" name="文本框 16"/>
            <p:cNvSpPr txBox="1"/>
            <p:nvPr/>
          </p:nvSpPr>
          <p:spPr>
            <a:xfrm>
              <a:off x="3469314" y="1814283"/>
              <a:ext cx="563437" cy="39897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rPr>
                <a:t>说明的条理性</a:t>
              </a:r>
              <a:endParaRPr kumimoji="1" lang="zh-CN" altLang="en-US" sz="2000" b="1" i="0" u="none" strike="noStrike" kern="1200" cap="none" spc="0" normalizeH="0" baseline="0" noProof="0">
                <a:ln>
                  <a:noFill/>
                </a:ln>
                <a:solidFill>
                  <a:srgbClr val="D71718"/>
                </a:solidFill>
                <a:effectLst/>
                <a:uLnTx/>
                <a:uFillTx/>
                <a:latin typeface="楷体" panose="02010609060101010101" pitchFamily="49" charset="-122"/>
                <a:ea typeface="楷体" panose="02010609060101010101" pitchFamily="49" charset="-122"/>
                <a:cs typeface="+mn-cs"/>
              </a:endParaRPr>
            </a:p>
          </p:txBody>
        </p:sp>
      </p:gr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6" name="组合 25"/>
          <p:cNvGrpSpPr/>
          <p:nvPr/>
        </p:nvGrpSpPr>
        <p:grpSpPr>
          <a:xfrm>
            <a:off x="9935256" y="143512"/>
            <a:ext cx="2009094" cy="706492"/>
            <a:chOff x="248784" y="452514"/>
            <a:chExt cx="2009094" cy="706492"/>
          </a:xfrm>
        </p:grpSpPr>
        <p:pic>
          <p:nvPicPr>
            <p:cNvPr id="27" name="图片 2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8" name="图片 27"/>
            <p:cNvPicPr>
              <a:picLocks noChangeAspect="1"/>
            </p:cNvPicPr>
            <p:nvPr/>
          </p:nvPicPr>
          <p:blipFill>
            <a:blip r:embed="rId5">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grpSp>
        <p:nvGrpSpPr>
          <p:cNvPr id="6" name="组合 5"/>
          <p:cNvGrpSpPr/>
          <p:nvPr/>
        </p:nvGrpSpPr>
        <p:grpSpPr>
          <a:xfrm>
            <a:off x="575310" y="76200"/>
            <a:ext cx="1278890" cy="1227455"/>
            <a:chOff x="247650" y="622580"/>
            <a:chExt cx="1734411" cy="1692529"/>
          </a:xfrm>
        </p:grpSpPr>
        <p:pic>
          <p:nvPicPr>
            <p:cNvPr id="7" name="Picture 2" descr="C:\Users\Thinkpad\Desktop\PNG\1_0003_渐变映射-2-副本-2.png"/>
            <p:cNvPicPr>
              <a:picLocks noChangeAspect="1" noChangeArrowheads="1"/>
            </p:cNvPicPr>
            <p:nvPr/>
          </p:nvPicPr>
          <p:blipFill>
            <a:blip r:embed="rId6"/>
            <a:stretch>
              <a:fillRect/>
            </a:stretch>
          </p:blipFill>
          <p:spPr bwMode="auto">
            <a:xfrm>
              <a:off x="247650" y="622580"/>
              <a:ext cx="1734411" cy="169252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9915" y="1118984"/>
              <a:ext cx="309880" cy="891540"/>
            </a:xfrm>
            <a:prstGeom prst="rect">
              <a:avLst/>
            </a:prstGeom>
          </p:spPr>
          <p:txBody>
            <a:bodyPr wrap="square">
              <a:spAutoFit/>
            </a:bodyPr>
            <a:lstStyle/>
            <a:p>
              <a:pPr algn="ctr">
                <a:lnSpc>
                  <a:spcPct val="130000"/>
                </a:lnSpc>
                <a:spcBef>
                  <a:spcPts val="600"/>
                </a:spcBef>
                <a:defRPr/>
              </a:pPr>
              <a:endParaRPr lang="zh-CN" altLang="en-US" sz="4000" kern="0" spc="-150">
                <a:solidFill>
                  <a:schemeClr val="bg1"/>
                </a:solidFill>
                <a:latin typeface="+mn-ea"/>
                <a:cs typeface="+mn-ea"/>
              </a:endParaRPr>
            </a:p>
          </p:txBody>
        </p:sp>
      </p:grpSp>
      <p:sp>
        <p:nvSpPr>
          <p:cNvPr id="34" name="PA_L-Shape 5"/>
          <p:cNvSpPr/>
          <p:nvPr>
            <p:custDataLst>
              <p:tags r:id="rId7"/>
            </p:custDataLst>
          </p:nvPr>
        </p:nvSpPr>
        <p:spPr>
          <a:xfrm rot="5400000">
            <a:off x="735562" y="1677190"/>
            <a:ext cx="163932" cy="163932"/>
          </a:xfrm>
          <a:prstGeom prst="corner">
            <a:avLst>
              <a:gd name="adj1" fmla="val 13303"/>
              <a:gd name="adj2" fmla="val 1230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PA_L-Shape 10"/>
          <p:cNvSpPr/>
          <p:nvPr>
            <p:custDataLst>
              <p:tags r:id="rId8"/>
            </p:custDataLst>
          </p:nvPr>
        </p:nvSpPr>
        <p:spPr>
          <a:xfrm rot="16200000">
            <a:off x="11200967" y="5370265"/>
            <a:ext cx="100351" cy="100351"/>
          </a:xfrm>
          <a:prstGeom prst="corner">
            <a:avLst>
              <a:gd name="adj1" fmla="val 13303"/>
              <a:gd name="adj2" fmla="val 12305"/>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36" name="图片 35"/>
          <p:cNvPicPr>
            <a:picLocks noChangeAspect="1"/>
          </p:cNvPicPr>
          <p:nvPr/>
        </p:nvPicPr>
        <p:blipFill>
          <a:blip r:embed="rId9"/>
          <a:stretch>
            <a:fillRect/>
          </a:stretch>
        </p:blipFill>
        <p:spPr>
          <a:xfrm>
            <a:off x="10564135" y="1007817"/>
            <a:ext cx="737183" cy="737183"/>
          </a:xfrm>
          <a:prstGeom prst="rect">
            <a:avLst/>
          </a:prstGeom>
        </p:spPr>
      </p:pic>
      <p:pic>
        <p:nvPicPr>
          <p:cNvPr id="37" name="图片 36"/>
          <p:cNvPicPr>
            <a:picLocks noChangeAspect="1"/>
          </p:cNvPicPr>
          <p:nvPr/>
        </p:nvPicPr>
        <p:blipFill>
          <a:blip r:embed="rId9"/>
          <a:stretch>
            <a:fillRect/>
          </a:stretch>
        </p:blipFill>
        <p:spPr>
          <a:xfrm>
            <a:off x="688340" y="-162560"/>
            <a:ext cx="1207135" cy="544195"/>
          </a:xfrm>
          <a:prstGeom prst="rect">
            <a:avLst/>
          </a:prstGeom>
        </p:spPr>
      </p:pic>
      <p:pic>
        <p:nvPicPr>
          <p:cNvPr id="21" name="图片 20" descr="山水"/>
          <p:cNvPicPr>
            <a:picLocks noChangeAspect="1"/>
          </p:cNvPicPr>
          <p:nvPr/>
        </p:nvPicPr>
        <p:blipFill>
          <a:blip r:embed="rId10"/>
          <a:stretch>
            <a:fillRect/>
          </a:stretch>
        </p:blipFill>
        <p:spPr>
          <a:xfrm>
            <a:off x="0" y="5064049"/>
            <a:ext cx="1895449" cy="1814906"/>
          </a:xfrm>
          <a:prstGeom prst="rect">
            <a:avLst/>
          </a:prstGeom>
        </p:spPr>
      </p:pic>
      <p:sp>
        <p:nvSpPr>
          <p:cNvPr id="103" name="文本框 102"/>
          <p:cNvSpPr txBox="1"/>
          <p:nvPr/>
        </p:nvSpPr>
        <p:spPr>
          <a:xfrm>
            <a:off x="735330" y="436245"/>
            <a:ext cx="8983980" cy="460375"/>
          </a:xfrm>
          <a:prstGeom prst="rect">
            <a:avLst/>
          </a:prstGeom>
          <a:noFill/>
          <a:ln w="9525">
            <a:noFill/>
          </a:ln>
        </p:spPr>
        <p:txBody>
          <a:bodyPr wrap="square">
            <a:spAutoFit/>
          </a:bodyPr>
          <a:lstStyle/>
          <a:p>
            <a:pPr indent="0"/>
            <a:r>
              <a:rPr lang="en-US" altLang="zh-CN" sz="2400" b="0">
                <a:solidFill>
                  <a:schemeClr val="bg1"/>
                </a:solidFill>
                <a:ea typeface="宋体" panose="02010600030101010101" pitchFamily="2" charset="-122"/>
              </a:rPr>
              <a:t>  </a:t>
            </a:r>
            <a:r>
              <a:rPr lang="zh-CN" altLang="en-US" sz="2400" b="0">
                <a:solidFill>
                  <a:schemeClr val="bg1"/>
                </a:solidFill>
                <a:ea typeface="宋体" panose="02010600030101010101" pitchFamily="2" charset="-122"/>
              </a:rPr>
              <a:t>一</a:t>
            </a:r>
            <a:r>
              <a:rPr lang="en-US" altLang="zh-CN" sz="2400" b="0">
                <a:solidFill>
                  <a:schemeClr val="bg1"/>
                </a:solidFill>
                <a:ea typeface="宋体" panose="02010600030101010101" pitchFamily="2" charset="-122"/>
              </a:rPr>
              <a:t> </a:t>
            </a:r>
            <a:r>
              <a:rPr lang="en-US" altLang="zh-CN" sz="2400" b="0">
                <a:ea typeface="宋体" panose="02010600030101010101" pitchFamily="2" charset="-122"/>
              </a:rPr>
              <a:t>    </a:t>
            </a:r>
            <a:r>
              <a:rPr lang="zh-CN" sz="2400" b="0">
                <a:ea typeface="宋体" panose="02010600030101010101" pitchFamily="2" charset="-122"/>
              </a:rPr>
              <a:t>说明方法及作用。</a:t>
            </a:r>
            <a:endParaRPr lang="zh-CN" altLang="en-US" sz="2400"/>
          </a:p>
        </p:txBody>
      </p:sp>
      <p:graphicFrame>
        <p:nvGraphicFramePr>
          <p:cNvPr id="4" name="表格 3"/>
          <p:cNvGraphicFramePr>
            <a:graphicFrameLocks noGrp="1"/>
          </p:cNvGraphicFramePr>
          <p:nvPr>
            <p:custDataLst>
              <p:tags r:id="rId11"/>
            </p:custDataLst>
          </p:nvPr>
        </p:nvGraphicFramePr>
        <p:xfrm>
          <a:off x="1431290" y="1760220"/>
          <a:ext cx="9192895" cy="4396105"/>
        </p:xfrm>
        <a:graphic>
          <a:graphicData uri="http://schemas.openxmlformats.org/drawingml/2006/table">
            <a:tbl>
              <a:tblPr firstRow="1" bandRow="1">
                <a:tableStyleId>{5940675A-B579-460E-94D1-54222C63F5DA}</a:tableStyleId>
              </a:tblPr>
              <a:tblGrid>
                <a:gridCol w="1119505"/>
                <a:gridCol w="3271520"/>
                <a:gridCol w="4801870"/>
              </a:tblGrid>
              <a:tr h="974725">
                <a:tc>
                  <a:txBody>
                    <a:bodyPr vert="horz" wrap="square"/>
                    <a:lstStyle/>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举例子</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先介绍一种现象或说明一个道理，然后用具体例子佐证。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举……的例子，具体说明……的特点，从而使说明更具体，更有说服力。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5360">
                <a:tc>
                  <a:txBody>
                    <a:bodyPr vert="horz" wrap="square"/>
                    <a:lstStyle/>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作比较</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将两种类别相同或不同的事物、现象加以比较来说明事物特征。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把……和……相互比较，突出强调了……的特点。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1590">
                <a:tc>
                  <a:txBody>
                    <a:bodyPr vert="horz" wrap="square"/>
                    <a:lstStyle/>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打比方</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用比喻的修辞手法，对事物做形象的说明。即凭借事物间的相似点，把此物比作彼物，从而突出此事物。</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把……比作……，生动形象地说明了……，增强了文章的趣味性。使要说明的对象形象可感。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4430">
                <a:tc>
                  <a:txBody>
                    <a:bodyPr vert="horz" wrap="square"/>
                    <a:lstStyle/>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列数字</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运用具体的数字资料介绍说明事物的特征。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用具体的数据说明了……，使说明更准确、更有说服力。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6" name="组合 25"/>
          <p:cNvGrpSpPr/>
          <p:nvPr/>
        </p:nvGrpSpPr>
        <p:grpSpPr>
          <a:xfrm>
            <a:off x="9935256" y="143512"/>
            <a:ext cx="2009094" cy="706492"/>
            <a:chOff x="248784" y="452514"/>
            <a:chExt cx="2009094" cy="706492"/>
          </a:xfrm>
        </p:grpSpPr>
        <p:pic>
          <p:nvPicPr>
            <p:cNvPr id="27" name="图片 2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8" name="图片 27"/>
            <p:cNvPicPr>
              <a:picLocks noChangeAspect="1"/>
            </p:cNvPicPr>
            <p:nvPr/>
          </p:nvPicPr>
          <p:blipFill>
            <a:blip r:embed="rId5">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grpSp>
        <p:nvGrpSpPr>
          <p:cNvPr id="6" name="组合 5"/>
          <p:cNvGrpSpPr/>
          <p:nvPr/>
        </p:nvGrpSpPr>
        <p:grpSpPr>
          <a:xfrm>
            <a:off x="575310" y="76200"/>
            <a:ext cx="1278890" cy="1227455"/>
            <a:chOff x="247650" y="622580"/>
            <a:chExt cx="1734411" cy="1692529"/>
          </a:xfrm>
        </p:grpSpPr>
        <p:pic>
          <p:nvPicPr>
            <p:cNvPr id="7" name="Picture 2" descr="C:\Users\Thinkpad\Desktop\PNG\1_0003_渐变映射-2-副本-2.png"/>
            <p:cNvPicPr>
              <a:picLocks noChangeAspect="1" noChangeArrowheads="1"/>
            </p:cNvPicPr>
            <p:nvPr/>
          </p:nvPicPr>
          <p:blipFill>
            <a:blip r:embed="rId6"/>
            <a:stretch>
              <a:fillRect/>
            </a:stretch>
          </p:blipFill>
          <p:spPr bwMode="auto">
            <a:xfrm>
              <a:off x="247650" y="622580"/>
              <a:ext cx="1734411" cy="169252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9915" y="1118984"/>
              <a:ext cx="309880" cy="891540"/>
            </a:xfrm>
            <a:prstGeom prst="rect">
              <a:avLst/>
            </a:prstGeom>
          </p:spPr>
          <p:txBody>
            <a:bodyPr wrap="square">
              <a:spAutoFit/>
            </a:bodyPr>
            <a:lstStyle/>
            <a:p>
              <a:pPr algn="ctr">
                <a:lnSpc>
                  <a:spcPct val="130000"/>
                </a:lnSpc>
                <a:spcBef>
                  <a:spcPts val="600"/>
                </a:spcBef>
                <a:defRPr/>
              </a:pPr>
              <a:endParaRPr lang="zh-CN" altLang="en-US" sz="4000" kern="0" spc="-150">
                <a:solidFill>
                  <a:schemeClr val="bg1"/>
                </a:solidFill>
                <a:latin typeface="+mn-ea"/>
                <a:cs typeface="+mn-ea"/>
              </a:endParaRPr>
            </a:p>
          </p:txBody>
        </p:sp>
      </p:grpSp>
      <p:sp>
        <p:nvSpPr>
          <p:cNvPr id="34" name="PA_L-Shape 5"/>
          <p:cNvSpPr/>
          <p:nvPr>
            <p:custDataLst>
              <p:tags r:id="rId7"/>
            </p:custDataLst>
          </p:nvPr>
        </p:nvSpPr>
        <p:spPr>
          <a:xfrm rot="5400000">
            <a:off x="735562" y="1677190"/>
            <a:ext cx="163932" cy="163932"/>
          </a:xfrm>
          <a:prstGeom prst="corner">
            <a:avLst>
              <a:gd name="adj1" fmla="val 13303"/>
              <a:gd name="adj2" fmla="val 1230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PA_L-Shape 10"/>
          <p:cNvSpPr/>
          <p:nvPr>
            <p:custDataLst>
              <p:tags r:id="rId8"/>
            </p:custDataLst>
          </p:nvPr>
        </p:nvSpPr>
        <p:spPr>
          <a:xfrm rot="16200000">
            <a:off x="11200967" y="5370265"/>
            <a:ext cx="100351" cy="100351"/>
          </a:xfrm>
          <a:prstGeom prst="corner">
            <a:avLst>
              <a:gd name="adj1" fmla="val 13303"/>
              <a:gd name="adj2" fmla="val 12305"/>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36" name="图片 35"/>
          <p:cNvPicPr>
            <a:picLocks noChangeAspect="1"/>
          </p:cNvPicPr>
          <p:nvPr/>
        </p:nvPicPr>
        <p:blipFill>
          <a:blip r:embed="rId9"/>
          <a:stretch>
            <a:fillRect/>
          </a:stretch>
        </p:blipFill>
        <p:spPr>
          <a:xfrm>
            <a:off x="10564135" y="1007817"/>
            <a:ext cx="737183" cy="737183"/>
          </a:xfrm>
          <a:prstGeom prst="rect">
            <a:avLst/>
          </a:prstGeom>
        </p:spPr>
      </p:pic>
      <p:pic>
        <p:nvPicPr>
          <p:cNvPr id="37" name="图片 36"/>
          <p:cNvPicPr>
            <a:picLocks noChangeAspect="1"/>
          </p:cNvPicPr>
          <p:nvPr/>
        </p:nvPicPr>
        <p:blipFill>
          <a:blip r:embed="rId9"/>
          <a:stretch>
            <a:fillRect/>
          </a:stretch>
        </p:blipFill>
        <p:spPr>
          <a:xfrm>
            <a:off x="688340" y="-162560"/>
            <a:ext cx="1207135" cy="544195"/>
          </a:xfrm>
          <a:prstGeom prst="rect">
            <a:avLst/>
          </a:prstGeom>
        </p:spPr>
      </p:pic>
      <p:pic>
        <p:nvPicPr>
          <p:cNvPr id="21" name="图片 20" descr="山水"/>
          <p:cNvPicPr>
            <a:picLocks noChangeAspect="1"/>
          </p:cNvPicPr>
          <p:nvPr/>
        </p:nvPicPr>
        <p:blipFill>
          <a:blip r:embed="rId10"/>
          <a:stretch>
            <a:fillRect/>
          </a:stretch>
        </p:blipFill>
        <p:spPr>
          <a:xfrm>
            <a:off x="0" y="5064049"/>
            <a:ext cx="1895449" cy="1814906"/>
          </a:xfrm>
          <a:prstGeom prst="rect">
            <a:avLst/>
          </a:prstGeom>
        </p:spPr>
      </p:pic>
      <p:sp>
        <p:nvSpPr>
          <p:cNvPr id="103" name="文本框 102"/>
          <p:cNvSpPr txBox="1"/>
          <p:nvPr/>
        </p:nvSpPr>
        <p:spPr>
          <a:xfrm>
            <a:off x="735330" y="436245"/>
            <a:ext cx="8983980" cy="460375"/>
          </a:xfrm>
          <a:prstGeom prst="rect">
            <a:avLst/>
          </a:prstGeom>
          <a:noFill/>
          <a:ln w="9525">
            <a:noFill/>
          </a:ln>
        </p:spPr>
        <p:txBody>
          <a:bodyPr wrap="square">
            <a:spAutoFit/>
          </a:bodyPr>
          <a:lstStyle/>
          <a:p>
            <a:pPr indent="0"/>
            <a:r>
              <a:rPr lang="en-US" altLang="zh-CN" sz="2400" b="0">
                <a:solidFill>
                  <a:schemeClr val="bg1"/>
                </a:solidFill>
                <a:ea typeface="宋体" panose="02010600030101010101" pitchFamily="2" charset="-122"/>
              </a:rPr>
              <a:t>  </a:t>
            </a:r>
            <a:r>
              <a:rPr lang="zh-CN" altLang="en-US" sz="2400" b="0">
                <a:solidFill>
                  <a:schemeClr val="bg1"/>
                </a:solidFill>
                <a:ea typeface="宋体" panose="02010600030101010101" pitchFamily="2" charset="-122"/>
              </a:rPr>
              <a:t>一</a:t>
            </a:r>
            <a:r>
              <a:rPr lang="en-US" altLang="zh-CN" sz="2400" b="0">
                <a:solidFill>
                  <a:schemeClr val="bg1"/>
                </a:solidFill>
                <a:ea typeface="宋体" panose="02010600030101010101" pitchFamily="2" charset="-122"/>
              </a:rPr>
              <a:t> </a:t>
            </a:r>
            <a:r>
              <a:rPr lang="en-US" altLang="zh-CN" sz="2400" b="0">
                <a:ea typeface="宋体" panose="02010600030101010101" pitchFamily="2" charset="-122"/>
              </a:rPr>
              <a:t>    </a:t>
            </a:r>
            <a:r>
              <a:rPr lang="zh-CN" sz="2400" b="0">
                <a:ea typeface="宋体" panose="02010600030101010101" pitchFamily="2" charset="-122"/>
              </a:rPr>
              <a:t>说明方法及作用。</a:t>
            </a:r>
            <a:endParaRPr lang="zh-CN" altLang="en-US" sz="2400"/>
          </a:p>
        </p:txBody>
      </p:sp>
      <p:graphicFrame>
        <p:nvGraphicFramePr>
          <p:cNvPr id="4" name="表格 3"/>
          <p:cNvGraphicFramePr>
            <a:graphicFrameLocks noGrp="1"/>
          </p:cNvGraphicFramePr>
          <p:nvPr>
            <p:custDataLst>
              <p:tags r:id="rId11"/>
            </p:custDataLst>
          </p:nvPr>
        </p:nvGraphicFramePr>
        <p:xfrm>
          <a:off x="1329055" y="1303655"/>
          <a:ext cx="9192895" cy="4396105"/>
        </p:xfrm>
        <a:graphic>
          <a:graphicData uri="http://schemas.openxmlformats.org/drawingml/2006/table">
            <a:tbl>
              <a:tblPr firstRow="1" bandRow="1">
                <a:tableStyleId>{5940675A-B579-460E-94D1-54222C63F5DA}</a:tableStyleId>
              </a:tblPr>
              <a:tblGrid>
                <a:gridCol w="1119505"/>
                <a:gridCol w="3271520"/>
                <a:gridCol w="4801870"/>
              </a:tblGrid>
              <a:tr h="974725">
                <a:tc>
                  <a:txBody>
                    <a:bodyPr vert="horz" wrap="square"/>
                    <a:lstStyle/>
                    <a:p>
                      <a:pPr indent="0" algn="just">
                        <a:buNone/>
                      </a:pPr>
                      <a:r>
                        <a:rPr lang="en-US" sz="2000" b="1">
                          <a:latin typeface="宋体" panose="02010600030101010101" pitchFamily="2" charset="-122"/>
                          <a:ea typeface="宋体" panose="02010600030101010101" pitchFamily="2" charset="-122"/>
                          <a:cs typeface="宋体" panose="02010600030101010101" pitchFamily="2" charset="-122"/>
                        </a:rPr>
                        <a:t>下定义</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用简明的语言、科学的术语对某一概念的本质特征作规定性的说明。</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准确而简明地揭示了……的本质特点，更科学、更本质、更概括地揭示事物的特征，便于读者对说明对象获得清晰的概念。</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5360">
                <a:tc>
                  <a:txBody>
                    <a:bodyPr vert="horz" wrap="square"/>
                    <a:lstStyle/>
                    <a:p>
                      <a:pPr indent="0" algn="just">
                        <a:buNone/>
                      </a:pPr>
                      <a:r>
                        <a:rPr lang="en-US" sz="2000" b="1">
                          <a:latin typeface="宋体" panose="02010600030101010101" pitchFamily="2" charset="-122"/>
                          <a:ea typeface="宋体" panose="02010600030101010101" pitchFamily="2" charset="-122"/>
                          <a:cs typeface="宋体" panose="02010600030101010101" pitchFamily="2" charset="-122"/>
                        </a:rPr>
                        <a:t>作诠释</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用概括的语言对事物的某一方面或某一个特点作一般性的解释。</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对……进一步解释说明，让读者对……有进一步的认识。</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1590">
                <a:tc>
                  <a:txBody>
                    <a:bodyPr vert="horz" wrap="square"/>
                    <a:lstStyle/>
                    <a:p>
                      <a:pPr indent="0" algn="just">
                        <a:buNone/>
                      </a:pPr>
                      <a:r>
                        <a:rPr lang="en-US" sz="2000" b="1">
                          <a:latin typeface="宋体" panose="02010600030101010101" pitchFamily="2" charset="-122"/>
                          <a:ea typeface="宋体" panose="02010600030101010101" pitchFamily="2" charset="-122"/>
                          <a:cs typeface="宋体" panose="02010600030101010101" pitchFamily="2" charset="-122"/>
                        </a:rPr>
                        <a:t>分类别</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把说明对象按一定的标准分成若干小类，然后逐类加以介绍。</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把……分别加以说明，显得条理清晰，一目了然。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4430">
                <a:tc>
                  <a:txBody>
                    <a:bodyPr vert="horz" wrap="square"/>
                    <a:lstStyle/>
                    <a:p>
                      <a:pPr indent="0" algn="just">
                        <a:buNone/>
                      </a:pPr>
                      <a:r>
                        <a:rPr lang="en-US" sz="2000" b="1">
                          <a:latin typeface="宋体" panose="02010600030101010101" pitchFamily="2" charset="-122"/>
                          <a:ea typeface="宋体" panose="02010600030101010101" pitchFamily="2" charset="-122"/>
                          <a:cs typeface="宋体" panose="02010600030101010101" pitchFamily="2" charset="-122"/>
                        </a:rPr>
                        <a:t>列图表</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just">
                        <a:buNone/>
                      </a:pPr>
                      <a:r>
                        <a:rPr lang="en-US" sz="2000" b="0">
                          <a:latin typeface="宋体" panose="02010600030101010101" pitchFamily="2" charset="-122"/>
                          <a:ea typeface="宋体" panose="02010600030101010101" pitchFamily="2" charset="-122"/>
                          <a:cs typeface="宋体" panose="02010600030101010101" pitchFamily="2" charset="-122"/>
                        </a:rPr>
                        <a:t>用列图表的方式对事物的特征/事理加以说明，使说明更简明更直观</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6" name="组合 25"/>
          <p:cNvGrpSpPr/>
          <p:nvPr/>
        </p:nvGrpSpPr>
        <p:grpSpPr>
          <a:xfrm>
            <a:off x="9935256" y="143512"/>
            <a:ext cx="2009094" cy="706492"/>
            <a:chOff x="248784" y="452514"/>
            <a:chExt cx="2009094" cy="706492"/>
          </a:xfrm>
        </p:grpSpPr>
        <p:pic>
          <p:nvPicPr>
            <p:cNvPr id="27" name="图片 2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8" name="图片 27"/>
            <p:cNvPicPr>
              <a:picLocks noChangeAspect="1"/>
            </p:cNvPicPr>
            <p:nvPr/>
          </p:nvPicPr>
          <p:blipFill>
            <a:blip r:embed="rId5">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grpSp>
        <p:nvGrpSpPr>
          <p:cNvPr id="6" name="组合 5"/>
          <p:cNvGrpSpPr/>
          <p:nvPr/>
        </p:nvGrpSpPr>
        <p:grpSpPr>
          <a:xfrm>
            <a:off x="575310" y="76200"/>
            <a:ext cx="1278890" cy="1227455"/>
            <a:chOff x="247650" y="622580"/>
            <a:chExt cx="1734411" cy="1692529"/>
          </a:xfrm>
        </p:grpSpPr>
        <p:pic>
          <p:nvPicPr>
            <p:cNvPr id="7" name="Picture 2" descr="C:\Users\Thinkpad\Desktop\PNG\1_0003_渐变映射-2-副本-2.png"/>
            <p:cNvPicPr>
              <a:picLocks noChangeAspect="1" noChangeArrowheads="1"/>
            </p:cNvPicPr>
            <p:nvPr/>
          </p:nvPicPr>
          <p:blipFill>
            <a:blip r:embed="rId6"/>
            <a:stretch>
              <a:fillRect/>
            </a:stretch>
          </p:blipFill>
          <p:spPr bwMode="auto">
            <a:xfrm>
              <a:off x="247650" y="622580"/>
              <a:ext cx="1734411" cy="169252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9915" y="1118984"/>
              <a:ext cx="309880" cy="891540"/>
            </a:xfrm>
            <a:prstGeom prst="rect">
              <a:avLst/>
            </a:prstGeom>
          </p:spPr>
          <p:txBody>
            <a:bodyPr wrap="square">
              <a:spAutoFit/>
            </a:bodyPr>
            <a:lstStyle/>
            <a:p>
              <a:pPr algn="ctr">
                <a:lnSpc>
                  <a:spcPct val="130000"/>
                </a:lnSpc>
                <a:spcBef>
                  <a:spcPts val="600"/>
                </a:spcBef>
                <a:defRPr/>
              </a:pPr>
              <a:endParaRPr lang="zh-CN" altLang="en-US" sz="4000" kern="0" spc="-150">
                <a:solidFill>
                  <a:schemeClr val="bg1"/>
                </a:solidFill>
                <a:latin typeface="+mn-ea"/>
                <a:cs typeface="+mn-ea"/>
              </a:endParaRPr>
            </a:p>
          </p:txBody>
        </p:sp>
      </p:grpSp>
      <p:sp>
        <p:nvSpPr>
          <p:cNvPr id="34" name="PA_L-Shape 5"/>
          <p:cNvSpPr/>
          <p:nvPr>
            <p:custDataLst>
              <p:tags r:id="rId7"/>
            </p:custDataLst>
          </p:nvPr>
        </p:nvSpPr>
        <p:spPr>
          <a:xfrm rot="5400000">
            <a:off x="735562" y="1677190"/>
            <a:ext cx="163932" cy="163932"/>
          </a:xfrm>
          <a:prstGeom prst="corner">
            <a:avLst>
              <a:gd name="adj1" fmla="val 13303"/>
              <a:gd name="adj2" fmla="val 1230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5" name="PA_L-Shape 10"/>
          <p:cNvSpPr/>
          <p:nvPr>
            <p:custDataLst>
              <p:tags r:id="rId8"/>
            </p:custDataLst>
          </p:nvPr>
        </p:nvSpPr>
        <p:spPr>
          <a:xfrm rot="16200000">
            <a:off x="11200967" y="5370265"/>
            <a:ext cx="100351" cy="100351"/>
          </a:xfrm>
          <a:prstGeom prst="corner">
            <a:avLst>
              <a:gd name="adj1" fmla="val 13303"/>
              <a:gd name="adj2" fmla="val 12305"/>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36" name="图片 35"/>
          <p:cNvPicPr>
            <a:picLocks noChangeAspect="1"/>
          </p:cNvPicPr>
          <p:nvPr/>
        </p:nvPicPr>
        <p:blipFill>
          <a:blip r:embed="rId9"/>
          <a:stretch>
            <a:fillRect/>
          </a:stretch>
        </p:blipFill>
        <p:spPr>
          <a:xfrm>
            <a:off x="10564135" y="1007817"/>
            <a:ext cx="737183" cy="737183"/>
          </a:xfrm>
          <a:prstGeom prst="rect">
            <a:avLst/>
          </a:prstGeom>
        </p:spPr>
      </p:pic>
      <p:pic>
        <p:nvPicPr>
          <p:cNvPr id="37" name="图片 36"/>
          <p:cNvPicPr>
            <a:picLocks noChangeAspect="1"/>
          </p:cNvPicPr>
          <p:nvPr/>
        </p:nvPicPr>
        <p:blipFill>
          <a:blip r:embed="rId9"/>
          <a:stretch>
            <a:fillRect/>
          </a:stretch>
        </p:blipFill>
        <p:spPr>
          <a:xfrm>
            <a:off x="688340" y="-162560"/>
            <a:ext cx="1207135" cy="544195"/>
          </a:xfrm>
          <a:prstGeom prst="rect">
            <a:avLst/>
          </a:prstGeom>
        </p:spPr>
      </p:pic>
      <p:pic>
        <p:nvPicPr>
          <p:cNvPr id="21" name="图片 20" descr="山水"/>
          <p:cNvPicPr>
            <a:picLocks noChangeAspect="1"/>
          </p:cNvPicPr>
          <p:nvPr/>
        </p:nvPicPr>
        <p:blipFill>
          <a:blip r:embed="rId10"/>
          <a:stretch>
            <a:fillRect/>
          </a:stretch>
        </p:blipFill>
        <p:spPr>
          <a:xfrm>
            <a:off x="0" y="5064049"/>
            <a:ext cx="1895449" cy="1814906"/>
          </a:xfrm>
          <a:prstGeom prst="rect">
            <a:avLst/>
          </a:prstGeom>
        </p:spPr>
      </p:pic>
      <p:sp>
        <p:nvSpPr>
          <p:cNvPr id="103" name="文本框 102"/>
          <p:cNvSpPr txBox="1"/>
          <p:nvPr/>
        </p:nvSpPr>
        <p:spPr>
          <a:xfrm>
            <a:off x="735330" y="436245"/>
            <a:ext cx="8983980" cy="460375"/>
          </a:xfrm>
          <a:prstGeom prst="rect">
            <a:avLst/>
          </a:prstGeom>
          <a:noFill/>
          <a:ln w="9525">
            <a:noFill/>
          </a:ln>
        </p:spPr>
        <p:txBody>
          <a:bodyPr wrap="square">
            <a:spAutoFit/>
          </a:bodyPr>
          <a:lstStyle/>
          <a:p>
            <a:pPr indent="0"/>
            <a:r>
              <a:rPr lang="en-US" altLang="zh-CN" sz="2400" b="0">
                <a:solidFill>
                  <a:schemeClr val="bg1"/>
                </a:solidFill>
                <a:ea typeface="宋体" panose="02010600030101010101" pitchFamily="2" charset="-122"/>
              </a:rPr>
              <a:t>  </a:t>
            </a:r>
            <a:r>
              <a:rPr lang="zh-CN" altLang="en-US" sz="2400" b="0">
                <a:solidFill>
                  <a:schemeClr val="bg1"/>
                </a:solidFill>
                <a:ea typeface="宋体" panose="02010600030101010101" pitchFamily="2" charset="-122"/>
              </a:rPr>
              <a:t>一</a:t>
            </a:r>
            <a:r>
              <a:rPr lang="en-US" altLang="zh-CN" sz="2400" b="0">
                <a:solidFill>
                  <a:schemeClr val="bg1"/>
                </a:solidFill>
                <a:ea typeface="宋体" panose="02010600030101010101" pitchFamily="2" charset="-122"/>
              </a:rPr>
              <a:t> </a:t>
            </a:r>
            <a:r>
              <a:rPr lang="en-US" altLang="zh-CN" sz="2400" b="0">
                <a:ea typeface="宋体" panose="02010600030101010101" pitchFamily="2" charset="-122"/>
              </a:rPr>
              <a:t>    </a:t>
            </a:r>
            <a:r>
              <a:rPr lang="zh-CN" sz="2400" b="0">
                <a:ea typeface="宋体" panose="02010600030101010101" pitchFamily="2" charset="-122"/>
              </a:rPr>
              <a:t>说明方法及作用。</a:t>
            </a:r>
            <a:endParaRPr lang="zh-CN" altLang="en-US" sz="2400"/>
          </a:p>
        </p:txBody>
      </p:sp>
      <p:graphicFrame>
        <p:nvGraphicFramePr>
          <p:cNvPr id="4" name="表格 3"/>
          <p:cNvGraphicFramePr>
            <a:graphicFrameLocks noGrp="1"/>
          </p:cNvGraphicFramePr>
          <p:nvPr>
            <p:custDataLst>
              <p:tags r:id="rId11"/>
            </p:custDataLst>
          </p:nvPr>
        </p:nvGraphicFramePr>
        <p:xfrm>
          <a:off x="963295" y="1744980"/>
          <a:ext cx="9683115" cy="4163060"/>
        </p:xfrm>
        <a:graphic>
          <a:graphicData uri="http://schemas.openxmlformats.org/drawingml/2006/table">
            <a:tbl>
              <a:tblPr firstRow="1" bandRow="1">
                <a:tableStyleId>{5940675A-B579-460E-94D1-54222C63F5DA}</a:tableStyleId>
              </a:tblPr>
              <a:tblGrid>
                <a:gridCol w="1179195"/>
                <a:gridCol w="3446145"/>
                <a:gridCol w="5057775"/>
              </a:tblGrid>
              <a:tr h="1478280">
                <a:tc rowSpan="4">
                  <a:txBody>
                    <a:bodyPr vert="horz" wrap="square"/>
                    <a:lstStyle/>
                    <a:p>
                      <a:pPr indent="0" algn="ctr">
                        <a:buNone/>
                      </a:pPr>
                      <a:endParaRPr lang="en-US" sz="2000" b="1">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000" b="1">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0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引用说明</a:t>
                      </a:r>
                      <a:endParaRPr lang="en-US" sz="20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（若在在文章开头，则引出说明对象）</a:t>
                      </a:r>
                      <a:endParaRPr lang="en-US" sz="20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altLang="zh-CN" sz="2000">
                          <a:latin typeface="宋体" panose="02010600030101010101" pitchFamily="2" charset="-122"/>
                          <a:ea typeface="宋体" panose="02010600030101010101" pitchFamily="2" charset="-122"/>
                        </a:rPr>
                        <a:t> </a:t>
                      </a:r>
                      <a:endParaRPr lang="en-US" altLang="zh-CN" sz="2000">
                        <a:latin typeface="宋体" panose="02010600030101010101" pitchFamily="2" charset="-122"/>
                        <a:ea typeface="宋体" panose="02010600030101010101" pitchFamily="2" charset="-122"/>
                      </a:endParaRPr>
                    </a:p>
                    <a:p>
                      <a:pPr indent="0" algn="ctr">
                        <a:buNone/>
                      </a:pPr>
                      <a:r>
                        <a:rPr lang="en-US" altLang="zh-CN" sz="2000">
                          <a:latin typeface="宋体" panose="02010600030101010101" pitchFamily="2" charset="-122"/>
                          <a:ea typeface="宋体" panose="02010600030101010101" pitchFamily="2" charset="-122"/>
                        </a:rPr>
                        <a:t> </a:t>
                      </a:r>
                      <a:endParaRPr lang="en-US" altLang="zh-CN" sz="2000">
                        <a:latin typeface="宋体" panose="02010600030101010101" pitchFamily="2" charset="-122"/>
                        <a:ea typeface="宋体" panose="02010600030101010101" pitchFamily="2" charset="-122"/>
                      </a:endParaRPr>
                    </a:p>
                    <a:p>
                      <a:pPr indent="0" algn="ctr">
                        <a:buNone/>
                      </a:pPr>
                      <a:r>
                        <a:rPr lang="en-US" altLang="zh-CN" sz="2000">
                          <a:latin typeface="宋体" panose="02010600030101010101" pitchFamily="2" charset="-122"/>
                          <a:ea typeface="宋体" panose="02010600030101010101" pitchFamily="2" charset="-122"/>
                        </a:rPr>
                        <a:t> </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引用具体的事例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作用同举例子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5360">
                <a:tc vMerge="1">
                  <a:txBody>
                    <a:bodyPr vert="horz" wrap="square"/>
                    <a:lstStyle/>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引用具体的数据</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作用同列数字</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5185">
                <a:tc vMerge="1">
                  <a:txBody>
                    <a:bodyPr vert="horz" wrap="square"/>
                    <a:lstStyle/>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引用名言、格言、谚语</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使说明更有说服力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4235">
                <a:tc vMerge="1">
                  <a:txBody>
                    <a:bodyPr vert="horz" wrap="square"/>
                    <a:lstStyle/>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神话传说、新闻、谜语、轶事趣闻等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增强说明的趣味性</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 name="组合 50"/>
          <p:cNvGrpSpPr/>
          <p:nvPr/>
        </p:nvGrpSpPr>
        <p:grpSpPr>
          <a:xfrm>
            <a:off x="411902" y="277451"/>
            <a:ext cx="1811756" cy="670670"/>
            <a:chOff x="526998" y="295035"/>
            <a:chExt cx="1811756" cy="670670"/>
          </a:xfrm>
        </p:grpSpPr>
        <p:pic>
          <p:nvPicPr>
            <p:cNvPr id="17" name="图片 16" descr="印章"/>
            <p:cNvPicPr>
              <a:picLocks noChangeAspect="1"/>
            </p:cNvPicPr>
            <p:nvPr/>
          </p:nvPicPr>
          <p:blipFill>
            <a:blip r:embed="rId3"/>
            <a:stretch>
              <a:fillRect/>
            </a:stretch>
          </p:blipFill>
          <p:spPr>
            <a:xfrm rot="5400000">
              <a:off x="1097541" y="-275508"/>
              <a:ext cx="670670" cy="1811756"/>
            </a:xfrm>
            <a:prstGeom prst="rect">
              <a:avLst/>
            </a:prstGeom>
          </p:spPr>
        </p:pic>
        <p:sp>
          <p:nvSpPr>
            <p:cNvPr id="2" name="文本框 1"/>
            <p:cNvSpPr txBox="1"/>
            <p:nvPr/>
          </p:nvSpPr>
          <p:spPr>
            <a:xfrm>
              <a:off x="827582" y="403939"/>
              <a:ext cx="1198880" cy="39878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rPr>
                <a:t>语言题型</a:t>
              </a:r>
              <a:endPar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endParaRPr>
            </a:p>
          </p:txBody>
        </p:sp>
      </p:grpSp>
      <p:grpSp>
        <p:nvGrpSpPr>
          <p:cNvPr id="20" name="组合 19"/>
          <p:cNvGrpSpPr/>
          <p:nvPr/>
        </p:nvGrpSpPr>
        <p:grpSpPr>
          <a:xfrm>
            <a:off x="9935256" y="143512"/>
            <a:ext cx="2009094" cy="706492"/>
            <a:chOff x="248784" y="452514"/>
            <a:chExt cx="2009094" cy="706492"/>
          </a:xfrm>
        </p:grpSpPr>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2" name="图片 21"/>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57" name="图片 56"/>
          <p:cNvPicPr>
            <a:picLocks noChangeAspect="1"/>
          </p:cNvPicPr>
          <p:nvPr/>
        </p:nvPicPr>
        <p:blipFill>
          <a:blip r:embed="rId7"/>
          <a:stretch>
            <a:fillRect/>
          </a:stretch>
        </p:blipFill>
        <p:spPr>
          <a:xfrm>
            <a:off x="10564135" y="1793947"/>
            <a:ext cx="737183" cy="737183"/>
          </a:xfrm>
          <a:prstGeom prst="rect">
            <a:avLst/>
          </a:prstGeom>
        </p:spPr>
      </p:pic>
      <p:pic>
        <p:nvPicPr>
          <p:cNvPr id="58" name="图片 57"/>
          <p:cNvPicPr>
            <a:picLocks noChangeAspect="1"/>
          </p:cNvPicPr>
          <p:nvPr/>
        </p:nvPicPr>
        <p:blipFill>
          <a:blip r:embed="rId8"/>
          <a:stretch>
            <a:fillRect/>
          </a:stretch>
        </p:blipFill>
        <p:spPr>
          <a:xfrm>
            <a:off x="10645733" y="6040315"/>
            <a:ext cx="1236859" cy="383950"/>
          </a:xfrm>
          <a:prstGeom prst="rect">
            <a:avLst/>
          </a:prstGeom>
        </p:spPr>
      </p:pic>
      <p:sp>
        <p:nvSpPr>
          <p:cNvPr id="100" name="文本框 99"/>
          <p:cNvSpPr txBox="1"/>
          <p:nvPr/>
        </p:nvSpPr>
        <p:spPr>
          <a:xfrm>
            <a:off x="1005840" y="948055"/>
            <a:ext cx="9103995" cy="2861310"/>
          </a:xfrm>
          <a:prstGeom prst="rect">
            <a:avLst/>
          </a:prstGeom>
          <a:noFill/>
          <a:ln w="9525">
            <a:noFill/>
          </a:ln>
        </p:spPr>
        <p:txBody>
          <a:bodyPr wrap="square">
            <a:spAutoFit/>
          </a:bodyPr>
          <a:lstStyle/>
          <a:p>
            <a:pPr marL="266700" indent="-266700">
              <a:lnSpc>
                <a:spcPct val="150000"/>
              </a:lnSpc>
            </a:pPr>
            <a:r>
              <a:rPr lang="en-US" sz="2000" b="1">
                <a:latin typeface="楷体" panose="02010609060101010101" pitchFamily="49" charset="-122"/>
                <a:ea typeface="楷体" panose="02010609060101010101" pitchFamily="49" charset="-122"/>
                <a:cs typeface="楷体" panose="02010609060101010101" pitchFamily="49" charset="-122"/>
              </a:rPr>
              <a:t>1. </a:t>
            </a:r>
            <a:r>
              <a:rPr lang="zh-CN" sz="2000" b="1">
                <a:latin typeface="楷体" panose="02010609060101010101" pitchFamily="49" charset="-122"/>
                <a:ea typeface="楷体" panose="02010609060101010101" pitchFamily="49" charset="-122"/>
                <a:cs typeface="楷体" panose="02010609060101010101" pitchFamily="49" charset="-122"/>
              </a:rPr>
              <a:t>加点字词有何作用？抓住说明文语文准确这一特点答题。【解题思路】（</a:t>
            </a:r>
            <a:r>
              <a:rPr lang="zh-CN" sz="2000" b="0">
                <a:latin typeface="楷体" panose="02010609060101010101" pitchFamily="49" charset="-122"/>
                <a:ea typeface="楷体" panose="02010609060101010101" pitchFamily="49" charset="-122"/>
                <a:cs typeface="楷体" panose="02010609060101010101" pitchFamily="49" charset="-122"/>
              </a:rPr>
              <a:t>1）释词（解释词语意思）、定性（比较”“几乎”“相当”等词表程度修辞；“大约”“可能”“左右”等表估计，“多”“有余”等表数量）（2）带词释句（带词解释句子，要结合具体内容分析）（3）xx词体现了说明文语言的准确、周密。
</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1005840" y="3809365"/>
            <a:ext cx="9639300" cy="2861310"/>
          </a:xfrm>
          <a:prstGeom prst="rect">
            <a:avLst/>
          </a:prstGeom>
          <a:noFill/>
          <a:ln w="9525">
            <a:noFill/>
          </a:ln>
        </p:spPr>
        <p:txBody>
          <a:bodyPr wrap="square">
            <a:spAutoFit/>
          </a:bodyPr>
          <a:lstStyle/>
          <a:p>
            <a:pPr marL="266700" indent="-266700"/>
            <a:r>
              <a:rPr lang="en-US" sz="2000" b="1">
                <a:latin typeface="楷体" panose="02010609060101010101" pitchFamily="49" charset="-122"/>
                <a:ea typeface="楷体" panose="02010609060101010101" pitchFamily="49" charset="-122"/>
                <a:cs typeface="楷体" panose="02010609060101010101" pitchFamily="49" charset="-122"/>
              </a:rPr>
              <a:t>1. </a:t>
            </a:r>
            <a:r>
              <a:rPr lang="zh-CN" sz="2000" b="1">
                <a:latin typeface="楷体" panose="02010609060101010101" pitchFamily="49" charset="-122"/>
                <a:ea typeface="楷体" panose="02010609060101010101" pitchFamily="49" charset="-122"/>
                <a:cs typeface="楷体" panose="02010609060101010101" pitchFamily="49" charset="-122"/>
              </a:rPr>
              <a:t>能否替换为另一个词语？并说明理由。【解题思路】</a:t>
            </a:r>
            <a:r>
              <a:rPr lang="zh-CN" sz="2000" b="0">
                <a:latin typeface="楷体" panose="02010609060101010101" pitchFamily="49" charset="-122"/>
                <a:ea typeface="楷体" panose="02010609060101010101" pitchFamily="49" charset="-122"/>
                <a:cs typeface="楷体" panose="02010609060101010101" pitchFamily="49" charset="-122"/>
              </a:rPr>
              <a:t>（1）表态：不能替换；（2）释词（解释原词语意思）、定性（比较”“几乎”“相当”等词表程度修辞；“大约”“可能”“左右”等表估计，“多”“有余”等表数量）（</a:t>
            </a:r>
            <a:r>
              <a:rPr lang="en-US" sz="2000" b="0">
                <a:latin typeface="楷体" panose="02010609060101010101" pitchFamily="49" charset="-122"/>
                <a:ea typeface="楷体" panose="02010609060101010101" pitchFamily="49" charset="-122"/>
                <a:cs typeface="楷体" panose="02010609060101010101" pitchFamily="49" charset="-122"/>
              </a:rPr>
              <a:t>3</a:t>
            </a:r>
            <a:r>
              <a:rPr lang="zh-CN" sz="2000" b="0">
                <a:latin typeface="楷体" panose="02010609060101010101" pitchFamily="49" charset="-122"/>
                <a:ea typeface="楷体" panose="02010609060101010101" pitchFamily="49" charset="-122"/>
                <a:cs typeface="楷体" panose="02010609060101010101" pitchFamily="49" charset="-122"/>
              </a:rPr>
              <a:t>）带词释句（带词解释句子，要结合具体内容分析）（</a:t>
            </a:r>
            <a:r>
              <a:rPr lang="en-US" sz="2000" b="0">
                <a:latin typeface="楷体" panose="02010609060101010101" pitchFamily="49" charset="-122"/>
                <a:ea typeface="楷体" panose="02010609060101010101" pitchFamily="49" charset="-122"/>
                <a:cs typeface="楷体" panose="02010609060101010101" pitchFamily="49" charset="-122"/>
              </a:rPr>
              <a:t>4</a:t>
            </a:r>
            <a:r>
              <a:rPr lang="zh-CN" sz="2000" b="0">
                <a:latin typeface="楷体" panose="02010609060101010101" pitchFamily="49" charset="-122"/>
                <a:ea typeface="楷体" panose="02010609060101010101" pitchFamily="49" charset="-122"/>
                <a:cs typeface="楷体" panose="02010609060101010101" pitchFamily="49" charset="-122"/>
              </a:rPr>
              <a:t>）释新词（解释所换词语意思）；（</a:t>
            </a:r>
            <a:r>
              <a:rPr lang="en-US" sz="2000" b="0">
                <a:latin typeface="楷体" panose="02010609060101010101" pitchFamily="49" charset="-122"/>
                <a:ea typeface="楷体" panose="02010609060101010101" pitchFamily="49" charset="-122"/>
                <a:cs typeface="楷体" panose="02010609060101010101" pitchFamily="49" charset="-122"/>
              </a:rPr>
              <a:t>5</a:t>
            </a:r>
            <a:r>
              <a:rPr lang="zh-CN" sz="2000" b="0">
                <a:latin typeface="楷体" panose="02010609060101010101" pitchFamily="49" charset="-122"/>
                <a:ea typeface="楷体" panose="02010609060101010101" pitchFamily="49" charset="-122"/>
                <a:cs typeface="楷体" panose="02010609060101010101" pitchFamily="49" charset="-122"/>
              </a:rPr>
              <a:t>）若替换，句子意思有何改变，不符合实际；（</a:t>
            </a:r>
            <a:r>
              <a:rPr lang="en-US" sz="2000" b="0">
                <a:latin typeface="楷体" panose="02010609060101010101" pitchFamily="49" charset="-122"/>
                <a:ea typeface="楷体" panose="02010609060101010101" pitchFamily="49" charset="-122"/>
                <a:cs typeface="楷体" panose="02010609060101010101" pitchFamily="49" charset="-122"/>
              </a:rPr>
              <a:t>6</a:t>
            </a:r>
            <a:r>
              <a:rPr lang="zh-CN" sz="2000" b="0">
                <a:latin typeface="楷体" panose="02010609060101010101" pitchFamily="49" charset="-122"/>
                <a:ea typeface="楷体" panose="02010609060101010101" pitchFamily="49" charset="-122"/>
                <a:cs typeface="楷体" panose="02010609060101010101" pitchFamily="49" charset="-122"/>
              </a:rPr>
              <a:t>）原词体现了说明文语言的准确、周密性。
</a:t>
            </a:r>
            <a:endParaRPr lang="zh-CN" altLang="en-US" sz="2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 name="组合 50"/>
          <p:cNvGrpSpPr/>
          <p:nvPr/>
        </p:nvGrpSpPr>
        <p:grpSpPr>
          <a:xfrm>
            <a:off x="411902" y="277451"/>
            <a:ext cx="1811756" cy="670670"/>
            <a:chOff x="526998" y="295035"/>
            <a:chExt cx="1811756" cy="670670"/>
          </a:xfrm>
        </p:grpSpPr>
        <p:pic>
          <p:nvPicPr>
            <p:cNvPr id="17" name="图片 16" descr="印章"/>
            <p:cNvPicPr>
              <a:picLocks noChangeAspect="1"/>
            </p:cNvPicPr>
            <p:nvPr/>
          </p:nvPicPr>
          <p:blipFill>
            <a:blip r:embed="rId3"/>
            <a:stretch>
              <a:fillRect/>
            </a:stretch>
          </p:blipFill>
          <p:spPr>
            <a:xfrm rot="5400000">
              <a:off x="1097541" y="-275508"/>
              <a:ext cx="670670" cy="1811756"/>
            </a:xfrm>
            <a:prstGeom prst="rect">
              <a:avLst/>
            </a:prstGeom>
          </p:spPr>
        </p:pic>
        <p:sp>
          <p:nvSpPr>
            <p:cNvPr id="2" name="文本框 1"/>
            <p:cNvSpPr txBox="1"/>
            <p:nvPr/>
          </p:nvSpPr>
          <p:spPr>
            <a:xfrm>
              <a:off x="827582" y="403939"/>
              <a:ext cx="1198880" cy="39878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rPr>
                <a:t>语言题型</a:t>
              </a:r>
              <a:endPar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endParaRPr>
            </a:p>
          </p:txBody>
        </p:sp>
      </p:grpSp>
      <p:grpSp>
        <p:nvGrpSpPr>
          <p:cNvPr id="20" name="组合 19"/>
          <p:cNvGrpSpPr/>
          <p:nvPr/>
        </p:nvGrpSpPr>
        <p:grpSpPr>
          <a:xfrm>
            <a:off x="9935256" y="143512"/>
            <a:ext cx="2009094" cy="706492"/>
            <a:chOff x="248784" y="452514"/>
            <a:chExt cx="2009094" cy="706492"/>
          </a:xfrm>
        </p:grpSpPr>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2" name="图片 21"/>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57" name="图片 56"/>
          <p:cNvPicPr>
            <a:picLocks noChangeAspect="1"/>
          </p:cNvPicPr>
          <p:nvPr/>
        </p:nvPicPr>
        <p:blipFill>
          <a:blip r:embed="rId7"/>
          <a:stretch>
            <a:fillRect/>
          </a:stretch>
        </p:blipFill>
        <p:spPr>
          <a:xfrm>
            <a:off x="10564135" y="1793947"/>
            <a:ext cx="737183" cy="737183"/>
          </a:xfrm>
          <a:prstGeom prst="rect">
            <a:avLst/>
          </a:prstGeom>
        </p:spPr>
      </p:pic>
      <p:pic>
        <p:nvPicPr>
          <p:cNvPr id="58" name="图片 57"/>
          <p:cNvPicPr>
            <a:picLocks noChangeAspect="1"/>
          </p:cNvPicPr>
          <p:nvPr/>
        </p:nvPicPr>
        <p:blipFill>
          <a:blip r:embed="rId8"/>
          <a:stretch>
            <a:fillRect/>
          </a:stretch>
        </p:blipFill>
        <p:spPr>
          <a:xfrm>
            <a:off x="10645733" y="6040315"/>
            <a:ext cx="1236859" cy="383950"/>
          </a:xfrm>
          <a:prstGeom prst="rect">
            <a:avLst/>
          </a:prstGeom>
        </p:spPr>
      </p:pic>
      <p:sp>
        <p:nvSpPr>
          <p:cNvPr id="100" name="文本框 99"/>
          <p:cNvSpPr txBox="1"/>
          <p:nvPr/>
        </p:nvSpPr>
        <p:spPr>
          <a:xfrm>
            <a:off x="923925" y="850265"/>
            <a:ext cx="8602980" cy="5631180"/>
          </a:xfrm>
          <a:prstGeom prst="rect">
            <a:avLst/>
          </a:prstGeom>
          <a:noFill/>
          <a:ln w="9525">
            <a:noFill/>
          </a:ln>
        </p:spPr>
        <p:txBody>
          <a:bodyPr wrap="square">
            <a:spAutoFit/>
          </a:bodyPr>
          <a:lstStyle/>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3.限制性词语能否删去？</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【解题思路】</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（1）表态（删还是不删）。</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（2）释词（解释原词语意思）、定性（比较”“几乎”“相当”等词表程度修辞；“大约”“可能”“左右”等表估计，“多”“有余”等表数量）</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（3）若删去，原来什么样的意思就变成了什么样的意思了，不符合实际，太绝对了。</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（4）xx词体现了语言的准确性、周密性、科学性。</a:t>
            </a: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endParaRPr sz="2000">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4.从文章中找出一个能体现说明文语言“准确”特点的词句，并体会。</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a:latin typeface="楷体" panose="02010609060101010101" pitchFamily="49" charset="-122"/>
                <a:ea typeface="楷体" panose="02010609060101010101" pitchFamily="49" charset="-122"/>
                <a:cs typeface="楷体" panose="02010609060101010101" pitchFamily="49" charset="-122"/>
              </a:rPr>
              <a:t>【解题思路】（1）先找到词句，如包含数字的、带有修饰限制词的；（2）按照类型1解答。</a:t>
            </a:r>
            <a:endParaRPr sz="2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 name="组合 50"/>
          <p:cNvGrpSpPr/>
          <p:nvPr/>
        </p:nvGrpSpPr>
        <p:grpSpPr>
          <a:xfrm>
            <a:off x="411902" y="277451"/>
            <a:ext cx="1811756" cy="670670"/>
            <a:chOff x="526998" y="295035"/>
            <a:chExt cx="1811756" cy="670670"/>
          </a:xfrm>
        </p:grpSpPr>
        <p:pic>
          <p:nvPicPr>
            <p:cNvPr id="17" name="图片 16" descr="印章"/>
            <p:cNvPicPr>
              <a:picLocks noChangeAspect="1"/>
            </p:cNvPicPr>
            <p:nvPr/>
          </p:nvPicPr>
          <p:blipFill>
            <a:blip r:embed="rId3"/>
            <a:stretch>
              <a:fillRect/>
            </a:stretch>
          </p:blipFill>
          <p:spPr>
            <a:xfrm rot="5400000">
              <a:off x="1097541" y="-275508"/>
              <a:ext cx="670670" cy="1811756"/>
            </a:xfrm>
            <a:prstGeom prst="rect">
              <a:avLst/>
            </a:prstGeom>
          </p:spPr>
        </p:pic>
        <p:sp>
          <p:nvSpPr>
            <p:cNvPr id="2" name="文本框 1"/>
            <p:cNvSpPr txBox="1"/>
            <p:nvPr/>
          </p:nvSpPr>
          <p:spPr>
            <a:xfrm>
              <a:off x="827582" y="403939"/>
              <a:ext cx="1452880" cy="39878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rPr>
                <a:t>顺序作用题</a:t>
              </a:r>
              <a:endParaRPr kumimoji="1" lang="zh-CN" altLang="en-US" sz="2000" b="0" i="0" u="none" strike="noStrike" kern="1200" cap="none" spc="0" normalizeH="0" baseline="0" noProof="0">
                <a:ln>
                  <a:noFill/>
                </a:ln>
                <a:solidFill>
                  <a:schemeClr val="bg1"/>
                </a:solidFill>
                <a:effectLst/>
                <a:uLnTx/>
                <a:uFillTx/>
                <a:latin typeface="楷体" panose="02010609060101010101" pitchFamily="49" charset="-122"/>
                <a:ea typeface="楷体" panose="02010609060101010101" pitchFamily="49" charset="-122"/>
                <a:cs typeface="+mn-cs"/>
              </a:endParaRPr>
            </a:p>
          </p:txBody>
        </p:sp>
      </p:grpSp>
      <p:grpSp>
        <p:nvGrpSpPr>
          <p:cNvPr id="20" name="组合 19"/>
          <p:cNvGrpSpPr/>
          <p:nvPr/>
        </p:nvGrpSpPr>
        <p:grpSpPr>
          <a:xfrm>
            <a:off x="9935256" y="143512"/>
            <a:ext cx="2009094" cy="706492"/>
            <a:chOff x="248784" y="452514"/>
            <a:chExt cx="2009094" cy="706492"/>
          </a:xfrm>
        </p:grpSpPr>
        <p:pic>
          <p:nvPicPr>
            <p:cNvPr id="21" name="图片 20"/>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248784" y="452514"/>
              <a:ext cx="1152686" cy="571580"/>
            </a:xfrm>
            <a:prstGeom prst="rect">
              <a:avLst/>
            </a:prstGeom>
          </p:spPr>
        </p:pic>
        <p:pic>
          <p:nvPicPr>
            <p:cNvPr id="22" name="图片 21"/>
            <p:cNvPicPr>
              <a:picLocks noChangeAspect="1"/>
            </p:cNvPicPr>
            <p:nvPr/>
          </p:nvPicPr>
          <p:blipFill>
            <a:blip r:embed="rId6">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pic>
        <p:nvPicPr>
          <p:cNvPr id="57" name="图片 56"/>
          <p:cNvPicPr>
            <a:picLocks noChangeAspect="1"/>
          </p:cNvPicPr>
          <p:nvPr/>
        </p:nvPicPr>
        <p:blipFill>
          <a:blip r:embed="rId7"/>
          <a:stretch>
            <a:fillRect/>
          </a:stretch>
        </p:blipFill>
        <p:spPr>
          <a:xfrm>
            <a:off x="10564135" y="1793947"/>
            <a:ext cx="737183" cy="737183"/>
          </a:xfrm>
          <a:prstGeom prst="rect">
            <a:avLst/>
          </a:prstGeom>
        </p:spPr>
      </p:pic>
      <p:pic>
        <p:nvPicPr>
          <p:cNvPr id="58" name="图片 57"/>
          <p:cNvPicPr>
            <a:picLocks noChangeAspect="1"/>
          </p:cNvPicPr>
          <p:nvPr/>
        </p:nvPicPr>
        <p:blipFill>
          <a:blip r:embed="rId8"/>
          <a:stretch>
            <a:fillRect/>
          </a:stretch>
        </p:blipFill>
        <p:spPr>
          <a:xfrm>
            <a:off x="10645733" y="6040315"/>
            <a:ext cx="1236859" cy="383950"/>
          </a:xfrm>
          <a:prstGeom prst="rect">
            <a:avLst/>
          </a:prstGeom>
        </p:spPr>
      </p:pic>
      <p:sp>
        <p:nvSpPr>
          <p:cNvPr id="100" name="文本框 99"/>
          <p:cNvSpPr txBox="1"/>
          <p:nvPr/>
        </p:nvSpPr>
        <p:spPr>
          <a:xfrm>
            <a:off x="923290" y="850265"/>
            <a:ext cx="9722485" cy="5631180"/>
          </a:xfrm>
          <a:prstGeom prst="rect">
            <a:avLst/>
          </a:prstGeom>
          <a:noFill/>
          <a:ln w="9525">
            <a:noFill/>
          </a:ln>
        </p:spPr>
        <p:txBody>
          <a:bodyPr wrap="square">
            <a:spAutoFit/>
          </a:bodyPr>
          <a:lstStyle/>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一、说明顺序</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常见的说明顺序有三种：</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    1、时间顺序</a:t>
            </a:r>
            <a:r>
              <a:rPr sz="2000">
                <a:latin typeface="楷体" panose="02010609060101010101" pitchFamily="49" charset="-122"/>
                <a:ea typeface="楷体" panose="02010609060101010101" pitchFamily="49" charset="-122"/>
                <a:cs typeface="楷体" panose="02010609060101010101" pitchFamily="49" charset="-122"/>
              </a:rPr>
              <a:t>（多用于说明实体事物的建造过程、产品的生产过程、事物的发展演变过程。多用表时间的词语）</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    2、空间顺序</a:t>
            </a:r>
            <a:r>
              <a:rPr sz="2000">
                <a:latin typeface="楷体" panose="02010609060101010101" pitchFamily="49" charset="-122"/>
                <a:ea typeface="楷体" panose="02010609060101010101" pitchFamily="49" charset="-122"/>
                <a:cs typeface="楷体" panose="02010609060101010101" pitchFamily="49" charset="-122"/>
              </a:rPr>
              <a:t>（多用于建筑的构造，说明实体事物的形状。多用表空间方位的词语） </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lang="en-US" sz="2000" b="1">
                <a:latin typeface="楷体" panose="02010609060101010101" pitchFamily="49" charset="-122"/>
                <a:ea typeface="楷体" panose="02010609060101010101" pitchFamily="49" charset="-122"/>
                <a:cs typeface="楷体" panose="02010609060101010101" pitchFamily="49" charset="-122"/>
              </a:rPr>
              <a:t>    </a:t>
            </a:r>
            <a:r>
              <a:rPr sz="2000" b="1">
                <a:latin typeface="楷体" panose="02010609060101010101" pitchFamily="49" charset="-122"/>
                <a:ea typeface="楷体" panose="02010609060101010101" pitchFamily="49" charset="-122"/>
                <a:cs typeface="楷体" panose="02010609060101010101" pitchFamily="49" charset="-122"/>
              </a:rPr>
              <a:t>3、逻辑顺序</a:t>
            </a:r>
            <a:r>
              <a:rPr sz="2000">
                <a:latin typeface="楷体" panose="02010609060101010101" pitchFamily="49" charset="-122"/>
                <a:ea typeface="楷体" panose="02010609060101010101" pitchFamily="49" charset="-122"/>
                <a:cs typeface="楷体" panose="02010609060101010101" pitchFamily="49" charset="-122"/>
              </a:rPr>
              <a:t>(用于介绍事物的性质、种类、原理功用和解释事理本质。一般为：从现象到本质；从原因到结果；从特点到用途；从整体到部分；从概括到具体；从主要到次要。)</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★问法：这②③两段能否调换顺序？</a:t>
            </a:r>
            <a:endParaRPr sz="2000" b="1">
              <a:latin typeface="楷体" panose="02010609060101010101" pitchFamily="49" charset="-122"/>
              <a:ea typeface="楷体" panose="02010609060101010101" pitchFamily="49" charset="-122"/>
              <a:cs typeface="楷体" panose="02010609060101010101" pitchFamily="49" charset="-122"/>
            </a:endParaRPr>
          </a:p>
          <a:p>
            <a:pPr marL="266700" indent="-266700">
              <a:lnSpc>
                <a:spcPct val="150000"/>
              </a:lnSpc>
            </a:pPr>
            <a:r>
              <a:rPr sz="2000" b="1">
                <a:latin typeface="楷体" panose="02010609060101010101" pitchFamily="49" charset="-122"/>
                <a:ea typeface="楷体" panose="02010609060101010101" pitchFamily="49" charset="-122"/>
                <a:cs typeface="楷体" panose="02010609060101010101" pitchFamily="49" charset="-122"/>
              </a:rPr>
              <a:t>答</a:t>
            </a:r>
            <a:r>
              <a:rPr lang="zh-CN" sz="2000" b="1">
                <a:latin typeface="楷体" panose="02010609060101010101" pitchFamily="49" charset="-122"/>
                <a:ea typeface="楷体" panose="02010609060101010101" pitchFamily="49" charset="-122"/>
                <a:cs typeface="楷体" panose="02010609060101010101" pitchFamily="49" charset="-122"/>
              </a:rPr>
              <a:t>：</a:t>
            </a:r>
            <a:r>
              <a:rPr sz="2000">
                <a:latin typeface="楷体" panose="02010609060101010101" pitchFamily="49" charset="-122"/>
                <a:ea typeface="楷体" panose="02010609060101010101" pitchFamily="49" charset="-122"/>
                <a:cs typeface="楷体" panose="02010609060101010101" pitchFamily="49" charset="-122"/>
              </a:rPr>
              <a:t>不能，第②段写的是……，第③段写的是……，这两段是按照××顺序写的，（和第X段的内容相呼应，或者与下文中某段内容呼应，）符合人们认识事物的客观规律，显得条理清晰，层次分明，所以不能调换。</a:t>
            </a:r>
            <a:endParaRPr sz="20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KSO_WM_UNIT_TABLE_BEAUTIFY" val="smartTable{59918dfc-a34a-4fc3-a684-0527c7ab94e2}"/>
  <p:tag name="TABLE_ENDDRAG_ORIGIN_RECT" val="762*327"/>
  <p:tag name="TABLE_ENDDRAG_RECT" val="75*137*762*327"/>
</p:tagLst>
</file>

<file path=ppt/tags/tag12.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KSO_WM_UNIT_TABLE_BEAUTIFY" val="smartTable{59918dfc-a34a-4fc3-a684-0527c7ab94e2}"/>
  <p:tag name="TABLE_ENDDRAG_ORIGIN_RECT" val="723*545"/>
  <p:tag name="TABLE_ENDDRAG_RECT" val="149*152*723*545"/>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KSO_WM_UNIT_TABLE_BEAUTIFY" val="smartTable{59918dfc-a34a-4fc3-a684-0527c7ab94e2}"/>
  <p:tag name="TABLE_ENDDRAG_ORIGIN_RECT" val="723*545"/>
  <p:tag name="TABLE_ENDDRAG_RECT" val="149*152*723*545"/>
</p:tagLst>
</file>

<file path=ppt/tags/tag9.xml><?xml version="1.0" encoding="utf-8"?>
<p:tagLst xmlns:p="http://schemas.openxmlformats.org/presentationml/2006/main">
  <p:tag name="PA" val="v3.2.0"/>
</p:tagLst>
</file>

<file path=ppt/theme/theme1.xml><?xml version="1.0" encoding="utf-8"?>
<a:theme xmlns:r="http://schemas.openxmlformats.org/officeDocument/2006/relationships" xmlns:a="http://schemas.openxmlformats.org/drawingml/2006/main" name="模板页面">
  <a:themeElements>
    <a:clrScheme name="自定义 11">
      <a:dk1>
        <a:srgbClr val="000000"/>
      </a:dk1>
      <a:lt1>
        <a:srgbClr val="FFFFFF"/>
      </a:lt1>
      <a:dk2>
        <a:srgbClr val="000000"/>
      </a:dk2>
      <a:lt2>
        <a:srgbClr val="FFFDFD"/>
      </a:lt2>
      <a:accent1>
        <a:srgbClr val="3C3C3C"/>
      </a:accent1>
      <a:accent2>
        <a:srgbClr val="2C9C86"/>
      </a:accent2>
      <a:accent3>
        <a:srgbClr val="A29C9B"/>
      </a:accent3>
      <a:accent4>
        <a:srgbClr val="696969"/>
      </a:accent4>
      <a:accent5>
        <a:srgbClr val="D2D2D2"/>
      </a:accent5>
      <a:accent6>
        <a:srgbClr val="515151"/>
      </a:accent6>
      <a:hlink>
        <a:srgbClr val="0563C1"/>
      </a:hlink>
      <a:folHlink>
        <a:srgbClr val="954F72"/>
      </a:folHlink>
    </a:clrScheme>
    <a:fontScheme name="自定义 17">
      <a:majorFont>
        <a:latin typeface="楷体"/>
        <a:ea typeface="楷体"/>
        <a:cs typeface="Arial"/>
      </a:majorFont>
      <a:minorFont>
        <a:latin typeface="楷体"/>
        <a:ea typeface="楷体"/>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7">
      <a:majorFont>
        <a:latin typeface="書體坊顏體㊣"/>
        <a:ea typeface="書體坊顏體㊣"/>
        <a:cs typeface="Arial"/>
      </a:majorFont>
      <a:minorFont>
        <a:latin typeface="書體坊顏體㊣"/>
        <a:ea typeface="書體坊顏體㊣"/>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89</Paragraphs>
  <Slides>21</Slides>
  <Notes>20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21</vt:i4>
      </vt:variant>
    </vt:vector>
  </HeadingPairs>
  <TitlesOfParts>
    <vt:vector baseType="lpstr" size="31">
      <vt:lpstr>Arial</vt:lpstr>
      <vt:lpstr>楷体</vt:lpstr>
      <vt:lpstr>Century Gothic</vt:lpstr>
      <vt:lpstr>微软雅黑</vt:lpstr>
      <vt:lpstr>書體坊顏體㊣</vt:lpstr>
      <vt:lpstr>等线 Light</vt:lpstr>
      <vt:lpstr>等线</vt:lpstr>
      <vt:lpstr>宋体</vt:lpstr>
      <vt:lpstr>Times New Roman</vt:lpstr>
      <vt:lpstr>模板页面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2022-03-14T15:01:21.873</cp:lastPrinted>
  <dcterms:created xsi:type="dcterms:W3CDTF">2022-03-14T15:01:21Z</dcterms:created>
  <dcterms:modified xsi:type="dcterms:W3CDTF">2022-03-14T07:01:23Z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