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306" r:id="rId34"/>
    <p:sldId id="307" r:id="rId35"/>
    <p:sldId id="308" r:id="rId36"/>
    <p:sldId id="309" r:id="rId37"/>
    <p:sldId id="310" r:id="rId38"/>
    <p:sldId id="311" r:id="rId39"/>
    <p:sldId id="312" r:id="rId40"/>
    <p:sldId id="313" r:id="rId41"/>
    <p:sldId id="314" r:id="rId42"/>
    <p:sldId id="315" r:id="rId43"/>
    <p:sldId id="316" r:id="rId44"/>
    <p:sldId id="317" r:id="rId45"/>
    <p:sldId id="318" r:id="rId46"/>
    <p:sldId id="319" r:id="rId47"/>
    <p:sldId id="320" r:id="rId48"/>
    <p:sldId id="321" r:id="rId49"/>
    <p:sldId id="322" r:id="rId50"/>
    <p:sldId id="323" r:id="rId51"/>
    <p:sldId id="324" r:id="rId52"/>
    <p:sldId id="325" r:id="rId53"/>
    <p:sldId id="326" r:id="rId54"/>
    <p:sldId id="327" r:id="rId55"/>
    <p:sldId id="328" r:id="rId56"/>
  </p:sldIdLst>
  <p:sldSz cx="9144000" cy="6858000" type="screen4x3"/>
  <p:notesSz cx="6858000" cy="9144000"/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3" d="100"/>
          <a:sy n="93" d="100"/>
        </p:scale>
        <p:origin x="72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tags" Target="tags/tag63.xml" /><Relationship Id="rId58" Type="http://schemas.openxmlformats.org/officeDocument/2006/relationships/presProps" Target="presProps.xml" /><Relationship Id="rId59" Type="http://schemas.openxmlformats.org/officeDocument/2006/relationships/viewProps" Target="viewProps.xml" /><Relationship Id="rId6" Type="http://schemas.openxmlformats.org/officeDocument/2006/relationships/slide" Target="slides/slide4.xml" /><Relationship Id="rId60" Type="http://schemas.openxmlformats.org/officeDocument/2006/relationships/theme" Target="theme/theme1.xml" /><Relationship Id="rId61" Type="http://schemas.openxmlformats.org/officeDocument/2006/relationships/tableStyles" Target="tableStyles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e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e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>1</a:t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3923928" y="-27384"/>
            <a:ext cx="1999352" cy="880109"/>
            <a:chOff x="11613" y="1584001"/>
            <a:chExt cx="1677992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677992" cy="733424"/>
            </a:xfrm>
            <a:prstGeom prst="rect">
              <a:avLst/>
            </a:prstGeom>
          </p:spPr>
        </p:pic>
        <p:sp>
          <p:nvSpPr>
            <p:cNvPr id="12" name="TextBox 8">
              <a:hlinkClick action="ppaction://noaction"/>
            </p:cNvPr>
            <p:cNvSpPr txBox="1"/>
            <p:nvPr userDrawn="1"/>
          </p:nvSpPr>
          <p:spPr>
            <a:xfrm>
              <a:off x="192915" y="1807573"/>
              <a:ext cx="1274278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课前篇一起预习</a:t>
              </a:r>
              <a:endParaRPr lang="zh-CN" altLang="en-US" sz="140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796136" y="-27384"/>
            <a:ext cx="1691784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action="ppaction://noaction"/>
            </p:cNvPr>
            <p:cNvSpPr txBox="1"/>
            <p:nvPr userDrawn="1"/>
          </p:nvSpPr>
          <p:spPr>
            <a:xfrm>
              <a:off x="73033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课内篇一起思考</a:t>
              </a:r>
              <a:endPara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370152" y="-27384"/>
            <a:ext cx="1613652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action="ppaction://noaction"/>
            </p:cNvPr>
            <p:cNvSpPr txBox="1"/>
            <p:nvPr userDrawn="1"/>
          </p:nvSpPr>
          <p:spPr>
            <a:xfrm>
              <a:off x="60351" y="2460637"/>
              <a:ext cx="128901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课外篇一起提高</a:t>
              </a:r>
              <a:endPara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slideLayout" Target="../slideLayouts/slideLayout40.xml" /><Relationship Id="rId41" Type="http://schemas.openxmlformats.org/officeDocument/2006/relationships/slideLayout" Target="../slideLayouts/slideLayout41.xml" /><Relationship Id="rId42" Type="http://schemas.openxmlformats.org/officeDocument/2006/relationships/slideLayout" Target="../slideLayouts/slideLayout42.xml" /><Relationship Id="rId43" Type="http://schemas.openxmlformats.org/officeDocument/2006/relationships/slideLayout" Target="../slideLayouts/slideLayout43.xml" /><Relationship Id="rId44" Type="http://schemas.openxmlformats.org/officeDocument/2006/relationships/slideLayout" Target="../slideLayouts/slideLayout44.xml" /><Relationship Id="rId45" Type="http://schemas.openxmlformats.org/officeDocument/2006/relationships/slideLayout" Target="../slideLayouts/slideLayout45.xml" /><Relationship Id="rId46" Type="http://schemas.openxmlformats.org/officeDocument/2006/relationships/slideLayout" Target="../slideLayouts/slideLayout46.xml" /><Relationship Id="rId47" Type="http://schemas.openxmlformats.org/officeDocument/2006/relationships/slideLayout" Target="../slideLayouts/slideLayout47.xml" /><Relationship Id="rId48" Type="http://schemas.openxmlformats.org/officeDocument/2006/relationships/slideLayout" Target="../slideLayouts/slideLayout48.xml" /><Relationship Id="rId49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.xml" /><Relationship Id="rId50" Type="http://schemas.openxmlformats.org/officeDocument/2006/relationships/slideLayout" Target="../slideLayouts/slideLayout50.xml" /><Relationship Id="rId51" Type="http://schemas.openxmlformats.org/officeDocument/2006/relationships/slideLayout" Target="../slideLayouts/slideLayout51.xml" /><Relationship Id="rId52" Type="http://schemas.openxmlformats.org/officeDocument/2006/relationships/slideLayout" Target="../slideLayouts/slideLayout52.xml" /><Relationship Id="rId53" Type="http://schemas.openxmlformats.org/officeDocument/2006/relationships/slideLayout" Target="../slideLayouts/slideLayout53.xml" /><Relationship Id="rId54" Type="http://schemas.openxmlformats.org/officeDocument/2006/relationships/slideLayout" Target="../slideLayouts/slideLayout54.xml" /><Relationship Id="rId55" Type="http://schemas.openxmlformats.org/officeDocument/2006/relationships/slideLayout" Target="../slideLayouts/slideLayout55.xml" /><Relationship Id="rId56" Type="http://schemas.openxmlformats.org/officeDocument/2006/relationships/slideLayout" Target="../slideLayouts/slideLayout56.xml" /><Relationship Id="rId57" Type="http://schemas.openxmlformats.org/officeDocument/2006/relationships/slideLayout" Target="../slideLayouts/slideLayout57.xml" /><Relationship Id="rId58" Type="http://schemas.openxmlformats.org/officeDocument/2006/relationships/slideLayout" Target="../slideLayouts/slideLayout58.xml" /><Relationship Id="rId59" Type="http://schemas.openxmlformats.org/officeDocument/2006/relationships/slideLayout" Target="../slideLayouts/slideLayout59.xml" /><Relationship Id="rId6" Type="http://schemas.openxmlformats.org/officeDocument/2006/relationships/slideLayout" Target="../slideLayouts/slideLayout6.xml" /><Relationship Id="rId60" Type="http://schemas.openxmlformats.org/officeDocument/2006/relationships/slideLayout" Target="../slideLayouts/slideLayout60.xml" /><Relationship Id="rId61" Type="http://schemas.openxmlformats.org/officeDocument/2006/relationships/tags" Target="../tags/tag57.xml" /><Relationship Id="rId62" Type="http://schemas.openxmlformats.org/officeDocument/2006/relationships/tags" Target="../tags/tag58.xml" /><Relationship Id="rId63" Type="http://schemas.openxmlformats.org/officeDocument/2006/relationships/tags" Target="../tags/tag59.xml" /><Relationship Id="rId64" Type="http://schemas.openxmlformats.org/officeDocument/2006/relationships/tags" Target="../tags/tag60.xml" /><Relationship Id="rId65" Type="http://schemas.openxmlformats.org/officeDocument/2006/relationships/tags" Target="../tags/tag61.xml" /><Relationship Id="rId66" Type="http://schemas.openxmlformats.org/officeDocument/2006/relationships/tags" Target="../tags/tag62.xml" /><Relationship Id="rId67" Type="http://schemas.openxmlformats.org/officeDocument/2006/relationships/theme" Target="../theme/theme1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61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2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3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4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5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6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7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7.xml" TargetMode="Internal" /><Relationship Id="rId6" Type="http://schemas.openxmlformats.org/officeDocument/2006/relationships/package" Target="../embeddings/Document3.docx" TargetMode="Internal" /><Relationship Id="rId7" Type="http://schemas.openxmlformats.org/officeDocument/2006/relationships/image" Target="../media/image5.emf" /><Relationship Id="rId8" Type="http://schemas.openxmlformats.org/officeDocument/2006/relationships/vmlDrawing" Target="../drawings/vmlDrawing3.v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7.xml" TargetMode="Internal" /><Relationship Id="rId6" Type="http://schemas.openxmlformats.org/officeDocument/2006/relationships/package" Target="../embeddings/Document4.docx" TargetMode="Internal" /><Relationship Id="rId7" Type="http://schemas.openxmlformats.org/officeDocument/2006/relationships/image" Target="../media/image6.emf" /><Relationship Id="rId8" Type="http://schemas.openxmlformats.org/officeDocument/2006/relationships/vmlDrawing" Target="../drawings/vmlDrawing4.v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7.xml" TargetMode="Internal" /><Relationship Id="rId6" Type="http://schemas.openxmlformats.org/officeDocument/2006/relationships/package" Target="../embeddings/Document5.docx" TargetMode="Internal" /><Relationship Id="rId7" Type="http://schemas.openxmlformats.org/officeDocument/2006/relationships/image" Target="../media/image7.emf" /><Relationship Id="rId8" Type="http://schemas.openxmlformats.org/officeDocument/2006/relationships/vmlDrawing" Target="../drawings/vmlDrawing5.v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7.xml" TargetMode="Internal" /><Relationship Id="rId6" Type="http://schemas.openxmlformats.org/officeDocument/2006/relationships/package" Target="../embeddings/Document6.docx" TargetMode="Internal" /><Relationship Id="rId7" Type="http://schemas.openxmlformats.org/officeDocument/2006/relationships/image" Target="../media/image8.emf" /><Relationship Id="rId8" Type="http://schemas.openxmlformats.org/officeDocument/2006/relationships/vmlDrawing" Target="../drawings/vmlDrawing6.v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7.xml" TargetMode="Internal" /><Relationship Id="rId6" Type="http://schemas.openxmlformats.org/officeDocument/2006/relationships/package" Target="../embeddings/Document7.docx" TargetMode="Internal" /><Relationship Id="rId7" Type="http://schemas.openxmlformats.org/officeDocument/2006/relationships/image" Target="../media/image9.emf" /><Relationship Id="rId8" Type="http://schemas.openxmlformats.org/officeDocument/2006/relationships/vmlDrawing" Target="../drawings/vmlDrawing7.v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5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7.xml" TargetMode="Internal" /><Relationship Id="rId5" Type="http://schemas.openxmlformats.org/officeDocument/2006/relationships/slide" Target="slide25.xml" TargetMode="Internal" /><Relationship Id="rId6" Type="http://schemas.openxmlformats.org/officeDocument/2006/relationships/slide" Target="slide27.xml" TargetMode="Internal" /><Relationship Id="rId7" Type="http://schemas.openxmlformats.org/officeDocument/2006/relationships/image" Target="../media/image10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5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7.xml" TargetMode="Internal" /><Relationship Id="rId5" Type="http://schemas.openxmlformats.org/officeDocument/2006/relationships/slide" Target="slide25.xml" TargetMode="Internal" /><Relationship Id="rId6" Type="http://schemas.openxmlformats.org/officeDocument/2006/relationships/slide" Target="slide27.xml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5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7.xml" TargetMode="Internal" /><Relationship Id="rId5" Type="http://schemas.openxmlformats.org/officeDocument/2006/relationships/slide" Target="slide25.xml" TargetMode="Internal" /><Relationship Id="rId6" Type="http://schemas.openxmlformats.org/officeDocument/2006/relationships/slide" Target="slide27.xml" TargetMode="In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5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7.xml" TargetMode="Internal" /><Relationship Id="rId5" Type="http://schemas.openxmlformats.org/officeDocument/2006/relationships/slide" Target="slide25.xml" TargetMode="Internal" /><Relationship Id="rId6" Type="http://schemas.openxmlformats.org/officeDocument/2006/relationships/slide" Target="slide27.xml" TargetMode="In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5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7.xml" TargetMode="Internal" /><Relationship Id="rId5" Type="http://schemas.openxmlformats.org/officeDocument/2006/relationships/slide" Target="slide25.xml" TargetMode="Internal" /><Relationship Id="rId6" Type="http://schemas.openxmlformats.org/officeDocument/2006/relationships/slide" Target="slide27.xml" TargetMode="Interna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5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7.xml" TargetMode="Internal" /><Relationship Id="rId5" Type="http://schemas.openxmlformats.org/officeDocument/2006/relationships/slide" Target="slide25.xml" TargetMode="Internal" /><Relationship Id="rId6" Type="http://schemas.openxmlformats.org/officeDocument/2006/relationships/slide" Target="slide27.xml" TargetMode="Interna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5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7.xml" TargetMode="Internal" /><Relationship Id="rId5" Type="http://schemas.openxmlformats.org/officeDocument/2006/relationships/slide" Target="slide25.xml" TargetMode="Internal" /><Relationship Id="rId6" Type="http://schemas.openxmlformats.org/officeDocument/2006/relationships/slide" Target="slide27.xml" TargetMode="Interna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5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7.xml" TargetMode="Internal" /><Relationship Id="rId5" Type="http://schemas.openxmlformats.org/officeDocument/2006/relationships/slide" Target="slide25.xml" TargetMode="Internal" /><Relationship Id="rId6" Type="http://schemas.openxmlformats.org/officeDocument/2006/relationships/slide" Target="slide27.xml" TargetMode="Interna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5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7.xml" TargetMode="Internal" /><Relationship Id="rId5" Type="http://schemas.openxmlformats.org/officeDocument/2006/relationships/slide" Target="slide25.xml" TargetMode="Internal" /><Relationship Id="rId6" Type="http://schemas.openxmlformats.org/officeDocument/2006/relationships/slide" Target="slide27.xml" TargetMode="Interna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5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7.xml" TargetMode="Internal" /><Relationship Id="rId5" Type="http://schemas.openxmlformats.org/officeDocument/2006/relationships/slide" Target="slide25.xml" TargetMode="Internal" /><Relationship Id="rId6" Type="http://schemas.openxmlformats.org/officeDocument/2006/relationships/slide" Target="slide27.xml" TargetMode="Interna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5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7.xml" TargetMode="Internal" /><Relationship Id="rId5" Type="http://schemas.openxmlformats.org/officeDocument/2006/relationships/slide" Target="slide25.xml" TargetMode="Internal" /><Relationship Id="rId6" Type="http://schemas.openxmlformats.org/officeDocument/2006/relationships/slide" Target="slide27.xml" TargetMode="Interna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5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7.xml" TargetMode="Internal" /><Relationship Id="rId5" Type="http://schemas.openxmlformats.org/officeDocument/2006/relationships/slide" Target="slide25.xml" TargetMode="Internal" /><Relationship Id="rId6" Type="http://schemas.openxmlformats.org/officeDocument/2006/relationships/slide" Target="slide27.xml" TargetMode="Interna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5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7.xml" TargetMode="Internal" /><Relationship Id="rId5" Type="http://schemas.openxmlformats.org/officeDocument/2006/relationships/slide" Target="slide25.xml" TargetMode="Internal" /><Relationship Id="rId6" Type="http://schemas.openxmlformats.org/officeDocument/2006/relationships/slide" Target="slide27.xml" TargetMode="Interna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5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7.xml" TargetMode="Internal" /><Relationship Id="rId5" Type="http://schemas.openxmlformats.org/officeDocument/2006/relationships/slide" Target="slide25.xml" TargetMode="Internal" /><Relationship Id="rId6" Type="http://schemas.openxmlformats.org/officeDocument/2006/relationships/slide" Target="slide27.xml" TargetMode="In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7.xml" TargetMode="Internal" /><Relationship Id="rId6" Type="http://schemas.openxmlformats.org/officeDocument/2006/relationships/image" Target="../media/image2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5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7.xml" TargetMode="Internal" /><Relationship Id="rId5" Type="http://schemas.openxmlformats.org/officeDocument/2006/relationships/slide" Target="slide25.xml" TargetMode="Internal" /><Relationship Id="rId6" Type="http://schemas.openxmlformats.org/officeDocument/2006/relationships/slide" Target="slide27.xml" TargetMode="In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7.xml" TargetMode="Interna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7.xml" TargetMode="Interna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slide" Target="slide30.xml" TargetMode="Internal" /><Relationship Id="rId3" Type="http://schemas.openxmlformats.org/officeDocument/2006/relationships/slide" Target="slide31.xml" TargetMode="Internal" /><Relationship Id="rId4" Type="http://schemas.openxmlformats.org/officeDocument/2006/relationships/slide" Target="slide34.xml" TargetMode="Internal" /><Relationship Id="rId5" Type="http://schemas.openxmlformats.org/officeDocument/2006/relationships/slide" Target="slide43.xml" TargetMode="Internal" /><Relationship Id="rId6" Type="http://schemas.openxmlformats.org/officeDocument/2006/relationships/image" Target="../media/image1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7.xml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7.xml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7.xml" TargetMode="Internal" /><Relationship Id="rId6" Type="http://schemas.openxmlformats.org/officeDocument/2006/relationships/package" Target="../embeddings/Document1.docx" TargetMode="Internal" /><Relationship Id="rId7" Type="http://schemas.openxmlformats.org/officeDocument/2006/relationships/image" Target="../media/image3.emf" /><Relationship Id="rId8" Type="http://schemas.openxmlformats.org/officeDocument/2006/relationships/vmlDrawing" Target="../drawings/vmlDrawing1.v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7.xml" TargetMode="Internal" /><Relationship Id="rId6" Type="http://schemas.openxmlformats.org/officeDocument/2006/relationships/package" Target="../embeddings/Document2.docx" TargetMode="Internal" /><Relationship Id="rId7" Type="http://schemas.openxmlformats.org/officeDocument/2006/relationships/image" Target="../media/image4.emf" /><Relationship Id="rId8" Type="http://schemas.openxmlformats.org/officeDocument/2006/relationships/vmlDrawing" Target="../drawings/vmlDrawing2.v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9</a:t>
            </a:r>
            <a:r>
              <a:rPr lang="zh-CN" altLang="en-US"/>
              <a:t>　*老人与海</a:t>
            </a:r>
            <a:r>
              <a:rPr lang="en-US" altLang="zh-CN"/>
              <a:t>(</a:t>
            </a:r>
            <a:r>
              <a:rPr lang="zh-CN" altLang="en-US"/>
              <a:t>节选</a:t>
            </a:r>
            <a:r>
              <a:rPr lang="en-US" altLang="zh-CN"/>
              <a:t>)</a:t>
            </a:r>
            <a:endParaRPr lang="zh-CN" altLang="zh-CN"/>
          </a:p>
        </p:txBody>
      </p:sp>
    </p:spTree>
  </p:cSld>
  <p:clrMapOvr>
    <a:masterClrMapping/>
  </p:clrMapOvr>
  <p:transition spd="slow">
    <p:strips dir="ld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40768"/>
            <a:ext cx="1510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写对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字形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11560" y="1916832"/>
          <a:ext cx="7271385" cy="2411095"/>
        </p:xfrm>
        <a:graphic>
          <a:graphicData uri="http://schemas.openxmlformats.org/drawingml/2006/table">
            <a:tbl>
              <a:tblPr firstRow="1" firstCol="1" bandRow="1"/>
              <a:tblGrid>
                <a:gridCol w="1727835"/>
                <a:gridCol w="1728470"/>
                <a:gridCol w="358775"/>
                <a:gridCol w="1728470"/>
                <a:gridCol w="1727835"/>
              </a:tblGrid>
              <a:tr h="399415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词语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易错字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词语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易错字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28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xí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击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袭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lūn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起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抡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28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耳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lónɡ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聋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讨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lùn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论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28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松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chí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弛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游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yì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弋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28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奔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chí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驰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ɡē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壁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戈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28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chuō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戳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残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hái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骸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28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杀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lù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戮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hé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心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核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 thruBlk="1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68760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掌握词语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所向无敌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指军队等所指向的地方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没有能敌得住的对手</a:t>
            </a:r>
            <a:r>
              <a:rPr lang="zh-CN" altLang="zh-CN" sz="22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1560" y="2206252"/>
          <a:ext cx="8128000" cy="329749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name="文档" r:id="rId6" imgW="3841750" imgH="1558290" progId="Word.Document.12">
                  <p:embed/>
                </p:oleObj>
              </mc:Choice>
              <mc:Fallback>
                <p:oleObj name="文档" r:id="rId6" imgW="3841750" imgH="155829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1560" y="2206252"/>
                        <a:ext cx="8128000" cy="32974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000" y="1699273"/>
          <a:ext cx="8128000" cy="371345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name="文档" r:id="rId6" imgW="3841750" imgH="1755775" progId="Word.Document.12">
                  <p:embed/>
                </p:oleObj>
              </mc:Choice>
              <mc:Fallback>
                <p:oleObj name="文档" r:id="rId6" imgW="3841750" imgH="175577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99273"/>
                        <a:ext cx="8128000" cy="3713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40768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词语辨析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坚韧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坚忍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83568" y="2245631"/>
          <a:ext cx="8128000" cy="3628976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name="文档" r:id="rId6" imgW="3984625" imgH="1779905" progId="Word.Document.12">
                  <p:embed/>
                </p:oleObj>
              </mc:Choice>
              <mc:Fallback>
                <p:oleObj name="文档" r:id="rId6" imgW="3984625" imgH="177990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3568" y="2245631"/>
                        <a:ext cx="8128000" cy="36289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316288" y="1268760"/>
            <a:ext cx="251142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手无寸铁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赤手空拳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1560" y="1767358"/>
          <a:ext cx="8128000" cy="389419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name="文档" r:id="rId6" imgW="3984625" imgH="1909445" progId="Word.Document.12">
                  <p:embed/>
                </p:oleObj>
              </mc:Choice>
              <mc:Fallback>
                <p:oleObj name="文档" r:id="rId6" imgW="3984625" imgH="190944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1560" y="1767358"/>
                        <a:ext cx="8128000" cy="3894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316288" y="1340768"/>
            <a:ext cx="251142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接二连三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接踵而至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1560" y="1839366"/>
          <a:ext cx="8128000" cy="4109914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name="文档" r:id="rId6" imgW="3994150" imgH="1936750" progId="Word.Document.12">
                  <p:embed/>
                </p:oleObj>
              </mc:Choice>
              <mc:Fallback>
                <p:oleObj name="文档" r:id="rId6" imgW="3994150" imgH="193675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1560" y="1839366"/>
                        <a:ext cx="8128000" cy="4109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A25.eps" descr="id:214748889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474813" y="1268760"/>
            <a:ext cx="4484364" cy="5184576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节选部分是《老人与海》的核心情节之一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这一部分通过老人智斗鲨鱼、勇斗鲨鱼、百折不挠斗鲨鱼的过程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塑造了一个铁骨铮铮的硬汉形象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歌颂了圣地亚哥英勇顽强的精神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体现了人要顽强斗争夺取胜利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并勇敢地面对失败的态度。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09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任务一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梳理故事情节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了解人物形象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本文为什么以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老人与海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在文中有什么作用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本文写的是老人捕获大马林鱼后在海上独自与鲨鱼搏斗的全过程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让我们感受了一场大海与风浪的洗礼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也充分领略到大海中壮阔、美丽、富饶、仁慈、凶险、残忍的种种场景。因此以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老人与海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作为背景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更能烘托出老人在厄运险境中的坚韧不拔、永不服输的硬汉精神。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095937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这一部分中老人与鲨鱼搏斗了几次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每次的具体搏斗情况是什么样的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961943"/>
            <a:ext cx="219075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五次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755576" y="2477602"/>
          <a:ext cx="7728585" cy="4287520"/>
        </p:xfrm>
        <a:graphic>
          <a:graphicData uri="http://schemas.openxmlformats.org/drawingml/2006/table">
            <a:tbl>
              <a:tblPr firstRow="1" firstCol="1" bandRow="1"/>
              <a:tblGrid>
                <a:gridCol w="1105535"/>
                <a:gridCol w="1296670"/>
                <a:gridCol w="1481455"/>
                <a:gridCol w="1250950"/>
                <a:gridCol w="1296670"/>
                <a:gridCol w="1297305"/>
              </a:tblGrid>
              <a:tr h="365125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第一次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第二次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第三次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第四次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第五次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215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攻击者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灰鲭鲨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加拉诺鲨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铲鼻鲨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加拉诺鲨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加拉诺鲨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125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数量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一条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两条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一条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两条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成群结队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5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老人的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作战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工具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鱼叉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绑着刀子的桨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绑着刀子的桨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短棍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棍棒、舵把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5625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结局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杀死灰鲭鲨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大鱼被吃掉约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磅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杀死两条加拉诺鲨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大鱼被吃掉约四分之一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杀死铲鼻鲨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刀刃被折断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两条鲨鱼遭受重创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大鱼的半个身子都被咬烂了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大鱼只剩下残骸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897871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09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学习目标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4591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梳理故事情节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了解人物形象。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4591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赏析写作特色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把握文章主旨。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 dir="lu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圣地亚哥是世界文学经典中一个光芒四射的人物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你认为他是一个怎样的老人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圣地亚哥是作者笔下最典型的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硬汉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他勇敢、坚强、果断、善良、幽默、乐观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能面对险恶形势毫不气馁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不屈不挠地斗争下去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在精神上压倒敌人。在与鲨鱼搏斗时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老人有短暂的犹豫甚至是畏惧心理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这是正常的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这是几乎为战斗而耗尽精力的战斗者的本能想法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当情势危急时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老人又毫不犹豫地投入了战斗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不但没有削弱老人的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硬汉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反而使这个形象更丰满、更真实。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72816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096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任务二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赏析写作特色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把握文章主旨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也许杀了这条鱼是一桩罪过。我看是的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尽管是为了养活自己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让好多人有鱼吃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老人对鱼是有感情的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当他看到被咬坏的大马林鱼时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心里展开了一场思想斗争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觉得这是一场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罪过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觉得自己比较自私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虽然他把鱼弄死是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为了养活自己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让好多人有鱼吃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。在他的眼里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鱼也是一条生命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也有它的自由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从这一点上可以看出他热爱大海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热爱生命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无论是那条搞得他疲惫不堪的大马林鱼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还是凶残贪婪的鲨鱼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在他眼里都是美丽动人的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68760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作者多次对鲨鱼进行描写的目的何在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写鲨鱼游得快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身子强健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武器好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凶残嗜杀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会去咬桨或船舵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趁海龟在水面上睡觉时就把它们的腿和鳍状肢咬掉。这样描写鲨鱼是为了反衬老人坚强的决心和十足的自信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一个人可以被毁灭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但不能被打败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的硬汉形象。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老人为什么说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但人不是为失败而生的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一个人可以被毁灭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但不能被打败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这句话是圣地亚哥的内心独白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也是小说的核心精神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它生动地揭示了圣地亚哥的内心世界和人生追求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也是作者的思想观与价值观的反映。这句话意味着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人生的使命是奋斗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是与命运做不懈的抗争。人生下来虽然面临种种自然与社会方面的挑战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也许这些挑战强大到足以把人的肉体消灭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但一个人只要保持旺盛的斗志和在任何艰难险阻面前不屈服的精神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人就永远是胜利者。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88840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文中除了描写有关老渔夫与鲨鱼搏斗的场面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还有大量老人的内心独白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它们对表现人物性格和揭示小说的主题有什么作用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这些内心独白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忠实地记录了圣地亚哥的内心活动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写出他在海上漂泊的这几天的心态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通过自由联想的方式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真实地再现了老人的思想与感受。这些内心独白不仅深刻揭示了主人公那内心的自豪感、坚毅以及寻求援助的孤独感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而且闪烁着深邃丰富的哲理光彩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丰富了小说的思想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是构成小说的重要组成部分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06084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如何理解老人与鲨鱼的搏斗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小说中的大海和鲨鱼象征着与人作对的社会与自然力量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老人与鲨鱼的搏斗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就是人类与自然、与危险困难的抗争。正如小说的主题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人不是为失败而生的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一个人可以被毁灭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但不能被打败。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这是老人的生活信条。他正视失败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表现出无畏的勇气和奋斗精神。他展现了人类最宝贵的精神力量。从这个意义上说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这是人类的进取精神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你如何看待圣地亚哥的结局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这是一场人与自然搏斗的惊心动魄的悲剧。老人每取得一点胜利都付出了惨重的代价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最后遭到无可挽救的失败。但是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从另外一种意义上来说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他又是一个胜利者。因为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他不屈服于命运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无论在多么艰苦卓绝的环境里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他都凭着自己的勇气、毅力和智慧进行了奋勇的抗争。大马林鱼虽然没有保住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但他却捍卫了人的尊严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显示了一个人的能耐可以达到什么程度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是一个胜利的失败者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一个失败的英雄。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68760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《老人与海》描述了一个发生在茫茫大海上的看似平凡而又不平凡的故事。人们认为《老人与海》确实是一本好书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一本让人受益终身的好书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因为它给予人们太多的人生启示。你从中获得了怎样的启示呢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本题答案不唯一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结合文本说说自己的启示并能自圆其说。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3321125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老人筋疲力尽地回到岸上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什么都没有得到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连渔网、渔叉都没有了。是的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他的确输了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可是同时他也赢了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因为他的精神是无法战胜的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即便一无所获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他仍坚持不懈地为自己的目标奋斗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这不正是《老人与海》想要给人们的启示吗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一个人一旦有了这样的精神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他就是这个世界上最勇敢的人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不可战胜的人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936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人生谁能没有失败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就像人学走路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难以避免会摔倒。失败可以毁灭一个人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也可以造就人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有人因为害怕失败不敢追求成功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这就是弱者。那么作为一位强者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就不应该面对失败而消沉悲观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就不应该因为沮丧而停止追求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做人应该对自己有信心。即便我们遇到重重困难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也绝不应该让它给打倒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应该勇敢地去战胜它。人无论怎样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最怕的就是失去信心。信心好比是汽车的马达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是人前进的动力。如果你做一件事有了信心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你就等于成功了一半。这本书中主人公充满信心、锲而不舍的精神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正是我们所要学习的。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独白式心理描写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小说在行文中运用了大量的人物内心独白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不仅忠实地记录了圣地亚哥的内心活动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写出他在海上漂泊的心态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而且通过自由联想的方式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真实地再现了老人的思想与感受。这些内心独白不仅深刻揭示了主人公内心战胜对手的自豪、面对困难的坚毅以及无法获得援助的孤独感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而且闪烁着深邃丰富的哲理光彩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丰富了小说的思想。这是这篇小说的重要特色。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内心独白就是自己对自己讲的无声的话。人在不同的心理状态下会对自己讲不同的话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这不同的话能反映人物的不同心理状态。把特定状态下自己对自己讲的话详尽地描写下来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能生动地表现出人物的心理。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724265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运用独白式心理描写的三原则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应写特定人物在特定环境中产生的特定的内心独白。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只有在关键的情节、动作出现时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才伴之以必要的内心独白。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内心独白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要努力表现人物细微的感情波澜和复杂的变化过程。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56792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海明威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(1899—1961),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美国小说家。生于乡村医生家庭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从小喜欢钓鱼、打猎和绘画。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岁起进入报界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曾参加过两次世界大战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出生入死以致伤痕遍体。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荣获诺贝尔文学奖。代表作主要有《太阳照样升起》《永别了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武器》《第五纵队》《丧钟为谁而鸣》等。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A24.eps" descr="id:214748880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987824" y="3597198"/>
            <a:ext cx="2431653" cy="2734228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8516" y="836708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56792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迁移练笔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针对生活中的一件事或某种现象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阐述自己的看法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要求运用独白式心理描写。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在很长一段时间里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我迷惑于中国实际运行的应试教育和高举的口头素质教育。我不知道应该怎样去处理这种关系。应试教育的实用主义和功利色彩像幽灵一般拂之不去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对素质教育的憧憬在向我招手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让我心潮澎湃。我失去了教育的理念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我也因此失去了教育的目标取向。如果这个社会将延续应试教育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我有足够的办法帮助孩子通过这一关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如果完全实施素质教育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我也有足够的办法帮助孩子成为高素质的人。但我所处的时代不是这样一个时代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这是一个比较复杂、瞬息万变的时代。我茫然了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体会重要语句的丰富含意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品味精彩的语言表达艺术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39017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海明威着力追求一种含蓄、凝练的意境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其语言表达也以简洁著称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但简洁的语言往往含有丰富的意蕴。如本文中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但人不是为失败而生的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一个人可以被毁灭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但不能被打败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等语句可谓言简义丰。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体会重要语句的丰富含意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品味精彩的语言表达艺术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是对文学类文本阅读语言考点进行考查的两个方面。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体会重要语句的丰富含意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是理解句意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这个考点是着重考查语言的思想性层面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是对诸如中心句、点睛句、过渡句、矛盾句、哲理句等的表层含意、深层含意的分析概括。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品味精彩的语言表达艺术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即鉴赏语言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这个考点重在考查对语言的艺术性的理解和把握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是对语言的表达技巧、修辞、写作手法及其效果的分析。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体会重要语句的丰富含意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常见的命题形式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结合文章内容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简要阐释某句话的深刻含意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从文中看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某句话是什么意思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依据某段文字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如何理解某句话的意思。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重要语句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内涵比较丰富的语句。对重要句子含意的考查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通常情况下是考查句子中某个或某几个词语的丰富内涵。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答题步骤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抓关键词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上下勾连。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使用特殊表现手法的语句。在分析句子的时候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就要抓住它使用的表现手法。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答题步骤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把握修辞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由表及里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结构复杂的句子。句子本身有时结构比较复杂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需要对这类句子给以足够的重视。不同结构的句子强调的内容是不一样的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对句子每一部分都要给出解释。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答题步骤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复杂句子简单化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品味精彩的语言表达艺术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语言表达艺术的考查一般是从艺术效果、语言风格、语句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赏析方面设题。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274955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语言鉴赏的角度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55576" y="1869810"/>
          <a:ext cx="7728585" cy="3017520"/>
        </p:xfrm>
        <a:graphic>
          <a:graphicData uri="http://schemas.openxmlformats.org/drawingml/2006/table">
            <a:tbl>
              <a:tblPr firstRow="1" firstCol="1" bandRow="1"/>
              <a:tblGrid>
                <a:gridCol w="1271905"/>
                <a:gridCol w="6456680"/>
              </a:tblGrid>
              <a:tr h="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词语的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锤炼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准确、简练、生动、形象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叠音词、拟声词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有表现力的动词、形容词、副词等。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句式的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选择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长短句的交错运用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整句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对偶句、排比句、反复句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、散句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句子参差不齐、长短不一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的运用。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修辞手法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的选用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比喻、比拟、借代、夸张、对偶、排比、反复、设问、反问等。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语言的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风格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  <a:tabLst>
                          <a:tab pos="1029335"/>
                          <a:tab pos="1850390"/>
                          <a:tab pos="2538095"/>
                          <a:tab pos="3221990"/>
                        </a:tabLst>
                      </a:pP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平实、清新、华丽、幽默、自然</a:t>
                      </a: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简洁明快、含蓄深沉、寓庄于谐、口语化、生动形象、有地方色彩、富有情趣、符合人物身份等。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5013176"/>
            <a:ext cx="474091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答题步骤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效果作用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辫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一对白领情侣长假携游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到一处近年开发出的山野景点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见到瀑布深潭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她高兴得跳起来欢呼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山风掠过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将她的草帽吹落潭中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她还没回过神来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他已经跳入潭中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捞起草帽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游回潭边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跃到岸上。她还没作出反应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周边的游客已经响起掌声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还有人说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跟电影镜头似的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他们躲到僻静处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他把上衣脱下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晾到灌木上。她说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吓死我了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知道你要表达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可也犯不着这么冒险。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除了对你表达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还有另外的内心秘密。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她狐疑了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什么另外的内心秘密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他告诉她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掉在潭里的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是草帽。草帽是用什么做的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她随口说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稻草。他告诉她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是麦秸。把麦秸用水泡过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然后用双手编成辫子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他们老家的妇女几乎一年四季都会在做完别的活计后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来顺手干这个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叫作掐辫子。一挂辫子大约弯成五圈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近年来的收购价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是一挂一元钱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一个能干的妇女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一天掐辫子能出五六挂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她听到这儿放心了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明白他内心里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有区别于她这样城里生城里长的人的眼光和心思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草帽对她来说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不过是一种便宜的遮阳物品。可是对他来说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是他到城里来上大学以前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奶奶、妈妈、姐姐日常掐辫子变化成的产品。她引他聊得更多。他细细叙说。他告诉她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他们家乡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离交通枢纽远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历史上属于兵家必弃之地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无山无水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开发不成旅游区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离最近的一处古迹也有百里之遥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他也曾苦苦查阅过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竟找不出自古到今各方面的名人有出生在他们那个地方的。总之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那是一处平凡、平淡、平庸的地方。但是平实之地也有平安之福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城市化的浸润离得还远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村庄虽然盖起了新房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却仍有古朴风貌。有人问城市膨胀耕地减少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为什么还有粮食吃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那就是因为还有他家乡那样的存在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每年还种大片的小麦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小麦收过种大片的玉米。而田地劳作之余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妇女们就维系着久远的传统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掐辫子。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她在秋阳下听他讲家乡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心里仿佛陆续注入一缕一缕的光亮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。他没想到她爱听这些。他进一步告诉她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他大学四年的费用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学费是爸爸供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生活费呢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全是奶奶、妈妈和姐姐掐辫子掐出来的。她把玩着那渐渐变干的草帽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忽然觉得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那是有生命的东西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她把草帽像宠物般拥在胸怀。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他们原来的计划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是顺那山谷跋涉到最深处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据说那谷的尽头有更高更奇更美的瀑布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那里有开发出的农家院接待游客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在那里可以吃到若干特别的鲜鱼山蔬。但是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她提议改变行程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转而去他的老家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她说她想看掐辫子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甚至想学着掐辫子。他很高兴。他们交往并不久。这是他原来幻想过却不敢贸然提出的。是的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这个假期很长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他们完全来得及转换目的地。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她随他前往他的家乡。绝对距离并不远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却要先坐火车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慢车站票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熬过一夜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再换长途汽车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再换三轮摩托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车载的终点是一处大集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从那大集镇再徒步一小时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才到他家那个村子。确实无特点可言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就是不多的树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模样雷同的房舍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不甚整洁的村道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一种只能以农村命名的混合气息。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3318414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把她引到自己家时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已经夕阳西下。一进院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不用他指点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她就看到好几个盆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有塑料盆、铝盆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还有一只陶盆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里面浸泡着大体等长的麦秸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散发出一种介于香臭之间的暧昧气息。他妈妈迎面出了屋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手臂上有几挂刚掐好的辫子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不是知道他们来了表示欢迎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她是地道的不速之客。他叫完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就介绍说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这是我女朋友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她赶忙称呼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。进屋以后又见到他奶奶。姐姐已经出嫁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但就在邻村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en-US" sz="2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12776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《老人与海》这篇小说是根据真人真事写的。第一次世界大战结束后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海明威移居古巴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认识了老渔民格雷戈里奥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富恩特斯。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海明威乘的船在暴风雨中沉没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富恩特斯搭救了海明威。从此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海明威与富恩特斯结下了深厚的友谊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并经常一起出海捕鱼。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富恩特斯出海很远捕到了一条大鱼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但由于这条鱼太大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在海上拖了很长时间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结果在归程中被鲨鱼袭击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回来时只剩下了一副骨架。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海明威在《乡绅》杂志上发表了一篇名为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碧水之上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海湾来信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其中一段记叙了一位老人独自驾着小船出海捕鱼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捉到一条巨大的大马林鱼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但鱼的大部分被鲨鱼吃掉的故事。当时这件事就给了海明威很深的触动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并觉察到它是很好的小说素材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但却一直也没有机会动笔写它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32856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说明天或许就会回来见面。奶奶坐在那里掐辫子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弄明白她的身份后咧开只剩几颗残牙的嘴无声地笑了好久。她随即听见院子里鸡在拍翅狂叫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她到门边往外看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是大妈在抓鸡。那只母鸡显然一贯得宠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万没想到今天风云突变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因此拼力挣扎。他知道她的心思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怕她跑出去拦阻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就站到她身边轻轻搂住她的腰。她懂得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大妈听见儿子把她介绍出来时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并没有什么强烈的表情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但是此刻她那满院抓鸡的肢体语言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把她面对意外之喜的满腔热情表达得淋漓尽致。一个人对另一个人如此看重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并且以如此淳朴的形态表达出来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是她职场生活中不曾经历的。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晚饭后和大妈聊天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才知道如今四季都有人进村来收妇女们掐好的辫子。除了去做草帽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广东那边又有盘成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黄金条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的。没多久是下元节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祭祀亡魂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要给他们烧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黄金条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她发现东厢柴草间堆了不少废弃的辫子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大妈悄悄告诉她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那都是奶奶掐的。老人手劲不够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掐不出合格的了。可是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掐了一辈子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喜呀悲呀什么心思都掐进去了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所以不告诉老人人家不收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还由着老人掐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她意识到这里的妇女掐辫子其实更具有超出换钱的生命意蕴</a:t>
            </a:r>
            <a:r>
              <a:rPr lang="en-US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眼睛潮湿了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他的爸爸是兽医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那天到外地出诊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第二天一早才回来。她和他一起站在院门外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远远看到那乡村兽医骑着自行车从白杨树下过来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她忽然想大声呼唤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你如何理解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心里仿佛陆续注入一缕一缕的光亮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的讲述使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对农村的了解由模糊到清晰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带给她温暖。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一缕一缕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说明这种了解是一点点逐渐加深的。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本题考查理解文中重要句子含意的能力。该句中有两个重要词语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一缕一缕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一缕一缕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结合前文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她在秋阳下听他讲家乡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他讲家乡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时的感受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从这个角度来分析这句话的含意即可。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赏析倒数第二自然段中画线的语句。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写了家人对奶奶的尊重与爱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同时也写出了奶奶把劳动视为生命的一部分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丰富了她对乡村淳朴亲情的体验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深深触动了她的心灵。技巧上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选取生活场景、平凡小事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蕴含深挚的感情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具有强烈的感染力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使她的情感变化更加合理。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本题考查品味精彩的语言表达艺术的能力。画线的语句介绍了奶奶掐辫子的情况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特别是最后一句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不仅写出了奶奶对掐辫子的情感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也写出了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对掐辫子更深的理解和认识。对语段的赏析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一般要从内容和写作技巧两方面进行。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发山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康乡长到南湾村调研。村主任老贵忍不住兴奋地对他说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栓保的女儿梅花考上了北京大学。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对于栓保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康乡长是不陌生的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去年年关的时候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康乡长给栓保送去了一壶油两袋面三百元钱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栓保死活不要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说他家的日子还能过得去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现在听到这个消息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康乡长当然也很高兴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咱去栓保家看看。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康乡长和老贵去的时候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梅花正坐在床边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嘤嘤地啜泣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栓保蹲在地上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不住地吧嗒着旱烟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很是无精打采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老贵在康乡长后面悄声说道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栓保兴许正在为梅花的学费发愁呢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康乡长似乎没听到老贵的话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朗声地说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栓保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女儿考上了北大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祝贺你啊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栓保这才发觉来客人了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忙慌乱地站了起来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讪笑着说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康乡长来了。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梅花别过脸去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用袖子擦拭着脸上的泪痕。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康乡长看了看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栓保家里依然空荡荡的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没有一件值钱的家当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墙角一缸咸萝卜散发出一股说臭不臭说咸不咸的味道。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老贵附在康乡长耳边说道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栓保家一年四季把咸萝卜当饭吃。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康乡长发现墙旮旯放着一个瓷罐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突然两眼一亮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这个罐子是干什么用的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栓保不好意思一笑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当年腌制咸菜用的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现在嫌它有点小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就不用了。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康乡长把瓷罐搬到光亮处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用手小心地擦拭了一下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这是宝物啊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栓保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还有老贵都眨巴着眼睛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好像不明白康乡长的话。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这个瓷罐不是一般的瓷罐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唐三彩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栓保说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不可能吧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这是俺爹活着的时候用两个鸡蛋在集市上换来的。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康乡长摇了摇头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接过老贵递过来的一块破布仔细地抹拭着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得意地说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你们瞧瞧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这个瓷罐绝对是唐三彩。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老贵一愣一愣的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你可看仔细了。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你们瞧瞧这造型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这彩饰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这釉色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有一种斑斓富丽的艺术效果。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老贵说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为啥叫唐三彩呢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康乡长侃侃而谈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这种制陶工艺是从唐朝时期开始的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采用堆贴、刻画等形式的装饰图案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同时使用红、绿、白三种釉色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经过高温烧制后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三种釉色相互交融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三彩就变成了很多的色彩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形成了有原色、复色的斑驳淋漓的多种颜色。据说这种玩意由于在制作过程中釉质的自然下流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烧制好的唐三彩会产生许多复杂奇妙的变化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没有任何两件唐三彩作品是完全一样的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所以说这是一件价值连城的宝贝。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康乡长一席话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把老贵和栓保惊得目瞪口呆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傻了一般。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栓保说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这宝物对我来说也没啥用处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也不知道有人要没有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你卖给我如何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栓保惊喜地说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不骗你。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栓保就慌乱地点了点头。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老贵也松了口气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梅花这下可以上大学喽。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当康乡长交给栓保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万元要把瓷罐抱走时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梅花红着脸说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这个瓷罐既然是唐三彩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肯定是我家祖传的东西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所以我不想让它流落到他人手中。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康乡长眨巴着眼睛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你这话什么意思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你要保存好这个瓷罐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万块把它赎回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中不中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没想到是这样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康乡长一时说不出话来。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你要不同意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就请拿走你的钱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把瓷罐留下。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年后你可以赎回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梅花沉默了片刻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就使劲点了点头。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梅花在大学里刻苦学习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成绩优异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毕业后被一家公司聘请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万。在老贵的带领下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梅花辗转找到了康乡长。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康乡长又惊又喜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他抱出那个瓷罐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闺女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实话跟你说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这是一个很普通的瓷罐。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梅花一点儿也不感到惊讶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谢谢您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我当初就知道它只是个很普通的瓷罐。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康乡长很是意外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那你为何还要赎回去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做人得讲良心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当年要不是您出手相助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我不可能有今天。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老贵有点明白又有点糊涂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既然您知道是假的唐三彩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为啥当年提出要让梅花拿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万元来赎回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724265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海明威产生了极强的创作欲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开始动笔写《老人与海》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起初名为《现有的海》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日就完成了初稿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前后仅用了八周。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月份海明威把手稿送给去古巴访问他的友人们传阅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获得了一致的赞美。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梅花抢先插话说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老贵叔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康乡长一是不想让我赎回这个假的唐三彩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二也是在逼我学业有成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干出一番事业啊。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康乡长欣慰地说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我只拿回属于我的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其余的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万你捐给村里如何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梅花同意了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一张笑脸如同盛开的梅花。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 algn="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选自文学期刊《百花园》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下列对小说相关内容和艺术特色的分析鉴赏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唐三彩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为线索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贯串全文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推动了情节发展。同时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唐三彩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情节一波三折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波澜起伏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曲折生动。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小说善于用神态描写表现人物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梅花红着脸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表现了她内心很挣扎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既想要得到帮助上大学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又想要保住家传的宝物。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老贵有点明白又有点糊涂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是指老贵知道康乡长真心想资助梅花上大学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糊涂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是说老贵不了解康乡长故意加价的用心。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这篇小说的主旨是通过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唐三彩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围绕着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唐三彩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传递了中华民族的传统美德。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从文中来看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梅花红着脸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是表现她内心的惭愧和自尊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她知道瓷罐是假的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根本不是什么宝物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她想通过自己的努力赎回瓷罐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以维护尊严。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请结合文本分析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这个人物在小说中的作用。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老贵是小说中的次要人物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他在小说中的作用主要有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推动情节的发展。例如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经由老贵的叙说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康乡长得知梅花考上大学同时也为学费而发愁。小说结尾也是老贵带着梅花去找康乡长要回瓷罐的。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丰富康乡长这一人物形象的特点。老贵对瓷罐的疑惑以及他不明白康乡长对赎回瓷罐的加价行为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都可以反映出康乡长在提供帮助的时候富有智慧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讲究策略。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有利于主题的表达。老贵见证了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唐三彩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所传递的人情温暖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让故事显得合理可信。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首先要明确题干的要求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然后圈出文中描写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与小说情节、主要人物形象以及主旨之间的关系。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8273" y="820823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模拟训练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请探究小说结尾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一张笑脸如同盛开的梅花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梅花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把梅花的笑脸喻为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盛开的梅花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表现了梅花快乐的心情。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梅花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凌寒傲霜依然绽放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象征着梅花不屈不挠、奋发向上的精神品质。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写出了梅花对康乡长心系群众、扶危济困的行为的认同和赞许。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梅花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寄寓了知恩图报、励志自强等中华民族的传统美德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深化了文章的主旨。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解答此类题目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首先要明确题干的要求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然后到文中找到这句话。答题时要把握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作为景物形象的特点以及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这一人物的特点。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New picture" hidden="1"/>
          <p:cNvPicPr/>
          <p:nvPr/>
        </p:nvPicPr>
        <p:blipFill>
          <a:blip r:embed="rId6"/>
          <a:stretch>
            <a:fillRect/>
          </a:stretch>
        </p:blipFill>
        <p:spPr>
          <a:xfrm>
            <a:off x="12077700" y="11658600"/>
            <a:ext cx="444500" cy="393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冰山理论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海明威曾在《午后之死》中提出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如果一位散文作家对于他想写的东西心中有数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那么他可以省略他所知道的东西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读者呢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只要作者写的真实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会强烈地感觉到他所省略的地方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好像作者已经写了出来。冰山在海里移动很庄严宏伟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这是因为它只有八分之一露出水面上。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这就是海明威著名的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冰山理论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硬汉形象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硬汉形象是指海明威作品中出现的一系列人物形象。这些人物有拳击师、斗牛士、猎人等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他们都具有一种百折不挠、坚强不屈的性格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面对暴力和死亡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面对不可改变的命运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都表现出一种从容、镇定的意志力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保持了人的尊严和勇气。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《老人与海》中的主人公圣地亚哥集中体现了海明威心中的硬汉形象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成为海明威作品中众多硬汉形象最突出而独特的代表。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84784"/>
            <a:ext cx="1510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读准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08000" y="2012707"/>
          <a:ext cx="8128000" cy="402033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文档" r:id="rId6" imgW="3984625" imgH="1971675" progId="Word.Document.12">
                  <p:embed/>
                </p:oleObj>
              </mc:Choice>
              <mc:Fallback>
                <p:oleObj name="文档" r:id="rId6" imgW="3984625" imgH="197167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012707"/>
                        <a:ext cx="8128000" cy="4020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000" y="2019669"/>
          <a:ext cx="8128000" cy="307266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文档" r:id="rId6" imgW="3984625" imgH="1507490" progId="Word.Document.12">
                  <p:embed/>
                </p:oleObj>
              </mc:Choice>
              <mc:Fallback>
                <p:oleObj name="文档" r:id="rId6" imgW="3984625" imgH="150749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019669"/>
                        <a:ext cx="8128000" cy="3072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测控设计模板14新</Template>
  <Company>Microsoft</Company>
  <PresentationFormat>On-screen Show (4:3)</PresentationFormat>
  <Paragraphs>368</Paragraphs>
  <Slides>54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baseType="lpstr" size="66">
      <vt:lpstr>Arial</vt:lpstr>
      <vt:lpstr>微软雅黑</vt:lpstr>
      <vt:lpstr>Wingdings</vt:lpstr>
      <vt:lpstr>黑体</vt:lpstr>
      <vt:lpstr>Calibri</vt:lpstr>
      <vt:lpstr>Times New Roman</vt:lpstr>
      <vt:lpstr>NEU-BZ-S92</vt:lpstr>
      <vt:lpstr>方正书宋_GBK</vt:lpstr>
      <vt:lpstr>楷体</vt:lpstr>
      <vt:lpstr>方正宋黑_GBK</vt:lpstr>
      <vt:lpstr>宋体</vt:lpstr>
      <vt:lpstr>自定义设计方案</vt:lpstr>
      <vt:lpstr>9　*老人与海(节选)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海鸥子</cp:lastModifiedBy>
  <cp:revision>152</cp:revision>
  <dcterms:created xsi:type="dcterms:W3CDTF">2016-04-22T00:11:00Z</dcterms:created>
  <dcterms:modified xsi:type="dcterms:W3CDTF">2020-09-14T09:22:55Z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2052-11.1.0.9999</vt:lpwstr>
  </property>
</Properties>
</file>