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59" r:id="rId3"/>
    <p:sldId id="655" r:id="rId4"/>
    <p:sldId id="750" r:id="rId5"/>
    <p:sldId id="816" r:id="rId6"/>
    <p:sldId id="769" r:id="rId7"/>
    <p:sldId id="781" r:id="rId8"/>
    <p:sldId id="770" r:id="rId9"/>
    <p:sldId id="785" r:id="rId10"/>
    <p:sldId id="748" r:id="rId11"/>
    <p:sldId id="782" r:id="rId12"/>
    <p:sldId id="771" r:id="rId13"/>
    <p:sldId id="783" r:id="rId14"/>
    <p:sldId id="772" r:id="rId15"/>
    <p:sldId id="773" r:id="rId16"/>
    <p:sldId id="774" r:id="rId17"/>
    <p:sldId id="775" r:id="rId18"/>
    <p:sldId id="776" r:id="rId19"/>
    <p:sldId id="777" r:id="rId20"/>
    <p:sldId id="784" r:id="rId21"/>
    <p:sldId id="779" r:id="rId22"/>
    <p:sldId id="778" r:id="rId23"/>
    <p:sldId id="780" r:id="rId24"/>
    <p:sldId id="786" r:id="rId25"/>
    <p:sldId id="747" r:id="rId26"/>
    <p:sldId id="756" r:id="rId27"/>
    <p:sldId id="746" r:id="rId28"/>
    <p:sldId id="757" r:id="rId29"/>
    <p:sldId id="758" r:id="rId30"/>
    <p:sldId id="759" r:id="rId31"/>
    <p:sldId id="760" r:id="rId32"/>
    <p:sldId id="761" r:id="rId33"/>
    <p:sldId id="762" r:id="rId34"/>
    <p:sldId id="763" r:id="rId35"/>
    <p:sldId id="764" r:id="rId36"/>
    <p:sldId id="767" r:id="rId37"/>
    <p:sldId id="562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6600FF"/>
    <a:srgbClr val="FFFFCC"/>
    <a:srgbClr val="080005"/>
    <a:srgbClr val="3399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4101" name="矩形 410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3" name="矩形 410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5" name="矩形 410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7" name="矩形 4106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矩形 411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3" name="矩形 411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5" name="矩形 4114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117" name="图片 4116" descr="timg?image&amp;quality=80&amp;size=b9999_10000&amp;sec=1586321066871&amp;di=57a72247e75f5f83e1004efca0d42137&amp;imgtype=0&amp;src=http%3A%2F%2Fb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8" name="文本框 4117"/>
          <p:cNvSpPr txBox="1"/>
          <p:nvPr/>
        </p:nvSpPr>
        <p:spPr>
          <a:xfrm>
            <a:off x="1116013" y="2205038"/>
            <a:ext cx="7416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119" name="文本框 4118"/>
          <p:cNvSpPr txBox="1"/>
          <p:nvPr/>
        </p:nvSpPr>
        <p:spPr>
          <a:xfrm>
            <a:off x="323850" y="2133600"/>
            <a:ext cx="8496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中考语文语法知识专题复习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（五、复句）</a:t>
            </a:r>
            <a:endParaRPr lang="zh-CN" altLang="zh-CN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5190" y="1758950"/>
            <a:ext cx="735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7200" y="2247265"/>
            <a:ext cx="8101965" cy="3046095"/>
          </a:xfrm>
          <a:prstGeom prst="rect">
            <a:avLst/>
          </a:prstGeom>
          <a:solidFill>
            <a:srgbClr val="92D050"/>
          </a:solidFill>
          <a:ln w="57150">
            <a:solidFill>
              <a:srgbClr val="7030A0"/>
            </a:solidFill>
            <a:prstDash val="dash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单用关联词语：或、或者、还是、宁可、宁肯、还不如。</a:t>
            </a:r>
            <a:endParaRPr lang="zh-CN" altLang="en-US" sz="320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搭配用的：是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，还是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；要么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，要么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；不是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，就是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；也许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，也许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；与其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，不如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；与其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，宁可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；宁愿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，也不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；宁可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，也</a:t>
            </a:r>
            <a:r>
              <a:rPr lang="en-US" altLang="zh-CN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320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1032510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（四）、转折复句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570" y="1827530"/>
            <a:ext cx="8053070" cy="4399915"/>
          </a:xfrm>
          <a:prstGeom prst="rect">
            <a:avLst/>
          </a:prstGeom>
          <a:noFill/>
          <a:ln w="7620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转折复句由两个有转折关系的分句组成。后一个分句的意思不是顺着前一个分句的意思说下来，而是转到相反的意思上去。这类复句常用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虽然（尽管、固然）……，但是（可是、却）……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然而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不过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等关联词语。例如：</a:t>
            </a:r>
            <a:endParaRPr lang="zh-CN" altLang="en-US" sz="2800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1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、有的青年虽有理想，但刻苦勤奋不足。</a:t>
            </a:r>
            <a:endParaRPr lang="zh-CN" altLang="en-US" sz="2800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2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、矛盾是普遍存在的，不过按事物的性质不同，矛盾的性质也不同。例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2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用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不过</a:t>
            </a:r>
            <a:r>
              <a:rPr lang="en-US" altLang="zh-CN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，表示转折的语气较轻，前后分句的意思虽不一致，但并不是完全相反。</a:t>
            </a:r>
            <a:endParaRPr lang="zh-CN" altLang="en-US" sz="2800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745" y="2145030"/>
            <a:ext cx="7181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4385" y="1395730"/>
            <a:ext cx="7810500" cy="3322955"/>
          </a:xfrm>
          <a:prstGeom prst="rect">
            <a:avLst/>
          </a:prstGeom>
          <a:noFill/>
          <a:ln w="76200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单用关联词语：但是、可是、却、然而、虽然、不过、只是、虽说是、就是、反而、尽管、固然、只不过。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搭配用的：虽然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，但是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；虽然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，可是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；尽管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，但是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；尽管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，然而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；虽然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，却</a:t>
            </a:r>
            <a:r>
              <a:rPr lang="en-US" altLang="zh-CN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6935" y="274955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（五）、因果复句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021080"/>
            <a:ext cx="8263890" cy="5262245"/>
          </a:xfrm>
          <a:prstGeom prst="rect">
            <a:avLst/>
          </a:prstGeom>
          <a:ln w="57150">
            <a:solidFill>
              <a:srgbClr val="FF0000"/>
            </a:solidFill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57200"/>
            <a:r>
              <a:rPr lang="zh-CN" altLang="en-US" sz="2400"/>
              <a:t>因果复句一般由两个有因果关系的分句组成。这类复句两个分句间的关系有两种。一种是说明因果关系，一个分句说明原因，另一个分句说明由这个原因产生的结果，因和果都是客观存在的。这种因果关系复句，常用</a:t>
            </a:r>
            <a:r>
              <a:rPr lang="en-US" altLang="zh-CN" sz="2400"/>
              <a:t>“</a:t>
            </a:r>
            <a:r>
              <a:rPr lang="zh-CN" altLang="en-US" sz="2400"/>
              <a:t>因为</a:t>
            </a:r>
            <a:r>
              <a:rPr lang="en-US" altLang="zh-CN" sz="2400"/>
              <a:t>”“</a:t>
            </a:r>
            <a:r>
              <a:rPr lang="zh-CN" altLang="en-US" sz="2400"/>
              <a:t>由于</a:t>
            </a:r>
            <a:r>
              <a:rPr lang="en-US" altLang="zh-CN" sz="2400"/>
              <a:t>”“</a:t>
            </a:r>
            <a:r>
              <a:rPr lang="zh-CN" altLang="en-US" sz="2400"/>
              <a:t>所以</a:t>
            </a:r>
            <a:r>
              <a:rPr lang="en-US" altLang="zh-CN" sz="2400"/>
              <a:t>”“</a:t>
            </a:r>
            <a:r>
              <a:rPr lang="zh-CN" altLang="en-US" sz="2400"/>
              <a:t>因此</a:t>
            </a:r>
            <a:r>
              <a:rPr lang="en-US" altLang="zh-CN" sz="2400"/>
              <a:t>”“</a:t>
            </a:r>
            <a:r>
              <a:rPr lang="zh-CN" altLang="en-US" sz="2400"/>
              <a:t>因为（由于）</a:t>
            </a:r>
            <a:r>
              <a:rPr lang="zh-CN" altLang="en-US" sz="2400">
                <a:cs typeface="Arial" panose="020B0604020202020204" pitchFamily="34" charset="0"/>
              </a:rPr>
              <a:t>……，所以……</a:t>
            </a:r>
            <a:r>
              <a:rPr lang="en-US" altLang="zh-CN" sz="2400">
                <a:cs typeface="Arial" panose="020B0604020202020204" pitchFamily="34" charset="0"/>
              </a:rPr>
              <a:t>”“……</a:t>
            </a:r>
            <a:r>
              <a:rPr lang="zh-CN" altLang="en-US" sz="2400">
                <a:cs typeface="Arial" panose="020B0604020202020204" pitchFamily="34" charset="0"/>
              </a:rPr>
              <a:t>之所以……，是因为……</a:t>
            </a:r>
            <a:r>
              <a:rPr lang="en-US" altLang="zh-CN" sz="2400">
                <a:cs typeface="Arial" panose="020B0604020202020204" pitchFamily="34" charset="0"/>
              </a:rPr>
              <a:t>”</a:t>
            </a:r>
            <a:r>
              <a:rPr lang="zh-CN" altLang="en-US" sz="2400">
                <a:cs typeface="Arial" panose="020B0604020202020204" pitchFamily="34" charset="0"/>
              </a:rPr>
              <a:t>等关联词语。前一个分句如果用</a:t>
            </a:r>
            <a:r>
              <a:rPr lang="en-US" altLang="zh-CN" sz="2400">
                <a:cs typeface="Arial" panose="020B0604020202020204" pitchFamily="34" charset="0"/>
              </a:rPr>
              <a:t>“</a:t>
            </a:r>
            <a:r>
              <a:rPr lang="zh-CN" altLang="en-US" sz="2400">
                <a:cs typeface="Arial" panose="020B0604020202020204" pitchFamily="34" charset="0"/>
              </a:rPr>
              <a:t>因为</a:t>
            </a:r>
            <a:r>
              <a:rPr lang="en-US" altLang="zh-CN" sz="2400">
                <a:cs typeface="Arial" panose="020B0604020202020204" pitchFamily="34" charset="0"/>
              </a:rPr>
              <a:t>”</a:t>
            </a:r>
            <a:r>
              <a:rPr lang="zh-CN" altLang="en-US" sz="2400">
                <a:cs typeface="Arial" panose="020B0604020202020204" pitchFamily="34" charset="0"/>
              </a:rPr>
              <a:t>。后一个分句就不能用</a:t>
            </a:r>
            <a:r>
              <a:rPr lang="en-US" altLang="zh-CN" sz="2400">
                <a:cs typeface="Arial" panose="020B0604020202020204" pitchFamily="34" charset="0"/>
              </a:rPr>
              <a:t>“</a:t>
            </a:r>
            <a:r>
              <a:rPr lang="zh-CN" altLang="en-US" sz="2400">
                <a:cs typeface="Arial" panose="020B0604020202020204" pitchFamily="34" charset="0"/>
              </a:rPr>
              <a:t>因此</a:t>
            </a:r>
            <a:r>
              <a:rPr lang="en-US" altLang="zh-CN" sz="2400">
                <a:cs typeface="Arial" panose="020B0604020202020204" pitchFamily="34" charset="0"/>
              </a:rPr>
              <a:t>”“</a:t>
            </a:r>
            <a:r>
              <a:rPr lang="zh-CN" altLang="en-US" sz="2400">
                <a:cs typeface="Arial" panose="020B0604020202020204" pitchFamily="34" charset="0"/>
              </a:rPr>
              <a:t>因而</a:t>
            </a:r>
            <a:r>
              <a:rPr lang="en-US" altLang="zh-CN" sz="2400">
                <a:cs typeface="Arial" panose="020B0604020202020204" pitchFamily="34" charset="0"/>
              </a:rPr>
              <a:t>”</a:t>
            </a:r>
            <a:r>
              <a:rPr lang="zh-CN" altLang="en-US" sz="2400">
                <a:cs typeface="Arial" panose="020B0604020202020204" pitchFamily="34" charset="0"/>
              </a:rPr>
              <a:t>，以免字面重复。例如：</a:t>
            </a:r>
            <a:endParaRPr lang="zh-CN" altLang="en-US" sz="2400">
              <a:cs typeface="Arial" panose="020B0604020202020204" pitchFamily="34" charset="0"/>
            </a:endParaRPr>
          </a:p>
          <a:p>
            <a:pPr indent="457200"/>
            <a:r>
              <a:rPr lang="en-US" altLang="zh-CN" sz="2400">
                <a:cs typeface="Arial" panose="020B0604020202020204" pitchFamily="34" charset="0"/>
              </a:rPr>
              <a:t>1</a:t>
            </a:r>
            <a:r>
              <a:rPr lang="zh-CN" altLang="en-US" sz="2400">
                <a:cs typeface="Arial" panose="020B0604020202020204" pitchFamily="34" charset="0"/>
              </a:rPr>
              <a:t>、因为时间是组成生命的材料，所以浪费时间就是耗费生命。</a:t>
            </a:r>
            <a:endParaRPr lang="zh-CN" altLang="en-US" sz="2400">
              <a:cs typeface="Arial" panose="020B0604020202020204" pitchFamily="34" charset="0"/>
            </a:endParaRPr>
          </a:p>
          <a:p>
            <a:pPr indent="457200"/>
            <a:r>
              <a:rPr lang="en-US" altLang="zh-CN" sz="2400">
                <a:cs typeface="Arial" panose="020B0604020202020204" pitchFamily="34" charset="0"/>
              </a:rPr>
              <a:t>2</a:t>
            </a:r>
            <a:r>
              <a:rPr lang="zh-CN" altLang="en-US" sz="2400">
                <a:cs typeface="Arial" panose="020B0604020202020204" pitchFamily="34" charset="0"/>
              </a:rPr>
              <a:t>、真正有理想的人，必定珍惜一分一秒，因为每一瞬间的奋斗都关系着目标的实现。</a:t>
            </a:r>
            <a:endParaRPr lang="zh-CN" altLang="en-US" sz="2400">
              <a:cs typeface="Arial" panose="020B0604020202020204" pitchFamily="34" charset="0"/>
            </a:endParaRPr>
          </a:p>
          <a:p>
            <a:pPr indent="457200"/>
            <a:r>
              <a:rPr lang="zh-CN" altLang="en-US" sz="2400">
                <a:cs typeface="Arial" panose="020B0604020202020204" pitchFamily="34" charset="0"/>
              </a:rPr>
              <a:t>例</a:t>
            </a:r>
            <a:r>
              <a:rPr lang="en-US" altLang="zh-CN" sz="2400">
                <a:cs typeface="Arial" panose="020B0604020202020204" pitchFamily="34" charset="0"/>
              </a:rPr>
              <a:t>1</a:t>
            </a:r>
            <a:r>
              <a:rPr lang="zh-CN" altLang="en-US" sz="2400">
                <a:cs typeface="Arial" panose="020B0604020202020204" pitchFamily="34" charset="0"/>
              </a:rPr>
              <a:t>是</a:t>
            </a:r>
            <a:r>
              <a:rPr lang="en-US" altLang="zh-CN" sz="2400">
                <a:cs typeface="Arial" panose="020B0604020202020204" pitchFamily="34" charset="0"/>
              </a:rPr>
              <a:t>“</a:t>
            </a:r>
            <a:r>
              <a:rPr lang="zh-CN" altLang="en-US" sz="2400">
                <a:cs typeface="Arial" panose="020B0604020202020204" pitchFamily="34" charset="0"/>
              </a:rPr>
              <a:t>前因后果</a:t>
            </a:r>
            <a:r>
              <a:rPr lang="en-US" altLang="zh-CN" sz="2400">
                <a:cs typeface="Arial" panose="020B0604020202020204" pitchFamily="34" charset="0"/>
              </a:rPr>
              <a:t>”</a:t>
            </a:r>
            <a:r>
              <a:rPr lang="zh-CN" altLang="en-US" sz="2400">
                <a:cs typeface="Arial" panose="020B0604020202020204" pitchFamily="34" charset="0"/>
              </a:rPr>
              <a:t>：前一个分句说明原因，后一个分句说明结果；例</a:t>
            </a:r>
            <a:r>
              <a:rPr lang="en-US" altLang="zh-CN" sz="2400">
                <a:cs typeface="Arial" panose="020B0604020202020204" pitchFamily="34" charset="0"/>
              </a:rPr>
              <a:t>2</a:t>
            </a:r>
            <a:r>
              <a:rPr lang="zh-CN" altLang="en-US" sz="2400">
                <a:cs typeface="Arial" panose="020B0604020202020204" pitchFamily="34" charset="0"/>
              </a:rPr>
              <a:t>是</a:t>
            </a:r>
            <a:r>
              <a:rPr lang="en-US" altLang="zh-CN" sz="2400">
                <a:cs typeface="Arial" panose="020B0604020202020204" pitchFamily="34" charset="0"/>
              </a:rPr>
              <a:t>“</a:t>
            </a:r>
            <a:r>
              <a:rPr lang="zh-CN" altLang="en-US" sz="2400">
                <a:cs typeface="Arial" panose="020B0604020202020204" pitchFamily="34" charset="0"/>
              </a:rPr>
              <a:t>前果后因</a:t>
            </a:r>
            <a:r>
              <a:rPr lang="en-US" altLang="zh-CN" sz="2400">
                <a:cs typeface="Arial" panose="020B0604020202020204" pitchFamily="34" charset="0"/>
              </a:rPr>
              <a:t>”</a:t>
            </a:r>
            <a:r>
              <a:rPr lang="zh-CN" altLang="en-US" sz="2400">
                <a:cs typeface="Arial" panose="020B0604020202020204" pitchFamily="34" charset="0"/>
              </a:rPr>
              <a:t>：前一个分句先说明情况，后一个分句补充说明产生这种情况的原因。</a:t>
            </a:r>
            <a:endParaRPr lang="zh-CN" altLang="en-US" sz="240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998855"/>
            <a:ext cx="7942580" cy="26765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5720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另一种是推论因果关系，前一个分句提出一个依据或前提，后一个分句表示由这个依据或前提推出的结论。这种结论带有主观性，可能是事实，也可能不是事实。这种关系的复句一般用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既然……，就……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等关联词语来表示。例如：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既然懂得了时间的可贵，就从今天开始不浪费一分一秒。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845" y="4052570"/>
            <a:ext cx="7814310" cy="224536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单用关联词语：因此、因而、所以、以致、致使、从而、既然、由于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搭配用的：因为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，所以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；由于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，因而（所以）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；既然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，就（那么，那就）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；之所以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，是因为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1032510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（六）、假设复句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095" y="1793240"/>
            <a:ext cx="7916545" cy="3538220"/>
          </a:xfrm>
          <a:prstGeom prst="rect">
            <a:avLst/>
          </a:prstGeom>
          <a:noFill/>
          <a:ln w="57150">
            <a:solidFill>
              <a:srgbClr val="92D050"/>
            </a:solidFill>
            <a:prstDash val="lgDashDot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假设复句一般由两个有假设关系的分句组成，前一个分句假设存在或出现了某种情况，后一个分句说明由这种情况产生的结果。常用的关联词语有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假如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倘若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要是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等，它们常和副词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等配合使用。例如：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、如果你愿意，我就陪你去白云山看看。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、我们若能这样追问，一切虚妄的学说便不攻自破了。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145" y="1032510"/>
            <a:ext cx="7780655" cy="2676525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还有一种假设复句，前一个分句假设存在或出现某种情况，并先退让一步，承认它为事实，后一个分句说出一个跟假设的情况不相应的结果。常用</a:t>
            </a:r>
            <a:r>
              <a:rPr lang="en-US" altLang="zh-CN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即使（纵然、哪怕、就算）……，也……</a:t>
            </a:r>
            <a:r>
              <a:rPr lang="en-US" altLang="zh-CN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的格式。例如：</a:t>
            </a:r>
            <a:endParaRPr lang="zh-CN" altLang="en-US" sz="28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/>
            <a:r>
              <a:rPr lang="zh-CN" altLang="en-US" sz="28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即使工作再困难些，他也不会退缩的。</a:t>
            </a:r>
            <a:endParaRPr lang="zh-CN" altLang="en-US" sz="28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645" y="4030345"/>
            <a:ext cx="7971155" cy="26765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单用关联词语：如果、假如、假使、倘若、要是、要不是、不然、否则、要不然。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搭配用的：如果（假如、假使、倘若、要是）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，就（那么、便、则）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；即使（纵然、纵使、即便）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，也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；若是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，那么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；要是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；假若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，那么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 .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1032510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（七）、条件复句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330" y="1974850"/>
            <a:ext cx="7598410" cy="3538220"/>
          </a:xfrm>
          <a:prstGeom prst="rect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条件复句一般由两个有条件关系的分句组成，前一个分句提出一个条件，后一个分句说明在这种条件下产生的结果。常用的关联词语有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只要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只有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除非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等，它们常和副词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等配合使用。例如：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、只有靠自己观察，才能知道实际的情形。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、除非身体实在支持不住，他才会离开自己的工作岗位。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600200"/>
            <a:ext cx="7636510" cy="3538220"/>
          </a:xfrm>
          <a:prstGeom prst="rect">
            <a:avLst/>
          </a:prstGeom>
          <a:solidFill>
            <a:srgbClr val="92D050"/>
          </a:solidFill>
          <a:ln w="57150">
            <a:solidFill>
              <a:srgbClr val="7030A0"/>
            </a:solidFill>
            <a:prstDash val="sysDash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还有一种条件复句，结果是不以条件为转移的，不论在什么条件下，都会产生相同的结果。常用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无论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（不论、不管）……，都……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等关联词语表示。例如：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1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、我们对于传说的话，不论信不信，都应当经过一番思考。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2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、从教学的过程来说，不管要学什么，教的人总要从易到难，逐步深入地把知识教给学生。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860" y="1691005"/>
            <a:ext cx="7874635" cy="3969385"/>
          </a:xfrm>
          <a:prstGeom prst="rect">
            <a:avLst/>
          </a:prstGeom>
          <a:solidFill>
            <a:srgbClr val="92D050"/>
          </a:solidFill>
          <a:ln w="57150">
            <a:solidFill>
              <a:srgbClr val="FFC000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单用关联词语：只有、只要、不管、无论、除非、才、一旦、任凭。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搭配用的：只有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，才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；只要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，就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；不管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，都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；不管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，总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；无论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，都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；无论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，也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；除非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；不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；除非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，否则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；一旦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，便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；任凭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，也</a:t>
            </a:r>
            <a:r>
              <a:rPr lang="en-US" altLang="zh-CN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。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35" y="1214120"/>
            <a:ext cx="2806065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一、什么是复句？</a:t>
            </a:r>
            <a:endParaRPr lang="zh-CN" altLang="en-US" sz="28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235" y="2644775"/>
            <a:ext cx="787019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由两个或两个以上的意义上有关联、</a:t>
            </a:r>
            <a:r>
              <a:rPr lang="zh-CN" altLang="en-US" sz="28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结构上互不作句子成分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的单句组成的句子称为复句，组成复句的单句叫做分句。分句可以是主谓句，也可以是非主谓句。分句之间有短暂的语音停顿，书面上用逗号或分号表示。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8355" y="274955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（八）、承接复句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180" y="1146175"/>
            <a:ext cx="7537450" cy="310769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prstDash val="lgDashDot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FF0000"/>
                </a:solidFill>
              </a:rPr>
              <a:t>承接复句，几个分句表示连续发生的事情或动作，彼此顺序不能动。常用的关联词语有</a:t>
            </a:r>
            <a:r>
              <a:rPr lang="en-US" altLang="zh-CN" sz="2800">
                <a:solidFill>
                  <a:srgbClr val="FF0000"/>
                </a:solidFill>
              </a:rPr>
              <a:t>“A</a:t>
            </a:r>
            <a:r>
              <a:rPr lang="zh-CN" altLang="en-US" sz="2800">
                <a:solidFill>
                  <a:srgbClr val="FF0000"/>
                </a:solidFill>
              </a:rPr>
              <a:t>，于是</a:t>
            </a:r>
            <a:r>
              <a:rPr lang="en-US" altLang="zh-CN" sz="2800">
                <a:solidFill>
                  <a:srgbClr val="FF0000"/>
                </a:solidFill>
              </a:rPr>
              <a:t>B”“A</a:t>
            </a:r>
            <a:r>
              <a:rPr lang="zh-CN" altLang="en-US" sz="2800">
                <a:solidFill>
                  <a:srgbClr val="FF0000"/>
                </a:solidFill>
              </a:rPr>
              <a:t>，然后</a:t>
            </a:r>
            <a:r>
              <a:rPr lang="en-US" altLang="zh-CN" sz="2800">
                <a:solidFill>
                  <a:srgbClr val="FF0000"/>
                </a:solidFill>
              </a:rPr>
              <a:t>B”“A</a:t>
            </a:r>
            <a:r>
              <a:rPr lang="zh-CN" altLang="en-US" sz="2800">
                <a:solidFill>
                  <a:srgbClr val="FF0000"/>
                </a:solidFill>
              </a:rPr>
              <a:t>，接着</a:t>
            </a:r>
            <a:r>
              <a:rPr lang="en-US" altLang="zh-CN" sz="2800">
                <a:solidFill>
                  <a:srgbClr val="FF0000"/>
                </a:solidFill>
              </a:rPr>
              <a:t>B”“A</a:t>
            </a:r>
            <a:r>
              <a:rPr lang="zh-CN" altLang="en-US" sz="2800">
                <a:solidFill>
                  <a:srgbClr val="FF0000"/>
                </a:solidFill>
              </a:rPr>
              <a:t>，便</a:t>
            </a:r>
            <a:r>
              <a:rPr lang="en-US" altLang="zh-CN" sz="2800">
                <a:solidFill>
                  <a:srgbClr val="FF0000"/>
                </a:solidFill>
              </a:rPr>
              <a:t>B”</a:t>
            </a:r>
            <a:r>
              <a:rPr lang="zh-CN" altLang="en-US" sz="2800">
                <a:solidFill>
                  <a:srgbClr val="FF0000"/>
                </a:solidFill>
              </a:rPr>
              <a:t>，例如：</a:t>
            </a:r>
            <a:endParaRPr lang="zh-CN" altLang="en-US" sz="2800">
              <a:solidFill>
                <a:srgbClr val="FF0000"/>
              </a:solidFill>
            </a:endParaRPr>
          </a:p>
          <a:p>
            <a:pPr indent="457200"/>
            <a:r>
              <a:rPr lang="en-US" altLang="zh-CN" sz="2800">
                <a:solidFill>
                  <a:srgbClr val="FF0000"/>
                </a:solidFill>
              </a:rPr>
              <a:t>1</a:t>
            </a:r>
            <a:r>
              <a:rPr lang="zh-CN" altLang="en-US" sz="2800">
                <a:solidFill>
                  <a:srgbClr val="FF0000"/>
                </a:solidFill>
              </a:rPr>
              <a:t>、他们俩手拉着手，穿过树林，翻过山头，回到草房。</a:t>
            </a:r>
            <a:endParaRPr lang="zh-CN" altLang="en-US" sz="2800">
              <a:solidFill>
                <a:srgbClr val="FF0000"/>
              </a:solidFill>
            </a:endParaRPr>
          </a:p>
          <a:p>
            <a:pPr indent="457200"/>
            <a:r>
              <a:rPr lang="en-US" altLang="zh-CN" sz="2800">
                <a:solidFill>
                  <a:srgbClr val="FF0000"/>
                </a:solidFill>
              </a:rPr>
              <a:t>2</a:t>
            </a:r>
            <a:r>
              <a:rPr lang="zh-CN" altLang="en-US" sz="2800">
                <a:solidFill>
                  <a:srgbClr val="FF0000"/>
                </a:solidFill>
              </a:rPr>
              <a:t>、电光闪闪，雷声隆隆，一会儿下起了瓢泼大雨。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220" y="4608830"/>
            <a:ext cx="8490585" cy="18148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承接复句关联词语：</a:t>
            </a:r>
            <a:endParaRPr lang="zh-CN" altLang="en-US" sz="2800"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1）单用：就、便、才、于是、然后、接着、又、后来、终于、继而、刚。</a:t>
            </a:r>
            <a:endParaRPr lang="zh-CN" altLang="en-US" sz="2800"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2）双用：首先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</a:t>
            </a:r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，然后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B;</a:t>
            </a:r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   刚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</a:t>
            </a:r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，就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B</a:t>
            </a:r>
            <a:r>
              <a:rPr lang="zh-CN" altLang="en-US" sz="2800">
                <a:latin typeface="Batang" panose="02030600000101010101" charset="-127"/>
                <a:cs typeface="Batang" panose="02030600000101010101" charset="-127"/>
              </a:rPr>
              <a:t>；</a:t>
            </a:r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   一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</a:t>
            </a:r>
            <a:r>
              <a:rPr lang="zh-CN" altLang="en-US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，就</a:t>
            </a:r>
            <a:r>
              <a:rPr lang="en-US" altLang="zh-CN" sz="2800"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B.</a:t>
            </a:r>
            <a:endParaRPr lang="en-US" altLang="zh-CN" sz="2800"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4890" y="1168400"/>
            <a:ext cx="45542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</a:rPr>
              <a:t>复句关联词语顺口溜</a:t>
            </a:r>
            <a:endParaRPr lang="zh-CN" altLang="en-US" sz="3600">
              <a:solidFill>
                <a:srgbClr val="FF0000"/>
              </a:solidFill>
            </a:endParaRPr>
          </a:p>
          <a:p>
            <a:pPr algn="ctr"/>
            <a:r>
              <a:rPr lang="zh-CN" altLang="en-US" sz="3600"/>
              <a:t>不是而是是并列，</a:t>
            </a:r>
            <a:endParaRPr lang="zh-CN" altLang="en-US" sz="3600"/>
          </a:p>
          <a:p>
            <a:pPr algn="ctr"/>
            <a:r>
              <a:rPr lang="zh-CN" altLang="en-US" sz="3600"/>
              <a:t>不是就是是选择，</a:t>
            </a:r>
            <a:endParaRPr lang="zh-CN" altLang="en-US" sz="3600"/>
          </a:p>
          <a:p>
            <a:pPr algn="ctr"/>
            <a:r>
              <a:rPr lang="zh-CN" altLang="en-US" sz="3600"/>
              <a:t>尚且何况是递进，</a:t>
            </a:r>
            <a:endParaRPr lang="zh-CN" altLang="en-US" sz="3600"/>
          </a:p>
          <a:p>
            <a:pPr algn="ctr"/>
            <a:r>
              <a:rPr lang="zh-CN" altLang="en-US" sz="3600"/>
              <a:t>尽管还是是转折，</a:t>
            </a:r>
            <a:endParaRPr lang="zh-CN" altLang="en-US" sz="3600"/>
          </a:p>
          <a:p>
            <a:pPr algn="ctr"/>
            <a:r>
              <a:rPr lang="zh-CN" altLang="en-US" sz="3600"/>
              <a:t>既然配就是因果，</a:t>
            </a:r>
            <a:endParaRPr lang="zh-CN" altLang="en-US" sz="3600"/>
          </a:p>
          <a:p>
            <a:pPr algn="ctr"/>
            <a:r>
              <a:rPr lang="zh-CN" altLang="en-US" sz="3600"/>
              <a:t>即使配也是假设，</a:t>
            </a:r>
            <a:endParaRPr lang="zh-CN" altLang="en-US" sz="3600"/>
          </a:p>
          <a:p>
            <a:pPr algn="ctr"/>
            <a:r>
              <a:rPr lang="zh-CN" altLang="en-US" sz="3600"/>
              <a:t>无论除非和不管，</a:t>
            </a:r>
            <a:endParaRPr lang="zh-CN" altLang="en-US" sz="3600"/>
          </a:p>
          <a:p>
            <a:pPr algn="ctr"/>
            <a:r>
              <a:rPr lang="zh-CN" altLang="en-US" sz="3600"/>
              <a:t>只有只要讲条件。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655" y="1520190"/>
            <a:ext cx="8526145" cy="396938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、指出下列复句的类型。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）、它既不需要谁来施肥，也不需要谁来灌溉。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）、这种桥不但形式优美，而且结构坚固。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）、我们宁可挨批评，也不能昧着良心去作假呀！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）、他小小年纪，胆量可不小啊。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）、即使天塌下来，这件事也得继续做完。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）、哥哥嫂嫂既然扔开他像泼出去的水，他又何必恋恋不舍呢？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）、衣服只要干净整齐，越朴素穿着越称心。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065" y="1016635"/>
            <a:ext cx="8611870" cy="5692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）、从门到窗子是七步，从窗子到门也是七步。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）、桥的设计完全合乎原理，施工技术更是巧妙绝伦。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）、武松这一去，或者把老虎打死，或者被老虎吃掉，别无选择。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）、虽然我一见便知是闰土，但又不是我记忆上的闰土了。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）、谁如果要鉴赏我国的园林，苏州园林就不该错过。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）、几房本家大约已经搬走了，所以很寂静。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）、只有具备了“明知山有虎，偏向虎山行”的胆识，才能昂首阔步于成功的大道之上。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）、宏儿听了这话，便招来水生。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8515" y="1759585"/>
            <a:ext cx="7507605" cy="3969385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辨别下列复句类型分析错误的一句是：（     ）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、倘肯多花一文，便可以买一碟茴香豆。（假设复句）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、他瘦得教人担心，但是精神很好。（转折复句）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、只有孔乙己到店，才可以笑几声。（选择复句）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、我国幅员辽阔，特产丰富。（并列复句）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0645" y="2213610"/>
            <a:ext cx="668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C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125" y="1702435"/>
            <a:ext cx="7681595" cy="3969385"/>
          </a:xfrm>
          <a:prstGeom prst="rect">
            <a:avLst/>
          </a:prstGeom>
          <a:ln w="57150"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下列各句与所给例句的复句类型相同的一项是：（            ）</a:t>
            </a:r>
            <a:endParaRPr lang="zh-CN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例句：不是意识决定存在，而是存在决定意识。</a:t>
            </a:r>
            <a:endParaRPr lang="zh-CN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、不是东风压倒西风，就是西风压倒东风。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、这条路天气好的时候尚且坑洼不平，何况一场暴雨之后呢？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、一方面我们要认真钻研书本，另一方面我们也要注重动手操作。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、不辛勤地耕耘，不会有丰硕的成果。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6820" y="2145030"/>
            <a:ext cx="1130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0720" y="1441450"/>
            <a:ext cx="799592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4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cs typeface="DFKai-SB" panose="03000509000000000000" charset="-120"/>
              </a:rPr>
              <a:t>、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下列有关语法的表述有误的一项是：（       ）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、旗鼓相当、不动声色、故弄玄虚、稔熟于心，短语类型各不相同。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无论植树还是种草，土壤中必须有充足的水分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是条件关系的复句。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C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我却怎么也笑不出，陷入了迷惘的沉思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一句中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沉思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是名词。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D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翻开有关西域的书籍，你会惊讶于罗布泊的热闹繁华。</a:t>
            </a:r>
            <a:r>
              <a:rPr lang="en-US" altLang="zh-CN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一句中画横线部分的句子成分是补语。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0020" y="1895475"/>
            <a:ext cx="85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4780" y="70485"/>
            <a:ext cx="147447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" y="748665"/>
            <a:ext cx="907478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对语法分析正确的一项是：（         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日出之所以美，是我们看到黎明的时候，唤起了生命的某种感叹。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从看日出的过程里，我们感到蒸蒸日上的朝气，感觉生命的活泼，感觉到从绝望黑夜进入到希望黎明的柳暗花明。我们看到的不是黎明，而是自己的生命。我们把自己期待生命美好的渴望，投射在黎明上。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A.文中“感觉”“活泼”都是动词，“看日出”是动宾短语。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B.“我们把自己期待生命美好的渴望，投射在黎明上。“这个句子中“投射”做状语。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C.“我们看到的不是黎明，而是自己的生命。”一句是并列复句。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D.文中画线句子有语病，修改方法是把“唤起”改为“呼唤”。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8870" y="748665"/>
            <a:ext cx="711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1875" y="1146810"/>
            <a:ext cx="74320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6</a:t>
            </a:r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.下列有关语法的表达有误的一项是：（   ）  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A.“心情愉快”是主谓短语。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B.“弯腰不是屈辱，而是一种人格精神”是选择关系的复句。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C.“创建文明校园，争做文明学子</a:t>
            </a:r>
            <a:r>
              <a:rPr lang="en-US" altLang="zh-CN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的活动已列入每一天的教育教学管理之中”一句中“管理”是名词。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D.“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对别人的话，不经过思考，都不打折扣地承认</a:t>
            </a:r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是思想上的懒惰”一句中画横线部</a:t>
            </a:r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  <a:sym typeface="+mn-ea"/>
              </a:rPr>
              <a:t>分的句子成分是主语。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6665" y="1146810"/>
            <a:ext cx="270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035" y="1600200"/>
            <a:ext cx="75590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对复句关系的分析不正确的一项是：（      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A.天上的风筝渐渐多了，地上的孩子也多了。(并列关系)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B.除非你亲自去解释，他才会相信。(假设关系)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c.既然大家已经同意了这个方案，那就开始实施吧。(因果关系)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D.无论条件多么艰苦，我们都要坚持下去。(条件关系)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260" y="2031365"/>
            <a:ext cx="580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3730" y="1026795"/>
            <a:ext cx="8298180" cy="526224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/>
              <a:t>练习：指出下列各句哪些是复句，哪些是单句？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、因为香烟中有尼古丁百，所以对人体有害的科学道理并不广为人知。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、他因为下雨不能来。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、我们的党是伟大的党，光荣的党，正确的党。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、那是孤独的雪，是道死掉的雨，是雨的精灵。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5</a:t>
            </a:r>
            <a:r>
              <a:rPr lang="zh-CN" altLang="en-US" sz="2800"/>
              <a:t>、几个年轻的姑娘提着裙子，走向海边，嘻嘻哈哈地追逐着权浪花玩。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275" y="1293495"/>
            <a:ext cx="68821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下列知识判断错误的一项是：（     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A.“变脸”、“热爱生命”、“敬畏自然”都是动宾短语。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B.“第十六届亚洲运动会火炬传递活动启动仪式在北京隆重举行。“这是一个单句。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C.“他们用平实的语言讲述自己的故事。”这个句子中的“用平实的语言”是定语。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D.“尊重人才，才能更好地集纳人才，推动发展。“是一个条件复句。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3880" y="1293495"/>
            <a:ext cx="46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985" y="1146175"/>
            <a:ext cx="727646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下列各项判断与分析中，不正确的一项是：（     ）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A.“他</a:t>
            </a:r>
            <a:r>
              <a:rPr lang="zh-CN" altLang="en-US" sz="2400" u="heavy">
                <a:solidFill>
                  <a:srgbClr val="6600FF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</a:t>
            </a:r>
            <a:r>
              <a:rPr lang="zh-CN" altLang="en-US" sz="2400" u="heavy">
                <a:solidFill>
                  <a:srgbClr val="6600FF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斧头的</a:t>
            </a:r>
            <a:r>
              <a:rPr lang="zh-CN" altLang="en-US" sz="2400" u="heavy">
                <a:solidFill>
                  <a:srgbClr val="6600FF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手掌起来”这句中三个划线的词的词性都不相同。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B.短语“鲜艳美丽”“十分美丽”“美丽异常”“花儿美丽”的结构完全不相同。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C.“在这瓦蓝瓦蓝的天空下面，新建造的高楼大厦就像雨后春笋一般接连不断地竖了起来。“这个句子的主干是“高楼大厦竖起来”。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D.“我们再也不应该把宇宙的其他部分只是看作我们征服的对象，再也不应该把其他生物仅仅看作我们的美味佳肴，而应该把其他生物看作是与我们平等的生命。”这个复句的第一层关系是并列关系。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5900" y="1509395"/>
            <a:ext cx="410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8220" y="987425"/>
            <a:ext cx="76066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请选出下列说法正确的一项：（      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A.在戏剧演出的综合性整体中，剧本虽然是基础，但居于中心地位的却是演员的表演。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B.四大吝啬鬼分别是法国莫里哀笔下的阿巴贡，俄国巴尔扎克笔下的葛朗台，法国果戈里笔下的泼留希金和英国莎士比亚笔下的夏洛克。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C.《左传》旧传为春秋时期孔丘所作，近人认为是战国时人所编，是一部史学名著和文学名著。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D.“每天夜晚，他都来到林中草地，或是无忧无虑地嬉戏，或是心旷神怡地赏月。”这句话属于并列复句。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4865" y="987425"/>
            <a:ext cx="56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" y="1725295"/>
            <a:ext cx="8325485" cy="4399915"/>
          </a:xfrm>
          <a:prstGeom prst="rect">
            <a:avLst/>
          </a:prstGeom>
          <a:ln w="57150">
            <a:solidFill>
              <a:srgbClr val="FF330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11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宋体" panose="02010600030101010101" pitchFamily="2" charset="-122"/>
                <a:cs typeface="DFKai-SB" panose="03000509000000000000" charset="-120"/>
              </a:rPr>
              <a:t>、</a:t>
            </a:r>
            <a:r>
              <a:rPr lang="zh-CN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下列说法不正确的一项是：（      ）</a:t>
            </a:r>
            <a:endParaRPr lang="zh-CN" altLang="zh-CN" sz="2800" b="1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天伦之乐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雨后春笋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甜蜜的笑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十分可爱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四个短语结构相同。</a:t>
            </a:r>
            <a:endParaRPr lang="zh-CN" altLang="en-US" sz="2800" b="1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从数百里外捎来如此厚礼，推辞不了，只好笑纳！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这句话用语得体。</a:t>
            </a:r>
            <a:endParaRPr lang="zh-CN" altLang="en-US" sz="2800" b="1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C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、由扬州市体育局、高邮市人民政府主办的第八届环高邮湖自行车越野赛圆满落幕。这一句的主干是：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越野赛落幕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。</a:t>
            </a:r>
            <a:endParaRPr lang="zh-CN" altLang="en-US" sz="2800" b="1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D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这么冷的天，大人尚且受不住，何况是孩子。</a:t>
            </a:r>
            <a:r>
              <a:rPr lang="en-US" altLang="zh-CN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这句话是递进复句。</a:t>
            </a:r>
            <a:endParaRPr lang="zh-CN" altLang="en-US" sz="2800" b="1">
              <a:solidFill>
                <a:srgbClr val="3333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8860" y="1725295"/>
            <a:ext cx="494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B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2780" y="1417955"/>
            <a:ext cx="8034020" cy="4399915"/>
          </a:xfrm>
          <a:prstGeom prst="rect">
            <a:avLst/>
          </a:prstGeom>
          <a:ln w="57150">
            <a:solidFill>
              <a:srgbClr val="FF3300"/>
            </a:solidFill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对下列文学文化常识的表述有误的一项是：（         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、四书五经是中国儒家经典的书籍。《诗经》是我国最早的一部诗歌总集。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、文房四宝是指笔、墨、纸、砚；五行是指金、木、水、火、土。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、古代别称：巾帼指妇女，须眉指男子，鸿雁指书信，汗青指史册。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如果所有的动物都被邀请了，当然也会包括我。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这个句子是表条件关系的复句。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9575" y="1827530"/>
            <a:ext cx="936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3333FF"/>
                </a:solidFill>
              </a:rPr>
              <a:t>D</a:t>
            </a:r>
            <a:endParaRPr lang="en-US" altLang="zh-CN" sz="32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7105" y="1417955"/>
            <a:ext cx="7719695" cy="4831080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  <a:prstDash val="lgDashDotDot"/>
          </a:ln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选出下列说法正确的一项：（       ）</a:t>
            </a:r>
            <a:endParaRPr lang="zh-CN" altLang="en-US" sz="2800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、《诗经》是我国第一部诗歌总集；《史记》是我国第一部纪传体通史；而《三国演义》是我国第一部长篇章回体小说。</a:t>
            </a:r>
            <a:endParaRPr lang="zh-CN" altLang="en-US" sz="2800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800" b="1" u="sng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人们在死火山口发现了一个生命史上的奇迹</a:t>
            </a:r>
            <a:r>
              <a:rPr lang="en-US" altLang="zh-CN" sz="2800" b="1" u="sng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u="sng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幽暗的峡谷里竟然柞木苍郁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！划线句子中的破折号表示话题转变。</a:t>
            </a:r>
            <a:endParaRPr lang="zh-CN" altLang="en-US" sz="2800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动物之间尚且有怜悯之心，更何况我们人类呢？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是转折复句。</a:t>
            </a:r>
            <a:endParaRPr lang="zh-CN" altLang="en-US" sz="2800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洗得干净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是偏正短语，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干净地洗</a:t>
            </a:r>
            <a:r>
              <a:rPr lang="en-US" altLang="zh-CN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 b="1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是后补短语。</a:t>
            </a:r>
            <a:endParaRPr lang="zh-CN" altLang="en-US" sz="2800" b="1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4335" y="1417955"/>
            <a:ext cx="650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173" name="图片 7172" descr="u=975641077,1976452026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44140" y="25006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感谢聆听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430" y="907415"/>
            <a:ext cx="2794635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复句构成的特点：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82955" y="1849755"/>
            <a:ext cx="7821930" cy="3969385"/>
          </a:xfrm>
          <a:prstGeom prst="rect">
            <a:avLst/>
          </a:prstGeom>
          <a:ln w="57150">
            <a:solidFill>
              <a:srgbClr val="FF0000"/>
            </a:solidFill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、分句间按一定的关系直接排列好。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、分句间借助关联词语排列。复句之间经常使用关联词语连接分句，关联词语是复句重要的语法标志，是表达分句之间结构关系和语义关系的重要语法手段。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例如：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、历史不是简单的重复，而是在更高阶段上的发展。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例如：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、这类信件不仅具有极高的收藏价值，而且被历史学家视为研究历史的重要线索。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5505" y="274955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（一）、并列复句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875" y="930275"/>
            <a:ext cx="8543925" cy="5692775"/>
          </a:xfrm>
          <a:prstGeom prst="rect">
            <a:avLst/>
          </a:prstGeom>
          <a:noFill/>
          <a:ln w="57150">
            <a:solidFill>
              <a:srgbClr val="00B050"/>
            </a:solidFill>
            <a:prstDash val="lgDashDot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并列复句由两个或两个以上的分句并列组合而成，这些分句叙述相关的几件事情，或说明相关的几种情况，它们之间没有主次之分。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并列复句由分句直接组合而成。例如：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、虚心使人进步，骄傲使人落后。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、做，要靠想来指导；想，要靠做来证明。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并列复句有时借助关联词语组合。常用的有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既……，又……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一边……，一边……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一方面……，另一方面……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不是……，而是……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例如：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、他的脸色十分苍白，两只眼睛也跟寻常不一样。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、他一边穿衣服，一边又习惯地抬头巡视着辽阔的星空。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5910" y="1838960"/>
            <a:ext cx="6534785" cy="396938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单用关联词语：也、又、还、同样、同时、以及、另外、一面、另一方面。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搭配用的：不是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，而是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；是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，不是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；既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；一面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，一面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；一会儿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，一会儿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；一边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，一边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；有时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，有时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；也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，也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1032510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（二）、递进复句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845" y="2042795"/>
            <a:ext cx="7814310" cy="4399915"/>
          </a:xfrm>
          <a:prstGeom prst="rect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递进复句由两个有递进关系的分句组成，后一个分句表示的意思比前一个分句进一层。分句间常用的关联词语有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而且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甚至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尤其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特别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何况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不但（不仅、不只、不光）……，而且（并且、也、还、甚至）……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等。例如：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、我们既不应当因为出了点错误便偃旗息鼓，悲观泄气，更不应当因为有了错误就否定改革。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、我们不但善于破坏一个旧世界，我们还将善于建设一个新世界。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105" y="1668780"/>
            <a:ext cx="7973695" cy="3322955"/>
          </a:xfrm>
          <a:prstGeom prst="rect">
            <a:avLst/>
          </a:prstGeom>
          <a:solidFill>
            <a:srgbClr val="92D050"/>
          </a:solidFill>
          <a:ln w="571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单用关联词语：而且、并且、甚至、尤其、不但、不仅、不光、并、更、以至、何况、况且、还。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关联词语配对使用：不但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，而且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；不仅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，还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；不光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，也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；不只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；不但不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，反而？（反倒）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复句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" y="1032510"/>
            <a:ext cx="316230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（三）、选择复句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355" y="1600200"/>
            <a:ext cx="8797290" cy="5262245"/>
          </a:xfrm>
          <a:prstGeom prst="rect">
            <a:avLst/>
          </a:prstGeom>
          <a:noFill/>
          <a:ln w="571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选择复句由两个或两个以上有选择关系的分句组成。选择复句有两种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是有取舍的选择复句，表示对两种可能有所取舍，常用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与其……，不如……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宁可……，也……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等关联词语。例如：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他宁可少睡觉，也要把当天的事情做完。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种是无取舍的选择复句，只提出几种可能的情况，常用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或者……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也许……，也许……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等关联词语，表示几种可能性是相容的，并不互相排斥；也常用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不是……，就是……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”“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要么……，要么……</a:t>
            </a:r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等关联词语，表示两种可能性是不相容的，不能同时存在。例如：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 indent="457200"/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要么我们被困难吓倒，要么我们把困难搬掉。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5894</Words>
  <Application>WPS 演示</Application>
  <PresentationFormat>在屏幕上显示</PresentationFormat>
  <Paragraphs>309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楷体</vt:lpstr>
      <vt:lpstr>黑体</vt:lpstr>
      <vt:lpstr>DFKai-SB</vt:lpstr>
      <vt:lpstr>微软雅黑</vt:lpstr>
      <vt:lpstr>Arial Unicode MS</vt:lpstr>
      <vt:lpstr>Calibri</vt:lpstr>
      <vt:lpstr>Batang</vt:lpstr>
      <vt:lpstr>BatangChe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xudehua</dc:creator>
  <cp:lastModifiedBy>借我一生</cp:lastModifiedBy>
  <cp:revision>352</cp:revision>
  <dcterms:created xsi:type="dcterms:W3CDTF">2004-04-26T06:03:00Z</dcterms:created>
  <dcterms:modified xsi:type="dcterms:W3CDTF">2020-04-21T02:15:31Z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