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trictFirstAndLastChars="0" saveSubsetFonts="1">
  <p:sldMasterIdLst>
    <p:sldMasterId id="2147484264" r:id="rId1"/>
    <p:sldMasterId id="2147484296" r:id="rId2"/>
  </p:sldMasterIdLst>
  <p:notesMasterIdLst>
    <p:notesMasterId r:id="rId3"/>
  </p:notesMasterIdLst>
  <p:sldIdLst>
    <p:sldId id="256" r:id="rId4"/>
    <p:sldId id="517" r:id="rId5"/>
    <p:sldId id="528" r:id="rId6"/>
    <p:sldId id="535" r:id="rId7"/>
    <p:sldId id="537" r:id="rId8"/>
    <p:sldId id="536" r:id="rId9"/>
    <p:sldId id="529" r:id="rId10"/>
    <p:sldId id="448" r:id="rId11"/>
    <p:sldId id="462" r:id="rId12"/>
    <p:sldId id="539" r:id="rId13"/>
    <p:sldId id="540" r:id="rId14"/>
    <p:sldId id="514" r:id="rId15"/>
    <p:sldId id="541" r:id="rId16"/>
    <p:sldId id="542" r:id="rId17"/>
    <p:sldId id="543" r:id="rId18"/>
    <p:sldId id="544" r:id="rId19"/>
    <p:sldId id="547" r:id="rId20"/>
    <p:sldId id="530" r:id="rId21"/>
    <p:sldId id="549" r:id="rId22"/>
    <p:sldId id="545" r:id="rId23"/>
    <p:sldId id="546" r:id="rId24"/>
    <p:sldId id="548" r:id="rId25"/>
    <p:sldId id="550" r:id="rId26"/>
  </p:sldIdLst>
  <p:sldSz cx="9144000" cy="5143500" type="screen16x9"/>
  <p:notesSz cx="6858000" cy="9144000"/>
  <p:custShowLst>
    <p:custShow name="自定义放映 1" id="0">
      <p:sldLst>
        <p:sld r:id="rId4"/>
      </p:sldLst>
    </p:custShow>
  </p:custShowLst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1" userDrawn="1">
          <p15:clr>
            <a:srgbClr val="A4A3A4"/>
          </p15:clr>
        </p15:guide>
        <p15:guide id="2" pos="2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7" autoAdjust="0"/>
    <p:restoredTop sz="94464" autoAdjust="0"/>
  </p:normalViewPr>
  <p:slideViewPr>
    <p:cSldViewPr>
      <p:cViewPr varScale="1">
        <p:scale>
          <a:sx n="91" d="100"/>
          <a:sy n="91" d="100"/>
        </p:scale>
        <p:origin x="84" y="180"/>
      </p:cViewPr>
      <p:guideLst>
        <p:guide orient="horz" pos="1511"/>
        <p:guide pos="29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0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930D33-079D-4CA9-A1E7-7078CAC5F2FE}" type="slidenum">
              <a:rPr lang="zh-CN" alt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473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6632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730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1344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567B3-65C6-4357-823E-5417E7D372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52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70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2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5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195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562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863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930D33-079D-4CA9-A1E7-7078CAC5F2FE}" type="slidenum">
              <a:rPr lang="zh-CN" alt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250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9799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7196857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9875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38133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91399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159096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89711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99910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21891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601351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859527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04447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3156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48807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12484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241300" y="17780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sz="2800" b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单击此处添加文字标题</a:t>
            </a:r>
            <a:endParaRPr lang="zh-CN" altLang="en-US" sz="2800" b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101871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lIns="68580" tIns="34290" rIns="68580" bIns="34290"/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itchFamily="34" charset="0"/>
              <a:buChar char="•"/>
              <a:tabLst>
                <a:tab pos="1207294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fld id="{52D87F5C-EF3C-4CE3-96B2-9BAE4F3FA014}" type="datetimeFigureOut">
              <a:rPr lang="zh-CN" altLang="en-US"/>
              <a:pPr>
                <a:defRPr/>
              </a:pPr>
              <a:t>2021/8/16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/>
            </a:lvl1pPr>
          </a:lstStyle>
          <a:p>
            <a:pPr>
              <a:defRPr/>
            </a:pPr>
            <a:fld id="{743E9AA0-7E9A-4F7B-9080-0DAD0802DB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DF8838-2596-481A-81BD-BA549497E72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7507C5-9851-4EF6-82C9-5647805156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272750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单击此处添加文字标题</a:t>
            </a:r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09503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F102D13-023C-493B-946F-6334B155020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027665-4685-4CFB-A4DF-574C5BBB638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58000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70EC45-3C31-4C3D-8B77-22FF0C9AAD4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D4074A8-D729-49BB-A7BC-DB2359C77D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391326" y="478149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www.1ppt.com/moban/     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www.1ppt.com/hangye/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www.1ppt.com/jieri/           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素材下载：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www.1ppt.com/sucai/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www.1ppt.com/beijing/      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图表下载：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www.1ppt.com/tubiao/     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优秀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www.1ppt.com/xiazai/        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www.1ppt.com/powerpoint/     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Word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教程： 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www.1ppt.com/word/              Excel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www.1ppt.com/excel/ 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资料下载：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www.1ppt.com/ziliao/                PPT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课件下载：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www.1ppt.com/kejian/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范文下载：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www.1ppt.com/fanwen/             </a:t>
            </a: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试卷下载：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www.1ppt.com/shiti/  </a:t>
            </a: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>
                <a:solidFill>
                  <a:prstClr val="white"/>
                </a:solidFill>
                <a:latin typeface="Calibri"/>
                <a:ea typeface="宋体" charset="-122"/>
              </a:rPr>
              <a:t>教案下载：</a:t>
            </a: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www.1ppt.com/jiaoan/  </a:t>
            </a:r>
            <a:r>
              <a:rPr lang="en-US" altLang="zh-CN" sz="100" smtClean="0">
                <a:solidFill>
                  <a:prstClr val="white"/>
                </a:solidFill>
                <a:latin typeface="Calibri"/>
                <a:ea typeface="宋体" charset="-122"/>
              </a:rPr>
              <a:t>      </a:t>
            </a:r>
            <a:endParaRPr lang="en-US" altLang="zh-CN" sz="100">
              <a:solidFill>
                <a:prstClr val="white"/>
              </a:solidFill>
              <a:latin typeface="Calibri"/>
              <a:ea typeface="宋体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zh-CN" altLang="en-US" sz="100" smtClean="0">
                <a:solidFill>
                  <a:prstClr val="white"/>
                </a:solidFill>
                <a:latin typeface="Calibri"/>
                <a:ea typeface="宋体" charset="-122"/>
              </a:rPr>
              <a:t>字体下载：</a:t>
            </a:r>
            <a:r>
              <a:rPr lang="en-US" altLang="zh-CN" sz="100" smtClean="0">
                <a:solidFill>
                  <a:prstClr val="white"/>
                </a:solidFill>
                <a:latin typeface="Calibri"/>
                <a:ea typeface="宋体" charset="-122"/>
              </a:rPr>
              <a:t>www.1ppt.com/ziti/</a:t>
            </a:r>
            <a:endParaRPr lang="en-US" altLang="zh-CN" sz="100">
              <a:solidFill>
                <a:prstClr val="white"/>
              </a:solidFill>
              <a:latin typeface="Calibri"/>
              <a:ea typeface="宋体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</a:pPr>
            <a:r>
              <a:rPr lang="en-US" altLang="zh-CN" sz="100">
                <a:solidFill>
                  <a:prstClr val="white"/>
                </a:solidFill>
                <a:latin typeface="Calibri"/>
                <a:ea typeface="宋体" charset="-122"/>
              </a:rPr>
              <a:t> </a:t>
            </a:r>
            <a:endParaRPr lang="zh-CN" altLang="en-US" sz="100">
              <a:solidFill>
                <a:prstClr val="white"/>
              </a:solidFill>
              <a:latin typeface="Calibri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40408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DE339D-55A7-444C-B9D1-1957295915E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B3A32D-1FCD-4730-805F-780D3DD8791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33917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42A674-53CD-422B-9892-C4EF0827967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B350D4-CBC2-4A07-BB4A-B4CC231CE9C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930146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29646249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53702941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3165C5-19AB-4D7E-BF4E-8030D4BC8E0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C2AC4E-50CB-4334-996F-7EE8464BD2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09599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C6AEFD-D42C-445E-A078-69D256A721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3B7A587-D83B-45BF-80B0-EB01029C55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126461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3F2B87-989E-4F4D-A3D6-9B10DAD785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954EB6-7BED-43FD-8483-DCA0766CC83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16021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DB09A5-729D-4B62-9A05-E166FB41220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2A21541-2C8E-4FE7-AD01-6AECC40AD2E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685584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5807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1275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25181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95945271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7219764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66486556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  <p:sldLayoutId id="2147484277" r:id="rId12"/>
    <p:sldLayoutId id="2147484278" r:id="rId13"/>
    <p:sldLayoutId id="2147484279" r:id="rId14"/>
    <p:sldLayoutId id="2147484280" r:id="rId15"/>
    <p:sldLayoutId id="2147484281" r:id="rId16"/>
    <p:sldLayoutId id="2147484283" r:id="rId17"/>
    <p:sldLayoutId id="2147484285" r:id="rId18"/>
    <p:sldLayoutId id="2147484286" r:id="rId19"/>
    <p:sldLayoutId id="2147484287" r:id="rId20"/>
    <p:sldLayoutId id="2147484290" r:id="rId21"/>
    <p:sldLayoutId id="2147484295" r:id="rId22"/>
    <p:sldLayoutId id="2147484320" r:id="rId23"/>
  </p:sldLayoutIdLst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CA76A6C-E1BF-41A9-90D8-1F55C472F0D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2021/8/16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C6EAE7-8652-497A-B0B9-2516C5BD65F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879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tags" Target="../tags/tag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Relationship Id="rId6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tags" Target="../tags/tag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4.png" /><Relationship Id="rId4" Type="http://schemas.openxmlformats.org/officeDocument/2006/relationships/tags" Target="../tags/tag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25.png" /><Relationship Id="rId4" Type="http://schemas.openxmlformats.org/officeDocument/2006/relationships/image" Target="../media/image26.png" /><Relationship Id="rId5" Type="http://schemas.openxmlformats.org/officeDocument/2006/relationships/image" Target="../media/image27.png" /><Relationship Id="rId6" Type="http://schemas.openxmlformats.org/officeDocument/2006/relationships/image" Target="../media/image2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Relationship Id="rId4" Type="http://schemas.openxmlformats.org/officeDocument/2006/relationships/image" Target="../media/image9.png" /><Relationship Id="rId5" Type="http://schemas.openxmlformats.org/officeDocument/2006/relationships/image" Target="../media/image10.png" /><Relationship Id="rId6" Type="http://schemas.openxmlformats.org/officeDocument/2006/relationships/image" Target="../media/image1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Relationship Id="rId5" Type="http://schemas.openxmlformats.org/officeDocument/2006/relationships/image" Target="../media/image14.png" /><Relationship Id="rId6" Type="http://schemas.openxmlformats.org/officeDocument/2006/relationships/tags" Target="../tags/tag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tags" Target="../tags/tag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72"/>
            <a:ext cx="9144000" cy="514075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" y="3459315"/>
            <a:ext cx="5906536" cy="1684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2518" y="2667267"/>
            <a:ext cx="3541483" cy="2457704"/>
          </a:xfrm>
          <a:prstGeom prst="rect">
            <a:avLst/>
          </a:prstGeom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70206" y="1217295"/>
            <a:ext cx="503214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54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大  学  之  道</a:t>
            </a:r>
            <a:endParaRPr lang="zh-CN" altLang="en-US" sz="54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2642425" y="2234057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统编版选择性必修上册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19446" y="1352582"/>
            <a:ext cx="51815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400" smtClean="0"/>
          </a:p>
          <a:p>
            <a:r>
              <a:rPr lang="en-US" altLang="zh-CN" sz="3600" smtClean="0">
                <a:solidFill>
                  <a:srgbClr val="FF0000"/>
                </a:solidFill>
              </a:rPr>
              <a:t>[</a:t>
            </a:r>
            <a:r>
              <a:rPr lang="zh-CN" altLang="en-US" sz="3600" smtClean="0">
                <a:solidFill>
                  <a:srgbClr val="FF0000"/>
                </a:solidFill>
              </a:rPr>
              <a:t>明明德</a:t>
            </a:r>
            <a:r>
              <a:rPr lang="en-US" altLang="zh-CN" sz="3600" smtClean="0">
                <a:solidFill>
                  <a:srgbClr val="FF0000"/>
                </a:solidFill>
              </a:rPr>
              <a:t>]</a:t>
            </a:r>
            <a:r>
              <a:rPr lang="zh-CN" altLang="en-US" sz="2400" smtClean="0"/>
              <a:t>彰明美德。</a:t>
            </a:r>
            <a:endParaRPr lang="en-US" altLang="zh-CN" sz="2400" smtClean="0"/>
          </a:p>
          <a:p>
            <a:r>
              <a:rPr lang="zh-CN" altLang="en-US" sz="2400" smtClean="0"/>
              <a:t>明，明之也。明德者，人之所得手天，而虚灵不昧，以具众理而应万事者也，但为气禀所拘，人欲所蔽，则有时而昏。然其本体之明，则未尝有当息者。故学者当因其所发而遂明之，以复其初也。</a:t>
            </a:r>
            <a:r>
              <a:rPr lang="en-US" altLang="zh-CN" sz="2400" smtClean="0"/>
              <a:t>——</a:t>
            </a:r>
            <a:r>
              <a:rPr lang="zh-CN" altLang="en-US" sz="2400" smtClean="0"/>
              <a:t>四书章句集注</a:t>
            </a:r>
            <a:endParaRPr lang="zh-CN" altLang="en-US" sz="2400"/>
          </a:p>
        </p:txBody>
      </p:sp>
      <p:sp>
        <p:nvSpPr>
          <p:cNvPr id="4" name="圆角矩形 3"/>
          <p:cNvSpPr/>
          <p:nvPr/>
        </p:nvSpPr>
        <p:spPr bwMode="auto">
          <a:xfrm>
            <a:off x="2667050" y="1657374"/>
            <a:ext cx="5638652" cy="297172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sz="2400" smtClean="0"/>
              <a:t>止于至善：止者，必至于是而不迁于意；至善，则事理当然之极也。言明明德清、亲民，皆当至于至善之地而不迁。”其意为：修身育人，都必须达到完美的境界，而毫不动摇。</a:t>
            </a:r>
            <a:r>
              <a:rPr lang="en-US" altLang="zh-CN" sz="2400" smtClean="0"/>
              <a:t>——《</a:t>
            </a:r>
            <a:r>
              <a:rPr lang="zh-CN" altLang="en-US" sz="2400" smtClean="0"/>
              <a:t>四书章句集注</a:t>
            </a:r>
            <a:r>
              <a:rPr lang="en-US" altLang="zh-CN" sz="2400" smtClean="0"/>
              <a:t>》</a:t>
            </a:r>
            <a:endParaRPr lang="zh-CN" altLang="en-US" sz="24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743248" y="1581176"/>
            <a:ext cx="55625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理解：</a:t>
            </a:r>
            <a:endParaRPr lang="en-US" altLang="zh-CN" sz="24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所谓“明明德”，意指不断地彰明人内在的光明的德行，培养高尚的道德。这是求知和修身。所谓“亲民”，是指求知和修身达到的方法。怎样才能达到“明明德”，那么就要亲民。 前面两条都做到了，就会达到止于至善的境界。</a:t>
            </a:r>
          </a:p>
          <a:p>
            <a:r>
              <a:rPr lang="en-US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240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931" y="3129761"/>
            <a:ext cx="4070765" cy="1193440"/>
          </a:xfrm>
          <a:prstGeom prst="rect">
            <a:avLst/>
          </a:prstGeom>
        </p:spPr>
      </p:pic>
      <p:pic>
        <p:nvPicPr>
          <p:cNvPr id="22" name="图片 21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354" y="2512540"/>
            <a:ext cx="3287920" cy="963931"/>
          </a:xfrm>
          <a:prstGeom prst="rect">
            <a:avLst/>
          </a:prstGeom>
        </p:spPr>
      </p:pic>
      <p:pic>
        <p:nvPicPr>
          <p:cNvPr id="23" name="图片 22" descr="墨迹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909" y="1893182"/>
            <a:ext cx="2366809" cy="693886"/>
          </a:xfrm>
          <a:prstGeom prst="rect">
            <a:avLst/>
          </a:prstGeom>
        </p:spPr>
      </p:pic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944359" y="2762952"/>
            <a:ext cx="13030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accent5">
                    <a:lumMod val="25000"/>
                  </a:schemeClr>
                </a:solidFill>
              </a:rPr>
              <a:t>亲民</a:t>
            </a:r>
            <a:endParaRPr lang="en-US" altLang="zh-CN" sz="2400" b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3944359" y="2082186"/>
            <a:ext cx="130302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chemeClr val="accent5">
                    <a:lumMod val="25000"/>
                  </a:schemeClr>
                </a:solidFill>
              </a:rPr>
              <a:t>止于至善</a:t>
            </a:r>
            <a:endParaRPr lang="en-US" altLang="zh-CN" sz="2000" b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635434" y="3592204"/>
            <a:ext cx="1954215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chemeClr val="accent5">
                    <a:lumMod val="25000"/>
                  </a:schemeClr>
                </a:solidFill>
              </a:rPr>
              <a:t>明明德</a:t>
            </a:r>
            <a:endParaRPr lang="en-US" altLang="zh-CN" sz="3200" b="1" smtClean="0">
              <a:solidFill>
                <a:schemeClr val="accent5">
                  <a:lumMod val="2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791169" y="1809770"/>
            <a:ext cx="3200315" cy="1956339"/>
            <a:chOff x="4772938" y="240504"/>
            <a:chExt cx="4981062" cy="2173710"/>
          </a:xfrm>
        </p:grpSpPr>
        <p:sp>
          <p:nvSpPr>
            <p:cNvPr id="31" name="矩形 30"/>
            <p:cNvSpPr/>
            <p:nvPr/>
          </p:nvSpPr>
          <p:spPr>
            <a:xfrm>
              <a:off x="4772938" y="240504"/>
              <a:ext cx="4981062" cy="13336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smtClean="0">
                  <a:solidFill>
                    <a:schemeClr val="accent5">
                      <a:lumMod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根本所在，理想境界，核心，起到提纲挈领的作用</a:t>
              </a:r>
              <a:endParaRPr lang="zh-CN" altLang="en-US" sz="24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958904" y="1764464"/>
              <a:ext cx="3480968" cy="6497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mtClean="0">
                  <a:solidFill>
                    <a:schemeClr val="accent5">
                      <a:lumMod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实践的过程</a:t>
              </a:r>
              <a:endParaRPr lang="zh-CN" altLang="en-US" sz="32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905070" y="285810"/>
            <a:ext cx="1904950" cy="1672900"/>
            <a:chOff x="5365918" y="833155"/>
            <a:chExt cx="3852905" cy="1350790"/>
          </a:xfrm>
        </p:grpSpPr>
        <p:sp>
          <p:nvSpPr>
            <p:cNvPr id="35" name="矩形 34"/>
            <p:cNvSpPr/>
            <p:nvPr/>
          </p:nvSpPr>
          <p:spPr>
            <a:xfrm>
              <a:off x="5365918" y="833155"/>
              <a:ext cx="205257" cy="649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32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5918" y="1190808"/>
              <a:ext cx="205257" cy="649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32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5918" y="1534196"/>
              <a:ext cx="3852905" cy="649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mtClean="0">
                  <a:solidFill>
                    <a:schemeClr val="accent5">
                      <a:lumMod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三纲领的逻辑关系</a:t>
              </a:r>
              <a:endParaRPr lang="zh-CN" altLang="en-US" sz="32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042297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90852" y="1047790"/>
            <a:ext cx="6172038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朗读“八目”语句，解读内容：</a:t>
            </a:r>
            <a:endParaRPr lang="en-US" altLang="zh-CN" sz="24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古之欲明明德于天下者，先治其国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欲治其国者，先齐其家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欲齐其家者，先修其身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欲修其身者，先正其心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欲正其心者，先诚其意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欲诚其意者，先致其知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致知在格物。</a:t>
            </a:r>
            <a:r>
              <a:rPr lang="zh-CN" altLang="en-US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哪些句子体现了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顺序，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反复朗读，思考为什么这样排列顺序？</a:t>
            </a:r>
            <a:endParaRPr lang="zh-CN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五边形 2"/>
          <p:cNvSpPr/>
          <p:nvPr/>
        </p:nvSpPr>
        <p:spPr bwMode="auto">
          <a:xfrm>
            <a:off x="609704" y="666800"/>
            <a:ext cx="1447762" cy="685782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sz="28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问题二：</a:t>
            </a:r>
            <a:endParaRPr lang="en-US" altLang="zh-CN" sz="28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286000" y="725091"/>
            <a:ext cx="57911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语句：</a:t>
            </a:r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物格而后知至，知至而后意诚，意诚而后心正，心正而后身修，身修而后家齐，家齐而后国治，国治而后天下平。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顺序：</a:t>
            </a:r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理由：</a:t>
            </a:r>
            <a:endParaRPr lang="zh-CN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八目中，“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是根本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，也是关键。</a:t>
            </a:r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修身的方法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修身的目的</a:t>
            </a:r>
            <a:r>
              <a:rPr lang="en-US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平天下</a:t>
            </a:r>
            <a:r>
              <a:rPr lang="zh-CN" altLang="en-US" sz="20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lang="en-US" altLang="zh-CN" sz="2000" smtClean="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743248" y="819196"/>
            <a:ext cx="56386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smtClean="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请同学思考“三纲”和“八目”之间的关系是怎样的？</a:t>
            </a:r>
            <a:endParaRPr lang="zh-CN" altLang="en-US" sz="240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五边形 2"/>
          <p:cNvSpPr/>
          <p:nvPr/>
        </p:nvSpPr>
        <p:spPr bwMode="auto">
          <a:xfrm>
            <a:off x="609704" y="666800"/>
            <a:ext cx="1752554" cy="609584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anose="02010600030101010101" pitchFamily="2" charset="-122"/>
              </a:rPr>
              <a:t>问题三</a:t>
            </a:r>
          </a:p>
        </p:txBody>
      </p:sp>
      <p:sp>
        <p:nvSpPr>
          <p:cNvPr id="4" name="矩形 3"/>
          <p:cNvSpPr/>
          <p:nvPr/>
        </p:nvSpPr>
        <p:spPr>
          <a:xfrm>
            <a:off x="2514654" y="1809770"/>
            <a:ext cx="61720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课文开头提出的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明明德、亲民、止于至善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，可以说是本文的三个纲，第二段讲到的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致知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平天下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是八个目。</a:t>
            </a:r>
          </a:p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八目之中，“修身”以上都属于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明明德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”之事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“平天下”以上属于“亲民”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之事。</a:t>
            </a:r>
            <a:endParaRPr lang="zh-CN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“止于至善”是“明明德”“亲民”的最高阶段。</a:t>
            </a:r>
          </a:p>
          <a:p>
            <a:r>
              <a:rPr lang="en-US" altLang="zh-CN" sz="2000" smtClean="0"/>
              <a:t> </a:t>
            </a:r>
            <a:endParaRPr lang="zh-CN" altLang="en-US" sz="20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590852" y="1352582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怎样实现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“三纲”“八目”的</a:t>
            </a:r>
            <a:r>
              <a:rPr lang="zh-CN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/>
          </a:p>
        </p:txBody>
      </p:sp>
      <p:sp>
        <p:nvSpPr>
          <p:cNvPr id="3" name="五边形 2"/>
          <p:cNvSpPr/>
          <p:nvPr/>
        </p:nvSpPr>
        <p:spPr bwMode="auto">
          <a:xfrm>
            <a:off x="381110" y="590602"/>
            <a:ext cx="1828752" cy="685782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anose="02010600030101010101" pitchFamily="2" charset="-122"/>
              </a:rPr>
              <a:t>问题四</a:t>
            </a:r>
          </a:p>
        </p:txBody>
      </p:sp>
      <p:sp>
        <p:nvSpPr>
          <p:cNvPr id="4" name="矩形 3"/>
          <p:cNvSpPr/>
          <p:nvPr/>
        </p:nvSpPr>
        <p:spPr>
          <a:xfrm>
            <a:off x="2514654" y="2190760"/>
            <a:ext cx="5562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知止而后有定，定而后能静，静而后能安，安而后能虑，虑而后能得。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，是实现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三纲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八目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的七个步骤。</a:t>
            </a:r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28"/>
          <p:cNvGrpSpPr/>
          <p:nvPr/>
        </p:nvGrpSpPr>
        <p:grpSpPr>
          <a:xfrm>
            <a:off x="1745220" y="1611192"/>
            <a:ext cx="1186684" cy="1224135"/>
            <a:chOff x="971600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1596434" y="2643302"/>
              <a:ext cx="1846663" cy="1873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静</a:t>
              </a:r>
              <a:endParaRPr lang="zh-CN" altLang="en-US" sz="40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31"/>
          <p:cNvGrpSpPr/>
          <p:nvPr/>
        </p:nvGrpSpPr>
        <p:grpSpPr>
          <a:xfrm>
            <a:off x="2939363" y="3065871"/>
            <a:ext cx="1186684" cy="1224135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460976" y="2423291"/>
              <a:ext cx="1846663" cy="1873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安</a:t>
              </a:r>
              <a:endParaRPr lang="zh-CN" altLang="en-US" sz="40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4" name="组合 34"/>
          <p:cNvGrpSpPr/>
          <p:nvPr/>
        </p:nvGrpSpPr>
        <p:grpSpPr>
          <a:xfrm>
            <a:off x="4726843" y="2127457"/>
            <a:ext cx="1186684" cy="1224135"/>
            <a:chOff x="971600" y="1915953"/>
            <a:chExt cx="3141228" cy="324036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>
              <a:off x="1570225" y="2688622"/>
              <a:ext cx="1846663" cy="1873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虑</a:t>
              </a:r>
              <a:endParaRPr lang="zh-CN" altLang="en-US" sz="40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5" name="组合 64"/>
          <p:cNvGrpSpPr/>
          <p:nvPr/>
        </p:nvGrpSpPr>
        <p:grpSpPr>
          <a:xfrm>
            <a:off x="6573123" y="1111548"/>
            <a:ext cx="1186684" cy="1224135"/>
            <a:chOff x="971600" y="1915953"/>
            <a:chExt cx="3141228" cy="3240360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>
              <a:off x="1523828" y="2553985"/>
              <a:ext cx="1846663" cy="1873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得</a:t>
              </a:r>
              <a:endParaRPr lang="zh-CN" altLang="en-US" sz="40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6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3727444">
            <a:off x="2332104" y="269233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963989">
            <a:off x="3927132" y="314726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963989">
            <a:off x="5786796" y="200679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矩形 70"/>
          <p:cNvSpPr/>
          <p:nvPr/>
        </p:nvSpPr>
        <p:spPr>
          <a:xfrm>
            <a:off x="5257782" y="318133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思虑精详</a:t>
            </a:r>
            <a:endParaRPr lang="zh-CN" altLang="en-US" sz="32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705544" y="21907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处事合宜</a:t>
            </a:r>
            <a:endParaRPr lang="zh-CN" altLang="en-US" sz="32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895644" y="150497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心不妄动</a:t>
            </a:r>
            <a:endParaRPr lang="zh-CN" altLang="en-US" sz="32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0" y="97159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知止而后有定</a:t>
            </a:r>
            <a:endParaRPr lang="zh-CN" altLang="en-US" sz="3200" b="1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362258" y="417190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性情安和</a:t>
            </a:r>
            <a:endParaRPr lang="zh-CN" altLang="en-US" sz="32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3" grpId="0"/>
      <p:bldP spid="75" grpId="0"/>
      <p:bldP spid="76" grpId="0"/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pc="3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拓展延伸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428780"/>
            <a:ext cx="1341120" cy="1209172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3637930" y="0"/>
            <a:ext cx="1870372" cy="791722"/>
          </a:xfrm>
          <a:custGeom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03</a:t>
            </a: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592570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7813808">
            <a:off x="3482139" y="2383567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7569" y="3584924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4094170">
            <a:off x="5551331" y="2453158"/>
            <a:ext cx="797973" cy="38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10"/>
          <p:cNvGrpSpPr/>
          <p:nvPr/>
        </p:nvGrpSpPr>
        <p:grpSpPr>
          <a:xfrm>
            <a:off x="3881125" y="972168"/>
            <a:ext cx="1940448" cy="1772504"/>
            <a:chOff x="4190332" y="843558"/>
            <a:chExt cx="1940448" cy="1772504"/>
          </a:xfrm>
        </p:grpSpPr>
        <p:pic>
          <p:nvPicPr>
            <p:cNvPr id="2" name="Picture 3" descr="D:\png\12-05_0014_图层-2-副本-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517698" y="1415733"/>
              <a:ext cx="11305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修身</a:t>
              </a:r>
              <a:endParaRPr lang="en-US" altLang="zh-CN" sz="36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360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pic>
        <p:nvPicPr>
          <p:cNvPr id="5128" name="Picture 8" descr="D:\png\01010000288888_0004_图层-16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27139" y="1539637"/>
            <a:ext cx="1595119" cy="146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png\xiqi5g055808_0000_图层-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2482455"/>
            <a:ext cx="2400087" cy="27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19"/>
          <p:cNvGrpSpPr/>
          <p:nvPr/>
        </p:nvGrpSpPr>
        <p:grpSpPr>
          <a:xfrm>
            <a:off x="2272969" y="2857017"/>
            <a:ext cx="1940448" cy="1772504"/>
            <a:chOff x="4190332" y="843558"/>
            <a:chExt cx="1940448" cy="1772504"/>
          </a:xfrm>
        </p:grpSpPr>
        <p:pic>
          <p:nvPicPr>
            <p:cNvPr id="21" name="Picture 3" descr="D:\png\12-05_0014_图层-2-副本-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517698" y="1415733"/>
              <a:ext cx="11305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正心</a:t>
              </a:r>
              <a:endParaRPr lang="en-US" altLang="zh-CN" sz="36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  <a:p>
              <a:endParaRPr lang="zh-CN" altLang="en-US" sz="360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9" name="组合 22"/>
          <p:cNvGrpSpPr/>
          <p:nvPr/>
        </p:nvGrpSpPr>
        <p:grpSpPr>
          <a:xfrm>
            <a:off x="4980093" y="2858530"/>
            <a:ext cx="1940448" cy="1669413"/>
            <a:chOff x="4190332" y="843558"/>
            <a:chExt cx="1940448" cy="1669413"/>
          </a:xfrm>
        </p:grpSpPr>
        <p:pic>
          <p:nvPicPr>
            <p:cNvPr id="24" name="Picture 3" descr="D:\png\12-05_0014_图层-2-副本-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190332" y="843558"/>
              <a:ext cx="1940448" cy="1669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4517698" y="1415733"/>
              <a:ext cx="1130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诚意</a:t>
              </a:r>
              <a:endParaRPr lang="zh-CN" altLang="en-US" sz="360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6376398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8" name="直接连接符 17"/>
          <p:cNvCxnSpPr/>
          <p:nvPr/>
        </p:nvCxnSpPr>
        <p:spPr>
          <a:xfrm flipH="1">
            <a:off x="4466920" y="1411925"/>
            <a:ext cx="0" cy="299966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485981" y="2927642"/>
            <a:ext cx="6128245" cy="0"/>
          </a:xfrm>
          <a:prstGeom prst="line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yu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13720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" descr="C:\Documents and Settings\Administrator\桌面\24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200000">
            <a:off x="3771927" y="1891748"/>
            <a:ext cx="1437384" cy="217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1219288" y="1809770"/>
            <a:ext cx="24688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了解与《大学》这本书相关的文学、文化常识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62574" y="1733572"/>
            <a:ext cx="2237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积累“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明、静、安、虑、得、格物、壹是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等词语含义。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10640" y="1953262"/>
            <a:ext cx="2003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6" name="图片 25" descr="yu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0673" y="1337342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7" name="矩形 26"/>
          <p:cNvSpPr/>
          <p:nvPr/>
        </p:nvSpPr>
        <p:spPr>
          <a:xfrm>
            <a:off x="3969925" y="2448107"/>
            <a:ext cx="101354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4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学习目标</a:t>
            </a:r>
            <a:endParaRPr lang="en-US" altLang="zh-CN" sz="324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47796" y="3593033"/>
            <a:ext cx="2405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探究“诚意，正心”的内涵，初步掌握修身的内容</a:t>
            </a:r>
            <a:r>
              <a:rPr lang="zh-CN" altLang="zh-CN" smtClean="0"/>
              <a:t>。</a:t>
            </a:r>
            <a:endParaRPr lang="zh-CN" altLang="zh-CN"/>
          </a:p>
        </p:txBody>
      </p:sp>
      <p:sp>
        <p:nvSpPr>
          <p:cNvPr id="29" name="矩形 28"/>
          <p:cNvSpPr/>
          <p:nvPr/>
        </p:nvSpPr>
        <p:spPr>
          <a:xfrm>
            <a:off x="5747796" y="3911746"/>
            <a:ext cx="2164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0" name="图片 29" descr="yu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7830" y="3295826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1371684" y="3714720"/>
            <a:ext cx="24688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解读文本的核心思想“三纲 ”“八目”的内容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54329" y="3968074"/>
            <a:ext cx="1957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33" name="图片 32" descr="yu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63" y="3352154"/>
            <a:ext cx="751066" cy="39494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custDataLst>
      <p:tags r:id="rId5"/>
    </p:custDataLst>
    <p:extLst>
      <p:ext uri="{BB962C8B-B14F-4D97-AF65-F5344CB8AC3E}">
        <p14:creationId xmlns:p14="http://schemas.microsoft.com/office/powerpoint/2010/main" val="656251473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6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371684" y="819196"/>
            <a:ext cx="64006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下面的材料是《大学》一书中关于论述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的文字，反复朗读，结合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疏通文意，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谈谈怎样才能做到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7882" y="1885968"/>
            <a:ext cx="67054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endParaRPr lang="zh-CN" altLang="zh-CN" sz="20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所谓诚其意者，毋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(w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自欺也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如恶（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ù）恶（è）臭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(xi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，如好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色，此之谓自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谦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err="1" smtClean="0"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è）。故君子必慎其独也。小人闲居为不善，无所不至，见君子而后厌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然，掩其不善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而著其善。人之视己，如见其肺肝然，则何益矣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此谓诚于中，形于外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故君子必慎其独也。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恶恶臭：厌恶腐臭的气味。臭，气味。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2..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好好色：好，喜好；好色，美色。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谦：通“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慊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600" err="1" smtClean="0"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è）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满足。 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厌然：遮遮掩掩、躲躲闪闪的样子。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286000" y="1017479"/>
            <a:ext cx="662928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endParaRPr lang="zh-CN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所谓修身在正其心者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身有所忿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(f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懥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(zh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，则不得其正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有所恐惧，则不得其正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有所好（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）乐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，则不得其正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有所忧患，则不得其正。心不在焉，视而不见，听而不闻，食而不知其味。此谓修身在正其心。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．身有所忿懥：身，程颐认为应为“心”，内心。忿懥：愤怒。</a:t>
            </a:r>
            <a:endParaRPr lang="en-US" altLang="zh-CN" sz="20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．好乐：爱好，喜爱。 </a:t>
            </a:r>
            <a:endParaRPr lang="zh-CN" altLang="en-US" sz="24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8388520">
            <a:off x="4073559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20104134">
            <a:off x="2660183" y="1724941"/>
            <a:ext cx="2465537" cy="224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676476" y="249555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格物</a:t>
            </a:r>
            <a:endParaRPr lang="zh-CN" altLang="en-US" sz="32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71684" y="4171908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格物是致知的基础，致知是格物的目的</a:t>
            </a:r>
            <a:endParaRPr lang="zh-CN" altLang="en-US" sz="28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05544" y="97159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致知</a:t>
            </a:r>
            <a:endParaRPr lang="zh-CN" altLang="en-US" sz="320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1074512" y="2543017"/>
            <a:ext cx="1799537" cy="757130"/>
            <a:chOff x="658052" y="2427095"/>
            <a:chExt cx="1999485" cy="841256"/>
          </a:xfrm>
        </p:grpSpPr>
        <p:sp>
          <p:nvSpPr>
            <p:cNvPr id="25" name="矩形 24"/>
            <p:cNvSpPr/>
            <p:nvPr/>
          </p:nvSpPr>
          <p:spPr>
            <a:xfrm>
              <a:off x="755576" y="3075806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052" y="2427095"/>
              <a:ext cx="64690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>
                  <a:latin typeface="方正大黑简体" pitchFamily="2" charset="-122"/>
                  <a:ea typeface="方正大黑简体" pitchFamily="2" charset="-122"/>
                </a:rPr>
                <a:t>A</a:t>
              </a:r>
              <a:endParaRPr lang="zh-CN" altLang="en-US" sz="432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  <p:grpSp>
        <p:nvGrpSpPr>
          <p:cNvPr id="3" name="组合 26"/>
          <p:cNvGrpSpPr/>
          <p:nvPr/>
        </p:nvGrpSpPr>
        <p:grpSpPr>
          <a:xfrm>
            <a:off x="6159016" y="1063030"/>
            <a:ext cx="1799537" cy="757130"/>
            <a:chOff x="6307501" y="782663"/>
            <a:chExt cx="1999485" cy="841256"/>
          </a:xfrm>
        </p:grpSpPr>
        <p:sp>
          <p:nvSpPr>
            <p:cNvPr id="28" name="矩形 27"/>
            <p:cNvSpPr/>
            <p:nvPr/>
          </p:nvSpPr>
          <p:spPr>
            <a:xfrm>
              <a:off x="6405025" y="1419622"/>
              <a:ext cx="1901961" cy="7200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07501" y="782663"/>
              <a:ext cx="614841" cy="841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320">
                  <a:latin typeface="方正大黑简体" pitchFamily="2" charset="-122"/>
                  <a:ea typeface="方正大黑简体" pitchFamily="2" charset="-122"/>
                </a:rPr>
                <a:t>B</a:t>
              </a:r>
              <a:endParaRPr lang="zh-CN" altLang="en-US" sz="4320"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  <p:custDataLst>
      <p:tags r:id="rId4"/>
    </p:custDataLst>
    <p:extLst>
      <p:ext uri="{BB962C8B-B14F-4D97-AF65-F5344CB8AC3E}">
        <p14:creationId xmlns:p14="http://schemas.microsoft.com/office/powerpoint/2010/main" val="476414475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86218" y="742998"/>
            <a:ext cx="1081403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5400000" flipH="1">
            <a:off x="1321467" y="2469570"/>
            <a:ext cx="1106410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3962416" y="3867116"/>
            <a:ext cx="1081404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png\0101000028865661_0007_图层-2-副本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6200000" flipH="1">
            <a:off x="7048820" y="2152277"/>
            <a:ext cx="1081406" cy="39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2"/>
          <p:cNvGrpSpPr/>
          <p:nvPr/>
        </p:nvGrpSpPr>
        <p:grpSpPr>
          <a:xfrm>
            <a:off x="304912" y="133414"/>
            <a:ext cx="2412068" cy="1297246"/>
            <a:chOff x="1490189" y="1123015"/>
            <a:chExt cx="2412068" cy="1297246"/>
          </a:xfrm>
        </p:grpSpPr>
        <p:pic>
          <p:nvPicPr>
            <p:cNvPr id="6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2057466" y="1504978"/>
              <a:ext cx="1450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平天下</a:t>
              </a:r>
              <a:endParaRPr lang="en-US" altLang="zh-CN" sz="32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3" name="组合 16"/>
          <p:cNvGrpSpPr/>
          <p:nvPr/>
        </p:nvGrpSpPr>
        <p:grpSpPr>
          <a:xfrm>
            <a:off x="6248356" y="133414"/>
            <a:ext cx="2412068" cy="1297246"/>
            <a:chOff x="1490189" y="1123015"/>
            <a:chExt cx="2412068" cy="1297246"/>
          </a:xfrm>
        </p:grpSpPr>
        <p:pic>
          <p:nvPicPr>
            <p:cNvPr id="18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2130963" y="1519558"/>
              <a:ext cx="11305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修身</a:t>
              </a:r>
              <a:endParaRPr lang="en-US" altLang="zh-CN" sz="32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6248356" y="3105136"/>
            <a:ext cx="2412068" cy="1297246"/>
            <a:chOff x="1490189" y="1123015"/>
            <a:chExt cx="2412068" cy="1297246"/>
          </a:xfrm>
        </p:grpSpPr>
        <p:pic>
          <p:nvPicPr>
            <p:cNvPr id="21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90189" y="112301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30963" y="1519558"/>
              <a:ext cx="11305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齐家</a:t>
              </a:r>
              <a:endParaRPr lang="en-US" altLang="zh-CN" sz="32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grpSp>
        <p:nvGrpSpPr>
          <p:cNvPr id="5" name="组合 22"/>
          <p:cNvGrpSpPr/>
          <p:nvPr/>
        </p:nvGrpSpPr>
        <p:grpSpPr>
          <a:xfrm>
            <a:off x="381110" y="3181334"/>
            <a:ext cx="3030099" cy="1297246"/>
            <a:chOff x="231383" y="1009185"/>
            <a:chExt cx="3030099" cy="1297246"/>
          </a:xfrm>
        </p:grpSpPr>
        <p:pic>
          <p:nvPicPr>
            <p:cNvPr id="24" name="Picture 2" descr="D:\png\0101000028865661_0003_图层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31383" y="1009185"/>
              <a:ext cx="2412068" cy="1297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2130963" y="1519558"/>
              <a:ext cx="11305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治国</a:t>
              </a:r>
              <a:endParaRPr lang="en-US" altLang="zh-CN" sz="3200" smtClea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667050" y="1276384"/>
            <a:ext cx="39622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0"/>
            <a:r>
              <a:rPr lang="zh-CN" altLang="en-US" smtClean="0"/>
              <a:t>一家仁，一国兴仁；一家让，一国兴让；一人贪戾，一国作乱。其机如此。此谓一言偾事，一人定国。尧舜帅天下以仁，而民从之；桀纣帅天下以暴，而民从之。其所令反其所好，而民不从。是故君子有诸己而后求诸人，无诸己而后非诸人。所藏乎身不恕而能喻诸人者，未之有也。故治国在齐其家。</a:t>
            </a:r>
            <a:endParaRPr lang="zh-CN" altLang="en-US"/>
          </a:p>
        </p:txBody>
      </p:sp>
      <p:pic>
        <p:nvPicPr>
          <p:cNvPr id="26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452100" y="11468100"/>
            <a:ext cx="3429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79762540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pc="3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文化常识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428780"/>
            <a:ext cx="1341120" cy="1209172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3637930" y="0"/>
            <a:ext cx="1870372" cy="791722"/>
          </a:xfrm>
          <a:custGeom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01</a:t>
            </a: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82552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19446" y="1276384"/>
            <a:ext cx="52577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文化常识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：古代学制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古代学制分为小学、大学两个阶段。在两个阶段分别学习不同的东西。小学阶段主要教授学生“洒扫、应对、进退”，“礼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乐、射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御、书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数”等基本礼节和文化基础知识，大学阶段则教学生穷理、正心、修己、治人之道，即学习如何参与社会管理，参与国家政治。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-68" y="3573925"/>
            <a:ext cx="9144000" cy="15698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rot="21212132" flipH="1">
            <a:off x="-233363" y="-197643"/>
            <a:ext cx="1433513" cy="196453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 rot="21212132" flipH="1">
            <a:off x="448866" y="-217885"/>
            <a:ext cx="1042988" cy="1429941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835379" y="-713185"/>
            <a:ext cx="2513409" cy="358854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" name="文本框 7"/>
          <p:cNvSpPr txBox="1"/>
          <p:nvPr/>
        </p:nvSpPr>
        <p:spPr>
          <a:xfrm>
            <a:off x="789385" y="1266825"/>
            <a:ext cx="7565231" cy="3614836"/>
          </a:xfrm>
          <a:prstGeom prst="rect">
            <a:avLst/>
          </a:prstGeom>
          <a:solidFill>
            <a:schemeClr val="bg1"/>
          </a:solidFill>
          <a:effectLst>
            <a:outerShdw sx="102000" sy="102000" algn="ctr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>
            <a:spAutoFit/>
          </a:bodyPr>
          <a:lstStyle/>
          <a:p>
            <a:pPr indent="609600" algn="just" fontAlgn="auto">
              <a:lnSpc>
                <a:spcPct val="120000"/>
              </a:lnSpc>
              <a:defRPr/>
            </a:pPr>
            <a:r>
              <a:rPr lang="zh-CN" altLang="en-US" sz="2400" b="1">
                <a:latin typeface="柳公权楷书" charset="-122"/>
                <a:ea typeface="柳公权楷书" charset="-122"/>
                <a:cs typeface="柳公权楷书" panose="02010600010101010101" charset="-122"/>
              </a:rPr>
              <a:t>《礼记》又名《小戴礼记》、《小戴记》，成书于汉代，为西汉礼学家</a:t>
            </a:r>
            <a:r>
              <a:rPr lang="zh-CN" altLang="en-US" sz="2400" b="1">
                <a:solidFill>
                  <a:srgbClr val="FF0000"/>
                </a:solidFill>
                <a:latin typeface="柳公权楷书" charset="-122"/>
                <a:ea typeface="柳公权楷书" charset="-122"/>
                <a:cs typeface="柳公权楷书" panose="02010600010101010101" charset="-122"/>
              </a:rPr>
              <a:t>戴圣</a:t>
            </a:r>
            <a:r>
              <a:rPr lang="zh-CN" altLang="en-US" sz="2400" b="1">
                <a:latin typeface="柳公权楷书" charset="-122"/>
                <a:ea typeface="柳公权楷书" charset="-122"/>
                <a:cs typeface="柳公权楷书" panose="02010600010101010101" charset="-122"/>
              </a:rPr>
              <a:t>所编。《礼记》是中国古代一部重要的</a:t>
            </a:r>
            <a:r>
              <a:rPr lang="zh-CN" altLang="en-US" sz="2400" b="1">
                <a:solidFill>
                  <a:srgbClr val="FF0000"/>
                </a:solidFill>
                <a:latin typeface="柳公权楷书" charset="-122"/>
                <a:ea typeface="柳公权楷书" charset="-122"/>
                <a:cs typeface="柳公权楷书" panose="02010600010101010101" charset="-122"/>
              </a:rPr>
              <a:t>典章制度选集</a:t>
            </a:r>
            <a:r>
              <a:rPr lang="zh-CN" altLang="en-US" sz="2400" b="1">
                <a:latin typeface="柳公权楷书" charset="-122"/>
                <a:ea typeface="柳公权楷书" charset="-122"/>
                <a:cs typeface="柳公权楷书" panose="02010600010101010101" charset="-122"/>
              </a:rPr>
              <a:t>，共二十卷四十九篇 ，书中内容主要写先秦的礼制，体现了先秦儒家的哲学思想、教育思想、政治思想、美学思想，是研究先秦社会的重要资料，是一部</a:t>
            </a:r>
            <a:r>
              <a:rPr lang="zh-CN" altLang="en-US" sz="2400" b="1">
                <a:solidFill>
                  <a:srgbClr val="FF0000"/>
                </a:solidFill>
                <a:latin typeface="柳公权楷书" charset="-122"/>
                <a:ea typeface="柳公权楷书" charset="-122"/>
                <a:cs typeface="柳公权楷书" panose="02010600010101010101" charset="-122"/>
              </a:rPr>
              <a:t>儒家</a:t>
            </a:r>
            <a:r>
              <a:rPr lang="zh-CN" altLang="en-US" sz="2400" b="1">
                <a:latin typeface="柳公权楷书" charset="-122"/>
                <a:ea typeface="柳公权楷书" charset="-122"/>
                <a:cs typeface="柳公权楷书" panose="02010600010101010101" charset="-122"/>
              </a:rPr>
              <a:t>思想的资料汇编 对儒家文化传承、当代文化教育和德性教养，及社会主义和谐社会建设有重要影响。</a:t>
            </a:r>
          </a:p>
        </p:txBody>
      </p:sp>
      <p:pic>
        <p:nvPicPr>
          <p:cNvPr id="7175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8571310" y="297657"/>
            <a:ext cx="1902619" cy="484584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176" name="文本框 1"/>
          <p:cNvSpPr txBox="1">
            <a:spLocks noChangeArrowheads="1"/>
          </p:cNvSpPr>
          <p:nvPr/>
        </p:nvSpPr>
        <p:spPr bwMode="auto">
          <a:xfrm>
            <a:off x="3278981" y="297656"/>
            <a:ext cx="2586038" cy="700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4100" b="1">
                <a:latin typeface="字魂行云飞白体" charset="-122"/>
                <a:ea typeface="字魂行云飞白体" charset="-122"/>
              </a:rPr>
              <a:t>作品简介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819446" y="1352582"/>
            <a:ext cx="57149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相传是孔子门生曾参于春秋末年战国时期所作。它与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本是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礼记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中的两篇文章，唐代韩愈、李翱等把它看作于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易经</a:t>
            </a:r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同样重要的“经书”。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“三纲 “八目”是大学的核心思想。“三纲”即“明明德”“亲民”“止于至善”。“八</a:t>
            </a:r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zh-CN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”即“格物”“致知”“诚意”“正心”“修身”“齐家”“治国”“平天下”。</a:t>
            </a: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/>
        </p:nvGrpSpPr>
        <p:grpSpPr>
          <a:xfrm>
            <a:off x="0" y="1372"/>
            <a:ext cx="9144001" cy="5142128"/>
            <a:chOff x="0" y="1372"/>
            <a:chExt cx="9144001" cy="514212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372"/>
              <a:ext cx="9144000" cy="51407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" y="3459315"/>
              <a:ext cx="5906536" cy="168418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2518" y="2667267"/>
              <a:ext cx="3541483" cy="2457704"/>
            </a:xfrm>
            <a:prstGeom prst="rect">
              <a:avLst/>
            </a:prstGeom>
          </p:spPr>
        </p:pic>
      </p:grpSp>
      <p:sp>
        <p:nvSpPr>
          <p:cNvPr id="12" name="文本框 9"/>
          <p:cNvSpPr txBox="1"/>
          <p:nvPr/>
        </p:nvSpPr>
        <p:spPr>
          <a:xfrm>
            <a:off x="2491740" y="2710482"/>
            <a:ext cx="426466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spc="3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解读文本</a:t>
            </a:r>
            <a:endParaRPr kumimoji="0" lang="zh-CN" altLang="en-US" sz="3600" b="1" i="0" u="none" strike="noStrike" kern="1200" cap="none" spc="3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428780"/>
            <a:ext cx="1341120" cy="1209172"/>
          </a:xfrm>
          <a:custGeom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DBB061">
                    <a:lumMod val="20000"/>
                    <a:lumOff val="80000"/>
                  </a:srgbClr>
                </a:solidFill>
                <a:effectLst/>
                <a:uLnTx/>
                <a:uFillTx/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DBB061">
                  <a:lumMod val="20000"/>
                  <a:lumOff val="80000"/>
                </a:srgbClr>
              </a:solidFill>
              <a:effectLst/>
              <a:uLnTx/>
              <a:uFillTx/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CONTENTS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Freeform 5"/>
          <p:cNvSpPr/>
          <p:nvPr/>
        </p:nvSpPr>
        <p:spPr bwMode="auto">
          <a:xfrm>
            <a:off x="3637930" y="0"/>
            <a:ext cx="1870372" cy="791722"/>
          </a:xfrm>
          <a:custGeom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 lim="800000"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charset="-122"/>
              <a:cs typeface="+mn-c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2088" y="1700361"/>
            <a:ext cx="759823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02</a:t>
            </a:r>
            <a:endParaRPr kumimoji="0" lang="zh-CN" altLang="en-US" sz="4800" b="1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577504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" name="组合 15"/>
          <p:cNvGrpSpPr/>
          <p:nvPr/>
        </p:nvGrpSpPr>
        <p:grpSpPr>
          <a:xfrm>
            <a:off x="1295365" y="1057178"/>
            <a:ext cx="1535545" cy="158400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435811" y="3024153"/>
              <a:ext cx="2581406" cy="1070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明明德</a:t>
              </a:r>
              <a:endParaRPr lang="zh-CN" altLang="en-US" sz="28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12377" y="1057177"/>
            <a:ext cx="1535545" cy="1584005"/>
            <a:chOff x="971600" y="1915953"/>
            <a:chExt cx="3141228" cy="32403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1435811" y="3024153"/>
              <a:ext cx="1846859" cy="1070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亲民</a:t>
              </a:r>
              <a:endParaRPr lang="zh-CN" altLang="en-US" sz="28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33329" y="1041976"/>
            <a:ext cx="1996175" cy="1584005"/>
            <a:chOff x="971600" y="1915953"/>
            <a:chExt cx="4083528" cy="324036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4083528" cy="324036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435811" y="3024153"/>
              <a:ext cx="3315953" cy="1070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止于至善</a:t>
              </a:r>
              <a:endParaRPr lang="zh-CN" altLang="en-US" sz="28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pic>
        <p:nvPicPr>
          <p:cNvPr id="25" name="图片 24" descr="墨迹箭头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36026">
            <a:off x="1999948" y="2761219"/>
            <a:ext cx="705953" cy="549875"/>
          </a:xfrm>
          <a:prstGeom prst="rect">
            <a:avLst/>
          </a:prstGeom>
        </p:spPr>
      </p:pic>
      <p:pic>
        <p:nvPicPr>
          <p:cNvPr id="26" name="图片 25" descr="墨迹箭头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193633" y="2757135"/>
            <a:ext cx="705953" cy="549875"/>
          </a:xfrm>
          <a:prstGeom prst="rect">
            <a:avLst/>
          </a:prstGeom>
        </p:spPr>
      </p:pic>
      <p:pic>
        <p:nvPicPr>
          <p:cNvPr id="27" name="图片 26" descr="墨迹箭头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502950">
            <a:off x="6412987" y="2755846"/>
            <a:ext cx="705953" cy="549875"/>
          </a:xfrm>
          <a:prstGeom prst="rect">
            <a:avLst/>
          </a:prstGeom>
        </p:spPr>
      </p:pic>
      <p:pic>
        <p:nvPicPr>
          <p:cNvPr id="28" name="Picture 2" descr="C:\Documents and Settings\Administrator\桌面\244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37820" y="3032072"/>
            <a:ext cx="7848872" cy="15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447882" y="3638522"/>
            <a:ext cx="6516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三纲领</a:t>
            </a:r>
            <a:r>
              <a:rPr lang="en-US" altLang="zh-CN" sz="3200" smtClean="0">
                <a:solidFill>
                  <a:schemeClr val="bg1"/>
                </a:solidFill>
              </a:rPr>
              <a:t>:</a:t>
            </a:r>
            <a:r>
              <a:rPr lang="zh-CN" altLang="en-US" sz="3200" smtClean="0">
                <a:solidFill>
                  <a:schemeClr val="bg1"/>
                </a:solidFill>
              </a:rPr>
              <a:t>内圣而外王，知行而至善</a:t>
            </a:r>
            <a:endParaRPr lang="en-US" altLang="zh-CN" sz="3200" smtClean="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3048040" y="2606279"/>
            <a:ext cx="2819326" cy="2537221"/>
            <a:chOff x="5796136" y="1363191"/>
            <a:chExt cx="2592288" cy="2499138"/>
          </a:xfrm>
        </p:grpSpPr>
        <p:pic>
          <p:nvPicPr>
            <p:cNvPr id="2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6434007" y="2320372"/>
              <a:ext cx="1368152" cy="442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>
                  <a:latin typeface="华文隶书" panose="02010800040101010101" pitchFamily="2" charset="-122"/>
                  <a:ea typeface="华文隶书" panose="02010800040101010101" pitchFamily="2" charset="-122"/>
                </a:rPr>
                <a:t>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029188" y="3486126"/>
            <a:ext cx="1521077" cy="1569080"/>
            <a:chOff x="1663985" y="1915953"/>
            <a:chExt cx="3141228" cy="32403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63985" y="1915953"/>
              <a:ext cx="3141228" cy="3240360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2184899" y="3107459"/>
              <a:ext cx="2076292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止于至善</a:t>
              </a:r>
              <a:endParaRPr lang="zh-CN" altLang="en-US" sz="16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57624" y="1962166"/>
            <a:ext cx="1521076" cy="1569080"/>
            <a:chOff x="971600" y="1915953"/>
            <a:chExt cx="3141228" cy="324036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1479173" y="3005361"/>
              <a:ext cx="1228828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亲民</a:t>
              </a:r>
              <a:endParaRPr lang="zh-CN" altLang="en-US" sz="16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438456" y="3574420"/>
            <a:ext cx="1521076" cy="1569080"/>
            <a:chOff x="716735" y="1915951"/>
            <a:chExt cx="3141228" cy="3240360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735" y="1915951"/>
              <a:ext cx="3141228" cy="3240360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>
              <a:off x="1222175" y="3137517"/>
              <a:ext cx="1652561" cy="699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明明德</a:t>
              </a:r>
              <a:endParaRPr lang="zh-CN" altLang="en-US" sz="160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035183" y="1581176"/>
            <a:ext cx="4108817" cy="1070370"/>
            <a:chOff x="4838529" y="833155"/>
            <a:chExt cx="4108817" cy="1070370"/>
          </a:xfrm>
        </p:grpSpPr>
        <p:sp>
          <p:nvSpPr>
            <p:cNvPr id="63" name="矩形 62"/>
            <p:cNvSpPr/>
            <p:nvPr/>
          </p:nvSpPr>
          <p:spPr>
            <a:xfrm>
              <a:off x="5365920" y="833155"/>
              <a:ext cx="20409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smtClean="0">
                  <a:solidFill>
                    <a:schemeClr val="accent5">
                      <a:lumMod val="25000"/>
                    </a:schemeClr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亲近爱抚民众</a:t>
              </a:r>
              <a:endParaRPr lang="zh-CN" altLang="en-US" sz="2400" b="1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838529" y="1366541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mtClean="0">
                  <a:latin typeface="华文隶书" panose="02010800040101010101" pitchFamily="2" charset="-122"/>
                  <a:ea typeface="华文隶书" panose="02010800040101010101" pitchFamily="2" charset="-122"/>
                </a:rPr>
                <a:t>民之所好好之，民之所恶恶之</a:t>
              </a:r>
              <a:r>
                <a:rPr lang="en-US" altLang="zh-CN" smtClean="0">
                  <a:latin typeface="华文隶书" panose="02010800040101010101" pitchFamily="2" charset="-122"/>
                  <a:ea typeface="华文隶书" panose="02010800040101010101" pitchFamily="2" charset="-122"/>
                </a:rPr>
                <a:t>——</a:t>
              </a:r>
              <a:r>
                <a:rPr lang="zh-CN" altLang="en-US" smtClean="0">
                  <a:latin typeface="华文隶书" panose="02010800040101010101" pitchFamily="2" charset="-122"/>
                  <a:ea typeface="华文隶书" panose="02010800040101010101" pitchFamily="2" charset="-122"/>
                </a:rPr>
                <a:t>大学</a:t>
              </a:r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5365920" y="1534193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67367" y="2876542"/>
            <a:ext cx="3276633" cy="1070370"/>
            <a:chOff x="5778339" y="1041388"/>
            <a:chExt cx="3435557" cy="1122286"/>
          </a:xfrm>
        </p:grpSpPr>
        <p:sp>
          <p:nvSpPr>
            <p:cNvPr id="67" name="矩形 66"/>
            <p:cNvSpPr/>
            <p:nvPr/>
          </p:nvSpPr>
          <p:spPr>
            <a:xfrm>
              <a:off x="6101022" y="1041388"/>
              <a:ext cx="3112874" cy="387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778339" y="1416388"/>
              <a:ext cx="193691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78339" y="1776428"/>
              <a:ext cx="193691" cy="387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8530" y="3406715"/>
            <a:ext cx="1826141" cy="1285813"/>
            <a:chOff x="558529" y="3418155"/>
            <a:chExt cx="1826141" cy="1285813"/>
          </a:xfrm>
        </p:grpSpPr>
        <p:sp>
          <p:nvSpPr>
            <p:cNvPr id="71" name="矩形 70"/>
            <p:cNvSpPr/>
            <p:nvPr/>
          </p:nvSpPr>
          <p:spPr>
            <a:xfrm>
              <a:off x="558529" y="3418155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58529" y="3775808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58529" y="4119193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200" smtClean="0">
                  <a:solidFill>
                    <a:schemeClr val="accent5">
                      <a:lumMod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彰明美德</a:t>
              </a:r>
              <a:endParaRPr lang="zh-CN" altLang="en-US" sz="3200">
                <a:solidFill>
                  <a:schemeClr val="accent5">
                    <a:lumMod val="2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143090" y="742998"/>
            <a:ext cx="57910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勾画出有关“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三纲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”和“八目”的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语句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，进行朗读，并说说你的理解</a:t>
            </a:r>
            <a:r>
              <a:rPr lang="zh-CN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五边形 36"/>
          <p:cNvSpPr/>
          <p:nvPr/>
        </p:nvSpPr>
        <p:spPr bwMode="auto">
          <a:xfrm>
            <a:off x="152516" y="362008"/>
            <a:ext cx="1981148" cy="533386"/>
          </a:xfrm>
          <a:prstGeom prst="homePlat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问题一：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advClick="0" advTm="3713" p14:dur="1600">
        <p:blinds dir="vert"/>
      </p:transition>
    </mc:Choice>
    <mc:Fallback>
      <p:transition spd="slow" advClick="0" advTm="371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TIMING" val="|0.6|1.3"/>
</p:tagLst>
</file>

<file path=ppt/tags/tag5.xml><?xml version="1.0" encoding="utf-8"?>
<p:tagLst xmlns:p="http://schemas.openxmlformats.org/presentationml/2006/main">
  <p:tag name="TIMING" val="|0.1"/>
</p:tagLst>
</file>

<file path=ppt/tags/tag6.xml><?xml version="1.0" encoding="utf-8"?>
<p:tagLst xmlns:p="http://schemas.openxmlformats.org/presentationml/2006/main">
  <p:tag name="TIMING" val="|0.4"/>
</p:tagLst>
</file>

<file path=ppt/tags/tag7.xml><?xml version="1.0" encoding="utf-8"?>
<p:tagLst xmlns:p="http://schemas.openxmlformats.org/presentationml/2006/main">
  <p:tag name="TIMING" val="|0.2"/>
</p:tagLst>
</file>

<file path=ppt/tags/tag8.xml><?xml version="1.0" encoding="utf-8"?>
<p:tagLst xmlns:p="http://schemas.openxmlformats.org/presentationml/2006/main">
  <p:tag name="TIMING" val="|0.2"/>
</p:tagLst>
</file>

<file path=ppt/tags/tag9.xml><?xml version="1.0" encoding="utf-8"?>
<p:tagLst xmlns:p="http://schemas.openxmlformats.org/presentationml/2006/main">
  <p:tag name="TIMING" val="|0.2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2_Default Design 2">
      <a:dk1>
        <a:srgbClr val="000000"/>
      </a:dk1>
      <a:lt1>
        <a:srgbClr val="FFFFFF"/>
      </a:lt1>
      <a:dk2>
        <a:srgbClr val="AFE91F"/>
      </a:dk2>
      <a:lt2>
        <a:srgbClr val="B2B2B2"/>
      </a:lt2>
      <a:accent1>
        <a:srgbClr val="70D34D"/>
      </a:accent1>
      <a:accent2>
        <a:srgbClr val="4192DB"/>
      </a:accent2>
      <a:accent3>
        <a:srgbClr val="FFFFFF"/>
      </a:accent3>
      <a:accent4>
        <a:srgbClr val="000000"/>
      </a:accent4>
      <a:accent5>
        <a:srgbClr val="BBE6B2"/>
      </a:accent5>
      <a:accent6>
        <a:srgbClr val="3A84C6"/>
      </a:accent6>
      <a:hlink>
        <a:srgbClr val="EC7A24"/>
      </a:hlink>
      <a:folHlink>
        <a:srgbClr val="AB6CCE"/>
      </a:folHlink>
    </a:clrScheme>
    <a:fontScheme name="2_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FDD903"/>
        </a:dk2>
        <a:lt2>
          <a:srgbClr val="B2B2B2"/>
        </a:lt2>
        <a:accent1>
          <a:srgbClr val="FF9900"/>
        </a:accent1>
        <a:accent2>
          <a:srgbClr val="76C73F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6AB438"/>
        </a:accent6>
        <a:hlink>
          <a:srgbClr val="E2507A"/>
        </a:hlink>
        <a:folHlink>
          <a:srgbClr val="5ACAA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AFE91F"/>
        </a:dk2>
        <a:lt2>
          <a:srgbClr val="B2B2B2"/>
        </a:lt2>
        <a:accent1>
          <a:srgbClr val="70D34D"/>
        </a:accent1>
        <a:accent2>
          <a:srgbClr val="4192DB"/>
        </a:accent2>
        <a:accent3>
          <a:srgbClr val="FFFFFF"/>
        </a:accent3>
        <a:accent4>
          <a:srgbClr val="000000"/>
        </a:accent4>
        <a:accent5>
          <a:srgbClr val="BBE6B2"/>
        </a:accent5>
        <a:accent6>
          <a:srgbClr val="3A84C6"/>
        </a:accent6>
        <a:hlink>
          <a:srgbClr val="EC7A24"/>
        </a:hlink>
        <a:folHlink>
          <a:srgbClr val="AB6C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72D3F6"/>
        </a:dk2>
        <a:lt2>
          <a:srgbClr val="B2B2B2"/>
        </a:lt2>
        <a:accent1>
          <a:srgbClr val="51A0E1"/>
        </a:accent1>
        <a:accent2>
          <a:srgbClr val="7FCD53"/>
        </a:accent2>
        <a:accent3>
          <a:srgbClr val="FFFFFF"/>
        </a:accent3>
        <a:accent4>
          <a:srgbClr val="000000"/>
        </a:accent4>
        <a:accent5>
          <a:srgbClr val="B3CDEE"/>
        </a:accent5>
        <a:accent6>
          <a:srgbClr val="72BA4A"/>
        </a:accent6>
        <a:hlink>
          <a:srgbClr val="CB518E"/>
        </a:hlink>
        <a:folHlink>
          <a:srgbClr val="DB862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第一PPT，www.1ppt.com 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DBB061"/>
      </a:accent1>
      <a:accent2>
        <a:srgbClr val="A6742D"/>
      </a:accent2>
      <a:accent3>
        <a:srgbClr val="8A5142"/>
      </a:accent3>
      <a:accent4>
        <a:srgbClr val="FFFFFF"/>
      </a:accent4>
      <a:accent5>
        <a:srgbClr val="FFFFFF"/>
      </a:accent5>
      <a:accent6>
        <a:srgbClr val="CC3300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106</Paragraphs>
  <Slides>23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7">
      <vt:lpstr>Arial</vt:lpstr>
      <vt:lpstr>华文行楷</vt:lpstr>
      <vt:lpstr>Calibri</vt:lpstr>
      <vt:lpstr>宋体</vt:lpstr>
      <vt:lpstr>微软雅黑</vt:lpstr>
      <vt:lpstr>华文隶书</vt:lpstr>
      <vt:lpstr>黑体</vt:lpstr>
      <vt:lpstr>Swis721 Th BT</vt:lpstr>
      <vt:lpstr>LilyUPC</vt:lpstr>
      <vt:lpstr>柳公权楷书</vt:lpstr>
      <vt:lpstr>字魂行云飞白体</vt:lpstr>
      <vt:lpstr>方正黑体简体</vt:lpstr>
      <vt:lpstr>方正大黑简体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2021-08-16T15:35:04.816</cp:lastPrinted>
  <dcterms:created xsi:type="dcterms:W3CDTF">2021-08-16T15:35:04Z</dcterms:created>
  <dcterms:modified xsi:type="dcterms:W3CDTF">2021-08-16T07:35:05Z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