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61" r:id="rId4"/>
    <p:sldId id="263" r:id="rId5"/>
    <p:sldId id="288" r:id="rId6"/>
    <p:sldId id="264" r:id="rId7"/>
    <p:sldId id="268" r:id="rId8"/>
    <p:sldId id="265" r:id="rId9"/>
    <p:sldId id="267" r:id="rId10"/>
    <p:sldId id="271" r:id="rId11"/>
    <p:sldId id="269" r:id="rId12"/>
    <p:sldId id="270" r:id="rId13"/>
    <p:sldId id="289" r:id="rId14"/>
    <p:sldId id="287" r:id="rId15"/>
    <p:sldId id="286" r:id="rId16"/>
    <p:sldId id="278" r:id="rId17"/>
    <p:sldId id="279" r:id="rId18"/>
    <p:sldId id="272" r:id="rId19"/>
    <p:sldId id="273" r:id="rId20"/>
    <p:sldId id="276" r:id="rId21"/>
    <p:sldId id="285" r:id="rId22"/>
    <p:sldId id="280" r:id="rId23"/>
    <p:sldId id="275" r:id="rId24"/>
    <p:sldId id="284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8D525-5101-4FC0-8CC6-8768044557E6}" type="datetimeFigureOut">
              <a:rPr lang="zh-CN" altLang="en-US" smtClean="0"/>
              <a:pPr/>
              <a:t>2017/3/12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DB519-3C96-4863-BD9F-0E1532697F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anyu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381000"/>
            <a:ext cx="3678238" cy="5257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3075" name="WordArt 3"/>
          <p:cNvSpPr>
            <a:spLocks noChangeArrowheads="1" noChangeShapeType="1"/>
          </p:cNvSpPr>
          <p:nvPr/>
        </p:nvSpPr>
        <p:spPr bwMode="auto">
          <a:xfrm>
            <a:off x="4343400" y="609600"/>
            <a:ext cx="4419600" cy="3260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9259"/>
              </a:avLst>
            </a:prstTxWarp>
          </a:bodyPr>
          <a:lstStyle/>
          <a:p>
            <a:pPr algn="ctr"/>
            <a:r>
              <a:rPr lang="zh-CN" altLang="en-US" sz="3600">
                <a:ln w="9525" cmpd="sng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汉鼎繁淡古"/>
              </a:rPr>
              <a:t>祭十二郎文</a:t>
            </a:r>
          </a:p>
        </p:txBody>
      </p:sp>
      <p:sp>
        <p:nvSpPr>
          <p:cNvPr id="3076" name="WordArt 4"/>
          <p:cNvSpPr>
            <a:spLocks noChangeArrowheads="1" noChangeShapeType="1"/>
          </p:cNvSpPr>
          <p:nvPr/>
        </p:nvSpPr>
        <p:spPr bwMode="auto">
          <a:xfrm>
            <a:off x="5219700" y="4076700"/>
            <a:ext cx="2376488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韩愈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2480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三、解释加点字的意思，并另举一例含有与加点字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意思相同或相近的词句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071546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）吾实为之，其又何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尤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500306"/>
            <a:ext cx="77764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）汝之纯明宜业其家者，不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蒙其泽矣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0" y="3714752"/>
            <a:ext cx="92869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zh-CN" altLang="en-US" sz="3200" dirty="0" smtClean="0"/>
              <a:t>（</a:t>
            </a:r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）吾不可去，汝不肯来，恐旦暮死，而汝抱无涯之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戚</a:t>
            </a:r>
            <a:r>
              <a:rPr lang="zh-CN" altLang="en-US" sz="3200" b="1" dirty="0" smtClean="0"/>
              <a:t>也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43504" y="1000108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怨恨，埋怨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164305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怨天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尤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人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3000372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能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314324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克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勤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克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俭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37147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靡不有初，鲜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克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有终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57864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忧伤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57864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休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戚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与共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57232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）呜呼！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信然邪？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梦邪？其传之非其真邪？</a:t>
            </a:r>
          </a:p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）言有穷而情不可终，汝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知也邪？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不知也邪？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呜呼，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其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竟以此而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殒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其生乎？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抑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别有疾而至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斯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乎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42852"/>
            <a:ext cx="6750566" cy="584775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</a:rPr>
              <a:t>四、说说下列句子的句式有什么特点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428736"/>
            <a:ext cx="8858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真的这样呢？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还是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做梦呢？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还是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传来的消息不真实呢？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571440" y="2857496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话有说尽的时候，而悲痛的心情却是没完没了的，你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能够理解呢？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还是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什么都不知道了呢？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857224" y="4786322"/>
            <a:ext cx="8286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唉！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是</a:t>
            </a:r>
            <a:r>
              <a:rPr lang="zh-CN" altLang="en-US" sz="3200" b="1" dirty="0" smtClean="0">
                <a:solidFill>
                  <a:srgbClr val="002060"/>
                </a:solidFill>
                <a:latin typeface="楷体_GB2312" pitchFamily="1" charset="-122"/>
                <a:ea typeface="楷体_GB2312" pitchFamily="1" charset="-122"/>
              </a:rPr>
              <a:t>这种病竟然夺去了你的生命吗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还是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另患重病而导致死亡呢？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5857892"/>
            <a:ext cx="74622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“其</a:t>
            </a:r>
            <a:r>
              <a:rPr lang="en-US" altLang="zh-CN" sz="3200" b="1" dirty="0" smtClean="0"/>
              <a:t>……</a:t>
            </a:r>
            <a:r>
              <a:rPr lang="zh-CN" altLang="en-US" sz="3200" b="1" dirty="0" smtClean="0"/>
              <a:t>？其</a:t>
            </a:r>
            <a:r>
              <a:rPr lang="en-US" altLang="zh-CN" sz="3200" b="1" dirty="0" smtClean="0"/>
              <a:t>……</a:t>
            </a:r>
            <a:r>
              <a:rPr lang="zh-CN" altLang="en-US" sz="3200" b="1" dirty="0" smtClean="0"/>
              <a:t>？”“其</a:t>
            </a:r>
            <a:r>
              <a:rPr lang="en-US" altLang="zh-CN" sz="3200" b="1" dirty="0" smtClean="0"/>
              <a:t>……</a:t>
            </a:r>
            <a:r>
              <a:rPr lang="zh-CN" altLang="en-US" sz="3200" b="1" dirty="0" smtClean="0"/>
              <a:t>？抑</a:t>
            </a:r>
            <a:r>
              <a:rPr lang="en-US" altLang="zh-CN" sz="3200" b="1" dirty="0" smtClean="0"/>
              <a:t>……</a:t>
            </a:r>
            <a:r>
              <a:rPr lang="zh-CN" altLang="en-US" sz="3200" b="1" dirty="0" smtClean="0"/>
              <a:t>”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：</a:t>
            </a:r>
            <a:endParaRPr lang="en-US" altLang="zh-CN" sz="3200" b="1" dirty="0" smtClean="0">
              <a:solidFill>
                <a:srgbClr val="C00000"/>
              </a:solidFill>
            </a:endParaRPr>
          </a:p>
          <a:p>
            <a:r>
              <a:rPr lang="en-US" altLang="zh-CN" sz="3200" b="1" dirty="0" smtClean="0">
                <a:solidFill>
                  <a:srgbClr val="C00000"/>
                </a:solidFill>
              </a:rPr>
              <a:t>                         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  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选择问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4290"/>
            <a:ext cx="8186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(5)(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吾少孤，及长，不省所怙，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惟兄嫂是依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00694" y="92867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只有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依靠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兄嫂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15074" y="15716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动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宾倒装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357430"/>
            <a:ext cx="55402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例如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3200" b="1" dirty="0" smtClean="0"/>
              <a:t>惟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命</a:t>
            </a:r>
            <a:r>
              <a:rPr lang="zh-CN" altLang="en-US" sz="3200" b="1" dirty="0" smtClean="0"/>
              <a:t>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从，</a:t>
            </a:r>
            <a:r>
              <a:rPr lang="zh-CN" altLang="en-US" sz="3200" b="1" dirty="0" smtClean="0"/>
              <a:t>惟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利</a:t>
            </a:r>
            <a:r>
              <a:rPr lang="zh-CN" altLang="en-US" sz="3200" b="1" dirty="0" smtClean="0"/>
              <a:t>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图，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             </a:t>
            </a:r>
            <a:r>
              <a:rPr lang="en-US" altLang="zh-CN" sz="3200" b="1" dirty="0" smtClean="0"/>
              <a:t> </a:t>
            </a:r>
            <a:r>
              <a:rPr lang="zh-CN" altLang="en-US" sz="3200" b="1" dirty="0" smtClean="0"/>
              <a:t>惟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马首</a:t>
            </a:r>
            <a:r>
              <a:rPr lang="zh-CN" altLang="en-US" sz="3200" b="1" dirty="0" smtClean="0"/>
              <a:t>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瞻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1928802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课文内容分析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71881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</a:rPr>
              <a:t>一、课文分析开始，由本文看古代祭文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r>
              <a:rPr lang="en-US" altLang="zh-CN" sz="3200" b="1" dirty="0" smtClean="0"/>
              <a:t>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开头</a:t>
            </a:r>
            <a:r>
              <a:rPr lang="zh-CN" altLang="en-US" sz="3200" b="1" dirty="0" smtClean="0"/>
              <a:t>与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结尾</a:t>
            </a:r>
            <a:r>
              <a:rPr lang="zh-CN" altLang="en-US" sz="3200" b="1" dirty="0" smtClean="0"/>
              <a:t>的特点是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142984"/>
            <a:ext cx="6186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开头</a:t>
            </a:r>
            <a:r>
              <a:rPr lang="en-US" altLang="zh-CN" sz="3600" b="1" dirty="0" smtClean="0"/>
              <a:t>——</a:t>
            </a:r>
          </a:p>
          <a:p>
            <a:r>
              <a:rPr lang="zh-CN" altLang="en-US" sz="3600" b="1" dirty="0" smtClean="0"/>
              <a:t>交代祭祀的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时间</a:t>
            </a:r>
            <a:r>
              <a:rPr lang="zh-CN" altLang="en-US" sz="3600" b="1" dirty="0" smtClean="0"/>
              <a:t>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对象</a:t>
            </a:r>
            <a:r>
              <a:rPr lang="zh-CN" altLang="en-US" sz="3600" b="1" dirty="0" smtClean="0"/>
              <a:t>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物品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2857496"/>
            <a:ext cx="57864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结尾</a:t>
            </a:r>
            <a:r>
              <a:rPr lang="en-US" altLang="zh-CN" sz="3200" b="1" dirty="0" smtClean="0"/>
              <a:t>——</a:t>
            </a:r>
          </a:p>
          <a:p>
            <a:r>
              <a:rPr lang="zh-CN" altLang="en-US" sz="3200" b="1" dirty="0" smtClean="0"/>
              <a:t>“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尚飨</a:t>
            </a:r>
            <a:r>
              <a:rPr lang="zh-CN" altLang="en-US" sz="3200" b="1" dirty="0" smtClean="0"/>
              <a:t>”（希望所祭祀的鬼神享用祭品）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000636"/>
            <a:ext cx="7596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对此举例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《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红楼梦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》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中贾宝玉为祭悼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r>
              <a:rPr lang="en-US" altLang="zh-CN" sz="3600" b="1" dirty="0" smtClean="0">
                <a:solidFill>
                  <a:srgbClr val="0070C0"/>
                </a:solidFill>
              </a:rPr>
              <a:t>     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晴雯所写的诔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二、提两个小问题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071546"/>
            <a:ext cx="82081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r>
              <a:rPr lang="en-US" altLang="zh-CN" sz="3200" b="1" dirty="0" smtClean="0"/>
              <a:t>.</a:t>
            </a:r>
            <a:r>
              <a:rPr lang="zh-CN" altLang="en-US" sz="3200" b="1" dirty="0" smtClean="0"/>
              <a:t>韩愈的侄子韩老成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患何病而死</a:t>
            </a:r>
            <a:r>
              <a:rPr lang="zh-CN" altLang="en-US" sz="3200" b="1" dirty="0" smtClean="0"/>
              <a:t>（先找出相关文字内容）</a:t>
            </a:r>
            <a:endParaRPr lang="en-US" altLang="zh-CN" sz="3200" b="1" dirty="0" smtClean="0"/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r>
              <a:rPr lang="en-US" altLang="zh-CN" sz="3200" b="1" dirty="0" smtClean="0"/>
              <a:t>.</a:t>
            </a:r>
            <a:r>
              <a:rPr lang="zh-CN" altLang="en-US" sz="3200" b="1" dirty="0" smtClean="0"/>
              <a:t>韩老成具体死于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哪一天</a:t>
            </a:r>
            <a:r>
              <a:rPr lang="zh-CN" altLang="en-US" sz="3200" b="1" dirty="0" smtClean="0"/>
              <a:t>？（让学生找到课文相关文字内容）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428596" y="3286124"/>
            <a:ext cx="70723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1</a:t>
            </a:r>
            <a:r>
              <a:rPr lang="zh-CN" altLang="en-US" sz="3200" b="1" dirty="0" smtClean="0"/>
              <a:t>）因何病而亡，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不详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/>
              <a:t>  </a:t>
            </a:r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）具体死于哪一天</a:t>
            </a:r>
            <a:r>
              <a:rPr lang="zh-CN" altLang="en-US" sz="3200" dirty="0" smtClean="0"/>
              <a:t>，</a:t>
            </a:r>
            <a:r>
              <a:rPr lang="zh-CN" altLang="en-US" sz="3200" dirty="0" smtClean="0">
                <a:solidFill>
                  <a:srgbClr val="FF0000"/>
                </a:solidFill>
              </a:rPr>
              <a:t>不详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三、阅读相关课文段落，然后完成 下列内容的填空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韩愈与课文所祭悼的对象十二郎是</a:t>
            </a:r>
            <a:r>
              <a:rPr lang="en-US" altLang="zh-CN" sz="3200" b="1" dirty="0" smtClean="0"/>
              <a:t>_______</a:t>
            </a:r>
            <a:r>
              <a:rPr lang="zh-CN" altLang="en-US" sz="3200" b="1" dirty="0" smtClean="0"/>
              <a:t>关系。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，两人血脉 相连，幼时相伴，孤苦相依；两</a:t>
            </a:r>
            <a:r>
              <a:rPr lang="en-US" altLang="zh-CN" sz="3200" b="1" dirty="0" smtClean="0"/>
              <a:t>____</a:t>
            </a:r>
            <a:r>
              <a:rPr lang="zh-CN" altLang="en-US" sz="3200" b="1" dirty="0" smtClean="0"/>
              <a:t>一身，身负  </a:t>
            </a:r>
            <a:r>
              <a:rPr lang="en-US" altLang="zh-CN" sz="3200" b="1" dirty="0" smtClean="0"/>
              <a:t>_______________</a:t>
            </a:r>
          </a:p>
          <a:p>
            <a:r>
              <a:rPr lang="en-US" altLang="zh-CN" sz="3200" b="1" dirty="0" smtClean="0"/>
              <a:t>___________________________</a:t>
            </a:r>
            <a:r>
              <a:rPr lang="zh-CN" altLang="en-US" sz="3200" b="1" dirty="0" smtClean="0"/>
              <a:t>之重任。</a:t>
            </a:r>
            <a:endParaRPr lang="en-US" altLang="zh-CN" sz="3200" b="1" dirty="0" smtClean="0"/>
          </a:p>
          <a:p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572264" y="150017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叔侄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43900" y="207167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世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2571744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抚养后代，</a:t>
            </a:r>
            <a:endParaRPr lang="en-US" altLang="zh-CN" sz="3200" b="1" dirty="0" smtClean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000372"/>
            <a:ext cx="5280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延续家族血脉，振兴家族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14356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成年之时，韩愈</a:t>
            </a:r>
            <a:r>
              <a:rPr lang="en-US" altLang="zh-CN" sz="3200" b="1" dirty="0" smtClean="0"/>
              <a:t>________</a:t>
            </a:r>
            <a:r>
              <a:rPr lang="zh-CN" altLang="en-US" sz="3200" b="1" dirty="0" smtClean="0"/>
              <a:t>为官，宦海飘零，居无定所，与侄子韩老成</a:t>
            </a:r>
            <a:r>
              <a:rPr lang="en-US" altLang="zh-CN" sz="3200" b="1" dirty="0" smtClean="0"/>
              <a:t>___</a:t>
            </a:r>
            <a:r>
              <a:rPr lang="zh-CN" altLang="en-US" sz="3200" b="1" dirty="0" smtClean="0"/>
              <a:t>多</a:t>
            </a:r>
            <a:r>
              <a:rPr lang="en-US" altLang="zh-CN" sz="3200" b="1" dirty="0" smtClean="0"/>
              <a:t>_____</a:t>
            </a:r>
            <a:r>
              <a:rPr lang="zh-CN" altLang="en-US" sz="3200" b="1" dirty="0" smtClean="0"/>
              <a:t>少。不料韩老成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___________</a:t>
            </a:r>
            <a:r>
              <a:rPr lang="zh-CN" altLang="en-US" sz="3200" b="1" dirty="0" smtClean="0"/>
              <a:t>然离世，韩愈惊闻</a:t>
            </a:r>
            <a:r>
              <a:rPr lang="en-US" altLang="zh-CN" sz="3200" b="1" dirty="0" smtClean="0"/>
              <a:t>____</a:t>
            </a:r>
            <a:r>
              <a:rPr lang="zh-CN" altLang="en-US" sz="3200" b="1" dirty="0" smtClean="0"/>
              <a:t>耗，疑似非</a:t>
            </a:r>
            <a:r>
              <a:rPr lang="en-US" altLang="zh-CN" sz="3200" b="1" dirty="0" smtClean="0"/>
              <a:t>______</a:t>
            </a:r>
            <a:r>
              <a:rPr lang="zh-CN" altLang="en-US" sz="3200" b="1" dirty="0" smtClean="0"/>
              <a:t>，极为悲痛。</a:t>
            </a:r>
            <a:endParaRPr lang="en-US" altLang="zh-CN" sz="32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500430" y="642918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辗转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6182" y="114298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离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114298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57161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遽（突）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164305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噩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14311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</a:rPr>
              <a:t>四、根据课文内容填空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00042"/>
            <a:ext cx="95726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kumimoji="1"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吾年未四十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而视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_________,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而发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而齿牙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。念诸父与诸兄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皆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康强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而早世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如吾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之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衰者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能久存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_____?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571868" y="9286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茫茫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00760" y="9286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苍苍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142873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动摇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20002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其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3438" y="19288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乎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488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285728"/>
            <a:ext cx="8572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）呜呼！汝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吾不知时，汝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吾不知日，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不能相养以共居，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不能抚汝以尽哀。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不得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凭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其棺，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__________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不得临其穴。吾行负神明，而使汝夭。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28572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病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0826" y="28572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78579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71435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128586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敛（入殓）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3702" y="128586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窆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0166" y="3143248"/>
            <a:ext cx="5753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2060"/>
                </a:solidFill>
              </a:rPr>
              <a:t>愧疚自责，悲思无限</a:t>
            </a:r>
            <a:endParaRPr lang="zh-CN" altLang="en-US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背景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0" y="0"/>
            <a:ext cx="3248025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隶书" panose="02010509060101010101" pitchFamily="49" charset="-122"/>
              </a:rPr>
              <a:t>作者简介：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04800" y="914400"/>
            <a:ext cx="8458200" cy="4770537"/>
          </a:xfrm>
          <a:prstGeom prst="rect">
            <a:avLst/>
          </a:prstGeom>
          <a:solidFill>
            <a:srgbClr val="99FF66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ea typeface="黑体" panose="02010609060101010101" pitchFamily="49" charset="-122"/>
              </a:rPr>
              <a:t>        </a:t>
            </a:r>
            <a:r>
              <a:rPr lang="zh-CN" altLang="en-US" sz="4800" b="1" u="sng" dirty="0">
                <a:solidFill>
                  <a:srgbClr val="FF0000"/>
                </a:solidFill>
                <a:ea typeface="楷体_GB2312" pitchFamily="1" charset="-122"/>
              </a:rPr>
              <a:t>韩愈</a:t>
            </a:r>
            <a:r>
              <a:rPr lang="zh-CN" altLang="en-US" sz="3200" b="1" dirty="0"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ea typeface="黑体" panose="02010609060101010101" pitchFamily="49" charset="-122"/>
              </a:rPr>
              <a:t>768—824</a:t>
            </a:r>
            <a:r>
              <a:rPr lang="zh-CN" altLang="en-US" sz="3200" b="1" dirty="0">
                <a:ea typeface="黑体" panose="02010609060101010101" pitchFamily="49" charset="-122"/>
              </a:rPr>
              <a:t>），唐代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文学家</a:t>
            </a:r>
            <a:r>
              <a:rPr lang="zh-CN" altLang="en-US" sz="3200" b="1" dirty="0"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哲学家</a:t>
            </a:r>
            <a:r>
              <a:rPr lang="zh-CN" altLang="en-US" sz="3200" b="1" dirty="0">
                <a:ea typeface="黑体" panose="02010609060101010101" pitchFamily="49" charset="-122"/>
              </a:rPr>
              <a:t>。字</a:t>
            </a:r>
            <a:r>
              <a:rPr lang="zh-CN" altLang="en-US" sz="3200" b="1" dirty="0">
                <a:solidFill>
                  <a:srgbClr val="7030A0"/>
                </a:solidFill>
                <a:ea typeface="黑体" panose="02010609060101010101" pitchFamily="49" charset="-122"/>
              </a:rPr>
              <a:t>退之</a:t>
            </a:r>
            <a:r>
              <a:rPr lang="zh-CN" altLang="en-US" sz="3200" b="1" dirty="0">
                <a:ea typeface="黑体" panose="02010609060101010101" pitchFamily="49" charset="-122"/>
              </a:rPr>
              <a:t>。河南河阳人，郡望（郡里的显贵家族）昌黎，世称韩昌黎。因官吏部侍郎，又称韩吏部。谥号“文”，又称</a:t>
            </a:r>
            <a:r>
              <a:rPr lang="zh-CN" altLang="en-US" sz="3200" b="1" dirty="0">
                <a:solidFill>
                  <a:srgbClr val="7030A0"/>
                </a:solidFill>
                <a:ea typeface="黑体" panose="02010609060101010101" pitchFamily="49" charset="-122"/>
              </a:rPr>
              <a:t>韩文公</a:t>
            </a:r>
            <a:r>
              <a:rPr lang="zh-CN" altLang="en-US" sz="3200" b="1" dirty="0">
                <a:ea typeface="黑体" panose="02010609060101010101" pitchFamily="49" charset="-122"/>
              </a:rPr>
              <a:t>。</a:t>
            </a:r>
          </a:p>
          <a:p>
            <a:r>
              <a:rPr lang="zh-CN" altLang="en-US" sz="3200" b="1" dirty="0">
                <a:ea typeface="黑体" panose="02010609060101010101" pitchFamily="49" charset="-122"/>
              </a:rPr>
              <a:t>        后人对韩愈评价颇高，尊他为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唐宋八大家之首</a:t>
            </a:r>
            <a:r>
              <a:rPr lang="zh-CN" altLang="en-US" sz="3200" b="1" dirty="0">
                <a:ea typeface="黑体" panose="02010609060101010101" pitchFamily="49" charset="-122"/>
              </a:rPr>
              <a:t>。</a:t>
            </a:r>
          </a:p>
          <a:p>
            <a:r>
              <a:rPr lang="zh-CN" altLang="en-US" sz="3200" b="1" dirty="0">
                <a:ea typeface="黑体" panose="02010609060101010101" pitchFamily="49" charset="-122"/>
              </a:rPr>
              <a:t>    苏轼称他“</a:t>
            </a:r>
            <a:r>
              <a:rPr lang="zh-CN" altLang="en-US" sz="3200" b="1" u="sng" dirty="0">
                <a:solidFill>
                  <a:srgbClr val="FF0000"/>
                </a:solidFill>
              </a:rPr>
              <a:t>文起八代之衰</a:t>
            </a:r>
            <a:r>
              <a:rPr lang="zh-CN" altLang="en-US" sz="3200" b="1" dirty="0">
                <a:ea typeface="黑体" panose="02010609060101010101" pitchFamily="49" charset="-122"/>
              </a:rPr>
              <a:t>”。韩柳倡导的古文运动，开辟了唐以来古文的发展道路。</a:t>
            </a:r>
          </a:p>
          <a:p>
            <a:endParaRPr lang="en-US" altLang="zh-CN" sz="32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71480"/>
            <a:ext cx="884729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02060"/>
                </a:solidFill>
              </a:rPr>
              <a:t>五、本文作者所表达的感情可以</a:t>
            </a:r>
            <a:endParaRPr lang="en-US" altLang="zh-CN" sz="4800" b="1" dirty="0" smtClean="0">
              <a:solidFill>
                <a:srgbClr val="002060"/>
              </a:solidFill>
            </a:endParaRPr>
          </a:p>
          <a:p>
            <a:r>
              <a:rPr lang="zh-CN" altLang="en-US" sz="4800" b="1" dirty="0" smtClean="0">
                <a:solidFill>
                  <a:srgbClr val="002060"/>
                </a:solidFill>
              </a:rPr>
              <a:t>用怎样的词语概括</a:t>
            </a:r>
            <a:r>
              <a:rPr lang="zh-CN" altLang="en-US" sz="4800" dirty="0" smtClean="0"/>
              <a:t>？</a:t>
            </a:r>
            <a:endParaRPr lang="en-US" altLang="zh-CN" sz="4800" dirty="0" smtClean="0"/>
          </a:p>
          <a:p>
            <a:r>
              <a:rPr lang="zh-CN" altLang="en-US" sz="4800" dirty="0" smtClean="0"/>
              <a:t>（讨论该问题，并明确）</a:t>
            </a:r>
            <a:endParaRPr lang="zh-CN" alt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1571604" y="3286124"/>
            <a:ext cx="6186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“悲”（“悲痛”“悲伤”）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9367" y="4643446"/>
            <a:ext cx="8494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（这是由“祭文”的特点与内容决定的）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000108"/>
            <a:ext cx="6099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本文“悲”之主要对象是</a:t>
            </a:r>
            <a:r>
              <a:rPr lang="en-US" altLang="zh-CN" sz="3600" b="1" dirty="0" smtClean="0"/>
              <a:t>——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00562" y="1714488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十二郎（韩老成）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857496"/>
            <a:ext cx="4253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除此之外，还有</a:t>
            </a:r>
            <a:r>
              <a:rPr lang="en-US" altLang="zh-CN" sz="3600" b="1" dirty="0" smtClean="0"/>
              <a:t>——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72066" y="34290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作者自己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435769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诸父兄及子孙辈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480"/>
            <a:ext cx="870302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本文表达了极为</a:t>
            </a:r>
            <a:r>
              <a:rPr lang="en-US" altLang="zh-CN" sz="3600" dirty="0" smtClean="0"/>
              <a:t>________________</a:t>
            </a:r>
            <a:r>
              <a:rPr lang="zh-CN" altLang="en-US" sz="3600" dirty="0" smtClean="0"/>
              <a:t>的感</a:t>
            </a:r>
            <a:endParaRPr lang="en-US" altLang="zh-CN" sz="3600" dirty="0" smtClean="0"/>
          </a:p>
          <a:p>
            <a:r>
              <a:rPr lang="zh-CN" altLang="en-US" sz="3600" dirty="0" smtClean="0"/>
              <a:t>情。所悲的对象一是</a:t>
            </a:r>
            <a:r>
              <a:rPr lang="en-US" altLang="zh-CN" sz="3600" dirty="0" smtClean="0"/>
              <a:t>____________</a:t>
            </a:r>
            <a:r>
              <a:rPr lang="zh-CN" altLang="en-US" sz="3600" dirty="0" smtClean="0"/>
              <a:t>；  二是</a:t>
            </a:r>
            <a:endParaRPr lang="en-US" altLang="zh-CN" sz="3600" dirty="0" smtClean="0"/>
          </a:p>
          <a:p>
            <a:r>
              <a:rPr lang="en-US" altLang="zh-CN" sz="3600" dirty="0" smtClean="0"/>
              <a:t>_________</a:t>
            </a:r>
            <a:r>
              <a:rPr lang="zh-CN" altLang="en-US" sz="3600" dirty="0" smtClean="0"/>
              <a:t>；三是</a:t>
            </a:r>
            <a:r>
              <a:rPr lang="en-US" altLang="zh-CN" sz="3600" dirty="0" smtClean="0"/>
              <a:t>___________</a:t>
            </a:r>
            <a:r>
              <a:rPr lang="zh-CN" altLang="en-US" sz="3600" dirty="0" smtClean="0"/>
              <a:t>。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428992" y="50004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悲伤（悲痛）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4810" y="121442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侄子韩老成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64305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悲自己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1714488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悲父兄与子孙辈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46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  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643050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韩老成突然而逝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1643050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少强先殁</a:t>
            </a:r>
            <a:r>
              <a:rPr lang="zh-CN" altLang="en-US" sz="3200" dirty="0" smtClean="0">
                <a:solidFill>
                  <a:srgbClr val="7030A0"/>
                </a:solidFill>
              </a:rPr>
              <a:t>，</a:t>
            </a:r>
            <a:endParaRPr lang="en-US" altLang="zh-CN" sz="3200" dirty="0" smtClean="0">
              <a:solidFill>
                <a:srgbClr val="7030A0"/>
              </a:solidFill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</a:rPr>
              <a:t>一可悲</a:t>
            </a:r>
            <a:r>
              <a:rPr lang="zh-CN" altLang="en-US" sz="3200" dirty="0" smtClean="0">
                <a:solidFill>
                  <a:srgbClr val="7030A0"/>
                </a:solidFill>
              </a:rPr>
              <a:t>！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78619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二可悲者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4357694"/>
            <a:ext cx="7715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kumimoji="1" lang="zh-CN" altLang="en-US" sz="3600" b="1" dirty="0" smtClean="0">
                <a:latin typeface="Times New Roman" panose="02020603050405020304" pitchFamily="18" charset="0"/>
              </a:rPr>
              <a:t>吾兄之盛德</a:t>
            </a:r>
            <a:r>
              <a:rPr kumimoji="1" lang="en-US" altLang="zh-CN" sz="3600" b="1" dirty="0" smtClean="0">
                <a:latin typeface="Times New Roman" panose="02020603050405020304" pitchFamily="18" charset="0"/>
              </a:rPr>
              <a:t>,</a:t>
            </a:r>
            <a:r>
              <a:rPr kumimoji="1" lang="zh-CN" altLang="en-US" sz="3600" b="1" dirty="0" smtClean="0">
                <a:latin typeface="Times New Roman" panose="02020603050405020304" pitchFamily="18" charset="0"/>
              </a:rPr>
              <a:t>而夭其嗣矣</a:t>
            </a:r>
            <a:r>
              <a:rPr kumimoji="1" lang="en-US" altLang="zh-CN" sz="3600" b="1" dirty="0" smtClean="0">
                <a:latin typeface="Times New Roman" panose="02020603050405020304" pitchFamily="18" charset="0"/>
              </a:rPr>
              <a:t>!</a:t>
            </a:r>
            <a:r>
              <a:rPr kumimoji="1" lang="zh-CN" altLang="en-US" sz="3600" b="1" dirty="0" smtClean="0">
                <a:latin typeface="Times New Roman" panose="02020603050405020304" pitchFamily="18" charset="0"/>
              </a:rPr>
              <a:t>汝之纯明宜业其家者</a:t>
            </a:r>
            <a:r>
              <a:rPr kumimoji="1" lang="en-US" altLang="zh-CN" sz="3600" b="1" dirty="0" smtClean="0">
                <a:latin typeface="Times New Roman" panose="02020603050405020304" pitchFamily="18" charset="0"/>
              </a:rPr>
              <a:t>,</a:t>
            </a:r>
            <a:r>
              <a:rPr kumimoji="1" lang="zh-CN" altLang="en-US" sz="3600" b="1" dirty="0" smtClean="0">
                <a:latin typeface="Times New Roman" panose="02020603050405020304" pitchFamily="18" charset="0"/>
              </a:rPr>
              <a:t>而不克蒙其泽矣</a:t>
            </a:r>
            <a:r>
              <a:rPr kumimoji="1" lang="en-US" altLang="zh-CN" sz="3600" b="1" dirty="0" smtClean="0">
                <a:latin typeface="Times New Roman" panose="02020603050405020304" pitchFamily="18" charset="0"/>
              </a:rPr>
              <a:t>.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28604"/>
            <a:ext cx="6670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悲侄子韩老成，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“悲”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其什么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142984"/>
            <a:ext cx="89297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作者对侄子的离世充满了悲痛之情，还表达了自己未能俺照料好侄子，以致使之早逝的</a:t>
            </a:r>
            <a:r>
              <a:rPr lang="en-US" altLang="zh-CN" sz="3600" b="1" dirty="0" smtClean="0"/>
              <a:t>___________</a:t>
            </a:r>
            <a:r>
              <a:rPr lang="zh-CN" altLang="en-US" sz="3600" b="1" dirty="0" smtClean="0"/>
              <a:t>心理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228599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后悔自责的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65806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悲自己，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“悲”自己什么？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00166" y="1071546"/>
            <a:ext cx="5514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）少失所怙，伶仃孤苦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2571744"/>
            <a:ext cx="49247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）仕途飘零，宦海不定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3857628"/>
            <a:ext cx="49247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）未老先衰，境况堪忧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572008"/>
            <a:ext cx="883607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（课文原句：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年未四十，而视茫茫，而发苍苍，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en-US" altLang="zh-CN" sz="3200" b="1" dirty="0" smtClean="0">
                <a:solidFill>
                  <a:srgbClr val="7030A0"/>
                </a:solidFill>
              </a:rPr>
              <a:t>                   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而齿牙动摇；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                   毛血日益衰，志气日益微 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                    如吾之衰者，其能久乎？</a:t>
            </a:r>
            <a:r>
              <a:rPr lang="zh-CN" altLang="en-US" sz="3200" b="1" dirty="0" smtClean="0"/>
              <a:t>）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2541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悲父兄</a:t>
            </a:r>
            <a:r>
              <a:rPr lang="en-US" altLang="zh-CN" sz="3200" b="1" dirty="0" smtClean="0"/>
              <a:t>---------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1357298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诸父与诸兄，皆康强而早世（逝）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643182"/>
            <a:ext cx="2874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悲子孙辈</a:t>
            </a:r>
            <a:r>
              <a:rPr lang="en-US" altLang="zh-CN" sz="3600" b="1" dirty="0" smtClean="0"/>
              <a:t>——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3429000"/>
            <a:ext cx="62840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汝之子始十岁，吾之子始五岁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如此孩提者，又可冀其成立乎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除了表达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悲痛</a:t>
            </a:r>
            <a:r>
              <a:rPr lang="zh-CN" altLang="en-US" sz="3600" b="1" dirty="0" smtClean="0"/>
              <a:t>之情外，文章还表达了作者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怎样的心愿？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214422"/>
            <a:ext cx="5888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）对死者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守丧，改葬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857364"/>
            <a:ext cx="80724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）对生者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吊汝之孤与乳母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r>
              <a:rPr lang="en-US" altLang="zh-CN" sz="3600" b="1" dirty="0" smtClean="0"/>
              <a:t>         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教吾子与汝子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长汝女与吾女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314324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抚孤成立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071942"/>
            <a:ext cx="84241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（将“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汝子汝女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”与“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吾子吾女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”等同看待，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en-US" altLang="zh-CN" sz="3200" b="1" dirty="0" smtClean="0">
                <a:solidFill>
                  <a:srgbClr val="7030A0"/>
                </a:solidFill>
              </a:rPr>
              <a:t>      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视之为己出，情深意切，以此告慰亡灵）</a:t>
            </a:r>
            <a:endParaRPr lang="en-US" altLang="zh-CN" sz="3200" b="1" dirty="0" smtClean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5143512"/>
            <a:ext cx="5758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F0"/>
                </a:solidFill>
              </a:rPr>
              <a:t> ——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此</a:t>
            </a:r>
            <a:r>
              <a:rPr lang="zh-CN" altLang="en-US" sz="3600" b="1" smtClean="0">
                <a:solidFill>
                  <a:srgbClr val="00B0F0"/>
                </a:solidFill>
              </a:rPr>
              <a:t>乃最为真切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的心愿，</a:t>
            </a:r>
            <a:endParaRPr lang="en-US" altLang="zh-CN" sz="3600" b="1" dirty="0" smtClean="0">
              <a:solidFill>
                <a:srgbClr val="00B0F0"/>
              </a:solidFill>
            </a:endParaRPr>
          </a:p>
          <a:p>
            <a:r>
              <a:rPr lang="en-US" altLang="zh-CN" sz="3600" b="1" dirty="0" smtClean="0">
                <a:solidFill>
                  <a:srgbClr val="00B0F0"/>
                </a:solidFill>
              </a:rPr>
              <a:t>  ——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此乃最为感人的悼念</a:t>
            </a:r>
            <a:endParaRPr lang="zh-CN" altLang="en-US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杯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539750" y="908050"/>
            <a:ext cx="8013700" cy="2544048"/>
          </a:xfrm>
          <a:prstGeom prst="rect">
            <a:avLst/>
          </a:prstGeom>
          <a:noFill/>
          <a:ln w="9525" cmpd="sng">
            <a:solidFill>
              <a:srgbClr val="FF3399"/>
            </a:solidFill>
            <a:miter lim="800000"/>
          </a:ln>
          <a:effectLst/>
        </p:spPr>
        <p:txBody>
          <a:bodyPr lIns="81043" tIns="40522" rIns="81043" bIns="40522">
            <a:spAutoFit/>
          </a:bodyPr>
          <a:lstStyle/>
          <a:p>
            <a:pPr defTabSz="810895"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  <a:ea typeface="方正姚体" panose="02010601030101010101" pitchFamily="2" charset="-122"/>
              </a:rPr>
              <a:t>        </a:t>
            </a:r>
            <a:r>
              <a:rPr lang="zh-CN" altLang="zh-CN" sz="4000" b="1" dirty="0">
                <a:latin typeface="Times New Roman" panose="02020603050405020304"/>
                <a:ea typeface="方正姚体" panose="02010601030101010101" pitchFamily="2" charset="-122"/>
              </a:rPr>
              <a:t>“</a:t>
            </a:r>
            <a:r>
              <a:rPr lang="zh-CN" sz="4000" b="1" dirty="0">
                <a:solidFill>
                  <a:srgbClr val="FF0000"/>
                </a:solidFill>
                <a:latin typeface="华文新魏" panose="02010800040101010101" pitchFamily="2" charset="-122"/>
                <a:ea typeface="方正姚体" panose="02010601030101010101" pitchFamily="2" charset="-122"/>
              </a:rPr>
              <a:t>感人心者莫先乎情</a:t>
            </a:r>
            <a:r>
              <a:rPr lang="zh-CN" sz="4000" b="1" dirty="0">
                <a:latin typeface="Times New Roman" panose="02020603050405020304"/>
                <a:ea typeface="方正姚体" panose="02010601030101010101" pitchFamily="2" charset="-122"/>
              </a:rPr>
              <a:t>”</a:t>
            </a:r>
            <a:r>
              <a:rPr lang="zh-CN" sz="4000" b="1" dirty="0">
                <a:latin typeface="华文新魏" panose="02010800040101010101" pitchFamily="2" charset="-122"/>
                <a:ea typeface="方正姚体" panose="02010601030101010101" pitchFamily="2" charset="-122"/>
              </a:rPr>
              <a:t>，一切最动人的文字都是从心底里流淌出来的</a:t>
            </a:r>
            <a:r>
              <a:rPr lang="zh-CN" sz="4000" b="1" dirty="0" smtClean="0">
                <a:latin typeface="华文新魏" panose="02010800040101010101" pitchFamily="2" charset="-122"/>
                <a:ea typeface="方正姚体" panose="02010601030101010101" pitchFamily="2" charset="-122"/>
              </a:rPr>
              <a:t>。</a:t>
            </a:r>
            <a:r>
              <a:rPr lang="zh-CN" altLang="zh-CN" sz="4000" b="1" dirty="0" smtClean="0">
                <a:latin typeface="华文新魏" panose="02010800040101010101" pitchFamily="2" charset="-122"/>
                <a:ea typeface="方正姚体" panose="02010601030101010101" pitchFamily="2" charset="-122"/>
              </a:rPr>
              <a:t>《</a:t>
            </a:r>
            <a:r>
              <a:rPr lang="zh-CN" sz="4000" b="1" dirty="0" smtClean="0">
                <a:latin typeface="华文新魏" panose="02010800040101010101" pitchFamily="2" charset="-122"/>
                <a:ea typeface="方正姚体" panose="02010601030101010101" pitchFamily="2" charset="-122"/>
              </a:rPr>
              <a:t>祭十二郎文</a:t>
            </a:r>
            <a:r>
              <a:rPr lang="zh-CN" altLang="zh-CN" sz="4000" b="1" dirty="0" smtClean="0">
                <a:latin typeface="华文新魏" panose="02010800040101010101" pitchFamily="2" charset="-122"/>
                <a:ea typeface="方正姚体" panose="02010601030101010101" pitchFamily="2" charset="-122"/>
              </a:rPr>
              <a:t>》</a:t>
            </a:r>
            <a:r>
              <a:rPr lang="zh-CN" sz="4000" b="1" dirty="0">
                <a:latin typeface="华文新魏" panose="02010800040101010101" pitchFamily="2" charset="-122"/>
                <a:ea typeface="方正姚体" panose="02010601030101010101" pitchFamily="2" charset="-122"/>
              </a:rPr>
              <a:t>就是一篇字字含泪，句句动情的抒情</a:t>
            </a:r>
            <a:r>
              <a:rPr lang="zh-CN" sz="4000" b="1" dirty="0" smtClean="0">
                <a:latin typeface="华文新魏" panose="02010800040101010101" pitchFamily="2" charset="-122"/>
                <a:ea typeface="方正姚体" panose="02010601030101010101" pitchFamily="2" charset="-122"/>
              </a:rPr>
              <a:t>散文。</a:t>
            </a:r>
            <a:endParaRPr lang="zh-CN" sz="4000" b="1" dirty="0">
              <a:latin typeface="华文新魏" panose="0201080004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728"/>
            <a:ext cx="8686800" cy="5840435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ea typeface="方正姚体" panose="02010601030101010101" pitchFamily="2" charset="-122"/>
              </a:rPr>
              <a:t>《</a:t>
            </a:r>
            <a:r>
              <a:rPr lang="zh-CN" altLang="en-US" sz="4000" b="1" dirty="0" smtClean="0">
                <a:ea typeface="方正姚体" panose="02010601030101010101" pitchFamily="2" charset="-122"/>
              </a:rPr>
              <a:t>古文观止</a:t>
            </a:r>
            <a:r>
              <a:rPr lang="en-US" altLang="zh-CN" sz="4000" b="1" dirty="0" smtClean="0">
                <a:ea typeface="方正姚体" panose="02010601030101010101" pitchFamily="2" charset="-122"/>
              </a:rPr>
              <a:t>》</a:t>
            </a:r>
            <a:r>
              <a:rPr lang="zh-CN" altLang="en-US" sz="4000" b="1" dirty="0" smtClean="0">
                <a:ea typeface="方正姚体" panose="02010601030101010101" pitchFamily="2" charset="-122"/>
              </a:rPr>
              <a:t>评论说：“</a:t>
            </a:r>
            <a:r>
              <a:rPr lang="zh-CN" altLang="en-US" sz="4000" b="1" dirty="0" smtClean="0">
                <a:solidFill>
                  <a:srgbClr val="7030A0"/>
                </a:solidFill>
                <a:ea typeface="方正姚体" panose="02010601030101010101" pitchFamily="2" charset="-122"/>
              </a:rPr>
              <a:t>情之至者，自然流为至文。读此等文，须想其一面哭，一面写，字字是血，字字是泪。未尝有意为文，而文无不工。</a:t>
            </a:r>
            <a:r>
              <a:rPr lang="zh-CN" altLang="en-US" sz="4000" b="1" dirty="0" smtClean="0">
                <a:ea typeface="方正姚体" panose="02010601030101010101" pitchFamily="2" charset="-122"/>
              </a:rPr>
              <a:t>”</a:t>
            </a:r>
            <a:endParaRPr lang="en-US" altLang="zh-CN" sz="4000" b="1" dirty="0" smtClean="0">
              <a:ea typeface="方正姚体" panose="02010601030101010101" pitchFamily="2" charset="-122"/>
            </a:endParaRPr>
          </a:p>
          <a:p>
            <a:r>
              <a:rPr lang="zh-CN" altLang="en-US" sz="4000" b="1" dirty="0" smtClean="0">
                <a:ea typeface="方正姚体" panose="02010601030101010101" pitchFamily="2" charset="-122"/>
              </a:rPr>
              <a:t>苏轼说</a:t>
            </a:r>
            <a:r>
              <a:rPr lang="zh-CN" altLang="en-US" sz="4000" b="1" dirty="0" smtClean="0">
                <a:solidFill>
                  <a:srgbClr val="FF0000"/>
                </a:solidFill>
                <a:ea typeface="方正姚体" panose="02010601030101010101" pitchFamily="2" charset="-122"/>
              </a:rPr>
              <a:t>：“读韩退之</a:t>
            </a:r>
            <a:r>
              <a:rPr lang="en-US" altLang="zh-CN" sz="4000" b="1" dirty="0" smtClean="0">
                <a:solidFill>
                  <a:srgbClr val="FF0000"/>
                </a:solidFill>
                <a:ea typeface="方正姚体" panose="02010601030101010101" pitchFamily="2" charset="-122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ea typeface="方正姚体" panose="02010601030101010101" pitchFamily="2" charset="-122"/>
              </a:rPr>
              <a:t>祭十二郎文</a:t>
            </a:r>
            <a:r>
              <a:rPr lang="en-US" altLang="zh-CN" sz="4000" b="1" dirty="0" smtClean="0">
                <a:solidFill>
                  <a:srgbClr val="FF0000"/>
                </a:solidFill>
                <a:ea typeface="方正姚体" panose="02010601030101010101" pitchFamily="2" charset="-122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ea typeface="方正姚体" panose="02010601030101010101" pitchFamily="2" charset="-122"/>
              </a:rPr>
              <a:t>而不堕泪者，其人必不友。”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检查预习情况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1125538"/>
            <a:ext cx="4822825" cy="5588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闻汝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丧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ｓ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方正魏碑简体" pitchFamily="2" charset="-122"/>
              </a:rPr>
              <a:t>à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ｎｇ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及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长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ｚｈ</a:t>
            </a:r>
            <a:r>
              <a:rPr kumimoji="1" lang="en-US" altLang="zh-CN" sz="3600" b="1" dirty="0">
                <a:solidFill>
                  <a:srgbClr val="FF0000"/>
                </a:solidFill>
                <a:ea typeface="方正魏碑简体" pitchFamily="2" charset="-122"/>
              </a:rPr>
              <a:t>ǎ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ｎｇ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不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省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ｘ</a:t>
            </a:r>
            <a:r>
              <a:rPr kumimoji="1" lang="en-US" altLang="zh-CN" sz="3600" b="1" dirty="0">
                <a:solidFill>
                  <a:srgbClr val="FF0000"/>
                </a:solidFill>
                <a:ea typeface="方正魏碑简体" pitchFamily="2" charset="-122"/>
              </a:rPr>
              <a:t>ǐ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ｎｇ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所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怙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ｈ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方正魏碑简体" pitchFamily="2" charset="-122"/>
              </a:rPr>
              <a:t>ù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兄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殁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ｍ</a:t>
            </a:r>
            <a:r>
              <a:rPr kumimoji="1" lang="en-US" altLang="zh-CN" sz="3600" b="1" dirty="0">
                <a:solidFill>
                  <a:srgbClr val="FF0000"/>
                </a:solidFill>
                <a:ea typeface="方正魏碑简体" pitchFamily="2" charset="-122"/>
              </a:rPr>
              <a:t>ò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  <a:r>
              <a:rPr kumimoji="1" lang="zh-CN" altLang="en-US" sz="3600" b="1" dirty="0">
                <a:ea typeface="方正魏碑简体" pitchFamily="2" charset="-122"/>
              </a:rPr>
              <a:t>南方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省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ｘ</a:t>
            </a:r>
            <a:r>
              <a:rPr kumimoji="1" lang="en-US" altLang="zh-CN" sz="3600" b="1" dirty="0">
                <a:solidFill>
                  <a:srgbClr val="FF0000"/>
                </a:solidFill>
                <a:ea typeface="方正魏碑简体" pitchFamily="2" charset="-122"/>
              </a:rPr>
              <a:t>ǐ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ｎｇ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  <a:r>
              <a:rPr kumimoji="1" lang="zh-CN" altLang="en-US" sz="3600" b="1" dirty="0">
                <a:ea typeface="方正魏碑简体" pitchFamily="2" charset="-122"/>
              </a:rPr>
              <a:t>坟墓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归取其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孥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方正魏碑简体" pitchFamily="2" charset="-122"/>
              </a:rPr>
              <a:t>ú</a:t>
            </a:r>
            <a:r>
              <a:rPr kumimoji="1" lang="en-US" altLang="zh-CN" sz="3600" b="1" dirty="0" smtClean="0">
                <a:ea typeface="方正魏碑简体" pitchFamily="2" charset="-122"/>
              </a:rPr>
              <a:t>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斗</a:t>
            </a:r>
            <a:r>
              <a:rPr kumimoji="1" lang="zh-CN" altLang="en-US" sz="3600" b="1" dirty="0" smtClean="0">
                <a:solidFill>
                  <a:srgbClr val="C00000"/>
                </a:solidFill>
                <a:ea typeface="方正魏碑简体" pitchFamily="2" charset="-122"/>
              </a:rPr>
              <a:t>斛</a:t>
            </a:r>
            <a:r>
              <a:rPr kumimoji="1" lang="zh-CN" altLang="en-US" sz="3600" b="1" dirty="0" smtClean="0">
                <a:ea typeface="方正魏碑简体" pitchFamily="2" charset="-122"/>
              </a:rPr>
              <a:t>（</a:t>
            </a:r>
            <a:r>
              <a:rPr kumimoji="1" lang="en-US" altLang="zh-CN" sz="3600" b="1" dirty="0" err="1" smtClean="0">
                <a:solidFill>
                  <a:srgbClr val="C00000"/>
                </a:solidFill>
                <a:ea typeface="方正魏碑简体" pitchFamily="2" charset="-122"/>
              </a:rPr>
              <a:t>hú</a:t>
            </a:r>
            <a:r>
              <a:rPr kumimoji="1" lang="zh-CN" altLang="en-US" sz="3600" b="1" dirty="0" smtClean="0">
                <a:ea typeface="方正魏碑简体" pitchFamily="2" charset="-122"/>
              </a:rPr>
              <a:t>）之</a:t>
            </a:r>
            <a:r>
              <a:rPr kumimoji="1" lang="zh-CN" altLang="en-US" sz="3600" b="1" dirty="0" smtClean="0">
                <a:solidFill>
                  <a:srgbClr val="C00000"/>
                </a:solidFill>
                <a:ea typeface="方正魏碑简体" pitchFamily="2" charset="-122"/>
              </a:rPr>
              <a:t>禄</a:t>
            </a:r>
            <a:r>
              <a:rPr kumimoji="1" lang="zh-CN" altLang="en-US" sz="3600" b="1" dirty="0" smtClean="0">
                <a:ea typeface="方正魏碑简体" pitchFamily="2" charset="-122"/>
              </a:rPr>
              <a:t>（</a:t>
            </a:r>
            <a:r>
              <a:rPr kumimoji="1" lang="en-US" altLang="zh-CN" sz="3600" b="1" dirty="0" err="1" smtClean="0">
                <a:solidFill>
                  <a:srgbClr val="C00000"/>
                </a:solidFill>
                <a:ea typeface="方正魏碑简体" pitchFamily="2" charset="-122"/>
              </a:rPr>
              <a:t>lù</a:t>
            </a:r>
            <a:r>
              <a:rPr kumimoji="1" lang="zh-CN" altLang="en-US" sz="3600" b="1" dirty="0" smtClean="0">
                <a:ea typeface="方正魏碑简体" pitchFamily="2" charset="-122"/>
              </a:rPr>
              <a:t>）</a:t>
            </a:r>
            <a:endParaRPr kumimoji="1" lang="en-US" altLang="zh-CN" sz="3600" b="1" dirty="0">
              <a:ea typeface="方正魏碑简体" pitchFamily="2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645150" y="2895600"/>
            <a:ext cx="22272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929058" y="571480"/>
            <a:ext cx="5572132" cy="55769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丞相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薨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ｈ</a:t>
            </a:r>
            <a:r>
              <a:rPr kumimoji="1" lang="en-US" altLang="zh-CN" sz="3600" b="1" dirty="0">
                <a:solidFill>
                  <a:srgbClr val="FF0000"/>
                </a:solidFill>
                <a:ea typeface="方正魏碑简体" pitchFamily="2" charset="-122"/>
              </a:rPr>
              <a:t>ō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ｎｇ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佐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戎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ｒ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方正魏碑简体" pitchFamily="2" charset="-122"/>
              </a:rPr>
              <a:t>ó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ｎｇ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  <a:r>
              <a:rPr kumimoji="1" lang="zh-CN" altLang="en-US" sz="3600" b="1" dirty="0">
                <a:ea typeface="方正魏碑简体" pitchFamily="2" charset="-122"/>
              </a:rPr>
              <a:t>徐州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汝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遽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ｊ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方正魏碑简体" pitchFamily="2" charset="-122"/>
              </a:rPr>
              <a:t>ù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  <a:r>
              <a:rPr kumimoji="1" lang="zh-CN" altLang="en-US" sz="3600" b="1" dirty="0">
                <a:ea typeface="方正魏碑简体" pitchFamily="2" charset="-122"/>
              </a:rPr>
              <a:t>去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万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乘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ｓｈ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方正魏碑简体" pitchFamily="2" charset="-122"/>
              </a:rPr>
              <a:t>è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ｎｇ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  <a:r>
              <a:rPr kumimoji="1" lang="zh-CN" altLang="en-US" sz="3600" b="1" dirty="0">
                <a:ea typeface="方正魏碑简体" pitchFamily="2" charset="-122"/>
              </a:rPr>
              <a:t>之</a:t>
            </a:r>
            <a:r>
              <a:rPr kumimoji="1" lang="zh-CN" altLang="en-US" sz="3600" b="1" dirty="0" smtClean="0">
                <a:ea typeface="方正魏碑简体" pitchFamily="2" charset="-122"/>
              </a:rPr>
              <a:t>公相</a:t>
            </a:r>
            <a:endParaRPr kumimoji="1" lang="en-US" altLang="zh-CN" sz="3600" b="1" dirty="0" smtClean="0">
              <a:ea typeface="方正魏碑简体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C00000"/>
                </a:solidFill>
                <a:ea typeface="方正魏碑简体" pitchFamily="2" charset="-122"/>
              </a:rPr>
              <a:t>殒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ｙ</a:t>
            </a:r>
            <a:r>
              <a:rPr kumimoji="1" lang="en-US" altLang="zh-CN" sz="3600" b="1" dirty="0">
                <a:solidFill>
                  <a:srgbClr val="FF0000"/>
                </a:solidFill>
                <a:ea typeface="方正魏碑简体" pitchFamily="2" charset="-122"/>
              </a:rPr>
              <a:t>ǔ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  <a:r>
              <a:rPr kumimoji="1" lang="zh-CN" altLang="en-US" sz="3600" b="1" dirty="0">
                <a:ea typeface="方正魏碑简体" pitchFamily="2" charset="-122"/>
              </a:rPr>
              <a:t>其生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窆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ｂｉ</a:t>
            </a:r>
            <a:r>
              <a:rPr kumimoji="1" lang="en-US" altLang="zh-CN" sz="3600" b="1" dirty="0">
                <a:solidFill>
                  <a:srgbClr val="FF0000"/>
                </a:solidFill>
                <a:ea typeface="方正魏碑简体" pitchFamily="2" charset="-122"/>
              </a:rPr>
              <a:t>ǎ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</a:t>
            </a:r>
            <a:r>
              <a:rPr kumimoji="1" lang="en-US" altLang="zh-CN" sz="3600" b="1" dirty="0">
                <a:ea typeface="方正魏碑简体" pitchFamily="2" charset="-122"/>
              </a:rPr>
              <a:t>)</a:t>
            </a:r>
            <a:r>
              <a:rPr kumimoji="1" lang="zh-CN" altLang="en-US" sz="3600" b="1" dirty="0">
                <a:ea typeface="方正魏碑简体" pitchFamily="2" charset="-122"/>
              </a:rPr>
              <a:t>不临其穴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 dirty="0">
                <a:ea typeface="方正魏碑简体" pitchFamily="2" charset="-122"/>
              </a:rPr>
              <a:t>尚</a:t>
            </a:r>
            <a:r>
              <a:rPr kumimoji="1" lang="zh-CN" altLang="en-US" sz="3600" b="1" dirty="0">
                <a:solidFill>
                  <a:srgbClr val="C00000"/>
                </a:solidFill>
                <a:ea typeface="方正魏碑简体" pitchFamily="2" charset="-122"/>
              </a:rPr>
              <a:t>飨</a:t>
            </a:r>
            <a:r>
              <a:rPr kumimoji="1" lang="en-US" altLang="zh-CN" sz="3600" b="1" dirty="0">
                <a:ea typeface="方正魏碑简体" pitchFamily="2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ｘｉ</a:t>
            </a:r>
            <a:r>
              <a:rPr kumimoji="1" lang="en-US" altLang="zh-CN" sz="3600" b="1" dirty="0">
                <a:solidFill>
                  <a:srgbClr val="FF0000"/>
                </a:solidFill>
                <a:ea typeface="方正魏碑简体" pitchFamily="2" charset="-122"/>
              </a:rPr>
              <a:t>ǎ</a:t>
            </a:r>
            <a:r>
              <a:rPr kumimoji="1" lang="zh-CN" altLang="en-US" sz="3600" b="1" dirty="0">
                <a:solidFill>
                  <a:srgbClr val="FF0000"/>
                </a:solidFill>
                <a:ea typeface="方正魏碑简体" pitchFamily="2" charset="-122"/>
              </a:rPr>
              <a:t>ｎｇ</a:t>
            </a:r>
            <a:r>
              <a:rPr kumimoji="1" lang="en-US" altLang="zh-CN" sz="3600" b="1" dirty="0" smtClean="0">
                <a:ea typeface="方正魏碑简体" pitchFamily="2" charset="-122"/>
              </a:rPr>
              <a:t>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3600" b="1" dirty="0">
                <a:ea typeface="方正魏碑简体" pitchFamily="2" charset="-122"/>
              </a:rPr>
              <a:t> </a:t>
            </a:r>
            <a:r>
              <a:rPr kumimoji="1" lang="en-US" altLang="zh-CN" sz="3600" b="1" dirty="0" smtClean="0">
                <a:ea typeface="方正魏碑简体" pitchFamily="2" charset="-122"/>
              </a:rPr>
              <a:t> </a:t>
            </a:r>
            <a:r>
              <a:rPr kumimoji="1" lang="zh-CN" altLang="en-US" sz="3600" b="1" dirty="0" smtClean="0">
                <a:ea typeface="方正魏碑简体" pitchFamily="2" charset="-122"/>
              </a:rPr>
              <a:t>奴</a:t>
            </a:r>
            <a:r>
              <a:rPr kumimoji="1" lang="zh-CN" altLang="en-US" sz="3600" b="1" dirty="0" smtClean="0">
                <a:solidFill>
                  <a:srgbClr val="C00000"/>
                </a:solidFill>
                <a:ea typeface="方正魏碑简体" pitchFamily="2" charset="-122"/>
              </a:rPr>
              <a:t>婢</a:t>
            </a:r>
            <a:r>
              <a:rPr kumimoji="1" lang="zh-CN" altLang="en-US" sz="3600" b="1" dirty="0" smtClean="0">
                <a:ea typeface="方正魏碑简体" pitchFamily="2" charset="-122"/>
              </a:rPr>
              <a:t>（</a:t>
            </a:r>
            <a:r>
              <a:rPr kumimoji="1" lang="en-US" altLang="zh-CN" sz="3600" b="1" dirty="0" err="1" smtClean="0">
                <a:solidFill>
                  <a:srgbClr val="C00000"/>
                </a:solidFill>
                <a:ea typeface="方正魏碑简体" pitchFamily="2" charset="-122"/>
              </a:rPr>
              <a:t>bì</a:t>
            </a:r>
            <a:r>
              <a:rPr kumimoji="1" lang="zh-CN" altLang="en-US" sz="3600" b="1" dirty="0" smtClean="0">
                <a:ea typeface="方正魏碑简体" pitchFamily="2" charset="-122"/>
              </a:rPr>
              <a:t>）</a:t>
            </a:r>
            <a:endParaRPr kumimoji="1" lang="en-US" altLang="zh-CN" sz="3600" b="1" dirty="0">
              <a:ea typeface="方正魏碑简体" pitchFamily="2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0" y="0"/>
            <a:ext cx="5051425" cy="103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500" b="1" dirty="0" smtClean="0">
                <a:solidFill>
                  <a:srgbClr val="002060"/>
                </a:solidFill>
                <a:latin typeface="楷体_GB2312" pitchFamily="1" charset="-122"/>
                <a:ea typeface="楷体_GB2312" pitchFamily="1" charset="-122"/>
              </a:rPr>
              <a:t>一、注意</a:t>
            </a:r>
            <a:r>
              <a:rPr kumimoji="1" lang="zh-CN" altLang="en-US" sz="3500" b="1" dirty="0">
                <a:solidFill>
                  <a:srgbClr val="002060"/>
                </a:solidFill>
                <a:latin typeface="楷体_GB2312" pitchFamily="1" charset="-122"/>
                <a:ea typeface="楷体_GB2312" pitchFamily="1" charset="-122"/>
              </a:rPr>
              <a:t>下列字词读音</a:t>
            </a: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229600" cy="4525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7030A0"/>
                </a:solidFill>
              </a:rPr>
              <a:t>二、解释红色字的意思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28604"/>
            <a:ext cx="85010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季父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愈闻汝丧之七日，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能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衔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哀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诚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）使建中远具时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羞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之奠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）吾少孤，及长，不省所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怙</a:t>
            </a:r>
            <a:endParaRPr lang="en-US" altLang="zh-CN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285720" y="3429000"/>
            <a:ext cx="531748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zh-CN" sz="3200" dirty="0" smtClean="0"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ea typeface="黑体" panose="02010609060101010101" pitchFamily="49" charset="-122"/>
              </a:rPr>
              <a:t>）汝时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尤</a:t>
            </a:r>
            <a:r>
              <a:rPr lang="zh-CN" altLang="en-US" sz="3200" dirty="0" smtClean="0">
                <a:ea typeface="黑体" panose="02010609060101010101" pitchFamily="49" charset="-122"/>
              </a:rPr>
              <a:t>小，当不复记忆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0" y="3000372"/>
            <a:ext cx="7779694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zh-CN" sz="3200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endParaRPr lang="en-US" altLang="zh-CN" sz="320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endParaRPr lang="en-US" altLang="zh-CN" sz="3200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endParaRPr lang="en-US" altLang="zh-CN" sz="320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）</a:t>
            </a:r>
            <a:r>
              <a:rPr lang="zh-CN" altLang="en-US" sz="3200" dirty="0" smtClean="0">
                <a:ea typeface="黑体" panose="02010609060101010101" pitchFamily="49" charset="-122"/>
              </a:rPr>
              <a:t>图久远者，莫如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西</a:t>
            </a:r>
            <a:r>
              <a:rPr lang="zh-CN" altLang="en-US" sz="3200" dirty="0" smtClean="0">
                <a:ea typeface="黑体" panose="02010609060101010101" pitchFamily="49" charset="-122"/>
              </a:rPr>
              <a:t>归，将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成家</a:t>
            </a:r>
            <a:r>
              <a:rPr lang="zh-CN" altLang="en-US" sz="3200" dirty="0" smtClean="0">
                <a:ea typeface="黑体" panose="02010609060101010101" pitchFamily="49" charset="-122"/>
              </a:rPr>
              <a:t>而致汝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142873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</a:rPr>
              <a:t>小叔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2066" y="1428736"/>
            <a:ext cx="596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才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5008" y="142873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怀着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6786578" y="142873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表达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786050" y="242886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“馐”，美味食物</a:t>
            </a:r>
            <a:endParaRPr lang="zh-CN" altLang="en-US" sz="3200" dirty="0">
              <a:solidFill>
                <a:srgbClr val="7030A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3357562"/>
            <a:ext cx="772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依靠，所怙，依靠的人，指父亲（也包括母亲）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08" y="4357694"/>
            <a:ext cx="59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还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55721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向西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29256" y="5572140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安家，把家安下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）两</a:t>
            </a:r>
            <a:r>
              <a:rPr kumimoji="1" lang="zh-CN" alt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世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一身，形单影只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kumimoji="1"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0" y="857232"/>
            <a:ext cx="6958956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ea typeface="黑体" panose="02010609060101010101" pitchFamily="49" charset="-122"/>
              </a:rPr>
              <a:t>）吾上有三兄，皆不幸早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世</a:t>
            </a:r>
            <a:endParaRPr lang="en-US" altLang="zh-CN" sz="3200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ea typeface="黑体" panose="02010609060101010101" pitchFamily="49" charset="-122"/>
              </a:rPr>
              <a:t>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汝来省吾，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一岁，请归取其孥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(9)</a:t>
            </a:r>
            <a:r>
              <a:rPr lang="zh-CN" altLang="en-US" sz="3200" dirty="0" smtClean="0">
                <a:ea typeface="黑体" panose="02010609060101010101" pitchFamily="49" charset="-122"/>
              </a:rPr>
              <a:t>吾与汝俱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少年</a:t>
            </a:r>
            <a:endParaRPr lang="en-US" altLang="zh-CN" sz="3200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214282" y="2571744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诚</a:t>
            </a:r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知其如此，</a:t>
            </a:r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虽</a:t>
            </a:r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万乘之公相，吾不以一日辍汝而</a:t>
            </a:r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就</a:t>
            </a:r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也</a:t>
            </a:r>
            <a:endParaRPr kumimoji="1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57158" y="4000504"/>
            <a:ext cx="67505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）去年，孟东野往，吾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与汝曰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428596" y="4643446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ea typeface="黑体" panose="02010609060101010101" pitchFamily="49" charset="-122"/>
              </a:rPr>
              <a:t>12</a:t>
            </a:r>
            <a:r>
              <a:rPr lang="zh-CN" altLang="en-US" sz="3200" dirty="0" smtClean="0">
                <a:ea typeface="黑体" panose="02010609060101010101" pitchFamily="49" charset="-122"/>
              </a:rPr>
              <a:t>）吾自今年来，苍苍者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或</a:t>
            </a:r>
            <a:r>
              <a:rPr lang="zh-CN" altLang="en-US" sz="3200" dirty="0" smtClean="0">
                <a:ea typeface="黑体" panose="02010609060101010101" pitchFamily="49" charset="-122"/>
              </a:rPr>
              <a:t>化而为白矣，动摇者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或</a:t>
            </a:r>
            <a:r>
              <a:rPr lang="zh-CN" altLang="en-US" sz="3200" dirty="0" smtClean="0">
                <a:ea typeface="黑体" panose="02010609060101010101" pitchFamily="49" charset="-122"/>
              </a:rPr>
              <a:t>脱而落矣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214282" y="5786454"/>
            <a:ext cx="5936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ea typeface="黑体" panose="02010609060101010101" pitchFamily="49" charset="-122"/>
              </a:rPr>
              <a:t>13</a:t>
            </a:r>
            <a:r>
              <a:rPr lang="zh-CN" altLang="en-US" sz="3200" dirty="0" smtClean="0">
                <a:ea typeface="黑体" panose="02010609060101010101" pitchFamily="49" charset="-122"/>
              </a:rPr>
              <a:t>）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毛血</a:t>
            </a:r>
            <a:r>
              <a:rPr lang="zh-CN" altLang="en-US" sz="3200" dirty="0" smtClean="0">
                <a:ea typeface="黑体" panose="02010609060101010101" pitchFamily="49" charset="-122"/>
              </a:rPr>
              <a:t>日益衰，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志气</a:t>
            </a:r>
            <a:r>
              <a:rPr lang="zh-CN" altLang="en-US" sz="3200" dirty="0" smtClean="0">
                <a:ea typeface="黑体" panose="02010609060101010101" pitchFamily="49" charset="-122"/>
              </a:rPr>
              <a:t>日益微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4857752" y="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（代）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78579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逝世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00892" y="135729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止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：留居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185736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青年男子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350043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诚：果真，如果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314324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虽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：即使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2330" y="400050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书：写信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4942" y="51435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有的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57290" y="627322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身体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00496" y="627322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精神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0"/>
            <a:ext cx="3884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ea typeface="黑体" panose="02010609060101010101" pitchFamily="49" charset="-122"/>
              </a:rPr>
              <a:t>14</a:t>
            </a:r>
            <a:r>
              <a:rPr lang="zh-CN" altLang="en-US" sz="3200" dirty="0" smtClean="0">
                <a:ea typeface="黑体" panose="02010609060101010101" pitchFamily="49" charset="-122"/>
              </a:rPr>
              <a:t>）汝之子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始</a:t>
            </a:r>
            <a:r>
              <a:rPr lang="zh-CN" altLang="en-US" sz="3200" dirty="0" smtClean="0">
                <a:ea typeface="黑体" panose="02010609060101010101" pitchFamily="49" charset="-122"/>
              </a:rPr>
              <a:t>十岁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357298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ea typeface="黑体" panose="02010609060101010101" pitchFamily="49" charset="-122"/>
              </a:rPr>
              <a:t>15</a:t>
            </a:r>
            <a:r>
              <a:rPr lang="zh-CN" altLang="en-US" sz="3200" dirty="0" smtClean="0">
                <a:ea typeface="黑体" panose="02010609060101010101" pitchFamily="49" charset="-122"/>
              </a:rPr>
              <a:t>）如此孩提者，又可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冀</a:t>
            </a:r>
            <a:r>
              <a:rPr lang="zh-CN" altLang="en-US" sz="3200" dirty="0" smtClean="0">
                <a:ea typeface="黑体" panose="02010609060101010101" pitchFamily="49" charset="-122"/>
              </a:rPr>
              <a:t>其</a:t>
            </a:r>
            <a:r>
              <a:rPr lang="zh-CN" altLang="en-US" sz="3200" u="sng" dirty="0" smtClean="0">
                <a:solidFill>
                  <a:srgbClr val="FF0000"/>
                </a:solidFill>
                <a:ea typeface="黑体" panose="02010609060101010101" pitchFamily="49" charset="-122"/>
              </a:rPr>
              <a:t>成立</a:t>
            </a:r>
            <a:r>
              <a:rPr lang="zh-CN" altLang="en-US" sz="3200" dirty="0" smtClean="0">
                <a:ea typeface="黑体" panose="02010609060101010101" pitchFamily="49" charset="-122"/>
              </a:rPr>
              <a:t>邪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50030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）东野云，汝殁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六月二日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643314"/>
            <a:ext cx="8398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ea typeface="黑体" panose="02010609060101010101" pitchFamily="49" charset="-122"/>
              </a:rPr>
              <a:t>17</a:t>
            </a:r>
            <a:r>
              <a:rPr lang="zh-CN" altLang="en-US" sz="3200" dirty="0" smtClean="0">
                <a:ea typeface="黑体" panose="02010609060101010101" pitchFamily="49" charset="-122"/>
              </a:rPr>
              <a:t>）今吾使建中祭汝，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吊</a:t>
            </a:r>
            <a:r>
              <a:rPr lang="zh-CN" altLang="en-US" sz="3200" dirty="0" smtClean="0">
                <a:ea typeface="黑体" panose="02010609060101010101" pitchFamily="49" charset="-122"/>
              </a:rPr>
              <a:t>汝之孤与汝之乳母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428860" y="78579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始：才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192880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冀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：希望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1928802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成立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：成长立业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06" y="300037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在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7686" y="435769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抚慰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2215</Words>
  <Application>Microsoft Office PowerPoint</Application>
  <PresentationFormat>全屏显示(4:3)</PresentationFormat>
  <Paragraphs>208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检查预习情况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祭十二郎文</dc:title>
  <dc:creator>Administrator</dc:creator>
  <cp:lastModifiedBy>Administrator</cp:lastModifiedBy>
  <cp:revision>107</cp:revision>
  <dcterms:created xsi:type="dcterms:W3CDTF">2016-12-21T12:22:00Z</dcterms:created>
  <dcterms:modified xsi:type="dcterms:W3CDTF">2017-03-12T14:52:41Z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