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2" r:id="rId4"/>
    <p:sldId id="453" r:id="rId5"/>
    <p:sldId id="454" r:id="rId6"/>
    <p:sldId id="455" r:id="rId7"/>
    <p:sldId id="456" r:id="rId8"/>
    <p:sldId id="457" r:id="rId9"/>
    <p:sldId id="458" r:id="rId10"/>
    <p:sldId id="475" r:id="rId11"/>
    <p:sldId id="459" r:id="rId12"/>
    <p:sldId id="460" r:id="rId13"/>
    <p:sldId id="462" r:id="rId14"/>
    <p:sldId id="415" r:id="rId15"/>
    <p:sldId id="416" r:id="rId16"/>
    <p:sldId id="433" r:id="rId17"/>
    <p:sldId id="434" r:id="rId18"/>
    <p:sldId id="436" r:id="rId19"/>
    <p:sldId id="438" r:id="rId20"/>
    <p:sldId id="465" r:id="rId21"/>
    <p:sldId id="476" r:id="rId22"/>
    <p:sldId id="478" r:id="rId23"/>
    <p:sldId id="466" r:id="rId24"/>
    <p:sldId id="468" r:id="rId25"/>
    <p:sldId id="470" r:id="rId26"/>
    <p:sldId id="471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user" initials="u" lastIdx="0" clrIdx="0"/>
  <p:cmAuthor id="2" name="Administrator" initials="A" lastIdx="1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1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64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omments/comment1.xml><?xml version="1.0" encoding="utf-8"?>
<p:cmLst xmlns:a="http://schemas.openxmlformats.org/drawingml/2006/main" xmlns:p="http://schemas.openxmlformats.org/presentationml/2006/main">
  <p:cm authorId="2" dt="2021-11-13T11:36:58.6150000" idx="1">
    <p:pos x="10" y="10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>
              <a:buClrTx/>
            </a:pPr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>
              <a:buClrTx/>
            </a:pPr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10299699" y="6388735"/>
            <a:ext cx="30988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zh-CN" altLang="zh-CN" sz="2800" b="1" i="1" u="none" strike="noStrike" kern="1200" cap="none" spc="0" normalizeH="0" baseline="0" noProof="1">
              <a:ln w="25400" cmpd="sng">
                <a:solidFill>
                  <a:srgbClr val="68C4A5">
                    <a:alpha val="94000"/>
                  </a:srgbClr>
                </a:solidFill>
                <a:prstDash val="solid"/>
              </a:ln>
              <a:blipFill>
                <a:blip r:embed="rId4">
                  <a:alphaModFix amt="99000"/>
                </a:blip>
                <a:tile tx="139700" ty="0" sx="59000" sy="42000" flip="none" algn="b"/>
              </a:blipFill>
              <a:effectLst>
                <a:glow rad="63500">
                  <a:srgbClr val="F1D66F">
                    <a:alpha val="37000"/>
                  </a:srgbClr>
                </a:glo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omments" Target="../comments/comment1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audio" Target="../media/audio11.wav" /><Relationship Id="rId7" Type="http://schemas.microsoft.com/office/2007/relationships/media" Target="../media/audio11.wav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Text Box 20"/>
          <p:cNvSpPr txBox="1"/>
          <p:nvPr/>
        </p:nvSpPr>
        <p:spPr>
          <a:xfrm>
            <a:off x="3662363" y="3217863"/>
            <a:ext cx="6643687" cy="11074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—</a:t>
            </a:r>
            <a:r>
              <a:rPr lang="zh-CN" altLang="en-US" sz="7200" b="1">
                <a:solidFill>
                  <a:srgbClr val="0000FF"/>
                </a:solidFill>
                <a:latin typeface="Arial Black" panose="020b0a04020102020204" pitchFamily="34" charset="0"/>
                <a:ea typeface="华文行楷" panose="02010800040101010101" pitchFamily="2" charset="-122"/>
              </a:rPr>
              <a:t>赏析排比修辞</a:t>
            </a:r>
            <a:endParaRPr lang="zh-CN" altLang="en-US" sz="7200" b="1">
              <a:solidFill>
                <a:srgbClr val="0000FF"/>
              </a:solidFill>
              <a:latin typeface="Arial Black" panose="020b0a040201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078" name="Rectangle 6"/>
          <p:cNvSpPr/>
          <p:nvPr/>
        </p:nvSpPr>
        <p:spPr>
          <a:xfrm>
            <a:off x="2209800" y="1184275"/>
            <a:ext cx="7772400" cy="1524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96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修辞无处不在</a:t>
            </a:r>
            <a:endParaRPr lang="zh-CN" altLang="en-US" sz="96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占位符 23553"/>
          <p:cNvSpPr>
            <a:spLocks noGrp="1"/>
          </p:cNvSpPr>
          <p:nvPr>
            <p:ph type="body" idx="4294967295"/>
          </p:nvPr>
        </p:nvSpPr>
        <p:spPr>
          <a:xfrm>
            <a:off x="0" y="765810"/>
            <a:ext cx="11581765" cy="452628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0066FF"/>
                </a:solidFill>
                <a:ea typeface="黑体" panose="02010609060101010101" pitchFamily="49" charset="-122"/>
              </a:rPr>
              <a:t>C.运用排比说理，可将道理说得充分透彻，可达到条理分明的效果</a:t>
            </a:r>
            <a:endParaRPr lang="zh-CN" altLang="en-US" sz="2800" b="1">
              <a:solidFill>
                <a:srgbClr val="0066FF"/>
              </a:solidFill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>
                <a:ea typeface="宋体" panose="02010600030101010101" pitchFamily="2" charset="-122"/>
              </a:rPr>
              <a:t>如：</a:t>
            </a:r>
            <a:r>
              <a:rPr lang="en-US" altLang="zh-CN" sz="2400" b="1">
                <a:ea typeface="宋体" panose="02010600030101010101" pitchFamily="2" charset="-122"/>
              </a:rPr>
              <a:t>1</a:t>
            </a:r>
            <a:r>
              <a:rPr lang="zh-CN" altLang="en-US" sz="2400" b="1">
                <a:ea typeface="宋体" panose="02010600030101010101" pitchFamily="2" charset="-122"/>
              </a:rPr>
              <a:t>“我们的干部要关心第一个战士，一切革命队伍的人都要互相关心，互相爱护，互相帮助。”（《为人民服务》）</a:t>
            </a:r>
            <a:endParaRPr lang="zh-CN" altLang="en-US" sz="2400" b="1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 b="1">
                <a:ea typeface="宋体" panose="02010600030101010101" pitchFamily="2" charset="-122"/>
              </a:rPr>
              <a:t>       </a:t>
            </a:r>
            <a:r>
              <a:rPr lang="en-US" altLang="zh-CN" sz="2400" b="1">
                <a:ea typeface="宋体" panose="02010600030101010101" pitchFamily="2" charset="-122"/>
              </a:rPr>
              <a:t>2</a:t>
            </a:r>
            <a:r>
              <a:rPr lang="zh-CN" altLang="en-US" sz="2400" b="1">
                <a:ea typeface="宋体" panose="02010600030101010101" pitchFamily="2" charset="-122"/>
              </a:rPr>
              <a:t>“燕子去了，有再来的时候；杨柳枯了，有再青的时候；桃花谢了，有再开的时候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>
                <a:ea typeface="宋体" panose="02010600030101010101" pitchFamily="2" charset="-122"/>
              </a:rPr>
              <a:t>”《匆匆》</a:t>
            </a:r>
            <a:endParaRPr lang="zh-CN" altLang="en-US" sz="2400" b="1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 b="1">
                <a:ea typeface="宋体" panose="02010600030101010101" pitchFamily="2" charset="-122"/>
              </a:rPr>
              <a:t>        </a:t>
            </a:r>
            <a:r>
              <a:rPr lang="en-US" altLang="zh-CN" sz="2400" b="1">
                <a:ea typeface="宋体" panose="02010600030101010101" pitchFamily="2" charset="-122"/>
              </a:rPr>
              <a:t>3</a:t>
            </a:r>
            <a:r>
              <a:rPr lang="zh-CN" altLang="en-US" sz="2400" b="1">
                <a:ea typeface="宋体" panose="02010600030101010101" pitchFamily="2" charset="-122"/>
              </a:rPr>
              <a:t>“一日之计在于晨,一年之计在于春,一生之计在于勤。” 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24578" name="文本占位符 24577"/>
          <p:cNvSpPr/>
          <p:nvPr/>
        </p:nvSpPr>
        <p:spPr>
          <a:xfrm>
            <a:off x="335280" y="2808605"/>
            <a:ext cx="11399520" cy="39103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rgbClr val="0066FF"/>
                </a:solidFill>
                <a:ea typeface="黑体" panose="02010609060101010101" pitchFamily="49" charset="-122"/>
              </a:rPr>
              <a:t>D.运用排比抒情，节奏和谐，显得感情洋溢</a:t>
            </a:r>
            <a:endParaRPr lang="zh-CN" altLang="en-US" sz="2800" b="1">
              <a:solidFill>
                <a:srgbClr val="0066FF"/>
              </a:solidFill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b="1">
                <a:ea typeface="宋体" panose="02010600030101010101" pitchFamily="2" charset="-122"/>
              </a:rPr>
              <a:t>    1.刘川同学《我和书的故事》结尾一段："我和              书的故事实在是太多了，为书而欢乐，为书而哀愁，为书而被处罚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>
                <a:ea typeface="宋体" panose="02010600030101010101" pitchFamily="2" charset="-122"/>
              </a:rPr>
              <a:t>既总结了全文，又抒发了和书之间的不解之缘</a:t>
            </a:r>
            <a:r>
              <a:rPr lang="zh-CN" altLang="en-US" sz="2800" b="1">
                <a:ea typeface="黑体" panose="02010609060101010101" pitchFamily="49" charset="-122"/>
              </a:rPr>
              <a:t>。</a:t>
            </a:r>
            <a:endParaRPr lang="zh-CN" altLang="en-US" sz="2800" b="1"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ea typeface="黑体" panose="02010609060101010101" pitchFamily="49" charset="-122"/>
              </a:rPr>
              <a:t>   2.</a:t>
            </a:r>
            <a:r>
              <a:rPr lang="zh-CN" altLang="en-US" sz="2400" b="1">
                <a:ea typeface="宋体" panose="02010600030101010101" pitchFamily="2" charset="-122"/>
              </a:rPr>
              <a:t>“保卫家乡，保卫黄河，保卫华北，保卫全中  国！” </a:t>
            </a:r>
            <a:endParaRPr lang="zh-CN" altLang="en-US" sz="2400" b="1"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b="1">
                <a:ea typeface="宋体" panose="02010600030101010101" pitchFamily="2" charset="-122"/>
              </a:rPr>
              <a:t>    3.“我们不会忘记，朝鲜大嫂为帮助志愿军失去了她的双脚；我们也不会忘记，朝鲜大娘为了保护志愿军，失去了她的孙子；我们更不会忘记，朝鲜小姑娘为了营救志愿军，失去了她的妈妈。”</a:t>
            </a:r>
            <a:r>
              <a:rPr lang="zh-CN" altLang="en-US" sz="2800" b="1"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0066FF"/>
                </a:solidFill>
                <a:ea typeface="黑体" panose="02010609060101010101" pitchFamily="49" charset="-122"/>
              </a:rPr>
              <a:t> </a:t>
            </a:r>
            <a:endParaRPr lang="zh-CN" altLang="en-US" sz="2800" b="1">
              <a:solidFill>
                <a:srgbClr val="0066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strips dir="rd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占位符 25601"/>
          <p:cNvSpPr>
            <a:spLocks noGrp="1"/>
          </p:cNvSpPr>
          <p:nvPr>
            <p:ph type="body" idx="4294967295"/>
          </p:nvPr>
        </p:nvSpPr>
        <p:spPr>
          <a:xfrm>
            <a:off x="0" y="750570"/>
            <a:ext cx="7442200" cy="5135880"/>
          </a:xfrm>
        </p:spPr>
        <p:txBody>
          <a:bodyPr/>
          <a:lstStyle/>
          <a:p>
            <a:r>
              <a:rPr lang="zh-CN" altLang="en-US" sz="2800" b="1">
                <a:ea typeface="宋体" panose="02010600030101010101" pitchFamily="2" charset="-122"/>
              </a:rPr>
              <a:t>总的来说，排比的作用可以概括为以下三点</a:t>
            </a:r>
            <a:endParaRPr lang="zh-CN" altLang="en-US" sz="2800" b="1">
              <a:ea typeface="宋体" panose="02010600030101010101" pitchFamily="2" charset="-122"/>
            </a:endParaRPr>
          </a:p>
          <a:p>
            <a:endParaRPr lang="zh-CN" altLang="en-US" sz="2800" b="1">
              <a:ea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66FF"/>
                </a:solidFill>
                <a:ea typeface="宋体" panose="02010600030101010101" pitchFamily="2" charset="-122"/>
              </a:rPr>
              <a:t>1.内容集中，增强气势</a:t>
            </a:r>
            <a:endParaRPr lang="zh-CN" altLang="en-US" b="1">
              <a:solidFill>
                <a:srgbClr val="0066FF"/>
              </a:solidFill>
              <a:ea typeface="宋体" panose="02010600030101010101" pitchFamily="2" charset="-122"/>
            </a:endParaRPr>
          </a:p>
          <a:p>
            <a:endParaRPr lang="zh-CN" altLang="en-US" b="1">
              <a:solidFill>
                <a:srgbClr val="0066FF"/>
              </a:solidFill>
              <a:ea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66FF"/>
                </a:solidFill>
                <a:ea typeface="宋体" panose="02010600030101010101" pitchFamily="2" charset="-122"/>
              </a:rPr>
              <a:t>2.叙事透辟，条分缕析</a:t>
            </a:r>
            <a:endParaRPr lang="zh-CN" altLang="en-US" b="1">
              <a:solidFill>
                <a:srgbClr val="0066FF"/>
              </a:solidFill>
              <a:ea typeface="宋体" panose="02010600030101010101" pitchFamily="2" charset="-122"/>
            </a:endParaRPr>
          </a:p>
          <a:p>
            <a:endParaRPr lang="zh-CN" altLang="en-US" b="1">
              <a:solidFill>
                <a:srgbClr val="0066FF"/>
              </a:solidFill>
              <a:ea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66FF"/>
                </a:solidFill>
                <a:ea typeface="宋体" panose="02010600030101010101" pitchFamily="2" charset="-122"/>
              </a:rPr>
              <a:t>3.节奏鲜明，长于抒情</a:t>
            </a:r>
            <a:endParaRPr lang="zh-CN" altLang="en-US" b="1">
              <a:solidFill>
                <a:srgbClr val="0066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trips dir="rd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0531" name="文本占位符 150530"/>
          <p:cNvSpPr>
            <a:spLocks noGrp="1"/>
          </p:cNvSpPr>
          <p:nvPr>
            <p:ph type="body" idx="4294967295"/>
          </p:nvPr>
        </p:nvSpPr>
        <p:spPr>
          <a:xfrm>
            <a:off x="0" y="1394460"/>
            <a:ext cx="12078970" cy="490918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kumimoji="0" lang="en-US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kumimoji="0" lang="en-US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umimoji="0" lang="en-US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1"/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抒情：运用排比，形成语势，强烈地表达了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情感，使抒情更加真挚感人。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景物描写：运用排比，形成语势，铺写了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，渲染了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气氛（或：突出了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的美），表达了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                  </a:t>
            </a:r>
            <a:endParaRPr lang="en-US" altLang="zh-CN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议论：运用排比，形成语势，强烈（层层深入）地表达了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，增强了说理力量，有雄辩的气势。</a:t>
            </a:r>
            <a:endParaRPr lang="zh-CN" altLang="en-US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endParaRPr lang="zh-CN" altLang="en-US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700" y="543560"/>
            <a:ext cx="43148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排比作用的表述结构</a:t>
            </a:r>
            <a:endParaRPr lang="zh-CN" altLang="en-US" sz="3600" b="1">
              <a:solidFill>
                <a:srgbClr val="C0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3" name="文本占位符 117762"/>
          <p:cNvSpPr>
            <a:spLocks noGrp="1"/>
          </p:cNvSpPr>
          <p:nvPr>
            <p:ph type="body" idx="4294967295"/>
          </p:nvPr>
        </p:nvSpPr>
        <p:spPr>
          <a:xfrm>
            <a:off x="0" y="504190"/>
            <a:ext cx="11279505" cy="130619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kumimoji="0" lang="en-US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kumimoji="0" lang="en-US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umimoji="0" lang="en-US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buNone/>
            </a:pPr>
            <a:r>
              <a:rPr altLang="zh-CN" sz="2800" b="1"/>
              <a:t>  </a:t>
            </a:r>
            <a:r>
              <a:rPr lang="zh-CN" altLang="en-US" sz="2800" b="1"/>
              <a:t>例：</a:t>
            </a:r>
            <a:r>
              <a:rPr lang="en-US" altLang="zh-CN" sz="2800" b="1"/>
              <a:t>1</a:t>
            </a:r>
            <a:r>
              <a:rPr lang="zh-CN" altLang="en-US" sz="2800" b="1"/>
              <a:t>、红得像火，粉得像霞，白得似雪。</a:t>
            </a:r>
            <a:endParaRPr lang="zh-CN" altLang="en-US" sz="2800" b="1"/>
          </a:p>
          <a:p>
            <a:pPr marL="0" lvl="0" indent="0">
              <a:buNone/>
            </a:pP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     采用了比喻、排比的修辞手法，生动形象地表现了花的鲜艳美丽，句式整齐、音律和谐、气势如虹，表达了作者对春花的喜爱之情。</a:t>
            </a:r>
            <a:endParaRPr lang="zh-CN" altLang="en-US" sz="24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29027" name="文本占位符 129026"/>
          <p:cNvSpPr/>
          <p:nvPr/>
        </p:nvSpPr>
        <p:spPr>
          <a:xfrm>
            <a:off x="163830" y="1974215"/>
            <a:ext cx="11454765" cy="2046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kumimoji="0" lang="en-US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kumimoji="0" lang="en-US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umimoji="0" lang="en-US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buNone/>
            </a:pPr>
            <a:r>
              <a:rPr altLang="zh-CN" sz="2800" b="1"/>
              <a:t>   </a:t>
            </a:r>
            <a:r>
              <a:rPr lang="zh-CN" altLang="en-US" sz="2800" b="1"/>
              <a:t>例：</a:t>
            </a:r>
            <a:r>
              <a:rPr altLang="zh-CN" sz="2800" b="1"/>
              <a:t>2</a:t>
            </a:r>
            <a:r>
              <a:rPr lang="zh-CN" altLang="en-US" sz="2800" b="1"/>
              <a:t>他们的品质是那样的纯洁和高尚，他们的意志是那样的坚韧和刚强，他们的气质是那样的淳朴和谦逊</a:t>
            </a:r>
            <a:r>
              <a:rPr lang="en-US" altLang="zh-CN" sz="2800" b="1"/>
              <a:t>……</a:t>
            </a:r>
            <a:r>
              <a:rPr lang="zh-CN" altLang="en-US" sz="2800" b="1"/>
              <a:t>（</a:t>
            </a:r>
            <a:r>
              <a:rPr lang="en-US" altLang="zh-CN" sz="2800" b="1"/>
              <a:t>《</a:t>
            </a:r>
            <a:r>
              <a:rPr lang="zh-CN" altLang="en-US" sz="2800" b="1"/>
              <a:t>谁是最可爱的人</a:t>
            </a:r>
            <a:r>
              <a:rPr lang="en-US" altLang="zh-CN" sz="2800" b="1"/>
              <a:t>》</a:t>
            </a:r>
            <a:r>
              <a:rPr lang="zh-CN" altLang="en-US" sz="2800" b="1"/>
              <a:t>） </a:t>
            </a:r>
            <a:r>
              <a:rPr lang="zh-CN" altLang="en-US" sz="3600" b="1"/>
              <a:t> </a:t>
            </a:r>
            <a:endParaRPr lang="zh-CN" altLang="en-US" sz="3600" b="1"/>
          </a:p>
          <a:p>
            <a:pPr marL="0" lvl="0" indent="0">
              <a:buNone/>
            </a:pP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      答：运用了排比的修辞手法，使文章的节奏感更强，气势更强烈，强调了志愿军战士的高尚品格，表达了作者对志愿军战士的赞美之情。</a:t>
            </a:r>
            <a:endParaRPr lang="zh-CN" altLang="en-US" sz="24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30050" name="文本占位符 130049"/>
          <p:cNvSpPr/>
          <p:nvPr/>
        </p:nvSpPr>
        <p:spPr>
          <a:xfrm>
            <a:off x="278130" y="3717925"/>
            <a:ext cx="11635740" cy="3013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kumimoji="0" lang="en-US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kumimoji="0" lang="en-US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umimoji="0" lang="en-US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buNone/>
            </a:pPr>
            <a:r>
              <a:rPr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例：</a:t>
            </a:r>
            <a:r>
              <a:rPr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静物是凝固的美，动景是流动的美；直线是流畅的美，曲线是婉转的美；喧闹的城市是繁华的美，宁静的村庄是淡雅的美。生活中处处都有美，只要你有一双发现美的眼睛，有一颗感悟美的心灵。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答：运用了排比的修辞手法，使文章的节奏感更强，气势更强烈，强调了美无处不在的特点。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/>
      <p:bldP spid="129027" grpId="0" build="p"/>
      <p:bldP spid="13005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31344" y="794472"/>
            <a:ext cx="10729629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565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排比小结</a:t>
            </a:r>
            <a:endParaRPr lang="zh-CN" altLang="en-US" sz="2565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1088" y="1803558"/>
          <a:ext cx="10751820" cy="34080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85495"/>
                <a:gridCol w="9966325"/>
              </a:tblGrid>
              <a:tr h="118872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565" b="1">
                          <a:effectLst/>
                          <a:latin typeface="微软雅黑" panose="020b0503020204020204" charset="-122"/>
                          <a:ea typeface="微软雅黑"/>
                        </a:rPr>
                        <a:t>概念</a:t>
                      </a:r>
                      <a:endParaRPr lang="zh-CN" sz="2565" b="1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565">
                          <a:effectLst/>
                          <a:latin typeface="微软雅黑" panose="020b0503020204020204" charset="-122"/>
                          <a:ea typeface="微软雅黑"/>
                        </a:rPr>
                        <a:t>　</a:t>
                      </a:r>
                      <a:r>
                        <a:rPr lang="zh-CN" altLang="en-US" sz="2565" smtClean="0">
                          <a:effectLst/>
                          <a:latin typeface="微软雅黑" panose="020b0503020204020204" charset="-122"/>
                          <a:ea typeface="微软雅黑"/>
                        </a:rPr>
                        <a:t>由三个或三个以上结构相同或相似、内容相关、语气一致的短语或句子排列在一起</a:t>
                      </a:r>
                      <a:r>
                        <a:rPr lang="en-US" altLang="zh-CN" sz="2565" smtClean="0">
                          <a:effectLst/>
                          <a:latin typeface="微软雅黑" panose="020b0503020204020204" charset="-122"/>
                          <a:ea typeface="微软雅黑"/>
                        </a:rPr>
                        <a:t>,</a:t>
                      </a:r>
                      <a:r>
                        <a:rPr lang="zh-CN" altLang="en-US" sz="2565" smtClean="0">
                          <a:effectLst/>
                          <a:latin typeface="微软雅黑" panose="020b0503020204020204" charset="-122"/>
                          <a:ea typeface="微软雅黑"/>
                        </a:rPr>
                        <a:t>用来加强语势、强调内容、加重感情的修辞方法</a:t>
                      </a:r>
                      <a:endParaRPr lang="zh-CN" sz="2565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/>
                      </a:endParaRPr>
                    </a:p>
                  </a:txBody>
                  <a:tcPr marL="34208" marR="34208" marT="0" marB="0" anchor="ctr"/>
                </a:tc>
              </a:tr>
              <a:tr h="11099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565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+mn-cs"/>
                        </a:rPr>
                        <a:t>种类</a:t>
                      </a:r>
                      <a:endParaRPr lang="zh-CN" sz="2565" b="1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565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    ①成分排比</a:t>
                      </a:r>
                      <a:r>
                        <a:rPr lang="en-US" altLang="zh-CN" sz="2565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;②</a:t>
                      </a:r>
                      <a:r>
                        <a:rPr lang="zh-CN" altLang="en-US" sz="2565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分句排比</a:t>
                      </a:r>
                      <a:r>
                        <a:rPr lang="en-US" altLang="zh-CN" sz="2565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;③</a:t>
                      </a:r>
                      <a:r>
                        <a:rPr lang="zh-CN" altLang="en-US" sz="2565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单句排比</a:t>
                      </a:r>
                      <a:r>
                        <a:rPr lang="en-US" altLang="zh-CN" sz="2565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;④</a:t>
                      </a:r>
                      <a:r>
                        <a:rPr lang="zh-CN" altLang="en-US" sz="2565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复句排比</a:t>
                      </a:r>
                      <a:endParaRPr lang="zh-CN" sz="2565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/>
                      </a:endParaRPr>
                    </a:p>
                  </a:txBody>
                  <a:tcPr marL="34208" marR="34208" marT="0" marB="0" anchor="ctr"/>
                </a:tc>
              </a:tr>
              <a:tr h="110934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565" b="1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作用</a:t>
                      </a:r>
                      <a:endParaRPr lang="zh-CN" sz="2565" b="1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　内容集中</a:t>
                      </a:r>
                      <a:r>
                        <a:rPr lang="en-US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增强气势</a:t>
                      </a:r>
                      <a:r>
                        <a:rPr lang="en-US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;</a:t>
                      </a:r>
                      <a:r>
                        <a:rPr lang="zh-CN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叙事透辟</a:t>
                      </a:r>
                      <a:r>
                        <a:rPr lang="en-US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条分缕析</a:t>
                      </a:r>
                      <a:r>
                        <a:rPr lang="en-US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;</a:t>
                      </a:r>
                      <a:r>
                        <a:rPr lang="zh-CN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节奏鲜明</a:t>
                      </a:r>
                      <a:r>
                        <a:rPr lang="en-US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长于抒情</a:t>
                      </a:r>
                      <a:endParaRPr lang="zh-CN" sz="2565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/>
                      </a:endParaRP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33274" y="188682"/>
            <a:ext cx="10729629" cy="498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5000"/>
              </a:lnSpc>
            </a:pPr>
            <a:r>
              <a:rPr lang="en-US" altLang="zh-CN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</a:t>
            </a:r>
            <a:r>
              <a:rPr lang="zh-CN" altLang="en-US" sz="2515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针对训练</a:t>
            </a:r>
            <a:r>
              <a:rPr lang="en-US" altLang="zh-CN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】</a:t>
            </a:r>
            <a:endParaRPr lang="en-US" altLang="zh-CN" sz="251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45000"/>
              </a:lnSpc>
            </a:pPr>
            <a:r>
              <a:rPr lang="zh-CN" altLang="en-US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251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下列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选项对语段主要运用的修辞方法的判断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正确的一组是	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(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　　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)</a:t>
            </a:r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45000"/>
              </a:lnSpc>
            </a:pP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 梦想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是一个民族保持生机、激发活力的源泉。没有梦想的民族是可悲的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对美好梦想没有坚定不移和矢志不渝精神的民族同样没有前途。自强不息、坚韧不拔是中华民族固有的精神基因。回望历史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面对列强的坚船利炮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中华民族奋起抗争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;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面对中华人民共和国成立之初的百废待兴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中国人民奋发图强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;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面对现代化征程中的困难与挑战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中华儿女怀揣中国梦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一路高歌前行。梦想的太阳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已经在东方地平线上喷薄而出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灿烂的朝霞正光耀在我们的眼前</a:t>
            </a:r>
            <a:r>
              <a:rPr lang="en-US" altLang="zh-CN" sz="240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endParaRPr lang="en-US" altLang="zh-CN" sz="240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45000"/>
              </a:lnSpc>
            </a:pPr>
            <a:r>
              <a:rPr lang="en-US" altLang="zh-CN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A. </a:t>
            </a:r>
            <a:r>
              <a:rPr lang="zh-CN" altLang="en-US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比喻　</a:t>
            </a:r>
            <a:r>
              <a:rPr lang="zh-CN" altLang="en-US" sz="251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排比      </a:t>
            </a:r>
            <a:r>
              <a:rPr lang="en-US" altLang="zh-CN" sz="251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B</a:t>
            </a:r>
            <a:r>
              <a:rPr lang="en-US" altLang="zh-CN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. </a:t>
            </a:r>
            <a:r>
              <a:rPr lang="zh-CN" altLang="en-US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对偶　</a:t>
            </a:r>
            <a:r>
              <a:rPr lang="zh-CN" altLang="en-US" sz="251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比喻      </a:t>
            </a:r>
            <a:r>
              <a:rPr lang="en-US" altLang="zh-CN" sz="251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C</a:t>
            </a:r>
            <a:r>
              <a:rPr lang="en-US" altLang="zh-CN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. </a:t>
            </a:r>
            <a:r>
              <a:rPr lang="zh-CN" altLang="en-US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排比　夸张 </a:t>
            </a:r>
            <a:r>
              <a:rPr lang="zh-CN" altLang="en-US" sz="251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</a:t>
            </a:r>
            <a:r>
              <a:rPr lang="en-US" altLang="zh-CN" sz="251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D</a:t>
            </a:r>
            <a:r>
              <a:rPr lang="en-US" altLang="zh-CN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. </a:t>
            </a:r>
            <a:r>
              <a:rPr lang="zh-CN" altLang="en-US" sz="251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夸张　对偶</a:t>
            </a:r>
            <a:endParaRPr lang="zh-CN" altLang="en-US" sz="251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51065" y="720476"/>
            <a:ext cx="569770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A</a:t>
            </a:r>
            <a:endParaRPr lang="zh-CN" altLang="en-US" sz="2565">
              <a:solidFill>
                <a:srgbClr val="A50021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6705" y="5177155"/>
            <a:ext cx="112979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[</a:t>
            </a:r>
            <a:r>
              <a:rPr lang="zh-CN" altLang="en-US" sz="2400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解析</a:t>
            </a:r>
            <a:r>
              <a:rPr lang="en-US" altLang="zh-CN" sz="2400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] </a:t>
            </a:r>
            <a:r>
              <a:rPr lang="zh-CN" altLang="en-US" sz="2400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本题</a:t>
            </a:r>
            <a:r>
              <a:rPr lang="zh-CN" altLang="en-US" sz="240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考查对修辞方法的判断。“梦想是</a:t>
            </a:r>
            <a:r>
              <a:rPr lang="en-US" altLang="zh-CN" sz="2400">
                <a:solidFill>
                  <a:srgbClr val="A5002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源泉”“梦想的太阳</a:t>
            </a:r>
            <a:r>
              <a:rPr lang="en-US" altLang="zh-CN" sz="2400">
                <a:solidFill>
                  <a:srgbClr val="A5002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40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是暗喻</a:t>
            </a:r>
            <a:r>
              <a:rPr lang="en-US" altLang="zh-CN" sz="240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将“梦想”分别比喻成“源泉”“太阳”。三个“面对</a:t>
            </a:r>
            <a:r>
              <a:rPr lang="en-US" altLang="zh-CN" sz="2400">
                <a:solidFill>
                  <a:srgbClr val="A5002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40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”,</a:t>
            </a:r>
            <a:r>
              <a:rPr lang="zh-CN" altLang="en-US" sz="240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属于排比。</a:t>
            </a:r>
            <a:endParaRPr lang="zh-CN" altLang="en-US" sz="2400">
              <a:solidFill>
                <a:srgbClr val="A50021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93040" y="529590"/>
            <a:ext cx="11663680" cy="1870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2</a:t>
            </a: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把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下面的句子改写成排比句。</a:t>
            </a:r>
            <a:endParaRPr lang="zh-CN" altLang="en-US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 音乐家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常把灵感变为跳跃的音符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;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文学家呢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他们优美的辞章往往源于灵感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;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至于画家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他们完满的构图也常常与灵感相关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;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而一般人的灵感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则常是霎时的喜悦。</a:t>
            </a:r>
            <a:endParaRPr lang="zh-CN" altLang="en-US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374" y="2320310"/>
            <a:ext cx="10729629" cy="1277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[</a:t>
            </a:r>
            <a:r>
              <a:rPr lang="zh-CN" altLang="en-US" sz="2565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答案</a:t>
            </a:r>
            <a:r>
              <a:rPr lang="en-US" altLang="zh-CN" sz="2565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] </a:t>
            </a:r>
            <a:r>
              <a:rPr lang="zh-CN" altLang="en-US" sz="2565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音乐家的灵感常成为跳跃的音符</a:t>
            </a:r>
            <a:r>
              <a:rPr lang="en-US" altLang="zh-CN" sz="2565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文学家的灵感常成为优美的辞章</a:t>
            </a:r>
            <a:r>
              <a:rPr lang="en-US" altLang="zh-CN" sz="2565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画家的灵感常成为完满的构图</a:t>
            </a:r>
            <a:r>
              <a:rPr lang="en-US" altLang="zh-CN" sz="2565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一般人的灵感常是霎时的喜悦。</a:t>
            </a:r>
            <a:endParaRPr lang="zh-CN" altLang="en-US" sz="2565">
              <a:solidFill>
                <a:schemeClr val="accent2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" y="3597910"/>
            <a:ext cx="10583545" cy="292163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81305" y="353060"/>
            <a:ext cx="11487150" cy="290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3.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某校举办青少年心理健康讲座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下面是主持人的一段开场白。请在横线处填写句子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使上下文语意连贯。要求使用比喻和排比的修辞手法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不超过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60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个字。</a:t>
            </a: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　　人生难免会有不如意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心理健康的青少年面对坎坷时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往往乐观坚强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积极向上。健康的心理对我们有重要的意义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 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________________________,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那么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如何拥有健康的心理呢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?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我们邀请了著名心理学家王教授给大家谈谈这个问题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请鼓掌欢迎。</a:t>
            </a: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1500" y="3253105"/>
            <a:ext cx="11197590" cy="353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[</a:t>
            </a:r>
            <a:r>
              <a:rPr lang="zh-CN" altLang="en-US" sz="2565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答案</a:t>
            </a:r>
            <a:r>
              <a:rPr lang="en-US" altLang="zh-CN" sz="2565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] 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示例一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: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它如春风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吹走我们脸上的愁云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;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如阳光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驱散我们心头的阴霾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;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如暖流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融化我们心里的坚冰。</a:t>
            </a:r>
            <a:endParaRPr lang="zh-CN" altLang="en-US" sz="2565">
              <a:solidFill>
                <a:srgbClr val="A50021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示例二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: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它如明亮的灯火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温暖寒冷的暗夜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驱散心头的迷雾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照亮回家的路途。</a:t>
            </a:r>
            <a:endParaRPr lang="zh-CN" altLang="en-US" sz="2565">
              <a:solidFill>
                <a:srgbClr val="A50021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[</a:t>
            </a: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解析</a:t>
            </a:r>
            <a:r>
              <a:rPr lang="en-US" altLang="zh-CN" sz="2400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] 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本题考查正确使用常见的修辞方法以及语言表达的连贯、生动。要围绕横线前的句子“健康的心理对我们有重要的意义”展开</a:t>
            </a:r>
            <a:r>
              <a:rPr lang="en-US" altLang="zh-CN" sz="24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联系现实生活</a:t>
            </a:r>
            <a:r>
              <a:rPr lang="en-US" altLang="zh-CN" sz="24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找到合适的喻体</a:t>
            </a:r>
            <a:r>
              <a:rPr lang="en-US" altLang="zh-CN" sz="24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注意排比句至少有三句话。</a:t>
            </a:r>
            <a:endParaRPr lang="zh-CN" altLang="en-US" sz="2400">
              <a:solidFill>
                <a:schemeClr val="accent2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78990" y="261394"/>
            <a:ext cx="11634338" cy="3091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4</a:t>
            </a:r>
            <a:r>
              <a:rPr lang="zh-CN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用排比的修辞方式，改写下面画线部分。要求：</a:t>
            </a:r>
            <a:r>
              <a:rPr lang="en-US" altLang="zh-CN" sz="2600" kern="100">
                <a:latin typeface="宋体" panose="02010600030101010101" pitchFamily="2" charset="-122"/>
                <a:ea typeface="微软雅黑"/>
                <a:cs typeface="Times New Roman" panose="02020603050405020304" pitchFamily="18" charset="0"/>
              </a:rPr>
              <a:t>①</a:t>
            </a:r>
            <a:r>
              <a:rPr lang="zh-CN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句式一致；</a:t>
            </a:r>
            <a:r>
              <a:rPr lang="en-US" altLang="zh-CN" sz="2600" kern="100">
                <a:latin typeface="宋体" panose="02010600030101010101" pitchFamily="2" charset="-122"/>
                <a:ea typeface="微软雅黑"/>
                <a:cs typeface="Times New Roman" panose="02020603050405020304" pitchFamily="18" charset="0"/>
              </a:rPr>
              <a:t>②</a:t>
            </a:r>
            <a:r>
              <a:rPr lang="zh-CN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字数相等；</a:t>
            </a:r>
            <a:r>
              <a:rPr lang="en-US" altLang="zh-CN" sz="2600" kern="100">
                <a:latin typeface="宋体" panose="02010600030101010101" pitchFamily="2" charset="-122"/>
                <a:ea typeface="微软雅黑"/>
                <a:cs typeface="Times New Roman" panose="02020603050405020304" pitchFamily="18" charset="0"/>
              </a:rPr>
              <a:t>③</a:t>
            </a:r>
            <a:r>
              <a:rPr lang="zh-CN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与上文语意连贯；</a:t>
            </a:r>
            <a:r>
              <a:rPr lang="en-US" altLang="zh-CN" sz="2600" kern="100">
                <a:latin typeface="宋体" panose="02010600030101010101" pitchFamily="2" charset="-122"/>
                <a:ea typeface="微软雅黑"/>
                <a:cs typeface="Times New Roman" panose="02020603050405020304" pitchFamily="18" charset="0"/>
              </a:rPr>
              <a:t>④</a:t>
            </a:r>
            <a:r>
              <a:rPr lang="zh-CN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不改变愿意。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6675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长途跋涉后，我终于在林中寻到这幽深澄碧的水潭。这潭水，可以将我的容颜映照在它明镜一般的水面上；我把这潭水当作激发我诗兴的佳酿；这潭水还可以成为我的墨池，供我笔走龙蛇。</a:t>
            </a:r>
            <a:endParaRPr lang="zh-CN" altLang="zh-CN" sz="2600" b="1" kern="10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990" y="3429159"/>
            <a:ext cx="11634338" cy="2768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答案　</a:t>
            </a:r>
            <a:r>
              <a:rPr lang="en-US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示例</a:t>
            </a:r>
            <a:r>
              <a:rPr lang="en-US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如明镜，让我映照容颜；似佳酿，助我激发诗兴；若墨池，供我笔走龙蛇。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en-US" altLang="zh-CN" sz="1200" b="1" kern="100" smtClean="0">
              <a:solidFill>
                <a:srgbClr val="0000FF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解析</a:t>
            </a: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　</a:t>
            </a:r>
            <a:r>
              <a:rPr lang="zh-CN" altLang="zh-CN" sz="2600" kern="100">
                <a:latin typeface="Times New Roman" panose="02020603050405020304" pitchFamily="18" charset="0"/>
                <a:cs typeface="Times New Roman" panose="02020603050405020304" pitchFamily="18" charset="0"/>
              </a:rPr>
              <a:t>本题考查变换句式。解答这类题目，要从形式和内容两方面入手，既要考虑写作内容，又要考虑句式和修辞手法。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76225" y="4268788"/>
            <a:ext cx="10953115" cy="19380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示例一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:《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论语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中既有“礼之用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和为贵”的行事准则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也有“君子和而不同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小人同而不和”的谆谆告诫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也有“和无寡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安无倾”的社会理想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这部儒家经典蕴含了仁爱和谐的尚和精神。示例二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诸侯割据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群雄争鹿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三国鼎立。生灵渴望休养生息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社会动荡渴望和平安宁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战乱频仍祈求国家大治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宏伟的三国长卷蕴含了人们对天下归一的追求。</a:t>
            </a:r>
            <a:endParaRPr lang="zh-CN" altLang="en-US" sz="2400" b="1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46100"/>
            <a:ext cx="1171130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请紧扣下面画横线句的观点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论语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三国演义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的有关内容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运用排比修辞手法继续写一段意思完整的话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en-US" sz="2400" b="1" smtClean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zh-CN" altLang="en-US" sz="2400" b="1" u="sng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“和”是中华文化精髓之一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不少名著都含有尚和精神。</a:t>
            </a:r>
            <a:endParaRPr lang="zh-CN" altLang="en-US" sz="2400" b="1" smtClean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0810" y="1898015"/>
            <a:ext cx="11244580" cy="224536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论语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三国演义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是要求阅读的名著篇目。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论语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比较集中地反映了孔子的思想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孔子的政治思想核心是“仁”“礼”“义”。这部儒家经典蕴含了仁爱和谐的尚和精神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其中“己所不欲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勿施于人”告诉我们怎么做人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还有“礼之用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和为贵”的行事准则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也有“君子和而不同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小人同而不和” “君子无所争”的谆谆告诫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也有“和无寡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安无倾”的社会理想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还有“以德报怨。以直报怨。以德报德”的处世准则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……《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三国演义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中着重体现的是战争与和平的矛盾。从画线句中不难抓住“和”这一中心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即“‘和’是中华文化精髓之一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不少名著都含有尚和精神”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考生结合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论语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三国演义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的有关内容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运用排比的修辞手法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续写一段意思完整的话。注意字数要求。</a:t>
            </a:r>
            <a:endParaRPr lang="zh-CN" altLang="en-US" sz="20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21920" y="605790"/>
            <a:ext cx="995426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b="1" kern="100">
                <a:solidFill>
                  <a:schemeClr val="accent2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排比：同声相应，同气相求</a:t>
            </a:r>
            <a:endParaRPr lang="zh-CN" altLang="zh-CN" sz="3200" b="1" kern="100">
              <a:solidFill>
                <a:schemeClr val="accent2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315" y="1629410"/>
            <a:ext cx="112566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概念：排比是由三个或三个以上结构相同或相似、内容相关的短语或句子排列在一起，用来加强语势、强调内容、加重感情的修辞方式。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434340" y="3390900"/>
            <a:ext cx="113106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/>
              <a:t>    </a:t>
            </a:r>
            <a:r>
              <a:rPr lang="zh-CN" altLang="en-US" sz="2800" b="1"/>
              <a:t>幸福是“临行密密缝，意恐迟迟归”的牵挂，是“春种一粒粟，秋收万颗子”的收获，幸福是“但愿人长久，千里共婵娟”的祝愿，是“常记溪亭日暮，沉醉不知归路”的回忆，幸福是“衣带渐宽终不悔，为伊消得人憔悴”的追求。</a:t>
            </a:r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p:transition spd="slow">
    <p:wip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2080" y="3919220"/>
            <a:ext cx="11382375" cy="230695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示例一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毅力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是千里大堤一沙一石的凝聚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一点点积累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才有前不见头后不见尾的壮丽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毅力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是春蚕吐丝一丝一缕的缠绕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一步步隐忍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才有破茧而出重见光明的辉煌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毅力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是远航船只一风一浪的抵抗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一天天坚持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才有抵达彼岸的成功。示例二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如果说生命是一座庄严的城堡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那么信念就是穹顶的梁柱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如果说生命是一株苍茂的大树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那么信念就是那深扎的树根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如果说生命是一只飞翔的海鸟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那么信念就是那扇动的翅膀。没有信念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生命的动力便荡然无存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没有信念</a:t>
            </a:r>
            <a:r>
              <a:rPr lang="en-US" altLang="zh-CN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生命的美丽便杳然西去。</a:t>
            </a:r>
            <a:endParaRPr lang="zh-CN" altLang="en-US" sz="2400" b="1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2080" y="439103"/>
            <a:ext cx="11420475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演讲时为了营造气氛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引起听众注意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把控会场的节奏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演讲者往往在开头部分以一段气势磅礴的话来吸引听众。下面是全国著名高考励志演讲专家张飞老师来我校演讲时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强调的几个关键词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请从中任选一个词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为他写一段演讲词的开头。要求语言鲜明、生动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使用比喻和排比的修辞手法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不超过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个字。</a:t>
            </a:r>
            <a:endParaRPr lang="zh-CN" altLang="en-US" sz="2400" b="1" smtClean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关键词</a:t>
            </a:r>
            <a:r>
              <a:rPr lang="en-US" altLang="zh-CN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smtClean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信念   理想   爱心   学习   毅力   友谊</a:t>
            </a:r>
            <a:endParaRPr lang="zh-CN" altLang="en-US" sz="2400" b="1" smtClean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7025" y="2377123"/>
            <a:ext cx="11068685" cy="132207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本题考查语言得体及比喻、排比手法运用的能力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要求从所给的几个关键词中选取一词写一段演讲词的开头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解答该题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首先要注意题干的要求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一是为演讲词拟写开头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二是语言表达鲜明、生动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使用比喻和排比两种修辞手法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三是规定了关键词。然后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考生就可以选择熟悉的关键词进行拟写。拟写时应注意本体与喻体的相似性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以及喻体的恰当准确</a:t>
            </a: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整个句群要构成排比句。</a:t>
            </a:r>
            <a:endParaRPr lang="zh-CN" altLang="en-US" sz="20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26625"/>
          <p:cNvSpPr>
            <a:spLocks noGrp="1"/>
          </p:cNvSpPr>
          <p:nvPr>
            <p:ph type="ctrTitle" idx="4294967295"/>
          </p:nvPr>
        </p:nvSpPr>
        <p:spPr>
          <a:xfrm>
            <a:off x="0" y="152400"/>
            <a:ext cx="7467600" cy="1143000"/>
          </a:xfrm>
        </p:spPr>
        <p:txBody>
          <a:bodyPr anchor="ctr"/>
          <a:lstStyle/>
          <a:p>
            <a:pPr algn="l" defTabSz="914400">
              <a:buSzTx/>
            </a:pPr>
            <a:r>
              <a:rPr lang="zh-CN" altLang="en-US" sz="4000" kern="1200" baseline="0">
                <a:solidFill>
                  <a:srgbClr val="FF0000"/>
                </a:solidFill>
                <a:latin typeface="Microsoft JhengHei" panose="020b0604030504040204" pitchFamily="2" charset="-120"/>
                <a:ea typeface="黑体" panose="02010609060101010101" pitchFamily="49" charset="-122"/>
              </a:rPr>
              <a:t>四.与对偶、反复的区别</a:t>
            </a:r>
            <a:endParaRPr lang="zh-CN" altLang="en-US" kern="1200" baseline="0">
              <a:latin typeface="Microsoft JhengHei" panose="020b0604030504040204" pitchFamily="2" charset="-120"/>
              <a:ea typeface="Microsoft JhengHei" panose="020b0604030504040204" pitchFamily="2" charset="-120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164465" y="1143000"/>
            <a:ext cx="11190605" cy="4123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(一).排比与对偶的区别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1.形式上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排比是三个项或多个项的平行排列，对偶只是两个项的对称并列。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【排比】同时，我忽然想到了海南的一个欠缺：那  里没有枯枝，没有发芽，没有春天。（周国平《守望的距离》）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　 【对偶】书山有路勤为径，学海无涯苦作舟。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标题 27649"/>
          <p:cNvSpPr/>
          <p:nvPr/>
        </p:nvSpPr>
        <p:spPr>
          <a:xfrm>
            <a:off x="0" y="3282315"/>
            <a:ext cx="2170430" cy="990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2.字数上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651" name="文本占位符 27650"/>
          <p:cNvSpPr/>
          <p:nvPr/>
        </p:nvSpPr>
        <p:spPr>
          <a:xfrm>
            <a:off x="164465" y="4031615"/>
            <a:ext cx="11545570" cy="22847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ts val="95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宋体" panose="02010600030101010101" pitchFamily="2" charset="-122"/>
              </a:rPr>
              <a:t>排比每一句可以不拘泥于字数的多少，而对偶则要求每一句的字数相同或者相当。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微软雅黑" panose="020b0503020204020204" charset="-122"/>
                <a:ea typeface="宋体" panose="02010600030101010101" pitchFamily="2" charset="-122"/>
              </a:rPr>
              <a:t>【排比】离开故乡的那年你只有十三岁，戴一顶     竹笠，束一条皮带，穿一套大得滑稽的军装，做了一个文工团的团员。（流沙河《蝶》）</a:t>
            </a:r>
            <a:endParaRPr lang="zh-CN" altLang="en-US" sz="2400" b="1">
              <a:latin typeface="微软雅黑" panose="020b0503020204020204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>
                <a:latin typeface="微软雅黑" panose="020b0503020204020204" charset="-122"/>
                <a:ea typeface="宋体" panose="02010600030101010101" pitchFamily="2" charset="-122"/>
              </a:rPr>
              <a:t>   【对偶】墙上芦苇，头重脚轻根底浅；山间竹  笋，嘴尖皮厚腹中空。</a:t>
            </a:r>
            <a:endParaRPr lang="zh-CN" altLang="en-US" sz="2400" b="1">
              <a:latin typeface="微软雅黑" panose="020b0503020204020204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微软雅黑" panose="020b0503020204020204" charset="-122"/>
              <a:ea typeface="宋体" panose="02010600030101010101" pitchFamily="2" charset="-122"/>
            </a:endParaRPr>
          </a:p>
          <a:p>
            <a:endParaRPr lang="zh-CN" altLang="en-US"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28673"/>
          <p:cNvSpPr txBox="1"/>
          <p:nvPr/>
        </p:nvSpPr>
        <p:spPr>
          <a:xfrm>
            <a:off x="124460" y="0"/>
            <a:ext cx="4191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pitchFamily="49" charset="-122"/>
              </a:rPr>
              <a:t>3.用词上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黑体" panose="02010609060101010101" pitchFamily="49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367030" y="645160"/>
            <a:ext cx="1110361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宋体" panose="02010600030101010101" pitchFamily="2" charset="-122"/>
              </a:rPr>
              <a:t>排比的各项常常出现相同的词语充当提示语，而对偶要求尽量避免字面的重复</a:t>
            </a:r>
            <a:r>
              <a:rPr lang="zh-CN" altLang="en-US">
                <a:latin typeface="微软雅黑" panose="020b0503020204020204" charset="-122"/>
                <a:ea typeface="宋体" panose="02010600030101010101" pitchFamily="2" charset="-122"/>
              </a:rPr>
              <a:t>。</a:t>
            </a:r>
            <a:endParaRPr lang="zh-CN" altLang="en-US">
              <a:latin typeface="微软雅黑" panose="020b0503020204020204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宋体" panose="02010600030101010101" pitchFamily="2" charset="-122"/>
              </a:rPr>
              <a:t>【排比】我想起了金色的沙滩，我想起了蕉叶的烟雨，我想起了塞北的马蹄。”（李瑛《雨》）</a:t>
            </a:r>
            <a:endParaRPr lang="zh-CN" altLang="en-US" sz="2400" b="1">
              <a:latin typeface="微软雅黑" panose="020b0503020204020204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宋体" panose="02010600030101010101" pitchFamily="2" charset="-122"/>
              </a:rPr>
              <a:t>【对偶】野芳发而幽香，佳木秀而繁阴。（欧阳修《醉翁亭记》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微软雅黑" panose="020b0503020204020204" charset="-122"/>
              <a:ea typeface="宋体" panose="02010600030101010101" pitchFamily="2" charset="-122"/>
            </a:endParaRPr>
          </a:p>
          <a:p>
            <a:endParaRPr lang="zh-CN" altLang="en-US">
              <a:latin typeface="微软雅黑" panose="020b0503020204020204" charset="-122"/>
              <a:ea typeface="宋体" panose="02010600030101010101" pitchFamily="2" charset="-122"/>
            </a:endParaRPr>
          </a:p>
          <a:p>
            <a:endParaRPr lang="zh-CN" altLang="en-US">
              <a:latin typeface="微软雅黑" panose="020b0503020204020204" charset="-122"/>
              <a:ea typeface="宋体" panose="02010600030101010101" pitchFamily="2" charset="-122"/>
            </a:endParaRPr>
          </a:p>
          <a:p>
            <a:endParaRPr lang="zh-CN" altLang="en-US"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29698" name="文本框 29697"/>
          <p:cNvSpPr txBox="1"/>
          <p:nvPr/>
        </p:nvSpPr>
        <p:spPr>
          <a:xfrm>
            <a:off x="124460" y="2654300"/>
            <a:ext cx="4191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pitchFamily="49" charset="-122"/>
              </a:rPr>
              <a:t>4.内容上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492125" y="3299460"/>
            <a:ext cx="1120775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宋体" panose="02010600030101010101" pitchFamily="2" charset="-122"/>
              </a:rPr>
              <a:t>构成排比的各项通常具有相关相近的关系，而对偶除了相近相关的关系外，还表达相反相对的关系。因而，排比各项在意义上是平等独立的，对偶的上下句具有相互依存的关系。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宋体" panose="02010600030101010101" pitchFamily="2" charset="-122"/>
              </a:rPr>
              <a:t>【排比】我要说：对于你呀，普恩特内布罗，斗争便是粮食！斗争便是河水！斗争便是土地！（李瑛《斗争》）</a:t>
            </a:r>
            <a:endParaRPr lang="zh-CN" altLang="en-US" sz="2400" b="1">
              <a:latin typeface="微软雅黑" panose="020b0503020204020204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宋体" panose="02010600030101010101" pitchFamily="2" charset="-122"/>
              </a:rPr>
              <a:t>【对偶】“横眉冷对千夫指，俯首甘为孺子牛。”（鲁迅）</a:t>
            </a:r>
            <a:endParaRPr lang="zh-CN" altLang="en-US" sz="2400" b="1">
              <a:latin typeface="微软雅黑" panose="020b0503020204020204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微软雅黑" panose="020b0503020204020204" charset="-122"/>
              <a:ea typeface="宋体" panose="02010600030101010101" pitchFamily="2" charset="-122"/>
            </a:endParaRPr>
          </a:p>
          <a:p>
            <a:endParaRPr lang="zh-CN" altLang="en-US"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30721"/>
          <p:cNvSpPr txBox="1"/>
          <p:nvPr/>
        </p:nvSpPr>
        <p:spPr>
          <a:xfrm>
            <a:off x="163830" y="495300"/>
            <a:ext cx="7086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5.修辞作用上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538480" y="1220470"/>
            <a:ext cx="111150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排比主要在于加强表达的气势，提高语言的表现力和感染力；对偶则主要在于扩大表达内涵，在整齐、凝练的语言中丰富语义、情感。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538480" y="2287270"/>
            <a:ext cx="104057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【排比】狂风吹不倒它，洪水淹不没它，严寒冻不死它，干旱旱不死它。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【对偶】风声，雨声，读书声，声声入耳；家事，国事，天下事，事事关心。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2474913" y="3384550"/>
            <a:ext cx="37211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宋体" panose="02010600030101010101" pitchFamily="2" charset="-122"/>
              </a:rPr>
              <a:t>1.</a:t>
            </a:r>
            <a:endParaRPr lang="zh-CN" altLang="en-US"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8745" y="509270"/>
            <a:ext cx="1158684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(二)</a:t>
            </a:r>
            <a:r>
              <a:rPr lang="zh-CN" altLang="en-US" sz="2800" b="1">
                <a:solidFill>
                  <a:schemeClr val="accent2"/>
                </a:solidFill>
              </a:rPr>
              <a:t>反复与排比的区别是： </a:t>
            </a:r>
            <a:endParaRPr lang="zh-CN" altLang="en-US" sz="2800"/>
          </a:p>
          <a:p>
            <a:r>
              <a:rPr lang="zh-CN" altLang="en-US" sz="2800"/>
              <a:t>  </a:t>
            </a:r>
            <a:r>
              <a:rPr lang="zh-CN" altLang="en-US" sz="2800" b="1">
                <a:solidFill>
                  <a:srgbClr val="C00000"/>
                </a:solidFill>
              </a:rPr>
              <a:t>1.构成的因素不同。</a:t>
            </a:r>
            <a:r>
              <a:rPr lang="zh-CN" altLang="en-US" sz="2800"/>
              <a:t>  </a:t>
            </a:r>
            <a:endParaRPr lang="zh-CN" altLang="en-US" sz="2800"/>
          </a:p>
          <a:p>
            <a:r>
              <a:rPr lang="zh-CN" altLang="en-US" sz="2800"/>
              <a:t>     反复，是相同的词语或句子的重复。排比，是结构相似、意思相关的短语或句子的排列。  </a:t>
            </a:r>
            <a:endParaRPr lang="zh-CN" altLang="en-US" sz="2800"/>
          </a:p>
          <a:p>
            <a:r>
              <a:rPr lang="zh-CN" altLang="en-US" sz="2800"/>
              <a:t> </a:t>
            </a:r>
            <a:r>
              <a:rPr lang="zh-CN" altLang="en-US" sz="2800" b="1">
                <a:solidFill>
                  <a:srgbClr val="C00000"/>
                </a:solidFill>
              </a:rPr>
              <a:t> 2.数量不同。</a:t>
            </a:r>
            <a:r>
              <a:rPr lang="zh-CN" altLang="en-US" sz="2800"/>
              <a:t>   </a:t>
            </a:r>
            <a:endParaRPr lang="zh-CN" altLang="en-US" sz="2800"/>
          </a:p>
          <a:p>
            <a:r>
              <a:rPr lang="zh-CN" altLang="en-US" sz="2800"/>
              <a:t>    反复，相同的词语出现两次就行。 排比，结构相似的短语或句子必须达到三项，或三项以上。</a:t>
            </a:r>
            <a:endParaRPr lang="zh-CN" altLang="en-US" sz="2800"/>
          </a:p>
          <a:p>
            <a:r>
              <a:rPr lang="zh-CN" altLang="en-US" sz="2800"/>
              <a:t>  </a:t>
            </a:r>
            <a:r>
              <a:rPr lang="zh-CN" altLang="en-US" sz="2800" b="1">
                <a:solidFill>
                  <a:srgbClr val="C00000"/>
                </a:solidFill>
              </a:rPr>
              <a:t>3.修辞的效果不同。</a:t>
            </a:r>
            <a:r>
              <a:rPr lang="zh-CN" altLang="en-US" sz="2800"/>
              <a:t> </a:t>
            </a:r>
            <a:endParaRPr lang="zh-CN" altLang="en-US" sz="2800"/>
          </a:p>
          <a:p>
            <a:r>
              <a:rPr lang="zh-CN" altLang="en-US" sz="2800"/>
              <a:t>    反复，所用的词语往往在表达时带有关键性质，是需要予以强调和突出的。 排比，则是利用语句的节奏感、音律美，作透彻的阐述或强烈的抒情，以产生语意贯通、气势刚劲的修辞效果。 </a:t>
            </a:r>
            <a:endParaRPr lang="zh-CN" altLang="en-US" sz="2800"/>
          </a:p>
          <a:p>
            <a:r>
              <a:rPr lang="zh-CN" altLang="en-US" sz="2800"/>
              <a:t>  </a:t>
            </a:r>
            <a:endParaRPr lang="zh-CN" altLang="en-US" sz="2800"/>
          </a:p>
        </p:txBody>
      </p:sp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65000" y="10198100"/>
            <a:ext cx="342900" cy="254000"/>
          </a:xfrm>
          <a:prstGeom prst="cube">
            <a:avLst/>
          </a:prstGeom>
        </p:spPr>
      </p:pic>
      <p:pic>
        <p:nvPicPr>
          <p:cNvPr id="4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407900" y="11290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5" name="图片 17414" descr="柳虚5"/>
          <p:cNvPicPr/>
          <p:nvPr/>
        </p:nvPicPr>
        <p:blipFill>
          <a:blip r:embed="rId2"/>
          <a:stretch>
            <a:fillRect/>
          </a:stretch>
        </p:blipFill>
        <p:spPr>
          <a:xfrm>
            <a:off x="8178800" y="-2044700"/>
            <a:ext cx="812800" cy="444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7415" descr="柳虚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0"/>
            <a:ext cx="1292225" cy="292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17416" descr="柳虚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-215900"/>
            <a:ext cx="1096963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1" name="birdsloop_01.wav">
            <a:hlinkClick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05600" y="-9779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34" name="矩形 17433"/>
          <p:cNvSpPr/>
          <p:nvPr/>
        </p:nvSpPr>
        <p:spPr>
          <a:xfrm>
            <a:off x="9288780" y="-8902700"/>
            <a:ext cx="228600" cy="5937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6" name="圆角矩形 17435"/>
          <p:cNvSpPr/>
          <p:nvPr/>
        </p:nvSpPr>
        <p:spPr>
          <a:xfrm>
            <a:off x="668655" y="1120140"/>
            <a:ext cx="3917315" cy="685800"/>
          </a:xfrm>
          <a:prstGeom prst="roundRect">
            <a:avLst>
              <a:gd name="adj" fmla="val 4407"/>
            </a:avLst>
          </a:prstGeom>
          <a:gradFill rotWithShape="1">
            <a:gsLst>
              <a:gs pos="0">
                <a:schemeClr val="bg2">
                  <a:alpha val="100000"/>
                </a:schemeClr>
              </a:gs>
              <a:gs pos="100000">
                <a:schemeClr val="bg1">
                  <a:alpha val="100000"/>
                </a:schemeClr>
              </a:gs>
            </a:gsLst>
            <a:lin ang="5400000" scaled="1"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r>
              <a:rPr lang="en-US" altLang="zh-CN" sz="3600" b="1" i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600" b="1" i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句子结构排比</a:t>
            </a:r>
            <a:endParaRPr lang="zh-CN" altLang="en-US" sz="3600" b="1" i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37" name="圆角矩形 17436"/>
          <p:cNvSpPr/>
          <p:nvPr/>
        </p:nvSpPr>
        <p:spPr>
          <a:xfrm>
            <a:off x="668655" y="3298190"/>
            <a:ext cx="3400425" cy="685800"/>
          </a:xfrm>
          <a:prstGeom prst="roundRect">
            <a:avLst>
              <a:gd name="adj" fmla="val 4407"/>
            </a:avLst>
          </a:prstGeom>
          <a:gradFill rotWithShape="1">
            <a:gsLst>
              <a:gs pos="0">
                <a:schemeClr val="bg2">
                  <a:alpha val="100000"/>
                </a:schemeClr>
              </a:gs>
              <a:gs pos="100000">
                <a:schemeClr val="bg1">
                  <a:alpha val="100000"/>
                </a:schemeClr>
              </a:gs>
            </a:gsLst>
            <a:lin ang="5400000" scaled="1"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r>
              <a:rPr lang="en-US" altLang="zh-CN" sz="3600" b="1" i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600" b="1" i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句子成分排比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40" name="文本框 17439"/>
          <p:cNvSpPr txBox="1"/>
          <p:nvPr/>
        </p:nvSpPr>
        <p:spPr>
          <a:xfrm>
            <a:off x="4612005" y="3656330"/>
            <a:ext cx="32004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1.主语的排比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2.谓语的排比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3.宾语的排比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4.定语的排比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5.状语的排比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6.补语的排比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41" name="文本框 17440"/>
          <p:cNvSpPr txBox="1"/>
          <p:nvPr/>
        </p:nvSpPr>
        <p:spPr>
          <a:xfrm>
            <a:off x="2057400" y="42672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17442" name="文本框 17441"/>
          <p:cNvSpPr txBox="1"/>
          <p:nvPr/>
        </p:nvSpPr>
        <p:spPr>
          <a:xfrm>
            <a:off x="4612005" y="1881505"/>
            <a:ext cx="2968625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.单句</a:t>
            </a:r>
            <a:endParaRPr lang="zh-CN" altLang="en-US" sz="28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.复句</a:t>
            </a:r>
            <a:r>
              <a:rPr lang="zh-CN" altLang="en-US" sz="28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(包括分句)</a:t>
            </a:r>
            <a:endParaRPr lang="zh-CN" altLang="en-US" sz="28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43" name="文本框 17442"/>
          <p:cNvSpPr txBox="1"/>
          <p:nvPr/>
        </p:nvSpPr>
        <p:spPr>
          <a:xfrm>
            <a:off x="108268" y="212725"/>
            <a:ext cx="3960812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二.分类</a:t>
            </a:r>
            <a:endParaRPr lang="zh-CN" altLang="en-US" sz="4000" b="1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4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0" tmFilter="0, 0; .2, .5; .8, .5; 1, 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0" autoRev="1" fill="hold"/>
                                        <p:tgtEl>
                                          <p:spTgt spid="174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3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72" name="文本框 18471"/>
          <p:cNvSpPr txBox="1"/>
          <p:nvPr/>
        </p:nvSpPr>
        <p:spPr>
          <a:xfrm>
            <a:off x="0" y="496570"/>
            <a:ext cx="62191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(一).句子结构排比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73" name="文本框 18472"/>
          <p:cNvSpPr txBox="1"/>
          <p:nvPr/>
        </p:nvSpPr>
        <p:spPr>
          <a:xfrm>
            <a:off x="458788" y="1146810"/>
            <a:ext cx="25892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A.单句排比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4" name="文本框 18473"/>
          <p:cNvSpPr txBox="1"/>
          <p:nvPr/>
        </p:nvSpPr>
        <p:spPr>
          <a:xfrm>
            <a:off x="292100" y="1867535"/>
            <a:ext cx="11608435" cy="55391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 春联中有的描绘了美丽的春光，如“又是一年芳草绿，依然十里杏花红”。有的展现了祖国欣欣向荣的景象，如“春回大地千山秀，日照神州百业兴”。有的歌颂了劳动人民幸福生活，如“勤劳门第春光好，和睦人家幸福多”。更多的是表达了人们对新的一年的美好祝愿，如“梅开春烂漫，竹报岁平安”。(《春联》)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b.  八路军穿草鞋，把日本鬼子赶下海。解放军穿草鞋，把蒋家王朝踢下台。如今八连穿草鞋，把香风毒雾脚下踩。</a:t>
            </a:r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</p:spTree>
  </p:cSld>
  <p:clrMapOvr>
    <a:masterClrMapping/>
  </p:clrMapOvr>
  <p:transition spd="med">
    <p:wedg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77" name="文本框 19476"/>
          <p:cNvSpPr txBox="1"/>
          <p:nvPr/>
        </p:nvSpPr>
        <p:spPr>
          <a:xfrm>
            <a:off x="290195" y="495300"/>
            <a:ext cx="4997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B.复句排比</a:t>
            </a:r>
            <a:endParaRPr lang="zh-CN" altLang="en-US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9" name="文本框 19478"/>
          <p:cNvSpPr txBox="1"/>
          <p:nvPr/>
        </p:nvSpPr>
        <p:spPr>
          <a:xfrm>
            <a:off x="388620" y="1362075"/>
            <a:ext cx="111817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6700" indent="-266700"/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a) </a:t>
            </a: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也许，就在不远处，有一只体态粗壮的金丝猴，正攀吊在一棵大树上，眨巴着一对机灵的小眼睛向你窥视。也许，会有一群善于奔跑的羚羊突然窜出来，还没等你看清它们，又消失在前方的丛林中。也许，你的运气好，会在远处密密的竹丛中，发现一只憨态可掬的大熊猫，正若无其事地坐在那里咀嚼鲜嫩的竹叶。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480" name="文本框 19479"/>
          <p:cNvSpPr txBox="1"/>
          <p:nvPr/>
        </p:nvSpPr>
        <p:spPr>
          <a:xfrm>
            <a:off x="455930" y="3188970"/>
            <a:ext cx="1128014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6700" indent="-266700"/>
            <a:r>
              <a:rPr lang="en-US" altLang="zh-CN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b) 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如果我们能够研制出一种类似鹰眼的搜索、观测技术系统，就能够扩大飞行员的视野，提高他们的视敏度。如果能研制出具有鹰眼视觉原理的“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电子鹰眼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，就有可能用于控制远程激光制导武器的发射。如果能给导弹装上小巧的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鹰眼系统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，那么它就可以象雄鹰一样，自动寻找、识别、追踪目标，做到百发百中。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266700" indent="-266700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66700" indent="-266700"/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pPr marL="266700" indent="-266700"/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pPr marL="266700" indent="-266700"/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pPr marL="266700" indent="-266700"/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pPr marL="266700" indent="-266700"/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</p:spTree>
  </p:cSld>
  <p:clrMapOvr>
    <a:masterClrMapping/>
  </p:clrMapOvr>
  <p:transition spd="med">
    <p:wedg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482" name="组合 20481"/>
          <p:cNvGrpSpPr/>
          <p:nvPr/>
        </p:nvGrpSpPr>
        <p:grpSpPr>
          <a:xfrm rot="4151782">
            <a:off x="-838200" y="3148013"/>
            <a:ext cx="658813" cy="915987"/>
            <a:chExt cx="2631" cy="3663"/>
          </a:xfrm>
        </p:grpSpPr>
        <p:sp>
          <p:nvSpPr>
            <p:cNvPr id="20483" name="未知"/>
            <p:cNvSpPr/>
            <p:nvPr/>
          </p:nvSpPr>
          <p:spPr>
            <a:xfrm>
              <a:off x="1452" y="1089"/>
              <a:ext cx="409" cy="90"/>
            </a:xfrm>
            <a:custGeom>
              <a:rect l="0" t="0" r="0" b="0"/>
              <a:pathLst>
                <a:path w="409" h="90">
                  <a:moveTo>
                    <a:pt x="0" y="90"/>
                  </a:moveTo>
                  <a:cubicBezTo>
                    <a:pt x="36" y="85"/>
                    <a:pt x="149" y="77"/>
                    <a:pt x="217" y="62"/>
                  </a:cubicBezTo>
                  <a:lnTo>
                    <a:pt x="409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484" name="组合 20483"/>
            <p:cNvGrpSpPr/>
            <p:nvPr/>
          </p:nvGrpSpPr>
          <p:grpSpPr>
            <a:xfrm>
              <a:off x="0" y="0"/>
              <a:ext cx="2631" cy="3663"/>
              <a:chExt cx="2631" cy="3663"/>
            </a:xfrm>
          </p:grpSpPr>
          <p:grpSp>
            <p:nvGrpSpPr>
              <p:cNvPr id="20485" name="组合 20484"/>
              <p:cNvGrpSpPr/>
              <p:nvPr/>
            </p:nvGrpSpPr>
            <p:grpSpPr>
              <a:xfrm>
                <a:off x="1044" y="1032"/>
                <a:ext cx="498" cy="2631"/>
                <a:chExt cx="498" cy="2631"/>
              </a:xfrm>
            </p:grpSpPr>
            <p:sp>
              <p:nvSpPr>
                <p:cNvPr id="20486" name="爆炸形 1 20485"/>
                <p:cNvSpPr/>
                <p:nvPr/>
              </p:nvSpPr>
              <p:spPr>
                <a:xfrm>
                  <a:off x="136" y="0"/>
                  <a:ext cx="362" cy="317"/>
                </a:xfrm>
                <a:prstGeom prst="irregularSeal1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87" name="未知"/>
                <p:cNvSpPr/>
                <p:nvPr/>
              </p:nvSpPr>
              <p:spPr>
                <a:xfrm>
                  <a:off x="136" y="227"/>
                  <a:ext cx="185" cy="1735"/>
                </a:xfrm>
                <a:custGeom>
                  <a:rect l="0" t="0" r="0" b="0"/>
                  <a:pathLst>
                    <a:path w="185" h="1735">
                      <a:moveTo>
                        <a:pt x="185" y="0"/>
                      </a:moveTo>
                      <a:cubicBezTo>
                        <a:pt x="174" y="126"/>
                        <a:pt x="137" y="578"/>
                        <a:pt x="120" y="757"/>
                      </a:cubicBezTo>
                      <a:lnTo>
                        <a:pt x="84" y="1075"/>
                      </a:lnTo>
                      <a:lnTo>
                        <a:pt x="0" y="1735"/>
                      </a:lnTo>
                    </a:path>
                  </a:pathLst>
                </a:custGeom>
                <a:noFill/>
                <a:ln w="1143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88" name="椭圆 20487"/>
                <p:cNvSpPr/>
                <p:nvPr/>
              </p:nvSpPr>
              <p:spPr>
                <a:xfrm rot="543676">
                  <a:off x="0" y="1860"/>
                  <a:ext cx="182" cy="771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89" name="组合 20488"/>
              <p:cNvGrpSpPr/>
              <p:nvPr/>
            </p:nvGrpSpPr>
            <p:grpSpPr>
              <a:xfrm>
                <a:off x="0" y="0"/>
                <a:ext cx="2631" cy="2121"/>
                <a:chExt cx="2631" cy="2121"/>
              </a:xfrm>
            </p:grpSpPr>
            <p:sp>
              <p:nvSpPr>
                <p:cNvPr id="20490" name="未知"/>
                <p:cNvSpPr/>
                <p:nvPr/>
              </p:nvSpPr>
              <p:spPr>
                <a:xfrm>
                  <a:off x="726" y="1123"/>
                  <a:ext cx="632" cy="303"/>
                </a:xfrm>
                <a:custGeom>
                  <a:rect l="0" t="0" r="0" b="0"/>
                  <a:pathLst>
                    <a:path w="632" h="303">
                      <a:moveTo>
                        <a:pt x="544" y="303"/>
                      </a:moveTo>
                      <a:cubicBezTo>
                        <a:pt x="553" y="278"/>
                        <a:pt x="593" y="184"/>
                        <a:pt x="598" y="153"/>
                      </a:cubicBezTo>
                      <a:cubicBezTo>
                        <a:pt x="603" y="122"/>
                        <a:pt x="632" y="137"/>
                        <a:pt x="574" y="117"/>
                      </a:cubicBezTo>
                      <a:cubicBezTo>
                        <a:pt x="516" y="97"/>
                        <a:pt x="346" y="0"/>
                        <a:pt x="250" y="31"/>
                      </a:cubicBezTo>
                      <a:cubicBezTo>
                        <a:pt x="154" y="62"/>
                        <a:pt x="52" y="245"/>
                        <a:pt x="0" y="303"/>
                      </a:cubicBezTo>
                    </a:path>
                  </a:pathLst>
                </a:custGeom>
                <a:noFill/>
                <a:ln w="127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1" name="未知"/>
                <p:cNvSpPr/>
                <p:nvPr/>
              </p:nvSpPr>
              <p:spPr>
                <a:xfrm>
                  <a:off x="227" y="1214"/>
                  <a:ext cx="1089" cy="272"/>
                </a:xfrm>
                <a:custGeom>
                  <a:rect l="0" t="0" r="0" b="0"/>
                  <a:pathLst>
                    <a:path w="1089" h="272">
                      <a:moveTo>
                        <a:pt x="1089" y="0"/>
                      </a:moveTo>
                      <a:cubicBezTo>
                        <a:pt x="988" y="18"/>
                        <a:pt x="663" y="64"/>
                        <a:pt x="482" y="109"/>
                      </a:cubicBezTo>
                      <a:cubicBezTo>
                        <a:pt x="301" y="154"/>
                        <a:pt x="100" y="238"/>
                        <a:pt x="0" y="2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2" name="未知"/>
                <p:cNvSpPr/>
                <p:nvPr/>
              </p:nvSpPr>
              <p:spPr>
                <a:xfrm>
                  <a:off x="137" y="942"/>
                  <a:ext cx="1134" cy="272"/>
                </a:xfrm>
                <a:custGeom>
                  <a:rect l="0" t="0" r="0" b="0"/>
                  <a:pathLst>
                    <a:path w="1134" h="272">
                      <a:moveTo>
                        <a:pt x="1134" y="272"/>
                      </a:moveTo>
                      <a:cubicBezTo>
                        <a:pt x="1024" y="241"/>
                        <a:pt x="663" y="129"/>
                        <a:pt x="474" y="84"/>
                      </a:cubicBezTo>
                      <a:cubicBezTo>
                        <a:pt x="285" y="39"/>
                        <a:pt x="99" y="1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3" name="未知"/>
                <p:cNvSpPr/>
                <p:nvPr/>
              </p:nvSpPr>
              <p:spPr>
                <a:xfrm>
                  <a:off x="0" y="806"/>
                  <a:ext cx="1180" cy="363"/>
                </a:xfrm>
                <a:custGeom>
                  <a:rect l="0" t="0" r="0" b="0"/>
                  <a:pathLst>
                    <a:path w="1180" h="363">
                      <a:moveTo>
                        <a:pt x="1180" y="363"/>
                      </a:moveTo>
                      <a:cubicBezTo>
                        <a:pt x="1067" y="321"/>
                        <a:pt x="699" y="172"/>
                        <a:pt x="502" y="112"/>
                      </a:cubicBezTo>
                      <a:cubicBezTo>
                        <a:pt x="305" y="52"/>
                        <a:pt x="105" y="23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4" name="未知"/>
                <p:cNvSpPr/>
                <p:nvPr/>
              </p:nvSpPr>
              <p:spPr>
                <a:xfrm>
                  <a:off x="91" y="715"/>
                  <a:ext cx="1173" cy="461"/>
                </a:xfrm>
                <a:custGeom>
                  <a:rect l="0" t="0" r="0" b="0"/>
                  <a:pathLst>
                    <a:path w="1173" h="461">
                      <a:moveTo>
                        <a:pt x="1173" y="461"/>
                      </a:moveTo>
                      <a:cubicBezTo>
                        <a:pt x="1088" y="425"/>
                        <a:pt x="862" y="323"/>
                        <a:pt x="666" y="246"/>
                      </a:cubicBezTo>
                      <a:cubicBezTo>
                        <a:pt x="470" y="169"/>
                        <a:pt x="139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5" name="未知"/>
                <p:cNvSpPr/>
                <p:nvPr/>
              </p:nvSpPr>
              <p:spPr>
                <a:xfrm>
                  <a:off x="227" y="716"/>
                  <a:ext cx="1134" cy="453"/>
                </a:xfrm>
                <a:custGeom>
                  <a:rect l="0" t="0" r="0" b="0"/>
                  <a:pathLst>
                    <a:path w="1134" h="452">
                      <a:moveTo>
                        <a:pt x="1134" y="453"/>
                      </a:moveTo>
                      <a:cubicBezTo>
                        <a:pt x="1034" y="407"/>
                        <a:pt x="722" y="254"/>
                        <a:pt x="533" y="178"/>
                      </a:cubicBezTo>
                      <a:cubicBezTo>
                        <a:pt x="344" y="102"/>
                        <a:pt x="111" y="3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6" name="未知"/>
                <p:cNvSpPr/>
                <p:nvPr/>
              </p:nvSpPr>
              <p:spPr>
                <a:xfrm>
                  <a:off x="460" y="444"/>
                  <a:ext cx="856" cy="724"/>
                </a:xfrm>
                <a:custGeom>
                  <a:rect l="0" t="0" r="0" b="0"/>
                  <a:pathLst>
                    <a:path w="856" h="724">
                      <a:moveTo>
                        <a:pt x="856" y="724"/>
                      </a:moveTo>
                      <a:lnTo>
                        <a:pt x="372" y="234"/>
                      </a:lnTo>
                      <a:cubicBezTo>
                        <a:pt x="229" y="113"/>
                        <a:pt x="77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7" name="未知"/>
                <p:cNvSpPr/>
                <p:nvPr/>
              </p:nvSpPr>
              <p:spPr>
                <a:xfrm>
                  <a:off x="318" y="489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lnTo>
                        <a:pt x="220" y="11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8" name="未知"/>
                <p:cNvSpPr/>
                <p:nvPr/>
              </p:nvSpPr>
              <p:spPr>
                <a:xfrm>
                  <a:off x="454" y="625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cubicBezTo>
                        <a:pt x="882" y="554"/>
                        <a:pt x="466" y="255"/>
                        <a:pt x="300" y="149"/>
                      </a:cubicBezTo>
                      <a:cubicBezTo>
                        <a:pt x="134" y="43"/>
                        <a:pt x="62" y="3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9" name="未知"/>
                <p:cNvSpPr/>
                <p:nvPr/>
              </p:nvSpPr>
              <p:spPr>
                <a:xfrm>
                  <a:off x="358" y="234"/>
                  <a:ext cx="1050" cy="980"/>
                </a:xfrm>
                <a:custGeom>
                  <a:rect l="0" t="0" r="0" b="0"/>
                  <a:pathLst>
                    <a:path w="1050" h="980">
                      <a:moveTo>
                        <a:pt x="1050" y="980"/>
                      </a:moveTo>
                      <a:lnTo>
                        <a:pt x="378" y="234"/>
                      </a:lnTo>
                      <a:cubicBezTo>
                        <a:pt x="203" y="71"/>
                        <a:pt x="79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0" name="直接连接符 20499"/>
                <p:cNvSpPr/>
                <p:nvPr/>
              </p:nvSpPr>
              <p:spPr>
                <a:xfrm flipH="1" flipV="1">
                  <a:off x="681" y="307"/>
                  <a:ext cx="771" cy="997"/>
                </a:xfrm>
                <a:prstGeom prst="line">
                  <a:avLst/>
                </a:prstGeom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20501" name="未知"/>
                <p:cNvSpPr/>
                <p:nvPr/>
              </p:nvSpPr>
              <p:spPr>
                <a:xfrm>
                  <a:off x="773" y="308"/>
                  <a:ext cx="635" cy="997"/>
                </a:xfrm>
                <a:custGeom>
                  <a:rect l="0" t="0" r="0" b="0"/>
                  <a:pathLst>
                    <a:path w="635" h="997">
                      <a:moveTo>
                        <a:pt x="635" y="997"/>
                      </a:moveTo>
                      <a:cubicBezTo>
                        <a:pt x="569" y="887"/>
                        <a:pt x="345" y="500"/>
                        <a:pt x="239" y="334"/>
                      </a:cubicBezTo>
                      <a:cubicBezTo>
                        <a:pt x="133" y="168"/>
                        <a:pt x="50" y="7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2" name="未知"/>
                <p:cNvSpPr/>
                <p:nvPr/>
              </p:nvSpPr>
              <p:spPr>
                <a:xfrm>
                  <a:off x="916" y="234"/>
                  <a:ext cx="492" cy="1026"/>
                </a:xfrm>
                <a:custGeom>
                  <a:rect l="0" t="0" r="0" b="0"/>
                  <a:pathLst>
                    <a:path w="492" h="1026">
                      <a:moveTo>
                        <a:pt x="492" y="1026"/>
                      </a:moveTo>
                      <a:cubicBezTo>
                        <a:pt x="452" y="924"/>
                        <a:pt x="334" y="585"/>
                        <a:pt x="252" y="414"/>
                      </a:cubicBezTo>
                      <a:cubicBezTo>
                        <a:pt x="170" y="243"/>
                        <a:pt x="53" y="8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3" name="未知"/>
                <p:cNvSpPr/>
                <p:nvPr/>
              </p:nvSpPr>
              <p:spPr>
                <a:xfrm>
                  <a:off x="1078" y="174"/>
                  <a:ext cx="330" cy="1086"/>
                </a:xfrm>
                <a:custGeom>
                  <a:rect l="0" t="0" r="0" b="0"/>
                  <a:pathLst>
                    <a:path w="330" h="1086">
                      <a:moveTo>
                        <a:pt x="330" y="1086"/>
                      </a:moveTo>
                      <a:cubicBezTo>
                        <a:pt x="302" y="966"/>
                        <a:pt x="217" y="547"/>
                        <a:pt x="162" y="366"/>
                      </a:cubicBezTo>
                      <a:cubicBezTo>
                        <a:pt x="107" y="185"/>
                        <a:pt x="34" y="7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4" name="未知"/>
                <p:cNvSpPr/>
                <p:nvPr/>
              </p:nvSpPr>
              <p:spPr>
                <a:xfrm>
                  <a:off x="1288" y="144"/>
                  <a:ext cx="164" cy="1160"/>
                </a:xfrm>
                <a:custGeom>
                  <a:rect l="0" t="0" r="0" b="0"/>
                  <a:pathLst>
                    <a:path w="164" h="1160">
                      <a:moveTo>
                        <a:pt x="164" y="1160"/>
                      </a:moveTo>
                      <a:cubicBezTo>
                        <a:pt x="148" y="1008"/>
                        <a:pt x="93" y="439"/>
                        <a:pt x="66" y="246"/>
                      </a:cubicBezTo>
                      <a:cubicBezTo>
                        <a:pt x="39" y="53"/>
                        <a:pt x="14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5" name="未知"/>
                <p:cNvSpPr/>
                <p:nvPr/>
              </p:nvSpPr>
              <p:spPr>
                <a:xfrm>
                  <a:off x="1312" y="0"/>
                  <a:ext cx="191" cy="1259"/>
                </a:xfrm>
                <a:custGeom>
                  <a:rect l="0" t="0" r="0" b="0"/>
                  <a:pathLst>
                    <a:path w="191" h="1259">
                      <a:moveTo>
                        <a:pt x="140" y="1259"/>
                      </a:moveTo>
                      <a:cubicBezTo>
                        <a:pt x="145" y="1113"/>
                        <a:pt x="191" y="594"/>
                        <a:pt x="168" y="384"/>
                      </a:cubicBezTo>
                      <a:cubicBezTo>
                        <a:pt x="145" y="174"/>
                        <a:pt x="35" y="8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6" name="未知"/>
                <p:cNvSpPr/>
                <p:nvPr/>
              </p:nvSpPr>
              <p:spPr>
                <a:xfrm>
                  <a:off x="1407" y="170"/>
                  <a:ext cx="181" cy="1134"/>
                </a:xfrm>
                <a:custGeom>
                  <a:rect l="0" t="0" r="0" b="0"/>
                  <a:pathLst>
                    <a:path w="181" h="1134">
                      <a:moveTo>
                        <a:pt x="0" y="1134"/>
                      </a:moveTo>
                      <a:cubicBezTo>
                        <a:pt x="19" y="988"/>
                        <a:pt x="85" y="445"/>
                        <a:pt x="115" y="256"/>
                      </a:cubicBezTo>
                      <a:cubicBezTo>
                        <a:pt x="145" y="67"/>
                        <a:pt x="167" y="53"/>
                        <a:pt x="181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7" name="未知"/>
                <p:cNvSpPr/>
                <p:nvPr/>
              </p:nvSpPr>
              <p:spPr>
                <a:xfrm>
                  <a:off x="1452" y="307"/>
                  <a:ext cx="317" cy="952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8" name="未知"/>
                <p:cNvSpPr/>
                <p:nvPr/>
              </p:nvSpPr>
              <p:spPr>
                <a:xfrm>
                  <a:off x="1407" y="34"/>
                  <a:ext cx="635" cy="1179"/>
                </a:xfrm>
                <a:custGeom>
                  <a:rect l="0" t="0" r="0" b="0"/>
                  <a:pathLst>
                    <a:path w="635" h="1179">
                      <a:moveTo>
                        <a:pt x="0" y="1179"/>
                      </a:moveTo>
                      <a:cubicBezTo>
                        <a:pt x="70" y="1066"/>
                        <a:pt x="315" y="697"/>
                        <a:pt x="421" y="501"/>
                      </a:cubicBezTo>
                      <a:cubicBezTo>
                        <a:pt x="527" y="305"/>
                        <a:pt x="591" y="105"/>
                        <a:pt x="635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9" name="未知"/>
                <p:cNvSpPr/>
                <p:nvPr/>
              </p:nvSpPr>
              <p:spPr>
                <a:xfrm>
                  <a:off x="1407" y="261"/>
                  <a:ext cx="816" cy="998"/>
                </a:xfrm>
                <a:custGeom>
                  <a:rect l="0" t="0" r="0" b="0"/>
                  <a:pathLst>
                    <a:path w="816" h="998">
                      <a:moveTo>
                        <a:pt x="0" y="998"/>
                      </a:moveTo>
                      <a:cubicBezTo>
                        <a:pt x="102" y="891"/>
                        <a:pt x="477" y="523"/>
                        <a:pt x="613" y="357"/>
                      </a:cubicBezTo>
                      <a:cubicBezTo>
                        <a:pt x="749" y="191"/>
                        <a:pt x="774" y="75"/>
                        <a:pt x="816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0" name="未知"/>
                <p:cNvSpPr/>
                <p:nvPr/>
              </p:nvSpPr>
              <p:spPr>
                <a:xfrm>
                  <a:off x="1452" y="489"/>
                  <a:ext cx="952" cy="771"/>
                </a:xfrm>
                <a:custGeom>
                  <a:rect l="0" t="0" r="0" b="0"/>
                  <a:pathLst>
                    <a:path w="952" h="771">
                      <a:moveTo>
                        <a:pt x="0" y="771"/>
                      </a:moveTo>
                      <a:cubicBezTo>
                        <a:pt x="91" y="704"/>
                        <a:pt x="385" y="497"/>
                        <a:pt x="544" y="369"/>
                      </a:cubicBezTo>
                      <a:cubicBezTo>
                        <a:pt x="703" y="241"/>
                        <a:pt x="867" y="77"/>
                        <a:pt x="952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1" name="未知"/>
                <p:cNvSpPr/>
                <p:nvPr/>
              </p:nvSpPr>
              <p:spPr>
                <a:xfrm>
                  <a:off x="1452" y="625"/>
                  <a:ext cx="1088" cy="635"/>
                </a:xfrm>
                <a:custGeom>
                  <a:rect l="0" t="0" r="0" b="0"/>
                  <a:pathLst>
                    <a:path w="1088" h="635">
                      <a:moveTo>
                        <a:pt x="0" y="635"/>
                      </a:moveTo>
                      <a:cubicBezTo>
                        <a:pt x="109" y="581"/>
                        <a:pt x="471" y="417"/>
                        <a:pt x="652" y="311"/>
                      </a:cubicBezTo>
                      <a:cubicBezTo>
                        <a:pt x="833" y="205"/>
                        <a:pt x="997" y="65"/>
                        <a:pt x="1088" y="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2" name="未知"/>
                <p:cNvSpPr/>
                <p:nvPr/>
              </p:nvSpPr>
              <p:spPr>
                <a:xfrm>
                  <a:off x="1361" y="669"/>
                  <a:ext cx="1270" cy="635"/>
                </a:xfrm>
                <a:custGeom>
                  <a:rect l="0" t="0" r="0" b="0"/>
                  <a:pathLst>
                    <a:path w="1270" h="635">
                      <a:moveTo>
                        <a:pt x="0" y="635"/>
                      </a:moveTo>
                      <a:cubicBezTo>
                        <a:pt x="120" y="588"/>
                        <a:pt x="537" y="430"/>
                        <a:pt x="719" y="352"/>
                      </a:cubicBezTo>
                      <a:cubicBezTo>
                        <a:pt x="901" y="274"/>
                        <a:pt x="999" y="225"/>
                        <a:pt x="1091" y="166"/>
                      </a:cubicBezTo>
                      <a:cubicBezTo>
                        <a:pt x="1183" y="107"/>
                        <a:pt x="1233" y="35"/>
                        <a:pt x="127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3" name="未知"/>
                <p:cNvSpPr/>
                <p:nvPr/>
              </p:nvSpPr>
              <p:spPr>
                <a:xfrm>
                  <a:off x="1402" y="1284"/>
                  <a:ext cx="776" cy="87"/>
                </a:xfrm>
                <a:custGeom>
                  <a:rect l="0" t="0" r="0" b="0"/>
                  <a:pathLst>
                    <a:path w="776" h="87">
                      <a:moveTo>
                        <a:pt x="0" y="0"/>
                      </a:moveTo>
                      <a:cubicBezTo>
                        <a:pt x="63" y="14"/>
                        <a:pt x="255" y="81"/>
                        <a:pt x="384" y="84"/>
                      </a:cubicBezTo>
                      <a:cubicBezTo>
                        <a:pt x="513" y="87"/>
                        <a:pt x="694" y="33"/>
                        <a:pt x="776" y="2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4" name="未知"/>
                <p:cNvSpPr/>
                <p:nvPr/>
              </p:nvSpPr>
              <p:spPr>
                <a:xfrm>
                  <a:off x="1407" y="1305"/>
                  <a:ext cx="544" cy="135"/>
                </a:xfrm>
                <a:custGeom>
                  <a:rect l="0" t="0" r="0" b="0"/>
                  <a:pathLst>
                    <a:path w="544" h="135">
                      <a:moveTo>
                        <a:pt x="0" y="0"/>
                      </a:moveTo>
                      <a:lnTo>
                        <a:pt x="289" y="99"/>
                      </a:lnTo>
                      <a:cubicBezTo>
                        <a:pt x="380" y="121"/>
                        <a:pt x="491" y="128"/>
                        <a:pt x="544" y="13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5" name="未知"/>
                <p:cNvSpPr/>
                <p:nvPr/>
              </p:nvSpPr>
              <p:spPr>
                <a:xfrm>
                  <a:off x="1361" y="1350"/>
                  <a:ext cx="363" cy="272"/>
                </a:xfrm>
                <a:custGeom>
                  <a:rect l="0" t="0" r="0" b="0"/>
                  <a:pathLst>
                    <a:path w="363" h="272">
                      <a:moveTo>
                        <a:pt x="0" y="0"/>
                      </a:moveTo>
                      <a:cubicBezTo>
                        <a:pt x="34" y="32"/>
                        <a:pt x="143" y="147"/>
                        <a:pt x="203" y="192"/>
                      </a:cubicBezTo>
                      <a:cubicBezTo>
                        <a:pt x="263" y="237"/>
                        <a:pt x="330" y="255"/>
                        <a:pt x="363" y="272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6" name="未知"/>
                <p:cNvSpPr/>
                <p:nvPr/>
              </p:nvSpPr>
              <p:spPr>
                <a:xfrm>
                  <a:off x="1316" y="1350"/>
                  <a:ext cx="260" cy="306"/>
                </a:xfrm>
                <a:custGeom>
                  <a:rect l="0" t="0" r="0" b="0"/>
                  <a:pathLst>
                    <a:path w="260" h="306">
                      <a:moveTo>
                        <a:pt x="0" y="0"/>
                      </a:moveTo>
                      <a:cubicBezTo>
                        <a:pt x="24" y="33"/>
                        <a:pt x="103" y="147"/>
                        <a:pt x="146" y="198"/>
                      </a:cubicBezTo>
                      <a:cubicBezTo>
                        <a:pt x="189" y="249"/>
                        <a:pt x="236" y="284"/>
                        <a:pt x="260" y="306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7" name="未知"/>
                <p:cNvSpPr/>
                <p:nvPr/>
              </p:nvSpPr>
              <p:spPr>
                <a:xfrm>
                  <a:off x="454" y="1168"/>
                  <a:ext cx="907" cy="72"/>
                </a:xfrm>
                <a:custGeom>
                  <a:rect l="0" t="0" r="0" b="0"/>
                  <a:pathLst>
                    <a:path w="905" h="72">
                      <a:moveTo>
                        <a:pt x="0" y="27"/>
                      </a:moveTo>
                      <a:cubicBezTo>
                        <a:pt x="55" y="24"/>
                        <a:pt x="180" y="0"/>
                        <a:pt x="331" y="7"/>
                      </a:cubicBezTo>
                      <a:cubicBezTo>
                        <a:pt x="482" y="14"/>
                        <a:pt x="787" y="59"/>
                        <a:pt x="907" y="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8" name="未知"/>
                <p:cNvSpPr/>
                <p:nvPr/>
              </p:nvSpPr>
              <p:spPr>
                <a:xfrm>
                  <a:off x="1407" y="1259"/>
                  <a:ext cx="907" cy="56"/>
                </a:xfrm>
                <a:custGeom>
                  <a:rect l="0" t="0" r="0" b="0"/>
                  <a:pathLst>
                    <a:path w="905" h="56">
                      <a:moveTo>
                        <a:pt x="0" y="0"/>
                      </a:moveTo>
                      <a:cubicBezTo>
                        <a:pt x="86" y="8"/>
                        <a:pt x="366" y="42"/>
                        <a:pt x="517" y="49"/>
                      </a:cubicBezTo>
                      <a:cubicBezTo>
                        <a:pt x="668" y="56"/>
                        <a:pt x="826" y="46"/>
                        <a:pt x="907" y="4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9" name="未知"/>
                <p:cNvSpPr/>
                <p:nvPr/>
              </p:nvSpPr>
              <p:spPr>
                <a:xfrm>
                  <a:off x="1361" y="1304"/>
                  <a:ext cx="635" cy="363"/>
                </a:xfrm>
                <a:custGeom>
                  <a:rect l="0" t="0" r="0" b="0"/>
                  <a:pathLst>
                    <a:path w="635" h="363">
                      <a:moveTo>
                        <a:pt x="0" y="0"/>
                      </a:moveTo>
                      <a:cubicBezTo>
                        <a:pt x="57" y="40"/>
                        <a:pt x="235" y="178"/>
                        <a:pt x="341" y="238"/>
                      </a:cubicBezTo>
                      <a:cubicBezTo>
                        <a:pt x="447" y="298"/>
                        <a:pt x="574" y="337"/>
                        <a:pt x="635" y="363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20" name="未知"/>
                <p:cNvSpPr/>
                <p:nvPr/>
              </p:nvSpPr>
              <p:spPr>
                <a:xfrm>
                  <a:off x="1361" y="216"/>
                  <a:ext cx="35" cy="1043"/>
                </a:xfrm>
                <a:custGeom>
                  <a:rect l="0" t="0" r="0" b="0"/>
                  <a:pathLst>
                    <a:path w="35" h="1043">
                      <a:moveTo>
                        <a:pt x="0" y="0"/>
                      </a:moveTo>
                      <a:cubicBezTo>
                        <a:pt x="6" y="84"/>
                        <a:pt x="35" y="330"/>
                        <a:pt x="35" y="504"/>
                      </a:cubicBezTo>
                      <a:cubicBezTo>
                        <a:pt x="35" y="678"/>
                        <a:pt x="7" y="931"/>
                        <a:pt x="0" y="1043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21" name="未知"/>
                <p:cNvSpPr/>
                <p:nvPr/>
              </p:nvSpPr>
              <p:spPr>
                <a:xfrm>
                  <a:off x="863" y="1168"/>
                  <a:ext cx="544" cy="590"/>
                </a:xfrm>
                <a:custGeom>
                  <a:rect l="0" t="0" r="0" b="0"/>
                  <a:pathLst>
                    <a:path w="544" h="590">
                      <a:moveTo>
                        <a:pt x="544" y="0"/>
                      </a:moveTo>
                      <a:cubicBezTo>
                        <a:pt x="495" y="45"/>
                        <a:pt x="341" y="173"/>
                        <a:pt x="250" y="271"/>
                      </a:cubicBezTo>
                      <a:cubicBezTo>
                        <a:pt x="159" y="369"/>
                        <a:pt x="52" y="524"/>
                        <a:pt x="0" y="590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22" name="未知"/>
                <p:cNvSpPr/>
                <p:nvPr/>
              </p:nvSpPr>
              <p:spPr>
                <a:xfrm>
                  <a:off x="862" y="1304"/>
                  <a:ext cx="498" cy="817"/>
                </a:xfrm>
                <a:custGeom>
                  <a:rect l="0" t="0" r="0" b="0"/>
                  <a:pathLst>
                    <a:path w="498" h="817">
                      <a:moveTo>
                        <a:pt x="498" y="0"/>
                      </a:moveTo>
                      <a:cubicBezTo>
                        <a:pt x="455" y="58"/>
                        <a:pt x="323" y="210"/>
                        <a:pt x="240" y="346"/>
                      </a:cubicBezTo>
                      <a:cubicBezTo>
                        <a:pt x="157" y="482"/>
                        <a:pt x="50" y="719"/>
                        <a:pt x="0" y="817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23" name="未知"/>
                <p:cNvSpPr/>
                <p:nvPr/>
              </p:nvSpPr>
              <p:spPr>
                <a:xfrm>
                  <a:off x="1408" y="1350"/>
                  <a:ext cx="317" cy="680"/>
                </a:xfrm>
                <a:custGeom>
                  <a:rect l="0" t="0" r="0" b="0"/>
                  <a:pathLst>
                    <a:path w="317" h="680">
                      <a:moveTo>
                        <a:pt x="0" y="0"/>
                      </a:moveTo>
                      <a:cubicBezTo>
                        <a:pt x="27" y="48"/>
                        <a:pt x="120" y="212"/>
                        <a:pt x="164" y="288"/>
                      </a:cubicBezTo>
                      <a:cubicBezTo>
                        <a:pt x="208" y="364"/>
                        <a:pt x="238" y="391"/>
                        <a:pt x="264" y="456"/>
                      </a:cubicBezTo>
                      <a:cubicBezTo>
                        <a:pt x="290" y="521"/>
                        <a:pt x="306" y="633"/>
                        <a:pt x="317" y="68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24" name="未知"/>
                <p:cNvSpPr/>
                <p:nvPr/>
              </p:nvSpPr>
              <p:spPr>
                <a:xfrm rot="681217">
                  <a:off x="1543" y="1168"/>
                  <a:ext cx="409" cy="90"/>
                </a:xfrm>
                <a:custGeom>
                  <a:rect l="0" t="0" r="0" b="0"/>
                  <a:pathLst>
                    <a:path w="409" h="90">
                      <a:moveTo>
                        <a:pt x="0" y="90"/>
                      </a:moveTo>
                      <a:cubicBezTo>
                        <a:pt x="36" y="85"/>
                        <a:pt x="149" y="77"/>
                        <a:pt x="217" y="62"/>
                      </a:cubicBezTo>
                      <a:lnTo>
                        <a:pt x="409" y="0"/>
                      </a:lnTo>
                    </a:path>
                  </a:pathLst>
                </a:custGeom>
                <a:noFill/>
                <a:ln w="254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25" name="未知"/>
                <p:cNvSpPr/>
                <p:nvPr/>
              </p:nvSpPr>
              <p:spPr>
                <a:xfrm>
                  <a:off x="1361" y="533"/>
                  <a:ext cx="273" cy="726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0526" name="组合 20525"/>
          <p:cNvGrpSpPr/>
          <p:nvPr/>
        </p:nvGrpSpPr>
        <p:grpSpPr>
          <a:xfrm rot="25695036">
            <a:off x="-1143000" y="709613"/>
            <a:ext cx="658813" cy="915987"/>
            <a:chExt cx="2631" cy="3663"/>
          </a:xfrm>
        </p:grpSpPr>
        <p:sp>
          <p:nvSpPr>
            <p:cNvPr id="20527" name="未知"/>
            <p:cNvSpPr/>
            <p:nvPr/>
          </p:nvSpPr>
          <p:spPr>
            <a:xfrm>
              <a:off x="1452" y="1089"/>
              <a:ext cx="409" cy="90"/>
            </a:xfrm>
            <a:custGeom>
              <a:rect l="0" t="0" r="0" b="0"/>
              <a:pathLst>
                <a:path w="409" h="90">
                  <a:moveTo>
                    <a:pt x="0" y="90"/>
                  </a:moveTo>
                  <a:cubicBezTo>
                    <a:pt x="36" y="85"/>
                    <a:pt x="149" y="77"/>
                    <a:pt x="217" y="62"/>
                  </a:cubicBezTo>
                  <a:lnTo>
                    <a:pt x="409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28" name="组合 20527"/>
            <p:cNvGrpSpPr/>
            <p:nvPr/>
          </p:nvGrpSpPr>
          <p:grpSpPr>
            <a:xfrm>
              <a:off x="0" y="0"/>
              <a:ext cx="2631" cy="3663"/>
              <a:chExt cx="2631" cy="3663"/>
            </a:xfrm>
          </p:grpSpPr>
          <p:grpSp>
            <p:nvGrpSpPr>
              <p:cNvPr id="20529" name="组合 20528"/>
              <p:cNvGrpSpPr/>
              <p:nvPr/>
            </p:nvGrpSpPr>
            <p:grpSpPr>
              <a:xfrm>
                <a:off x="1044" y="1032"/>
                <a:ext cx="498" cy="2631"/>
                <a:chExt cx="498" cy="2631"/>
              </a:xfrm>
            </p:grpSpPr>
            <p:sp>
              <p:nvSpPr>
                <p:cNvPr id="20530" name="爆炸形 1 20529"/>
                <p:cNvSpPr/>
                <p:nvPr/>
              </p:nvSpPr>
              <p:spPr>
                <a:xfrm>
                  <a:off x="136" y="0"/>
                  <a:ext cx="362" cy="317"/>
                </a:xfrm>
                <a:prstGeom prst="irregularSeal1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1" name="未知"/>
                <p:cNvSpPr/>
                <p:nvPr/>
              </p:nvSpPr>
              <p:spPr>
                <a:xfrm>
                  <a:off x="136" y="227"/>
                  <a:ext cx="185" cy="1735"/>
                </a:xfrm>
                <a:custGeom>
                  <a:rect l="0" t="0" r="0" b="0"/>
                  <a:pathLst>
                    <a:path w="185" h="1735">
                      <a:moveTo>
                        <a:pt x="185" y="0"/>
                      </a:moveTo>
                      <a:cubicBezTo>
                        <a:pt x="174" y="126"/>
                        <a:pt x="137" y="578"/>
                        <a:pt x="120" y="757"/>
                      </a:cubicBezTo>
                      <a:lnTo>
                        <a:pt x="84" y="1075"/>
                      </a:lnTo>
                      <a:lnTo>
                        <a:pt x="0" y="1735"/>
                      </a:lnTo>
                    </a:path>
                  </a:pathLst>
                </a:custGeom>
                <a:noFill/>
                <a:ln w="1143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2" name="椭圆 20531"/>
                <p:cNvSpPr/>
                <p:nvPr/>
              </p:nvSpPr>
              <p:spPr>
                <a:xfrm rot="543676">
                  <a:off x="0" y="1860"/>
                  <a:ext cx="182" cy="771"/>
                </a:xfrm>
                <a:prstGeom prst="ellipse">
                  <a:avLst/>
                </a:prstGeom>
                <a:solidFill>
                  <a:schemeClr val="bg1">
                    <a:alpha val="85999"/>
                  </a:schemeClr>
                </a:solidFill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533" name="组合 20532"/>
              <p:cNvGrpSpPr/>
              <p:nvPr/>
            </p:nvGrpSpPr>
            <p:grpSpPr>
              <a:xfrm>
                <a:off x="0" y="0"/>
                <a:ext cx="2631" cy="2121"/>
                <a:chExt cx="2631" cy="2121"/>
              </a:xfrm>
            </p:grpSpPr>
            <p:sp>
              <p:nvSpPr>
                <p:cNvPr id="20534" name="未知"/>
                <p:cNvSpPr/>
                <p:nvPr/>
              </p:nvSpPr>
              <p:spPr>
                <a:xfrm>
                  <a:off x="726" y="1123"/>
                  <a:ext cx="632" cy="303"/>
                </a:xfrm>
                <a:custGeom>
                  <a:rect l="0" t="0" r="0" b="0"/>
                  <a:pathLst>
                    <a:path w="632" h="303">
                      <a:moveTo>
                        <a:pt x="544" y="303"/>
                      </a:moveTo>
                      <a:cubicBezTo>
                        <a:pt x="553" y="278"/>
                        <a:pt x="593" y="184"/>
                        <a:pt x="598" y="153"/>
                      </a:cubicBezTo>
                      <a:cubicBezTo>
                        <a:pt x="603" y="122"/>
                        <a:pt x="632" y="137"/>
                        <a:pt x="574" y="117"/>
                      </a:cubicBezTo>
                      <a:cubicBezTo>
                        <a:pt x="516" y="97"/>
                        <a:pt x="346" y="0"/>
                        <a:pt x="250" y="31"/>
                      </a:cubicBezTo>
                      <a:cubicBezTo>
                        <a:pt x="154" y="62"/>
                        <a:pt x="52" y="245"/>
                        <a:pt x="0" y="303"/>
                      </a:cubicBezTo>
                    </a:path>
                  </a:pathLst>
                </a:custGeom>
                <a:noFill/>
                <a:ln w="127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5" name="未知"/>
                <p:cNvSpPr/>
                <p:nvPr/>
              </p:nvSpPr>
              <p:spPr>
                <a:xfrm>
                  <a:off x="227" y="1214"/>
                  <a:ext cx="1089" cy="272"/>
                </a:xfrm>
                <a:custGeom>
                  <a:rect l="0" t="0" r="0" b="0"/>
                  <a:pathLst>
                    <a:path w="1089" h="272">
                      <a:moveTo>
                        <a:pt x="1089" y="0"/>
                      </a:moveTo>
                      <a:cubicBezTo>
                        <a:pt x="988" y="18"/>
                        <a:pt x="663" y="64"/>
                        <a:pt x="482" y="109"/>
                      </a:cubicBezTo>
                      <a:cubicBezTo>
                        <a:pt x="301" y="154"/>
                        <a:pt x="100" y="238"/>
                        <a:pt x="0" y="2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6" name="未知"/>
                <p:cNvSpPr/>
                <p:nvPr/>
              </p:nvSpPr>
              <p:spPr>
                <a:xfrm>
                  <a:off x="137" y="942"/>
                  <a:ext cx="1134" cy="272"/>
                </a:xfrm>
                <a:custGeom>
                  <a:rect l="0" t="0" r="0" b="0"/>
                  <a:pathLst>
                    <a:path w="1134" h="272">
                      <a:moveTo>
                        <a:pt x="1134" y="272"/>
                      </a:moveTo>
                      <a:cubicBezTo>
                        <a:pt x="1024" y="241"/>
                        <a:pt x="663" y="129"/>
                        <a:pt x="474" y="84"/>
                      </a:cubicBezTo>
                      <a:cubicBezTo>
                        <a:pt x="285" y="39"/>
                        <a:pt x="99" y="1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7" name="未知"/>
                <p:cNvSpPr/>
                <p:nvPr/>
              </p:nvSpPr>
              <p:spPr>
                <a:xfrm>
                  <a:off x="0" y="806"/>
                  <a:ext cx="1180" cy="363"/>
                </a:xfrm>
                <a:custGeom>
                  <a:rect l="0" t="0" r="0" b="0"/>
                  <a:pathLst>
                    <a:path w="1180" h="363">
                      <a:moveTo>
                        <a:pt x="1180" y="363"/>
                      </a:moveTo>
                      <a:cubicBezTo>
                        <a:pt x="1067" y="321"/>
                        <a:pt x="699" y="172"/>
                        <a:pt x="502" y="112"/>
                      </a:cubicBezTo>
                      <a:cubicBezTo>
                        <a:pt x="305" y="52"/>
                        <a:pt x="105" y="23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8" name="未知"/>
                <p:cNvSpPr/>
                <p:nvPr/>
              </p:nvSpPr>
              <p:spPr>
                <a:xfrm>
                  <a:off x="91" y="715"/>
                  <a:ext cx="1173" cy="461"/>
                </a:xfrm>
                <a:custGeom>
                  <a:rect l="0" t="0" r="0" b="0"/>
                  <a:pathLst>
                    <a:path w="1173" h="461">
                      <a:moveTo>
                        <a:pt x="1173" y="461"/>
                      </a:moveTo>
                      <a:cubicBezTo>
                        <a:pt x="1088" y="425"/>
                        <a:pt x="862" y="323"/>
                        <a:pt x="666" y="246"/>
                      </a:cubicBezTo>
                      <a:cubicBezTo>
                        <a:pt x="470" y="169"/>
                        <a:pt x="139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9" name="未知"/>
                <p:cNvSpPr/>
                <p:nvPr/>
              </p:nvSpPr>
              <p:spPr>
                <a:xfrm>
                  <a:off x="227" y="716"/>
                  <a:ext cx="1134" cy="453"/>
                </a:xfrm>
                <a:custGeom>
                  <a:rect l="0" t="0" r="0" b="0"/>
                  <a:pathLst>
                    <a:path w="1134" h="452">
                      <a:moveTo>
                        <a:pt x="1134" y="453"/>
                      </a:moveTo>
                      <a:cubicBezTo>
                        <a:pt x="1034" y="407"/>
                        <a:pt x="722" y="254"/>
                        <a:pt x="533" y="178"/>
                      </a:cubicBezTo>
                      <a:cubicBezTo>
                        <a:pt x="344" y="102"/>
                        <a:pt x="111" y="3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0" name="未知"/>
                <p:cNvSpPr/>
                <p:nvPr/>
              </p:nvSpPr>
              <p:spPr>
                <a:xfrm>
                  <a:off x="460" y="444"/>
                  <a:ext cx="856" cy="724"/>
                </a:xfrm>
                <a:custGeom>
                  <a:rect l="0" t="0" r="0" b="0"/>
                  <a:pathLst>
                    <a:path w="856" h="724">
                      <a:moveTo>
                        <a:pt x="856" y="724"/>
                      </a:moveTo>
                      <a:lnTo>
                        <a:pt x="372" y="234"/>
                      </a:lnTo>
                      <a:cubicBezTo>
                        <a:pt x="229" y="113"/>
                        <a:pt x="77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1" name="未知"/>
                <p:cNvSpPr/>
                <p:nvPr/>
              </p:nvSpPr>
              <p:spPr>
                <a:xfrm>
                  <a:off x="318" y="489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lnTo>
                        <a:pt x="220" y="11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2" name="未知"/>
                <p:cNvSpPr/>
                <p:nvPr/>
              </p:nvSpPr>
              <p:spPr>
                <a:xfrm>
                  <a:off x="454" y="625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cubicBezTo>
                        <a:pt x="882" y="554"/>
                        <a:pt x="466" y="255"/>
                        <a:pt x="300" y="149"/>
                      </a:cubicBezTo>
                      <a:cubicBezTo>
                        <a:pt x="134" y="43"/>
                        <a:pt x="62" y="3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3" name="未知"/>
                <p:cNvSpPr/>
                <p:nvPr/>
              </p:nvSpPr>
              <p:spPr>
                <a:xfrm>
                  <a:off x="358" y="234"/>
                  <a:ext cx="1050" cy="980"/>
                </a:xfrm>
                <a:custGeom>
                  <a:rect l="0" t="0" r="0" b="0"/>
                  <a:pathLst>
                    <a:path w="1050" h="980">
                      <a:moveTo>
                        <a:pt x="1050" y="980"/>
                      </a:moveTo>
                      <a:lnTo>
                        <a:pt x="378" y="234"/>
                      </a:lnTo>
                      <a:cubicBezTo>
                        <a:pt x="203" y="71"/>
                        <a:pt x="79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4" name="直接连接符 20543"/>
                <p:cNvSpPr/>
                <p:nvPr/>
              </p:nvSpPr>
              <p:spPr>
                <a:xfrm flipH="1" flipV="1">
                  <a:off x="681" y="307"/>
                  <a:ext cx="771" cy="997"/>
                </a:xfrm>
                <a:prstGeom prst="line">
                  <a:avLst/>
                </a:prstGeom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20545" name="未知"/>
                <p:cNvSpPr/>
                <p:nvPr/>
              </p:nvSpPr>
              <p:spPr>
                <a:xfrm>
                  <a:off x="773" y="308"/>
                  <a:ext cx="635" cy="997"/>
                </a:xfrm>
                <a:custGeom>
                  <a:rect l="0" t="0" r="0" b="0"/>
                  <a:pathLst>
                    <a:path w="635" h="997">
                      <a:moveTo>
                        <a:pt x="635" y="997"/>
                      </a:moveTo>
                      <a:cubicBezTo>
                        <a:pt x="569" y="887"/>
                        <a:pt x="345" y="500"/>
                        <a:pt x="239" y="334"/>
                      </a:cubicBezTo>
                      <a:cubicBezTo>
                        <a:pt x="133" y="168"/>
                        <a:pt x="50" y="7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6" name="未知"/>
                <p:cNvSpPr/>
                <p:nvPr/>
              </p:nvSpPr>
              <p:spPr>
                <a:xfrm>
                  <a:off x="916" y="234"/>
                  <a:ext cx="492" cy="1026"/>
                </a:xfrm>
                <a:custGeom>
                  <a:rect l="0" t="0" r="0" b="0"/>
                  <a:pathLst>
                    <a:path w="492" h="1026">
                      <a:moveTo>
                        <a:pt x="492" y="1026"/>
                      </a:moveTo>
                      <a:cubicBezTo>
                        <a:pt x="452" y="924"/>
                        <a:pt x="334" y="585"/>
                        <a:pt x="252" y="414"/>
                      </a:cubicBezTo>
                      <a:cubicBezTo>
                        <a:pt x="170" y="243"/>
                        <a:pt x="53" y="8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7" name="未知"/>
                <p:cNvSpPr/>
                <p:nvPr/>
              </p:nvSpPr>
              <p:spPr>
                <a:xfrm>
                  <a:off x="1078" y="174"/>
                  <a:ext cx="330" cy="1086"/>
                </a:xfrm>
                <a:custGeom>
                  <a:rect l="0" t="0" r="0" b="0"/>
                  <a:pathLst>
                    <a:path w="330" h="1086">
                      <a:moveTo>
                        <a:pt x="330" y="1086"/>
                      </a:moveTo>
                      <a:cubicBezTo>
                        <a:pt x="302" y="966"/>
                        <a:pt x="217" y="547"/>
                        <a:pt x="162" y="366"/>
                      </a:cubicBezTo>
                      <a:cubicBezTo>
                        <a:pt x="107" y="185"/>
                        <a:pt x="34" y="7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8" name="未知"/>
                <p:cNvSpPr/>
                <p:nvPr/>
              </p:nvSpPr>
              <p:spPr>
                <a:xfrm>
                  <a:off x="1288" y="144"/>
                  <a:ext cx="164" cy="1160"/>
                </a:xfrm>
                <a:custGeom>
                  <a:rect l="0" t="0" r="0" b="0"/>
                  <a:pathLst>
                    <a:path w="164" h="1160">
                      <a:moveTo>
                        <a:pt x="164" y="1160"/>
                      </a:moveTo>
                      <a:cubicBezTo>
                        <a:pt x="148" y="1008"/>
                        <a:pt x="93" y="439"/>
                        <a:pt x="66" y="246"/>
                      </a:cubicBezTo>
                      <a:cubicBezTo>
                        <a:pt x="39" y="53"/>
                        <a:pt x="14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9" name="未知"/>
                <p:cNvSpPr/>
                <p:nvPr/>
              </p:nvSpPr>
              <p:spPr>
                <a:xfrm>
                  <a:off x="1312" y="0"/>
                  <a:ext cx="191" cy="1259"/>
                </a:xfrm>
                <a:custGeom>
                  <a:rect l="0" t="0" r="0" b="0"/>
                  <a:pathLst>
                    <a:path w="191" h="1259">
                      <a:moveTo>
                        <a:pt x="140" y="1259"/>
                      </a:moveTo>
                      <a:cubicBezTo>
                        <a:pt x="145" y="1113"/>
                        <a:pt x="191" y="594"/>
                        <a:pt x="168" y="384"/>
                      </a:cubicBezTo>
                      <a:cubicBezTo>
                        <a:pt x="145" y="174"/>
                        <a:pt x="35" y="8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0" name="未知"/>
                <p:cNvSpPr/>
                <p:nvPr/>
              </p:nvSpPr>
              <p:spPr>
                <a:xfrm>
                  <a:off x="1407" y="170"/>
                  <a:ext cx="181" cy="1134"/>
                </a:xfrm>
                <a:custGeom>
                  <a:rect l="0" t="0" r="0" b="0"/>
                  <a:pathLst>
                    <a:path w="181" h="1134">
                      <a:moveTo>
                        <a:pt x="0" y="1134"/>
                      </a:moveTo>
                      <a:cubicBezTo>
                        <a:pt x="19" y="988"/>
                        <a:pt x="85" y="445"/>
                        <a:pt x="115" y="256"/>
                      </a:cubicBezTo>
                      <a:cubicBezTo>
                        <a:pt x="145" y="67"/>
                        <a:pt x="167" y="53"/>
                        <a:pt x="181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1" name="未知"/>
                <p:cNvSpPr/>
                <p:nvPr/>
              </p:nvSpPr>
              <p:spPr>
                <a:xfrm>
                  <a:off x="1452" y="307"/>
                  <a:ext cx="317" cy="952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2" name="未知"/>
                <p:cNvSpPr/>
                <p:nvPr/>
              </p:nvSpPr>
              <p:spPr>
                <a:xfrm>
                  <a:off x="1407" y="34"/>
                  <a:ext cx="635" cy="1179"/>
                </a:xfrm>
                <a:custGeom>
                  <a:rect l="0" t="0" r="0" b="0"/>
                  <a:pathLst>
                    <a:path w="635" h="1179">
                      <a:moveTo>
                        <a:pt x="0" y="1179"/>
                      </a:moveTo>
                      <a:cubicBezTo>
                        <a:pt x="70" y="1066"/>
                        <a:pt x="315" y="697"/>
                        <a:pt x="421" y="501"/>
                      </a:cubicBezTo>
                      <a:cubicBezTo>
                        <a:pt x="527" y="305"/>
                        <a:pt x="591" y="105"/>
                        <a:pt x="635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3" name="未知"/>
                <p:cNvSpPr/>
                <p:nvPr/>
              </p:nvSpPr>
              <p:spPr>
                <a:xfrm>
                  <a:off x="1407" y="261"/>
                  <a:ext cx="816" cy="998"/>
                </a:xfrm>
                <a:custGeom>
                  <a:rect l="0" t="0" r="0" b="0"/>
                  <a:pathLst>
                    <a:path w="816" h="998">
                      <a:moveTo>
                        <a:pt x="0" y="998"/>
                      </a:moveTo>
                      <a:cubicBezTo>
                        <a:pt x="102" y="891"/>
                        <a:pt x="477" y="523"/>
                        <a:pt x="613" y="357"/>
                      </a:cubicBezTo>
                      <a:cubicBezTo>
                        <a:pt x="749" y="191"/>
                        <a:pt x="774" y="75"/>
                        <a:pt x="816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4" name="未知"/>
                <p:cNvSpPr/>
                <p:nvPr/>
              </p:nvSpPr>
              <p:spPr>
                <a:xfrm>
                  <a:off x="1452" y="489"/>
                  <a:ext cx="952" cy="771"/>
                </a:xfrm>
                <a:custGeom>
                  <a:rect l="0" t="0" r="0" b="0"/>
                  <a:pathLst>
                    <a:path w="952" h="771">
                      <a:moveTo>
                        <a:pt x="0" y="771"/>
                      </a:moveTo>
                      <a:cubicBezTo>
                        <a:pt x="91" y="704"/>
                        <a:pt x="385" y="497"/>
                        <a:pt x="544" y="369"/>
                      </a:cubicBezTo>
                      <a:cubicBezTo>
                        <a:pt x="703" y="241"/>
                        <a:pt x="867" y="77"/>
                        <a:pt x="952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5" name="未知"/>
                <p:cNvSpPr/>
                <p:nvPr/>
              </p:nvSpPr>
              <p:spPr>
                <a:xfrm>
                  <a:off x="1452" y="625"/>
                  <a:ext cx="1088" cy="635"/>
                </a:xfrm>
                <a:custGeom>
                  <a:rect l="0" t="0" r="0" b="0"/>
                  <a:pathLst>
                    <a:path w="1088" h="635">
                      <a:moveTo>
                        <a:pt x="0" y="635"/>
                      </a:moveTo>
                      <a:cubicBezTo>
                        <a:pt x="109" y="581"/>
                        <a:pt x="471" y="417"/>
                        <a:pt x="652" y="311"/>
                      </a:cubicBezTo>
                      <a:cubicBezTo>
                        <a:pt x="833" y="205"/>
                        <a:pt x="997" y="65"/>
                        <a:pt x="1088" y="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6" name="未知"/>
                <p:cNvSpPr/>
                <p:nvPr/>
              </p:nvSpPr>
              <p:spPr>
                <a:xfrm>
                  <a:off x="1361" y="669"/>
                  <a:ext cx="1270" cy="635"/>
                </a:xfrm>
                <a:custGeom>
                  <a:rect l="0" t="0" r="0" b="0"/>
                  <a:pathLst>
                    <a:path w="1270" h="635">
                      <a:moveTo>
                        <a:pt x="0" y="635"/>
                      </a:moveTo>
                      <a:cubicBezTo>
                        <a:pt x="120" y="588"/>
                        <a:pt x="537" y="430"/>
                        <a:pt x="719" y="352"/>
                      </a:cubicBezTo>
                      <a:cubicBezTo>
                        <a:pt x="901" y="274"/>
                        <a:pt x="999" y="225"/>
                        <a:pt x="1091" y="166"/>
                      </a:cubicBezTo>
                      <a:cubicBezTo>
                        <a:pt x="1183" y="107"/>
                        <a:pt x="1233" y="35"/>
                        <a:pt x="127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7" name="未知"/>
                <p:cNvSpPr/>
                <p:nvPr/>
              </p:nvSpPr>
              <p:spPr>
                <a:xfrm>
                  <a:off x="1402" y="1284"/>
                  <a:ext cx="776" cy="87"/>
                </a:xfrm>
                <a:custGeom>
                  <a:rect l="0" t="0" r="0" b="0"/>
                  <a:pathLst>
                    <a:path w="776" h="87">
                      <a:moveTo>
                        <a:pt x="0" y="0"/>
                      </a:moveTo>
                      <a:cubicBezTo>
                        <a:pt x="63" y="14"/>
                        <a:pt x="255" y="81"/>
                        <a:pt x="384" y="84"/>
                      </a:cubicBezTo>
                      <a:cubicBezTo>
                        <a:pt x="513" y="87"/>
                        <a:pt x="694" y="33"/>
                        <a:pt x="776" y="2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8" name="未知"/>
                <p:cNvSpPr/>
                <p:nvPr/>
              </p:nvSpPr>
              <p:spPr>
                <a:xfrm>
                  <a:off x="1407" y="1305"/>
                  <a:ext cx="544" cy="135"/>
                </a:xfrm>
                <a:custGeom>
                  <a:rect l="0" t="0" r="0" b="0"/>
                  <a:pathLst>
                    <a:path w="544" h="135">
                      <a:moveTo>
                        <a:pt x="0" y="0"/>
                      </a:moveTo>
                      <a:lnTo>
                        <a:pt x="289" y="99"/>
                      </a:lnTo>
                      <a:cubicBezTo>
                        <a:pt x="380" y="121"/>
                        <a:pt x="491" y="128"/>
                        <a:pt x="544" y="13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59" name="未知"/>
                <p:cNvSpPr/>
                <p:nvPr/>
              </p:nvSpPr>
              <p:spPr>
                <a:xfrm>
                  <a:off x="1361" y="1350"/>
                  <a:ext cx="363" cy="272"/>
                </a:xfrm>
                <a:custGeom>
                  <a:rect l="0" t="0" r="0" b="0"/>
                  <a:pathLst>
                    <a:path w="363" h="272">
                      <a:moveTo>
                        <a:pt x="0" y="0"/>
                      </a:moveTo>
                      <a:cubicBezTo>
                        <a:pt x="34" y="32"/>
                        <a:pt x="143" y="147"/>
                        <a:pt x="203" y="192"/>
                      </a:cubicBezTo>
                      <a:cubicBezTo>
                        <a:pt x="263" y="237"/>
                        <a:pt x="330" y="255"/>
                        <a:pt x="363" y="272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0" name="未知"/>
                <p:cNvSpPr/>
                <p:nvPr/>
              </p:nvSpPr>
              <p:spPr>
                <a:xfrm>
                  <a:off x="1316" y="1350"/>
                  <a:ext cx="260" cy="306"/>
                </a:xfrm>
                <a:custGeom>
                  <a:rect l="0" t="0" r="0" b="0"/>
                  <a:pathLst>
                    <a:path w="260" h="306">
                      <a:moveTo>
                        <a:pt x="0" y="0"/>
                      </a:moveTo>
                      <a:cubicBezTo>
                        <a:pt x="24" y="33"/>
                        <a:pt x="103" y="147"/>
                        <a:pt x="146" y="198"/>
                      </a:cubicBezTo>
                      <a:cubicBezTo>
                        <a:pt x="189" y="249"/>
                        <a:pt x="236" y="284"/>
                        <a:pt x="260" y="306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1" name="未知"/>
                <p:cNvSpPr/>
                <p:nvPr/>
              </p:nvSpPr>
              <p:spPr>
                <a:xfrm>
                  <a:off x="454" y="1168"/>
                  <a:ext cx="907" cy="72"/>
                </a:xfrm>
                <a:custGeom>
                  <a:rect l="0" t="0" r="0" b="0"/>
                  <a:pathLst>
                    <a:path w="905" h="72">
                      <a:moveTo>
                        <a:pt x="0" y="27"/>
                      </a:moveTo>
                      <a:cubicBezTo>
                        <a:pt x="55" y="24"/>
                        <a:pt x="180" y="0"/>
                        <a:pt x="331" y="7"/>
                      </a:cubicBezTo>
                      <a:cubicBezTo>
                        <a:pt x="482" y="14"/>
                        <a:pt x="787" y="59"/>
                        <a:pt x="907" y="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2" name="未知"/>
                <p:cNvSpPr/>
                <p:nvPr/>
              </p:nvSpPr>
              <p:spPr>
                <a:xfrm>
                  <a:off x="1407" y="1259"/>
                  <a:ext cx="907" cy="56"/>
                </a:xfrm>
                <a:custGeom>
                  <a:rect l="0" t="0" r="0" b="0"/>
                  <a:pathLst>
                    <a:path w="905" h="56">
                      <a:moveTo>
                        <a:pt x="0" y="0"/>
                      </a:moveTo>
                      <a:cubicBezTo>
                        <a:pt x="86" y="8"/>
                        <a:pt x="366" y="42"/>
                        <a:pt x="517" y="49"/>
                      </a:cubicBezTo>
                      <a:cubicBezTo>
                        <a:pt x="668" y="56"/>
                        <a:pt x="826" y="46"/>
                        <a:pt x="907" y="4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3" name="未知"/>
                <p:cNvSpPr/>
                <p:nvPr/>
              </p:nvSpPr>
              <p:spPr>
                <a:xfrm>
                  <a:off x="1361" y="1304"/>
                  <a:ext cx="635" cy="363"/>
                </a:xfrm>
                <a:custGeom>
                  <a:rect l="0" t="0" r="0" b="0"/>
                  <a:pathLst>
                    <a:path w="635" h="363">
                      <a:moveTo>
                        <a:pt x="0" y="0"/>
                      </a:moveTo>
                      <a:cubicBezTo>
                        <a:pt x="57" y="40"/>
                        <a:pt x="235" y="178"/>
                        <a:pt x="341" y="238"/>
                      </a:cubicBezTo>
                      <a:cubicBezTo>
                        <a:pt x="447" y="298"/>
                        <a:pt x="574" y="337"/>
                        <a:pt x="635" y="363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4" name="未知"/>
                <p:cNvSpPr/>
                <p:nvPr/>
              </p:nvSpPr>
              <p:spPr>
                <a:xfrm>
                  <a:off x="1361" y="216"/>
                  <a:ext cx="35" cy="1043"/>
                </a:xfrm>
                <a:custGeom>
                  <a:rect l="0" t="0" r="0" b="0"/>
                  <a:pathLst>
                    <a:path w="35" h="1043">
                      <a:moveTo>
                        <a:pt x="0" y="0"/>
                      </a:moveTo>
                      <a:cubicBezTo>
                        <a:pt x="6" y="84"/>
                        <a:pt x="35" y="330"/>
                        <a:pt x="35" y="504"/>
                      </a:cubicBezTo>
                      <a:cubicBezTo>
                        <a:pt x="35" y="678"/>
                        <a:pt x="7" y="931"/>
                        <a:pt x="0" y="1043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5" name="未知"/>
                <p:cNvSpPr/>
                <p:nvPr/>
              </p:nvSpPr>
              <p:spPr>
                <a:xfrm>
                  <a:off x="863" y="1168"/>
                  <a:ext cx="544" cy="590"/>
                </a:xfrm>
                <a:custGeom>
                  <a:rect l="0" t="0" r="0" b="0"/>
                  <a:pathLst>
                    <a:path w="544" h="590">
                      <a:moveTo>
                        <a:pt x="544" y="0"/>
                      </a:moveTo>
                      <a:cubicBezTo>
                        <a:pt x="495" y="45"/>
                        <a:pt x="341" y="173"/>
                        <a:pt x="250" y="271"/>
                      </a:cubicBezTo>
                      <a:cubicBezTo>
                        <a:pt x="159" y="369"/>
                        <a:pt x="52" y="524"/>
                        <a:pt x="0" y="590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6" name="未知"/>
                <p:cNvSpPr/>
                <p:nvPr/>
              </p:nvSpPr>
              <p:spPr>
                <a:xfrm>
                  <a:off x="862" y="1304"/>
                  <a:ext cx="498" cy="817"/>
                </a:xfrm>
                <a:custGeom>
                  <a:rect l="0" t="0" r="0" b="0"/>
                  <a:pathLst>
                    <a:path w="498" h="817">
                      <a:moveTo>
                        <a:pt x="498" y="0"/>
                      </a:moveTo>
                      <a:cubicBezTo>
                        <a:pt x="455" y="58"/>
                        <a:pt x="323" y="210"/>
                        <a:pt x="240" y="346"/>
                      </a:cubicBezTo>
                      <a:cubicBezTo>
                        <a:pt x="157" y="482"/>
                        <a:pt x="50" y="719"/>
                        <a:pt x="0" y="817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7" name="未知"/>
                <p:cNvSpPr/>
                <p:nvPr/>
              </p:nvSpPr>
              <p:spPr>
                <a:xfrm>
                  <a:off x="1408" y="1350"/>
                  <a:ext cx="317" cy="680"/>
                </a:xfrm>
                <a:custGeom>
                  <a:rect l="0" t="0" r="0" b="0"/>
                  <a:pathLst>
                    <a:path w="317" h="680">
                      <a:moveTo>
                        <a:pt x="0" y="0"/>
                      </a:moveTo>
                      <a:cubicBezTo>
                        <a:pt x="27" y="48"/>
                        <a:pt x="120" y="212"/>
                        <a:pt x="164" y="288"/>
                      </a:cubicBezTo>
                      <a:cubicBezTo>
                        <a:pt x="208" y="364"/>
                        <a:pt x="238" y="391"/>
                        <a:pt x="264" y="456"/>
                      </a:cubicBezTo>
                      <a:cubicBezTo>
                        <a:pt x="290" y="521"/>
                        <a:pt x="306" y="633"/>
                        <a:pt x="317" y="68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8" name="未知"/>
                <p:cNvSpPr/>
                <p:nvPr/>
              </p:nvSpPr>
              <p:spPr>
                <a:xfrm rot="681217">
                  <a:off x="1543" y="1168"/>
                  <a:ext cx="409" cy="90"/>
                </a:xfrm>
                <a:custGeom>
                  <a:rect l="0" t="0" r="0" b="0"/>
                  <a:pathLst>
                    <a:path w="409" h="90">
                      <a:moveTo>
                        <a:pt x="0" y="90"/>
                      </a:moveTo>
                      <a:cubicBezTo>
                        <a:pt x="36" y="85"/>
                        <a:pt x="149" y="77"/>
                        <a:pt x="217" y="62"/>
                      </a:cubicBezTo>
                      <a:lnTo>
                        <a:pt x="409" y="0"/>
                      </a:lnTo>
                    </a:path>
                  </a:pathLst>
                </a:custGeom>
                <a:noFill/>
                <a:ln w="254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9" name="未知"/>
                <p:cNvSpPr/>
                <p:nvPr/>
              </p:nvSpPr>
              <p:spPr>
                <a:xfrm>
                  <a:off x="1361" y="533"/>
                  <a:ext cx="273" cy="726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0570" name="组合 20569"/>
          <p:cNvGrpSpPr/>
          <p:nvPr/>
        </p:nvGrpSpPr>
        <p:grpSpPr>
          <a:xfrm rot="369990">
            <a:off x="-1535112" y="2538413"/>
            <a:ext cx="658812" cy="915987"/>
            <a:chExt cx="2631" cy="3663"/>
          </a:xfrm>
        </p:grpSpPr>
        <p:sp>
          <p:nvSpPr>
            <p:cNvPr id="20571" name="未知"/>
            <p:cNvSpPr/>
            <p:nvPr/>
          </p:nvSpPr>
          <p:spPr>
            <a:xfrm>
              <a:off x="1452" y="1089"/>
              <a:ext cx="409" cy="90"/>
            </a:xfrm>
            <a:custGeom>
              <a:rect l="0" t="0" r="0" b="0"/>
              <a:pathLst>
                <a:path w="409" h="90">
                  <a:moveTo>
                    <a:pt x="0" y="90"/>
                  </a:moveTo>
                  <a:cubicBezTo>
                    <a:pt x="36" y="85"/>
                    <a:pt x="149" y="77"/>
                    <a:pt x="217" y="62"/>
                  </a:cubicBezTo>
                  <a:lnTo>
                    <a:pt x="409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72" name="组合 20571"/>
            <p:cNvGrpSpPr/>
            <p:nvPr/>
          </p:nvGrpSpPr>
          <p:grpSpPr>
            <a:xfrm>
              <a:off x="0" y="0"/>
              <a:ext cx="2631" cy="3663"/>
              <a:chExt cx="2631" cy="3663"/>
            </a:xfrm>
          </p:grpSpPr>
          <p:grpSp>
            <p:nvGrpSpPr>
              <p:cNvPr id="20573" name="组合 20572"/>
              <p:cNvGrpSpPr/>
              <p:nvPr/>
            </p:nvGrpSpPr>
            <p:grpSpPr>
              <a:xfrm>
                <a:off x="1044" y="1032"/>
                <a:ext cx="498" cy="2631"/>
                <a:chExt cx="498" cy="2631"/>
              </a:xfrm>
            </p:grpSpPr>
            <p:sp>
              <p:nvSpPr>
                <p:cNvPr id="20574" name="爆炸形 1 20573"/>
                <p:cNvSpPr/>
                <p:nvPr/>
              </p:nvSpPr>
              <p:spPr>
                <a:xfrm>
                  <a:off x="136" y="0"/>
                  <a:ext cx="362" cy="317"/>
                </a:xfrm>
                <a:prstGeom prst="irregularSeal1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5" name="未知"/>
                <p:cNvSpPr/>
                <p:nvPr/>
              </p:nvSpPr>
              <p:spPr>
                <a:xfrm>
                  <a:off x="136" y="227"/>
                  <a:ext cx="185" cy="1735"/>
                </a:xfrm>
                <a:custGeom>
                  <a:rect l="0" t="0" r="0" b="0"/>
                  <a:pathLst>
                    <a:path w="185" h="1735">
                      <a:moveTo>
                        <a:pt x="185" y="0"/>
                      </a:moveTo>
                      <a:cubicBezTo>
                        <a:pt x="174" y="126"/>
                        <a:pt x="137" y="578"/>
                        <a:pt x="120" y="757"/>
                      </a:cubicBezTo>
                      <a:lnTo>
                        <a:pt x="84" y="1075"/>
                      </a:lnTo>
                      <a:lnTo>
                        <a:pt x="0" y="1735"/>
                      </a:lnTo>
                    </a:path>
                  </a:pathLst>
                </a:custGeom>
                <a:noFill/>
                <a:ln w="1143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6" name="椭圆 20575"/>
                <p:cNvSpPr/>
                <p:nvPr/>
              </p:nvSpPr>
              <p:spPr>
                <a:xfrm rot="543676">
                  <a:off x="0" y="1860"/>
                  <a:ext cx="182" cy="771"/>
                </a:xfrm>
                <a:prstGeom prst="ellipse">
                  <a:avLst/>
                </a:prstGeom>
                <a:solidFill>
                  <a:schemeClr val="bg1">
                    <a:alpha val="85999"/>
                  </a:schemeClr>
                </a:solidFill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577" name="组合 20576"/>
              <p:cNvGrpSpPr/>
              <p:nvPr/>
            </p:nvGrpSpPr>
            <p:grpSpPr>
              <a:xfrm>
                <a:off x="0" y="0"/>
                <a:ext cx="2631" cy="2121"/>
                <a:chExt cx="2631" cy="2121"/>
              </a:xfrm>
            </p:grpSpPr>
            <p:sp>
              <p:nvSpPr>
                <p:cNvPr id="20578" name="未知"/>
                <p:cNvSpPr/>
                <p:nvPr/>
              </p:nvSpPr>
              <p:spPr>
                <a:xfrm>
                  <a:off x="726" y="1123"/>
                  <a:ext cx="632" cy="303"/>
                </a:xfrm>
                <a:custGeom>
                  <a:rect l="0" t="0" r="0" b="0"/>
                  <a:pathLst>
                    <a:path w="632" h="303">
                      <a:moveTo>
                        <a:pt x="544" y="303"/>
                      </a:moveTo>
                      <a:cubicBezTo>
                        <a:pt x="553" y="278"/>
                        <a:pt x="593" y="184"/>
                        <a:pt x="598" y="153"/>
                      </a:cubicBezTo>
                      <a:cubicBezTo>
                        <a:pt x="603" y="122"/>
                        <a:pt x="632" y="137"/>
                        <a:pt x="574" y="117"/>
                      </a:cubicBezTo>
                      <a:cubicBezTo>
                        <a:pt x="516" y="97"/>
                        <a:pt x="346" y="0"/>
                        <a:pt x="250" y="31"/>
                      </a:cubicBezTo>
                      <a:cubicBezTo>
                        <a:pt x="154" y="62"/>
                        <a:pt x="52" y="245"/>
                        <a:pt x="0" y="303"/>
                      </a:cubicBezTo>
                    </a:path>
                  </a:pathLst>
                </a:custGeom>
                <a:noFill/>
                <a:ln w="127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9" name="未知"/>
                <p:cNvSpPr/>
                <p:nvPr/>
              </p:nvSpPr>
              <p:spPr>
                <a:xfrm>
                  <a:off x="227" y="1214"/>
                  <a:ext cx="1089" cy="272"/>
                </a:xfrm>
                <a:custGeom>
                  <a:rect l="0" t="0" r="0" b="0"/>
                  <a:pathLst>
                    <a:path w="1089" h="272">
                      <a:moveTo>
                        <a:pt x="1089" y="0"/>
                      </a:moveTo>
                      <a:cubicBezTo>
                        <a:pt x="988" y="18"/>
                        <a:pt x="663" y="64"/>
                        <a:pt x="482" y="109"/>
                      </a:cubicBezTo>
                      <a:cubicBezTo>
                        <a:pt x="301" y="154"/>
                        <a:pt x="100" y="238"/>
                        <a:pt x="0" y="2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0" name="未知"/>
                <p:cNvSpPr/>
                <p:nvPr/>
              </p:nvSpPr>
              <p:spPr>
                <a:xfrm>
                  <a:off x="137" y="942"/>
                  <a:ext cx="1134" cy="272"/>
                </a:xfrm>
                <a:custGeom>
                  <a:rect l="0" t="0" r="0" b="0"/>
                  <a:pathLst>
                    <a:path w="1134" h="272">
                      <a:moveTo>
                        <a:pt x="1134" y="272"/>
                      </a:moveTo>
                      <a:cubicBezTo>
                        <a:pt x="1024" y="241"/>
                        <a:pt x="663" y="129"/>
                        <a:pt x="474" y="84"/>
                      </a:cubicBezTo>
                      <a:cubicBezTo>
                        <a:pt x="285" y="39"/>
                        <a:pt x="99" y="1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1" name="未知"/>
                <p:cNvSpPr/>
                <p:nvPr/>
              </p:nvSpPr>
              <p:spPr>
                <a:xfrm>
                  <a:off x="0" y="806"/>
                  <a:ext cx="1180" cy="363"/>
                </a:xfrm>
                <a:custGeom>
                  <a:rect l="0" t="0" r="0" b="0"/>
                  <a:pathLst>
                    <a:path w="1180" h="363">
                      <a:moveTo>
                        <a:pt x="1180" y="363"/>
                      </a:moveTo>
                      <a:cubicBezTo>
                        <a:pt x="1067" y="321"/>
                        <a:pt x="699" y="172"/>
                        <a:pt x="502" y="112"/>
                      </a:cubicBezTo>
                      <a:cubicBezTo>
                        <a:pt x="305" y="52"/>
                        <a:pt x="105" y="23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2" name="未知"/>
                <p:cNvSpPr/>
                <p:nvPr/>
              </p:nvSpPr>
              <p:spPr>
                <a:xfrm>
                  <a:off x="91" y="715"/>
                  <a:ext cx="1173" cy="461"/>
                </a:xfrm>
                <a:custGeom>
                  <a:rect l="0" t="0" r="0" b="0"/>
                  <a:pathLst>
                    <a:path w="1173" h="461">
                      <a:moveTo>
                        <a:pt x="1173" y="461"/>
                      </a:moveTo>
                      <a:cubicBezTo>
                        <a:pt x="1088" y="425"/>
                        <a:pt x="862" y="323"/>
                        <a:pt x="666" y="246"/>
                      </a:cubicBezTo>
                      <a:cubicBezTo>
                        <a:pt x="470" y="169"/>
                        <a:pt x="139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3" name="未知"/>
                <p:cNvSpPr/>
                <p:nvPr/>
              </p:nvSpPr>
              <p:spPr>
                <a:xfrm>
                  <a:off x="227" y="716"/>
                  <a:ext cx="1134" cy="453"/>
                </a:xfrm>
                <a:custGeom>
                  <a:rect l="0" t="0" r="0" b="0"/>
                  <a:pathLst>
                    <a:path w="1134" h="452">
                      <a:moveTo>
                        <a:pt x="1134" y="453"/>
                      </a:moveTo>
                      <a:cubicBezTo>
                        <a:pt x="1034" y="407"/>
                        <a:pt x="722" y="254"/>
                        <a:pt x="533" y="178"/>
                      </a:cubicBezTo>
                      <a:cubicBezTo>
                        <a:pt x="344" y="102"/>
                        <a:pt x="111" y="3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4" name="未知"/>
                <p:cNvSpPr/>
                <p:nvPr/>
              </p:nvSpPr>
              <p:spPr>
                <a:xfrm>
                  <a:off x="460" y="444"/>
                  <a:ext cx="856" cy="724"/>
                </a:xfrm>
                <a:custGeom>
                  <a:rect l="0" t="0" r="0" b="0"/>
                  <a:pathLst>
                    <a:path w="856" h="724">
                      <a:moveTo>
                        <a:pt x="856" y="724"/>
                      </a:moveTo>
                      <a:lnTo>
                        <a:pt x="372" y="234"/>
                      </a:lnTo>
                      <a:cubicBezTo>
                        <a:pt x="229" y="113"/>
                        <a:pt x="77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5" name="未知"/>
                <p:cNvSpPr/>
                <p:nvPr/>
              </p:nvSpPr>
              <p:spPr>
                <a:xfrm>
                  <a:off x="318" y="489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lnTo>
                        <a:pt x="220" y="11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6" name="未知"/>
                <p:cNvSpPr/>
                <p:nvPr/>
              </p:nvSpPr>
              <p:spPr>
                <a:xfrm>
                  <a:off x="454" y="625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cubicBezTo>
                        <a:pt x="882" y="554"/>
                        <a:pt x="466" y="255"/>
                        <a:pt x="300" y="149"/>
                      </a:cubicBezTo>
                      <a:cubicBezTo>
                        <a:pt x="134" y="43"/>
                        <a:pt x="62" y="3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7" name="未知"/>
                <p:cNvSpPr/>
                <p:nvPr/>
              </p:nvSpPr>
              <p:spPr>
                <a:xfrm>
                  <a:off x="358" y="234"/>
                  <a:ext cx="1050" cy="980"/>
                </a:xfrm>
                <a:custGeom>
                  <a:rect l="0" t="0" r="0" b="0"/>
                  <a:pathLst>
                    <a:path w="1050" h="980">
                      <a:moveTo>
                        <a:pt x="1050" y="980"/>
                      </a:moveTo>
                      <a:lnTo>
                        <a:pt x="378" y="234"/>
                      </a:lnTo>
                      <a:cubicBezTo>
                        <a:pt x="203" y="71"/>
                        <a:pt x="79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8" name="直接连接符 20587"/>
                <p:cNvSpPr/>
                <p:nvPr/>
              </p:nvSpPr>
              <p:spPr>
                <a:xfrm flipH="1" flipV="1">
                  <a:off x="681" y="307"/>
                  <a:ext cx="771" cy="997"/>
                </a:xfrm>
                <a:prstGeom prst="line">
                  <a:avLst/>
                </a:prstGeom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20589" name="未知"/>
                <p:cNvSpPr/>
                <p:nvPr/>
              </p:nvSpPr>
              <p:spPr>
                <a:xfrm>
                  <a:off x="773" y="308"/>
                  <a:ext cx="635" cy="997"/>
                </a:xfrm>
                <a:custGeom>
                  <a:rect l="0" t="0" r="0" b="0"/>
                  <a:pathLst>
                    <a:path w="635" h="997">
                      <a:moveTo>
                        <a:pt x="635" y="997"/>
                      </a:moveTo>
                      <a:cubicBezTo>
                        <a:pt x="569" y="887"/>
                        <a:pt x="345" y="500"/>
                        <a:pt x="239" y="334"/>
                      </a:cubicBezTo>
                      <a:cubicBezTo>
                        <a:pt x="133" y="168"/>
                        <a:pt x="50" y="7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0" name="未知"/>
                <p:cNvSpPr/>
                <p:nvPr/>
              </p:nvSpPr>
              <p:spPr>
                <a:xfrm>
                  <a:off x="916" y="234"/>
                  <a:ext cx="492" cy="1026"/>
                </a:xfrm>
                <a:custGeom>
                  <a:rect l="0" t="0" r="0" b="0"/>
                  <a:pathLst>
                    <a:path w="492" h="1026">
                      <a:moveTo>
                        <a:pt x="492" y="1026"/>
                      </a:moveTo>
                      <a:cubicBezTo>
                        <a:pt x="452" y="924"/>
                        <a:pt x="334" y="585"/>
                        <a:pt x="252" y="414"/>
                      </a:cubicBezTo>
                      <a:cubicBezTo>
                        <a:pt x="170" y="243"/>
                        <a:pt x="53" y="8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1" name="未知"/>
                <p:cNvSpPr/>
                <p:nvPr/>
              </p:nvSpPr>
              <p:spPr>
                <a:xfrm>
                  <a:off x="1078" y="174"/>
                  <a:ext cx="330" cy="1086"/>
                </a:xfrm>
                <a:custGeom>
                  <a:rect l="0" t="0" r="0" b="0"/>
                  <a:pathLst>
                    <a:path w="330" h="1086">
                      <a:moveTo>
                        <a:pt x="330" y="1086"/>
                      </a:moveTo>
                      <a:cubicBezTo>
                        <a:pt x="302" y="966"/>
                        <a:pt x="217" y="547"/>
                        <a:pt x="162" y="366"/>
                      </a:cubicBezTo>
                      <a:cubicBezTo>
                        <a:pt x="107" y="185"/>
                        <a:pt x="34" y="7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2" name="未知"/>
                <p:cNvSpPr/>
                <p:nvPr/>
              </p:nvSpPr>
              <p:spPr>
                <a:xfrm>
                  <a:off x="1288" y="144"/>
                  <a:ext cx="164" cy="1160"/>
                </a:xfrm>
                <a:custGeom>
                  <a:rect l="0" t="0" r="0" b="0"/>
                  <a:pathLst>
                    <a:path w="164" h="1160">
                      <a:moveTo>
                        <a:pt x="164" y="1160"/>
                      </a:moveTo>
                      <a:cubicBezTo>
                        <a:pt x="148" y="1008"/>
                        <a:pt x="93" y="439"/>
                        <a:pt x="66" y="246"/>
                      </a:cubicBezTo>
                      <a:cubicBezTo>
                        <a:pt x="39" y="53"/>
                        <a:pt x="14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3" name="未知"/>
                <p:cNvSpPr/>
                <p:nvPr/>
              </p:nvSpPr>
              <p:spPr>
                <a:xfrm>
                  <a:off x="1312" y="0"/>
                  <a:ext cx="191" cy="1259"/>
                </a:xfrm>
                <a:custGeom>
                  <a:rect l="0" t="0" r="0" b="0"/>
                  <a:pathLst>
                    <a:path w="191" h="1259">
                      <a:moveTo>
                        <a:pt x="140" y="1259"/>
                      </a:moveTo>
                      <a:cubicBezTo>
                        <a:pt x="145" y="1113"/>
                        <a:pt x="191" y="594"/>
                        <a:pt x="168" y="384"/>
                      </a:cubicBezTo>
                      <a:cubicBezTo>
                        <a:pt x="145" y="174"/>
                        <a:pt x="35" y="8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4" name="未知"/>
                <p:cNvSpPr/>
                <p:nvPr/>
              </p:nvSpPr>
              <p:spPr>
                <a:xfrm>
                  <a:off x="1407" y="170"/>
                  <a:ext cx="181" cy="1134"/>
                </a:xfrm>
                <a:custGeom>
                  <a:rect l="0" t="0" r="0" b="0"/>
                  <a:pathLst>
                    <a:path w="181" h="1134">
                      <a:moveTo>
                        <a:pt x="0" y="1134"/>
                      </a:moveTo>
                      <a:cubicBezTo>
                        <a:pt x="19" y="988"/>
                        <a:pt x="85" y="445"/>
                        <a:pt x="115" y="256"/>
                      </a:cubicBezTo>
                      <a:cubicBezTo>
                        <a:pt x="145" y="67"/>
                        <a:pt x="167" y="53"/>
                        <a:pt x="181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5" name="未知"/>
                <p:cNvSpPr/>
                <p:nvPr/>
              </p:nvSpPr>
              <p:spPr>
                <a:xfrm>
                  <a:off x="1452" y="307"/>
                  <a:ext cx="317" cy="952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6" name="未知"/>
                <p:cNvSpPr/>
                <p:nvPr/>
              </p:nvSpPr>
              <p:spPr>
                <a:xfrm>
                  <a:off x="1407" y="34"/>
                  <a:ext cx="635" cy="1179"/>
                </a:xfrm>
                <a:custGeom>
                  <a:rect l="0" t="0" r="0" b="0"/>
                  <a:pathLst>
                    <a:path w="635" h="1179">
                      <a:moveTo>
                        <a:pt x="0" y="1179"/>
                      </a:moveTo>
                      <a:cubicBezTo>
                        <a:pt x="70" y="1066"/>
                        <a:pt x="315" y="697"/>
                        <a:pt x="421" y="501"/>
                      </a:cubicBezTo>
                      <a:cubicBezTo>
                        <a:pt x="527" y="305"/>
                        <a:pt x="591" y="105"/>
                        <a:pt x="635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7" name="未知"/>
                <p:cNvSpPr/>
                <p:nvPr/>
              </p:nvSpPr>
              <p:spPr>
                <a:xfrm>
                  <a:off x="1407" y="261"/>
                  <a:ext cx="816" cy="998"/>
                </a:xfrm>
                <a:custGeom>
                  <a:rect l="0" t="0" r="0" b="0"/>
                  <a:pathLst>
                    <a:path w="816" h="998">
                      <a:moveTo>
                        <a:pt x="0" y="998"/>
                      </a:moveTo>
                      <a:cubicBezTo>
                        <a:pt x="102" y="891"/>
                        <a:pt x="477" y="523"/>
                        <a:pt x="613" y="357"/>
                      </a:cubicBezTo>
                      <a:cubicBezTo>
                        <a:pt x="749" y="191"/>
                        <a:pt x="774" y="75"/>
                        <a:pt x="816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8" name="未知"/>
                <p:cNvSpPr/>
                <p:nvPr/>
              </p:nvSpPr>
              <p:spPr>
                <a:xfrm>
                  <a:off x="1452" y="489"/>
                  <a:ext cx="952" cy="771"/>
                </a:xfrm>
                <a:custGeom>
                  <a:rect l="0" t="0" r="0" b="0"/>
                  <a:pathLst>
                    <a:path w="952" h="771">
                      <a:moveTo>
                        <a:pt x="0" y="771"/>
                      </a:moveTo>
                      <a:cubicBezTo>
                        <a:pt x="91" y="704"/>
                        <a:pt x="385" y="497"/>
                        <a:pt x="544" y="369"/>
                      </a:cubicBezTo>
                      <a:cubicBezTo>
                        <a:pt x="703" y="241"/>
                        <a:pt x="867" y="77"/>
                        <a:pt x="952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9" name="未知"/>
                <p:cNvSpPr/>
                <p:nvPr/>
              </p:nvSpPr>
              <p:spPr>
                <a:xfrm>
                  <a:off x="1452" y="625"/>
                  <a:ext cx="1088" cy="635"/>
                </a:xfrm>
                <a:custGeom>
                  <a:rect l="0" t="0" r="0" b="0"/>
                  <a:pathLst>
                    <a:path w="1088" h="635">
                      <a:moveTo>
                        <a:pt x="0" y="635"/>
                      </a:moveTo>
                      <a:cubicBezTo>
                        <a:pt x="109" y="581"/>
                        <a:pt x="471" y="417"/>
                        <a:pt x="652" y="311"/>
                      </a:cubicBezTo>
                      <a:cubicBezTo>
                        <a:pt x="833" y="205"/>
                        <a:pt x="997" y="65"/>
                        <a:pt x="1088" y="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0" name="未知"/>
                <p:cNvSpPr/>
                <p:nvPr/>
              </p:nvSpPr>
              <p:spPr>
                <a:xfrm>
                  <a:off x="1361" y="669"/>
                  <a:ext cx="1270" cy="635"/>
                </a:xfrm>
                <a:custGeom>
                  <a:rect l="0" t="0" r="0" b="0"/>
                  <a:pathLst>
                    <a:path w="1270" h="635">
                      <a:moveTo>
                        <a:pt x="0" y="635"/>
                      </a:moveTo>
                      <a:cubicBezTo>
                        <a:pt x="120" y="588"/>
                        <a:pt x="537" y="430"/>
                        <a:pt x="719" y="352"/>
                      </a:cubicBezTo>
                      <a:cubicBezTo>
                        <a:pt x="901" y="274"/>
                        <a:pt x="999" y="225"/>
                        <a:pt x="1091" y="166"/>
                      </a:cubicBezTo>
                      <a:cubicBezTo>
                        <a:pt x="1183" y="107"/>
                        <a:pt x="1233" y="35"/>
                        <a:pt x="127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1" name="未知"/>
                <p:cNvSpPr/>
                <p:nvPr/>
              </p:nvSpPr>
              <p:spPr>
                <a:xfrm>
                  <a:off x="1402" y="1284"/>
                  <a:ext cx="776" cy="87"/>
                </a:xfrm>
                <a:custGeom>
                  <a:rect l="0" t="0" r="0" b="0"/>
                  <a:pathLst>
                    <a:path w="776" h="87">
                      <a:moveTo>
                        <a:pt x="0" y="0"/>
                      </a:moveTo>
                      <a:cubicBezTo>
                        <a:pt x="63" y="14"/>
                        <a:pt x="255" y="81"/>
                        <a:pt x="384" y="84"/>
                      </a:cubicBezTo>
                      <a:cubicBezTo>
                        <a:pt x="513" y="87"/>
                        <a:pt x="694" y="33"/>
                        <a:pt x="776" y="2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2" name="未知"/>
                <p:cNvSpPr/>
                <p:nvPr/>
              </p:nvSpPr>
              <p:spPr>
                <a:xfrm>
                  <a:off x="1407" y="1305"/>
                  <a:ext cx="544" cy="135"/>
                </a:xfrm>
                <a:custGeom>
                  <a:rect l="0" t="0" r="0" b="0"/>
                  <a:pathLst>
                    <a:path w="544" h="135">
                      <a:moveTo>
                        <a:pt x="0" y="0"/>
                      </a:moveTo>
                      <a:lnTo>
                        <a:pt x="289" y="99"/>
                      </a:lnTo>
                      <a:cubicBezTo>
                        <a:pt x="380" y="121"/>
                        <a:pt x="491" y="128"/>
                        <a:pt x="544" y="13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3" name="未知"/>
                <p:cNvSpPr/>
                <p:nvPr/>
              </p:nvSpPr>
              <p:spPr>
                <a:xfrm>
                  <a:off x="1361" y="1350"/>
                  <a:ext cx="363" cy="272"/>
                </a:xfrm>
                <a:custGeom>
                  <a:rect l="0" t="0" r="0" b="0"/>
                  <a:pathLst>
                    <a:path w="363" h="272">
                      <a:moveTo>
                        <a:pt x="0" y="0"/>
                      </a:moveTo>
                      <a:cubicBezTo>
                        <a:pt x="34" y="32"/>
                        <a:pt x="143" y="147"/>
                        <a:pt x="203" y="192"/>
                      </a:cubicBezTo>
                      <a:cubicBezTo>
                        <a:pt x="263" y="237"/>
                        <a:pt x="330" y="255"/>
                        <a:pt x="363" y="272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4" name="未知"/>
                <p:cNvSpPr/>
                <p:nvPr/>
              </p:nvSpPr>
              <p:spPr>
                <a:xfrm>
                  <a:off x="1316" y="1350"/>
                  <a:ext cx="260" cy="306"/>
                </a:xfrm>
                <a:custGeom>
                  <a:rect l="0" t="0" r="0" b="0"/>
                  <a:pathLst>
                    <a:path w="260" h="306">
                      <a:moveTo>
                        <a:pt x="0" y="0"/>
                      </a:moveTo>
                      <a:cubicBezTo>
                        <a:pt x="24" y="33"/>
                        <a:pt x="103" y="147"/>
                        <a:pt x="146" y="198"/>
                      </a:cubicBezTo>
                      <a:cubicBezTo>
                        <a:pt x="189" y="249"/>
                        <a:pt x="236" y="284"/>
                        <a:pt x="260" y="306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5" name="未知"/>
                <p:cNvSpPr/>
                <p:nvPr/>
              </p:nvSpPr>
              <p:spPr>
                <a:xfrm>
                  <a:off x="454" y="1168"/>
                  <a:ext cx="907" cy="72"/>
                </a:xfrm>
                <a:custGeom>
                  <a:rect l="0" t="0" r="0" b="0"/>
                  <a:pathLst>
                    <a:path w="905" h="72">
                      <a:moveTo>
                        <a:pt x="0" y="27"/>
                      </a:moveTo>
                      <a:cubicBezTo>
                        <a:pt x="55" y="24"/>
                        <a:pt x="180" y="0"/>
                        <a:pt x="331" y="7"/>
                      </a:cubicBezTo>
                      <a:cubicBezTo>
                        <a:pt x="482" y="14"/>
                        <a:pt x="787" y="59"/>
                        <a:pt x="907" y="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6" name="未知"/>
                <p:cNvSpPr/>
                <p:nvPr/>
              </p:nvSpPr>
              <p:spPr>
                <a:xfrm>
                  <a:off x="1407" y="1259"/>
                  <a:ext cx="907" cy="56"/>
                </a:xfrm>
                <a:custGeom>
                  <a:rect l="0" t="0" r="0" b="0"/>
                  <a:pathLst>
                    <a:path w="905" h="56">
                      <a:moveTo>
                        <a:pt x="0" y="0"/>
                      </a:moveTo>
                      <a:cubicBezTo>
                        <a:pt x="86" y="8"/>
                        <a:pt x="366" y="42"/>
                        <a:pt x="517" y="49"/>
                      </a:cubicBezTo>
                      <a:cubicBezTo>
                        <a:pt x="668" y="56"/>
                        <a:pt x="826" y="46"/>
                        <a:pt x="907" y="4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7" name="未知"/>
                <p:cNvSpPr/>
                <p:nvPr/>
              </p:nvSpPr>
              <p:spPr>
                <a:xfrm>
                  <a:off x="1361" y="1304"/>
                  <a:ext cx="635" cy="363"/>
                </a:xfrm>
                <a:custGeom>
                  <a:rect l="0" t="0" r="0" b="0"/>
                  <a:pathLst>
                    <a:path w="635" h="363">
                      <a:moveTo>
                        <a:pt x="0" y="0"/>
                      </a:moveTo>
                      <a:cubicBezTo>
                        <a:pt x="57" y="40"/>
                        <a:pt x="235" y="178"/>
                        <a:pt x="341" y="238"/>
                      </a:cubicBezTo>
                      <a:cubicBezTo>
                        <a:pt x="447" y="298"/>
                        <a:pt x="574" y="337"/>
                        <a:pt x="635" y="363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8" name="未知"/>
                <p:cNvSpPr/>
                <p:nvPr/>
              </p:nvSpPr>
              <p:spPr>
                <a:xfrm>
                  <a:off x="1361" y="216"/>
                  <a:ext cx="35" cy="1043"/>
                </a:xfrm>
                <a:custGeom>
                  <a:rect l="0" t="0" r="0" b="0"/>
                  <a:pathLst>
                    <a:path w="35" h="1043">
                      <a:moveTo>
                        <a:pt x="0" y="0"/>
                      </a:moveTo>
                      <a:cubicBezTo>
                        <a:pt x="6" y="84"/>
                        <a:pt x="35" y="330"/>
                        <a:pt x="35" y="504"/>
                      </a:cubicBezTo>
                      <a:cubicBezTo>
                        <a:pt x="35" y="678"/>
                        <a:pt x="7" y="931"/>
                        <a:pt x="0" y="1043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9" name="未知"/>
                <p:cNvSpPr/>
                <p:nvPr/>
              </p:nvSpPr>
              <p:spPr>
                <a:xfrm>
                  <a:off x="863" y="1168"/>
                  <a:ext cx="544" cy="590"/>
                </a:xfrm>
                <a:custGeom>
                  <a:rect l="0" t="0" r="0" b="0"/>
                  <a:pathLst>
                    <a:path w="544" h="590">
                      <a:moveTo>
                        <a:pt x="544" y="0"/>
                      </a:moveTo>
                      <a:cubicBezTo>
                        <a:pt x="495" y="45"/>
                        <a:pt x="341" y="173"/>
                        <a:pt x="250" y="271"/>
                      </a:cubicBezTo>
                      <a:cubicBezTo>
                        <a:pt x="159" y="369"/>
                        <a:pt x="52" y="524"/>
                        <a:pt x="0" y="590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10" name="未知"/>
                <p:cNvSpPr/>
                <p:nvPr/>
              </p:nvSpPr>
              <p:spPr>
                <a:xfrm>
                  <a:off x="862" y="1304"/>
                  <a:ext cx="498" cy="817"/>
                </a:xfrm>
                <a:custGeom>
                  <a:rect l="0" t="0" r="0" b="0"/>
                  <a:pathLst>
                    <a:path w="498" h="817">
                      <a:moveTo>
                        <a:pt x="498" y="0"/>
                      </a:moveTo>
                      <a:cubicBezTo>
                        <a:pt x="455" y="58"/>
                        <a:pt x="323" y="210"/>
                        <a:pt x="240" y="346"/>
                      </a:cubicBezTo>
                      <a:cubicBezTo>
                        <a:pt x="157" y="482"/>
                        <a:pt x="50" y="719"/>
                        <a:pt x="0" y="817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11" name="未知"/>
                <p:cNvSpPr/>
                <p:nvPr/>
              </p:nvSpPr>
              <p:spPr>
                <a:xfrm>
                  <a:off x="1408" y="1350"/>
                  <a:ext cx="317" cy="680"/>
                </a:xfrm>
                <a:custGeom>
                  <a:rect l="0" t="0" r="0" b="0"/>
                  <a:pathLst>
                    <a:path w="317" h="680">
                      <a:moveTo>
                        <a:pt x="0" y="0"/>
                      </a:moveTo>
                      <a:cubicBezTo>
                        <a:pt x="27" y="48"/>
                        <a:pt x="120" y="212"/>
                        <a:pt x="164" y="288"/>
                      </a:cubicBezTo>
                      <a:cubicBezTo>
                        <a:pt x="208" y="364"/>
                        <a:pt x="238" y="391"/>
                        <a:pt x="264" y="456"/>
                      </a:cubicBezTo>
                      <a:cubicBezTo>
                        <a:pt x="290" y="521"/>
                        <a:pt x="306" y="633"/>
                        <a:pt x="317" y="68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12" name="未知"/>
                <p:cNvSpPr/>
                <p:nvPr/>
              </p:nvSpPr>
              <p:spPr>
                <a:xfrm rot="681217">
                  <a:off x="1543" y="1168"/>
                  <a:ext cx="409" cy="90"/>
                </a:xfrm>
                <a:custGeom>
                  <a:rect l="0" t="0" r="0" b="0"/>
                  <a:pathLst>
                    <a:path w="409" h="90">
                      <a:moveTo>
                        <a:pt x="0" y="90"/>
                      </a:moveTo>
                      <a:cubicBezTo>
                        <a:pt x="36" y="85"/>
                        <a:pt x="149" y="77"/>
                        <a:pt x="217" y="62"/>
                      </a:cubicBezTo>
                      <a:lnTo>
                        <a:pt x="409" y="0"/>
                      </a:lnTo>
                    </a:path>
                  </a:pathLst>
                </a:custGeom>
                <a:noFill/>
                <a:ln w="254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13" name="未知"/>
                <p:cNvSpPr/>
                <p:nvPr/>
              </p:nvSpPr>
              <p:spPr>
                <a:xfrm>
                  <a:off x="1361" y="533"/>
                  <a:ext cx="273" cy="726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0614" name="组合 20613"/>
          <p:cNvGrpSpPr/>
          <p:nvPr/>
        </p:nvGrpSpPr>
        <p:grpSpPr>
          <a:xfrm rot="3290933">
            <a:off x="-1905000" y="1700213"/>
            <a:ext cx="658813" cy="915987"/>
            <a:chExt cx="2631" cy="3663"/>
          </a:xfrm>
        </p:grpSpPr>
        <p:sp>
          <p:nvSpPr>
            <p:cNvPr id="20615" name="未知"/>
            <p:cNvSpPr/>
            <p:nvPr/>
          </p:nvSpPr>
          <p:spPr>
            <a:xfrm>
              <a:off x="1452" y="1089"/>
              <a:ext cx="409" cy="90"/>
            </a:xfrm>
            <a:custGeom>
              <a:rect l="0" t="0" r="0" b="0"/>
              <a:pathLst>
                <a:path w="409" h="90">
                  <a:moveTo>
                    <a:pt x="0" y="90"/>
                  </a:moveTo>
                  <a:cubicBezTo>
                    <a:pt x="36" y="85"/>
                    <a:pt x="149" y="77"/>
                    <a:pt x="217" y="62"/>
                  </a:cubicBezTo>
                  <a:lnTo>
                    <a:pt x="409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616" name="组合 20615"/>
            <p:cNvGrpSpPr/>
            <p:nvPr/>
          </p:nvGrpSpPr>
          <p:grpSpPr>
            <a:xfrm>
              <a:off x="0" y="0"/>
              <a:ext cx="2631" cy="3663"/>
              <a:chExt cx="2631" cy="3663"/>
            </a:xfrm>
          </p:grpSpPr>
          <p:grpSp>
            <p:nvGrpSpPr>
              <p:cNvPr id="20617" name="组合 20616"/>
              <p:cNvGrpSpPr/>
              <p:nvPr/>
            </p:nvGrpSpPr>
            <p:grpSpPr>
              <a:xfrm>
                <a:off x="1044" y="1032"/>
                <a:ext cx="498" cy="2631"/>
                <a:chExt cx="498" cy="2631"/>
              </a:xfrm>
            </p:grpSpPr>
            <p:sp>
              <p:nvSpPr>
                <p:cNvPr id="20618" name="爆炸形 1 20617"/>
                <p:cNvSpPr/>
                <p:nvPr/>
              </p:nvSpPr>
              <p:spPr>
                <a:xfrm>
                  <a:off x="136" y="0"/>
                  <a:ext cx="362" cy="317"/>
                </a:xfrm>
                <a:prstGeom prst="irregularSeal1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19" name="未知"/>
                <p:cNvSpPr/>
                <p:nvPr/>
              </p:nvSpPr>
              <p:spPr>
                <a:xfrm>
                  <a:off x="136" y="227"/>
                  <a:ext cx="185" cy="1735"/>
                </a:xfrm>
                <a:custGeom>
                  <a:rect l="0" t="0" r="0" b="0"/>
                  <a:pathLst>
                    <a:path w="185" h="1735">
                      <a:moveTo>
                        <a:pt x="185" y="0"/>
                      </a:moveTo>
                      <a:cubicBezTo>
                        <a:pt x="174" y="126"/>
                        <a:pt x="137" y="578"/>
                        <a:pt x="120" y="757"/>
                      </a:cubicBezTo>
                      <a:lnTo>
                        <a:pt x="84" y="1075"/>
                      </a:lnTo>
                      <a:lnTo>
                        <a:pt x="0" y="1735"/>
                      </a:lnTo>
                    </a:path>
                  </a:pathLst>
                </a:custGeom>
                <a:noFill/>
                <a:ln w="1143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0" name="椭圆 20619"/>
                <p:cNvSpPr/>
                <p:nvPr/>
              </p:nvSpPr>
              <p:spPr>
                <a:xfrm rot="543676">
                  <a:off x="0" y="1860"/>
                  <a:ext cx="182" cy="771"/>
                </a:xfrm>
                <a:prstGeom prst="ellipse">
                  <a:avLst/>
                </a:prstGeom>
                <a:solidFill>
                  <a:schemeClr val="bg1">
                    <a:alpha val="85999"/>
                  </a:schemeClr>
                </a:solidFill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621" name="组合 20620"/>
              <p:cNvGrpSpPr/>
              <p:nvPr/>
            </p:nvGrpSpPr>
            <p:grpSpPr>
              <a:xfrm>
                <a:off x="0" y="0"/>
                <a:ext cx="2631" cy="2121"/>
                <a:chExt cx="2631" cy="2121"/>
              </a:xfrm>
            </p:grpSpPr>
            <p:sp>
              <p:nvSpPr>
                <p:cNvPr id="20622" name="未知"/>
                <p:cNvSpPr/>
                <p:nvPr/>
              </p:nvSpPr>
              <p:spPr>
                <a:xfrm>
                  <a:off x="726" y="1123"/>
                  <a:ext cx="632" cy="303"/>
                </a:xfrm>
                <a:custGeom>
                  <a:rect l="0" t="0" r="0" b="0"/>
                  <a:pathLst>
                    <a:path w="632" h="303">
                      <a:moveTo>
                        <a:pt x="544" y="303"/>
                      </a:moveTo>
                      <a:cubicBezTo>
                        <a:pt x="553" y="278"/>
                        <a:pt x="593" y="184"/>
                        <a:pt x="598" y="153"/>
                      </a:cubicBezTo>
                      <a:cubicBezTo>
                        <a:pt x="603" y="122"/>
                        <a:pt x="632" y="137"/>
                        <a:pt x="574" y="117"/>
                      </a:cubicBezTo>
                      <a:cubicBezTo>
                        <a:pt x="516" y="97"/>
                        <a:pt x="346" y="0"/>
                        <a:pt x="250" y="31"/>
                      </a:cubicBezTo>
                      <a:cubicBezTo>
                        <a:pt x="154" y="62"/>
                        <a:pt x="52" y="245"/>
                        <a:pt x="0" y="303"/>
                      </a:cubicBezTo>
                    </a:path>
                  </a:pathLst>
                </a:custGeom>
                <a:noFill/>
                <a:ln w="127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3" name="未知"/>
                <p:cNvSpPr/>
                <p:nvPr/>
              </p:nvSpPr>
              <p:spPr>
                <a:xfrm>
                  <a:off x="227" y="1214"/>
                  <a:ext cx="1089" cy="272"/>
                </a:xfrm>
                <a:custGeom>
                  <a:rect l="0" t="0" r="0" b="0"/>
                  <a:pathLst>
                    <a:path w="1089" h="272">
                      <a:moveTo>
                        <a:pt x="1089" y="0"/>
                      </a:moveTo>
                      <a:cubicBezTo>
                        <a:pt x="988" y="18"/>
                        <a:pt x="663" y="64"/>
                        <a:pt x="482" y="109"/>
                      </a:cubicBezTo>
                      <a:cubicBezTo>
                        <a:pt x="301" y="154"/>
                        <a:pt x="100" y="238"/>
                        <a:pt x="0" y="2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4" name="未知"/>
                <p:cNvSpPr/>
                <p:nvPr/>
              </p:nvSpPr>
              <p:spPr>
                <a:xfrm>
                  <a:off x="137" y="942"/>
                  <a:ext cx="1134" cy="272"/>
                </a:xfrm>
                <a:custGeom>
                  <a:rect l="0" t="0" r="0" b="0"/>
                  <a:pathLst>
                    <a:path w="1134" h="272">
                      <a:moveTo>
                        <a:pt x="1134" y="272"/>
                      </a:moveTo>
                      <a:cubicBezTo>
                        <a:pt x="1024" y="241"/>
                        <a:pt x="663" y="129"/>
                        <a:pt x="474" y="84"/>
                      </a:cubicBezTo>
                      <a:cubicBezTo>
                        <a:pt x="285" y="39"/>
                        <a:pt x="99" y="1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5" name="未知"/>
                <p:cNvSpPr/>
                <p:nvPr/>
              </p:nvSpPr>
              <p:spPr>
                <a:xfrm>
                  <a:off x="0" y="806"/>
                  <a:ext cx="1180" cy="363"/>
                </a:xfrm>
                <a:custGeom>
                  <a:rect l="0" t="0" r="0" b="0"/>
                  <a:pathLst>
                    <a:path w="1180" h="363">
                      <a:moveTo>
                        <a:pt x="1180" y="363"/>
                      </a:moveTo>
                      <a:cubicBezTo>
                        <a:pt x="1067" y="321"/>
                        <a:pt x="699" y="172"/>
                        <a:pt x="502" y="112"/>
                      </a:cubicBezTo>
                      <a:cubicBezTo>
                        <a:pt x="305" y="52"/>
                        <a:pt x="105" y="23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6" name="未知"/>
                <p:cNvSpPr/>
                <p:nvPr/>
              </p:nvSpPr>
              <p:spPr>
                <a:xfrm>
                  <a:off x="91" y="715"/>
                  <a:ext cx="1173" cy="461"/>
                </a:xfrm>
                <a:custGeom>
                  <a:rect l="0" t="0" r="0" b="0"/>
                  <a:pathLst>
                    <a:path w="1173" h="461">
                      <a:moveTo>
                        <a:pt x="1173" y="461"/>
                      </a:moveTo>
                      <a:cubicBezTo>
                        <a:pt x="1088" y="425"/>
                        <a:pt x="862" y="323"/>
                        <a:pt x="666" y="246"/>
                      </a:cubicBezTo>
                      <a:cubicBezTo>
                        <a:pt x="470" y="169"/>
                        <a:pt x="139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7" name="未知"/>
                <p:cNvSpPr/>
                <p:nvPr/>
              </p:nvSpPr>
              <p:spPr>
                <a:xfrm>
                  <a:off x="227" y="716"/>
                  <a:ext cx="1134" cy="453"/>
                </a:xfrm>
                <a:custGeom>
                  <a:rect l="0" t="0" r="0" b="0"/>
                  <a:pathLst>
                    <a:path w="1134" h="452">
                      <a:moveTo>
                        <a:pt x="1134" y="453"/>
                      </a:moveTo>
                      <a:cubicBezTo>
                        <a:pt x="1034" y="407"/>
                        <a:pt x="722" y="254"/>
                        <a:pt x="533" y="178"/>
                      </a:cubicBezTo>
                      <a:cubicBezTo>
                        <a:pt x="344" y="102"/>
                        <a:pt x="111" y="3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8" name="未知"/>
                <p:cNvSpPr/>
                <p:nvPr/>
              </p:nvSpPr>
              <p:spPr>
                <a:xfrm>
                  <a:off x="460" y="444"/>
                  <a:ext cx="856" cy="724"/>
                </a:xfrm>
                <a:custGeom>
                  <a:rect l="0" t="0" r="0" b="0"/>
                  <a:pathLst>
                    <a:path w="856" h="724">
                      <a:moveTo>
                        <a:pt x="856" y="724"/>
                      </a:moveTo>
                      <a:lnTo>
                        <a:pt x="372" y="234"/>
                      </a:lnTo>
                      <a:cubicBezTo>
                        <a:pt x="229" y="113"/>
                        <a:pt x="77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9" name="未知"/>
                <p:cNvSpPr/>
                <p:nvPr/>
              </p:nvSpPr>
              <p:spPr>
                <a:xfrm>
                  <a:off x="318" y="489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lnTo>
                        <a:pt x="220" y="11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0" name="未知"/>
                <p:cNvSpPr/>
                <p:nvPr/>
              </p:nvSpPr>
              <p:spPr>
                <a:xfrm>
                  <a:off x="454" y="625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cubicBezTo>
                        <a:pt x="882" y="554"/>
                        <a:pt x="466" y="255"/>
                        <a:pt x="300" y="149"/>
                      </a:cubicBezTo>
                      <a:cubicBezTo>
                        <a:pt x="134" y="43"/>
                        <a:pt x="62" y="3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1" name="未知"/>
                <p:cNvSpPr/>
                <p:nvPr/>
              </p:nvSpPr>
              <p:spPr>
                <a:xfrm>
                  <a:off x="358" y="234"/>
                  <a:ext cx="1050" cy="980"/>
                </a:xfrm>
                <a:custGeom>
                  <a:rect l="0" t="0" r="0" b="0"/>
                  <a:pathLst>
                    <a:path w="1050" h="980">
                      <a:moveTo>
                        <a:pt x="1050" y="980"/>
                      </a:moveTo>
                      <a:lnTo>
                        <a:pt x="378" y="234"/>
                      </a:lnTo>
                      <a:cubicBezTo>
                        <a:pt x="203" y="71"/>
                        <a:pt x="79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2" name="直接连接符 20631"/>
                <p:cNvSpPr/>
                <p:nvPr/>
              </p:nvSpPr>
              <p:spPr>
                <a:xfrm flipH="1" flipV="1">
                  <a:off x="681" y="307"/>
                  <a:ext cx="771" cy="997"/>
                </a:xfrm>
                <a:prstGeom prst="line">
                  <a:avLst/>
                </a:prstGeom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20633" name="未知"/>
                <p:cNvSpPr/>
                <p:nvPr/>
              </p:nvSpPr>
              <p:spPr>
                <a:xfrm>
                  <a:off x="773" y="308"/>
                  <a:ext cx="635" cy="997"/>
                </a:xfrm>
                <a:custGeom>
                  <a:rect l="0" t="0" r="0" b="0"/>
                  <a:pathLst>
                    <a:path w="635" h="997">
                      <a:moveTo>
                        <a:pt x="635" y="997"/>
                      </a:moveTo>
                      <a:cubicBezTo>
                        <a:pt x="569" y="887"/>
                        <a:pt x="345" y="500"/>
                        <a:pt x="239" y="334"/>
                      </a:cubicBezTo>
                      <a:cubicBezTo>
                        <a:pt x="133" y="168"/>
                        <a:pt x="50" y="7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4" name="未知"/>
                <p:cNvSpPr/>
                <p:nvPr/>
              </p:nvSpPr>
              <p:spPr>
                <a:xfrm>
                  <a:off x="916" y="234"/>
                  <a:ext cx="492" cy="1026"/>
                </a:xfrm>
                <a:custGeom>
                  <a:rect l="0" t="0" r="0" b="0"/>
                  <a:pathLst>
                    <a:path w="492" h="1026">
                      <a:moveTo>
                        <a:pt x="492" y="1026"/>
                      </a:moveTo>
                      <a:cubicBezTo>
                        <a:pt x="452" y="924"/>
                        <a:pt x="334" y="585"/>
                        <a:pt x="252" y="414"/>
                      </a:cubicBezTo>
                      <a:cubicBezTo>
                        <a:pt x="170" y="243"/>
                        <a:pt x="53" y="8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5" name="未知"/>
                <p:cNvSpPr/>
                <p:nvPr/>
              </p:nvSpPr>
              <p:spPr>
                <a:xfrm>
                  <a:off x="1078" y="174"/>
                  <a:ext cx="330" cy="1086"/>
                </a:xfrm>
                <a:custGeom>
                  <a:rect l="0" t="0" r="0" b="0"/>
                  <a:pathLst>
                    <a:path w="330" h="1086">
                      <a:moveTo>
                        <a:pt x="330" y="1086"/>
                      </a:moveTo>
                      <a:cubicBezTo>
                        <a:pt x="302" y="966"/>
                        <a:pt x="217" y="547"/>
                        <a:pt x="162" y="366"/>
                      </a:cubicBezTo>
                      <a:cubicBezTo>
                        <a:pt x="107" y="185"/>
                        <a:pt x="34" y="7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6" name="未知"/>
                <p:cNvSpPr/>
                <p:nvPr/>
              </p:nvSpPr>
              <p:spPr>
                <a:xfrm>
                  <a:off x="1288" y="144"/>
                  <a:ext cx="164" cy="1160"/>
                </a:xfrm>
                <a:custGeom>
                  <a:rect l="0" t="0" r="0" b="0"/>
                  <a:pathLst>
                    <a:path w="164" h="1160">
                      <a:moveTo>
                        <a:pt x="164" y="1160"/>
                      </a:moveTo>
                      <a:cubicBezTo>
                        <a:pt x="148" y="1008"/>
                        <a:pt x="93" y="439"/>
                        <a:pt x="66" y="246"/>
                      </a:cubicBezTo>
                      <a:cubicBezTo>
                        <a:pt x="39" y="53"/>
                        <a:pt x="14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7" name="未知"/>
                <p:cNvSpPr/>
                <p:nvPr/>
              </p:nvSpPr>
              <p:spPr>
                <a:xfrm>
                  <a:off x="1312" y="0"/>
                  <a:ext cx="191" cy="1259"/>
                </a:xfrm>
                <a:custGeom>
                  <a:rect l="0" t="0" r="0" b="0"/>
                  <a:pathLst>
                    <a:path w="191" h="1259">
                      <a:moveTo>
                        <a:pt x="140" y="1259"/>
                      </a:moveTo>
                      <a:cubicBezTo>
                        <a:pt x="145" y="1113"/>
                        <a:pt x="191" y="594"/>
                        <a:pt x="168" y="384"/>
                      </a:cubicBezTo>
                      <a:cubicBezTo>
                        <a:pt x="145" y="174"/>
                        <a:pt x="35" y="8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8" name="未知"/>
                <p:cNvSpPr/>
                <p:nvPr/>
              </p:nvSpPr>
              <p:spPr>
                <a:xfrm>
                  <a:off x="1407" y="170"/>
                  <a:ext cx="181" cy="1134"/>
                </a:xfrm>
                <a:custGeom>
                  <a:rect l="0" t="0" r="0" b="0"/>
                  <a:pathLst>
                    <a:path w="181" h="1134">
                      <a:moveTo>
                        <a:pt x="0" y="1134"/>
                      </a:moveTo>
                      <a:cubicBezTo>
                        <a:pt x="19" y="988"/>
                        <a:pt x="85" y="445"/>
                        <a:pt x="115" y="256"/>
                      </a:cubicBezTo>
                      <a:cubicBezTo>
                        <a:pt x="145" y="67"/>
                        <a:pt x="167" y="53"/>
                        <a:pt x="181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39" name="未知"/>
                <p:cNvSpPr/>
                <p:nvPr/>
              </p:nvSpPr>
              <p:spPr>
                <a:xfrm>
                  <a:off x="1452" y="307"/>
                  <a:ext cx="317" cy="952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0" name="未知"/>
                <p:cNvSpPr/>
                <p:nvPr/>
              </p:nvSpPr>
              <p:spPr>
                <a:xfrm>
                  <a:off x="1407" y="34"/>
                  <a:ext cx="635" cy="1179"/>
                </a:xfrm>
                <a:custGeom>
                  <a:rect l="0" t="0" r="0" b="0"/>
                  <a:pathLst>
                    <a:path w="635" h="1179">
                      <a:moveTo>
                        <a:pt x="0" y="1179"/>
                      </a:moveTo>
                      <a:cubicBezTo>
                        <a:pt x="70" y="1066"/>
                        <a:pt x="315" y="697"/>
                        <a:pt x="421" y="501"/>
                      </a:cubicBezTo>
                      <a:cubicBezTo>
                        <a:pt x="527" y="305"/>
                        <a:pt x="591" y="105"/>
                        <a:pt x="635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1" name="未知"/>
                <p:cNvSpPr/>
                <p:nvPr/>
              </p:nvSpPr>
              <p:spPr>
                <a:xfrm>
                  <a:off x="1407" y="261"/>
                  <a:ext cx="816" cy="998"/>
                </a:xfrm>
                <a:custGeom>
                  <a:rect l="0" t="0" r="0" b="0"/>
                  <a:pathLst>
                    <a:path w="816" h="998">
                      <a:moveTo>
                        <a:pt x="0" y="998"/>
                      </a:moveTo>
                      <a:cubicBezTo>
                        <a:pt x="102" y="891"/>
                        <a:pt x="477" y="523"/>
                        <a:pt x="613" y="357"/>
                      </a:cubicBezTo>
                      <a:cubicBezTo>
                        <a:pt x="749" y="191"/>
                        <a:pt x="774" y="75"/>
                        <a:pt x="816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2" name="未知"/>
                <p:cNvSpPr/>
                <p:nvPr/>
              </p:nvSpPr>
              <p:spPr>
                <a:xfrm>
                  <a:off x="1452" y="489"/>
                  <a:ext cx="952" cy="771"/>
                </a:xfrm>
                <a:custGeom>
                  <a:rect l="0" t="0" r="0" b="0"/>
                  <a:pathLst>
                    <a:path w="952" h="771">
                      <a:moveTo>
                        <a:pt x="0" y="771"/>
                      </a:moveTo>
                      <a:cubicBezTo>
                        <a:pt x="91" y="704"/>
                        <a:pt x="385" y="497"/>
                        <a:pt x="544" y="369"/>
                      </a:cubicBezTo>
                      <a:cubicBezTo>
                        <a:pt x="703" y="241"/>
                        <a:pt x="867" y="77"/>
                        <a:pt x="952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3" name="未知"/>
                <p:cNvSpPr/>
                <p:nvPr/>
              </p:nvSpPr>
              <p:spPr>
                <a:xfrm>
                  <a:off x="1452" y="625"/>
                  <a:ext cx="1088" cy="635"/>
                </a:xfrm>
                <a:custGeom>
                  <a:rect l="0" t="0" r="0" b="0"/>
                  <a:pathLst>
                    <a:path w="1088" h="635">
                      <a:moveTo>
                        <a:pt x="0" y="635"/>
                      </a:moveTo>
                      <a:cubicBezTo>
                        <a:pt x="109" y="581"/>
                        <a:pt x="471" y="417"/>
                        <a:pt x="652" y="311"/>
                      </a:cubicBezTo>
                      <a:cubicBezTo>
                        <a:pt x="833" y="205"/>
                        <a:pt x="997" y="65"/>
                        <a:pt x="1088" y="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4" name="未知"/>
                <p:cNvSpPr/>
                <p:nvPr/>
              </p:nvSpPr>
              <p:spPr>
                <a:xfrm>
                  <a:off x="1361" y="669"/>
                  <a:ext cx="1270" cy="635"/>
                </a:xfrm>
                <a:custGeom>
                  <a:rect l="0" t="0" r="0" b="0"/>
                  <a:pathLst>
                    <a:path w="1270" h="635">
                      <a:moveTo>
                        <a:pt x="0" y="635"/>
                      </a:moveTo>
                      <a:cubicBezTo>
                        <a:pt x="120" y="588"/>
                        <a:pt x="537" y="430"/>
                        <a:pt x="719" y="352"/>
                      </a:cubicBezTo>
                      <a:cubicBezTo>
                        <a:pt x="901" y="274"/>
                        <a:pt x="999" y="225"/>
                        <a:pt x="1091" y="166"/>
                      </a:cubicBezTo>
                      <a:cubicBezTo>
                        <a:pt x="1183" y="107"/>
                        <a:pt x="1233" y="35"/>
                        <a:pt x="127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5" name="未知"/>
                <p:cNvSpPr/>
                <p:nvPr/>
              </p:nvSpPr>
              <p:spPr>
                <a:xfrm>
                  <a:off x="1402" y="1284"/>
                  <a:ext cx="776" cy="87"/>
                </a:xfrm>
                <a:custGeom>
                  <a:rect l="0" t="0" r="0" b="0"/>
                  <a:pathLst>
                    <a:path w="776" h="87">
                      <a:moveTo>
                        <a:pt x="0" y="0"/>
                      </a:moveTo>
                      <a:cubicBezTo>
                        <a:pt x="63" y="14"/>
                        <a:pt x="255" y="81"/>
                        <a:pt x="384" y="84"/>
                      </a:cubicBezTo>
                      <a:cubicBezTo>
                        <a:pt x="513" y="87"/>
                        <a:pt x="694" y="33"/>
                        <a:pt x="776" y="2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6" name="未知"/>
                <p:cNvSpPr/>
                <p:nvPr/>
              </p:nvSpPr>
              <p:spPr>
                <a:xfrm>
                  <a:off x="1407" y="1305"/>
                  <a:ext cx="544" cy="135"/>
                </a:xfrm>
                <a:custGeom>
                  <a:rect l="0" t="0" r="0" b="0"/>
                  <a:pathLst>
                    <a:path w="544" h="135">
                      <a:moveTo>
                        <a:pt x="0" y="0"/>
                      </a:moveTo>
                      <a:lnTo>
                        <a:pt x="289" y="99"/>
                      </a:lnTo>
                      <a:cubicBezTo>
                        <a:pt x="380" y="121"/>
                        <a:pt x="491" y="128"/>
                        <a:pt x="544" y="13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7" name="未知"/>
                <p:cNvSpPr/>
                <p:nvPr/>
              </p:nvSpPr>
              <p:spPr>
                <a:xfrm>
                  <a:off x="1361" y="1350"/>
                  <a:ext cx="363" cy="272"/>
                </a:xfrm>
                <a:custGeom>
                  <a:rect l="0" t="0" r="0" b="0"/>
                  <a:pathLst>
                    <a:path w="363" h="272">
                      <a:moveTo>
                        <a:pt x="0" y="0"/>
                      </a:moveTo>
                      <a:cubicBezTo>
                        <a:pt x="34" y="32"/>
                        <a:pt x="143" y="147"/>
                        <a:pt x="203" y="192"/>
                      </a:cubicBezTo>
                      <a:cubicBezTo>
                        <a:pt x="263" y="237"/>
                        <a:pt x="330" y="255"/>
                        <a:pt x="363" y="272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8" name="未知"/>
                <p:cNvSpPr/>
                <p:nvPr/>
              </p:nvSpPr>
              <p:spPr>
                <a:xfrm>
                  <a:off x="1316" y="1350"/>
                  <a:ext cx="260" cy="306"/>
                </a:xfrm>
                <a:custGeom>
                  <a:rect l="0" t="0" r="0" b="0"/>
                  <a:pathLst>
                    <a:path w="260" h="306">
                      <a:moveTo>
                        <a:pt x="0" y="0"/>
                      </a:moveTo>
                      <a:cubicBezTo>
                        <a:pt x="24" y="33"/>
                        <a:pt x="103" y="147"/>
                        <a:pt x="146" y="198"/>
                      </a:cubicBezTo>
                      <a:cubicBezTo>
                        <a:pt x="189" y="249"/>
                        <a:pt x="236" y="284"/>
                        <a:pt x="260" y="306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9" name="未知"/>
                <p:cNvSpPr/>
                <p:nvPr/>
              </p:nvSpPr>
              <p:spPr>
                <a:xfrm>
                  <a:off x="454" y="1168"/>
                  <a:ext cx="907" cy="72"/>
                </a:xfrm>
                <a:custGeom>
                  <a:rect l="0" t="0" r="0" b="0"/>
                  <a:pathLst>
                    <a:path w="905" h="72">
                      <a:moveTo>
                        <a:pt x="0" y="27"/>
                      </a:moveTo>
                      <a:cubicBezTo>
                        <a:pt x="55" y="24"/>
                        <a:pt x="180" y="0"/>
                        <a:pt x="331" y="7"/>
                      </a:cubicBezTo>
                      <a:cubicBezTo>
                        <a:pt x="482" y="14"/>
                        <a:pt x="787" y="59"/>
                        <a:pt x="907" y="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0" name="未知"/>
                <p:cNvSpPr/>
                <p:nvPr/>
              </p:nvSpPr>
              <p:spPr>
                <a:xfrm>
                  <a:off x="1407" y="1259"/>
                  <a:ext cx="907" cy="56"/>
                </a:xfrm>
                <a:custGeom>
                  <a:rect l="0" t="0" r="0" b="0"/>
                  <a:pathLst>
                    <a:path w="905" h="56">
                      <a:moveTo>
                        <a:pt x="0" y="0"/>
                      </a:moveTo>
                      <a:cubicBezTo>
                        <a:pt x="86" y="8"/>
                        <a:pt x="366" y="42"/>
                        <a:pt x="517" y="49"/>
                      </a:cubicBezTo>
                      <a:cubicBezTo>
                        <a:pt x="668" y="56"/>
                        <a:pt x="826" y="46"/>
                        <a:pt x="907" y="4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1" name="未知"/>
                <p:cNvSpPr/>
                <p:nvPr/>
              </p:nvSpPr>
              <p:spPr>
                <a:xfrm>
                  <a:off x="1361" y="1304"/>
                  <a:ext cx="635" cy="363"/>
                </a:xfrm>
                <a:custGeom>
                  <a:rect l="0" t="0" r="0" b="0"/>
                  <a:pathLst>
                    <a:path w="635" h="363">
                      <a:moveTo>
                        <a:pt x="0" y="0"/>
                      </a:moveTo>
                      <a:cubicBezTo>
                        <a:pt x="57" y="40"/>
                        <a:pt x="235" y="178"/>
                        <a:pt x="341" y="238"/>
                      </a:cubicBezTo>
                      <a:cubicBezTo>
                        <a:pt x="447" y="298"/>
                        <a:pt x="574" y="337"/>
                        <a:pt x="635" y="363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2" name="未知"/>
                <p:cNvSpPr/>
                <p:nvPr/>
              </p:nvSpPr>
              <p:spPr>
                <a:xfrm>
                  <a:off x="1361" y="216"/>
                  <a:ext cx="35" cy="1043"/>
                </a:xfrm>
                <a:custGeom>
                  <a:rect l="0" t="0" r="0" b="0"/>
                  <a:pathLst>
                    <a:path w="35" h="1043">
                      <a:moveTo>
                        <a:pt x="0" y="0"/>
                      </a:moveTo>
                      <a:cubicBezTo>
                        <a:pt x="6" y="84"/>
                        <a:pt x="35" y="330"/>
                        <a:pt x="35" y="504"/>
                      </a:cubicBezTo>
                      <a:cubicBezTo>
                        <a:pt x="35" y="678"/>
                        <a:pt x="7" y="931"/>
                        <a:pt x="0" y="1043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3" name="未知"/>
                <p:cNvSpPr/>
                <p:nvPr/>
              </p:nvSpPr>
              <p:spPr>
                <a:xfrm>
                  <a:off x="863" y="1168"/>
                  <a:ext cx="544" cy="590"/>
                </a:xfrm>
                <a:custGeom>
                  <a:rect l="0" t="0" r="0" b="0"/>
                  <a:pathLst>
                    <a:path w="544" h="590">
                      <a:moveTo>
                        <a:pt x="544" y="0"/>
                      </a:moveTo>
                      <a:cubicBezTo>
                        <a:pt x="495" y="45"/>
                        <a:pt x="341" y="173"/>
                        <a:pt x="250" y="271"/>
                      </a:cubicBezTo>
                      <a:cubicBezTo>
                        <a:pt x="159" y="369"/>
                        <a:pt x="52" y="524"/>
                        <a:pt x="0" y="590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4" name="未知"/>
                <p:cNvSpPr/>
                <p:nvPr/>
              </p:nvSpPr>
              <p:spPr>
                <a:xfrm>
                  <a:off x="862" y="1304"/>
                  <a:ext cx="498" cy="817"/>
                </a:xfrm>
                <a:custGeom>
                  <a:rect l="0" t="0" r="0" b="0"/>
                  <a:pathLst>
                    <a:path w="498" h="817">
                      <a:moveTo>
                        <a:pt x="498" y="0"/>
                      </a:moveTo>
                      <a:cubicBezTo>
                        <a:pt x="455" y="58"/>
                        <a:pt x="323" y="210"/>
                        <a:pt x="240" y="346"/>
                      </a:cubicBezTo>
                      <a:cubicBezTo>
                        <a:pt x="157" y="482"/>
                        <a:pt x="50" y="719"/>
                        <a:pt x="0" y="817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5" name="未知"/>
                <p:cNvSpPr/>
                <p:nvPr/>
              </p:nvSpPr>
              <p:spPr>
                <a:xfrm>
                  <a:off x="1408" y="1350"/>
                  <a:ext cx="317" cy="680"/>
                </a:xfrm>
                <a:custGeom>
                  <a:rect l="0" t="0" r="0" b="0"/>
                  <a:pathLst>
                    <a:path w="317" h="680">
                      <a:moveTo>
                        <a:pt x="0" y="0"/>
                      </a:moveTo>
                      <a:cubicBezTo>
                        <a:pt x="27" y="48"/>
                        <a:pt x="120" y="212"/>
                        <a:pt x="164" y="288"/>
                      </a:cubicBezTo>
                      <a:cubicBezTo>
                        <a:pt x="208" y="364"/>
                        <a:pt x="238" y="391"/>
                        <a:pt x="264" y="456"/>
                      </a:cubicBezTo>
                      <a:cubicBezTo>
                        <a:pt x="290" y="521"/>
                        <a:pt x="306" y="633"/>
                        <a:pt x="317" y="68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6" name="未知"/>
                <p:cNvSpPr/>
                <p:nvPr/>
              </p:nvSpPr>
              <p:spPr>
                <a:xfrm rot="681217">
                  <a:off x="1543" y="1168"/>
                  <a:ext cx="409" cy="90"/>
                </a:xfrm>
                <a:custGeom>
                  <a:rect l="0" t="0" r="0" b="0"/>
                  <a:pathLst>
                    <a:path w="409" h="90">
                      <a:moveTo>
                        <a:pt x="0" y="90"/>
                      </a:moveTo>
                      <a:cubicBezTo>
                        <a:pt x="36" y="85"/>
                        <a:pt x="149" y="77"/>
                        <a:pt x="217" y="62"/>
                      </a:cubicBezTo>
                      <a:lnTo>
                        <a:pt x="409" y="0"/>
                      </a:lnTo>
                    </a:path>
                  </a:pathLst>
                </a:custGeom>
                <a:noFill/>
                <a:ln w="254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7" name="未知"/>
                <p:cNvSpPr/>
                <p:nvPr/>
              </p:nvSpPr>
              <p:spPr>
                <a:xfrm>
                  <a:off x="1361" y="533"/>
                  <a:ext cx="273" cy="726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0658" name="组合 20657"/>
          <p:cNvGrpSpPr/>
          <p:nvPr/>
        </p:nvGrpSpPr>
        <p:grpSpPr>
          <a:xfrm rot="463822">
            <a:off x="-1130300" y="2743200"/>
            <a:ext cx="658813" cy="915988"/>
            <a:chExt cx="2631" cy="3663"/>
          </a:xfrm>
        </p:grpSpPr>
        <p:sp>
          <p:nvSpPr>
            <p:cNvPr id="20659" name="未知"/>
            <p:cNvSpPr/>
            <p:nvPr/>
          </p:nvSpPr>
          <p:spPr>
            <a:xfrm>
              <a:off x="1452" y="1089"/>
              <a:ext cx="409" cy="90"/>
            </a:xfrm>
            <a:custGeom>
              <a:rect l="0" t="0" r="0" b="0"/>
              <a:pathLst>
                <a:path w="409" h="90">
                  <a:moveTo>
                    <a:pt x="0" y="90"/>
                  </a:moveTo>
                  <a:cubicBezTo>
                    <a:pt x="36" y="85"/>
                    <a:pt x="149" y="77"/>
                    <a:pt x="217" y="62"/>
                  </a:cubicBezTo>
                  <a:lnTo>
                    <a:pt x="409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660" name="组合 20659"/>
            <p:cNvGrpSpPr/>
            <p:nvPr/>
          </p:nvGrpSpPr>
          <p:grpSpPr>
            <a:xfrm>
              <a:off x="0" y="0"/>
              <a:ext cx="2631" cy="3663"/>
              <a:chExt cx="2631" cy="3663"/>
            </a:xfrm>
          </p:grpSpPr>
          <p:grpSp>
            <p:nvGrpSpPr>
              <p:cNvPr id="20661" name="组合 20660"/>
              <p:cNvGrpSpPr/>
              <p:nvPr/>
            </p:nvGrpSpPr>
            <p:grpSpPr>
              <a:xfrm>
                <a:off x="1044" y="1032"/>
                <a:ext cx="498" cy="2631"/>
                <a:chExt cx="498" cy="2631"/>
              </a:xfrm>
            </p:grpSpPr>
            <p:sp>
              <p:nvSpPr>
                <p:cNvPr id="20662" name="爆炸形 1 20661"/>
                <p:cNvSpPr/>
                <p:nvPr/>
              </p:nvSpPr>
              <p:spPr>
                <a:xfrm>
                  <a:off x="136" y="0"/>
                  <a:ext cx="362" cy="317"/>
                </a:xfrm>
                <a:prstGeom prst="irregularSeal1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63" name="未知"/>
                <p:cNvSpPr/>
                <p:nvPr/>
              </p:nvSpPr>
              <p:spPr>
                <a:xfrm>
                  <a:off x="136" y="227"/>
                  <a:ext cx="185" cy="1735"/>
                </a:xfrm>
                <a:custGeom>
                  <a:rect l="0" t="0" r="0" b="0"/>
                  <a:pathLst>
                    <a:path w="185" h="1735">
                      <a:moveTo>
                        <a:pt x="185" y="0"/>
                      </a:moveTo>
                      <a:cubicBezTo>
                        <a:pt x="174" y="126"/>
                        <a:pt x="137" y="578"/>
                        <a:pt x="120" y="757"/>
                      </a:cubicBezTo>
                      <a:lnTo>
                        <a:pt x="84" y="1075"/>
                      </a:lnTo>
                      <a:lnTo>
                        <a:pt x="0" y="1735"/>
                      </a:lnTo>
                    </a:path>
                  </a:pathLst>
                </a:custGeom>
                <a:noFill/>
                <a:ln w="1143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64" name="椭圆 20663"/>
                <p:cNvSpPr/>
                <p:nvPr/>
              </p:nvSpPr>
              <p:spPr>
                <a:xfrm rot="543676">
                  <a:off x="0" y="1860"/>
                  <a:ext cx="182" cy="771"/>
                </a:xfrm>
                <a:prstGeom prst="ellipse">
                  <a:avLst/>
                </a:prstGeom>
                <a:solidFill>
                  <a:schemeClr val="bg1">
                    <a:alpha val="85999"/>
                  </a:schemeClr>
                </a:solidFill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665" name="组合 20664"/>
              <p:cNvGrpSpPr/>
              <p:nvPr/>
            </p:nvGrpSpPr>
            <p:grpSpPr>
              <a:xfrm>
                <a:off x="0" y="0"/>
                <a:ext cx="2631" cy="2121"/>
                <a:chExt cx="2631" cy="2121"/>
              </a:xfrm>
            </p:grpSpPr>
            <p:sp>
              <p:nvSpPr>
                <p:cNvPr id="20666" name="未知"/>
                <p:cNvSpPr/>
                <p:nvPr/>
              </p:nvSpPr>
              <p:spPr>
                <a:xfrm>
                  <a:off x="726" y="1123"/>
                  <a:ext cx="632" cy="303"/>
                </a:xfrm>
                <a:custGeom>
                  <a:rect l="0" t="0" r="0" b="0"/>
                  <a:pathLst>
                    <a:path w="632" h="303">
                      <a:moveTo>
                        <a:pt x="544" y="303"/>
                      </a:moveTo>
                      <a:cubicBezTo>
                        <a:pt x="553" y="278"/>
                        <a:pt x="593" y="184"/>
                        <a:pt x="598" y="153"/>
                      </a:cubicBezTo>
                      <a:cubicBezTo>
                        <a:pt x="603" y="122"/>
                        <a:pt x="632" y="137"/>
                        <a:pt x="574" y="117"/>
                      </a:cubicBezTo>
                      <a:cubicBezTo>
                        <a:pt x="516" y="97"/>
                        <a:pt x="346" y="0"/>
                        <a:pt x="250" y="31"/>
                      </a:cubicBezTo>
                      <a:cubicBezTo>
                        <a:pt x="154" y="62"/>
                        <a:pt x="52" y="245"/>
                        <a:pt x="0" y="303"/>
                      </a:cubicBezTo>
                    </a:path>
                  </a:pathLst>
                </a:custGeom>
                <a:noFill/>
                <a:ln w="127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67" name="未知"/>
                <p:cNvSpPr/>
                <p:nvPr/>
              </p:nvSpPr>
              <p:spPr>
                <a:xfrm>
                  <a:off x="227" y="1214"/>
                  <a:ext cx="1089" cy="272"/>
                </a:xfrm>
                <a:custGeom>
                  <a:rect l="0" t="0" r="0" b="0"/>
                  <a:pathLst>
                    <a:path w="1089" h="272">
                      <a:moveTo>
                        <a:pt x="1089" y="0"/>
                      </a:moveTo>
                      <a:cubicBezTo>
                        <a:pt x="988" y="18"/>
                        <a:pt x="663" y="64"/>
                        <a:pt x="482" y="109"/>
                      </a:cubicBezTo>
                      <a:cubicBezTo>
                        <a:pt x="301" y="154"/>
                        <a:pt x="100" y="238"/>
                        <a:pt x="0" y="2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68" name="未知"/>
                <p:cNvSpPr/>
                <p:nvPr/>
              </p:nvSpPr>
              <p:spPr>
                <a:xfrm>
                  <a:off x="137" y="942"/>
                  <a:ext cx="1134" cy="272"/>
                </a:xfrm>
                <a:custGeom>
                  <a:rect l="0" t="0" r="0" b="0"/>
                  <a:pathLst>
                    <a:path w="1134" h="272">
                      <a:moveTo>
                        <a:pt x="1134" y="272"/>
                      </a:moveTo>
                      <a:cubicBezTo>
                        <a:pt x="1024" y="241"/>
                        <a:pt x="663" y="129"/>
                        <a:pt x="474" y="84"/>
                      </a:cubicBezTo>
                      <a:cubicBezTo>
                        <a:pt x="285" y="39"/>
                        <a:pt x="99" y="1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69" name="未知"/>
                <p:cNvSpPr/>
                <p:nvPr/>
              </p:nvSpPr>
              <p:spPr>
                <a:xfrm>
                  <a:off x="0" y="806"/>
                  <a:ext cx="1180" cy="363"/>
                </a:xfrm>
                <a:custGeom>
                  <a:rect l="0" t="0" r="0" b="0"/>
                  <a:pathLst>
                    <a:path w="1180" h="363">
                      <a:moveTo>
                        <a:pt x="1180" y="363"/>
                      </a:moveTo>
                      <a:cubicBezTo>
                        <a:pt x="1067" y="321"/>
                        <a:pt x="699" y="172"/>
                        <a:pt x="502" y="112"/>
                      </a:cubicBezTo>
                      <a:cubicBezTo>
                        <a:pt x="305" y="52"/>
                        <a:pt x="105" y="23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0" name="未知"/>
                <p:cNvSpPr/>
                <p:nvPr/>
              </p:nvSpPr>
              <p:spPr>
                <a:xfrm>
                  <a:off x="91" y="715"/>
                  <a:ext cx="1173" cy="461"/>
                </a:xfrm>
                <a:custGeom>
                  <a:rect l="0" t="0" r="0" b="0"/>
                  <a:pathLst>
                    <a:path w="1173" h="461">
                      <a:moveTo>
                        <a:pt x="1173" y="461"/>
                      </a:moveTo>
                      <a:cubicBezTo>
                        <a:pt x="1088" y="425"/>
                        <a:pt x="862" y="323"/>
                        <a:pt x="666" y="246"/>
                      </a:cubicBezTo>
                      <a:cubicBezTo>
                        <a:pt x="470" y="169"/>
                        <a:pt x="139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1" name="未知"/>
                <p:cNvSpPr/>
                <p:nvPr/>
              </p:nvSpPr>
              <p:spPr>
                <a:xfrm>
                  <a:off x="227" y="716"/>
                  <a:ext cx="1134" cy="453"/>
                </a:xfrm>
                <a:custGeom>
                  <a:rect l="0" t="0" r="0" b="0"/>
                  <a:pathLst>
                    <a:path w="1134" h="452">
                      <a:moveTo>
                        <a:pt x="1134" y="453"/>
                      </a:moveTo>
                      <a:cubicBezTo>
                        <a:pt x="1034" y="407"/>
                        <a:pt x="722" y="254"/>
                        <a:pt x="533" y="178"/>
                      </a:cubicBezTo>
                      <a:cubicBezTo>
                        <a:pt x="344" y="102"/>
                        <a:pt x="111" y="37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2" name="未知"/>
                <p:cNvSpPr/>
                <p:nvPr/>
              </p:nvSpPr>
              <p:spPr>
                <a:xfrm>
                  <a:off x="460" y="444"/>
                  <a:ext cx="856" cy="724"/>
                </a:xfrm>
                <a:custGeom>
                  <a:rect l="0" t="0" r="0" b="0"/>
                  <a:pathLst>
                    <a:path w="856" h="724">
                      <a:moveTo>
                        <a:pt x="856" y="724"/>
                      </a:moveTo>
                      <a:lnTo>
                        <a:pt x="372" y="234"/>
                      </a:lnTo>
                      <a:cubicBezTo>
                        <a:pt x="229" y="113"/>
                        <a:pt x="77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3" name="未知"/>
                <p:cNvSpPr/>
                <p:nvPr/>
              </p:nvSpPr>
              <p:spPr>
                <a:xfrm>
                  <a:off x="318" y="489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lnTo>
                        <a:pt x="220" y="11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4" name="未知"/>
                <p:cNvSpPr/>
                <p:nvPr/>
              </p:nvSpPr>
              <p:spPr>
                <a:xfrm>
                  <a:off x="454" y="625"/>
                  <a:ext cx="998" cy="635"/>
                </a:xfrm>
                <a:custGeom>
                  <a:rect l="0" t="0" r="0" b="0"/>
                  <a:pathLst>
                    <a:path w="998" h="635">
                      <a:moveTo>
                        <a:pt x="998" y="635"/>
                      </a:moveTo>
                      <a:cubicBezTo>
                        <a:pt x="882" y="554"/>
                        <a:pt x="466" y="255"/>
                        <a:pt x="300" y="149"/>
                      </a:cubicBezTo>
                      <a:cubicBezTo>
                        <a:pt x="134" y="43"/>
                        <a:pt x="62" y="3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5" name="未知"/>
                <p:cNvSpPr/>
                <p:nvPr/>
              </p:nvSpPr>
              <p:spPr>
                <a:xfrm>
                  <a:off x="358" y="234"/>
                  <a:ext cx="1050" cy="980"/>
                </a:xfrm>
                <a:custGeom>
                  <a:rect l="0" t="0" r="0" b="0"/>
                  <a:pathLst>
                    <a:path w="1050" h="980">
                      <a:moveTo>
                        <a:pt x="1050" y="980"/>
                      </a:moveTo>
                      <a:lnTo>
                        <a:pt x="378" y="234"/>
                      </a:lnTo>
                      <a:cubicBezTo>
                        <a:pt x="203" y="71"/>
                        <a:pt x="79" y="49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6" name="直接连接符 20675"/>
                <p:cNvSpPr/>
                <p:nvPr/>
              </p:nvSpPr>
              <p:spPr>
                <a:xfrm flipH="1" flipV="1">
                  <a:off x="681" y="307"/>
                  <a:ext cx="771" cy="997"/>
                </a:xfrm>
                <a:prstGeom prst="line">
                  <a:avLst/>
                </a:prstGeom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20677" name="未知"/>
                <p:cNvSpPr/>
                <p:nvPr/>
              </p:nvSpPr>
              <p:spPr>
                <a:xfrm>
                  <a:off x="773" y="308"/>
                  <a:ext cx="635" cy="997"/>
                </a:xfrm>
                <a:custGeom>
                  <a:rect l="0" t="0" r="0" b="0"/>
                  <a:pathLst>
                    <a:path w="635" h="997">
                      <a:moveTo>
                        <a:pt x="635" y="997"/>
                      </a:moveTo>
                      <a:cubicBezTo>
                        <a:pt x="569" y="887"/>
                        <a:pt x="345" y="500"/>
                        <a:pt x="239" y="334"/>
                      </a:cubicBezTo>
                      <a:cubicBezTo>
                        <a:pt x="133" y="168"/>
                        <a:pt x="50" y="7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8" name="未知"/>
                <p:cNvSpPr/>
                <p:nvPr/>
              </p:nvSpPr>
              <p:spPr>
                <a:xfrm>
                  <a:off x="916" y="234"/>
                  <a:ext cx="492" cy="1026"/>
                </a:xfrm>
                <a:custGeom>
                  <a:rect l="0" t="0" r="0" b="0"/>
                  <a:pathLst>
                    <a:path w="492" h="1026">
                      <a:moveTo>
                        <a:pt x="492" y="1026"/>
                      </a:moveTo>
                      <a:cubicBezTo>
                        <a:pt x="452" y="924"/>
                        <a:pt x="334" y="585"/>
                        <a:pt x="252" y="414"/>
                      </a:cubicBezTo>
                      <a:cubicBezTo>
                        <a:pt x="170" y="243"/>
                        <a:pt x="53" y="8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9" name="未知"/>
                <p:cNvSpPr/>
                <p:nvPr/>
              </p:nvSpPr>
              <p:spPr>
                <a:xfrm>
                  <a:off x="1078" y="174"/>
                  <a:ext cx="330" cy="1086"/>
                </a:xfrm>
                <a:custGeom>
                  <a:rect l="0" t="0" r="0" b="0"/>
                  <a:pathLst>
                    <a:path w="330" h="1086">
                      <a:moveTo>
                        <a:pt x="330" y="1086"/>
                      </a:moveTo>
                      <a:cubicBezTo>
                        <a:pt x="302" y="966"/>
                        <a:pt x="217" y="547"/>
                        <a:pt x="162" y="366"/>
                      </a:cubicBezTo>
                      <a:cubicBezTo>
                        <a:pt x="107" y="185"/>
                        <a:pt x="34" y="76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0" name="未知"/>
                <p:cNvSpPr/>
                <p:nvPr/>
              </p:nvSpPr>
              <p:spPr>
                <a:xfrm>
                  <a:off x="1288" y="144"/>
                  <a:ext cx="164" cy="1160"/>
                </a:xfrm>
                <a:custGeom>
                  <a:rect l="0" t="0" r="0" b="0"/>
                  <a:pathLst>
                    <a:path w="164" h="1160">
                      <a:moveTo>
                        <a:pt x="164" y="1160"/>
                      </a:moveTo>
                      <a:cubicBezTo>
                        <a:pt x="148" y="1008"/>
                        <a:pt x="93" y="439"/>
                        <a:pt x="66" y="246"/>
                      </a:cubicBezTo>
                      <a:cubicBezTo>
                        <a:pt x="39" y="53"/>
                        <a:pt x="14" y="51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1" name="未知"/>
                <p:cNvSpPr/>
                <p:nvPr/>
              </p:nvSpPr>
              <p:spPr>
                <a:xfrm>
                  <a:off x="1312" y="0"/>
                  <a:ext cx="191" cy="1259"/>
                </a:xfrm>
                <a:custGeom>
                  <a:rect l="0" t="0" r="0" b="0"/>
                  <a:pathLst>
                    <a:path w="191" h="1259">
                      <a:moveTo>
                        <a:pt x="140" y="1259"/>
                      </a:moveTo>
                      <a:cubicBezTo>
                        <a:pt x="145" y="1113"/>
                        <a:pt x="191" y="594"/>
                        <a:pt x="168" y="384"/>
                      </a:cubicBezTo>
                      <a:cubicBezTo>
                        <a:pt x="145" y="174"/>
                        <a:pt x="35" y="80"/>
                        <a:pt x="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2" name="未知"/>
                <p:cNvSpPr/>
                <p:nvPr/>
              </p:nvSpPr>
              <p:spPr>
                <a:xfrm>
                  <a:off x="1407" y="170"/>
                  <a:ext cx="181" cy="1134"/>
                </a:xfrm>
                <a:custGeom>
                  <a:rect l="0" t="0" r="0" b="0"/>
                  <a:pathLst>
                    <a:path w="181" h="1134">
                      <a:moveTo>
                        <a:pt x="0" y="1134"/>
                      </a:moveTo>
                      <a:cubicBezTo>
                        <a:pt x="19" y="988"/>
                        <a:pt x="85" y="445"/>
                        <a:pt x="115" y="256"/>
                      </a:cubicBezTo>
                      <a:cubicBezTo>
                        <a:pt x="145" y="67"/>
                        <a:pt x="167" y="53"/>
                        <a:pt x="181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3" name="未知"/>
                <p:cNvSpPr/>
                <p:nvPr/>
              </p:nvSpPr>
              <p:spPr>
                <a:xfrm>
                  <a:off x="1452" y="307"/>
                  <a:ext cx="317" cy="952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4" name="未知"/>
                <p:cNvSpPr/>
                <p:nvPr/>
              </p:nvSpPr>
              <p:spPr>
                <a:xfrm>
                  <a:off x="1407" y="34"/>
                  <a:ext cx="635" cy="1179"/>
                </a:xfrm>
                <a:custGeom>
                  <a:rect l="0" t="0" r="0" b="0"/>
                  <a:pathLst>
                    <a:path w="635" h="1179">
                      <a:moveTo>
                        <a:pt x="0" y="1179"/>
                      </a:moveTo>
                      <a:cubicBezTo>
                        <a:pt x="70" y="1066"/>
                        <a:pt x="315" y="697"/>
                        <a:pt x="421" y="501"/>
                      </a:cubicBezTo>
                      <a:cubicBezTo>
                        <a:pt x="527" y="305"/>
                        <a:pt x="591" y="105"/>
                        <a:pt x="635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5" name="未知"/>
                <p:cNvSpPr/>
                <p:nvPr/>
              </p:nvSpPr>
              <p:spPr>
                <a:xfrm>
                  <a:off x="1407" y="261"/>
                  <a:ext cx="816" cy="998"/>
                </a:xfrm>
                <a:custGeom>
                  <a:rect l="0" t="0" r="0" b="0"/>
                  <a:pathLst>
                    <a:path w="816" h="998">
                      <a:moveTo>
                        <a:pt x="0" y="998"/>
                      </a:moveTo>
                      <a:cubicBezTo>
                        <a:pt x="102" y="891"/>
                        <a:pt x="477" y="523"/>
                        <a:pt x="613" y="357"/>
                      </a:cubicBezTo>
                      <a:cubicBezTo>
                        <a:pt x="749" y="191"/>
                        <a:pt x="774" y="75"/>
                        <a:pt x="816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6" name="未知"/>
                <p:cNvSpPr/>
                <p:nvPr/>
              </p:nvSpPr>
              <p:spPr>
                <a:xfrm>
                  <a:off x="1452" y="489"/>
                  <a:ext cx="952" cy="771"/>
                </a:xfrm>
                <a:custGeom>
                  <a:rect l="0" t="0" r="0" b="0"/>
                  <a:pathLst>
                    <a:path w="952" h="771">
                      <a:moveTo>
                        <a:pt x="0" y="771"/>
                      </a:moveTo>
                      <a:cubicBezTo>
                        <a:pt x="91" y="704"/>
                        <a:pt x="385" y="497"/>
                        <a:pt x="544" y="369"/>
                      </a:cubicBezTo>
                      <a:cubicBezTo>
                        <a:pt x="703" y="241"/>
                        <a:pt x="867" y="77"/>
                        <a:pt x="952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7" name="未知"/>
                <p:cNvSpPr/>
                <p:nvPr/>
              </p:nvSpPr>
              <p:spPr>
                <a:xfrm>
                  <a:off x="1452" y="625"/>
                  <a:ext cx="1088" cy="635"/>
                </a:xfrm>
                <a:custGeom>
                  <a:rect l="0" t="0" r="0" b="0"/>
                  <a:pathLst>
                    <a:path w="1088" h="635">
                      <a:moveTo>
                        <a:pt x="0" y="635"/>
                      </a:moveTo>
                      <a:cubicBezTo>
                        <a:pt x="109" y="581"/>
                        <a:pt x="471" y="417"/>
                        <a:pt x="652" y="311"/>
                      </a:cubicBezTo>
                      <a:cubicBezTo>
                        <a:pt x="833" y="205"/>
                        <a:pt x="997" y="65"/>
                        <a:pt x="1088" y="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8" name="未知"/>
                <p:cNvSpPr/>
                <p:nvPr/>
              </p:nvSpPr>
              <p:spPr>
                <a:xfrm>
                  <a:off x="1361" y="669"/>
                  <a:ext cx="1270" cy="635"/>
                </a:xfrm>
                <a:custGeom>
                  <a:rect l="0" t="0" r="0" b="0"/>
                  <a:pathLst>
                    <a:path w="1270" h="635">
                      <a:moveTo>
                        <a:pt x="0" y="635"/>
                      </a:moveTo>
                      <a:cubicBezTo>
                        <a:pt x="120" y="588"/>
                        <a:pt x="537" y="430"/>
                        <a:pt x="719" y="352"/>
                      </a:cubicBezTo>
                      <a:cubicBezTo>
                        <a:pt x="901" y="274"/>
                        <a:pt x="999" y="225"/>
                        <a:pt x="1091" y="166"/>
                      </a:cubicBezTo>
                      <a:cubicBezTo>
                        <a:pt x="1183" y="107"/>
                        <a:pt x="1233" y="35"/>
                        <a:pt x="1270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9" name="未知"/>
                <p:cNvSpPr/>
                <p:nvPr/>
              </p:nvSpPr>
              <p:spPr>
                <a:xfrm>
                  <a:off x="1402" y="1284"/>
                  <a:ext cx="776" cy="87"/>
                </a:xfrm>
                <a:custGeom>
                  <a:rect l="0" t="0" r="0" b="0"/>
                  <a:pathLst>
                    <a:path w="776" h="87">
                      <a:moveTo>
                        <a:pt x="0" y="0"/>
                      </a:moveTo>
                      <a:cubicBezTo>
                        <a:pt x="63" y="14"/>
                        <a:pt x="255" y="81"/>
                        <a:pt x="384" y="84"/>
                      </a:cubicBezTo>
                      <a:cubicBezTo>
                        <a:pt x="513" y="87"/>
                        <a:pt x="694" y="33"/>
                        <a:pt x="776" y="2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0" name="未知"/>
                <p:cNvSpPr/>
                <p:nvPr/>
              </p:nvSpPr>
              <p:spPr>
                <a:xfrm>
                  <a:off x="1407" y="1305"/>
                  <a:ext cx="544" cy="135"/>
                </a:xfrm>
                <a:custGeom>
                  <a:rect l="0" t="0" r="0" b="0"/>
                  <a:pathLst>
                    <a:path w="544" h="135">
                      <a:moveTo>
                        <a:pt x="0" y="0"/>
                      </a:moveTo>
                      <a:lnTo>
                        <a:pt x="289" y="99"/>
                      </a:lnTo>
                      <a:cubicBezTo>
                        <a:pt x="380" y="121"/>
                        <a:pt x="491" y="128"/>
                        <a:pt x="544" y="13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1" name="未知"/>
                <p:cNvSpPr/>
                <p:nvPr/>
              </p:nvSpPr>
              <p:spPr>
                <a:xfrm>
                  <a:off x="1361" y="1350"/>
                  <a:ext cx="363" cy="272"/>
                </a:xfrm>
                <a:custGeom>
                  <a:rect l="0" t="0" r="0" b="0"/>
                  <a:pathLst>
                    <a:path w="363" h="272">
                      <a:moveTo>
                        <a:pt x="0" y="0"/>
                      </a:moveTo>
                      <a:cubicBezTo>
                        <a:pt x="34" y="32"/>
                        <a:pt x="143" y="147"/>
                        <a:pt x="203" y="192"/>
                      </a:cubicBezTo>
                      <a:cubicBezTo>
                        <a:pt x="263" y="237"/>
                        <a:pt x="330" y="255"/>
                        <a:pt x="363" y="272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2" name="未知"/>
                <p:cNvSpPr/>
                <p:nvPr/>
              </p:nvSpPr>
              <p:spPr>
                <a:xfrm>
                  <a:off x="1316" y="1350"/>
                  <a:ext cx="260" cy="306"/>
                </a:xfrm>
                <a:custGeom>
                  <a:rect l="0" t="0" r="0" b="0"/>
                  <a:pathLst>
                    <a:path w="260" h="306">
                      <a:moveTo>
                        <a:pt x="0" y="0"/>
                      </a:moveTo>
                      <a:cubicBezTo>
                        <a:pt x="24" y="33"/>
                        <a:pt x="103" y="147"/>
                        <a:pt x="146" y="198"/>
                      </a:cubicBezTo>
                      <a:cubicBezTo>
                        <a:pt x="189" y="249"/>
                        <a:pt x="236" y="284"/>
                        <a:pt x="260" y="306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3" name="未知"/>
                <p:cNvSpPr/>
                <p:nvPr/>
              </p:nvSpPr>
              <p:spPr>
                <a:xfrm>
                  <a:off x="454" y="1168"/>
                  <a:ext cx="907" cy="72"/>
                </a:xfrm>
                <a:custGeom>
                  <a:rect l="0" t="0" r="0" b="0"/>
                  <a:pathLst>
                    <a:path w="905" h="72">
                      <a:moveTo>
                        <a:pt x="0" y="27"/>
                      </a:moveTo>
                      <a:cubicBezTo>
                        <a:pt x="55" y="24"/>
                        <a:pt x="180" y="0"/>
                        <a:pt x="331" y="7"/>
                      </a:cubicBezTo>
                      <a:cubicBezTo>
                        <a:pt x="482" y="14"/>
                        <a:pt x="787" y="59"/>
                        <a:pt x="907" y="72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4" name="未知"/>
                <p:cNvSpPr/>
                <p:nvPr/>
              </p:nvSpPr>
              <p:spPr>
                <a:xfrm>
                  <a:off x="1407" y="1259"/>
                  <a:ext cx="907" cy="56"/>
                </a:xfrm>
                <a:custGeom>
                  <a:rect l="0" t="0" r="0" b="0"/>
                  <a:pathLst>
                    <a:path w="905" h="56">
                      <a:moveTo>
                        <a:pt x="0" y="0"/>
                      </a:moveTo>
                      <a:cubicBezTo>
                        <a:pt x="86" y="8"/>
                        <a:pt x="366" y="42"/>
                        <a:pt x="517" y="49"/>
                      </a:cubicBezTo>
                      <a:cubicBezTo>
                        <a:pt x="668" y="56"/>
                        <a:pt x="826" y="46"/>
                        <a:pt x="907" y="45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5" name="未知"/>
                <p:cNvSpPr/>
                <p:nvPr/>
              </p:nvSpPr>
              <p:spPr>
                <a:xfrm>
                  <a:off x="1361" y="1304"/>
                  <a:ext cx="635" cy="363"/>
                </a:xfrm>
                <a:custGeom>
                  <a:rect l="0" t="0" r="0" b="0"/>
                  <a:pathLst>
                    <a:path w="635" h="363">
                      <a:moveTo>
                        <a:pt x="0" y="0"/>
                      </a:moveTo>
                      <a:cubicBezTo>
                        <a:pt x="57" y="40"/>
                        <a:pt x="235" y="178"/>
                        <a:pt x="341" y="238"/>
                      </a:cubicBezTo>
                      <a:cubicBezTo>
                        <a:pt x="447" y="298"/>
                        <a:pt x="574" y="337"/>
                        <a:pt x="635" y="363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6" name="未知"/>
                <p:cNvSpPr/>
                <p:nvPr/>
              </p:nvSpPr>
              <p:spPr>
                <a:xfrm>
                  <a:off x="1361" y="216"/>
                  <a:ext cx="35" cy="1043"/>
                </a:xfrm>
                <a:custGeom>
                  <a:rect l="0" t="0" r="0" b="0"/>
                  <a:pathLst>
                    <a:path w="35" h="1043">
                      <a:moveTo>
                        <a:pt x="0" y="0"/>
                      </a:moveTo>
                      <a:cubicBezTo>
                        <a:pt x="6" y="84"/>
                        <a:pt x="35" y="330"/>
                        <a:pt x="35" y="504"/>
                      </a:cubicBezTo>
                      <a:cubicBezTo>
                        <a:pt x="35" y="678"/>
                        <a:pt x="7" y="931"/>
                        <a:pt x="0" y="1043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7" name="未知"/>
                <p:cNvSpPr/>
                <p:nvPr/>
              </p:nvSpPr>
              <p:spPr>
                <a:xfrm>
                  <a:off x="863" y="1168"/>
                  <a:ext cx="544" cy="590"/>
                </a:xfrm>
                <a:custGeom>
                  <a:rect l="0" t="0" r="0" b="0"/>
                  <a:pathLst>
                    <a:path w="544" h="590">
                      <a:moveTo>
                        <a:pt x="544" y="0"/>
                      </a:moveTo>
                      <a:cubicBezTo>
                        <a:pt x="495" y="45"/>
                        <a:pt x="341" y="173"/>
                        <a:pt x="250" y="271"/>
                      </a:cubicBezTo>
                      <a:cubicBezTo>
                        <a:pt x="159" y="369"/>
                        <a:pt x="52" y="524"/>
                        <a:pt x="0" y="590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8" name="未知"/>
                <p:cNvSpPr/>
                <p:nvPr/>
              </p:nvSpPr>
              <p:spPr>
                <a:xfrm>
                  <a:off x="862" y="1304"/>
                  <a:ext cx="498" cy="817"/>
                </a:xfrm>
                <a:custGeom>
                  <a:rect l="0" t="0" r="0" b="0"/>
                  <a:pathLst>
                    <a:path w="498" h="817">
                      <a:moveTo>
                        <a:pt x="498" y="0"/>
                      </a:moveTo>
                      <a:cubicBezTo>
                        <a:pt x="455" y="58"/>
                        <a:pt x="323" y="210"/>
                        <a:pt x="240" y="346"/>
                      </a:cubicBezTo>
                      <a:cubicBezTo>
                        <a:pt x="157" y="482"/>
                        <a:pt x="50" y="719"/>
                        <a:pt x="0" y="817"/>
                      </a:cubicBezTo>
                    </a:path>
                  </a:pathLst>
                </a:custGeom>
                <a:noFill/>
                <a:ln w="127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9" name="未知"/>
                <p:cNvSpPr/>
                <p:nvPr/>
              </p:nvSpPr>
              <p:spPr>
                <a:xfrm>
                  <a:off x="1408" y="1350"/>
                  <a:ext cx="317" cy="680"/>
                </a:xfrm>
                <a:custGeom>
                  <a:rect l="0" t="0" r="0" b="0"/>
                  <a:pathLst>
                    <a:path w="317" h="680">
                      <a:moveTo>
                        <a:pt x="0" y="0"/>
                      </a:moveTo>
                      <a:cubicBezTo>
                        <a:pt x="27" y="48"/>
                        <a:pt x="120" y="212"/>
                        <a:pt x="164" y="288"/>
                      </a:cubicBezTo>
                      <a:cubicBezTo>
                        <a:pt x="208" y="364"/>
                        <a:pt x="238" y="391"/>
                        <a:pt x="264" y="456"/>
                      </a:cubicBezTo>
                      <a:cubicBezTo>
                        <a:pt x="290" y="521"/>
                        <a:pt x="306" y="633"/>
                        <a:pt x="317" y="68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00" name="未知"/>
                <p:cNvSpPr/>
                <p:nvPr/>
              </p:nvSpPr>
              <p:spPr>
                <a:xfrm rot="681217">
                  <a:off x="1543" y="1168"/>
                  <a:ext cx="409" cy="90"/>
                </a:xfrm>
                <a:custGeom>
                  <a:rect l="0" t="0" r="0" b="0"/>
                  <a:pathLst>
                    <a:path w="409" h="90">
                      <a:moveTo>
                        <a:pt x="0" y="90"/>
                      </a:moveTo>
                      <a:cubicBezTo>
                        <a:pt x="36" y="85"/>
                        <a:pt x="149" y="77"/>
                        <a:pt x="217" y="62"/>
                      </a:cubicBezTo>
                      <a:lnTo>
                        <a:pt x="409" y="0"/>
                      </a:lnTo>
                    </a:path>
                  </a:pathLst>
                </a:custGeom>
                <a:noFill/>
                <a:ln w="2540" cap="rnd" cmpd="sng">
                  <a:solidFill>
                    <a:schemeClr val="bg1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01" name="未知"/>
                <p:cNvSpPr/>
                <p:nvPr/>
              </p:nvSpPr>
              <p:spPr>
                <a:xfrm>
                  <a:off x="1361" y="533"/>
                  <a:ext cx="273" cy="726"/>
                </a:xfrm>
                <a:custGeom>
                  <a:rect l="0" t="0" r="0" b="0"/>
                  <a:pathLst>
                    <a:path w="317" h="952">
                      <a:moveTo>
                        <a:pt x="0" y="952"/>
                      </a:moveTo>
                      <a:cubicBezTo>
                        <a:pt x="43" y="837"/>
                        <a:pt x="203" y="422"/>
                        <a:pt x="256" y="263"/>
                      </a:cubicBezTo>
                      <a:cubicBezTo>
                        <a:pt x="309" y="104"/>
                        <a:pt x="304" y="55"/>
                        <a:pt x="317" y="0"/>
                      </a:cubicBezTo>
                    </a:path>
                  </a:pathLst>
                </a:custGeom>
                <a:noFill/>
                <a:ln w="254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0715" name="图片 20714" descr="柳虚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0" y="-977900"/>
            <a:ext cx="1292225" cy="291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717" name="文本框 20716"/>
          <p:cNvSpPr txBox="1"/>
          <p:nvPr/>
        </p:nvSpPr>
        <p:spPr>
          <a:xfrm>
            <a:off x="293370" y="219710"/>
            <a:ext cx="66617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(二).句子成分排比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718" name="文本框 20717"/>
          <p:cNvSpPr txBox="1"/>
          <p:nvPr/>
        </p:nvSpPr>
        <p:spPr>
          <a:xfrm>
            <a:off x="2287588" y="1600200"/>
            <a:ext cx="7694612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20719" name="文本框 20718"/>
          <p:cNvSpPr txBox="1"/>
          <p:nvPr/>
        </p:nvSpPr>
        <p:spPr>
          <a:xfrm>
            <a:off x="2417763" y="1481138"/>
            <a:ext cx="78692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20720" name="文本框 20719"/>
          <p:cNvSpPr txBox="1"/>
          <p:nvPr/>
        </p:nvSpPr>
        <p:spPr>
          <a:xfrm>
            <a:off x="2286000" y="1527175"/>
            <a:ext cx="762000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en-US" altLang="zh-CN"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20721" name="文本框 20720"/>
          <p:cNvSpPr txBox="1"/>
          <p:nvPr/>
        </p:nvSpPr>
        <p:spPr>
          <a:xfrm>
            <a:off x="293370" y="1057910"/>
            <a:ext cx="11267440" cy="6216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A.主语的排比</a:t>
            </a:r>
            <a:endParaRPr lang="zh-CN" altLang="en-US" sz="32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白热的石雹，暗红的烟云，火箭般的熔岩，交织成一个硕大无比的万花筒。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B谓语的排比</a:t>
            </a:r>
            <a:endParaRPr lang="zh-CN" altLang="en-US" sz="32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延安的歌声它是黑夜的火把，雪天的煤炭，大旱的甘霖。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C.宾语的排比</a:t>
            </a:r>
            <a:endParaRPr lang="zh-CN" altLang="en-US" sz="32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幼圆" panose="02010509060101010101" pitchFamily="1" charset="-122"/>
              </a:rPr>
              <a:t>     帆的一生充满了曲折困苦，它呼啸在暴风中，腾跃在波谷里，急行在骤雨中，喧嚣在狂浪中，穿行于礁石间……帆以坚强不屈的意志年年月月与怒涛巨澜博斗着</a:t>
            </a:r>
            <a:endParaRPr lang="zh-CN" altLang="en-US" sz="2800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06 1.38778E-17 L -0.354 0.05347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7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2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-0.0081 L 0.37934 -0.11481 C 0.45868 -0.13888 0.57761 -0.15208 0.70174 -0.15208 C 0.84323 -0.15208 0.95643 -0.13888 1.03594 -0.11481 L 1.41563 -0.0081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20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00" y="-6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06 0.078 C 0.21632 0.14884 0.43195 0.22013 0.7 0.17106 C 0.96771 0.12222 1.28785 -0.0463 1.60799 -0.21459" pathEditMode="relative" rAng="0" ptsTypes="aaA">
                                      <p:cBhvr>
                                        <p:cTn id="10" dur="3000" fill="hold"/>
                                        <p:tgtEl>
                                          <p:spTgt spid="20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00" y="-67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12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06 -4.44444E-06 L 0.94983 -0.67013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00" y="-327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399520">
                                      <p:cBhvr>
                                        <p:cTn id="16" dur="1000" fill="hold"/>
                                        <p:tgtEl>
                                          <p:spTgt spid="206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-3.33333E-06 L 1.42188 0.03264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20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00" y="16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06 -7.40741E-07 C 0.11771 0.29792 0.23473 0.5963 0.44063 0.5287 C 0.64653 0.46134 0.94115 0.02801 1.23577 -0.40463" pathEditMode="relative" rAng="0" ptsTypes="aaA">
                                      <p:cBhvr>
                                        <p:cTn id="20" dur="30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00" y="96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4799520">
                                      <p:cBhvr>
                                        <p:cTn id="22" dur="20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76" name="文本框 21575"/>
          <p:cNvSpPr txBox="1"/>
          <p:nvPr/>
        </p:nvSpPr>
        <p:spPr>
          <a:xfrm>
            <a:off x="366395" y="551815"/>
            <a:ext cx="11366500" cy="5754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D.定语的排比</a:t>
            </a:r>
            <a:endParaRPr lang="zh-CN" altLang="en-US" sz="32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幼圆" panose="02010509060101010101" pitchFamily="1" charset="-122"/>
              </a:rPr>
              <a:t>  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说空话、说大话、说假话的恶习必须杜绝。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E.状语的排比</a:t>
            </a:r>
            <a:endParaRPr lang="zh-CN" altLang="en-US" sz="32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   于是为了一点点虚荣，为了几声无聊的赞美，为了几道艳羡的目光，我毅然背起了行囊。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F.补语的排比</a:t>
            </a:r>
            <a:endParaRPr lang="zh-CN" altLang="en-US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幼圆" panose="02010509060101010101" pitchFamily="1" charset="-122"/>
              </a:rPr>
              <a:t>  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春天的雨下得像牛毛，像花针，像细丝，密密地斜织着，人家屋顶上全笼着一层薄烟。</a:t>
            </a:r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solidFill>
                <a:srgbClr val="FF00FF"/>
              </a:solidFill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幼圆" panose="02010509060101010101" pitchFamily="1" charset="-122"/>
              </a:rPr>
              <a:t>。</a:t>
            </a:r>
            <a:endParaRPr lang="zh-CN" altLang="en-US"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</p:spTree>
  </p:cSld>
  <p:clrMapOvr>
    <a:masterClrMapping/>
  </p:clrMapOvr>
  <p:transition spd="med">
    <p:wedg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1445" y="401320"/>
            <a:ext cx="1186434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生产多么需要科学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!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革命多么需要科学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!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人民多么需要科学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!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秦牧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向科学技术现代化进军的战鼓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沙漠开始出现了绿洲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不毛之地长出了庄稼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濯濯童山披上了锦裳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水库和运河像闪亮的镜子和一条衣带一样布满山谷和原野。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秦牧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土地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大理花多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多得园艺家定不出名字来称呼。大理花艳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艳得美术家调不出颜色来点染。大理花娇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娇得文学家想不出词句来描绘。大理花香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香得外来人一到这苍山下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洱海边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顿觉飘飘然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不酒而醉。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曹靖华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点苍山下金花娇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④在这里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蓝天明月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秃顶的山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单调的黄土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浅濑的水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似乎都是最恰当不过的背景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无可更换。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茅盾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风景谈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⑤在轻轻荡漾着的溪流的两岸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满是高过马头的野花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红、黄、蓝、白、紫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五彩缤纷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像织不完的织锦那么绵延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像天边的彩霞那么耀眼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像高空的长虹那么绚烂。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碧野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天山景物记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⑥延安的歌声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革命的歌声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战斗的歌声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劳动的歌声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极为广泛的群众的歌声。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吴伯箫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歌声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⑦鲁迅是在文化战线上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代表全民族的大多数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向着敌人冲锋陷阵的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最正确、最勇敢、最坚决、最忠诚、最热忱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的空前的民族英雄。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毛泽东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新民主主义论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⑧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当祖国度过了沸腾的白天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当人们从梦里露出甜蜜的微笑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当熟睡的婴儿脸上现出幸福的酒窝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当晶莹的露珠挂上嫩绿的幼苗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同志啊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你可知道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我们敬爱的周总理的办公室啊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灯光又亮了通宵。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石祥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周总理办公室的灯光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⑨入夜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用眼望去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数十里烈焰腾飞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火龙翻滚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映得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满天红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满山红</a:t>
            </a:r>
            <a:r>
              <a:rPr lang="en-US" altLang="zh-CN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满江红。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郑直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激战无名川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1445" y="5734685"/>
            <a:ext cx="114992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例①是由三个感叹句构成的排比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它从不同角度强调了“科学”的重要性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例②是三个分句的排比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例③是四个复句的排比。例④是主语的排比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例⑤是谓语的排比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例⑥是宾语的排比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例⑦是定语的排比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例⑧是状语的排比</a:t>
            </a:r>
            <a:r>
              <a:rPr lang="en-US" altLang="zh-CN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例⑨是补语的排比。</a:t>
            </a:r>
            <a:endParaRPr lang="zh-CN" altLang="en-US" sz="20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445" y="3302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练习</a:t>
            </a:r>
            <a:endParaRPr lang="zh-CN" altLang="zh-CN" sz="2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22529"/>
          <p:cNvSpPr>
            <a:spLocks noGrp="1"/>
          </p:cNvSpPr>
          <p:nvPr>
            <p:ph type="ctrTitle" idx="4294967295"/>
          </p:nvPr>
        </p:nvSpPr>
        <p:spPr>
          <a:xfrm>
            <a:off x="0" y="154305"/>
            <a:ext cx="7772400" cy="1217295"/>
          </a:xfrm>
        </p:spPr>
        <p:txBody>
          <a:bodyPr lIns="91430" tIns="45715" rIns="91430" bIns="45715" anchor="ctr"/>
          <a:lstStyle/>
          <a:p>
            <a:pPr algn="l" defTabSz="914400">
              <a:buSzTx/>
            </a:pPr>
            <a:r>
              <a:rPr lang="zh-CN" altLang="en-US" sz="4000" kern="120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三.排比的作用</a:t>
            </a:r>
            <a:endParaRPr lang="zh-CN" altLang="en-US" sz="4000" kern="120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2520950" y="152558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673100" y="1181735"/>
            <a:ext cx="1058354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A.用排比写人，可将人物刻画细致</a:t>
            </a:r>
            <a:r>
              <a:rPr lang="zh-CN" altLang="en-US" sz="32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如:他的品质是那样的纯洁和高尚,他的意志是这样坚韧和刚强，他的气质是这样的淳朴和谦逊，他的胸怀是那样的没有和宽广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B.用排比写景，可将景物描写得细致入微，能收层次清楚、描写细腻、形象生动之效.</a:t>
            </a:r>
            <a:endParaRPr lang="zh-CN" altLang="en-US" sz="2800" b="1">
              <a:solidFill>
                <a:srgbClr val="0066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朱自清《春》一文中，“山朗润起来了，水长起来了，太阳的脸红起来了。” “ 像柳絮一般的雪，像芦花一般的雪，像蒲公英的带绒毛的种子一般的雪，在风中飞舞。”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TABLE_BEAUTIFY" val="smartTable{b4433811-1604-4082-8c82-6d30d27b2cac}"/>
</p:tagLst>
</file>

<file path=ppt/tags/tag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2_空白设计模板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135</Paragraphs>
  <Slides>24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9">
      <vt:lpstr>Arial</vt:lpstr>
      <vt:lpstr>微软雅黑</vt:lpstr>
      <vt:lpstr>宋体</vt:lpstr>
      <vt:lpstr>Wingdings</vt:lpstr>
      <vt:lpstr>Calibri Light</vt:lpstr>
      <vt:lpstr>Calibri</vt:lpstr>
      <vt:lpstr>华文行楷</vt:lpstr>
      <vt:lpstr>Arial Black</vt:lpstr>
      <vt:lpstr>楷体_GB2312</vt:lpstr>
      <vt:lpstr>Times New Roman</vt:lpstr>
      <vt:lpstr>幼圆</vt:lpstr>
      <vt:lpstr>黑体</vt:lpstr>
      <vt:lpstr>Courier New</vt:lpstr>
      <vt:lpstr>Microsoft JhengHei</vt:lpstr>
      <vt:lpstr>2_空白设计模板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三.排比的作用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四.与对偶、反复的区别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2021-11-14T09:27:08.679</cp:lastPrinted>
  <dcterms:created xsi:type="dcterms:W3CDTF">2021-11-14T09:27:08Z</dcterms:created>
  <dcterms:modified xsi:type="dcterms:W3CDTF">2021-11-14T01:27:09Z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