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836" r:id="rId3"/>
    <p:sldId id="837" r:id="rId4"/>
    <p:sldId id="838" r:id="rId5"/>
    <p:sldId id="829" r:id="rId6"/>
    <p:sldId id="839" r:id="rId7"/>
    <p:sldId id="841" r:id="rId8"/>
    <p:sldId id="842" r:id="rId9"/>
    <p:sldId id="831" r:id="rId10"/>
    <p:sldId id="840" r:id="rId11"/>
    <p:sldId id="767" r:id="rId12"/>
    <p:sldId id="821" r:id="rId13"/>
    <p:sldId id="785" r:id="rId14"/>
    <p:sldId id="783" r:id="rId15"/>
    <p:sldId id="784" r:id="rId16"/>
    <p:sldId id="789" r:id="rId17"/>
    <p:sldId id="815" r:id="rId18"/>
    <p:sldId id="290" r:id="rId19"/>
  </p:sldIdLst>
  <p:sldSz cx="11522075" cy="6480175"/>
  <p:notesSz cx="6858000" cy="9144000"/>
  <p:custDataLst>
    <p:tags r:id="rId25"/>
  </p:custDataLst>
  <p:defaultTextStyle>
    <a:defPPr>
      <a:defRPr lang="zh-CN"/>
    </a:defPPr>
    <a:lvl1pPr algn="l" defTabSz="913130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indent="1905" algn="l" defTabSz="913130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indent="1905" algn="l" defTabSz="913130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indent="1905" algn="l" defTabSz="913130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indent="1905" algn="l" defTabSz="913130" rtl="0" eaLnBrk="0" fontAlgn="base" hangingPunct="0">
      <a:spcBef>
        <a:spcPct val="0"/>
      </a:spcBef>
      <a:spcAft>
        <a:spcPct val="0"/>
      </a:spcAft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800" b="1" kern="120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9D90"/>
    <a:srgbClr val="009999"/>
    <a:srgbClr val="FF6600"/>
    <a:srgbClr val="990033"/>
    <a:srgbClr val="FF0066"/>
    <a:srgbClr val="008000"/>
    <a:srgbClr val="0000FF"/>
    <a:srgbClr val="6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11" autoAdjust="0"/>
    <p:restoredTop sz="99856" autoAdjust="0"/>
  </p:normalViewPr>
  <p:slideViewPr>
    <p:cSldViewPr showGuides="1">
      <p:cViewPr varScale="1">
        <p:scale>
          <a:sx n="71" d="100"/>
          <a:sy n="71" d="100"/>
        </p:scale>
        <p:origin x="704" y="44"/>
      </p:cViewPr>
      <p:guideLst>
        <p:guide orient="horz" pos="567"/>
        <p:guide orient="horz" pos="434"/>
        <p:guide orient="horz" pos="2218"/>
        <p:guide pos="1595"/>
        <p:guide pos="32"/>
        <p:guide pos="3600"/>
        <p:guide pos="365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46806" cy="468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6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2FC44C-B993-442A-8F63-F0D8300FF84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89854E7C-3E3F-46FE-A834-0D89CD53C912}">
      <dgm:prSet phldrT="[文本]" custT="1"/>
      <dgm:spPr/>
      <dgm:t>
        <a:bodyPr/>
        <a:lstStyle/>
        <a:p>
          <a:r>
            <a: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rPr>
            <a:t>提出论点</a:t>
          </a:r>
          <a:endParaRPr lang="zh-CN" altLang="en-US" sz="2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252D95B-D3B4-4720-ABE9-E9107A03CFF4}" cxnId="{C72B3CFC-1E11-4C0B-B1F4-16CEDAC9B25E}" type="parTrans">
      <dgm:prSet/>
      <dgm:spPr/>
      <dgm:t>
        <a:bodyPr/>
        <a:lstStyle/>
        <a:p>
          <a:endParaRPr lang="zh-CN" altLang="en-US"/>
        </a:p>
      </dgm:t>
    </dgm:pt>
    <dgm:pt modelId="{907A8C08-A827-4A16-A2D2-C3562FDD154B}" cxnId="{C72B3CFC-1E11-4C0B-B1F4-16CEDAC9B25E}" type="sibTrans">
      <dgm:prSet/>
      <dgm:spPr/>
      <dgm:t>
        <a:bodyPr/>
        <a:lstStyle/>
        <a:p>
          <a:endParaRPr lang="zh-CN" altLang="en-US"/>
        </a:p>
      </dgm:t>
    </dgm:pt>
    <dgm:pt modelId="{C589FCDE-0F6A-4DE7-A95D-D8CC7BEBF3A5}">
      <dgm:prSet phldrT="[文本]" custT="1"/>
      <dgm:spPr/>
      <dgm:t>
        <a:bodyPr/>
        <a:lstStyle/>
        <a:p>
          <a:r>
            <a: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rPr>
            <a:t>摆出现象及危害</a:t>
          </a:r>
          <a:endParaRPr lang="zh-CN" altLang="en-US" sz="2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14A0A0E-36F1-4976-B1DA-0E39D31022C5}" cxnId="{F75ABF57-10A4-4D7B-843A-E856C8003C02}" type="parTrans">
      <dgm:prSet/>
      <dgm:spPr/>
      <dgm:t>
        <a:bodyPr/>
        <a:lstStyle/>
        <a:p>
          <a:endParaRPr lang="zh-CN" altLang="en-US"/>
        </a:p>
      </dgm:t>
    </dgm:pt>
    <dgm:pt modelId="{696B4ED2-77CD-4C5C-ADC2-6631391F31A4}" cxnId="{F75ABF57-10A4-4D7B-843A-E856C8003C02}" type="sibTrans">
      <dgm:prSet/>
      <dgm:spPr/>
      <dgm:t>
        <a:bodyPr/>
        <a:lstStyle/>
        <a:p>
          <a:endParaRPr lang="zh-CN" altLang="en-US"/>
        </a:p>
      </dgm:t>
    </dgm:pt>
    <dgm:pt modelId="{523C4E7F-5D07-47A8-9B85-3181AD9E37EB}">
      <dgm:prSet phldrT="[文本]" custT="1"/>
      <dgm:spPr/>
      <dgm:t>
        <a:bodyPr/>
        <a:lstStyle/>
        <a:p>
          <a:r>
            <a: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rPr>
            <a:t>分析原因</a:t>
          </a:r>
          <a:endParaRPr lang="en-US" altLang="zh-CN" sz="2800" dirty="0" smtClean="0">
            <a:latin typeface="黑体" panose="02010609060101010101" pitchFamily="49" charset="-122"/>
            <a:ea typeface="黑体" panose="02010609060101010101" pitchFamily="49" charset="-122"/>
          </a:endParaRPr>
        </a:p>
        <a:p>
          <a:r>
            <a: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rPr>
            <a:t>揭示本质</a:t>
          </a:r>
          <a:endParaRPr lang="zh-CN" altLang="en-US" sz="2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884FEF28-3880-4587-B72D-7475CEEC6156}" cxnId="{5BEC9EAE-312F-464D-B603-CD4C8FE26297}" type="parTrans">
      <dgm:prSet/>
      <dgm:spPr/>
      <dgm:t>
        <a:bodyPr/>
        <a:lstStyle/>
        <a:p>
          <a:endParaRPr lang="zh-CN" altLang="en-US"/>
        </a:p>
      </dgm:t>
    </dgm:pt>
    <dgm:pt modelId="{9A5367E5-6318-40DB-83B5-81C7CA2E96E0}" cxnId="{5BEC9EAE-312F-464D-B603-CD4C8FE26297}" type="sibTrans">
      <dgm:prSet/>
      <dgm:spPr/>
      <dgm:t>
        <a:bodyPr/>
        <a:lstStyle/>
        <a:p>
          <a:endParaRPr lang="zh-CN" altLang="en-US"/>
        </a:p>
      </dgm:t>
    </dgm:pt>
    <dgm:pt modelId="{503579C7-066B-45CE-AA46-52743A703F93}">
      <dgm:prSet phldrT="[文本]" custT="1"/>
      <dgm:spPr/>
      <dgm:t>
        <a:bodyPr/>
        <a:lstStyle/>
        <a:p>
          <a:r>
            <a: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rPr>
            <a:t>得出结论</a:t>
          </a:r>
          <a:endParaRPr lang="zh-CN" altLang="en-US" sz="2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55AFC71F-D136-4CE1-A9A0-5C291F1545B1}" cxnId="{3672D164-0555-4D0D-BA86-DD9478D105BD}" type="parTrans">
      <dgm:prSet/>
      <dgm:spPr/>
      <dgm:t>
        <a:bodyPr/>
        <a:lstStyle/>
        <a:p>
          <a:endParaRPr lang="zh-CN" altLang="en-US"/>
        </a:p>
      </dgm:t>
    </dgm:pt>
    <dgm:pt modelId="{1D7877CD-B982-4ACC-AFBE-93FCFB55B121}" cxnId="{3672D164-0555-4D0D-BA86-DD9478D105BD}" type="sibTrans">
      <dgm:prSet/>
      <dgm:spPr/>
      <dgm:t>
        <a:bodyPr/>
        <a:lstStyle/>
        <a:p>
          <a:endParaRPr lang="zh-CN" altLang="en-US"/>
        </a:p>
      </dgm:t>
    </dgm:pt>
    <dgm:pt modelId="{4A1B4751-DF7C-4DB8-A66C-2BC83521F91A}" type="pres">
      <dgm:prSet presAssocID="{F52FC44C-B993-442A-8F63-F0D8300FF846}" presName="CompostProcess" presStyleCnt="0">
        <dgm:presLayoutVars>
          <dgm:dir/>
          <dgm:resizeHandles val="exact"/>
        </dgm:presLayoutVars>
      </dgm:prSet>
      <dgm:spPr/>
    </dgm:pt>
    <dgm:pt modelId="{8CF5007D-6F2A-4864-BF06-9523EFB2A6B5}" type="pres">
      <dgm:prSet presAssocID="{F52FC44C-B993-442A-8F63-F0D8300FF846}" presName="arrow" presStyleLbl="bgShp" presStyleIdx="0" presStyleCnt="1" custScaleX="117647" custLinFactNeighborX="-3635"/>
      <dgm:spPr/>
    </dgm:pt>
    <dgm:pt modelId="{991B8D49-EA6D-4A6C-9799-19CE4825607F}" type="pres">
      <dgm:prSet presAssocID="{F52FC44C-B993-442A-8F63-F0D8300FF846}" presName="linearProcess" presStyleCnt="0"/>
      <dgm:spPr/>
    </dgm:pt>
    <dgm:pt modelId="{2568C7B1-E1E3-4237-9709-E1152778E165}" type="pres">
      <dgm:prSet presAssocID="{89854E7C-3E3F-46FE-A834-0D89CD53C912}" presName="textNode" presStyleLbl="node1" presStyleIdx="0" presStyleCnt="4">
        <dgm:presLayoutVars>
          <dgm:bulletEnabled val="1"/>
        </dgm:presLayoutVars>
      </dgm:prSet>
      <dgm:spPr/>
    </dgm:pt>
    <dgm:pt modelId="{5A682146-8B7F-4181-B113-77E107DC464F}" type="pres">
      <dgm:prSet presAssocID="{907A8C08-A827-4A16-A2D2-C3562FDD154B}" presName="sibTrans" presStyleCnt="0"/>
      <dgm:spPr/>
    </dgm:pt>
    <dgm:pt modelId="{EEC8D66F-CC5B-49C7-BF59-7C2B129F690C}" type="pres">
      <dgm:prSet presAssocID="{C589FCDE-0F6A-4DE7-A95D-D8CC7BEBF3A5}" presName="textNode" presStyleLbl="node1" presStyleIdx="1" presStyleCnt="4">
        <dgm:presLayoutVars>
          <dgm:bulletEnabled val="1"/>
        </dgm:presLayoutVars>
      </dgm:prSet>
      <dgm:spPr/>
    </dgm:pt>
    <dgm:pt modelId="{295EB4BD-01F3-4A14-813D-CB9BAF1BBA87}" type="pres">
      <dgm:prSet presAssocID="{696B4ED2-77CD-4C5C-ADC2-6631391F31A4}" presName="sibTrans" presStyleCnt="0"/>
      <dgm:spPr/>
    </dgm:pt>
    <dgm:pt modelId="{9E52A61A-5D68-4E76-9FF7-3A7848AC7449}" type="pres">
      <dgm:prSet presAssocID="{523C4E7F-5D07-47A8-9B85-3181AD9E37EB}" presName="textNode" presStyleLbl="node1" presStyleIdx="2" presStyleCnt="4">
        <dgm:presLayoutVars>
          <dgm:bulletEnabled val="1"/>
        </dgm:presLayoutVars>
      </dgm:prSet>
      <dgm:spPr/>
    </dgm:pt>
    <dgm:pt modelId="{23CEE233-2E6B-4E9C-8189-A15E037B13AB}" type="pres">
      <dgm:prSet presAssocID="{9A5367E5-6318-40DB-83B5-81C7CA2E96E0}" presName="sibTrans" presStyleCnt="0"/>
      <dgm:spPr/>
    </dgm:pt>
    <dgm:pt modelId="{57D73089-EA83-4B00-AE2C-04EB7FD8E2FE}" type="pres">
      <dgm:prSet presAssocID="{503579C7-066B-45CE-AA46-52743A703F93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A450A0C3-611E-40F6-95F8-3BCF689BFC80}" type="presOf" srcId="{523C4E7F-5D07-47A8-9B85-3181AD9E37EB}" destId="{9E52A61A-5D68-4E76-9FF7-3A7848AC7449}" srcOrd="0" destOrd="0" presId="urn:microsoft.com/office/officeart/2005/8/layout/hProcess9"/>
    <dgm:cxn modelId="{C72B3CFC-1E11-4C0B-B1F4-16CEDAC9B25E}" srcId="{F52FC44C-B993-442A-8F63-F0D8300FF846}" destId="{89854E7C-3E3F-46FE-A834-0D89CD53C912}" srcOrd="0" destOrd="0" parTransId="{F252D95B-D3B4-4720-ABE9-E9107A03CFF4}" sibTransId="{907A8C08-A827-4A16-A2D2-C3562FDD154B}"/>
    <dgm:cxn modelId="{6F1DFB76-D434-4BCF-8247-13EE1DD237B8}" type="presOf" srcId="{C589FCDE-0F6A-4DE7-A95D-D8CC7BEBF3A5}" destId="{EEC8D66F-CC5B-49C7-BF59-7C2B129F690C}" srcOrd="0" destOrd="0" presId="urn:microsoft.com/office/officeart/2005/8/layout/hProcess9"/>
    <dgm:cxn modelId="{3672D164-0555-4D0D-BA86-DD9478D105BD}" srcId="{F52FC44C-B993-442A-8F63-F0D8300FF846}" destId="{503579C7-066B-45CE-AA46-52743A703F93}" srcOrd="3" destOrd="0" parTransId="{55AFC71F-D136-4CE1-A9A0-5C291F1545B1}" sibTransId="{1D7877CD-B982-4ACC-AFBE-93FCFB55B121}"/>
    <dgm:cxn modelId="{4D57D2BA-6C3E-4C3C-A13B-1F3DAF3EAB5B}" type="presOf" srcId="{503579C7-066B-45CE-AA46-52743A703F93}" destId="{57D73089-EA83-4B00-AE2C-04EB7FD8E2FE}" srcOrd="0" destOrd="0" presId="urn:microsoft.com/office/officeart/2005/8/layout/hProcess9"/>
    <dgm:cxn modelId="{F75ABF57-10A4-4D7B-843A-E856C8003C02}" srcId="{F52FC44C-B993-442A-8F63-F0D8300FF846}" destId="{C589FCDE-0F6A-4DE7-A95D-D8CC7BEBF3A5}" srcOrd="1" destOrd="0" parTransId="{014A0A0E-36F1-4976-B1DA-0E39D31022C5}" sibTransId="{696B4ED2-77CD-4C5C-ADC2-6631391F31A4}"/>
    <dgm:cxn modelId="{BE8641C1-0CA5-4DFA-AF2B-C261AA743C75}" type="presOf" srcId="{F52FC44C-B993-442A-8F63-F0D8300FF846}" destId="{4A1B4751-DF7C-4DB8-A66C-2BC83521F91A}" srcOrd="0" destOrd="0" presId="urn:microsoft.com/office/officeart/2005/8/layout/hProcess9"/>
    <dgm:cxn modelId="{5BEC9EAE-312F-464D-B603-CD4C8FE26297}" srcId="{F52FC44C-B993-442A-8F63-F0D8300FF846}" destId="{523C4E7F-5D07-47A8-9B85-3181AD9E37EB}" srcOrd="2" destOrd="0" parTransId="{884FEF28-3880-4587-B72D-7475CEEC6156}" sibTransId="{9A5367E5-6318-40DB-83B5-81C7CA2E96E0}"/>
    <dgm:cxn modelId="{543A8BEF-F4D3-45FF-99ED-773B8821E7EF}" type="presOf" srcId="{89854E7C-3E3F-46FE-A834-0D89CD53C912}" destId="{2568C7B1-E1E3-4237-9709-E1152778E165}" srcOrd="0" destOrd="0" presId="urn:microsoft.com/office/officeart/2005/8/layout/hProcess9"/>
    <dgm:cxn modelId="{5855D702-BA2D-4BBC-8723-BC00DE97E218}" type="presParOf" srcId="{4A1B4751-DF7C-4DB8-A66C-2BC83521F91A}" destId="{8CF5007D-6F2A-4864-BF06-9523EFB2A6B5}" srcOrd="0" destOrd="0" presId="urn:microsoft.com/office/officeart/2005/8/layout/hProcess9"/>
    <dgm:cxn modelId="{9C2CE6C7-CB47-46B4-9933-5CC674B62ABD}" type="presParOf" srcId="{4A1B4751-DF7C-4DB8-A66C-2BC83521F91A}" destId="{991B8D49-EA6D-4A6C-9799-19CE4825607F}" srcOrd="1" destOrd="0" presId="urn:microsoft.com/office/officeart/2005/8/layout/hProcess9"/>
    <dgm:cxn modelId="{6B550D5C-F09F-442E-8A20-AB1252A82F8A}" type="presParOf" srcId="{991B8D49-EA6D-4A6C-9799-19CE4825607F}" destId="{2568C7B1-E1E3-4237-9709-E1152778E165}" srcOrd="0" destOrd="0" presId="urn:microsoft.com/office/officeart/2005/8/layout/hProcess9"/>
    <dgm:cxn modelId="{E1A885E2-BE5D-43D7-95B7-D68823ED98E8}" type="presParOf" srcId="{991B8D49-EA6D-4A6C-9799-19CE4825607F}" destId="{5A682146-8B7F-4181-B113-77E107DC464F}" srcOrd="1" destOrd="0" presId="urn:microsoft.com/office/officeart/2005/8/layout/hProcess9"/>
    <dgm:cxn modelId="{577C5D15-AB78-4F85-BE83-90E3253EA8C3}" type="presParOf" srcId="{991B8D49-EA6D-4A6C-9799-19CE4825607F}" destId="{EEC8D66F-CC5B-49C7-BF59-7C2B129F690C}" srcOrd="2" destOrd="0" presId="urn:microsoft.com/office/officeart/2005/8/layout/hProcess9"/>
    <dgm:cxn modelId="{812095AD-3081-4DB8-A65F-5A66BE21A08E}" type="presParOf" srcId="{991B8D49-EA6D-4A6C-9799-19CE4825607F}" destId="{295EB4BD-01F3-4A14-813D-CB9BAF1BBA87}" srcOrd="3" destOrd="0" presId="urn:microsoft.com/office/officeart/2005/8/layout/hProcess9"/>
    <dgm:cxn modelId="{449E5FD5-779F-4332-A0F6-BA4F4E843E49}" type="presParOf" srcId="{991B8D49-EA6D-4A6C-9799-19CE4825607F}" destId="{9E52A61A-5D68-4E76-9FF7-3A7848AC7449}" srcOrd="4" destOrd="0" presId="urn:microsoft.com/office/officeart/2005/8/layout/hProcess9"/>
    <dgm:cxn modelId="{FB4378FC-3B06-4C6A-B6FB-9CF90CDCDC6A}" type="presParOf" srcId="{991B8D49-EA6D-4A6C-9799-19CE4825607F}" destId="{23CEE233-2E6B-4E9C-8189-A15E037B13AB}" srcOrd="5" destOrd="0" presId="urn:microsoft.com/office/officeart/2005/8/layout/hProcess9"/>
    <dgm:cxn modelId="{B1923633-3393-4F6C-848A-EAE0F6C83B2C}" type="presParOf" srcId="{991B8D49-EA6D-4A6C-9799-19CE4825607F}" destId="{57D73089-EA83-4B00-AE2C-04EB7FD8E2FE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F5007D-6F2A-4864-BF06-9523EFB2A6B5}">
      <dsp:nvSpPr>
        <dsp:cNvPr id="0" name=""/>
        <dsp:cNvSpPr/>
      </dsp:nvSpPr>
      <dsp:spPr>
        <a:xfrm>
          <a:off x="0" y="0"/>
          <a:ext cx="8191045" cy="355899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68C7B1-E1E3-4237-9709-E1152778E165}">
      <dsp:nvSpPr>
        <dsp:cNvPr id="0" name=""/>
        <dsp:cNvSpPr/>
      </dsp:nvSpPr>
      <dsp:spPr>
        <a:xfrm>
          <a:off x="2799" y="1067697"/>
          <a:ext cx="1818989" cy="14235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提出论点</a:t>
          </a:r>
          <a:endParaRPr lang="zh-CN" altLang="en-US" sz="28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72293" y="1137191"/>
        <a:ext cx="1680001" cy="1284609"/>
      </dsp:txXfrm>
    </dsp:sp>
    <dsp:sp modelId="{EEC8D66F-CC5B-49C7-BF59-7C2B129F690C}">
      <dsp:nvSpPr>
        <dsp:cNvPr id="0" name=""/>
        <dsp:cNvSpPr/>
      </dsp:nvSpPr>
      <dsp:spPr>
        <a:xfrm>
          <a:off x="2124953" y="1067697"/>
          <a:ext cx="1818989" cy="14235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摆出现象及危害</a:t>
          </a:r>
          <a:endParaRPr lang="zh-CN" altLang="en-US" sz="28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2194447" y="1137191"/>
        <a:ext cx="1680001" cy="1284609"/>
      </dsp:txXfrm>
    </dsp:sp>
    <dsp:sp modelId="{9E52A61A-5D68-4E76-9FF7-3A7848AC7449}">
      <dsp:nvSpPr>
        <dsp:cNvPr id="0" name=""/>
        <dsp:cNvSpPr/>
      </dsp:nvSpPr>
      <dsp:spPr>
        <a:xfrm>
          <a:off x="4247107" y="1067697"/>
          <a:ext cx="1818989" cy="14235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分析原因</a:t>
          </a:r>
          <a:endParaRPr lang="en-US" altLang="zh-CN" sz="2800" kern="1200" dirty="0" smtClean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揭示本质</a:t>
          </a:r>
          <a:endParaRPr lang="zh-CN" altLang="en-US" sz="28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4316601" y="1137191"/>
        <a:ext cx="1680001" cy="1284609"/>
      </dsp:txXfrm>
    </dsp:sp>
    <dsp:sp modelId="{57D73089-EA83-4B00-AE2C-04EB7FD8E2FE}">
      <dsp:nvSpPr>
        <dsp:cNvPr id="0" name=""/>
        <dsp:cNvSpPr/>
      </dsp:nvSpPr>
      <dsp:spPr>
        <a:xfrm>
          <a:off x="6369261" y="1067697"/>
          <a:ext cx="1818989" cy="142359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dirty="0" smtClean="0">
              <a:latin typeface="黑体" panose="02010609060101010101" pitchFamily="49" charset="-122"/>
              <a:ea typeface="黑体" panose="02010609060101010101" pitchFamily="49" charset="-122"/>
            </a:rPr>
            <a:t>得出结论</a:t>
          </a:r>
          <a:endParaRPr lang="zh-CN" altLang="en-US" sz="28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6438755" y="1137191"/>
        <a:ext cx="1680001" cy="12846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E7D2496-CBE9-4E36-8A77-BDCC3F09FA95}" type="datetimeFigureOut">
              <a:rPr lang="zh-CN" altLang="en-US"/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2AC6827-321A-4505-9EF5-6260B7F7F06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363C49E-3EA7-401B-ADF9-EAE10D8DE01E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831B4A0-DADF-403A-B955-5CE852F37597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9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31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3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530" algn="l" defTabSz="913130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defTabSz="91313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fld id="{B348E9DF-7C5E-4309-9218-A5A228ECB685}" type="slidenum">
              <a:rPr lang="zh-CN" altLang="en-US" sz="1200" b="0" smtClean="0">
                <a:solidFill>
                  <a:schemeClr val="tx1"/>
                </a:solidFill>
                <a:latin typeface="Calibri" panose="020F0502020204030204" pitchFamily="34" charset="0"/>
              </a:rPr>
            </a:fld>
            <a:endParaRPr lang="en-US" altLang="zh-CN" sz="1200" b="0" smtClean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33073" y="2445686"/>
            <a:ext cx="10255929" cy="849630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105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33073" y="3369691"/>
            <a:ext cx="10255929" cy="898592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27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31800" indent="0" algn="ctr">
              <a:buNone/>
              <a:defRPr sz="1890"/>
            </a:lvl2pPr>
            <a:lvl3pPr marL="864235" indent="0" algn="ctr">
              <a:buNone/>
              <a:defRPr sz="1700"/>
            </a:lvl3pPr>
            <a:lvl4pPr marL="1296035" indent="0" algn="ctr">
              <a:buNone/>
              <a:defRPr sz="1510"/>
            </a:lvl4pPr>
            <a:lvl5pPr marL="1727835" indent="0" algn="ctr">
              <a:buNone/>
              <a:defRPr sz="1510"/>
            </a:lvl5pPr>
            <a:lvl6pPr marL="2160270" indent="0" algn="ctr">
              <a:buNone/>
              <a:defRPr sz="1510"/>
            </a:lvl6pPr>
            <a:lvl7pPr marL="2592070" indent="0" algn="ctr">
              <a:buNone/>
              <a:defRPr sz="1510"/>
            </a:lvl7pPr>
            <a:lvl8pPr marL="3023870" indent="0" algn="ctr">
              <a:buNone/>
              <a:defRPr sz="1510"/>
            </a:lvl8pPr>
            <a:lvl9pPr marL="3456305" indent="0" algn="ctr">
              <a:buNone/>
              <a:defRPr sz="151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33119" y="900032"/>
            <a:ext cx="10255929" cy="4762333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33073" y="2445686"/>
            <a:ext cx="10255929" cy="849630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105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33073" y="408200"/>
            <a:ext cx="10255929" cy="6123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645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33073" y="1224600"/>
            <a:ext cx="10255929" cy="4763614"/>
          </a:xfrm>
        </p:spPr>
        <p:txBody>
          <a:bodyPr vert="horz" lIns="101600" tIns="0" rIns="82550" bIns="0" rtlCol="0">
            <a:no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33119" y="3598897"/>
            <a:ext cx="10255929" cy="590421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4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33114" y="4263115"/>
            <a:ext cx="10255929" cy="1018596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51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3180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2pPr>
            <a:lvl3pPr marL="86423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2960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4pPr>
            <a:lvl5pPr marL="172783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5pPr>
            <a:lvl6pPr marL="21602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6pPr>
            <a:lvl7pPr marL="25920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7pPr>
            <a:lvl8pPr marL="3023870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8pPr>
            <a:lvl9pPr marL="3456305" indent="0">
              <a:buNone/>
              <a:defRPr sz="15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33073" y="408200"/>
            <a:ext cx="10255929" cy="6123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645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33119" y="1224600"/>
            <a:ext cx="4992939" cy="4762333"/>
          </a:xfrm>
        </p:spPr>
        <p:txBody>
          <a:bodyPr vert="horz" lIns="101600" tIns="0" rIns="82550" bIns="0" rtlCol="0">
            <a:no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896064" y="1224600"/>
            <a:ext cx="4992939" cy="4762333"/>
          </a:xfrm>
        </p:spPr>
        <p:txBody>
          <a:bodyPr>
            <a:noAutofit/>
          </a:bodyPr>
          <a:lstStyle>
            <a:lvl1pPr>
              <a:defRPr sz="151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51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51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51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51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33073" y="408200"/>
            <a:ext cx="10255929" cy="6123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645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33119" y="1224600"/>
            <a:ext cx="4992939" cy="36001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89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33114" y="1690480"/>
            <a:ext cx="4992899" cy="4301440"/>
          </a:xfrm>
        </p:spPr>
        <p:txBody>
          <a:bodyPr vert="horz" lIns="101600" tIns="0" rIns="82550" bIns="0" rtlCol="0">
            <a:no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5893109" y="1224600"/>
            <a:ext cx="4992939" cy="36001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89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31800" indent="0">
              <a:buNone/>
              <a:defRPr sz="1890" b="1"/>
            </a:lvl2pPr>
            <a:lvl3pPr marL="864235" indent="0">
              <a:buNone/>
              <a:defRPr sz="1700" b="1"/>
            </a:lvl3pPr>
            <a:lvl4pPr marL="1296035" indent="0">
              <a:buNone/>
              <a:defRPr sz="1510" b="1"/>
            </a:lvl4pPr>
            <a:lvl5pPr marL="1727835" indent="0">
              <a:buNone/>
              <a:defRPr sz="1510" b="1"/>
            </a:lvl5pPr>
            <a:lvl6pPr marL="2160270" indent="0">
              <a:buNone/>
              <a:defRPr sz="1510" b="1"/>
            </a:lvl6pPr>
            <a:lvl7pPr marL="2592070" indent="0">
              <a:buNone/>
              <a:defRPr sz="1510" b="1"/>
            </a:lvl7pPr>
            <a:lvl8pPr marL="3023870" indent="0">
              <a:buNone/>
              <a:defRPr sz="1510" b="1"/>
            </a:lvl8pPr>
            <a:lvl9pPr marL="3456305" indent="0">
              <a:buNone/>
              <a:defRPr sz="151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5893109" y="1690480"/>
            <a:ext cx="4992939" cy="4301440"/>
          </a:xfrm>
        </p:spPr>
        <p:txBody>
          <a:bodyPr vert="horz" lIns="101600" tIns="0" rIns="82550" bIns="0" rtlCol="0">
            <a:no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645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33119" y="1224600"/>
            <a:ext cx="4992939" cy="4762333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48335" marR="0" lvl="1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51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080135" marR="0" lvl="2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511935" marR="0" lvl="3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944370" marR="0" lvl="4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5896109" y="1224600"/>
            <a:ext cx="4992939" cy="4762333"/>
          </a:xfrm>
        </p:spPr>
        <p:txBody>
          <a:bodyPr vert="horz" lIns="101600" tIns="0" rIns="82550" bIns="0" rtlCol="0">
            <a:normAutofit/>
          </a:bodyPr>
          <a:lstStyle>
            <a:lvl1pPr marL="215900" marR="0" lvl="0" indent="-2159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51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9990273" y="900032"/>
            <a:ext cx="898729" cy="5092018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27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33114" y="900024"/>
            <a:ext cx="9288067" cy="5092018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33073" y="408200"/>
            <a:ext cx="10255929" cy="6123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33073" y="1224600"/>
            <a:ext cx="10255929" cy="4762333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1402" y="6000004"/>
            <a:ext cx="2551641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889834" y="6000004"/>
            <a:ext cx="3742406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137465" y="6000004"/>
            <a:ext cx="2551641" cy="299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13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45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864235" rtl="0" eaLnBrk="1" fontAlgn="auto" latinLnBrk="0" hangingPunct="1">
        <a:lnSpc>
          <a:spcPct val="100000"/>
        </a:lnSpc>
        <a:spcBef>
          <a:spcPct val="0"/>
        </a:spcBef>
        <a:buNone/>
        <a:defRPr sz="2645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15900" indent="-215900" algn="l" defTabSz="864235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51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48335" indent="-215900" algn="l" defTabSz="864235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520825" algn="l"/>
        </a:tabLst>
        <a:defRPr sz="151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080135" indent="-215900" algn="l" defTabSz="864235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51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511935" indent="-215900" algn="l" defTabSz="864235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51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944370" indent="-215900" algn="l" defTabSz="864235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51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3761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07970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404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72205" indent="-215900" algn="l" defTabSz="86423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180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42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2960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2783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02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920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23870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56305" algn="l" defTabSz="86423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1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1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标题 1"/>
          <p:cNvSpPr>
            <a:spLocks noGrp="1"/>
          </p:cNvSpPr>
          <p:nvPr>
            <p:ph type="title"/>
          </p:nvPr>
        </p:nvSpPr>
        <p:spPr>
          <a:xfrm>
            <a:off x="3561155" y="2163549"/>
            <a:ext cx="4641850" cy="858837"/>
          </a:xfrm>
        </p:spPr>
        <p:txBody>
          <a:bodyPr/>
          <a:lstStyle/>
          <a:p>
            <a:r>
              <a:rPr lang="zh-CN" altLang="en-US" sz="6600" dirty="0" smtClean="0">
                <a:solidFill>
                  <a:schemeClr val="tx1"/>
                </a:solidFill>
              </a:rPr>
              <a:t>反对党八股</a:t>
            </a:r>
            <a:endParaRPr lang="zh-CN" altLang="en-US" sz="6600" dirty="0" smtClean="0">
              <a:solidFill>
                <a:schemeClr val="tx1"/>
              </a:solidFill>
            </a:endParaRPr>
          </a:p>
        </p:txBody>
      </p:sp>
      <p:sp>
        <p:nvSpPr>
          <p:cNvPr id="44035" name="内容占位符 2"/>
          <p:cNvSpPr>
            <a:spLocks noGrp="1"/>
          </p:cNvSpPr>
          <p:nvPr>
            <p:ph idx="1"/>
          </p:nvPr>
        </p:nvSpPr>
        <p:spPr>
          <a:xfrm>
            <a:off x="4804961" y="3216275"/>
            <a:ext cx="2154237" cy="6096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zh-CN" altLang="en-US" sz="3600" smtClean="0">
                <a:solidFill>
                  <a:schemeClr val="tx1"/>
                </a:solidFill>
              </a:rPr>
              <a:t>第二课时</a:t>
            </a:r>
            <a:endParaRPr lang="zh-CN" altLang="en-US" sz="360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92163" y="0"/>
            <a:ext cx="9937750" cy="777875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zh-CN" altLang="en-US" dirty="0" smtClean="0"/>
              <a:t>思考探究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93775" y="1130300"/>
            <a:ext cx="9736138" cy="19494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72100" algn="l"/>
              </a:tabLst>
              <a:defRPr/>
            </a:pPr>
            <a:r>
              <a:rPr lang="zh-CN" altLang="zh-CN" kern="100" dirty="0">
                <a:solidFill>
                  <a:schemeClr val="tx1"/>
                </a:solidFill>
                <a:cs typeface="Times New Roman" panose="02020603050405020304" pitchFamily="18" charset="0"/>
              </a:rPr>
              <a:t>党八股那么坏，况且还有八条罪状，我们为什么不说</a:t>
            </a:r>
            <a:r>
              <a:rPr lang="en-US" altLang="zh-CN" kern="100" dirty="0">
                <a:solidFill>
                  <a:schemeClr val="tx1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solidFill>
                  <a:schemeClr val="tx1"/>
                </a:solidFill>
                <a:cs typeface="Times New Roman" panose="02020603050405020304" pitchFamily="18" charset="0"/>
              </a:rPr>
              <a:t>禁止党八股</a:t>
            </a:r>
            <a:r>
              <a:rPr lang="en-US" altLang="zh-CN" kern="100" dirty="0">
                <a:solidFill>
                  <a:schemeClr val="tx1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solidFill>
                  <a:schemeClr val="tx1"/>
                </a:solidFill>
                <a:cs typeface="Times New Roman" panose="02020603050405020304" pitchFamily="18" charset="0"/>
              </a:rPr>
              <a:t>而说</a:t>
            </a:r>
            <a:r>
              <a:rPr lang="en-US" altLang="zh-CN" kern="100" dirty="0">
                <a:solidFill>
                  <a:schemeClr val="tx1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solidFill>
                  <a:schemeClr val="tx1"/>
                </a:solidFill>
                <a:cs typeface="Times New Roman" panose="02020603050405020304" pitchFamily="18" charset="0"/>
              </a:rPr>
              <a:t>反对党八股</a:t>
            </a:r>
            <a:r>
              <a:rPr lang="en-US" altLang="zh-CN" kern="100" dirty="0">
                <a:solidFill>
                  <a:schemeClr val="tx1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solidFill>
                  <a:schemeClr val="tx1"/>
                </a:solidFill>
                <a:cs typeface="Times New Roman" panose="02020603050405020304" pitchFamily="18" charset="0"/>
              </a:rPr>
              <a:t>呢？也就是说用</a:t>
            </a:r>
            <a:r>
              <a:rPr lang="en-US" altLang="zh-CN" kern="100" dirty="0">
                <a:solidFill>
                  <a:schemeClr val="tx1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solidFill>
                  <a:schemeClr val="tx1"/>
                </a:solidFill>
                <a:cs typeface="Times New Roman" panose="02020603050405020304" pitchFamily="18" charset="0"/>
              </a:rPr>
              <a:t>禁止</a:t>
            </a:r>
            <a:r>
              <a:rPr lang="en-US" altLang="zh-CN" kern="100" dirty="0">
                <a:solidFill>
                  <a:schemeClr val="tx1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solidFill>
                  <a:schemeClr val="tx1"/>
                </a:solidFill>
                <a:cs typeface="Times New Roman" panose="02020603050405020304" pitchFamily="18" charset="0"/>
              </a:rPr>
              <a:t>这个词好，还是用</a:t>
            </a:r>
            <a:r>
              <a:rPr lang="en-US" altLang="zh-CN" kern="100" dirty="0">
                <a:solidFill>
                  <a:schemeClr val="tx1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solidFill>
                  <a:schemeClr val="tx1"/>
                </a:solidFill>
                <a:cs typeface="Times New Roman" panose="02020603050405020304" pitchFamily="18" charset="0"/>
              </a:rPr>
              <a:t>反对</a:t>
            </a:r>
            <a:r>
              <a:rPr lang="en-US" altLang="zh-CN" kern="100" dirty="0">
                <a:solidFill>
                  <a:schemeClr val="tx1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solidFill>
                  <a:schemeClr val="tx1"/>
                </a:solidFill>
                <a:cs typeface="Times New Roman" panose="02020603050405020304" pitchFamily="18" charset="0"/>
              </a:rPr>
              <a:t>这个词好？</a:t>
            </a:r>
            <a:endParaRPr lang="zh-CN" altLang="zh-CN" kern="10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28688" y="3521075"/>
            <a:ext cx="9801225" cy="20304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72100" algn="l"/>
              </a:tabLst>
              <a:defRPr/>
            </a:pPr>
            <a:r>
              <a:rPr lang="en-US" altLang="zh-CN" kern="100" dirty="0">
                <a:ea typeface="黑体" panose="02010609060101010101" pitchFamily="49" charset="-122"/>
                <a:cs typeface="Courier New" panose="02070309020205020404" pitchFamily="49" charset="0"/>
              </a:rPr>
              <a:t>【</a:t>
            </a:r>
            <a:r>
              <a:rPr lang="zh-CN" altLang="zh-CN" kern="100" dirty="0"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kern="100" dirty="0">
                <a:ea typeface="黑体" panose="02010609060101010101" pitchFamily="49" charset="-122"/>
                <a:cs typeface="Courier New" panose="02070309020205020404" pitchFamily="49" charset="0"/>
              </a:rPr>
              <a:t>】</a:t>
            </a:r>
            <a:r>
              <a:rPr lang="zh-CN" altLang="zh-CN" kern="100" dirty="0"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kern="100" dirty="0">
                <a:cs typeface="Times New Roman" panose="02020603050405020304" pitchFamily="18" charset="0"/>
              </a:rPr>
              <a:t>用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cs typeface="Times New Roman" panose="02020603050405020304" pitchFamily="18" charset="0"/>
              </a:rPr>
              <a:t>反对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cs typeface="Times New Roman" panose="02020603050405020304" pitchFamily="18" charset="0"/>
              </a:rPr>
              <a:t>一词好。因为党八股是思想意识方面的问题，这是很难用行政命令禁止的，实际上也是禁止不了的。可见用词要反复掂量，仔细斟酌。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92163" y="0"/>
            <a:ext cx="9937750" cy="777875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zh-CN" altLang="en-US" dirty="0" smtClean="0"/>
              <a:t>思考探究</a:t>
            </a:r>
            <a:endParaRPr lang="zh-CN" altLang="en-US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5781675" y="2097088"/>
            <a:ext cx="3240088" cy="44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270" dirty="0"/>
              <a:t>内容充实，言之有物</a:t>
            </a:r>
            <a:endParaRPr lang="zh-CN" altLang="en-US" sz="2270" dirty="0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5772150" y="2679700"/>
            <a:ext cx="3168650" cy="40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defRPr/>
            </a:pPr>
            <a:r>
              <a:rPr lang="zh-CN" altLang="en-US" sz="2270" dirty="0"/>
              <a:t>实事求是，宣传真理</a:t>
            </a:r>
            <a:endParaRPr lang="zh-CN" altLang="en-US" sz="2270" dirty="0"/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5781675" y="3206750"/>
            <a:ext cx="3455988" cy="44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270" dirty="0"/>
              <a:t>有的放矢，尊重对象</a:t>
            </a:r>
            <a:endParaRPr lang="zh-CN" altLang="en-US" sz="2270" dirty="0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5808663" y="3757613"/>
            <a:ext cx="3024187" cy="44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270" dirty="0"/>
              <a:t>语言丰富，生动活泼</a:t>
            </a:r>
            <a:endParaRPr lang="zh-CN" altLang="en-US" sz="2270" dirty="0"/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5772150" y="4292600"/>
            <a:ext cx="3095625" cy="44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270" dirty="0"/>
              <a:t>善于分析，解决问题</a:t>
            </a:r>
            <a:endParaRPr lang="zh-CN" altLang="en-US" sz="2270" dirty="0"/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5794375" y="4789488"/>
            <a:ext cx="3095625" cy="44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270" dirty="0"/>
              <a:t>责任心强，有益于人</a:t>
            </a:r>
            <a:endParaRPr lang="zh-CN" altLang="en-US" sz="2270" dirty="0"/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5811838" y="5338763"/>
            <a:ext cx="2911475" cy="44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270" dirty="0"/>
              <a:t>影响全党，有益革命</a:t>
            </a:r>
            <a:endParaRPr lang="zh-CN" altLang="en-US" sz="2270" dirty="0"/>
          </a:p>
        </p:txBody>
      </p:sp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5797550" y="5873750"/>
            <a:ext cx="3327400" cy="44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270" dirty="0"/>
              <a:t>传播出去，利国利民</a:t>
            </a:r>
            <a:endParaRPr lang="zh-CN" altLang="en-US" sz="2270" dirty="0"/>
          </a:p>
        </p:txBody>
      </p:sp>
      <p:sp>
        <p:nvSpPr>
          <p:cNvPr id="54283" name="矩形 2"/>
          <p:cNvSpPr>
            <a:spLocks noChangeArrowheads="1"/>
          </p:cNvSpPr>
          <p:nvPr/>
        </p:nvSpPr>
        <p:spPr bwMode="auto">
          <a:xfrm>
            <a:off x="1727200" y="1531938"/>
            <a:ext cx="3587750" cy="46196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反对或批判错误观点做法</a:t>
            </a:r>
            <a:endParaRPr lang="zh-CN" altLang="en-US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284" name="矩形 3"/>
          <p:cNvSpPr>
            <a:spLocks noChangeArrowheads="1"/>
          </p:cNvSpPr>
          <p:nvPr/>
        </p:nvSpPr>
        <p:spPr bwMode="auto">
          <a:xfrm>
            <a:off x="6251575" y="1522412"/>
            <a:ext cx="2032000" cy="4619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提倡正确做法</a:t>
            </a:r>
            <a:endParaRPr lang="zh-CN" altLang="en-US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1875398" y="1899771"/>
            <a:ext cx="3744913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63600">
              <a:spcBef>
                <a:spcPts val="950"/>
              </a:spcBef>
              <a:buFont typeface="Arial" panose="020B0604020202020204" pitchFamily="34" charset="0"/>
              <a:buChar char="•"/>
              <a:defRPr sz="26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647700" indent="-215900" defTabSz="863600">
              <a:spcBef>
                <a:spcPts val="475"/>
              </a:spcBef>
              <a:buFont typeface="Arial" panose="020B0604020202020204" pitchFamily="34" charset="0"/>
              <a:buChar char="•"/>
              <a:defRPr sz="2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defTabSz="863600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63600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63600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6360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6360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6360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6360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0">
                <a:solidFill>
                  <a:schemeClr val="tx1"/>
                </a:solidFill>
                <a:latin typeface="黑体" panose="02010609060101010101" pitchFamily="49" charset="-122"/>
              </a:rPr>
              <a:t>一空话连篇，言之无物。</a:t>
            </a:r>
            <a:endParaRPr lang="en-US" altLang="zh-CN" sz="2400" b="0">
              <a:solidFill>
                <a:schemeClr val="tx1"/>
              </a:solidFill>
              <a:latin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0">
                <a:solidFill>
                  <a:schemeClr val="tx1"/>
                </a:solidFill>
                <a:latin typeface="黑体" panose="02010609060101010101" pitchFamily="49" charset="-122"/>
              </a:rPr>
              <a:t>二装腔作势，借以吓人。</a:t>
            </a:r>
            <a:endParaRPr lang="en-US" altLang="zh-CN" sz="2400" b="0">
              <a:solidFill>
                <a:schemeClr val="tx1"/>
              </a:solidFill>
              <a:latin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0">
                <a:solidFill>
                  <a:schemeClr val="tx1"/>
                </a:solidFill>
                <a:latin typeface="黑体" panose="02010609060101010101" pitchFamily="49" charset="-122"/>
              </a:rPr>
              <a:t>三无的放矢，不看对象。</a:t>
            </a:r>
            <a:endParaRPr lang="en-US" altLang="zh-CN" sz="2400" b="0">
              <a:solidFill>
                <a:schemeClr val="tx1"/>
              </a:solidFill>
              <a:latin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0">
                <a:solidFill>
                  <a:schemeClr val="tx1"/>
                </a:solidFill>
                <a:latin typeface="黑体" panose="02010609060101010101" pitchFamily="49" charset="-122"/>
              </a:rPr>
              <a:t>四语言无味，像个瘪三。</a:t>
            </a:r>
            <a:endParaRPr lang="en-US" altLang="zh-CN" sz="2400" b="0">
              <a:solidFill>
                <a:schemeClr val="tx1"/>
              </a:solidFill>
              <a:latin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0">
                <a:solidFill>
                  <a:schemeClr val="tx1"/>
                </a:solidFill>
                <a:latin typeface="黑体" panose="02010609060101010101" pitchFamily="49" charset="-122"/>
              </a:rPr>
              <a:t>五甲乙丙丁，开中药铺。</a:t>
            </a:r>
            <a:endParaRPr lang="en-US" altLang="zh-CN" sz="2400" b="0">
              <a:solidFill>
                <a:schemeClr val="tx1"/>
              </a:solidFill>
              <a:latin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0">
                <a:solidFill>
                  <a:schemeClr val="tx1"/>
                </a:solidFill>
                <a:latin typeface="黑体" panose="02010609060101010101" pitchFamily="49" charset="-122"/>
              </a:rPr>
              <a:t>六不负责任，到处害人。</a:t>
            </a:r>
            <a:endParaRPr lang="en-US" altLang="zh-CN" sz="2400" b="0">
              <a:solidFill>
                <a:schemeClr val="tx1"/>
              </a:solidFill>
              <a:latin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0">
                <a:solidFill>
                  <a:schemeClr val="tx1"/>
                </a:solidFill>
                <a:latin typeface="黑体" panose="02010609060101010101" pitchFamily="49" charset="-122"/>
              </a:rPr>
              <a:t>七流毒全党，妨害革命。</a:t>
            </a:r>
            <a:endParaRPr lang="en-US" altLang="zh-CN" sz="2400" b="0">
              <a:solidFill>
                <a:schemeClr val="tx1"/>
              </a:solidFill>
              <a:latin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0">
                <a:solidFill>
                  <a:schemeClr val="tx1"/>
                </a:solidFill>
                <a:latin typeface="黑体" panose="02010609060101010101" pitchFamily="49" charset="-122"/>
              </a:rPr>
              <a:t>八传播出去，祸国殃民。</a:t>
            </a:r>
            <a:endParaRPr lang="en-US" altLang="zh-CN" sz="2400" b="0">
              <a:solidFill>
                <a:schemeClr val="tx1"/>
              </a:solidFill>
              <a:latin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797300" y="874713"/>
            <a:ext cx="3835400" cy="523875"/>
          </a:xfrm>
          <a:prstGeom prst="rect">
            <a:avLst/>
          </a:prstGeom>
          <a:solidFill>
            <a:schemeClr val="bg2"/>
          </a:solidFill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  <a:tabLst>
                <a:tab pos="5372100" algn="l"/>
              </a:tabLst>
              <a:defRPr/>
            </a:pPr>
            <a:r>
              <a:rPr lang="zh-CN" altLang="en-US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文章的“破”与“立”</a:t>
            </a:r>
            <a:endParaRPr lang="zh-CN" altLang="zh-CN" kern="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2163" y="3937328"/>
            <a:ext cx="702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破</a:t>
            </a:r>
            <a:endParaRPr lang="zh-CN" altLang="en-US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021763" y="3793192"/>
            <a:ext cx="7020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立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左中括号 3"/>
          <p:cNvSpPr/>
          <p:nvPr/>
        </p:nvSpPr>
        <p:spPr>
          <a:xfrm>
            <a:off x="1373189" y="2317750"/>
            <a:ext cx="354012" cy="3776662"/>
          </a:xfrm>
          <a:prstGeom prst="leftBracket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 w="38100">
                <a:solidFill>
                  <a:schemeClr val="tx1"/>
                </a:solidFill>
              </a:ln>
            </a:endParaRPr>
          </a:p>
        </p:txBody>
      </p:sp>
      <p:sp>
        <p:nvSpPr>
          <p:cNvPr id="18" name="左中括号 17"/>
          <p:cNvSpPr/>
          <p:nvPr/>
        </p:nvSpPr>
        <p:spPr>
          <a:xfrm flipH="1">
            <a:off x="8604646" y="2240756"/>
            <a:ext cx="285354" cy="3948109"/>
          </a:xfrm>
          <a:prstGeom prst="leftBracket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 w="38100"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8" grpId="0"/>
      <p:bldP spid="31749" grpId="0"/>
      <p:bldP spid="31750" grpId="0"/>
      <p:bldP spid="31751" grpId="0"/>
      <p:bldP spid="31752" grpId="0"/>
      <p:bldP spid="31753" grpId="0"/>
      <p:bldP spid="317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92163" y="0"/>
            <a:ext cx="9937750" cy="777875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zh-CN" altLang="en-US" dirty="0" smtClean="0"/>
              <a:t>迁移运用</a:t>
            </a:r>
            <a:endParaRPr lang="zh-CN" altLang="en-US" dirty="0"/>
          </a:p>
        </p:txBody>
      </p:sp>
      <p:sp>
        <p:nvSpPr>
          <p:cNvPr id="373762" name="Rectangle 142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10593388" y="95250"/>
            <a:ext cx="928687" cy="449263"/>
          </a:xfrm>
        </p:spPr>
        <p:txBody>
          <a:bodyPr/>
          <a:lstStyle/>
          <a:p>
            <a:pPr>
              <a:defRPr/>
            </a:pPr>
            <a:fld id="{1085BF59-9242-456D-B762-DFE97FDC2E4D}" type="slidenum">
              <a:rPr lang="zh-CN" altLang="en-US" smtClean="0"/>
            </a:fld>
            <a:endParaRPr lang="en-US" altLang="zh-CN" smtClean="0"/>
          </a:p>
        </p:txBody>
      </p:sp>
      <p:sp>
        <p:nvSpPr>
          <p:cNvPr id="3" name="矩形 2"/>
          <p:cNvSpPr/>
          <p:nvPr/>
        </p:nvSpPr>
        <p:spPr>
          <a:xfrm>
            <a:off x="798513" y="1211263"/>
            <a:ext cx="10228262" cy="6572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72100" algn="l"/>
              </a:tabLst>
              <a:defRPr/>
            </a:pPr>
            <a:r>
              <a:rPr lang="zh-CN" altLang="zh-CN" kern="100" dirty="0">
                <a:solidFill>
                  <a:schemeClr val="tx1"/>
                </a:solidFill>
                <a:cs typeface="Times New Roman" panose="02020603050405020304" pitchFamily="18" charset="0"/>
              </a:rPr>
              <a:t>请运用引证法写一段关于</a:t>
            </a:r>
            <a:r>
              <a:rPr lang="en-US" altLang="zh-CN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solidFill>
                  <a:schemeClr val="tx1"/>
                </a:solidFill>
                <a:cs typeface="Times New Roman" panose="02020603050405020304" pitchFamily="18" charset="0"/>
              </a:rPr>
              <a:t>读书</a:t>
            </a:r>
            <a:r>
              <a:rPr lang="en-US" altLang="zh-CN" kern="100" dirty="0">
                <a:solidFill>
                  <a:schemeClr val="tx1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solidFill>
                  <a:schemeClr val="tx1"/>
                </a:solidFill>
                <a:cs typeface="Times New Roman" panose="02020603050405020304" pitchFamily="18" charset="0"/>
              </a:rPr>
              <a:t>的文字，</a:t>
            </a:r>
            <a:r>
              <a:rPr lang="en-US" altLang="zh-CN" kern="100" dirty="0">
                <a:solidFill>
                  <a:schemeClr val="tx1"/>
                </a:solidFill>
                <a:cs typeface="Courier New" panose="02070309020205020404" pitchFamily="49" charset="0"/>
              </a:rPr>
              <a:t>200</a:t>
            </a:r>
            <a:r>
              <a:rPr lang="zh-CN" altLang="zh-CN" kern="100" dirty="0">
                <a:solidFill>
                  <a:schemeClr val="tx1"/>
                </a:solidFill>
                <a:cs typeface="Times New Roman" panose="02020603050405020304" pitchFamily="18" charset="0"/>
              </a:rPr>
              <a:t>字左右。</a:t>
            </a:r>
            <a:endParaRPr lang="zh-CN" altLang="zh-CN" sz="1050" kern="100" dirty="0">
              <a:solidFill>
                <a:schemeClr val="tx1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5301" name="矩形 3"/>
          <p:cNvSpPr>
            <a:spLocks noChangeArrowheads="1"/>
          </p:cNvSpPr>
          <p:nvPr/>
        </p:nvSpPr>
        <p:spPr bwMode="auto">
          <a:xfrm>
            <a:off x="433388" y="2070100"/>
            <a:ext cx="10623550" cy="388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3105">
              <a:tabLst>
                <a:tab pos="5372100" algn="l"/>
              </a:tabLs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>
              <a:tabLst>
                <a:tab pos="5372100" algn="l"/>
              </a:tabLs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>
              <a:tabLst>
                <a:tab pos="5372100" algn="l"/>
              </a:tabLs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>
              <a:tabLst>
                <a:tab pos="5372100" algn="l"/>
              </a:tabLs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>
              <a:tabLst>
                <a:tab pos="5372100" algn="l"/>
              </a:tabLs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284730" indent="1905" defTabSz="913130" eaLnBrk="0" fontAlgn="base" hangingPunct="0">
              <a:spcBef>
                <a:spcPct val="0"/>
              </a:spcBef>
              <a:spcAft>
                <a:spcPct val="0"/>
              </a:spcAft>
              <a:tabLst>
                <a:tab pos="5372100" algn="l"/>
              </a:tabLs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741930" indent="1905" defTabSz="913130" eaLnBrk="0" fontAlgn="base" hangingPunct="0">
              <a:spcBef>
                <a:spcPct val="0"/>
              </a:spcBef>
              <a:spcAft>
                <a:spcPct val="0"/>
              </a:spcAft>
              <a:tabLst>
                <a:tab pos="5372100" algn="l"/>
              </a:tabLs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199130" indent="1905" defTabSz="913130" eaLnBrk="0" fontAlgn="base" hangingPunct="0">
              <a:spcBef>
                <a:spcPct val="0"/>
              </a:spcBef>
              <a:spcAft>
                <a:spcPct val="0"/>
              </a:spcAft>
              <a:tabLst>
                <a:tab pos="5372100" algn="l"/>
              </a:tabLs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656330" indent="1905" defTabSz="913130" eaLnBrk="0" fontAlgn="base" hangingPunct="0">
              <a:spcBef>
                <a:spcPct val="0"/>
              </a:spcBef>
              <a:spcAft>
                <a:spcPct val="0"/>
              </a:spcAft>
              <a:tabLst>
                <a:tab pos="5372100" algn="l"/>
              </a:tabLst>
              <a:defRPr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zh-CN" sz="2400">
                <a:ea typeface="黑体" panose="02010609060101010101" pitchFamily="49" charset="-122"/>
                <a:cs typeface="Times New Roman" panose="02020603050405020304" pitchFamily="18" charset="0"/>
              </a:rPr>
              <a:t>【参考示例】　</a:t>
            </a:r>
            <a:r>
              <a:rPr lang="zh-CN" altLang="zh-CN" sz="2400">
                <a:ea typeface="楷体_GB2312" pitchFamily="49" charset="-122"/>
                <a:cs typeface="Times New Roman" panose="02020603050405020304" pitchFamily="18" charset="0"/>
              </a:rPr>
              <a:t>古人说：</a:t>
            </a:r>
            <a:r>
              <a:rPr lang="en-US" altLang="zh-CN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>
                <a:ea typeface="楷体_GB2312" pitchFamily="49" charset="-122"/>
              </a:rPr>
              <a:t>尽信书</a:t>
            </a:r>
            <a:r>
              <a:rPr lang="zh-CN" altLang="zh-CN" sz="2400">
                <a:latin typeface="MingLiU_HKSCS" panose="02020500000000000000" charset="-120"/>
                <a:ea typeface="MingLiU_HKSCS" panose="02020500000000000000" charset="-120"/>
                <a:cs typeface="MingLiU_HKSCS" panose="02020500000000000000" charset="-120"/>
              </a:rPr>
              <a:t>，</a:t>
            </a:r>
            <a:r>
              <a:rPr lang="zh-CN" altLang="zh-CN" sz="2400">
                <a:ea typeface="楷体_GB2312" pitchFamily="49" charset="-122"/>
              </a:rPr>
              <a:t>不如无书。</a:t>
            </a:r>
            <a:r>
              <a:rPr lang="en-US" altLang="zh-CN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>
                <a:ea typeface="楷体_GB2312" pitchFamily="49" charset="-122"/>
              </a:rPr>
              <a:t>读书的终极目的</a:t>
            </a:r>
            <a:r>
              <a:rPr lang="zh-CN" altLang="zh-CN" sz="2400">
                <a:latin typeface="MingLiU_HKSCS" panose="02020500000000000000" charset="-120"/>
                <a:ea typeface="MingLiU_HKSCS" panose="02020500000000000000" charset="-120"/>
                <a:cs typeface="MingLiU_HKSCS" panose="02020500000000000000" charset="-120"/>
              </a:rPr>
              <a:t>，</a:t>
            </a:r>
            <a:r>
              <a:rPr lang="zh-CN" altLang="zh-CN" sz="2400">
                <a:ea typeface="楷体_GB2312" pitchFamily="49" charset="-122"/>
              </a:rPr>
              <a:t>是要把</a:t>
            </a:r>
            <a:r>
              <a:rPr lang="en-US" altLang="zh-CN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>
                <a:ea typeface="楷体_GB2312" pitchFamily="49" charset="-122"/>
              </a:rPr>
              <a:t>死</a:t>
            </a:r>
            <a:r>
              <a:rPr lang="en-US" altLang="zh-CN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>
                <a:ea typeface="楷体_GB2312" pitchFamily="49" charset="-122"/>
              </a:rPr>
              <a:t>书读活</a:t>
            </a:r>
            <a:r>
              <a:rPr lang="zh-CN" altLang="zh-CN" sz="2400">
                <a:latin typeface="MingLiU_HKSCS" panose="02020500000000000000" charset="-120"/>
                <a:ea typeface="MingLiU_HKSCS" panose="02020500000000000000" charset="-120"/>
                <a:cs typeface="MingLiU_HKSCS" panose="02020500000000000000" charset="-120"/>
              </a:rPr>
              <a:t>，</a:t>
            </a:r>
            <a:r>
              <a:rPr lang="zh-CN" altLang="zh-CN" sz="2400">
                <a:latin typeface="宋体" panose="02010600030101010101" pitchFamily="2" charset="-122"/>
                <a:ea typeface="楷体_GB2312" pitchFamily="49" charset="-122"/>
              </a:rPr>
              <a:t>让书发挥作用。“死”“活”之间</a:t>
            </a:r>
            <a:r>
              <a:rPr lang="zh-CN" altLang="zh-CN" sz="2400">
                <a:latin typeface="MingLiU_HKSCS" panose="02020500000000000000" charset="-120"/>
                <a:ea typeface="MingLiU_HKSCS" panose="02020500000000000000" charset="-120"/>
                <a:cs typeface="MingLiU_HKSCS" panose="02020500000000000000" charset="-120"/>
              </a:rPr>
              <a:t>，</a:t>
            </a:r>
            <a:r>
              <a:rPr lang="zh-CN" altLang="zh-CN" sz="2400">
                <a:latin typeface="宋体" panose="02010600030101010101" pitchFamily="2" charset="-122"/>
                <a:ea typeface="楷体_GB2312" pitchFamily="49" charset="-122"/>
              </a:rPr>
              <a:t>相互为用</a:t>
            </a:r>
            <a:r>
              <a:rPr lang="zh-CN" altLang="zh-CN" sz="2400">
                <a:latin typeface="MingLiU_HKSCS" panose="02020500000000000000" charset="-120"/>
                <a:ea typeface="MingLiU_HKSCS" panose="02020500000000000000" charset="-120"/>
                <a:cs typeface="MingLiU_HKSCS" panose="02020500000000000000" charset="-120"/>
              </a:rPr>
              <a:t>，</a:t>
            </a:r>
            <a:r>
              <a:rPr lang="zh-CN" altLang="zh-CN" sz="2400">
                <a:latin typeface="宋体" panose="02010600030101010101" pitchFamily="2" charset="-122"/>
                <a:ea typeface="楷体_GB2312" pitchFamily="49" charset="-122"/>
              </a:rPr>
              <a:t>相互补充。我们强调读“死”书</a:t>
            </a:r>
            <a:r>
              <a:rPr lang="zh-CN" altLang="zh-CN" sz="2400">
                <a:latin typeface="MingLiU_HKSCS" panose="02020500000000000000" charset="-120"/>
                <a:ea typeface="MingLiU_HKSCS" panose="02020500000000000000" charset="-120"/>
                <a:cs typeface="MingLiU_HKSCS" panose="02020500000000000000" charset="-120"/>
              </a:rPr>
              <a:t>，</a:t>
            </a:r>
            <a:r>
              <a:rPr lang="zh-CN" altLang="zh-CN" sz="2400">
                <a:latin typeface="宋体" panose="02010600030101010101" pitchFamily="2" charset="-122"/>
                <a:ea typeface="楷体_GB2312" pitchFamily="49" charset="-122"/>
              </a:rPr>
              <a:t>但又不拘泥于读“死”书。“死”与</a:t>
            </a:r>
            <a:r>
              <a:rPr lang="zh-CN" altLang="zh-CN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400">
                <a:ea typeface="楷体_GB2312" pitchFamily="49" charset="-122"/>
              </a:rPr>
              <a:t>活</a:t>
            </a:r>
            <a:r>
              <a:rPr lang="zh-CN" altLang="zh-CN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400">
                <a:latin typeface="MingLiU_HKSCS" panose="02020500000000000000" charset="-120"/>
                <a:ea typeface="MingLiU_HKSCS" panose="02020500000000000000" charset="-120"/>
                <a:cs typeface="MingLiU_HKSCS" panose="02020500000000000000" charset="-120"/>
              </a:rPr>
              <a:t>，</a:t>
            </a:r>
            <a:r>
              <a:rPr lang="zh-CN" altLang="zh-CN" sz="2400">
                <a:latin typeface="宋体" panose="02010600030101010101" pitchFamily="2" charset="-122"/>
                <a:ea typeface="楷体_GB2312" pitchFamily="49" charset="-122"/>
              </a:rPr>
              <a:t>都是对人而言的。人要书“死”</a:t>
            </a:r>
            <a:r>
              <a:rPr lang="zh-CN" altLang="zh-CN" sz="2400">
                <a:latin typeface="MingLiU_HKSCS" panose="02020500000000000000" charset="-120"/>
                <a:ea typeface="MingLiU_HKSCS" panose="02020500000000000000" charset="-120"/>
                <a:cs typeface="MingLiU_HKSCS" panose="02020500000000000000" charset="-120"/>
              </a:rPr>
              <a:t>，</a:t>
            </a:r>
            <a:r>
              <a:rPr lang="zh-CN" altLang="zh-CN" sz="2400">
                <a:latin typeface="宋体" panose="02010600030101010101" pitchFamily="2" charset="-122"/>
                <a:ea typeface="楷体_GB2312" pitchFamily="49" charset="-122"/>
              </a:rPr>
              <a:t>书就“死”；人要书“活”</a:t>
            </a:r>
            <a:r>
              <a:rPr lang="zh-CN" altLang="zh-CN" sz="2400">
                <a:latin typeface="MingLiU_HKSCS" panose="02020500000000000000" charset="-120"/>
                <a:ea typeface="MingLiU_HKSCS" panose="02020500000000000000" charset="-120"/>
                <a:cs typeface="MingLiU_HKSCS" panose="02020500000000000000" charset="-120"/>
              </a:rPr>
              <a:t>，</a:t>
            </a:r>
            <a:r>
              <a:rPr lang="zh-CN" altLang="zh-CN" sz="2400">
                <a:latin typeface="宋体" panose="02010600030101010101" pitchFamily="2" charset="-122"/>
                <a:ea typeface="楷体_GB2312" pitchFamily="49" charset="-122"/>
              </a:rPr>
              <a:t>书就“活”。这就叫“运用之妙</a:t>
            </a:r>
            <a:r>
              <a:rPr lang="zh-CN" altLang="zh-CN" sz="2400">
                <a:latin typeface="MingLiU_HKSCS" panose="02020500000000000000" charset="-120"/>
                <a:ea typeface="MingLiU_HKSCS" panose="02020500000000000000" charset="-120"/>
                <a:cs typeface="MingLiU_HKSCS" panose="02020500000000000000" charset="-120"/>
              </a:rPr>
              <a:t>，</a:t>
            </a:r>
            <a:r>
              <a:rPr lang="zh-CN" altLang="zh-CN" sz="2400">
                <a:latin typeface="宋体" panose="02010600030101010101" pitchFamily="2" charset="-122"/>
                <a:ea typeface="楷体_GB2312" pitchFamily="49" charset="-122"/>
              </a:rPr>
              <a:t>存乎一心”。善读书者</a:t>
            </a:r>
            <a:r>
              <a:rPr lang="zh-CN" altLang="zh-CN" sz="2400">
                <a:latin typeface="MingLiU_HKSCS" panose="02020500000000000000" charset="-120"/>
                <a:ea typeface="MingLiU_HKSCS" panose="02020500000000000000" charset="-120"/>
                <a:cs typeface="MingLiU_HKSCS" panose="02020500000000000000" charset="-120"/>
              </a:rPr>
              <a:t>，</a:t>
            </a:r>
            <a:r>
              <a:rPr lang="zh-CN" altLang="zh-CN" sz="2400">
                <a:latin typeface="宋体" panose="02010600030101010101" pitchFamily="2" charset="-122"/>
                <a:ea typeface="楷体_GB2312" pitchFamily="49" charset="-122"/>
              </a:rPr>
              <a:t>手中都有一把打开书籍奥秘的金钥匙。书籍是死的</a:t>
            </a:r>
            <a:r>
              <a:rPr lang="zh-CN" altLang="zh-CN" sz="2400">
                <a:latin typeface="MingLiU_HKSCS" panose="02020500000000000000" charset="-120"/>
                <a:ea typeface="MingLiU_HKSCS" panose="02020500000000000000" charset="-120"/>
                <a:cs typeface="MingLiU_HKSCS" panose="02020500000000000000" charset="-120"/>
              </a:rPr>
              <a:t>，</a:t>
            </a:r>
            <a:r>
              <a:rPr lang="zh-CN" altLang="zh-CN" sz="2400">
                <a:latin typeface="宋体" panose="02010600030101010101" pitchFamily="2" charset="-122"/>
                <a:ea typeface="楷体_GB2312" pitchFamily="49" charset="-122"/>
              </a:rPr>
              <a:t>金钥匙却是活的。“死”与“活”的关系</a:t>
            </a:r>
            <a:r>
              <a:rPr lang="zh-CN" altLang="zh-CN" sz="2400">
                <a:latin typeface="MingLiU_HKSCS" panose="02020500000000000000" charset="-120"/>
                <a:ea typeface="MingLiU_HKSCS" panose="02020500000000000000" charset="-120"/>
                <a:cs typeface="MingLiU_HKSCS" panose="02020500000000000000" charset="-120"/>
              </a:rPr>
              <a:t>，</a:t>
            </a:r>
            <a:r>
              <a:rPr lang="zh-CN" altLang="zh-CN" sz="2400">
                <a:latin typeface="宋体" panose="02010600030101010101" pitchFamily="2" charset="-122"/>
                <a:ea typeface="楷体_GB2312" pitchFamily="49" charset="-122"/>
              </a:rPr>
              <a:t>大概有如书籍与金钥匙的关系</a:t>
            </a:r>
            <a:r>
              <a:rPr lang="zh-CN" altLang="zh-CN" sz="2400">
                <a:latin typeface="MingLiU_HKSCS" panose="02020500000000000000" charset="-120"/>
                <a:ea typeface="MingLiU_HKSCS" panose="02020500000000000000" charset="-120"/>
                <a:cs typeface="MingLiU_HKSCS" panose="02020500000000000000" charset="-120"/>
              </a:rPr>
              <a:t>，</a:t>
            </a:r>
            <a:r>
              <a:rPr lang="zh-CN" altLang="zh-CN" sz="2400">
                <a:latin typeface="宋体" panose="02010600030101010101" pitchFamily="2" charset="-122"/>
                <a:ea typeface="楷体_GB2312" pitchFamily="49" charset="-122"/>
              </a:rPr>
              <a:t>我们先要有书籍</a:t>
            </a:r>
            <a:r>
              <a:rPr lang="zh-CN" altLang="zh-CN" sz="2400">
                <a:latin typeface="MingLiU_HKSCS" panose="02020500000000000000" charset="-120"/>
                <a:ea typeface="MingLiU_HKSCS" panose="02020500000000000000" charset="-120"/>
                <a:cs typeface="MingLiU_HKSCS" panose="02020500000000000000" charset="-120"/>
              </a:rPr>
              <a:t>，</a:t>
            </a:r>
            <a:r>
              <a:rPr lang="zh-CN" altLang="zh-CN" sz="2400">
                <a:latin typeface="宋体" panose="02010600030101010101" pitchFamily="2" charset="-122"/>
                <a:ea typeface="楷体_GB2312" pitchFamily="49" charset="-122"/>
              </a:rPr>
              <a:t>然后金钥匙才能发挥作用。</a:t>
            </a:r>
            <a:endParaRPr lang="zh-CN" altLang="zh-CN" sz="24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92163" y="0"/>
            <a:ext cx="9937750" cy="777875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zh-CN" altLang="en-US" dirty="0" smtClean="0"/>
              <a:t>写法指导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87363" y="1928813"/>
            <a:ext cx="10563225" cy="397033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72100" algn="l"/>
              </a:tabLst>
              <a:defRPr/>
            </a:pPr>
            <a:r>
              <a:rPr lang="en-US" altLang="zh-CN" sz="2400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1.</a:t>
            </a:r>
            <a:r>
              <a:rPr lang="zh-CN" altLang="zh-CN" sz="2400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引言要扣紧论证要旨</a:t>
            </a:r>
            <a:endParaRPr lang="en-US" altLang="zh-CN" sz="2400" b="0" kern="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72100" algn="l"/>
              </a:tabLst>
              <a:defRPr/>
            </a:pPr>
            <a:r>
              <a:rPr lang="zh-CN" altLang="zh-CN" sz="2400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引言要扣紧论证要旨，才有针对性；否则，引言游离了中心，说理就缺乏说服力了。</a:t>
            </a:r>
            <a:endParaRPr lang="zh-CN" altLang="zh-CN" sz="2400" b="0" kern="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 pitchFamily="49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72100" algn="l"/>
              </a:tabLst>
              <a:defRPr/>
            </a:pPr>
            <a:r>
              <a:rPr lang="en-US" altLang="zh-CN" sz="2400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2.</a:t>
            </a:r>
            <a:r>
              <a:rPr lang="zh-CN" altLang="zh-CN" sz="2400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引言之后要有阐释分析</a:t>
            </a:r>
            <a:endParaRPr lang="en-US" altLang="zh-CN" sz="2400" b="0" kern="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72100" algn="l"/>
              </a:tabLst>
              <a:defRPr/>
            </a:pPr>
            <a:r>
              <a:rPr lang="zh-CN" altLang="zh-CN" sz="2400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运用引证法说理论辩，在扣紧论点引用名言论据之后，要对名言论据内涵进行扼要阐发、点评，尤其对于引文中不常见的术语名词或较难理解的文字，应加以适当的诠释，从而使名言论据起到佐证说理的作用。</a:t>
            </a:r>
            <a:endParaRPr lang="zh-CN" altLang="zh-CN" sz="2400" b="0" kern="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40075" y="984250"/>
            <a:ext cx="4511675" cy="7381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713740" algn="ctr">
              <a:lnSpc>
                <a:spcPct val="150000"/>
              </a:lnSpc>
              <a:spcAft>
                <a:spcPts val="0"/>
              </a:spcAft>
              <a:tabLst>
                <a:tab pos="5372100" algn="l"/>
              </a:tabLst>
              <a:defRPr/>
            </a:pPr>
            <a:r>
              <a:rPr lang="zh-CN" altLang="zh-CN" kern="100" dirty="0">
                <a:ea typeface="黑体" panose="02010609060101010101" pitchFamily="49" charset="-122"/>
                <a:cs typeface="Times New Roman" panose="02020603050405020304" pitchFamily="18" charset="0"/>
              </a:rPr>
              <a:t>运用引证法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ea typeface="黑体" panose="02010609060101010101" pitchFamily="49" charset="-122"/>
                <a:cs typeface="Times New Roman" panose="02020603050405020304" pitchFamily="18" charset="0"/>
              </a:rPr>
              <a:t>四注意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92163" y="0"/>
            <a:ext cx="9937750" cy="777875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zh-CN" altLang="en-US" dirty="0" smtClean="0"/>
              <a:t>写法指导</a:t>
            </a:r>
            <a:endParaRPr lang="zh-CN" altLang="en-US" dirty="0"/>
          </a:p>
        </p:txBody>
      </p:sp>
      <p:sp>
        <p:nvSpPr>
          <p:cNvPr id="372738" name="Rectangle 142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10593388" y="95250"/>
            <a:ext cx="928687" cy="449263"/>
          </a:xfrm>
        </p:spPr>
        <p:txBody>
          <a:bodyPr/>
          <a:lstStyle/>
          <a:p>
            <a:pPr>
              <a:defRPr/>
            </a:pPr>
            <a:fld id="{B771548E-5286-4B83-A7DD-E0ABE3759814}" type="slidenum">
              <a:rPr lang="zh-CN" altLang="en-US" smtClean="0"/>
            </a:fld>
            <a:endParaRPr lang="en-US" altLang="zh-CN" smtClean="0"/>
          </a:p>
        </p:txBody>
      </p:sp>
      <p:sp>
        <p:nvSpPr>
          <p:cNvPr id="3" name="矩形 2"/>
          <p:cNvSpPr/>
          <p:nvPr/>
        </p:nvSpPr>
        <p:spPr>
          <a:xfrm>
            <a:off x="518319" y="1812925"/>
            <a:ext cx="10485438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72100" algn="l"/>
              </a:tabLst>
              <a:defRPr/>
            </a:pPr>
            <a:r>
              <a:rPr lang="en-US" altLang="zh-CN" sz="2400" b="0" kern="1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zh-CN" sz="2400" b="0" kern="1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引言</a:t>
            </a:r>
            <a:r>
              <a:rPr lang="zh-CN" altLang="zh-CN" sz="2400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宜简，要恰到好处。</a:t>
            </a:r>
            <a:endParaRPr lang="en-US" altLang="zh-CN" sz="2400" b="0" kern="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72100" algn="l"/>
              </a:tabLst>
              <a:defRPr/>
            </a:pPr>
            <a:r>
              <a:rPr lang="zh-CN" altLang="zh-CN" sz="2400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运用引证法，引言应简洁精当，恰到好处；不可堆砌、炫耀，喧宾夺主，淹没了作者自己的分析说理。</a:t>
            </a:r>
            <a:endParaRPr lang="zh-CN" altLang="zh-CN" sz="2400" b="0" kern="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72100" algn="l"/>
              </a:tabLst>
              <a:defRPr/>
            </a:pPr>
            <a:r>
              <a:rPr lang="en-US" altLang="zh-CN" sz="2400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zh-CN" sz="2400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引言须真，忌胡编乱造。</a:t>
            </a:r>
            <a:endParaRPr lang="en-US" altLang="zh-CN" sz="2400" b="0" kern="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72100" algn="l"/>
              </a:tabLst>
              <a:defRPr/>
            </a:pPr>
            <a:r>
              <a:rPr lang="zh-CN" altLang="zh-CN" sz="2400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运用引证法，对所引名言的出处、作者，要进行查对核实，避免张冠李戴，或胡编乱造，或断章取义，从而影响论证的说服力。</a:t>
            </a:r>
            <a:endParaRPr lang="zh-CN" altLang="zh-CN" sz="2400" b="0" kern="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92163" y="0"/>
            <a:ext cx="9937750" cy="777875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zh-CN" altLang="en-US" dirty="0"/>
              <a:t>素材积累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692521" y="1535916"/>
            <a:ext cx="1020370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72100" algn="l"/>
              </a:tabLst>
            </a:pP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作为当代青年学生</a:t>
            </a: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MingLiU_HKSCS" panose="02020500000000000000" charset="-120"/>
              </a:rPr>
              <a:t>，</a:t>
            </a: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我们一定要规避毛泽东在《反对党八股》中提到的八大罪状。我们要脚踏实地地学好基础知识和专业知识</a:t>
            </a: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MingLiU_HKSCS" panose="02020500000000000000" charset="-120"/>
              </a:rPr>
              <a:t>，</a:t>
            </a: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认识新世界</a:t>
            </a: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MingLiU_HKSCS" panose="02020500000000000000" charset="-120"/>
              </a:rPr>
              <a:t>，</a:t>
            </a: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开阔新思想</a:t>
            </a: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MingLiU_HKSCS" panose="02020500000000000000" charset="-120"/>
              </a:rPr>
              <a:t>，</a:t>
            </a: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坚持一切从实际出发；勇于创新</a:t>
            </a: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MingLiU_HKSCS" panose="02020500000000000000" charset="-120"/>
              </a:rPr>
              <a:t>，</a:t>
            </a: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将大胆的探索精神与求真务实的态度结合起来。唯有这样</a:t>
            </a: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MingLiU_HKSCS" panose="02020500000000000000" charset="-120"/>
              </a:rPr>
              <a:t>，</a:t>
            </a: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我们才能成为</a:t>
            </a:r>
            <a:r>
              <a:rPr lang="en-US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21</a:t>
            </a: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世纪合乎中国需要的人才</a:t>
            </a: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MingLiU_HKSCS" panose="02020500000000000000" charset="-120"/>
              </a:rPr>
              <a:t>，</a:t>
            </a: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才能为国家建设和民族复兴奉献我们的力量。</a:t>
            </a:r>
            <a:endParaRPr lang="zh-CN" altLang="zh-CN" sz="1050" b="0" kern="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 pitchFamily="49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92163" y="0"/>
            <a:ext cx="9937750" cy="777875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zh-CN" altLang="en-US" dirty="0" smtClean="0"/>
              <a:t>拓展阅读</a:t>
            </a:r>
            <a:endParaRPr lang="zh-CN" altLang="en-US" dirty="0"/>
          </a:p>
        </p:txBody>
      </p:sp>
      <p:sp>
        <p:nvSpPr>
          <p:cNvPr id="401410" name="Rectangle 142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10593388" y="95250"/>
            <a:ext cx="928687" cy="449263"/>
          </a:xfrm>
        </p:spPr>
        <p:txBody>
          <a:bodyPr/>
          <a:lstStyle/>
          <a:p>
            <a:pPr>
              <a:defRPr/>
            </a:pPr>
            <a:fld id="{0BF5FD56-8272-4EFE-89BF-397B432466D1}" type="slidenum">
              <a:rPr lang="zh-CN" altLang="en-US" smtClean="0"/>
            </a:fld>
            <a:endParaRPr lang="en-US" altLang="zh-CN" smtClean="0"/>
          </a:p>
        </p:txBody>
      </p:sp>
      <p:sp>
        <p:nvSpPr>
          <p:cNvPr id="3" name="矩形 2"/>
          <p:cNvSpPr/>
          <p:nvPr/>
        </p:nvSpPr>
        <p:spPr>
          <a:xfrm>
            <a:off x="1127243" y="2163549"/>
            <a:ext cx="8777280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72100" algn="l"/>
              </a:tabLst>
            </a:pP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推荐作品：</a:t>
            </a:r>
            <a:endParaRPr lang="zh-CN" altLang="zh-CN" b="0" kern="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 pitchFamily="49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72100" algn="l"/>
              </a:tabLst>
            </a:pP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《反对自由主义》</a:t>
            </a:r>
            <a:r>
              <a:rPr lang="en-US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毛泽东</a:t>
            </a:r>
            <a:r>
              <a:rPr lang="en-US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)</a:t>
            </a:r>
            <a:endParaRPr lang="zh-CN" altLang="zh-CN" b="0" kern="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 pitchFamily="49" charset="0"/>
            </a:endParaRPr>
          </a:p>
          <a:p>
            <a:pPr indent="713740" algn="just">
              <a:lnSpc>
                <a:spcPct val="150000"/>
              </a:lnSpc>
              <a:spcAft>
                <a:spcPts val="0"/>
              </a:spcAft>
              <a:tabLst>
                <a:tab pos="5372100" algn="l"/>
              </a:tabLst>
            </a:pP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《习近平大力</a:t>
            </a:r>
            <a:r>
              <a:rPr lang="en-US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“</a:t>
            </a: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劝学</a:t>
            </a:r>
            <a:r>
              <a:rPr lang="en-US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”“</a:t>
            </a: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促学</a:t>
            </a:r>
            <a:r>
              <a:rPr lang="en-US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”</a:t>
            </a: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lang="en-US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(</a:t>
            </a:r>
            <a:r>
              <a:rPr lang="zh-CN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载新华网</a:t>
            </a:r>
            <a:r>
              <a:rPr lang="en-US" altLang="zh-CN" b="0" kern="1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Courier New" panose="02070309020205020404" pitchFamily="49" charset="0"/>
              </a:rPr>
              <a:t>)</a:t>
            </a:r>
            <a:endParaRPr lang="zh-CN" altLang="zh-CN" b="0" kern="1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Courier New" panose="02070309020205020404" pitchFamily="49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文本框 1"/>
          <p:cNvSpPr txBox="1">
            <a:spLocks noChangeArrowheads="1"/>
          </p:cNvSpPr>
          <p:nvPr/>
        </p:nvSpPr>
        <p:spPr bwMode="auto">
          <a:xfrm>
            <a:off x="4170363" y="2197100"/>
            <a:ext cx="37433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8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 见</a:t>
            </a:r>
            <a:endParaRPr lang="zh-CN" altLang="en-US" sz="800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/>
          <p:cNvSpPr>
            <a:spLocks noGrp="1" noChangeArrowheads="1"/>
          </p:cNvSpPr>
          <p:nvPr>
            <p:ph type="title"/>
          </p:nvPr>
        </p:nvSpPr>
        <p:spPr>
          <a:xfrm>
            <a:off x="1360488" y="1368425"/>
            <a:ext cx="8453437" cy="530225"/>
          </a:xfrm>
          <a:noFill/>
        </p:spPr>
        <p:txBody>
          <a:bodyPr/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从作者对党八股第一条罪状的论证过程能看出怎样的基本逻辑？</a:t>
            </a:r>
            <a:endParaRPr lang="en-US" altLang="zh-CN" sz="240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59" name="标题 1"/>
          <p:cNvSpPr txBox="1"/>
          <p:nvPr/>
        </p:nvSpPr>
        <p:spPr bwMode="auto">
          <a:xfrm>
            <a:off x="4760913" y="9525"/>
            <a:ext cx="234791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863600">
              <a:spcBef>
                <a:spcPts val="950"/>
              </a:spcBef>
              <a:buFont typeface="Arial" panose="020B0604020202020204" pitchFamily="34" charset="0"/>
              <a:buChar char="•"/>
              <a:defRPr sz="26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647700" indent="-215900" defTabSz="863600">
              <a:spcBef>
                <a:spcPts val="475"/>
              </a:spcBef>
              <a:buFont typeface="Arial" panose="020B0604020202020204" pitchFamily="34" charset="0"/>
              <a:buChar char="•"/>
              <a:defRPr sz="2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defTabSz="863600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63600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63600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6360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6360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6360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6360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100"/>
              <a:t>复习回顾</a:t>
            </a:r>
            <a:endParaRPr lang="zh-CN" altLang="en-US" sz="4100"/>
          </a:p>
        </p:txBody>
      </p:sp>
      <p:graphicFrame>
        <p:nvGraphicFramePr>
          <p:cNvPr id="2" name="图示 1"/>
          <p:cNvGraphicFramePr/>
          <p:nvPr/>
        </p:nvGraphicFramePr>
        <p:xfrm>
          <a:off x="1969751" y="2116743"/>
          <a:ext cx="8191050" cy="35589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321050" y="915988"/>
            <a:ext cx="4567238" cy="495300"/>
          </a:xfrm>
          <a:solidFill>
            <a:schemeClr val="bg2"/>
          </a:solidFill>
        </p:spPr>
        <p:txBody>
          <a:bodyPr/>
          <a:lstStyle/>
          <a:p>
            <a:pPr algn="l" eaLnBrk="1" hangingPunct="1"/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</a:rPr>
              <a:t>党八股的第二条罪状之论证逻辑</a:t>
            </a:r>
            <a:endParaRPr lang="zh-CN" altLang="en-US" sz="2400" dirty="0" smtClean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65150" y="5691188"/>
            <a:ext cx="1779588" cy="4683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提出分论点</a:t>
            </a:r>
            <a:endParaRPr lang="zh-CN" altLang="en-US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2368550" y="5848350"/>
            <a:ext cx="2971800" cy="1397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340350" y="5667375"/>
            <a:ext cx="1490663" cy="4683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分析批判</a:t>
            </a:r>
            <a:endParaRPr lang="zh-CN" altLang="en-US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3314700" y="2263775"/>
            <a:ext cx="1344613" cy="45720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虚弱本质</a:t>
            </a:r>
            <a:endParaRPr lang="zh-CN" altLang="en-US" sz="2000" b="0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297238" y="4165600"/>
            <a:ext cx="1379537" cy="4730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 质</a:t>
            </a:r>
            <a:endParaRPr lang="zh-CN" altLang="en-US" sz="2000" b="0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751388" y="2636838"/>
            <a:ext cx="1349375" cy="3254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0" dirty="0">
                <a:latin typeface="黑体" panose="02010609060101010101" pitchFamily="49" charset="-122"/>
                <a:ea typeface="黑体" panose="02010609060101010101" pitchFamily="49" charset="-122"/>
              </a:rPr>
              <a:t>正反举例</a:t>
            </a:r>
            <a:endParaRPr lang="zh-CN" altLang="en-US" sz="20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751388" y="1817688"/>
            <a:ext cx="747712" cy="3365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0" dirty="0">
                <a:latin typeface="黑体" panose="02010609060101010101" pitchFamily="49" charset="-122"/>
                <a:ea typeface="黑体" panose="02010609060101010101" pitchFamily="49" charset="-122"/>
              </a:rPr>
              <a:t>引证</a:t>
            </a:r>
            <a:endParaRPr lang="zh-CN" altLang="en-US" sz="20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775200" y="3546475"/>
            <a:ext cx="747713" cy="3365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0" dirty="0">
                <a:latin typeface="黑体" panose="02010609060101010101" pitchFamily="49" charset="-122"/>
                <a:ea typeface="黑体" panose="02010609060101010101" pitchFamily="49" charset="-122"/>
              </a:rPr>
              <a:t>例证</a:t>
            </a:r>
            <a:endParaRPr lang="zh-CN" altLang="en-US" sz="20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 flipH="1">
            <a:off x="8778875" y="1806575"/>
            <a:ext cx="252413" cy="2990850"/>
          </a:xfrm>
          <a:prstGeom prst="leftBrace">
            <a:avLst>
              <a:gd name="adj1" fmla="val 43858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9488488" y="5667375"/>
            <a:ext cx="1490662" cy="4683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得出结论</a:t>
            </a:r>
            <a:endParaRPr lang="zh-CN" altLang="en-US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9738" y="3013075"/>
            <a:ext cx="2397125" cy="101600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党八股的第二条罪状“装腔作势，借以吓人”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4" name="矩形 20"/>
          <p:cNvSpPr>
            <a:spLocks noChangeArrowheads="1"/>
          </p:cNvSpPr>
          <p:nvPr/>
        </p:nvSpPr>
        <p:spPr bwMode="auto">
          <a:xfrm>
            <a:off x="6096000" y="2511425"/>
            <a:ext cx="2508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科学的东西不怕批，</a:t>
            </a:r>
            <a:endParaRPr lang="en-US" altLang="zh-CN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而党八股却害怕驳。</a:t>
            </a:r>
            <a:endParaRPr lang="zh-CN" altLang="en-US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5" name="矩形 23"/>
          <p:cNvSpPr>
            <a:spLocks noChangeArrowheads="1"/>
          </p:cNvSpPr>
          <p:nvPr/>
        </p:nvSpPr>
        <p:spPr bwMode="auto">
          <a:xfrm>
            <a:off x="5424488" y="3530600"/>
            <a:ext cx="35385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>
                <a:solidFill>
                  <a:schemeClr val="tx1"/>
                </a:solidFill>
              </a:rPr>
              <a:t>《</a:t>
            </a:r>
            <a:r>
              <a:rPr lang="zh-CN" altLang="en-US" sz="2000">
                <a:solidFill>
                  <a:schemeClr val="tx1"/>
                </a:solidFill>
              </a:rPr>
              <a:t>苏联共产党历史简要读本</a:t>
            </a:r>
            <a:r>
              <a:rPr lang="en-US" altLang="zh-CN" sz="2000">
                <a:solidFill>
                  <a:schemeClr val="tx1"/>
                </a:solidFill>
              </a:rPr>
              <a:t>》</a:t>
            </a:r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170988" y="2989263"/>
            <a:ext cx="1993900" cy="1014412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无产阶级的斗争要靠马克思列宁主义的真理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97" name="矩形 22"/>
          <p:cNvSpPr>
            <a:spLocks noChangeArrowheads="1"/>
          </p:cNvSpPr>
          <p:nvPr/>
        </p:nvSpPr>
        <p:spPr bwMode="auto">
          <a:xfrm>
            <a:off x="5487988" y="1562100"/>
            <a:ext cx="1216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tx1"/>
                </a:solidFill>
              </a:rPr>
              <a:t>鲁迅的话</a:t>
            </a:r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46098" name="矩形 24"/>
          <p:cNvSpPr>
            <a:spLocks noChangeArrowheads="1"/>
          </p:cNvSpPr>
          <p:nvPr/>
        </p:nvSpPr>
        <p:spPr bwMode="auto">
          <a:xfrm>
            <a:off x="4751388" y="4233863"/>
            <a:ext cx="37719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剥削阶级流氓无产者惯用的手段</a:t>
            </a:r>
            <a:endParaRPr lang="zh-CN" altLang="en-US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右箭头 28"/>
          <p:cNvSpPr/>
          <p:nvPr/>
        </p:nvSpPr>
        <p:spPr>
          <a:xfrm>
            <a:off x="6831013" y="5840413"/>
            <a:ext cx="2682875" cy="1476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100" name="矩形 29"/>
          <p:cNvSpPr>
            <a:spLocks noChangeArrowheads="1"/>
          </p:cNvSpPr>
          <p:nvPr/>
        </p:nvSpPr>
        <p:spPr bwMode="auto">
          <a:xfrm>
            <a:off x="5346700" y="1955800"/>
            <a:ext cx="326707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“辱骂和恐吓绝不是战斗”</a:t>
            </a:r>
            <a:endParaRPr lang="en-US" altLang="zh-CN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标题 1"/>
          <p:cNvSpPr txBox="1"/>
          <p:nvPr/>
        </p:nvSpPr>
        <p:spPr>
          <a:xfrm>
            <a:off x="781050" y="22225"/>
            <a:ext cx="9937750" cy="777875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863600" rtl="0" fontAlgn="base">
              <a:spcBef>
                <a:spcPct val="0"/>
              </a:spcBef>
              <a:spcAft>
                <a:spcPct val="0"/>
              </a:spcAft>
              <a:defRPr sz="378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defRPr>
            </a:lvl1pPr>
            <a:lvl2pPr algn="l" defTabSz="863600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algn="l" defTabSz="863600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algn="l" defTabSz="863600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algn="l" defTabSz="863600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457200" algn="l" defTabSz="863600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914400" algn="l" defTabSz="863600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1371600" algn="l" defTabSz="863600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1828800" algn="l" defTabSz="863600" rtl="0" fontAlgn="base">
              <a:spcBef>
                <a:spcPct val="0"/>
              </a:spcBef>
              <a:spcAft>
                <a:spcPct val="0"/>
              </a:spcAft>
              <a:defRPr sz="4100" b="1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eaLnBrk="1" hangingPunct="1">
              <a:defRPr/>
            </a:pPr>
            <a:r>
              <a:rPr lang="zh-CN" altLang="en-US" dirty="0" smtClean="0"/>
              <a:t>思考探究</a:t>
            </a:r>
            <a:endParaRPr lang="zh-CN" altLang="en-US" dirty="0"/>
          </a:p>
        </p:txBody>
      </p:sp>
      <p:sp>
        <p:nvSpPr>
          <p:cNvPr id="30" name="圆角矩形 29"/>
          <p:cNvSpPr/>
          <p:nvPr/>
        </p:nvSpPr>
        <p:spPr>
          <a:xfrm>
            <a:off x="3321050" y="3511550"/>
            <a:ext cx="1377950" cy="4730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0" dirty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错误手段</a:t>
            </a:r>
            <a:endParaRPr lang="zh-CN" altLang="en-US" sz="2000" b="0" dirty="0">
              <a:solidFill>
                <a:schemeClr val="accent1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左大括号 30"/>
          <p:cNvSpPr/>
          <p:nvPr/>
        </p:nvSpPr>
        <p:spPr>
          <a:xfrm>
            <a:off x="3014663" y="2325688"/>
            <a:ext cx="177800" cy="2295525"/>
          </a:xfrm>
          <a:prstGeom prst="leftBrace">
            <a:avLst>
              <a:gd name="adj1" fmla="val 43858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Grp="1" noChangeArrowheads="1"/>
          </p:cNvSpPr>
          <p:nvPr>
            <p:ph type="title"/>
          </p:nvPr>
        </p:nvSpPr>
        <p:spPr>
          <a:xfrm>
            <a:off x="939800" y="1609725"/>
            <a:ext cx="9875838" cy="1543050"/>
          </a:xfrm>
          <a:noFill/>
        </p:spPr>
        <p:txBody>
          <a:bodyPr/>
          <a:lstStyle/>
          <a:p>
            <a:pPr indent="457200" eaLnBrk="1" hangingPunct="1">
              <a:lnSpc>
                <a:spcPct val="150000"/>
              </a:lnSpc>
            </a:pPr>
            <a:r>
              <a:rPr lang="zh-CN" altLang="en-US" sz="2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在论述党八股的第三条罪状里，作者以“对牛弹琴”作比，讥讽的是什么</a:t>
            </a:r>
            <a:r>
              <a:rPr lang="en-US" altLang="zh-CN" sz="2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 </a:t>
            </a:r>
            <a:r>
              <a:rPr lang="zh-CN" altLang="en-US" sz="2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以“射箭看靶子，弹琴要看听众”作比，所主张的又是什么</a:t>
            </a:r>
            <a:r>
              <a:rPr lang="en-US" altLang="zh-CN" sz="2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br>
              <a:rPr lang="en-US" altLang="zh-CN" sz="24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</a:br>
            <a:endParaRPr lang="zh-CN" altLang="en-US" sz="240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7107" name="标题 1"/>
          <p:cNvSpPr txBox="1"/>
          <p:nvPr/>
        </p:nvSpPr>
        <p:spPr bwMode="auto">
          <a:xfrm>
            <a:off x="4760913" y="9525"/>
            <a:ext cx="234791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863600">
              <a:spcBef>
                <a:spcPts val="950"/>
              </a:spcBef>
              <a:buFont typeface="Arial" panose="020B0604020202020204" pitchFamily="34" charset="0"/>
              <a:buChar char="•"/>
              <a:defRPr sz="26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647700" indent="-215900" defTabSz="863600">
              <a:spcBef>
                <a:spcPts val="475"/>
              </a:spcBef>
              <a:buFont typeface="Arial" panose="020B0604020202020204" pitchFamily="34" charset="0"/>
              <a:buChar char="•"/>
              <a:defRPr sz="2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defTabSz="863600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63600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63600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6360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6360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6360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6360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100"/>
              <a:t>思考探究</a:t>
            </a:r>
            <a:endParaRPr lang="zh-CN" altLang="en-US" sz="4100"/>
          </a:p>
        </p:txBody>
      </p:sp>
      <p:sp>
        <p:nvSpPr>
          <p:cNvPr id="47108" name="矩形 2"/>
          <p:cNvSpPr>
            <a:spLocks noChangeArrowheads="1"/>
          </p:cNvSpPr>
          <p:nvPr/>
        </p:nvSpPr>
        <p:spPr bwMode="auto">
          <a:xfrm>
            <a:off x="5494338" y="3128963"/>
            <a:ext cx="58039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</a:rPr>
              <a:t>讥讽的是写文章不看对象的人。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7109" name="矩形 3"/>
          <p:cNvSpPr>
            <a:spLocks noChangeArrowheads="1"/>
          </p:cNvSpPr>
          <p:nvPr/>
        </p:nvSpPr>
        <p:spPr bwMode="auto">
          <a:xfrm>
            <a:off x="1595438" y="3195638"/>
            <a:ext cx="23479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对牛弹琴”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10" name="矩形 4"/>
          <p:cNvSpPr>
            <a:spLocks noChangeArrowheads="1"/>
          </p:cNvSpPr>
          <p:nvPr/>
        </p:nvSpPr>
        <p:spPr bwMode="auto">
          <a:xfrm>
            <a:off x="484188" y="4092575"/>
            <a:ext cx="5233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“射箭看靶子，弹琴要看听众”</a:t>
            </a:r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111" name="矩形 12"/>
          <p:cNvSpPr>
            <a:spLocks noChangeArrowheads="1"/>
          </p:cNvSpPr>
          <p:nvPr/>
        </p:nvSpPr>
        <p:spPr bwMode="auto">
          <a:xfrm>
            <a:off x="5516563" y="4030663"/>
            <a:ext cx="58039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</a:rPr>
              <a:t>主张写文章做演说要看对象看听众。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471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1"/>
          <p:cNvSpPr txBox="1"/>
          <p:nvPr/>
        </p:nvSpPr>
        <p:spPr bwMode="auto">
          <a:xfrm>
            <a:off x="4760913" y="9525"/>
            <a:ext cx="234791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863600">
              <a:spcBef>
                <a:spcPts val="950"/>
              </a:spcBef>
              <a:buFont typeface="Arial" panose="020B0604020202020204" pitchFamily="34" charset="0"/>
              <a:buChar char="•"/>
              <a:defRPr sz="26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647700" indent="-215900" defTabSz="863600">
              <a:spcBef>
                <a:spcPts val="475"/>
              </a:spcBef>
              <a:buFont typeface="Arial" panose="020B0604020202020204" pitchFamily="34" charset="0"/>
              <a:buChar char="•"/>
              <a:defRPr sz="2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defTabSz="863600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63600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63600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6360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6360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6360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6360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100"/>
              <a:t>思考探究</a:t>
            </a:r>
            <a:endParaRPr lang="zh-CN" altLang="en-US" sz="4100"/>
          </a:p>
        </p:txBody>
      </p:sp>
      <p:sp>
        <p:nvSpPr>
          <p:cNvPr id="48131" name="矩形 3"/>
          <p:cNvSpPr>
            <a:spLocks noChangeArrowheads="1"/>
          </p:cNvSpPr>
          <p:nvPr/>
        </p:nvSpPr>
        <p:spPr bwMode="auto">
          <a:xfrm>
            <a:off x="986825" y="2772027"/>
            <a:ext cx="10106025" cy="23082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层：指出党八股的第四条罪状</a:t>
            </a:r>
            <a:r>
              <a:rPr lang="en-US" altLang="zh-CN" sz="24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4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语言无味，像个瘪三。</a:t>
            </a:r>
            <a:endParaRPr lang="zh-CN" altLang="en-US" sz="2400" b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层：指出语言无味的八股调的危害性。</a:t>
            </a:r>
            <a:endParaRPr lang="zh-CN" altLang="en-US" sz="2400" b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层：分析学习语言的必要性和途径，提出医治党八股语言病症的方法。</a:t>
            </a:r>
            <a:endParaRPr lang="zh-CN" altLang="en-US" sz="2400" b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b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层：阐述作宣传工作必须学习语言。</a:t>
            </a:r>
            <a:endParaRPr lang="zh-CN" altLang="en-US" sz="2400" b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03313" y="1695450"/>
            <a:ext cx="826135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cs typeface="+mj-cs"/>
              </a:rPr>
              <a:t>分析党八股的第四条罪状，划分层次，概括各层要点。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cs typeface="+mj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92163" y="1743075"/>
            <a:ext cx="10304462" cy="45227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9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1.</a:t>
            </a:r>
            <a:r>
              <a:rPr lang="zh-CN" altLang="zh-CN" sz="24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这一段主要批判觉八股的形式主义，讲思想方法的问题。</a:t>
            </a:r>
            <a:endParaRPr lang="en-US" altLang="zh-CN" sz="2400" b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indent="72009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2.</a:t>
            </a:r>
            <a:r>
              <a:rPr lang="zh-CN" altLang="zh-CN" sz="24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课文批判党八股滥用数字序号而没有真切的内容，这和第一条“空洞无物”有联系。</a:t>
            </a:r>
            <a:endParaRPr lang="en-US" altLang="zh-CN" sz="2400" b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indent="72009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3.</a:t>
            </a:r>
            <a:r>
              <a:rPr lang="zh-CN" altLang="zh-CN" sz="24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在分析批判其形式主义实质的基础上，从正面论述了马克思主义的正确方法，强调调查研究的重要，要学会运用马克思主义的方法去观察问题、提出问题、分析问题和解决问题。</a:t>
            </a:r>
            <a:endParaRPr lang="en-US" altLang="zh-CN" sz="2400" b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indent="720090">
              <a:lnSpc>
                <a:spcPct val="150000"/>
              </a:lnSpc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4.</a:t>
            </a:r>
            <a:r>
              <a:rPr lang="zh-CN" altLang="zh-CN" sz="24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最后紧扣整风和反对党八股的重要意义，引出对党八股六、七、八条罪状的批判。</a:t>
            </a:r>
            <a:endParaRPr lang="zh-CN" altLang="zh-CN" sz="2400" b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41475" y="1087438"/>
            <a:ext cx="691832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zh-CN" sz="2400" kern="0" dirty="0">
                <a:cs typeface="宋体" panose="02010600030101010101" pitchFamily="2" charset="-122"/>
              </a:rPr>
              <a:t>概括</a:t>
            </a:r>
            <a:r>
              <a:rPr lang="zh-CN" altLang="en-US" sz="2400" kern="0" dirty="0">
                <a:cs typeface="宋体" panose="02010600030101010101" pitchFamily="2" charset="-122"/>
              </a:rPr>
              <a:t>批判</a:t>
            </a:r>
            <a:r>
              <a:rPr lang="zh-CN" altLang="zh-CN" sz="2400" kern="0" dirty="0">
                <a:cs typeface="宋体" panose="02010600030101010101" pitchFamily="2" charset="-122"/>
              </a:rPr>
              <a:t>党八股第五条罪状一段的要点。</a:t>
            </a:r>
            <a:endParaRPr lang="zh-CN" altLang="zh-CN" sz="2400" kern="100" dirty="0"/>
          </a:p>
        </p:txBody>
      </p:sp>
      <p:sp>
        <p:nvSpPr>
          <p:cNvPr id="49156" name="标题 1"/>
          <p:cNvSpPr>
            <a:spLocks noGrp="1"/>
          </p:cNvSpPr>
          <p:nvPr>
            <p:ph type="ctrTitle"/>
          </p:nvPr>
        </p:nvSpPr>
        <p:spPr>
          <a:xfrm>
            <a:off x="792163" y="0"/>
            <a:ext cx="9937750" cy="777875"/>
          </a:xfrm>
          <a:noFill/>
        </p:spPr>
        <p:txBody>
          <a:bodyPr/>
          <a:lstStyle/>
          <a:p>
            <a:pPr eaLnBrk="1" hangingPunct="1"/>
            <a:r>
              <a:rPr lang="zh-CN" altLang="en-US" sz="4100" smtClean="0">
                <a:solidFill>
                  <a:srgbClr val="595959"/>
                </a:solidFill>
              </a:rPr>
              <a:t>思考探究</a:t>
            </a:r>
            <a:endParaRPr lang="zh-CN" altLang="en-US" sz="4100" smtClean="0">
              <a:solidFill>
                <a:srgbClr val="595959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74750" y="2043113"/>
            <a:ext cx="9882188" cy="34163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9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4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这段内容主要讲写作态度和造成后果的问题，在整篇文章中起着承上启下的重要作用。</a:t>
            </a:r>
            <a:endParaRPr lang="en-US" altLang="zh-CN" sz="2400" b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indent="72009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4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“不负责任”是产生上述五条罪状的根源。</a:t>
            </a:r>
            <a:endParaRPr lang="en-US" altLang="zh-CN" sz="2400" b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indent="72009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4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“到处害人”则是它的必然结果。</a:t>
            </a:r>
            <a:endParaRPr lang="en-US" altLang="zh-CN" sz="2400" b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  <a:p>
            <a:pPr indent="72009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400" b="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具体内容就是第七条罪状“流毒全党，妨害革命”和第八条罪状“传播出去，祸国殃民”。</a:t>
            </a:r>
            <a:endParaRPr lang="zh-CN" altLang="zh-CN" sz="2400" b="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74813" y="1320800"/>
            <a:ext cx="8239125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sz="2400" kern="0" dirty="0">
                <a:cs typeface="宋体" panose="02010600030101010101" pitchFamily="2" charset="-122"/>
              </a:rPr>
              <a:t>课文论述党八股第六条罪状的内容与前后文有什么联系？</a:t>
            </a:r>
            <a:endParaRPr lang="zh-CN" altLang="zh-CN" sz="2400" kern="100" dirty="0"/>
          </a:p>
        </p:txBody>
      </p:sp>
      <p:sp>
        <p:nvSpPr>
          <p:cNvPr id="50180" name="标题 1"/>
          <p:cNvSpPr>
            <a:spLocks noGrp="1"/>
          </p:cNvSpPr>
          <p:nvPr>
            <p:ph type="ctrTitle"/>
          </p:nvPr>
        </p:nvSpPr>
        <p:spPr>
          <a:xfrm>
            <a:off x="792163" y="0"/>
            <a:ext cx="9937750" cy="777875"/>
          </a:xfrm>
          <a:noFill/>
        </p:spPr>
        <p:txBody>
          <a:bodyPr/>
          <a:lstStyle/>
          <a:p>
            <a:pPr eaLnBrk="1" hangingPunct="1"/>
            <a:r>
              <a:rPr lang="zh-CN" altLang="en-US" sz="4100" smtClean="0">
                <a:solidFill>
                  <a:srgbClr val="595959"/>
                </a:solidFill>
              </a:rPr>
              <a:t>思考探究</a:t>
            </a:r>
            <a:endParaRPr lang="zh-CN" altLang="en-US" sz="4100" smtClean="0">
              <a:solidFill>
                <a:srgbClr val="595959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92163" y="0"/>
            <a:ext cx="9937750" cy="777875"/>
          </a:xfrm>
        </p:spPr>
        <p:txBody>
          <a:bodyPr rtlCol="0">
            <a:normAutofit/>
          </a:bodyPr>
          <a:lstStyle/>
          <a:p>
            <a:pPr eaLnBrk="1" hangingPunct="1">
              <a:defRPr/>
            </a:pPr>
            <a:r>
              <a:rPr lang="zh-CN" altLang="en-US" dirty="0" smtClean="0"/>
              <a:t>语言特点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547813" y="1090613"/>
            <a:ext cx="8213725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5372100" algn="l"/>
              </a:tabLst>
              <a:defRPr/>
            </a:pPr>
            <a:r>
              <a:rPr lang="zh-CN" altLang="zh-CN" sz="2400" kern="100" dirty="0">
                <a:solidFill>
                  <a:prstClr val="black"/>
                </a:solidFill>
                <a:cs typeface="Times New Roman" panose="02020603050405020304" pitchFamily="18" charset="0"/>
              </a:rPr>
              <a:t>本</a:t>
            </a:r>
            <a:r>
              <a:rPr lang="zh-CN" altLang="en-US" sz="2400" kern="100" dirty="0">
                <a:solidFill>
                  <a:prstClr val="black"/>
                </a:solidFill>
                <a:cs typeface="Times New Roman" panose="02020603050405020304" pitchFamily="18" charset="0"/>
              </a:rPr>
              <a:t>文</a:t>
            </a:r>
            <a:r>
              <a:rPr lang="zh-CN" altLang="zh-CN" sz="2400" kern="100" dirty="0">
                <a:solidFill>
                  <a:prstClr val="black"/>
                </a:solidFill>
                <a:cs typeface="Times New Roman" panose="02020603050405020304" pitchFamily="18" charset="0"/>
              </a:rPr>
              <a:t>的语言有何特点？请找出文中典型的语句加以分析。</a:t>
            </a:r>
            <a:endParaRPr lang="zh-CN" altLang="zh-CN" sz="2400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83250" y="2151063"/>
            <a:ext cx="4186238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b="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“懒婆娘的裹脚，又长又臭”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3763" y="1890713"/>
            <a:ext cx="3570287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b="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“到什么山上唱什么歌”</a:t>
            </a:r>
            <a:endParaRPr lang="zh-CN" altLang="en-US" sz="2400" b="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03288" y="2430463"/>
            <a:ext cx="3570287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b="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“看菜吃饭，量体裁衣”</a:t>
            </a:r>
            <a:endParaRPr lang="zh-CN" altLang="en-US" sz="2400" b="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71625" y="5302250"/>
            <a:ext cx="8704263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2400" b="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作者使用了生动活泼、丰富多彩的群众语言</a:t>
            </a:r>
            <a:r>
              <a:rPr lang="en-US" altLang="zh-CN" sz="2400" b="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使道理浅显易懂。</a:t>
            </a:r>
            <a:endParaRPr lang="zh-CN" altLang="en-US" sz="2400" dirty="0"/>
          </a:p>
        </p:txBody>
      </p:sp>
      <p:sp>
        <p:nvSpPr>
          <p:cNvPr id="12" name="矩形 11"/>
          <p:cNvSpPr/>
          <p:nvPr/>
        </p:nvSpPr>
        <p:spPr>
          <a:xfrm>
            <a:off x="10252075" y="2171700"/>
            <a:ext cx="1106488" cy="461963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歇后语</a:t>
            </a:r>
            <a:endParaRPr lang="zh-CN" altLang="en-US" sz="2400" dirty="0"/>
          </a:p>
        </p:txBody>
      </p:sp>
      <p:sp>
        <p:nvSpPr>
          <p:cNvPr id="13" name="矩形 12"/>
          <p:cNvSpPr/>
          <p:nvPr/>
        </p:nvSpPr>
        <p:spPr>
          <a:xfrm>
            <a:off x="4692650" y="2171700"/>
            <a:ext cx="800100" cy="461963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谚语</a:t>
            </a:r>
            <a:endParaRPr lang="zh-CN" altLang="en-US" sz="2400" dirty="0"/>
          </a:p>
        </p:txBody>
      </p:sp>
      <p:sp>
        <p:nvSpPr>
          <p:cNvPr id="14" name="矩形 13"/>
          <p:cNvSpPr/>
          <p:nvPr/>
        </p:nvSpPr>
        <p:spPr>
          <a:xfrm>
            <a:off x="395288" y="3052763"/>
            <a:ext cx="5173662" cy="15890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>
              <a:lnSpc>
                <a:spcPct val="135000"/>
              </a:lnSpc>
              <a:defRPr/>
            </a:pPr>
            <a:r>
              <a:rPr lang="zh-CN" altLang="en-US" sz="2400" b="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“装腔作势”“无的放矢”</a:t>
            </a:r>
            <a:endParaRPr lang="en-US" altLang="zh-CN" sz="2400" b="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35000"/>
              </a:lnSpc>
              <a:defRPr/>
            </a:pPr>
            <a:r>
              <a:rPr lang="zh-CN" altLang="en-US" sz="2400" b="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“对牛弹琴”“莫名其妙”</a:t>
            </a:r>
            <a:endParaRPr lang="en-US" altLang="zh-CN" sz="2400" b="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35000"/>
              </a:lnSpc>
              <a:defRPr/>
            </a:pPr>
            <a:r>
              <a:rPr lang="zh-CN" altLang="en-US" sz="2400" b="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“津津有味”“祸国殃民”</a:t>
            </a:r>
            <a:endParaRPr lang="zh-CN" altLang="en-US" sz="2400" b="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68850" y="3657600"/>
            <a:ext cx="800100" cy="460375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成语</a:t>
            </a:r>
            <a:endParaRPr lang="zh-CN" altLang="en-US" sz="2400" dirty="0"/>
          </a:p>
        </p:txBody>
      </p:sp>
      <p:sp>
        <p:nvSpPr>
          <p:cNvPr id="16" name="右箭头 15"/>
          <p:cNvSpPr/>
          <p:nvPr/>
        </p:nvSpPr>
        <p:spPr>
          <a:xfrm>
            <a:off x="9644063" y="2290763"/>
            <a:ext cx="608012" cy="155575"/>
          </a:xfrm>
          <a:prstGeom prst="rightArrow">
            <a:avLst>
              <a:gd name="adj1" fmla="val 50000"/>
              <a:gd name="adj2" fmla="val 908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右箭头 20"/>
          <p:cNvSpPr/>
          <p:nvPr/>
        </p:nvSpPr>
        <p:spPr>
          <a:xfrm>
            <a:off x="9412288" y="3467100"/>
            <a:ext cx="609600" cy="155575"/>
          </a:xfrm>
          <a:prstGeom prst="rightArrow">
            <a:avLst>
              <a:gd name="adj1" fmla="val 50000"/>
              <a:gd name="adj2" fmla="val 908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右大括号 16"/>
          <p:cNvSpPr/>
          <p:nvPr/>
        </p:nvSpPr>
        <p:spPr>
          <a:xfrm>
            <a:off x="4419600" y="2049463"/>
            <a:ext cx="187325" cy="706437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41988" y="3132138"/>
            <a:ext cx="4068762" cy="8302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b="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“得胜回朝” “文人学士”</a:t>
            </a:r>
            <a:endParaRPr lang="zh-CN" altLang="en-US" sz="2400" b="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zh-CN" altLang="en-US" sz="2400" b="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“下笔千言，离题万里”</a:t>
            </a:r>
            <a:endParaRPr lang="zh-CN" altLang="en-US" sz="2400" b="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31025" y="4189413"/>
            <a:ext cx="2646363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0" kern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“瘪三”“蹩脚”</a:t>
            </a:r>
            <a:endParaRPr lang="zh-CN" altLang="en-US" sz="2400" b="0" kern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021888" y="3313113"/>
            <a:ext cx="1416050" cy="461962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文言词语</a:t>
            </a:r>
            <a:endParaRPr lang="zh-CN" altLang="en-US" sz="2400" dirty="0"/>
          </a:p>
        </p:txBody>
      </p:sp>
      <p:sp>
        <p:nvSpPr>
          <p:cNvPr id="23" name="矩形 22"/>
          <p:cNvSpPr/>
          <p:nvPr/>
        </p:nvSpPr>
        <p:spPr>
          <a:xfrm>
            <a:off x="10021888" y="4208463"/>
            <a:ext cx="1416050" cy="461962"/>
          </a:xfrm>
          <a:prstGeom prst="rect">
            <a:avLst/>
          </a:prstGeom>
          <a:solidFill>
            <a:schemeClr val="bg2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0" kern="1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方言词语</a:t>
            </a:r>
            <a:endParaRPr lang="zh-CN" altLang="en-US" sz="2400" dirty="0"/>
          </a:p>
        </p:txBody>
      </p:sp>
      <p:sp>
        <p:nvSpPr>
          <p:cNvPr id="24" name="右大括号 23"/>
          <p:cNvSpPr/>
          <p:nvPr/>
        </p:nvSpPr>
        <p:spPr>
          <a:xfrm>
            <a:off x="4479925" y="3271838"/>
            <a:ext cx="204788" cy="1158875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右箭头 24"/>
          <p:cNvSpPr/>
          <p:nvPr/>
        </p:nvSpPr>
        <p:spPr>
          <a:xfrm>
            <a:off x="9328150" y="4354513"/>
            <a:ext cx="609600" cy="155575"/>
          </a:xfrm>
          <a:prstGeom prst="rightArrow">
            <a:avLst>
              <a:gd name="adj1" fmla="val 50000"/>
              <a:gd name="adj2" fmla="val 908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/>
          <p:cNvSpPr>
            <a:spLocks noGrp="1" noChangeArrowheads="1"/>
          </p:cNvSpPr>
          <p:nvPr>
            <p:ph type="title"/>
          </p:nvPr>
        </p:nvSpPr>
        <p:spPr>
          <a:xfrm>
            <a:off x="1503363" y="963613"/>
            <a:ext cx="4105275" cy="530225"/>
          </a:xfrm>
          <a:noFill/>
        </p:spPr>
        <p:txBody>
          <a:bodyPr/>
          <a:lstStyle/>
          <a:p>
            <a:pPr eaLnBrk="1" hangingPunct="1"/>
            <a:r>
              <a:rPr lang="zh-CN" altLang="en-US" sz="28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下列论据论证什么观点</a:t>
            </a:r>
            <a:r>
              <a:rPr lang="en-US" altLang="zh-CN" sz="28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  <a:endParaRPr lang="en-US" altLang="zh-CN" sz="280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1157288" y="5197475"/>
            <a:ext cx="4211637" cy="658813"/>
          </a:xfrm>
        </p:spPr>
        <p:txBody>
          <a:bodyPr/>
          <a:lstStyle/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4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洗脸后照镜子</a:t>
            </a:r>
            <a:endParaRPr lang="en-US" altLang="zh-CN" sz="2400" b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80" name="Text Box 8"/>
          <p:cNvSpPr txBox="1">
            <a:spLocks noChangeArrowheads="1"/>
          </p:cNvSpPr>
          <p:nvPr/>
        </p:nvSpPr>
        <p:spPr bwMode="auto">
          <a:xfrm>
            <a:off x="4924425" y="2955925"/>
            <a:ext cx="4830763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000">
                <a:solidFill>
                  <a:schemeClr val="tx1"/>
                </a:solidFill>
              </a:rPr>
              <a:t>从反面论证写文章要看对象，有群众观点</a:t>
            </a:r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52229" name="标题 1"/>
          <p:cNvSpPr txBox="1"/>
          <p:nvPr/>
        </p:nvSpPr>
        <p:spPr bwMode="auto">
          <a:xfrm>
            <a:off x="4760913" y="9525"/>
            <a:ext cx="234791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863600">
              <a:spcBef>
                <a:spcPts val="950"/>
              </a:spcBef>
              <a:buFont typeface="Arial" panose="020B0604020202020204" pitchFamily="34" charset="0"/>
              <a:buChar char="•"/>
              <a:defRPr sz="26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647700" indent="-215900" defTabSz="863600">
              <a:spcBef>
                <a:spcPts val="475"/>
              </a:spcBef>
              <a:buFont typeface="Arial" panose="020B0604020202020204" pitchFamily="34" charset="0"/>
              <a:buChar char="•"/>
              <a:defRPr sz="2200">
                <a:solidFill>
                  <a:srgbClr val="595959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 defTabSz="863600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863600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863600">
              <a:lnSpc>
                <a:spcPct val="90000"/>
              </a:lnSpc>
              <a:spcBef>
                <a:spcPts val="475"/>
              </a:spcBef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86360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86360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86360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86360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defRPr sz="17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100"/>
              <a:t>思考探究</a:t>
            </a:r>
            <a:endParaRPr lang="zh-CN" altLang="en-US" sz="4100"/>
          </a:p>
        </p:txBody>
      </p:sp>
      <p:sp>
        <p:nvSpPr>
          <p:cNvPr id="52230" name="矩形 1"/>
          <p:cNvSpPr>
            <a:spLocks noChangeArrowheads="1"/>
          </p:cNvSpPr>
          <p:nvPr/>
        </p:nvSpPr>
        <p:spPr bwMode="auto">
          <a:xfrm>
            <a:off x="9974263" y="3016250"/>
            <a:ext cx="1263650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0">
                <a:latin typeface="黑体" panose="02010609060101010101" pitchFamily="49" charset="-122"/>
                <a:ea typeface="黑体" panose="02010609060101010101" pitchFamily="49" charset="-122"/>
              </a:rPr>
              <a:t>切中肯綮</a:t>
            </a:r>
            <a:endParaRPr lang="en-US" altLang="zh-CN" sz="2000" b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b="0">
                <a:latin typeface="黑体" panose="02010609060101010101" pitchFamily="49" charset="-122"/>
                <a:ea typeface="黑体" panose="02010609060101010101" pitchFamily="49" charset="-122"/>
              </a:rPr>
              <a:t>风趣生动</a:t>
            </a:r>
            <a:endParaRPr lang="zh-CN" altLang="en-US" sz="2000" b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b="0">
                <a:latin typeface="黑体" panose="02010609060101010101" pitchFamily="49" charset="-122"/>
                <a:ea typeface="黑体" panose="02010609060101010101" pitchFamily="49" charset="-122"/>
              </a:rPr>
              <a:t>新鲜别致</a:t>
            </a:r>
            <a:endParaRPr lang="en-US" altLang="zh-CN" sz="2000" b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000" b="0">
                <a:latin typeface="黑体" panose="02010609060101010101" pitchFamily="49" charset="-122"/>
                <a:ea typeface="黑体" panose="02010609060101010101" pitchFamily="49" charset="-122"/>
              </a:rPr>
              <a:t>令人会心</a:t>
            </a:r>
            <a:endParaRPr lang="zh-CN" altLang="en-US" sz="2000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2231" name="矩形 2"/>
          <p:cNvSpPr>
            <a:spLocks noChangeArrowheads="1"/>
          </p:cNvSpPr>
          <p:nvPr/>
        </p:nvSpPr>
        <p:spPr bwMode="auto">
          <a:xfrm>
            <a:off x="1055688" y="1931988"/>
            <a:ext cx="77231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1.“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到什么山上唱什么歌”</a:t>
            </a:r>
            <a:endParaRPr lang="en-US" altLang="zh-CN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“看菜吃饭，量体裁衣”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2" name="矩形 3"/>
          <p:cNvSpPr>
            <a:spLocks noChangeArrowheads="1"/>
          </p:cNvSpPr>
          <p:nvPr/>
        </p:nvSpPr>
        <p:spPr bwMode="auto">
          <a:xfrm>
            <a:off x="4802188" y="1873250"/>
            <a:ext cx="3709987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</a:rPr>
              <a:t>“文章长短要由内容来决定”</a:t>
            </a:r>
            <a:endParaRPr lang="en-US" altLang="zh-CN" sz="20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/>
                </a:solidFill>
              </a:rPr>
              <a:t>“要从实际出发”</a:t>
            </a:r>
            <a:endParaRPr lang="zh-CN" altLang="en-US" sz="2000"/>
          </a:p>
        </p:txBody>
      </p:sp>
      <p:sp>
        <p:nvSpPr>
          <p:cNvPr id="52233" name="矩形 4"/>
          <p:cNvSpPr>
            <a:spLocks noChangeArrowheads="1"/>
          </p:cNvSpPr>
          <p:nvPr/>
        </p:nvSpPr>
        <p:spPr bwMode="auto">
          <a:xfrm>
            <a:off x="1171575" y="2887663"/>
            <a:ext cx="2351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2.“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对牛弹琴”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4" name="矩形 5"/>
          <p:cNvSpPr>
            <a:spLocks noChangeArrowheads="1"/>
          </p:cNvSpPr>
          <p:nvPr/>
        </p:nvSpPr>
        <p:spPr bwMode="auto">
          <a:xfrm>
            <a:off x="1171575" y="3643313"/>
            <a:ext cx="2351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“得胜回朝”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5" name="矩形 6"/>
          <p:cNvSpPr>
            <a:spLocks noChangeArrowheads="1"/>
          </p:cNvSpPr>
          <p:nvPr/>
        </p:nvSpPr>
        <p:spPr bwMode="auto">
          <a:xfrm>
            <a:off x="1171575" y="4446588"/>
            <a:ext cx="29702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“懒婆娘的裹脚”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236" name="矩形 7"/>
          <p:cNvSpPr>
            <a:spLocks noChangeArrowheads="1"/>
          </p:cNvSpPr>
          <p:nvPr/>
        </p:nvSpPr>
        <p:spPr bwMode="auto">
          <a:xfrm>
            <a:off x="4659313" y="4572000"/>
            <a:ext cx="3540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000">
                <a:solidFill>
                  <a:schemeClr val="tx1"/>
                </a:solidFill>
              </a:rPr>
              <a:t>“长而空”的文章之令人掩鼻</a:t>
            </a:r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52237" name="矩形 8"/>
          <p:cNvSpPr>
            <a:spLocks noChangeArrowheads="1"/>
          </p:cNvSpPr>
          <p:nvPr/>
        </p:nvSpPr>
        <p:spPr bwMode="auto">
          <a:xfrm>
            <a:off x="4918075" y="5326063"/>
            <a:ext cx="3022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000">
                <a:solidFill>
                  <a:schemeClr val="tx1"/>
                </a:solidFill>
              </a:rPr>
              <a:t>写文章、演说要有责任心</a:t>
            </a:r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52238" name="矩形 10"/>
          <p:cNvSpPr>
            <a:spLocks noChangeArrowheads="1"/>
          </p:cNvSpPr>
          <p:nvPr/>
        </p:nvSpPr>
        <p:spPr bwMode="auto">
          <a:xfrm>
            <a:off x="4924425" y="3709988"/>
            <a:ext cx="40560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000">
                <a:solidFill>
                  <a:schemeClr val="tx1"/>
                </a:solidFill>
              </a:rPr>
              <a:t>讽刺那些装腔作势而自鸣得意的人</a:t>
            </a:r>
            <a:endParaRPr lang="zh-CN" altLang="en-US" sz="2000">
              <a:solidFill>
                <a:schemeClr val="tx1"/>
              </a:solidFill>
            </a:endParaRPr>
          </a:p>
        </p:txBody>
      </p:sp>
      <p:sp>
        <p:nvSpPr>
          <p:cNvPr id="12" name="右中括号 11"/>
          <p:cNvSpPr/>
          <p:nvPr/>
        </p:nvSpPr>
        <p:spPr>
          <a:xfrm>
            <a:off x="9293225" y="2022475"/>
            <a:ext cx="515938" cy="3703638"/>
          </a:xfrm>
          <a:prstGeom prst="righ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n w="28575">
                <a:solidFill>
                  <a:schemeClr val="tx1"/>
                </a:solidFill>
              </a:ln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0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ISPRING_PRESENTATION_TITLE" val="PowerPoint 演示文稿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2216</Words>
  <Application>WPS 演示</Application>
  <PresentationFormat>自定义</PresentationFormat>
  <Paragraphs>229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Times New Roman</vt:lpstr>
      <vt:lpstr>黑体</vt:lpstr>
      <vt:lpstr>楷体</vt:lpstr>
      <vt:lpstr>Calibri</vt:lpstr>
      <vt:lpstr>隶书</vt:lpstr>
      <vt:lpstr>Calibri</vt:lpstr>
      <vt:lpstr>等线</vt:lpstr>
      <vt:lpstr>Courier New</vt:lpstr>
      <vt:lpstr>楷体_GB2312</vt:lpstr>
      <vt:lpstr>新宋体</vt:lpstr>
      <vt:lpstr>MingLiU_HKSCS</vt:lpstr>
      <vt:lpstr>微软雅黑</vt:lpstr>
      <vt:lpstr>Arial Unicode MS</vt:lpstr>
      <vt:lpstr>自定义设计方案</vt:lpstr>
      <vt:lpstr>反对党八股</vt:lpstr>
      <vt:lpstr>  从作者对党八股第一条罪状的论证过程能看出怎样的基本逻辑？</vt:lpstr>
      <vt:lpstr>党八股的第二条罪状之论证逻辑</vt:lpstr>
      <vt:lpstr>在论述党八股的第三条罪状里，作者以“对牛弹琴”作比，讥讽的是什么? 以“射箭看靶子，弹琴要看听众”作比，所主张的又是什么? </vt:lpstr>
      <vt:lpstr>PowerPoint 演示文稿</vt:lpstr>
      <vt:lpstr>思考探究</vt:lpstr>
      <vt:lpstr>思考探究</vt:lpstr>
      <vt:lpstr>语言特点</vt:lpstr>
      <vt:lpstr>下列论据论证什么观点?</vt:lpstr>
      <vt:lpstr>思考探究</vt:lpstr>
      <vt:lpstr>思考探究</vt:lpstr>
      <vt:lpstr>迁移运用</vt:lpstr>
      <vt:lpstr>写法指导</vt:lpstr>
      <vt:lpstr>写法指导</vt:lpstr>
      <vt:lpstr>素材积累</vt:lpstr>
      <vt:lpstr>拓展阅读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追梦1516190509</cp:lastModifiedBy>
  <cp:revision>200</cp:revision>
  <dcterms:created xsi:type="dcterms:W3CDTF">2016-06-29T09:22:00Z</dcterms:created>
  <dcterms:modified xsi:type="dcterms:W3CDTF">2019-12-16T02:04:08Z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