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84" r:id="rId1"/>
    <p:sldMasterId id="2147483672" r:id="rId2"/>
    <p:sldMasterId id="2147483660" r:id="rId3"/>
  </p:sldMasterIdLst>
  <p:sldIdLst>
    <p:sldId id="294" r:id="rId4"/>
    <p:sldId id="293" r:id="rId5"/>
    <p:sldId id="295" r:id="rId6"/>
    <p:sldId id="296" r:id="rId7"/>
    <p:sldId id="297" r:id="rId8"/>
    <p:sldId id="299" r:id="rId9"/>
    <p:sldId id="298" r:id="rId10"/>
    <p:sldId id="300" r:id="rId11"/>
    <p:sldId id="284" r:id="rId12"/>
    <p:sldId id="285" r:id="rId13"/>
    <p:sldId id="286" r:id="rId14"/>
    <p:sldId id="287" r:id="rId15"/>
    <p:sldId id="288" r:id="rId16"/>
    <p:sldId id="291" r:id="rId17"/>
    <p:sldId id="289" r:id="rId18"/>
    <p:sldId id="292" r:id="rId19"/>
    <p:sldId id="290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5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Master" Target="slideMasters/slideMaster3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6EE7E-ECD7-6BFA-257B-3EF7F1D503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05845EC-DB74-22FF-5322-2CE9242A2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EEB906-C49D-1456-9103-0B9958980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5D89E2-245D-3547-3FB0-E096BBE7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9FB13C-A681-8FB7-8B2D-582976921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04508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00EA47-DE02-7F2E-EB9F-D1F636534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233B203-0004-A2E5-657B-3EB6AD58F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17FF0E-BE63-2341-CE50-B1FF62A38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4BC407-5B73-14FF-6754-5E8355019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AB673A-E0D6-7ED5-E98F-925F5CF73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1622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6F85DE0-4722-A375-7EC2-A38A322520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18E4EC0-2B13-8241-261D-D8CF23D6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6ABB82-9F88-F6D5-6BFC-B99A8A156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5D5020-6DE6-CC74-4F8C-47D986E3B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69A4B1-7F21-00B1-154E-22CE43CE3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91885"/>
      </p:ext>
    </p:extLst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6EE7E-ECD7-6BFA-257B-3EF7F1D503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05845EC-DB74-22FF-5322-2CE9242A2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EEB906-C49D-1456-9103-0B9958980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5D89E2-245D-3547-3FB0-E096BBE7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9FB13C-A681-8FB7-8B2D-582976921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529203"/>
      </p:ext>
    </p:extLst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79A1DE-3F5B-7064-E5F1-A45D4B9F0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F99256-8B16-473E-5AB3-8FDED3B02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0697E0-A726-EE8C-98BA-B3A991D8B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78626-F96B-5062-FED8-6EDAD6EF3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42AF9A-5FC2-5B90-2196-52B0A776C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434057"/>
      </p:ext>
    </p:extLst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CD6E50-7E9A-0291-3E02-FE5B18B1C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A1F1E5-CA7D-16D7-C161-817B92578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4BF51-9B77-9FD9-11DE-C60ADB28A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AD3C4-ADC1-41C0-EC8F-7FEE7BF8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8F9BE4-96F7-7A7A-408B-D2DABD6BC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75996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883B4D-494B-A095-844D-9DF2D8F6A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03C157-3767-69A1-B25E-1E41AD4D3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FE6CE2-AB1A-A08A-A2F9-8942458DA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EC40EB-D420-B556-FFEF-8B3C4C5D7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371A8F-6508-0CD8-A889-E8D0E2261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31A27A-287B-1334-26B1-57C024E0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827387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A26DC7-CBAA-E32E-E346-B2B374B9B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B5B8E7-1B26-AD5C-482D-B8BEBEACC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5CE47C-691F-D194-331E-0ECF15D68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9A426C-93B3-9B14-B383-7526F1BAD2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D82905E-E797-FB7D-CB62-46005326B7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FC2AA2-B755-36CD-F610-BD1F7E708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C68D6D2-67D9-DE16-A0E6-40B10CD1E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6EF16A6-90BD-6E4D-3FF2-810B1CF98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061562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326F3-60EF-89C3-332B-E868370A6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C0D7EE-2343-993F-0CE3-38BF9DD07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991DFC4-964D-5434-4A78-E1E105FC6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8F7ABA-0538-900E-5275-4D6137E45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881411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E0DD9B-0833-F467-CA0A-0315C2F7C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334FD0-9CE5-30F6-2A9E-104A8B354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D2BEBE-30AD-AB17-205C-3FA7BCE8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127900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302E7A-98D0-30A6-E4EE-8CF2BDC28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31DF0B-E600-F7BE-FF6B-1F0A8512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DA1038-AF4A-1A32-C72F-45A8493A3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A677E3-3A94-0C7B-59BD-ECE0998F4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A1B3EB-8F96-8C65-92DF-7533296D4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A0C96B-77F8-2B14-A890-658AC635D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141243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79A1DE-3F5B-7064-E5F1-A45D4B9F0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F99256-8B16-473E-5AB3-8FDED3B02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0697E0-A726-EE8C-98BA-B3A991D8B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78626-F96B-5062-FED8-6EDAD6EF3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42AF9A-5FC2-5B90-2196-52B0A776C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29306"/>
      </p:ext>
    </p:extLst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45BB46-0B2C-F64E-01E8-A3CDDE47E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51641E2-D507-6B87-2046-369E7073B5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A64FB2-F325-6F64-C803-9F3E4AF577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B697B8-3253-5587-83B0-7BAA65267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0B7DA-39F6-73E6-BD0F-C0488BB8A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E9F0554-DA19-C199-BF9F-82777DA51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804010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00EA47-DE02-7F2E-EB9F-D1F636534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233B203-0004-A2E5-657B-3EB6AD58F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17FF0E-BE63-2341-CE50-B1FF62A38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4BC407-5B73-14FF-6754-5E8355019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AB673A-E0D6-7ED5-E98F-925F5CF73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485581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6F85DE0-4722-A375-7EC2-A38A322520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18E4EC0-2B13-8241-261D-D8CF23D6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6ABB82-9F88-F6D5-6BFC-B99A8A156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5D5020-6DE6-CC74-4F8C-47D986E3B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69A4B1-7F21-00B1-154E-22CE43CE3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767499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36EE7E-ECD7-6BFA-257B-3EF7F1D503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05845EC-DB74-22FF-5322-2CE9242A2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EEB906-C49D-1456-9103-0B9958980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E5D89E2-245D-3547-3FB0-E096BBE77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9FB13C-A681-8FB7-8B2D-582976921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928326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79A1DE-3F5B-7064-E5F1-A45D4B9F0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F99256-8B16-473E-5AB3-8FDED3B027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0697E0-A726-EE8C-98BA-B3A991D8B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E78626-F96B-5062-FED8-6EDAD6EF3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42AF9A-5FC2-5B90-2196-52B0A776C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955292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CD6E50-7E9A-0291-3E02-FE5B18B1C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A1F1E5-CA7D-16D7-C161-817B92578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4BF51-9B77-9FD9-11DE-C60ADB28A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AD3C4-ADC1-41C0-EC8F-7FEE7BF8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8F9BE4-96F7-7A7A-408B-D2DABD6BC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39114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883B4D-494B-A095-844D-9DF2D8F6A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03C157-3767-69A1-B25E-1E41AD4D3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FE6CE2-AB1A-A08A-A2F9-8942458DA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EC40EB-D420-B556-FFEF-8B3C4C5D7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371A8F-6508-0CD8-A889-E8D0E2261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31A27A-287B-1334-26B1-57C024E0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668469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A26DC7-CBAA-E32E-E346-B2B374B9B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B5B8E7-1B26-AD5C-482D-B8BEBEACC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5CE47C-691F-D194-331E-0ECF15D68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9A426C-93B3-9B14-B383-7526F1BAD2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D82905E-E797-FB7D-CB62-46005326B7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FC2AA2-B755-36CD-F610-BD1F7E708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C68D6D2-67D9-DE16-A0E6-40B10CD1E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6EF16A6-90BD-6E4D-3FF2-810B1CF98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170701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326F3-60EF-89C3-332B-E868370A6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C0D7EE-2343-993F-0CE3-38BF9DD07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991DFC4-964D-5434-4A78-E1E105FC6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8F7ABA-0538-900E-5275-4D6137E45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99895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E0DD9B-0833-F467-CA0A-0315C2F7C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334FD0-9CE5-30F6-2A9E-104A8B354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D2BEBE-30AD-AB17-205C-3FA7BCE8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33412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CD6E50-7E9A-0291-3E02-FE5B18B1C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7A1F1E5-CA7D-16D7-C161-817B92578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4BF51-9B77-9FD9-11DE-C60ADB28A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0AD3C4-ADC1-41C0-EC8F-7FEE7BF80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8F9BE4-96F7-7A7A-408B-D2DABD6BC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041354"/>
      </p:ext>
    </p:extLst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302E7A-98D0-30A6-E4EE-8CF2BDC28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31DF0B-E600-F7BE-FF6B-1F0A8512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DA1038-AF4A-1A32-C72F-45A8493A3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A677E3-3A94-0C7B-59BD-ECE0998F4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A1B3EB-8F96-8C65-92DF-7533296D4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A0C96B-77F8-2B14-A890-658AC635D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296315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45BB46-0B2C-F64E-01E8-A3CDDE47E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51641E2-D507-6B87-2046-369E7073B5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A64FB2-F325-6F64-C803-9F3E4AF577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B697B8-3253-5587-83B0-7BAA65267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0B7DA-39F6-73E6-BD0F-C0488BB8A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E9F0554-DA19-C199-BF9F-82777DA51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402254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00EA47-DE02-7F2E-EB9F-D1F636534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233B203-0004-A2E5-657B-3EB6AD58F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17FF0E-BE63-2341-CE50-B1FF62A38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4BC407-5B73-14FF-6754-5E8355019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AB673A-E0D6-7ED5-E98F-925F5CF73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04797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6F85DE0-4722-A375-7EC2-A38A322520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18E4EC0-2B13-8241-261D-D8CF23D6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6ABB82-9F88-F6D5-6BFC-B99A8A156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5D5020-6DE6-CC74-4F8C-47D986E3B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69A4B1-7F21-00B1-154E-22CE43CE3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36877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883B4D-494B-A095-844D-9DF2D8F6A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03C157-3767-69A1-B25E-1E41AD4D3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FE6CE2-AB1A-A08A-A2F9-8942458DA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DEC40EB-D420-B556-FFEF-8B3C4C5D7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371A8F-6508-0CD8-A889-E8D0E2261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31A27A-287B-1334-26B1-57C024E05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95343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A26DC7-CBAA-E32E-E346-B2B374B9B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7B5B8E7-1B26-AD5C-482D-B8BEBEACC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5CE47C-691F-D194-331E-0ECF15D685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29A426C-93B3-9B14-B383-7526F1BAD2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D82905E-E797-FB7D-CB62-46005326B7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FC2AA2-B755-36CD-F610-BD1F7E708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C68D6D2-67D9-DE16-A0E6-40B10CD1E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6EF16A6-90BD-6E4D-3FF2-810B1CF98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2933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3326F3-60EF-89C3-332B-E868370A6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C0D7EE-2343-993F-0CE3-38BF9DD07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991DFC4-964D-5434-4A78-E1E105FC6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8F7ABA-0538-900E-5275-4D6137E45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14303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E0DD9B-0833-F467-CA0A-0315C2F7C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F334FD0-9CE5-30F6-2A9E-104A8B354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0D2BEBE-30AD-AB17-205C-3FA7BCE8D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00524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302E7A-98D0-30A6-E4EE-8CF2BDC28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31DF0B-E600-F7BE-FF6B-1F0A851244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0DA1038-AF4A-1A32-C72F-45A8493A3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BA677E3-3A94-0C7B-59BD-ECE0998F4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A1B3EB-8F96-8C65-92DF-7533296D4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0A0C96B-77F8-2B14-A890-658AC635D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1378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45BB46-0B2C-F64E-01E8-A3CDDE47E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51641E2-D507-6B87-2046-369E7073B5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A64FB2-F325-6F64-C803-9F3E4AF577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B697B8-3253-5587-83B0-7BAA65267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0B7DA-39F6-73E6-BD0F-C0488BB8A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E9F0554-DA19-C199-BF9F-82777DA51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99970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2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image" Target="../media/image1.jpeg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2.pn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2.png" /><Relationship Id="rId14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F671F14-2E71-BA6F-6E41-8F9898545C3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CBACC0E-9377-8695-7E4A-0BAA9F9D7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5603" y="80378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9196B-F74D-EDDF-9C7B-38D56F7DA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E0333C-D4CA-4F59-7B17-B6429939D9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79A1DF-B0F8-4EBA-4B42-6DE993E990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9985E0-E432-48B2-6EEA-F3E88C8C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44557A-B7E7-CB07-8369-9C6AA783B887}"/>
              </a:ext>
            </a:extLst>
          </p:cNvPr>
          <p:cNvSpPr/>
          <p:nvPr userDrawn="1"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/>
          </a:p>
        </p:txBody>
      </p:sp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79435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CBACC0E-9377-8695-7E4A-0BAA9F9D7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9196B-F74D-EDDF-9C7B-38D56F7DA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E0333C-D4CA-4F59-7B17-B6429939D9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79A1DF-B0F8-4EBA-4B42-6DE993E990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9985E0-E432-48B2-6EEA-F3E88C8C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873077-275C-774A-22FC-531DAC5537E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445B1A6-4E23-3DB1-6204-1BDE007BDC49}"/>
              </a:ext>
            </a:extLst>
          </p:cNvPr>
          <p:cNvSpPr/>
          <p:nvPr userDrawn="1"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zh-CN" altLang="en-US"/>
          </a:p>
        </p:txBody>
      </p:sp>
      <p:pic>
        <p:nvPicPr>
          <p:cNvPr id="9" name="图片 1073743875" descr="学科网 zxxk.com"/>
          <p:cNvPicPr>
            <a:picLocks noChangeAspect="1"/>
          </p:cNvPicPr>
          <p:nvPr/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483532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CBACC0E-9377-8695-7E4A-0BAA9F9D7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49196B-F74D-EDDF-9C7B-38D56F7DA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E0333C-D4CA-4F59-7B17-B6429939D9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6DB19-B5CA-4449-A080-3C21D672FD8F}" type="datetimeFigureOut">
              <a:rPr lang="zh-CN" altLang="en-US" smtClean="0"/>
              <a:t>2022/9/20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79A1DF-B0F8-4EBA-4B42-6DE993E990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9985E0-E432-48B2-6EEA-F3E88C8CF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D1A9E-8937-4ECB-8C21-8CAF97EB9EB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118584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EF3230-7D7D-B6F3-EED0-63517B0BD0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作文解析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9D9AF4A-8988-F137-BD5B-A6F24A1BAC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并列结构</a:t>
            </a:r>
          </a:p>
        </p:txBody>
      </p:sp>
    </p:spTree>
    <p:extLst>
      <p:ext uri="{BB962C8B-B14F-4D97-AF65-F5344CB8AC3E}">
        <p14:creationId xmlns:p14="http://schemas.microsoft.com/office/powerpoint/2010/main" val="3604659524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914138" y="612604"/>
            <a:ext cx="10545716" cy="5935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核心内涵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据材料可知，命题人传达的如下内涵：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+mn-ea"/>
              </a:rPr>
              <a:t>第一，告知考生，何为躺平，即，“躺平”的概念。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+mn-ea"/>
              </a:rPr>
              <a:t>第二，关于“躺平”，命题人是什么观点，</a:t>
            </a:r>
            <a:r>
              <a:rPr lang="zh-CN" altLang="en-US" sz="2800">
                <a:latin typeface="+mn-ea"/>
              </a:rPr>
              <a:t>即，“面对“躺平”的年轻人，忧国忧民一族很是担忧，担心“躺平”演变下去，会上升到民族危机。”，再据</a:t>
            </a:r>
            <a:r>
              <a:rPr lang="en-US" altLang="zh-CN" sz="2800">
                <a:latin typeface="+mn-ea"/>
              </a:rPr>
              <a:t>《</a:t>
            </a:r>
            <a:r>
              <a:rPr lang="zh-CN" altLang="en-US" sz="2800">
                <a:latin typeface="+mn-ea"/>
              </a:rPr>
              <a:t>南方日报</a:t>
            </a:r>
            <a:r>
              <a:rPr lang="en-US" altLang="zh-CN" sz="2800">
                <a:latin typeface="+mn-ea"/>
              </a:rPr>
              <a:t>》</a:t>
            </a:r>
            <a:r>
              <a:rPr lang="zh-CN" altLang="en-US" sz="2800">
                <a:latin typeface="+mn-ea"/>
              </a:rPr>
              <a:t>的例证观点，考生可知，对于“躺平”，</a:t>
            </a:r>
            <a:r>
              <a:rPr lang="zh-CN" altLang="en-US" sz="2800">
                <a:solidFill>
                  <a:srgbClr val="C00000"/>
                </a:solidFill>
                <a:latin typeface="+mn-ea"/>
              </a:rPr>
              <a:t>命题人是持反对态度的。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solidFill>
                  <a:srgbClr val="C00000"/>
                </a:solidFill>
                <a:latin typeface="+mn-ea"/>
              </a:rPr>
              <a:t>第三，反对的理由即是本题的最佳立意</a:t>
            </a:r>
            <a:r>
              <a:rPr lang="zh-CN" altLang="en-US" sz="2800">
                <a:latin typeface="+mn-ea"/>
              </a:rPr>
              <a:t>：作为新时代的青年人，拒绝躺平，应时刻保持着积极进取的人生态度。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</p:spTree>
    <p:extLst>
      <p:ext uri="{BB962C8B-B14F-4D97-AF65-F5344CB8AC3E}">
        <p14:creationId xmlns:p14="http://schemas.microsoft.com/office/powerpoint/2010/main" val="3830058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913875" y="1537406"/>
            <a:ext cx="10351156" cy="3996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驱动任务</a:t>
            </a:r>
            <a:endParaRPr lang="zh-CN" altLang="en-US" sz="2800"/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据</a:t>
            </a:r>
            <a:r>
              <a:rPr lang="zh-CN" altLang="en-US" sz="2800" b="1">
                <a:latin typeface="+mn-ea"/>
              </a:rPr>
              <a:t>“对于‘躺平’，你有怎样的思考与认识？”</a:t>
            </a:r>
            <a:r>
              <a:rPr lang="zh-CN" altLang="en-US" sz="2800">
                <a:latin typeface="+mn-ea"/>
              </a:rPr>
              <a:t>这句话，考生可知，</a:t>
            </a:r>
            <a:r>
              <a:rPr lang="zh-CN" altLang="en-US" sz="2800">
                <a:solidFill>
                  <a:srgbClr val="C00000"/>
                </a:solidFill>
                <a:latin typeface="+mn-ea"/>
              </a:rPr>
              <a:t>你的“思考与认识”，最好是命题人的观点。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虽然在一定的合理状态下，青年可以稍微放松，但这些不足支撑青年人“躺平”的理由，故，这些支持“躺平”观点的因素，也只能作为“负面”素材论据，来有力地论述反对“躺平”的观点。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</p:spTree>
    <p:extLst>
      <p:ext uri="{BB962C8B-B14F-4D97-AF65-F5344CB8AC3E}">
        <p14:creationId xmlns:p14="http://schemas.microsoft.com/office/powerpoint/2010/main" val="2347789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923302" y="1537406"/>
            <a:ext cx="10351156" cy="3996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参考立意</a:t>
            </a:r>
            <a:endParaRPr lang="en-US" altLang="zh-CN" sz="2800"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①拒绝躺平，让人生更精彩；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②心态好，更有利于身心健康；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③不忘初衷，才能享受生活的乐趣；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④积极的人生，才是最美的人生；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800">
                <a:latin typeface="+mn-ea"/>
              </a:rPr>
              <a:t>⑤物欲横流之时，更应有淡泊情怀；</a:t>
            </a:r>
            <a:endParaRPr lang="zh-CN" altLang="en-US" sz="2400"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</p:spTree>
    <p:extLst>
      <p:ext uri="{BB962C8B-B14F-4D97-AF65-F5344CB8AC3E}">
        <p14:creationId xmlns:p14="http://schemas.microsoft.com/office/powerpoint/2010/main" val="22939756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671923" y="999617"/>
            <a:ext cx="10787931" cy="5843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祖国正待奋进，青年岂可躺平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①当个人的声音逐渐湮没于时代的洪流，当个人的脚步逐渐失落于时代的征途，有人因生活设置的种种问题和压力，以无所谓的姿态选择躺平，或许无可厚非。然而古人云</a:t>
            </a:r>
            <a:r>
              <a:rPr lang="en-US" altLang="zh-CN" sz="3200">
                <a:latin typeface="+mn-ea"/>
              </a:rPr>
              <a:t>:</a:t>
            </a:r>
            <a:r>
              <a:rPr lang="zh-CN" altLang="en-US" sz="3200">
                <a:latin typeface="+mn-ea"/>
              </a:rPr>
              <a:t>天下兴亡，匹夫有责</a:t>
            </a:r>
            <a:r>
              <a:rPr lang="en-US" altLang="zh-CN" sz="3200">
                <a:latin typeface="+mn-ea"/>
              </a:rPr>
              <a:t>!</a:t>
            </a:r>
            <a:r>
              <a:rPr lang="zh-CN" altLang="en-US" sz="3200">
                <a:latin typeface="+mn-ea"/>
              </a:rPr>
              <a:t>今日的中国，正行走在民族复兴的前夜，正需要一群蓬勃向上的青年为她注入更大活力。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在祖国正待奋进的历史时刻，青年岂可以躺平应之</a:t>
            </a:r>
            <a:r>
              <a:rPr lang="en-US" altLang="zh-CN" sz="3200">
                <a:solidFill>
                  <a:srgbClr val="FF0000"/>
                </a:solidFill>
                <a:latin typeface="+mn-ea"/>
              </a:rPr>
              <a:t>?</a:t>
            </a:r>
          </a:p>
          <a:p>
            <a:pPr indent="457200" algn="just">
              <a:lnSpc>
                <a:spcPct val="150000"/>
              </a:lnSpc>
            </a:pPr>
            <a:endParaRPr lang="zh-CN" altLang="en-US" sz="2800"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</p:spTree>
    <p:extLst>
      <p:ext uri="{BB962C8B-B14F-4D97-AF65-F5344CB8AC3E}">
        <p14:creationId xmlns:p14="http://schemas.microsoft.com/office/powerpoint/2010/main" val="15857431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603315" y="855866"/>
            <a:ext cx="11189617" cy="72380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+mn-ea"/>
              </a:rPr>
              <a:t>②为青年者，当如红日初升，有光照华夏之广博胸襟。</a:t>
            </a:r>
            <a:endParaRPr lang="en-US" altLang="zh-CN" sz="3200">
              <a:solidFill>
                <a:srgbClr val="FF0000"/>
              </a:solidFill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③君可见，“躺平青年”的鼻祖陶渊明也曾高呼</a:t>
            </a:r>
            <a:r>
              <a:rPr lang="en-US" altLang="zh-CN" sz="3200">
                <a:latin typeface="+mn-ea"/>
              </a:rPr>
              <a:t>:“</a:t>
            </a:r>
            <a:r>
              <a:rPr lang="zh-CN" altLang="en-US" sz="3200">
                <a:latin typeface="+mn-ea"/>
              </a:rPr>
              <a:t>刑天舞干戚，猛志固常在。”若以东晋局势观照之，应该说，所谓陶渊明之躺平，也不过是万般无奈下的苦闷抉择。五四青年所处的中国，军阀混战，列强环伺，何其黑暗。可就是这般黑暗，他们也没有选择躺平，终以如椽之笔刺破这黑暗，还华夏以光明，所恃者何 ？是为生民立命的使命呼唤，为天地立心的精神传承，亦是为万世开太平的历史襟怀！若我辈青年此心已无，则诚为可悲</a:t>
            </a:r>
            <a:r>
              <a:rPr lang="en-US" altLang="zh-CN" sz="3200">
                <a:latin typeface="+mn-ea"/>
              </a:rPr>
              <a:t>! </a:t>
            </a:r>
          </a:p>
          <a:p>
            <a:pPr indent="457200" algn="just">
              <a:lnSpc>
                <a:spcPct val="150000"/>
              </a:lnSpc>
            </a:pPr>
            <a:endParaRPr lang="zh-CN" altLang="en-US" sz="2400"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</p:spTree>
    <p:extLst>
      <p:ext uri="{BB962C8B-B14F-4D97-AF65-F5344CB8AC3E}">
        <p14:creationId xmlns:p14="http://schemas.microsoft.com/office/powerpoint/2010/main" val="4239598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581317" y="1052104"/>
            <a:ext cx="11283886" cy="5187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④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为青年者，当如春水初生，有润泽九州之万丈豪情。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⑤从毛泽东的“人生无处不青山”到周恩来的“邃密群科济世穷”，从鲁迅的“我以我血荐轩辕”到陈毅元帅的“此头须向国门悬”，伟人豪情经时光之洗炼，流传到今天，愈加光辉夺目。如我辈青年人人能撷取伟人豪情之万一，汇涓涓细流为汪洋大海，以奔腾之势滋润中华大地，则为中华民族之大幸</a:t>
            </a:r>
            <a:r>
              <a:rPr lang="en-US" altLang="zh-CN" sz="3200">
                <a:latin typeface="+mn-ea"/>
              </a:rPr>
              <a:t>!</a:t>
            </a:r>
            <a:r>
              <a:rPr lang="zh-CN" altLang="en-US" sz="3200">
                <a:latin typeface="+mn-ea"/>
              </a:rPr>
              <a:t>世界大同之大幸</a:t>
            </a:r>
            <a:r>
              <a:rPr lang="en-US" altLang="zh-CN" sz="3200">
                <a:latin typeface="+mn-ea"/>
              </a:rPr>
              <a:t>!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</p:spTree>
    <p:extLst>
      <p:ext uri="{BB962C8B-B14F-4D97-AF65-F5344CB8AC3E}">
        <p14:creationId xmlns:p14="http://schemas.microsoft.com/office/powerpoint/2010/main" val="2802435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538638" y="1015747"/>
            <a:ext cx="11340968" cy="5187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3200">
                <a:latin typeface="+mn-ea"/>
              </a:rPr>
              <a:t>⑥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为青年者，当如五岳挺拔，有名标史册之浩然正气。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⑦鲁迅先生说</a:t>
            </a:r>
            <a:r>
              <a:rPr lang="en-US" altLang="zh-CN" sz="3200">
                <a:latin typeface="+mn-ea"/>
              </a:rPr>
              <a:t>:“</a:t>
            </a:r>
            <a:r>
              <a:rPr lang="zh-CN" altLang="en-US" sz="3200">
                <a:latin typeface="+mn-ea"/>
              </a:rPr>
              <a:t>青年要摆脱冷气，向上走，不必听自暴自弃者流的话。</a:t>
            </a:r>
            <a:r>
              <a:rPr lang="en-US" altLang="zh-CN" sz="3200">
                <a:latin typeface="+mn-ea"/>
              </a:rPr>
              <a:t>"</a:t>
            </a:r>
            <a:r>
              <a:rPr lang="zh-CN" altLang="en-US" sz="3200">
                <a:latin typeface="+mn-ea"/>
              </a:rPr>
              <a:t>我们的国家是五岳向上，我们的青年亦当学五岳挺拔，不必理会那通行于四海愚夫的事不关己之论，更不必用一句开心就好麻醉自我、随波逐流。我们要“养天地正气，法古今完人，”不断寻求生命的突破，用无限的激情、饱满的力量、流淌的活力照耀千秋史册，激励万代人心</a:t>
            </a:r>
            <a:r>
              <a:rPr lang="en-US" altLang="zh-CN" sz="3200">
                <a:latin typeface="+mn-ea"/>
              </a:rPr>
              <a:t>!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</p:spTree>
    <p:extLst>
      <p:ext uri="{BB962C8B-B14F-4D97-AF65-F5344CB8AC3E}">
        <p14:creationId xmlns:p14="http://schemas.microsoft.com/office/powerpoint/2010/main" val="2530033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703868" y="1157250"/>
            <a:ext cx="10784264" cy="44492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3200">
                <a:latin typeface="+mn-ea"/>
              </a:rPr>
              <a:t>⑧一个民族的活力，其实就是她的青年的活力。青年暮气沉沉，民族万马齐喑；青年朝气蓬勃，民族欣欣向荣。迫于压力的短暂躺平或许无可厚非，然而长此以往，躺下的是个体的身体，倒下的却是一个民族的意志！</a:t>
            </a:r>
            <a:r>
              <a:rPr lang="zh-CN" altLang="en-US" sz="3200">
                <a:solidFill>
                  <a:srgbClr val="FF0000"/>
                </a:solidFill>
                <a:latin typeface="+mn-ea"/>
              </a:rPr>
              <a:t>如今，中华民族正以崭新的姿态迎接光明的未来，我辈青年更应该奋起直追，以青春之我，创造青春之民族，青春之国家！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审题指导</a:t>
            </a:r>
          </a:p>
        </p:txBody>
      </p:sp>
      <p:pic>
        <p:nvPicPr>
          <p:cNvPr id="1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960100" y="11290300"/>
            <a:ext cx="3175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41615431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AC126CB-EB0C-67D3-041D-836E828D07B3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F8086E0-F822-0DFC-BE17-FF0DABFDBE1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3C0A2DD-1010-7B9B-2223-285EC263A0B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5658C06-6EB5-5FCF-B792-9EAAE4167574}"/>
              </a:ext>
            </a:extLst>
          </p:cNvPr>
          <p:cNvSpPr txBox="1"/>
          <p:nvPr/>
        </p:nvSpPr>
        <p:spPr>
          <a:xfrm>
            <a:off x="1136318" y="394201"/>
            <a:ext cx="237045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并列式结构图解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AA1975-5A69-7A66-8C5B-5B0F420C5C42}"/>
              </a:ext>
            </a:extLst>
          </p:cNvPr>
          <p:cNvSpPr/>
          <p:nvPr/>
        </p:nvSpPr>
        <p:spPr>
          <a:xfrm>
            <a:off x="1004739" y="2243579"/>
            <a:ext cx="635525" cy="2582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并列式结构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53B4BA9B-0C2F-5223-8385-55F87906C19E}"/>
              </a:ext>
            </a:extLst>
          </p:cNvPr>
          <p:cNvCxnSpPr/>
          <p:nvPr/>
        </p:nvCxnSpPr>
        <p:spPr>
          <a:xfrm>
            <a:off x="1774789" y="3655243"/>
            <a:ext cx="54675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88790D0C-2BE3-E0C6-AAA9-C12A7D59B562}"/>
              </a:ext>
            </a:extLst>
          </p:cNvPr>
          <p:cNvSpPr/>
          <p:nvPr/>
        </p:nvSpPr>
        <p:spPr>
          <a:xfrm>
            <a:off x="2375555" y="2956481"/>
            <a:ext cx="635525" cy="1397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标题</a:t>
            </a:r>
          </a:p>
        </p:txBody>
      </p:sp>
      <p:sp>
        <p:nvSpPr>
          <p:cNvPr id="10" name="左中括号 9">
            <a:extLst>
              <a:ext uri="{FF2B5EF4-FFF2-40B4-BE49-F238E27FC236}">
                <a16:creationId xmlns:a16="http://schemas.microsoft.com/office/drawing/2014/main" id="{A5C9EB31-B8C7-0E13-F315-C7949E384DE1}"/>
              </a:ext>
            </a:extLst>
          </p:cNvPr>
          <p:cNvSpPr/>
          <p:nvPr/>
        </p:nvSpPr>
        <p:spPr>
          <a:xfrm>
            <a:off x="3487134" y="1715678"/>
            <a:ext cx="518474" cy="3846135"/>
          </a:xfrm>
          <a:prstGeom prst="lef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7DB78555-801D-7767-9CD5-AEA0DEB3F4B6}"/>
              </a:ext>
            </a:extLst>
          </p:cNvPr>
          <p:cNvCxnSpPr/>
          <p:nvPr/>
        </p:nvCxnSpPr>
        <p:spPr>
          <a:xfrm>
            <a:off x="3011080" y="3655243"/>
            <a:ext cx="99452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0FBC8E79-F31F-204E-719D-2E6018CAB128}"/>
              </a:ext>
            </a:extLst>
          </p:cNvPr>
          <p:cNvSpPr/>
          <p:nvPr/>
        </p:nvSpPr>
        <p:spPr>
          <a:xfrm>
            <a:off x="4085735" y="1381027"/>
            <a:ext cx="919898" cy="698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引论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2958465-982A-F765-C77B-4C73904B8C50}"/>
              </a:ext>
            </a:extLst>
          </p:cNvPr>
          <p:cNvSpPr/>
          <p:nvPr/>
        </p:nvSpPr>
        <p:spPr>
          <a:xfrm>
            <a:off x="4085735" y="3305862"/>
            <a:ext cx="994528" cy="698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本论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09F750B-CCE1-7305-BE3B-4F3B3BF7DD59}"/>
              </a:ext>
            </a:extLst>
          </p:cNvPr>
          <p:cNvSpPr/>
          <p:nvPr/>
        </p:nvSpPr>
        <p:spPr>
          <a:xfrm>
            <a:off x="4153294" y="5277634"/>
            <a:ext cx="994528" cy="698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结论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6826ED7-7C86-2F2A-92F9-7C28366B730C}"/>
              </a:ext>
            </a:extLst>
          </p:cNvPr>
          <p:cNvCxnSpPr/>
          <p:nvPr/>
        </p:nvCxnSpPr>
        <p:spPr>
          <a:xfrm>
            <a:off x="5005633" y="1686612"/>
            <a:ext cx="55461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A358A53D-83EC-69B5-3618-8F0C688F2C48}"/>
              </a:ext>
            </a:extLst>
          </p:cNvPr>
          <p:cNvSpPr/>
          <p:nvPr/>
        </p:nvSpPr>
        <p:spPr>
          <a:xfrm>
            <a:off x="5636050" y="1178354"/>
            <a:ext cx="1763991" cy="857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引述素材提出论点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C9E15AF-A6DF-4CD3-8649-30DE38F7754C}"/>
              </a:ext>
            </a:extLst>
          </p:cNvPr>
          <p:cNvSpPr/>
          <p:nvPr/>
        </p:nvSpPr>
        <p:spPr>
          <a:xfrm>
            <a:off x="5636050" y="3209925"/>
            <a:ext cx="1763991" cy="857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分点论述</a:t>
            </a:r>
            <a:endParaRPr lang="en-US" altLang="zh-CN" sz="2800">
              <a:solidFill>
                <a:schemeClr val="tx1"/>
              </a:solidFill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</a:rPr>
              <a:t>论证观点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0EE81F1-7941-4880-E746-42735D9465BE}"/>
              </a:ext>
            </a:extLst>
          </p:cNvPr>
          <p:cNvCxnSpPr/>
          <p:nvPr/>
        </p:nvCxnSpPr>
        <p:spPr>
          <a:xfrm>
            <a:off x="5080263" y="3655243"/>
            <a:ext cx="55461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3CE47A5-C811-E587-1688-C370926DB1A8}"/>
              </a:ext>
            </a:extLst>
          </p:cNvPr>
          <p:cNvCxnSpPr/>
          <p:nvPr/>
        </p:nvCxnSpPr>
        <p:spPr>
          <a:xfrm>
            <a:off x="5152142" y="5561813"/>
            <a:ext cx="55461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18C4D256-B04C-F643-EE94-3BA3142880AD}"/>
              </a:ext>
            </a:extLst>
          </p:cNvPr>
          <p:cNvSpPr/>
          <p:nvPr/>
        </p:nvSpPr>
        <p:spPr>
          <a:xfrm>
            <a:off x="5636050" y="5118757"/>
            <a:ext cx="1763991" cy="857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深化论点</a:t>
            </a:r>
            <a:endParaRPr lang="en-US" altLang="zh-CN" sz="2800">
              <a:solidFill>
                <a:schemeClr val="tx1"/>
              </a:solidFill>
            </a:endParaRPr>
          </a:p>
          <a:p>
            <a:pPr algn="ctr"/>
            <a:r>
              <a:rPr lang="zh-CN" altLang="en-US" sz="2800">
                <a:solidFill>
                  <a:schemeClr val="tx1"/>
                </a:solidFill>
              </a:rPr>
              <a:t>总结全文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D8250C7-41A3-3A1A-BEEF-7A11849E84C0}"/>
              </a:ext>
            </a:extLst>
          </p:cNvPr>
          <p:cNvCxnSpPr/>
          <p:nvPr/>
        </p:nvCxnSpPr>
        <p:spPr>
          <a:xfrm>
            <a:off x="7400041" y="3637958"/>
            <a:ext cx="754145" cy="1728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左中括号 26">
            <a:extLst>
              <a:ext uri="{FF2B5EF4-FFF2-40B4-BE49-F238E27FC236}">
                <a16:creationId xmlns:a16="http://schemas.microsoft.com/office/drawing/2014/main" id="{962CEDE0-6E29-D70B-314D-D14D7AC6E105}"/>
              </a:ext>
            </a:extLst>
          </p:cNvPr>
          <p:cNvSpPr/>
          <p:nvPr/>
        </p:nvSpPr>
        <p:spPr>
          <a:xfrm>
            <a:off x="8186394" y="1732176"/>
            <a:ext cx="518474" cy="3476322"/>
          </a:xfrm>
          <a:prstGeom prst="leftBracket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EB620A5-5DAE-F5FA-9770-E94FE34776C4}"/>
              </a:ext>
            </a:extLst>
          </p:cNvPr>
          <p:cNvSpPr/>
          <p:nvPr/>
        </p:nvSpPr>
        <p:spPr>
          <a:xfrm>
            <a:off x="8737076" y="1381027"/>
            <a:ext cx="2634005" cy="857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分论点①</a:t>
            </a:r>
            <a:r>
              <a:rPr lang="en-US" altLang="zh-CN" sz="2800">
                <a:solidFill>
                  <a:schemeClr val="tx1"/>
                </a:solidFill>
              </a:rPr>
              <a:t>+</a:t>
            </a:r>
            <a:r>
              <a:rPr lang="zh-CN" altLang="en-US" sz="2800">
                <a:solidFill>
                  <a:schemeClr val="tx1"/>
                </a:solidFill>
              </a:rPr>
              <a:t>论据</a:t>
            </a:r>
            <a:r>
              <a:rPr lang="en-US" altLang="zh-CN" sz="2800">
                <a:solidFill>
                  <a:schemeClr val="tx1"/>
                </a:solidFill>
              </a:rPr>
              <a:t>+</a:t>
            </a:r>
            <a:r>
              <a:rPr lang="zh-CN" altLang="en-US" sz="2800">
                <a:solidFill>
                  <a:schemeClr val="tx1"/>
                </a:solidFill>
              </a:rPr>
              <a:t>分析论证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A931AF43-7097-9C04-F7FF-D020F55F8198}"/>
              </a:ext>
            </a:extLst>
          </p:cNvPr>
          <p:cNvCxnSpPr/>
          <p:nvPr/>
        </p:nvCxnSpPr>
        <p:spPr>
          <a:xfrm>
            <a:off x="8186394" y="3670952"/>
            <a:ext cx="55461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2B99CF43-7CC4-FB85-FD9F-10EEC80901B1}"/>
              </a:ext>
            </a:extLst>
          </p:cNvPr>
          <p:cNvSpPr/>
          <p:nvPr/>
        </p:nvSpPr>
        <p:spPr>
          <a:xfrm>
            <a:off x="8815634" y="3305862"/>
            <a:ext cx="2634005" cy="857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分论点②</a:t>
            </a:r>
            <a:r>
              <a:rPr lang="en-US" altLang="zh-CN" sz="2800">
                <a:solidFill>
                  <a:schemeClr val="tx1"/>
                </a:solidFill>
              </a:rPr>
              <a:t>+</a:t>
            </a:r>
            <a:r>
              <a:rPr lang="zh-CN" altLang="en-US" sz="2800">
                <a:solidFill>
                  <a:schemeClr val="tx1"/>
                </a:solidFill>
              </a:rPr>
              <a:t>论据</a:t>
            </a:r>
            <a:r>
              <a:rPr lang="en-US" altLang="zh-CN" sz="2800">
                <a:solidFill>
                  <a:schemeClr val="tx1"/>
                </a:solidFill>
              </a:rPr>
              <a:t>+</a:t>
            </a:r>
            <a:r>
              <a:rPr lang="zh-CN" altLang="en-US" sz="2800">
                <a:solidFill>
                  <a:schemeClr val="tx1"/>
                </a:solidFill>
              </a:rPr>
              <a:t>分析论证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A095930-D236-8DD5-50A5-C85380DE16B2}"/>
              </a:ext>
            </a:extLst>
          </p:cNvPr>
          <p:cNvSpPr/>
          <p:nvPr/>
        </p:nvSpPr>
        <p:spPr>
          <a:xfrm>
            <a:off x="8815634" y="5002738"/>
            <a:ext cx="2634005" cy="857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</a:rPr>
              <a:t>分论点③</a:t>
            </a:r>
            <a:r>
              <a:rPr lang="en-US" altLang="zh-CN" sz="2800">
                <a:solidFill>
                  <a:schemeClr val="tx1"/>
                </a:solidFill>
              </a:rPr>
              <a:t>+</a:t>
            </a:r>
            <a:r>
              <a:rPr lang="zh-CN" altLang="en-US" sz="2800">
                <a:solidFill>
                  <a:schemeClr val="tx1"/>
                </a:solidFill>
              </a:rPr>
              <a:t>论据</a:t>
            </a:r>
            <a:r>
              <a:rPr lang="en-US" altLang="zh-CN" sz="2800">
                <a:solidFill>
                  <a:schemeClr val="tx1"/>
                </a:solidFill>
              </a:rPr>
              <a:t>+</a:t>
            </a:r>
            <a:r>
              <a:rPr lang="zh-CN" altLang="en-US" sz="2800">
                <a:solidFill>
                  <a:schemeClr val="tx1"/>
                </a:solidFill>
              </a:rPr>
              <a:t>分析论证</a:t>
            </a: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2DBD12A3-DFAB-116D-3A88-C84ECDDB41BB}"/>
              </a:ext>
            </a:extLst>
          </p:cNvPr>
          <p:cNvCxnSpPr/>
          <p:nvPr/>
        </p:nvCxnSpPr>
        <p:spPr>
          <a:xfrm flipH="1">
            <a:off x="10054078" y="2450969"/>
            <a:ext cx="0" cy="75895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B929B07D-6C0D-3FFB-198F-632AF79C80D3}"/>
              </a:ext>
            </a:extLst>
          </p:cNvPr>
          <p:cNvSpPr txBox="1"/>
          <p:nvPr/>
        </p:nvSpPr>
        <p:spPr>
          <a:xfrm>
            <a:off x="10118494" y="2659875"/>
            <a:ext cx="1183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并列关系</a:t>
            </a: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id="{CC35E56D-D765-64E4-65EC-B2893368672A}"/>
              </a:ext>
            </a:extLst>
          </p:cNvPr>
          <p:cNvCxnSpPr/>
          <p:nvPr/>
        </p:nvCxnSpPr>
        <p:spPr>
          <a:xfrm flipH="1">
            <a:off x="10054078" y="4145099"/>
            <a:ext cx="0" cy="75895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1A9050EE-A28E-D2BA-A002-DEFCEAF373EE}"/>
              </a:ext>
            </a:extLst>
          </p:cNvPr>
          <p:cNvSpPr txBox="1"/>
          <p:nvPr/>
        </p:nvSpPr>
        <p:spPr>
          <a:xfrm>
            <a:off x="10118494" y="4354005"/>
            <a:ext cx="1183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并列关系</a:t>
            </a:r>
          </a:p>
        </p:txBody>
      </p:sp>
    </p:spTree>
    <p:extLst>
      <p:ext uri="{BB962C8B-B14F-4D97-AF65-F5344CB8AC3E}">
        <p14:creationId xmlns:p14="http://schemas.microsoft.com/office/powerpoint/2010/main" val="18944853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2DE594-91C6-5DC6-8138-22178AC88547}"/>
              </a:ext>
            </a:extLst>
          </p:cNvPr>
          <p:cNvSpPr txBox="1"/>
          <p:nvPr/>
        </p:nvSpPr>
        <p:spPr>
          <a:xfrm>
            <a:off x="4176074" y="424206"/>
            <a:ext cx="4779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并列式结构模式指导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B08F95-F993-4DCC-4CDC-4CF9D3810B81}"/>
              </a:ext>
            </a:extLst>
          </p:cNvPr>
          <p:cNvSpPr txBox="1"/>
          <p:nvPr/>
        </p:nvSpPr>
        <p:spPr>
          <a:xfrm>
            <a:off x="637880" y="1300455"/>
            <a:ext cx="11117345" cy="4643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/>
              <a:t>开头</a:t>
            </a:r>
            <a:r>
              <a:rPr lang="zh-CN" altLang="en-US" sz="2400" b="1"/>
              <a:t>（</a:t>
            </a:r>
            <a:r>
              <a:rPr lang="en-US" altLang="zh-CN" sz="2400" b="1"/>
              <a:t>6</a:t>
            </a:r>
            <a:r>
              <a:rPr lang="zh-CN" altLang="en-US" sz="2400" b="1"/>
              <a:t>行，即</a:t>
            </a:r>
            <a:r>
              <a:rPr lang="en-US" altLang="zh-CN" sz="2400" b="1"/>
              <a:t>90</a:t>
            </a:r>
            <a:r>
              <a:rPr lang="zh-CN" altLang="en-US" sz="2400" b="1"/>
              <a:t>字以内即可，最长不要超过</a:t>
            </a:r>
            <a:r>
              <a:rPr lang="en-US" altLang="zh-CN" sz="2400" b="1"/>
              <a:t>120</a:t>
            </a:r>
            <a:r>
              <a:rPr lang="zh-CN" altLang="en-US" sz="2400" b="1"/>
              <a:t>字</a:t>
            </a:r>
            <a:r>
              <a:rPr lang="en-US" altLang="zh-CN" sz="2400" b="1"/>
              <a:t>)</a:t>
            </a:r>
            <a:r>
              <a:rPr lang="zh-CN" altLang="en-US" sz="2000"/>
              <a:t>。</a:t>
            </a:r>
            <a:endParaRPr lang="en-US" altLang="zh-CN" sz="200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/>
              <a:t>观点突出</a:t>
            </a:r>
            <a:r>
              <a:rPr lang="en-US" altLang="zh-CN" sz="2800"/>
              <a:t>——</a:t>
            </a:r>
            <a:r>
              <a:rPr lang="zh-CN" altLang="en-US" sz="2800"/>
              <a:t>开头的最后一句即是文章的中心论点，且论点句通常是一个语意明确的肯定句。</a:t>
            </a:r>
            <a:endParaRPr lang="en-US" altLang="zh-CN" sz="2800"/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/>
              <a:t>简洁有力</a:t>
            </a:r>
            <a:r>
              <a:rPr lang="en-US" altLang="zh-CN" sz="2800"/>
              <a:t>——</a:t>
            </a:r>
            <a:r>
              <a:rPr lang="zh-CN" altLang="en-US" sz="2800"/>
              <a:t>导入观点的内容无需太长，无论是以事入题还是以理入题，始终坚持言简意赅的原则，繁冗之言，能省则省</a:t>
            </a:r>
            <a:r>
              <a:rPr lang="en-US" altLang="zh-CN" sz="2800"/>
              <a:t>;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800"/>
              <a:t>富有文采</a:t>
            </a:r>
            <a:r>
              <a:rPr lang="en-US" altLang="zh-CN" sz="2800"/>
              <a:t>——</a:t>
            </a:r>
            <a:r>
              <a:rPr lang="zh-CN" altLang="en-US" sz="2800"/>
              <a:t>开头是作文中的重要段落，要多花一些时间推敲，以达到“先声夺人”的效果。</a:t>
            </a:r>
            <a:endParaRPr lang="en-US" altLang="zh-CN" sz="2800"/>
          </a:p>
        </p:txBody>
      </p:sp>
    </p:spTree>
    <p:extLst>
      <p:ext uri="{BB962C8B-B14F-4D97-AF65-F5344CB8AC3E}">
        <p14:creationId xmlns:p14="http://schemas.microsoft.com/office/powerpoint/2010/main" val="1014057109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42DE594-91C6-5DC6-8138-22178AC88547}"/>
              </a:ext>
            </a:extLst>
          </p:cNvPr>
          <p:cNvSpPr txBox="1"/>
          <p:nvPr/>
        </p:nvSpPr>
        <p:spPr>
          <a:xfrm>
            <a:off x="4147794" y="155153"/>
            <a:ext cx="4779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并列式结构模式指导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B08F95-F993-4DCC-4CDC-4CF9D3810B81}"/>
              </a:ext>
            </a:extLst>
          </p:cNvPr>
          <p:cNvSpPr txBox="1"/>
          <p:nvPr/>
        </p:nvSpPr>
        <p:spPr>
          <a:xfrm>
            <a:off x="317368" y="877006"/>
            <a:ext cx="11406433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/>
              <a:t>并列主体段（总体要求</a:t>
            </a:r>
            <a:r>
              <a:rPr lang="en-US" altLang="zh-CN" sz="2800" b="1"/>
              <a:t>——</a:t>
            </a:r>
            <a:r>
              <a:rPr lang="zh-CN" altLang="en-US" sz="2800" b="1"/>
              <a:t>扣得住、分得开、排得顺</a:t>
            </a:r>
            <a:r>
              <a:rPr lang="en-US" altLang="zh-CN" sz="2800" b="1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sz="2800" b="1"/>
              <a:t>主体部分</a:t>
            </a:r>
            <a:r>
              <a:rPr lang="zh-CN" altLang="en-US" sz="2800"/>
              <a:t>通常由</a:t>
            </a:r>
            <a:r>
              <a:rPr lang="zh-CN" altLang="en-US" sz="2800" b="1"/>
              <a:t>两到三个议论文主体段</a:t>
            </a:r>
            <a:r>
              <a:rPr lang="zh-CN" altLang="en-US" sz="2800"/>
              <a:t>构成。主体段段首表明论点的议论句，叫做</a:t>
            </a:r>
            <a:r>
              <a:rPr lang="zh-CN" altLang="en-US" sz="2800" b="1"/>
              <a:t>分论点</a:t>
            </a:r>
            <a:r>
              <a:rPr lang="zh-CN" altLang="en-US" sz="2800"/>
              <a:t>。</a:t>
            </a:r>
            <a:endParaRPr lang="en-US" altLang="zh-CN" sz="2800"/>
          </a:p>
          <a:p>
            <a:pPr marL="514350" indent="-514350">
              <a:buFont typeface="+mj-lt"/>
              <a:buAutoNum type="arabicPeriod"/>
            </a:pPr>
            <a:r>
              <a:rPr lang="zh-CN" altLang="en-US" sz="2800"/>
              <a:t>分论点围绕中心论点列出几个平行的具体论点，从各个方面阐释总题，进行论证。</a:t>
            </a:r>
            <a:endParaRPr lang="en-US" altLang="zh-CN" sz="2800"/>
          </a:p>
          <a:p>
            <a:pPr marL="514350" indent="-514350">
              <a:buFont typeface="+mj-lt"/>
              <a:buAutoNum type="arabicPeriod"/>
            </a:pPr>
            <a:r>
              <a:rPr lang="zh-CN" altLang="en-US" sz="2800"/>
              <a:t>分论点的写作角度可以从</a:t>
            </a:r>
            <a:r>
              <a:rPr lang="zh-CN" altLang="en-US" sz="2800" b="1"/>
              <a:t>“是什么、为什么、怎么做、何果”</a:t>
            </a:r>
            <a:r>
              <a:rPr lang="zh-CN" altLang="en-US" sz="2800"/>
              <a:t>中任选一个展开，要注意的是，并列式结构无论有几个分论点，</a:t>
            </a:r>
            <a:r>
              <a:rPr lang="zh-CN" altLang="en-US" sz="2800" b="1"/>
              <a:t>都是从同一个议论向度出发。</a:t>
            </a:r>
            <a:endParaRPr lang="en-US" altLang="zh-CN" sz="2800" b="1"/>
          </a:p>
          <a:p>
            <a:pPr marL="514350" indent="-514350">
              <a:buFont typeface="+mj-lt"/>
              <a:buAutoNum type="arabicPeriod"/>
            </a:pPr>
            <a:r>
              <a:rPr lang="zh-CN" altLang="en-US" sz="2800"/>
              <a:t>分论点尽量</a:t>
            </a:r>
            <a:r>
              <a:rPr lang="zh-CN" altLang="en-US" sz="2800" b="1"/>
              <a:t>不低于三个</a:t>
            </a:r>
            <a:r>
              <a:rPr lang="zh-CN" altLang="en-US" sz="2800"/>
              <a:t>（但有时只有两个）</a:t>
            </a:r>
            <a:r>
              <a:rPr lang="zh-CN" altLang="en-US" sz="2800" b="1"/>
              <a:t>， 分论点之间不能意义重复或概念交叉，一般放在每一段的开头或独立成段。</a:t>
            </a:r>
            <a:endParaRPr lang="en-US" altLang="zh-CN" sz="2800" b="1"/>
          </a:p>
          <a:p>
            <a:pPr marL="514350" indent="-514350">
              <a:buFont typeface="+mj-lt"/>
              <a:buAutoNum type="arabicPeriod"/>
            </a:pPr>
            <a:r>
              <a:rPr lang="zh-CN" altLang="en-US" sz="2800"/>
              <a:t>分论点的语言要</a:t>
            </a:r>
            <a:r>
              <a:rPr lang="zh-CN" altLang="en-US" sz="2800" b="1"/>
              <a:t>精练</a:t>
            </a:r>
            <a:r>
              <a:rPr lang="zh-CN" altLang="en-US" sz="2800"/>
              <a:t>，每个分论点的</a:t>
            </a:r>
            <a:r>
              <a:rPr lang="zh-CN" altLang="en-US" sz="2800" b="1"/>
              <a:t>字数应该大致相同</a:t>
            </a:r>
            <a:r>
              <a:rPr lang="zh-CN" altLang="en-US" sz="2800"/>
              <a:t>，</a:t>
            </a:r>
            <a:r>
              <a:rPr lang="zh-CN" altLang="en-US" sz="2800" b="1"/>
              <a:t>结构</a:t>
            </a:r>
            <a:r>
              <a:rPr lang="zh-CN" altLang="en-US" sz="2800"/>
              <a:t>大致</a:t>
            </a:r>
            <a:r>
              <a:rPr lang="zh-CN" altLang="en-US" sz="2800" b="1"/>
              <a:t>相似</a:t>
            </a:r>
            <a:r>
              <a:rPr lang="zh-CN" altLang="en-US" sz="2800"/>
              <a:t>，使</a:t>
            </a:r>
            <a:r>
              <a:rPr lang="zh-CN" altLang="en-US" sz="2800" b="1"/>
              <a:t>中间几段构成排比或准排比段</a:t>
            </a:r>
            <a:r>
              <a:rPr lang="zh-CN" altLang="en-US" sz="2800"/>
              <a:t>。</a:t>
            </a:r>
            <a:endParaRPr lang="en-US" altLang="zh-CN" sz="2800"/>
          </a:p>
          <a:p>
            <a:pPr marL="514350" indent="-514350">
              <a:buFont typeface="+mj-lt"/>
              <a:buAutoNum type="arabicPeriod"/>
            </a:pPr>
            <a:r>
              <a:rPr lang="zh-CN" altLang="en-US" sz="2800"/>
              <a:t>分论点的表述要尽量</a:t>
            </a:r>
            <a:r>
              <a:rPr lang="zh-CN" altLang="en-US" sz="2800" b="1"/>
              <a:t>紧扣中心观点的关键字眼</a:t>
            </a:r>
            <a:r>
              <a:rPr lang="zh-CN" altLang="en-US" sz="2800"/>
              <a:t>，以保证</a:t>
            </a:r>
            <a:r>
              <a:rPr lang="zh-CN" altLang="en-US" sz="2800" b="1"/>
              <a:t>每一段都扣题</a:t>
            </a:r>
            <a:r>
              <a:rPr lang="zh-CN" altLang="en-US" sz="280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4713534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C4FC416-A467-AB35-F688-257ADBA57B1B}"/>
              </a:ext>
            </a:extLst>
          </p:cNvPr>
          <p:cNvSpPr txBox="1"/>
          <p:nvPr/>
        </p:nvSpPr>
        <p:spPr>
          <a:xfrm>
            <a:off x="4147794" y="155153"/>
            <a:ext cx="4779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并列式结构模式指导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CAC725-93FB-B859-7A3A-3EB24E716916}"/>
              </a:ext>
            </a:extLst>
          </p:cNvPr>
          <p:cNvSpPr txBox="1"/>
          <p:nvPr/>
        </p:nvSpPr>
        <p:spPr>
          <a:xfrm>
            <a:off x="439918" y="739928"/>
            <a:ext cx="11312163" cy="5505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/>
              <a:t>结尾</a:t>
            </a:r>
            <a:endParaRPr lang="en-US" altLang="zh-CN" sz="2800" b="1"/>
          </a:p>
          <a:p>
            <a:r>
              <a:rPr lang="zh-CN" altLang="en-US" sz="2800"/>
              <a:t>结尾力求精简，有力地收束全文或升华主题即可。</a:t>
            </a:r>
            <a:endParaRPr lang="en-US" altLang="zh-CN" sz="2800"/>
          </a:p>
          <a:p>
            <a:pPr algn="ctr">
              <a:lnSpc>
                <a:spcPct val="150000"/>
              </a:lnSpc>
            </a:pPr>
            <a:r>
              <a:rPr lang="zh-CN" altLang="en-US" sz="3200" b="1"/>
              <a:t>并列式结构分论点写作技巧</a:t>
            </a:r>
            <a:endParaRPr lang="en-US" altLang="zh-CN" sz="3200" b="1"/>
          </a:p>
          <a:p>
            <a:pPr>
              <a:lnSpc>
                <a:spcPct val="150000"/>
              </a:lnSpc>
            </a:pPr>
            <a:r>
              <a:rPr lang="zh-CN" altLang="en-US" sz="2800"/>
              <a:t>一、立向度</a:t>
            </a:r>
            <a:r>
              <a:rPr lang="en-US" altLang="zh-CN" sz="2800"/>
              <a:t>——</a:t>
            </a:r>
            <a:r>
              <a:rPr lang="zh-CN" altLang="en-US" sz="2800"/>
              <a:t>根据中心论点，灵活从“是什么、为什么、怎么做、有何结果”这四个向度中任选一个，作为整篇文章的议论角度。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zh-CN" altLang="en-US" sz="2800"/>
              <a:t>二、定主干</a:t>
            </a:r>
            <a:r>
              <a:rPr lang="en-US" altLang="zh-CN" sz="2800"/>
              <a:t>——</a:t>
            </a:r>
            <a:r>
              <a:rPr lang="zh-CN" altLang="en-US" sz="2800"/>
              <a:t>选定向度以后，写出最简单的分论点句，如“是什么”这一向度，最简单的句式就是“</a:t>
            </a:r>
            <a:r>
              <a:rPr lang="en-US" altLang="zh-CN" sz="2800"/>
              <a:t>XX</a:t>
            </a:r>
            <a:r>
              <a:rPr lang="zh-CN" altLang="en-US" sz="2800"/>
              <a:t>是</a:t>
            </a:r>
            <a:r>
              <a:rPr lang="en-US" altLang="zh-CN" sz="2800"/>
              <a:t>XX”</a:t>
            </a:r>
            <a:r>
              <a:rPr lang="zh-CN" altLang="en-US" sz="2800"/>
              <a:t>。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zh-CN" altLang="en-US" sz="2800"/>
              <a:t>三、补枝叶</a:t>
            </a:r>
            <a:r>
              <a:rPr lang="en-US" altLang="zh-CN" sz="2800"/>
              <a:t>——</a:t>
            </a:r>
            <a:r>
              <a:rPr lang="zh-CN" altLang="en-US" sz="2800"/>
              <a:t>写好最简单的分论点句以后，在合适的地方补上修饰或者说明的成分，对简单的字词进行调整，使分论点句充实而富有文采。</a:t>
            </a:r>
          </a:p>
        </p:txBody>
      </p:sp>
    </p:spTree>
    <p:extLst>
      <p:ext uri="{BB962C8B-B14F-4D97-AF65-F5344CB8AC3E}">
        <p14:creationId xmlns:p14="http://schemas.microsoft.com/office/powerpoint/2010/main" val="68810712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E25AF5-DA2E-8395-1F59-6736FE0C95F2}"/>
              </a:ext>
            </a:extLst>
          </p:cNvPr>
          <p:cNvSpPr txBox="1"/>
          <p:nvPr/>
        </p:nvSpPr>
        <p:spPr>
          <a:xfrm>
            <a:off x="2941163" y="324836"/>
            <a:ext cx="6900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并列式结构常见分论点写作方向参考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449A5F-EA6B-6DC3-BDC9-F7996B416DFD}"/>
              </a:ext>
            </a:extLst>
          </p:cNvPr>
          <p:cNvSpPr txBox="1"/>
          <p:nvPr/>
        </p:nvSpPr>
        <p:spPr>
          <a:xfrm>
            <a:off x="471340" y="1113903"/>
            <a:ext cx="1124932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1.</a:t>
            </a:r>
            <a:r>
              <a:rPr lang="zh-CN" altLang="en-US" sz="2800">
                <a:solidFill>
                  <a:srgbClr val="C00000"/>
                </a:solidFill>
              </a:rPr>
              <a:t>过去</a:t>
            </a:r>
            <a:r>
              <a:rPr lang="en-US" altLang="zh-CN" sz="2800">
                <a:solidFill>
                  <a:srgbClr val="C00000"/>
                </a:solidFill>
              </a:rPr>
              <a:t>——</a:t>
            </a:r>
            <a:r>
              <a:rPr lang="zh-CN" altLang="en-US" sz="2800">
                <a:solidFill>
                  <a:srgbClr val="C00000"/>
                </a:solidFill>
              </a:rPr>
              <a:t>现在</a:t>
            </a:r>
            <a:r>
              <a:rPr lang="en-US" altLang="zh-CN" sz="2800">
                <a:solidFill>
                  <a:srgbClr val="C00000"/>
                </a:solidFill>
              </a:rPr>
              <a:t>——</a:t>
            </a:r>
            <a:r>
              <a:rPr lang="zh-CN" altLang="en-US" sz="2800">
                <a:solidFill>
                  <a:srgbClr val="C00000"/>
                </a:solidFill>
              </a:rPr>
              <a:t>未来（纵坐标）</a:t>
            </a:r>
            <a:endParaRPr lang="en-US" altLang="zh-CN" sz="2800">
              <a:solidFill>
                <a:srgbClr val="C00000"/>
              </a:solidFill>
            </a:endParaRPr>
          </a:p>
          <a:p>
            <a:r>
              <a:rPr lang="zh-CN" altLang="en-US" sz="2800"/>
              <a:t>示例：</a:t>
            </a:r>
            <a:endParaRPr lang="en-US" altLang="zh-CN" sz="2800"/>
          </a:p>
          <a:p>
            <a:r>
              <a:rPr lang="zh-CN" altLang="en-US" sz="2800"/>
              <a:t>回望历史，是他们以行证道，躬身入局，挽中华于将倾</a:t>
            </a:r>
            <a:r>
              <a:rPr lang="en-US" altLang="zh-CN" sz="2800"/>
              <a:t>!</a:t>
            </a:r>
          </a:p>
          <a:p>
            <a:r>
              <a:rPr lang="zh-CN" altLang="en-US" sz="2800"/>
              <a:t>着眼当下，是他们以行证道，躬身入局，助力中华腾飞！</a:t>
            </a:r>
            <a:endParaRPr lang="en-US" altLang="zh-CN" sz="2800"/>
          </a:p>
          <a:p>
            <a:r>
              <a:rPr lang="zh-CN" altLang="en-US" sz="2800"/>
              <a:t>展望未来，有我们以行证道，躬身入局，复兴华夏荣光</a:t>
            </a:r>
            <a:r>
              <a:rPr lang="en-US" altLang="zh-CN" sz="2800"/>
              <a:t>!</a:t>
            </a:r>
          </a:p>
          <a:p>
            <a:r>
              <a:rPr lang="en-US" altLang="zh-CN" sz="2800"/>
              <a:t>                                        ——《</a:t>
            </a:r>
            <a:r>
              <a:rPr lang="zh-CN" altLang="en-US" sz="2800"/>
              <a:t>以行证道，躬身入局</a:t>
            </a:r>
            <a:r>
              <a:rPr lang="en-US" altLang="zh-CN" sz="2800"/>
              <a:t>》</a:t>
            </a:r>
          </a:p>
          <a:p>
            <a:r>
              <a:rPr lang="en-US" altLang="zh-CN" sz="2800">
                <a:solidFill>
                  <a:srgbClr val="C00000"/>
                </a:solidFill>
              </a:rPr>
              <a:t>2.</a:t>
            </a:r>
            <a:r>
              <a:rPr lang="zh-CN" altLang="en-US" sz="2800">
                <a:solidFill>
                  <a:srgbClr val="C00000"/>
                </a:solidFill>
              </a:rPr>
              <a:t>思想</a:t>
            </a:r>
            <a:r>
              <a:rPr lang="en-US" altLang="zh-CN" sz="2800">
                <a:solidFill>
                  <a:srgbClr val="C00000"/>
                </a:solidFill>
              </a:rPr>
              <a:t>——</a:t>
            </a:r>
            <a:r>
              <a:rPr lang="zh-CN" altLang="en-US" sz="2800">
                <a:solidFill>
                  <a:srgbClr val="C00000"/>
                </a:solidFill>
              </a:rPr>
              <a:t>认知</a:t>
            </a:r>
            <a:r>
              <a:rPr lang="en-US" altLang="zh-CN" sz="2800">
                <a:solidFill>
                  <a:srgbClr val="C00000"/>
                </a:solidFill>
              </a:rPr>
              <a:t>——</a:t>
            </a:r>
            <a:r>
              <a:rPr lang="zh-CN" altLang="en-US" sz="2800">
                <a:solidFill>
                  <a:srgbClr val="C00000"/>
                </a:solidFill>
              </a:rPr>
              <a:t>行动（行动前</a:t>
            </a:r>
            <a:r>
              <a:rPr lang="en-US" altLang="zh-CN" sz="2800">
                <a:solidFill>
                  <a:srgbClr val="C00000"/>
                </a:solidFill>
              </a:rPr>
              <a:t>——</a:t>
            </a:r>
            <a:r>
              <a:rPr lang="zh-CN" altLang="en-US" sz="2800">
                <a:solidFill>
                  <a:srgbClr val="C00000"/>
                </a:solidFill>
              </a:rPr>
              <a:t>行动中</a:t>
            </a:r>
            <a:r>
              <a:rPr lang="en-US" altLang="zh-CN" sz="2800">
                <a:solidFill>
                  <a:srgbClr val="C00000"/>
                </a:solidFill>
              </a:rPr>
              <a:t>——</a:t>
            </a:r>
            <a:r>
              <a:rPr lang="zh-CN" altLang="en-US" sz="2800">
                <a:solidFill>
                  <a:srgbClr val="C00000"/>
                </a:solidFill>
              </a:rPr>
              <a:t>行动后）（纵坐标</a:t>
            </a:r>
            <a:r>
              <a:rPr lang="zh-CN" altLang="en-US" sz="2800"/>
              <a:t>）示例</a:t>
            </a:r>
            <a:r>
              <a:rPr lang="en-US" altLang="zh-CN" sz="2800"/>
              <a:t>:</a:t>
            </a:r>
          </a:p>
          <a:p>
            <a:r>
              <a:rPr lang="zh-CN" altLang="en-US" sz="2800"/>
              <a:t>“长风破浪会有时，直挂云帆济沧海”，时代青年要有舍我其谁的自信</a:t>
            </a:r>
            <a:r>
              <a:rPr lang="en-US" altLang="zh-CN" sz="2800"/>
              <a:t>;</a:t>
            </a:r>
            <a:r>
              <a:rPr lang="zh-CN" altLang="en-US" sz="2800"/>
              <a:t> “千磨万击还坚劲，任尔东西南北风”，时代青年要有百折不挠的坚定；“纸上得来终觉浅，绝知此事要躬行”，时代青年要有脚踏实地的行动</a:t>
            </a:r>
            <a:r>
              <a:rPr lang="en-US" altLang="zh-CN" sz="2800"/>
              <a:t>;—                                                      —《</a:t>
            </a:r>
            <a:r>
              <a:rPr lang="zh-CN" altLang="en-US" sz="2800"/>
              <a:t>做最美时代青年</a:t>
            </a:r>
            <a:r>
              <a:rPr lang="en-US" altLang="zh-CN" sz="2800"/>
              <a:t>》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25326648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E25AF5-DA2E-8395-1F59-6736FE0C95F2}"/>
              </a:ext>
            </a:extLst>
          </p:cNvPr>
          <p:cNvSpPr txBox="1"/>
          <p:nvPr/>
        </p:nvSpPr>
        <p:spPr>
          <a:xfrm>
            <a:off x="2941163" y="324836"/>
            <a:ext cx="6900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并列式结构常见分论点写作方向参考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449A5F-EA6B-6DC3-BDC9-F7996B416DFD}"/>
              </a:ext>
            </a:extLst>
          </p:cNvPr>
          <p:cNvSpPr txBox="1"/>
          <p:nvPr/>
        </p:nvSpPr>
        <p:spPr>
          <a:xfrm>
            <a:off x="471340" y="1113903"/>
            <a:ext cx="1124932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</a:rPr>
              <a:t>3.</a:t>
            </a:r>
            <a:r>
              <a:rPr lang="zh-CN" altLang="en-US" sz="2800">
                <a:solidFill>
                  <a:srgbClr val="C00000"/>
                </a:solidFill>
              </a:rPr>
              <a:t>同一向度的不同方面（横坐标）</a:t>
            </a:r>
            <a:endParaRPr lang="en-US" altLang="zh-CN" sz="2800">
              <a:solidFill>
                <a:srgbClr val="C00000"/>
              </a:solidFill>
            </a:endParaRPr>
          </a:p>
          <a:p>
            <a:r>
              <a:rPr lang="zh-CN" altLang="en-US" sz="2800"/>
              <a:t>示例：</a:t>
            </a:r>
            <a:endParaRPr lang="en-US" altLang="zh-CN" sz="2800"/>
          </a:p>
          <a:p>
            <a:r>
              <a:rPr lang="zh-CN" altLang="en-US" sz="2800"/>
              <a:t>智慧、勇气、修行、从容、斗志、无私、宽容、奉献、动力、尝试、成功、团结、互助、共赢</a:t>
            </a:r>
            <a:r>
              <a:rPr lang="en-US" altLang="zh-CN" sz="2800"/>
              <a:t>……</a:t>
            </a:r>
          </a:p>
          <a:p>
            <a:r>
              <a:rPr lang="en-US" altLang="zh-CN" sz="2800">
                <a:solidFill>
                  <a:srgbClr val="C00000"/>
                </a:solidFill>
              </a:rPr>
              <a:t>4.</a:t>
            </a:r>
            <a:r>
              <a:rPr lang="zh-CN" altLang="en-US" sz="2800">
                <a:solidFill>
                  <a:srgbClr val="C00000"/>
                </a:solidFill>
              </a:rPr>
              <a:t>不同领域（横坐标）</a:t>
            </a:r>
            <a:endParaRPr lang="en-US" altLang="zh-CN" sz="2800"/>
          </a:p>
          <a:p>
            <a:pPr indent="457200"/>
            <a:r>
              <a:rPr lang="zh-CN" altLang="en-US" sz="2800"/>
              <a:t>将论题分置经济、教育、文学、艺术、体育、政治、自然等领域分别肯定或否定，或分别论述在各个领域 怎么做或好处。</a:t>
            </a:r>
            <a:endParaRPr lang="en-US" altLang="zh-CN" sz="2800"/>
          </a:p>
          <a:p>
            <a:pPr indent="457200"/>
            <a:r>
              <a:rPr lang="zh-CN" altLang="en-US" sz="2800"/>
              <a:t>如</a:t>
            </a:r>
            <a:r>
              <a:rPr lang="en-US" altLang="zh-CN" sz="2800"/>
              <a:t>21</a:t>
            </a:r>
            <a:r>
              <a:rPr lang="zh-CN" altLang="en-US" sz="2800"/>
              <a:t>年天津卷，设论“要有纪念日”。</a:t>
            </a:r>
            <a:endParaRPr lang="en-US" altLang="zh-CN" sz="280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/>
              <a:t>纪念日，让我们不忘改革开放的初心；（经济）</a:t>
            </a:r>
            <a:endParaRPr lang="en-US" altLang="zh-CN" sz="280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/>
              <a:t>纪念日，让我们坚信政治制度的正确；（政治）</a:t>
            </a:r>
            <a:endParaRPr lang="en-US" altLang="zh-CN" sz="280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zh-CN" altLang="en-US" sz="2800"/>
              <a:t>纪念日，让我们笃定文化艺术的信仰；（文艺）</a:t>
            </a:r>
          </a:p>
        </p:txBody>
      </p:sp>
    </p:spTree>
    <p:extLst>
      <p:ext uri="{BB962C8B-B14F-4D97-AF65-F5344CB8AC3E}">
        <p14:creationId xmlns:p14="http://schemas.microsoft.com/office/powerpoint/2010/main" val="2438233153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B1054C-4F92-F844-E2FF-049EAAD3EC70}"/>
              </a:ext>
            </a:extLst>
          </p:cNvPr>
          <p:cNvSpPr txBox="1"/>
          <p:nvPr/>
        </p:nvSpPr>
        <p:spPr>
          <a:xfrm>
            <a:off x="2960017" y="98593"/>
            <a:ext cx="6900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并列式结构常见分论点写作方向参考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3C6EF3-E86C-196F-2B63-C98FC3B0389E}"/>
              </a:ext>
            </a:extLst>
          </p:cNvPr>
          <p:cNvSpPr txBox="1"/>
          <p:nvPr/>
        </p:nvSpPr>
        <p:spPr>
          <a:xfrm>
            <a:off x="424206" y="856357"/>
            <a:ext cx="1149127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en-US" altLang="zh-CN" sz="2400">
                <a:solidFill>
                  <a:srgbClr val="C00000"/>
                </a:solidFill>
              </a:rPr>
              <a:t>5.</a:t>
            </a:r>
            <a:r>
              <a:rPr lang="zh-CN" altLang="en-US" sz="2400">
                <a:solidFill>
                  <a:srgbClr val="C00000"/>
                </a:solidFill>
              </a:rPr>
              <a:t>不同对象（横坐标）</a:t>
            </a:r>
            <a:endParaRPr lang="en-US" altLang="zh-CN" sz="2400">
              <a:solidFill>
                <a:srgbClr val="C00000"/>
              </a:solidFill>
            </a:endParaRPr>
          </a:p>
          <a:p>
            <a:pPr indent="457200"/>
            <a:r>
              <a:rPr lang="zh-CN" altLang="en-US" sz="2400"/>
              <a:t>即思考论点的关涉对象，从不同的角度选择典型的人物或事件，形成分论点，来阐述或论证中心论点。需要特别强调的是，选择的人物应当具有代表性，能从不同的侧面来阐述中心，而不能简单堆砌人物或事例，搞“同类重复”。</a:t>
            </a:r>
            <a:endParaRPr lang="en-US" altLang="zh-CN" sz="2400"/>
          </a:p>
          <a:p>
            <a:pPr indent="457200"/>
            <a:r>
              <a:rPr lang="zh-CN" altLang="en-US" sz="2400"/>
              <a:t>如</a:t>
            </a:r>
            <a:r>
              <a:rPr lang="en-US" altLang="zh-CN" sz="2400"/>
              <a:t>21</a:t>
            </a:r>
            <a:r>
              <a:rPr lang="zh-CN" altLang="en-US" sz="2400"/>
              <a:t>年浙江卷，设论“直面得失境，人生大不同”</a:t>
            </a:r>
            <a:endParaRPr lang="en-US" altLang="zh-CN" sz="2400"/>
          </a:p>
          <a:p>
            <a:pPr indent="457200"/>
            <a:r>
              <a:rPr lang="zh-CN" altLang="en-US" sz="2400"/>
              <a:t>仕者重得失，隐者去得失</a:t>
            </a:r>
            <a:r>
              <a:rPr lang="en-US" altLang="zh-CN" sz="2400"/>
              <a:t>;</a:t>
            </a:r>
            <a:r>
              <a:rPr lang="zh-CN" altLang="en-US" sz="2400"/>
              <a:t>（仕隐</a:t>
            </a:r>
            <a:r>
              <a:rPr lang="en-US" altLang="zh-CN" sz="2400"/>
              <a:t>)</a:t>
            </a:r>
          </a:p>
          <a:p>
            <a:pPr indent="457200"/>
            <a:r>
              <a:rPr lang="zh-CN" altLang="en-US" sz="2400"/>
              <a:t>穷者困得失，达者写得失。（穷达）</a:t>
            </a:r>
            <a:endParaRPr lang="en-US" altLang="zh-CN" sz="2400"/>
          </a:p>
          <a:p>
            <a:pPr indent="457200"/>
            <a:r>
              <a:rPr lang="zh-CN" altLang="en-US" sz="2400"/>
              <a:t>愚者患得失，智者无得失。（智愚）</a:t>
            </a:r>
            <a:endParaRPr lang="en-US" altLang="zh-CN" sz="2400"/>
          </a:p>
          <a:p>
            <a:pPr indent="457200"/>
            <a:r>
              <a:rPr lang="zh-CN" altLang="en-US" sz="2400"/>
              <a:t>如“诚信”话题的作文</a:t>
            </a:r>
            <a:endParaRPr lang="en-US" altLang="zh-CN" sz="2400"/>
          </a:p>
          <a:p>
            <a:pPr indent="457200"/>
            <a:r>
              <a:rPr lang="zh-CN" altLang="en-US" sz="2400"/>
              <a:t>晏殊选择诚信，赢得了群臣的尊敬。</a:t>
            </a:r>
            <a:endParaRPr lang="en-US" altLang="zh-CN" sz="2400"/>
          </a:p>
          <a:p>
            <a:pPr indent="457200"/>
            <a:r>
              <a:rPr lang="zh-CN" altLang="en-US" sz="2400"/>
              <a:t>商鞅选择诚信，赢得了改革的成功。</a:t>
            </a:r>
            <a:endParaRPr lang="en-US" altLang="zh-CN" sz="2400"/>
          </a:p>
          <a:p>
            <a:pPr indent="457200"/>
            <a:r>
              <a:rPr lang="zh-CN" altLang="en-US" sz="2400"/>
              <a:t>企业选择诚信，赢得了广阔的市场。</a:t>
            </a:r>
            <a:endParaRPr lang="en-US" altLang="zh-CN" sz="2400"/>
          </a:p>
          <a:p>
            <a:pPr indent="457200"/>
            <a:r>
              <a:rPr lang="zh-CN" altLang="en-US" sz="2400"/>
              <a:t>政府选择诚信，赢得了巨额的投资。</a:t>
            </a:r>
            <a:endParaRPr lang="en-US" altLang="zh-CN" sz="2400"/>
          </a:p>
          <a:p>
            <a:pPr indent="457200"/>
            <a:r>
              <a:rPr lang="zh-CN" altLang="en-US" sz="2400"/>
              <a:t>同学们，分论点的议论向度虽然只有相对固定的四个，但是分论点的写作，却有许多可行的角度与写法。因此在日常的作文学习中，要勤记多思，不断积累，才能游刃有余。</a:t>
            </a:r>
          </a:p>
        </p:txBody>
      </p:sp>
    </p:spTree>
    <p:extLst>
      <p:ext uri="{BB962C8B-B14F-4D97-AF65-F5344CB8AC3E}">
        <p14:creationId xmlns:p14="http://schemas.microsoft.com/office/powerpoint/2010/main" val="1493838133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8CDAC6-CD27-11CB-D86C-95F9B1B82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90" b="4467"/>
          <a:stretch>
            <a:fillRect/>
          </a:stretch>
        </p:blipFill>
        <p:spPr>
          <a:xfrm>
            <a:off x="0" y="-94268"/>
            <a:ext cx="12192000" cy="69522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04B9E9E-643A-3738-E406-275D58157567}"/>
              </a:ext>
            </a:extLst>
          </p:cNvPr>
          <p:cNvSpPr/>
          <p:nvPr/>
        </p:nvSpPr>
        <p:spPr>
          <a:xfrm>
            <a:off x="0" y="-94268"/>
            <a:ext cx="12192000" cy="6952268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1EAF608-D6ED-14CD-658B-01B2EDD468E8}"/>
              </a:ext>
            </a:extLst>
          </p:cNvPr>
          <p:cNvGrpSpPr/>
          <p:nvPr/>
        </p:nvGrpSpPr>
        <p:grpSpPr>
          <a:xfrm>
            <a:off x="732146" y="452112"/>
            <a:ext cx="272593" cy="269694"/>
            <a:chOff x="1829585" y="1074656"/>
            <a:chExt cx="311085" cy="256095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945B5BE-0C1D-9B29-955E-3B9733D820A5}"/>
                </a:ext>
              </a:extLst>
            </p:cNvPr>
            <p:cNvSpPr/>
            <p:nvPr/>
          </p:nvSpPr>
          <p:spPr>
            <a:xfrm>
              <a:off x="1829585" y="1074656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DB3924-51F3-2021-5F58-3C20C3E40BF8}"/>
                </a:ext>
              </a:extLst>
            </p:cNvPr>
            <p:cNvSpPr/>
            <p:nvPr/>
          </p:nvSpPr>
          <p:spPr>
            <a:xfrm>
              <a:off x="1933280" y="1123361"/>
              <a:ext cx="207390" cy="207390"/>
            </a:xfrm>
            <a:prstGeom prst="rect">
              <a:avLst/>
            </a:prstGeom>
            <a:solidFill>
              <a:srgbClr val="9153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3465927F-41E2-A860-77F4-1DE7E33F7A22}"/>
              </a:ext>
            </a:extLst>
          </p:cNvPr>
          <p:cNvSpPr txBox="1"/>
          <p:nvPr/>
        </p:nvSpPr>
        <p:spPr>
          <a:xfrm>
            <a:off x="790148" y="1001896"/>
            <a:ext cx="10611704" cy="5576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400">
                <a:latin typeface="+mn-ea"/>
              </a:rPr>
              <a:t>阅读下面的材料，根据要求写作。</a:t>
            </a:r>
            <a:r>
              <a:rPr lang="en-US" altLang="zh-CN" sz="2400">
                <a:latin typeface="+mn-ea"/>
              </a:rPr>
              <a:t>(60</a:t>
            </a:r>
            <a:r>
              <a:rPr lang="zh-CN" altLang="en-US" sz="2400">
                <a:latin typeface="+mn-ea"/>
              </a:rPr>
              <a:t>分</a:t>
            </a:r>
            <a:r>
              <a:rPr lang="en-US" altLang="zh-CN" sz="2400">
                <a:latin typeface="+mn-ea"/>
              </a:rPr>
              <a:t>)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2400">
                <a:latin typeface="+mn-ea"/>
              </a:rPr>
              <a:t>近段时间，网络上流行一个词“躺平”，用来形容当下年轻人对工作生活的状态。大体是面对现实中无法改变、无法掌控、无法解决的事，摆出无所谓的态度，不奋斗不努力，赚多少就花多少，即一种今朝有酒今朝醉的心态。面对“躺平”的年轻人，忧国忧民一族很是担忧，担心“躺平”演变下去，会上升到民族危机。</a:t>
            </a:r>
            <a:r>
              <a:rPr lang="en-US" altLang="zh-CN" sz="2400">
                <a:latin typeface="+mn-ea"/>
              </a:rPr>
              <a:t>2021</a:t>
            </a:r>
            <a:r>
              <a:rPr lang="zh-CN" altLang="en-US" sz="2400">
                <a:latin typeface="+mn-ea"/>
              </a:rPr>
              <a:t>年</a:t>
            </a:r>
            <a:r>
              <a:rPr lang="en-US" altLang="zh-CN" sz="2400">
                <a:latin typeface="+mn-ea"/>
              </a:rPr>
              <a:t>5</a:t>
            </a:r>
            <a:r>
              <a:rPr lang="zh-CN" altLang="en-US" sz="2400">
                <a:latin typeface="+mn-ea"/>
              </a:rPr>
              <a:t>月</a:t>
            </a:r>
            <a:r>
              <a:rPr lang="en-US" altLang="zh-CN" sz="2400">
                <a:latin typeface="+mn-ea"/>
              </a:rPr>
              <a:t>25</a:t>
            </a:r>
            <a:r>
              <a:rPr lang="zh-CN" altLang="en-US" sz="2400">
                <a:latin typeface="+mn-ea"/>
              </a:rPr>
              <a:t>日，</a:t>
            </a:r>
            <a:r>
              <a:rPr lang="en-US" altLang="zh-CN" sz="2400">
                <a:latin typeface="+mn-ea"/>
              </a:rPr>
              <a:t>《</a:t>
            </a:r>
            <a:r>
              <a:rPr lang="zh-CN" altLang="en-US" sz="2400">
                <a:latin typeface="+mn-ea"/>
              </a:rPr>
              <a:t>南方日报</a:t>
            </a:r>
            <a:r>
              <a:rPr lang="en-US" altLang="zh-CN" sz="2400">
                <a:latin typeface="+mn-ea"/>
              </a:rPr>
              <a:t>》</a:t>
            </a:r>
            <a:r>
              <a:rPr lang="zh-CN" altLang="en-US" sz="2400">
                <a:latin typeface="+mn-ea"/>
              </a:rPr>
              <a:t>就“躺平”现象发文表示</a:t>
            </a:r>
            <a:r>
              <a:rPr lang="en-US" altLang="zh-CN" sz="2400">
                <a:latin typeface="+mn-ea"/>
              </a:rPr>
              <a:t>:</a:t>
            </a:r>
            <a:r>
              <a:rPr lang="zh-CN" altLang="en-US" sz="2400">
                <a:latin typeface="+mn-ea"/>
              </a:rPr>
              <a:t>躺平就是毒鸡汤，不仅不正义，而且可耻</a:t>
            </a:r>
            <a:r>
              <a:rPr lang="en-US" altLang="zh-CN" sz="2400">
                <a:latin typeface="+mn-ea"/>
              </a:rPr>
              <a:t>!</a:t>
            </a:r>
            <a:r>
              <a:rPr lang="zh-CN" altLang="en-US" sz="2400">
                <a:latin typeface="+mn-ea"/>
              </a:rPr>
              <a:t>表达了对“躺平族”的批判，也因此引发了全网对于“躺平”的讨论。</a:t>
            </a:r>
            <a:endParaRPr lang="en-US" altLang="zh-CN" sz="2400">
              <a:latin typeface="+mn-ea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400">
                <a:latin typeface="+mn-ea"/>
              </a:rPr>
              <a:t>对于“躺平”，你有怎样的思考与认识</a:t>
            </a:r>
            <a:r>
              <a:rPr lang="en-US" altLang="zh-CN" sz="2400">
                <a:latin typeface="+mn-ea"/>
              </a:rPr>
              <a:t>?</a:t>
            </a:r>
            <a:r>
              <a:rPr lang="zh-CN" altLang="en-US" sz="2400">
                <a:latin typeface="+mn-ea"/>
              </a:rPr>
              <a:t>请选好角度，自定体裁，自拟标题，写一篇不少于</a:t>
            </a:r>
            <a:r>
              <a:rPr lang="en-US" altLang="zh-CN" sz="2400">
                <a:latin typeface="+mn-ea"/>
              </a:rPr>
              <a:t>800</a:t>
            </a:r>
            <a:r>
              <a:rPr lang="zh-CN" altLang="en-US" sz="2400">
                <a:latin typeface="+mn-ea"/>
              </a:rPr>
              <a:t>字的文章，不得抄袭，不得套作。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32F816D-1329-12DE-2922-36C5269379FC}"/>
              </a:ext>
            </a:extLst>
          </p:cNvPr>
          <p:cNvSpPr txBox="1"/>
          <p:nvPr/>
        </p:nvSpPr>
        <p:spPr>
          <a:xfrm>
            <a:off x="1136318" y="394201"/>
            <a:ext cx="14749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n-ea"/>
              </a:rPr>
              <a:t>真题直击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6969875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114</Paragraphs>
  <Slides>17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2">
      <vt:lpstr>Arial</vt:lpstr>
      <vt:lpstr>等线 Light</vt:lpstr>
      <vt:lpstr>等线</vt:lpstr>
      <vt:lpstr>Wingdings</vt:lpstr>
      <vt:lpstr>3_Office 主题​​</vt:lpstr>
      <vt:lpstr>作文解析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2022-09-20T18:08:11.797</cp:lastPrinted>
  <dcterms:created xsi:type="dcterms:W3CDTF">2022-09-20T18:08:11Z</dcterms:created>
  <dcterms:modified xsi:type="dcterms:W3CDTF">2022-09-20T10:08:24Z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