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8" r:id="rId2"/>
    <p:sldId id="257" r:id="rId3"/>
    <p:sldId id="259" r:id="rId4"/>
    <p:sldId id="260" r:id="rId5"/>
    <p:sldId id="261" r:id="rId6"/>
    <p:sldId id="256" r:id="rId7"/>
    <p:sldId id="264" r:id="rId8"/>
    <p:sldId id="265" r:id="rId9"/>
    <p:sldId id="267" r:id="rId10"/>
    <p:sldId id="266" r:id="rId11"/>
    <p:sldId id="272" r:id="rId12"/>
    <p:sldId id="268" r:id="rId13"/>
    <p:sldId id="269" r:id="rId14"/>
    <p:sldId id="273" r:id="rId15"/>
    <p:sldId id="270" r:id="rId16"/>
    <p:sldId id="271" r:id="rId17"/>
    <p:sldId id="275" r:id="rId18"/>
    <p:sldId id="276" r:id="rId19"/>
    <p:sldId id="277" r:id="rId20"/>
    <p:sldId id="278" r:id="rId21"/>
    <p:sldId id="279" r:id="rId22"/>
    <p:sldId id="287" r:id="rId23"/>
    <p:sldId id="280" r:id="rId24"/>
    <p:sldId id="288" r:id="rId25"/>
    <p:sldId id="281" r:id="rId26"/>
    <p:sldId id="289" r:id="rId27"/>
    <p:sldId id="282" r:id="rId28"/>
    <p:sldId id="283" r:id="rId29"/>
    <p:sldId id="284" r:id="rId30"/>
    <p:sldId id="285" r:id="rId31"/>
    <p:sldId id="294" r:id="rId32"/>
    <p:sldId id="286" r:id="rId33"/>
    <p:sldId id="295" r:id="rId34"/>
  </p:sldIdLst>
  <p:sldSz cx="12192000" cy="6858000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3778" autoAdjust="0"/>
    <p:restoredTop sz="94660"/>
  </p:normalViewPr>
  <p:slideViewPr>
    <p:cSldViewPr snapToGrid="0">
      <p:cViewPr varScale="1">
        <p:scale>
          <a:sx n="74" d="100"/>
          <a:sy n="74" d="100"/>
        </p:scale>
        <p:origin x="96" y="9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slide" Target="slides/slide29.xml" /><Relationship Id="rId31" Type="http://schemas.openxmlformats.org/officeDocument/2006/relationships/slide" Target="slides/slide30.xml" /><Relationship Id="rId32" Type="http://schemas.openxmlformats.org/officeDocument/2006/relationships/slide" Target="slides/slide31.xml" /><Relationship Id="rId33" Type="http://schemas.openxmlformats.org/officeDocument/2006/relationships/slide" Target="slides/slide32.xml" /><Relationship Id="rId34" Type="http://schemas.openxmlformats.org/officeDocument/2006/relationships/slide" Target="slides/slide33.xml" /><Relationship Id="rId35" Type="http://schemas.openxmlformats.org/officeDocument/2006/relationships/tags" Target="tags/tag96.xml" /><Relationship Id="rId36" Type="http://schemas.openxmlformats.org/officeDocument/2006/relationships/presProps" Target="presProps.xml" /><Relationship Id="rId37" Type="http://schemas.openxmlformats.org/officeDocument/2006/relationships/viewProps" Target="viewProps.xml" /><Relationship Id="rId38" Type="http://schemas.openxmlformats.org/officeDocument/2006/relationships/theme" Target="theme/theme1.xml" /><Relationship Id="rId39" Type="http://schemas.openxmlformats.org/officeDocument/2006/relationships/tableStyles" Target="tableStyles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2022/4/30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2022/4/30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2022/4/30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2022/4/30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2022/4/30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2022/4/30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2022/4/30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7.xml" /><Relationship Id="rId13" Type="http://schemas.openxmlformats.org/officeDocument/2006/relationships/tags" Target="../tags/tag58.xml" /><Relationship Id="rId14" Type="http://schemas.openxmlformats.org/officeDocument/2006/relationships/tags" Target="../tags/tag59.xml" /><Relationship Id="rId15" Type="http://schemas.openxmlformats.org/officeDocument/2006/relationships/tags" Target="../tags/tag60.xml" /><Relationship Id="rId16" Type="http://schemas.openxmlformats.org/officeDocument/2006/relationships/tags" Target="../tags/tag61.xml" /><Relationship Id="rId17" Type="http://schemas.openxmlformats.org/officeDocument/2006/relationships/image" Target="file:///D:\qq&#25991;&#20214;\712321467\Image\C2C\Image2\%7b75232B38-A165-1FB7-499C-2E1C792CACB5%7d.png" TargetMode="External" /><Relationship Id="rId18" Type="http://schemas.openxmlformats.org/officeDocument/2006/relationships/image" Target="../media/image1.png" /><Relationship Id="rId19" Type="http://schemas.openxmlformats.org/officeDocument/2006/relationships/tags" Target="../tags/tag62.xml" /><Relationship Id="rId2" Type="http://schemas.openxmlformats.org/officeDocument/2006/relationships/slideLayout" Target="../slideLayouts/slideLayout2.xml" /><Relationship Id="rId20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2022/4/30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8" r:link="rId1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ustDataLst>
      <p:tags r:id="rId19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3.jpeg" /><Relationship Id="rId4" Type="http://schemas.openxmlformats.org/officeDocument/2006/relationships/tags" Target="../tags/tag63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Relationship Id="rId3" Type="http://schemas.openxmlformats.org/officeDocument/2006/relationships/image" Target="../media/image3.jpeg" /><Relationship Id="rId4" Type="http://schemas.openxmlformats.org/officeDocument/2006/relationships/tags" Target="../tags/tag7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Relationship Id="rId4" Type="http://schemas.openxmlformats.org/officeDocument/2006/relationships/tags" Target="../tags/tag73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3.jpeg" /><Relationship Id="rId4" Type="http://schemas.openxmlformats.org/officeDocument/2006/relationships/tags" Target="../tags/tag74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8.png" /><Relationship Id="rId4" Type="http://schemas.openxmlformats.org/officeDocument/2006/relationships/image" Target="../media/image3.jpeg" /><Relationship Id="rId5" Type="http://schemas.openxmlformats.org/officeDocument/2006/relationships/tags" Target="../tags/tag75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Relationship Id="rId4" Type="http://schemas.openxmlformats.org/officeDocument/2006/relationships/tags" Target="../tags/tag76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3.jpeg" /><Relationship Id="rId4" Type="http://schemas.openxmlformats.org/officeDocument/2006/relationships/tags" Target="../tags/tag7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3.jpeg" /><Relationship Id="rId4" Type="http://schemas.openxmlformats.org/officeDocument/2006/relationships/tags" Target="../tags/tag78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3.jpeg" /><Relationship Id="rId4" Type="http://schemas.openxmlformats.org/officeDocument/2006/relationships/tags" Target="../tags/tag79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3.jpeg" /><Relationship Id="rId4" Type="http://schemas.openxmlformats.org/officeDocument/2006/relationships/tags" Target="../tags/tag80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3.jpeg" /><Relationship Id="rId4" Type="http://schemas.openxmlformats.org/officeDocument/2006/relationships/tags" Target="../tags/tag8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3.jpeg" /><Relationship Id="rId4" Type="http://schemas.openxmlformats.org/officeDocument/2006/relationships/tags" Target="../tags/tag64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3.jpeg" /><Relationship Id="rId4" Type="http://schemas.openxmlformats.org/officeDocument/2006/relationships/tags" Target="../tags/tag8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3.jpeg" /><Relationship Id="rId4" Type="http://schemas.openxmlformats.org/officeDocument/2006/relationships/tags" Target="../tags/tag83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3.jpeg" /><Relationship Id="rId4" Type="http://schemas.openxmlformats.org/officeDocument/2006/relationships/tags" Target="../tags/tag84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3.jpeg" /><Relationship Id="rId4" Type="http://schemas.openxmlformats.org/officeDocument/2006/relationships/tags" Target="../tags/tag85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3.jpeg" /><Relationship Id="rId4" Type="http://schemas.openxmlformats.org/officeDocument/2006/relationships/tags" Target="../tags/tag86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3.jpeg" /><Relationship Id="rId4" Type="http://schemas.openxmlformats.org/officeDocument/2006/relationships/tags" Target="../tags/tag8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Relationship Id="rId4" Type="http://schemas.openxmlformats.org/officeDocument/2006/relationships/tags" Target="../tags/tag88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3.jpeg" /><Relationship Id="rId4" Type="http://schemas.openxmlformats.org/officeDocument/2006/relationships/tags" Target="../tags/tag89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3.jpeg" /><Relationship Id="rId4" Type="http://schemas.openxmlformats.org/officeDocument/2006/relationships/tags" Target="../tags/tag90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3.jpeg" /><Relationship Id="rId4" Type="http://schemas.openxmlformats.org/officeDocument/2006/relationships/tags" Target="../tags/tag91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3.jpeg" /><Relationship Id="rId4" Type="http://schemas.openxmlformats.org/officeDocument/2006/relationships/tags" Target="../tags/tag65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3.jpeg" /><Relationship Id="rId4" Type="http://schemas.openxmlformats.org/officeDocument/2006/relationships/tags" Target="../tags/tag9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Relationship Id="rId4" Type="http://schemas.openxmlformats.org/officeDocument/2006/relationships/tags" Target="../tags/tag93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3.jpeg" /><Relationship Id="rId4" Type="http://schemas.openxmlformats.org/officeDocument/2006/relationships/tags" Target="../tags/tag94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9.png" /><Relationship Id="rId3" Type="http://schemas.openxmlformats.org/officeDocument/2006/relationships/image" Target="../media/image10.png" /><Relationship Id="rId4" Type="http://schemas.openxmlformats.org/officeDocument/2006/relationships/image" Target="../media/image4.png" /><Relationship Id="rId5" Type="http://schemas.openxmlformats.org/officeDocument/2006/relationships/tags" Target="../tags/tag95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3.jpeg" /><Relationship Id="rId4" Type="http://schemas.openxmlformats.org/officeDocument/2006/relationships/tags" Target="../tags/tag66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3.jpeg" /><Relationship Id="rId4" Type="http://schemas.openxmlformats.org/officeDocument/2006/relationships/tags" Target="../tags/tag6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Relationship Id="rId3" Type="http://schemas.openxmlformats.org/officeDocument/2006/relationships/tags" Target="../tags/tag68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Relationship Id="rId4" Type="http://schemas.openxmlformats.org/officeDocument/2006/relationships/tags" Target="../tags/tag69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Relationship Id="rId3" Type="http://schemas.openxmlformats.org/officeDocument/2006/relationships/image" Target="../media/image3.jpeg" /><Relationship Id="rId4" Type="http://schemas.openxmlformats.org/officeDocument/2006/relationships/tags" Target="../tags/tag70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Relationship Id="rId3" Type="http://schemas.openxmlformats.org/officeDocument/2006/relationships/image" Target="../media/image3.jpeg" /><Relationship Id="rId4" Type="http://schemas.openxmlformats.org/officeDocument/2006/relationships/tags" Target="../tags/tag7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6" name="图片 105"/>
          <p:cNvPicPr/>
          <p:nvPr/>
        </p:nvPicPr>
        <p:blipFill>
          <a:blip r:embed="rId2"/>
          <a:stretch>
            <a:fillRect/>
          </a:stretch>
        </p:blipFill>
        <p:spPr>
          <a:xfrm>
            <a:off x="-668655" y="0"/>
            <a:ext cx="40005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131185" y="516255"/>
            <a:ext cx="721741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         </a:t>
            </a:r>
            <a:r>
              <a:rPr lang="zh-CN" altLang="en-US" sz="2800" b="1">
                <a:solidFill>
                  <a:srgbClr val="FF0000"/>
                </a:solidFill>
              </a:rPr>
              <a:t>来生，愿做一棵树</a:t>
            </a:r>
          </a:p>
          <a:p>
            <a:r>
              <a:rPr lang="en-US" altLang="zh-CN" sz="2800" b="1">
                <a:solidFill>
                  <a:schemeClr val="accent4">
                    <a:lumMod val="50000"/>
                  </a:schemeClr>
                </a:solidFill>
              </a:rPr>
              <a:t>                      </a:t>
            </a:r>
            <a:r>
              <a:rPr lang="zh-CN" altLang="en-US" sz="2800" b="1">
                <a:solidFill>
                  <a:schemeClr val="accent4">
                    <a:lumMod val="50000"/>
                  </a:schemeClr>
                </a:solidFill>
              </a:rPr>
              <a:t>三毛</a:t>
            </a:r>
            <a:endParaRPr lang="zh-CN" altLang="en-US" sz="2800" b="1">
              <a:solidFill>
                <a:srgbClr val="002060"/>
              </a:solidFill>
            </a:endParaRPr>
          </a:p>
          <a:p>
            <a:endParaRPr lang="zh-CN" altLang="en-US" sz="2800" b="1"/>
          </a:p>
          <a:p>
            <a:r>
              <a:rPr lang="zh-CN" altLang="en-US" sz="2800" b="1"/>
              <a:t>如果有来生， 要做一棵树， </a:t>
            </a:r>
          </a:p>
          <a:p>
            <a:endParaRPr lang="zh-CN" altLang="en-US" sz="2800" b="1"/>
          </a:p>
          <a:p>
            <a:r>
              <a:rPr lang="zh-CN" altLang="en-US" sz="2800" b="1"/>
              <a:t>站成永恒， 没有悲欢的姿势。 </a:t>
            </a:r>
          </a:p>
          <a:p>
            <a:endParaRPr lang="zh-CN" altLang="en-US" sz="2800" b="1"/>
          </a:p>
          <a:p>
            <a:r>
              <a:rPr lang="zh-CN" altLang="en-US" sz="2800" b="1"/>
              <a:t>一半在尘土里安详， 一半在风里飞扬。 </a:t>
            </a:r>
          </a:p>
          <a:p>
            <a:endParaRPr lang="zh-CN" altLang="en-US" sz="2800" b="1"/>
          </a:p>
          <a:p>
            <a:r>
              <a:rPr lang="zh-CN" altLang="en-US" sz="2800" b="1"/>
              <a:t>一半洒落阴凉， 一半沐浴阳光， </a:t>
            </a:r>
          </a:p>
          <a:p>
            <a:endParaRPr lang="zh-CN" altLang="en-US" sz="2800" b="1"/>
          </a:p>
          <a:p>
            <a:r>
              <a:rPr lang="zh-CN" altLang="en-US" sz="2800" b="1"/>
              <a:t>非常沉默非常骄傲， 从不依靠从不寻找。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772535" y="428625"/>
            <a:ext cx="7430135" cy="6000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612140" algn="just">
              <a:lnSpc>
                <a:spcPct val="150000"/>
              </a:lnSpc>
              <a:spcAft>
                <a:spcPct val="0"/>
              </a:spcAft>
              <a:tabLst>
                <a:tab pos="2610485"/>
              </a:tabLst>
            </a:pPr>
            <a:r>
              <a:rPr lang="zh-CN" altLang="zh-CN" sz="3200" b="1" kern="100">
                <a:latin typeface="Times New Roman" panose="02020603050405020304"/>
                <a:cs typeface="Times New Roman" panose="02020603050405020304"/>
                <a:sym typeface="+mn-ea"/>
              </a:rPr>
              <a:t>特朗斯特罗姆的诗歌在现实世界之外，向我们描绘了一个神秘自由的世界，一个用意象修筑起来的奇异幻美的宇宙世界，唤醒我们对存在的感悟，塑造着我们的精神生活，他与世界保持着一种契合，借由诗人的身份，沟通着现实与神秘，我们越是接近他的文本，就越能触摸到大地与天空的秘密。</a:t>
            </a:r>
          </a:p>
        </p:txBody>
      </p:sp>
      <p:pic>
        <p:nvPicPr>
          <p:cNvPr id="104" name="图片 103"/>
          <p:cNvPicPr/>
          <p:nvPr/>
        </p:nvPicPr>
        <p:blipFill>
          <a:blip r:embed="rId2"/>
          <a:stretch>
            <a:fillRect/>
          </a:stretch>
        </p:blipFill>
        <p:spPr>
          <a:xfrm>
            <a:off x="76835" y="2530475"/>
            <a:ext cx="3775710" cy="43275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3" name="图片 102"/>
          <p:cNvPicPr/>
          <p:nvPr/>
        </p:nvPicPr>
        <p:blipFill>
          <a:blip r:embed="rId2"/>
          <a:srcRect b="9653"/>
          <a:stretch>
            <a:fillRect/>
          </a:stretch>
        </p:blipFill>
        <p:spPr>
          <a:xfrm>
            <a:off x="781685" y="671195"/>
            <a:ext cx="6755765" cy="28949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309495" y="1722120"/>
            <a:ext cx="35356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>
                <a:solidFill>
                  <a:srgbClr val="002060"/>
                </a:solidFill>
              </a:rPr>
              <a:t>整体感知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6" name="图片 105"/>
          <p:cNvPicPr/>
          <p:nvPr/>
        </p:nvPicPr>
        <p:blipFill>
          <a:blip r:embed="rId2"/>
          <a:stretch>
            <a:fillRect/>
          </a:stretch>
        </p:blipFill>
        <p:spPr>
          <a:xfrm>
            <a:off x="-668655" y="0"/>
            <a:ext cx="40005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331845" y="2353945"/>
            <a:ext cx="7802880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/>
              <a:t>自读诗歌，</a:t>
            </a:r>
          </a:p>
          <a:p>
            <a:r>
              <a:rPr lang="zh-CN" altLang="en-US" sz="6000" b="1"/>
              <a:t>感知整首诗的行文脉络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6" name="图片 105"/>
          <p:cNvPicPr/>
          <p:nvPr/>
        </p:nvPicPr>
        <p:blipFill>
          <a:blip r:embed="rId2"/>
          <a:stretch>
            <a:fillRect/>
          </a:stretch>
        </p:blipFill>
        <p:spPr>
          <a:xfrm>
            <a:off x="-668655" y="0"/>
            <a:ext cx="40005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83245" y="2145404"/>
            <a:ext cx="8234309" cy="2930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5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3" name="图片 102"/>
          <p:cNvPicPr/>
          <p:nvPr/>
        </p:nvPicPr>
        <p:blipFill>
          <a:blip r:embed="rId2"/>
          <a:srcRect b="9653"/>
          <a:stretch>
            <a:fillRect/>
          </a:stretch>
        </p:blipFill>
        <p:spPr>
          <a:xfrm>
            <a:off x="781685" y="671195"/>
            <a:ext cx="6755765" cy="28949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309495" y="1722120"/>
            <a:ext cx="35356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>
                <a:solidFill>
                  <a:srgbClr val="002060"/>
                </a:solidFill>
              </a:rPr>
              <a:t>深入探究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6" name="图片 105"/>
          <p:cNvPicPr/>
          <p:nvPr/>
        </p:nvPicPr>
        <p:blipFill>
          <a:blip r:embed="rId2"/>
          <a:stretch>
            <a:fillRect/>
          </a:stretch>
        </p:blipFill>
        <p:spPr>
          <a:xfrm>
            <a:off x="-668655" y="0"/>
            <a:ext cx="40005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742055" y="357505"/>
            <a:ext cx="6126480" cy="922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lnSpc>
                <a:spcPct val="150000"/>
              </a:lnSpc>
              <a:spcAft>
                <a:spcPct val="0"/>
              </a:spcAft>
              <a:tabLst>
                <a:tab pos="2610485"/>
              </a:tabLst>
            </a:pPr>
            <a:r>
              <a:rPr lang="zh-CN" altLang="zh-CN" sz="3600" b="1" kern="100">
                <a:latin typeface="Times New Roman" panose="02020603050405020304"/>
                <a:cs typeface="Times New Roman" panose="02020603050405020304"/>
                <a:sym typeface="+mn-ea"/>
              </a:rPr>
              <a:t>意象</a:t>
            </a:r>
            <a:r>
              <a:rPr lang="en-US" altLang="zh-CN" sz="3600" b="1" kern="100">
                <a:latin typeface="Times New Roman" panose="02020603050405020304"/>
                <a:cs typeface="Courier New" panose="02070309020205020404"/>
                <a:sym typeface="+mn-ea"/>
              </a:rPr>
              <a:t>——</a:t>
            </a:r>
            <a:r>
              <a:rPr lang="zh-CN" altLang="zh-CN" sz="3600" b="1" kern="100">
                <a:latin typeface="Times New Roman" panose="02020603050405020304"/>
                <a:cs typeface="Times New Roman" panose="02020603050405020304"/>
                <a:sym typeface="+mn-ea"/>
              </a:rPr>
              <a:t>解读诗歌的一个抓手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629535" y="1694180"/>
            <a:ext cx="8604885" cy="4615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612140" algn="just">
              <a:lnSpc>
                <a:spcPct val="150000"/>
              </a:lnSpc>
              <a:spcAft>
                <a:spcPct val="0"/>
              </a:spcAft>
              <a:tabLst>
                <a:tab pos="2610485"/>
              </a:tabLst>
            </a:pPr>
            <a:r>
              <a:rPr lang="zh-CN" altLang="zh-CN" sz="2800" b="1" kern="100">
                <a:latin typeface="+mj-ea"/>
                <a:ea typeface="+mj-ea"/>
                <a:cs typeface="+mj-ea"/>
              </a:rPr>
              <a:t>意象，简单地说，就是诗人心中的物象。按一般情况，物是客观存在，但物象一旦进入诗人眼中，就会蒙上一层主观色彩，这就是古人说的“登山则情满于山，观海则意溢于海”﹙《文心雕龙·神思》﹚。因此，所谓意象，就是沾染或渗透了诗人情感而有所变形的形象。意象是主观情理和客观形象的融合，是意和象的融合，简言之，意象就是意中之象。</a:t>
            </a:r>
            <a:endParaRPr lang="zh-CN" altLang="zh-CN" sz="2800" b="1" kern="100">
              <a:effectLst/>
              <a:latin typeface="+mj-ea"/>
              <a:ea typeface="+mj-ea"/>
              <a:cs typeface="+mj-ea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6" name="图片 105"/>
          <p:cNvPicPr/>
          <p:nvPr/>
        </p:nvPicPr>
        <p:blipFill>
          <a:blip r:embed="rId2"/>
          <a:stretch>
            <a:fillRect/>
          </a:stretch>
        </p:blipFill>
        <p:spPr>
          <a:xfrm>
            <a:off x="-668655" y="0"/>
            <a:ext cx="40005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780790" y="1804035"/>
            <a:ext cx="705485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 b="1">
                <a:solidFill>
                  <a:srgbClr val="00206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1</a:t>
            </a:r>
            <a:r>
              <a:rPr lang="zh-CN" altLang="en-US" sz="4000" b="1">
                <a:solidFill>
                  <a:srgbClr val="00206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《树和天空》一诗中,所选取的意象“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树”“天空”“我们”</a:t>
            </a:r>
            <a:r>
              <a:rPr lang="zh-CN" altLang="en-US" sz="4000" b="1">
                <a:solidFill>
                  <a:schemeClr val="accent5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,</a:t>
            </a:r>
            <a:r>
              <a:rPr lang="zh-CN" altLang="en-US" sz="4000" b="1">
                <a:solidFill>
                  <a:srgbClr val="00206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有怎样的象征义? 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6" name="图片 105"/>
          <p:cNvPicPr/>
          <p:nvPr/>
        </p:nvPicPr>
        <p:blipFill>
          <a:blip r:embed="rId2"/>
          <a:stretch>
            <a:fillRect/>
          </a:stretch>
        </p:blipFill>
        <p:spPr>
          <a:xfrm>
            <a:off x="-668655" y="0"/>
            <a:ext cx="40005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331845" y="2066925"/>
            <a:ext cx="657415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/>
              <a:t>(1)“树”是立足于大地同时又指向天空的最隆重和充分的表示,是生命的主体,是积极向上、蓬勃生长的生命的代表。</a:t>
            </a:r>
            <a:r>
              <a:rPr lang="zh-CN" altLang="en-US"/>
              <a:t> 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6" name="图片 105"/>
          <p:cNvPicPr/>
          <p:nvPr/>
        </p:nvPicPr>
        <p:blipFill>
          <a:blip r:embed="rId2"/>
          <a:stretch>
            <a:fillRect/>
          </a:stretch>
        </p:blipFill>
        <p:spPr>
          <a:xfrm>
            <a:off x="-668655" y="0"/>
            <a:ext cx="40005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263900" y="1590040"/>
            <a:ext cx="703516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/>
              <a:t>(2)“天空”是“树”(自然生物)和“我们”(人类)存在共同的家,代表着自然界。所有生物既在“天空”下积极地承受它的所有赐予和挑战,同时又对天空怀抱着最虔诚的爱、敬畏以及等待。 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6" name="图片 105"/>
          <p:cNvPicPr/>
          <p:nvPr/>
        </p:nvPicPr>
        <p:blipFill>
          <a:blip r:embed="rId2"/>
          <a:stretch>
            <a:fillRect/>
          </a:stretch>
        </p:blipFill>
        <p:spPr>
          <a:xfrm>
            <a:off x="-668655" y="0"/>
            <a:ext cx="40005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695700" y="1996440"/>
            <a:ext cx="642112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/>
              <a:t>(3)“我们”在这里代表人类与自然等存在,“我们”既是自然的旁观者和见证者,也是自然的参与者和存在者,“我们”相互关爱与扶持着。 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6" name="图片 105"/>
          <p:cNvPicPr/>
          <p:nvPr/>
        </p:nvPicPr>
        <p:blipFill>
          <a:blip r:embed="rId2"/>
          <a:stretch>
            <a:fillRect/>
          </a:stretch>
        </p:blipFill>
        <p:spPr>
          <a:xfrm>
            <a:off x="-668655" y="0"/>
            <a:ext cx="40005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771140" y="433070"/>
            <a:ext cx="8790940" cy="4831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/>
            <a:r>
              <a:rPr lang="zh-CN" altLang="en-US" sz="2800" b="1"/>
              <a:t>我是一棵秋天的树，稀少的叶片显得有些孤独</a:t>
            </a:r>
          </a:p>
          <a:p>
            <a:pPr fontAlgn="auto"/>
            <a:r>
              <a:rPr lang="zh-CN" altLang="en-US" sz="2800" b="1"/>
              <a:t>偶尔燕子会飞到我的肩上，用歌声描述这世界的匆促</a:t>
            </a:r>
          </a:p>
          <a:p>
            <a:pPr fontAlgn="auto"/>
            <a:endParaRPr lang="zh-CN" altLang="en-US" sz="2800" b="1"/>
          </a:p>
          <a:p>
            <a:pPr fontAlgn="auto"/>
            <a:r>
              <a:rPr lang="zh-CN" altLang="en-US" sz="2800" b="1"/>
              <a:t>我是一棵秋天的树，枯瘦的枝干少有人来停驻</a:t>
            </a:r>
          </a:p>
          <a:p>
            <a:pPr fontAlgn="auto"/>
            <a:r>
              <a:rPr lang="zh-CN" altLang="en-US" sz="2800" b="1"/>
              <a:t>曾有对恋人在我胸膛刻字，我弯不下腰无法看清楚</a:t>
            </a:r>
          </a:p>
          <a:p>
            <a:pPr fontAlgn="auto"/>
            <a:endParaRPr lang="zh-CN" altLang="en-US" sz="2800" b="1"/>
          </a:p>
          <a:p>
            <a:pPr fontAlgn="auto"/>
            <a:r>
              <a:rPr lang="zh-CN" altLang="en-US" sz="2800" b="1"/>
              <a:t>我是一棵秋天的树，时时仰望天等待春风吹拂</a:t>
            </a:r>
          </a:p>
          <a:p>
            <a:pPr fontAlgn="auto"/>
            <a:r>
              <a:rPr lang="zh-CN" altLang="en-US" sz="2800" b="1"/>
              <a:t>但是季节不曾为我赶路，我很有耐心不与命运追逐</a:t>
            </a:r>
          </a:p>
          <a:p>
            <a:pPr fontAlgn="auto"/>
            <a:endParaRPr lang="zh-CN" altLang="en-US" sz="2800" b="1"/>
          </a:p>
          <a:p>
            <a:pPr fontAlgn="auto"/>
            <a:r>
              <a:rPr lang="zh-CN" altLang="en-US" sz="2800" b="1"/>
              <a:t>我是一棵秋天的树，安安静静守着小小疆土</a:t>
            </a:r>
          </a:p>
          <a:p>
            <a:pPr fontAlgn="auto"/>
            <a:r>
              <a:rPr lang="zh-CN" altLang="en-US" sz="2800" b="1"/>
              <a:t>眼前的繁华我从不羡慕，因为最美的在心不在远处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677660" y="5436235"/>
            <a:ext cx="47663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002060"/>
                </a:solidFill>
              </a:rPr>
              <a:t>张雨生</a:t>
            </a:r>
            <a:r>
              <a:rPr lang="en-US" altLang="zh-CN" sz="3200" b="1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zh-CN" altLang="en-US" sz="3200" b="1">
                <a:solidFill>
                  <a:srgbClr val="FF0000"/>
                </a:solidFill>
              </a:rPr>
              <a:t>我是一棵秋天的树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6" name="图片 105"/>
          <p:cNvPicPr/>
          <p:nvPr/>
        </p:nvPicPr>
        <p:blipFill>
          <a:blip r:embed="rId2"/>
          <a:stretch>
            <a:fillRect/>
          </a:stretch>
        </p:blipFill>
        <p:spPr>
          <a:xfrm>
            <a:off x="-668655" y="0"/>
            <a:ext cx="40005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877310" y="2277745"/>
            <a:ext cx="602805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solidFill>
                  <a:srgbClr val="002060"/>
                </a:solidFill>
              </a:rPr>
              <a:t>2.这首诗中的抒情主人公是谁？有什么特点？“我们”起什么作用？ 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6" name="图片 105"/>
          <p:cNvPicPr/>
          <p:nvPr/>
        </p:nvPicPr>
        <p:blipFill>
          <a:blip r:embed="rId2"/>
          <a:stretch>
            <a:fillRect/>
          </a:stretch>
        </p:blipFill>
        <p:spPr>
          <a:xfrm>
            <a:off x="-668655" y="0"/>
            <a:ext cx="40005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957195" y="1582420"/>
            <a:ext cx="7888605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/>
              <a:t>(1)抒情主人公是树。</a:t>
            </a:r>
          </a:p>
          <a:p>
            <a:r>
              <a:rPr lang="zh-CN" altLang="en-US" sz="3200" b="1"/>
              <a:t>(2)诗中的树有超越了人的自觉和主动性。在雨中，树在“走动”“有急事”“汲取生命”；雨停后，树“停下脚步”和“等待”，它有对生命自觉自为的争取与充盈。(3)“我们”在这里只是作为一个旁观者、见证人、陈述者，是目睹了自然生命律动的一个记录员。</a:t>
            </a:r>
            <a:r>
              <a:rPr lang="zh-CN" altLang="en-US" sz="2800" b="1"/>
              <a:t> 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6" name="图片 105"/>
          <p:cNvPicPr/>
          <p:nvPr/>
        </p:nvPicPr>
        <p:blipFill>
          <a:blip r:embed="rId2"/>
          <a:stretch>
            <a:fillRect/>
          </a:stretch>
        </p:blipFill>
        <p:spPr>
          <a:xfrm>
            <a:off x="-668655" y="0"/>
            <a:ext cx="40005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465195" y="1971040"/>
            <a:ext cx="706310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solidFill>
                  <a:srgbClr val="002060"/>
                </a:solidFill>
              </a:rPr>
              <a:t>3．诗的最后写树与“我们”都在等待“雪花在空中绽开”，那么，“雪花”在这里有什么寓意？ 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6" name="图片 105"/>
          <p:cNvPicPr/>
          <p:nvPr/>
        </p:nvPicPr>
        <p:blipFill>
          <a:blip r:embed="rId2"/>
          <a:stretch>
            <a:fillRect/>
          </a:stretch>
        </p:blipFill>
        <p:spPr>
          <a:xfrm>
            <a:off x="-668655" y="0"/>
            <a:ext cx="40005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178175" y="1859915"/>
            <a:ext cx="773430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/>
              <a:t>“雪花”在这里有着丰富的蕴涵。作为冬天的象征，它预示着寒冷，然而它又恰恰突显生命的强大意志。另外，“雪花”也象征着一个洁白澄净的纯美境界，一种超越了世俗功利、摆脱了欲望和俗物的牵绊、万物融和无间、和谐共存的世界。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6" name="图片 105"/>
          <p:cNvPicPr/>
          <p:nvPr/>
        </p:nvPicPr>
        <p:blipFill>
          <a:blip r:embed="rId2"/>
          <a:stretch>
            <a:fillRect/>
          </a:stretch>
        </p:blipFill>
        <p:spPr>
          <a:xfrm>
            <a:off x="-668655" y="0"/>
            <a:ext cx="40005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465195" y="1971040"/>
            <a:ext cx="706310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solidFill>
                  <a:srgbClr val="002060"/>
                </a:solidFill>
              </a:rPr>
              <a:t>4.这首诗的前后两节营造的意境有何不同？在内容上有怎样的关系？ 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6" name="图片 105"/>
          <p:cNvPicPr/>
          <p:nvPr/>
        </p:nvPicPr>
        <p:blipFill>
          <a:blip r:embed="rId2"/>
          <a:stretch>
            <a:fillRect/>
          </a:stretch>
        </p:blipFill>
        <p:spPr>
          <a:xfrm>
            <a:off x="-668655" y="0"/>
            <a:ext cx="40005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909570" y="472440"/>
            <a:ext cx="8298815" cy="5692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/>
              <a:t>第一节写“雨中走动”“匆匆走过”“有急事”“汲取雨中的生命”的树，“倾洒的灰色”，充满生命的搏击、忙碌、成长的感觉，营造出一种动感十足的意境。第二节写雨停树静，营造出一种朦胧、静谧的意境，以静为特征。 </a:t>
            </a:r>
          </a:p>
          <a:p>
            <a:endParaRPr lang="zh-CN" altLang="en-US" sz="2800" b="1"/>
          </a:p>
          <a:p>
            <a:r>
              <a:rPr lang="zh-CN" altLang="en-US" sz="2800" b="1"/>
              <a:t>这首诗的前后两节有着层次与境界上的相承与递进。前者充溢着生命的搏击与律动，代表着自然间一种积极向上的活力。而当“雨停歇”，世界便进入一种行动后的安宁、强力后的静谧。那曾因为“有急事”而“匆匆走过”的躯体，也终于有了夜空下神圣而静穆的“挺拔”闪现。经历过生命的奔波与成长，心中对未来又充满一种美好的期待。 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3" name="图片 102"/>
          <p:cNvPicPr/>
          <p:nvPr/>
        </p:nvPicPr>
        <p:blipFill>
          <a:blip r:embed="rId2"/>
          <a:srcRect b="9653"/>
          <a:stretch>
            <a:fillRect/>
          </a:stretch>
        </p:blipFill>
        <p:spPr>
          <a:xfrm>
            <a:off x="781685" y="671195"/>
            <a:ext cx="6755765" cy="28949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309495" y="1722120"/>
            <a:ext cx="35356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6600" b="1">
                <a:solidFill>
                  <a:srgbClr val="002060"/>
                </a:solidFill>
              </a:rPr>
              <a:t>艺术手法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6" name="图片 105"/>
          <p:cNvPicPr/>
          <p:nvPr/>
        </p:nvPicPr>
        <p:blipFill>
          <a:blip r:embed="rId2"/>
          <a:stretch>
            <a:fillRect/>
          </a:stretch>
        </p:blipFill>
        <p:spPr>
          <a:xfrm>
            <a:off x="-668655" y="0"/>
            <a:ext cx="40005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995295" y="1990090"/>
            <a:ext cx="637222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solidFill>
                  <a:srgbClr val="002060"/>
                </a:solidFill>
              </a:rPr>
              <a:t>1.《树和天空》想象奇特，意境朦胧，请结合诗歌简要分析。 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6" name="图片 105"/>
          <p:cNvPicPr/>
          <p:nvPr/>
        </p:nvPicPr>
        <p:blipFill>
          <a:blip r:embed="rId2"/>
          <a:stretch>
            <a:fillRect/>
          </a:stretch>
        </p:blipFill>
        <p:spPr>
          <a:xfrm>
            <a:off x="-668655" y="0"/>
            <a:ext cx="40005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966085" y="665480"/>
            <a:ext cx="8099425" cy="5692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/>
              <a:t>树在这里被作为生命主体，取得了超越于人的自觉性和主动性。虽同处雨中，但是“走动”“有急事”“汲取雨中的生命”“停下脚步”和“等待”的却首先是树而不是人。“我们”在这里只是作为一个旁观者、见证人、陈述者——一个同路人。而“我”（如果可以这样推测诗人的话）则更是仅仅作为“我们”的一个代言人而已，仅仅是目睹了自然生命律动的一个记录员。（然而这里并不是要走向另一个极端去重树轻人，只是因为自然只以其存在表示自己，而人还有使用文字的能力）树在这里有行动（“走”）、有计划（“有急事”）、有对生命自觉自为的争取与充盈。甚至还有着它的宗教般的静观和对于未来一种唯美的期待。 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6" name="图片 105"/>
          <p:cNvPicPr/>
          <p:nvPr/>
        </p:nvPicPr>
        <p:blipFill>
          <a:blip r:embed="rId2"/>
          <a:stretch>
            <a:fillRect/>
          </a:stretch>
        </p:blipFill>
        <p:spPr>
          <a:xfrm>
            <a:off x="-668655" y="0"/>
            <a:ext cx="40005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4251325" y="2834005"/>
            <a:ext cx="548195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solidFill>
                  <a:srgbClr val="002060"/>
                </a:solidFill>
              </a:rPr>
              <a:t>2.《树和天空》这首诗最显著的修辞手法是什么？请简要分析。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6" name="图片 105"/>
          <p:cNvPicPr/>
          <p:nvPr/>
        </p:nvPicPr>
        <p:blipFill>
          <a:blip r:embed="rId2"/>
          <a:stretch>
            <a:fillRect/>
          </a:stretch>
        </p:blipFill>
        <p:spPr>
          <a:xfrm>
            <a:off x="-668655" y="0"/>
            <a:ext cx="40005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996055" y="1877695"/>
            <a:ext cx="581533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/>
              <a:t>十年树木</a:t>
            </a:r>
          </a:p>
          <a:p>
            <a:r>
              <a:rPr lang="zh-CN" altLang="en-US" sz="7200" b="1"/>
              <a:t>百年树人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6" name="图片 105"/>
          <p:cNvPicPr/>
          <p:nvPr/>
        </p:nvPicPr>
        <p:blipFill>
          <a:blip r:embed="rId2"/>
          <a:stretch>
            <a:fillRect/>
          </a:stretch>
        </p:blipFill>
        <p:spPr>
          <a:xfrm>
            <a:off x="-668655" y="0"/>
            <a:ext cx="40005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110230" y="1659890"/>
            <a:ext cx="761682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/>
              <a:t>拟人。作者将一切都拟人化了。树怎么会走动，怎么会停止脚步？其实明明是人在走动，人在某一刻停住了脚步。这样写，就让整个林子披上了一层神秘的罩纱，一下子，将夜雨中林子的寂静及一种看不见的生长（树木在雨中汲取生命），都呈现在我们的眼前。 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3" name="图片 102"/>
          <p:cNvPicPr/>
          <p:nvPr/>
        </p:nvPicPr>
        <p:blipFill>
          <a:blip r:embed="rId2"/>
          <a:srcRect b="9653"/>
          <a:stretch>
            <a:fillRect/>
          </a:stretch>
        </p:blipFill>
        <p:spPr>
          <a:xfrm>
            <a:off x="781685" y="671195"/>
            <a:ext cx="6755765" cy="28949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309495" y="1722120"/>
            <a:ext cx="35356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6600" b="1">
                <a:solidFill>
                  <a:srgbClr val="002060"/>
                </a:solidFill>
              </a:rPr>
              <a:t>明确主旨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6" name="图片 105"/>
          <p:cNvPicPr/>
          <p:nvPr/>
        </p:nvPicPr>
        <p:blipFill>
          <a:blip r:embed="rId2"/>
          <a:stretch>
            <a:fillRect/>
          </a:stretch>
        </p:blipFill>
        <p:spPr>
          <a:xfrm>
            <a:off x="-668655" y="0"/>
            <a:ext cx="40005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091180" y="1715770"/>
            <a:ext cx="804227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这首诗歌主要探讨自我与周围世界的关系。“树与天空”的关系，也就寓示着存在与无限、与永恒的关系。“我们”相互关爱与扶持着，既在“天空”下积极地承受它的所有赐予和挑战，同时又对“天空”怀抱着最虔诚的爱、敬畏以及等待。 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2538730" y="1785620"/>
            <a:ext cx="7584440" cy="2214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sz="13800" b="1">
                <a:solidFill>
                  <a:srgbClr val="FF0000"/>
                </a:solidFill>
              </a:rPr>
              <a:t>再</a:t>
            </a:r>
            <a:r>
              <a:rPr lang="en-US" altLang="zh-CN" sz="13800" b="1">
                <a:solidFill>
                  <a:srgbClr val="FF0000"/>
                </a:solidFill>
              </a:rPr>
              <a:t>        </a:t>
            </a:r>
            <a:r>
              <a:rPr lang="zh-CN" sz="13800" b="1">
                <a:solidFill>
                  <a:srgbClr val="FF0000"/>
                </a:solidFill>
              </a:rPr>
              <a:t>见</a:t>
            </a:r>
          </a:p>
        </p:txBody>
      </p:sp>
      <p:pic>
        <p:nvPicPr>
          <p:cNvPr id="5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014200" y="11010900"/>
            <a:ext cx="342900" cy="266700"/>
          </a:xfrm>
          <a:prstGeom prst="cube">
            <a:avLst/>
          </a:prstGeom>
        </p:spPr>
      </p:pic>
      <p:pic>
        <p:nvPicPr>
          <p:cNvPr id="6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001500" y="11353800"/>
            <a:ext cx="355600" cy="254000"/>
          </a:xfrm>
          <a:prstGeom prst="cube">
            <a:avLst/>
          </a:prstGeom>
        </p:spPr>
      </p:pic>
    </p:spTree>
    <p:custDataLst>
      <p:tags r:id="rId5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6" name="图片 105"/>
          <p:cNvPicPr/>
          <p:nvPr/>
        </p:nvPicPr>
        <p:blipFill>
          <a:blip r:embed="rId2"/>
          <a:stretch>
            <a:fillRect/>
          </a:stretch>
        </p:blipFill>
        <p:spPr>
          <a:xfrm>
            <a:off x="-668655" y="0"/>
            <a:ext cx="40005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752975" y="2237740"/>
            <a:ext cx="592455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/>
              <a:t>树犹如此</a:t>
            </a:r>
          </a:p>
          <a:p>
            <a:r>
              <a:rPr lang="zh-CN" altLang="en-US" sz="6600" b="1"/>
              <a:t>人何以堪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6" name="图片 105"/>
          <p:cNvPicPr/>
          <p:nvPr/>
        </p:nvPicPr>
        <p:blipFill>
          <a:blip r:embed="rId2"/>
          <a:stretch>
            <a:fillRect/>
          </a:stretch>
        </p:blipFill>
        <p:spPr>
          <a:xfrm>
            <a:off x="-668655" y="0"/>
            <a:ext cx="40005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752975" y="2237740"/>
            <a:ext cx="592455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/>
              <a:t>古今中外</a:t>
            </a:r>
          </a:p>
          <a:p>
            <a:r>
              <a:rPr lang="zh-CN" altLang="en-US" sz="6600" b="1"/>
              <a:t>莫不如此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954530" y="1814195"/>
            <a:ext cx="8654415" cy="2214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b="1">
                <a:solidFill>
                  <a:srgbClr val="FF0000"/>
                </a:solidFill>
              </a:rPr>
              <a:t>树</a:t>
            </a:r>
            <a:r>
              <a:rPr lang="en-US" altLang="zh-CN" sz="13800" b="1">
                <a:solidFill>
                  <a:srgbClr val="FF0000"/>
                </a:solidFill>
              </a:rPr>
              <a:t> </a:t>
            </a:r>
            <a:r>
              <a:rPr lang="zh-CN" altLang="en-US" sz="13800" b="1">
                <a:solidFill>
                  <a:srgbClr val="FF0000"/>
                </a:solidFill>
              </a:rPr>
              <a:t>和</a:t>
            </a:r>
            <a:r>
              <a:rPr lang="en-US" altLang="zh-CN" sz="13800" b="1">
                <a:solidFill>
                  <a:srgbClr val="FF0000"/>
                </a:solidFill>
              </a:rPr>
              <a:t> </a:t>
            </a:r>
            <a:r>
              <a:rPr lang="zh-CN" altLang="en-US" sz="13800" b="1">
                <a:solidFill>
                  <a:srgbClr val="FF0000"/>
                </a:solidFill>
              </a:rPr>
              <a:t>天</a:t>
            </a:r>
            <a:r>
              <a:rPr lang="en-US" altLang="zh-CN" sz="13800" b="1">
                <a:solidFill>
                  <a:srgbClr val="FF0000"/>
                </a:solidFill>
              </a:rPr>
              <a:t> </a:t>
            </a:r>
            <a:r>
              <a:rPr lang="zh-CN" altLang="en-US" sz="13800" b="1">
                <a:solidFill>
                  <a:srgbClr val="FF0000"/>
                </a:solidFill>
              </a:rPr>
              <a:t>空</a:t>
            </a:r>
          </a:p>
        </p:txBody>
      </p:sp>
      <p:sp>
        <p:nvSpPr>
          <p:cNvPr id="4099" name="文本框 2"/>
          <p:cNvSpPr txBox="1">
            <a:spLocks noChangeArrowheads="1"/>
          </p:cNvSpPr>
          <p:nvPr/>
        </p:nvSpPr>
        <p:spPr bwMode="auto">
          <a:xfrm>
            <a:off x="7643495" y="5220970"/>
            <a:ext cx="397510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800" b="1">
                <a:latin typeface="微软雅黑" panose="020b0503020204020204" charset="-122"/>
                <a:ea typeface="微软雅黑"/>
              </a:rPr>
              <a:t>特朗斯特罗姆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3" name="图片 102"/>
          <p:cNvPicPr/>
          <p:nvPr/>
        </p:nvPicPr>
        <p:blipFill>
          <a:blip r:embed="rId2"/>
          <a:srcRect b="9653"/>
          <a:stretch>
            <a:fillRect/>
          </a:stretch>
        </p:blipFill>
        <p:spPr>
          <a:xfrm>
            <a:off x="781685" y="671195"/>
            <a:ext cx="6755765" cy="28949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309495" y="1722120"/>
            <a:ext cx="35356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>
                <a:solidFill>
                  <a:srgbClr val="002060"/>
                </a:solidFill>
              </a:rPr>
              <a:t>作者简介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505835" y="942340"/>
            <a:ext cx="8338820" cy="5262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ct val="0"/>
              </a:spcAft>
              <a:tabLst>
                <a:tab pos="2610485"/>
              </a:tabLst>
            </a:pPr>
            <a:r>
              <a:rPr lang="en-US" altLang="zh-CN" sz="2800" b="1" kern="10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20</a:t>
            </a:r>
            <a:r>
              <a:rPr lang="zh-CN" altLang="zh-CN" sz="2800" b="1" kern="10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世纪西方最后一位诗歌巨匠</a:t>
            </a:r>
            <a:r>
              <a:rPr lang="en-US" altLang="zh-CN" sz="2800" b="1" kern="10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——</a:t>
            </a:r>
            <a:r>
              <a:rPr lang="zh-CN" altLang="zh-CN" sz="2800" b="1" kern="10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特朗斯特罗姆</a:t>
            </a:r>
            <a:endParaRPr lang="zh-CN" altLang="zh-CN" sz="120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612140" algn="just">
              <a:lnSpc>
                <a:spcPct val="150000"/>
              </a:lnSpc>
              <a:spcAft>
                <a:spcPct val="0"/>
              </a:spcAft>
              <a:tabLst>
                <a:tab pos="2610485"/>
              </a:tabLst>
            </a:pPr>
            <a:r>
              <a:rPr lang="zh-CN" altLang="zh-CN" sz="2800" b="1" kern="100">
                <a:latin typeface="Times New Roman" panose="02020603050405020304"/>
                <a:cs typeface="Times New Roman" panose="02020603050405020304"/>
              </a:rPr>
              <a:t>特朗斯特罗姆</a:t>
            </a:r>
            <a:r>
              <a:rPr lang="en-US" altLang="zh-CN" sz="2800" b="1" kern="100">
                <a:latin typeface="Times New Roman" panose="02020603050405020304"/>
                <a:cs typeface="Courier New" panose="02070309020205020404"/>
              </a:rPr>
              <a:t>(1931—2015)</a:t>
            </a:r>
            <a:r>
              <a:rPr lang="zh-CN" altLang="zh-CN" sz="2800" b="1" kern="100">
                <a:latin typeface="Times New Roman" panose="02020603050405020304"/>
                <a:cs typeface="Times New Roman" panose="02020603050405020304"/>
              </a:rPr>
              <a:t>，瑞典著名诗人。他被誉为当代</a:t>
            </a:r>
            <a:r>
              <a:rPr lang="zh-CN" altLang="zh-CN" sz="2800" b="1" kern="100" smtClean="0">
                <a:latin typeface="Times New Roman" panose="02020603050405020304"/>
                <a:cs typeface="Times New Roman" panose="02020603050405020304"/>
              </a:rPr>
              <a:t>欧洲</a:t>
            </a:r>
            <a:r>
              <a:rPr lang="zh-CN" altLang="zh-CN" sz="2800" b="1" kern="100">
                <a:latin typeface="Times New Roman" panose="02020603050405020304"/>
                <a:cs typeface="Times New Roman" panose="02020603050405020304"/>
              </a:rPr>
              <a:t>诗坛最杰出的象征主义和超现实主义大师。多次获诺贝尔文学</a:t>
            </a:r>
            <a:r>
              <a:rPr lang="zh-CN" altLang="zh-CN" sz="2800" b="1" kern="100" smtClean="0">
                <a:latin typeface="Times New Roman" panose="02020603050405020304"/>
                <a:cs typeface="Times New Roman" panose="02020603050405020304"/>
              </a:rPr>
              <a:t>奖提名</a:t>
            </a:r>
            <a:r>
              <a:rPr lang="zh-CN" altLang="zh-CN" sz="2800" b="1" kern="100">
                <a:latin typeface="Times New Roman" panose="02020603050405020304"/>
                <a:cs typeface="Times New Roman" panose="02020603050405020304"/>
              </a:rPr>
              <a:t>。</a:t>
            </a:r>
            <a:r>
              <a:rPr lang="en-US" altLang="zh-CN" sz="2800" b="1" kern="100">
                <a:latin typeface="Times New Roman" panose="02020603050405020304"/>
                <a:cs typeface="Courier New" panose="02070309020205020404"/>
              </a:rPr>
              <a:t>1954</a:t>
            </a:r>
            <a:r>
              <a:rPr lang="zh-CN" altLang="zh-CN" sz="2800" b="1" kern="100">
                <a:latin typeface="Times New Roman" panose="02020603050405020304"/>
                <a:cs typeface="Times New Roman" panose="02020603050405020304"/>
              </a:rPr>
              <a:t>年发表诗集《</a:t>
            </a:r>
            <a:r>
              <a:rPr lang="en-US" altLang="zh-CN" sz="2800" b="1" kern="100">
                <a:latin typeface="Times New Roman" panose="02020603050405020304"/>
                <a:cs typeface="Courier New" panose="02070309020205020404"/>
              </a:rPr>
              <a:t>17</a:t>
            </a:r>
            <a:r>
              <a:rPr lang="zh-CN" altLang="zh-CN" sz="2800" b="1" kern="100">
                <a:latin typeface="Times New Roman" panose="02020603050405020304"/>
                <a:cs typeface="Times New Roman" panose="02020603050405020304"/>
              </a:rPr>
              <a:t>首诗》，轰动诗坛。作品多短小、精炼</a:t>
            </a:r>
            <a:r>
              <a:rPr lang="zh-CN" altLang="zh-CN" sz="2800" b="1" kern="100" smtClean="0">
                <a:latin typeface="Times New Roman" panose="02020603050405020304"/>
                <a:cs typeface="Times New Roman" panose="02020603050405020304"/>
              </a:rPr>
              <a:t>，往往</a:t>
            </a:r>
            <a:r>
              <a:rPr lang="zh-CN" altLang="zh-CN" sz="2800" b="1" kern="100">
                <a:latin typeface="Times New Roman" panose="02020603050405020304"/>
                <a:cs typeface="Times New Roman" panose="02020603050405020304"/>
              </a:rPr>
              <a:t>用意象和隐喻来塑造个人的内心世界，被称作</a:t>
            </a:r>
            <a:r>
              <a:rPr lang="en-US" altLang="zh-CN" sz="2800" b="1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sz="2800" b="1" kern="100">
                <a:latin typeface="Times New Roman" panose="02020603050405020304"/>
                <a:cs typeface="Times New Roman" panose="02020603050405020304"/>
              </a:rPr>
              <a:t>隐喻大师</a:t>
            </a:r>
            <a:r>
              <a:rPr lang="en-US" altLang="zh-CN" sz="2800" b="1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sz="2800" b="1" kern="100" smtClean="0">
                <a:latin typeface="Times New Roman" panose="02020603050405020304"/>
                <a:cs typeface="Times New Roman" panose="02020603050405020304"/>
              </a:rPr>
              <a:t>。</a:t>
            </a:r>
            <a:endParaRPr lang="en-US" altLang="zh-CN" sz="2800" b="1" kern="100" smtClean="0">
              <a:latin typeface="Times New Roman" panose="02020603050405020304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2610485"/>
              </a:tabLst>
            </a:pPr>
            <a:endParaRPr lang="en-US" altLang="zh-CN" sz="2800" b="1" kern="100" smtClean="0">
              <a:effectLst/>
              <a:latin typeface="Times New Roman" panose="02020603050405020304"/>
              <a:cs typeface="Times New Roman" panose="02020603050405020304"/>
            </a:endParaRPr>
          </a:p>
        </p:txBody>
      </p:sp>
      <p:pic>
        <p:nvPicPr>
          <p:cNvPr id="104" name="图片 103"/>
          <p:cNvPicPr/>
          <p:nvPr/>
        </p:nvPicPr>
        <p:blipFill>
          <a:blip r:embed="rId2"/>
          <a:stretch>
            <a:fillRect/>
          </a:stretch>
        </p:blipFill>
        <p:spPr>
          <a:xfrm>
            <a:off x="76835" y="2530475"/>
            <a:ext cx="3775710" cy="43275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938145" y="1028700"/>
            <a:ext cx="803084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/>
              <a:t>至今(截至2013年1月)共发表诗歌200余首。曾多次获诺贝尔文学奖提名，并终于在2011年10月6日获得诺贝尔文学奖，理由是"他以凝炼、简洁的形象，以全新视角带我们接触现实"。托马斯·特朗斯特罗姆善于从日常生活入手，把有机物和科学结合到诗中，把激烈的情感寄于平静的文字里，被誉为当代欧洲诗坛最杰出的象征主义和超现实主义大师。</a:t>
            </a:r>
          </a:p>
          <a:p>
            <a:endParaRPr lang="zh-CN" altLang="en-US" sz="3200" b="1"/>
          </a:p>
        </p:txBody>
      </p:sp>
      <p:pic>
        <p:nvPicPr>
          <p:cNvPr id="104" name="图片 103"/>
          <p:cNvPicPr/>
          <p:nvPr/>
        </p:nvPicPr>
        <p:blipFill>
          <a:blip r:embed="rId2"/>
          <a:stretch>
            <a:fillRect/>
          </a:stretch>
        </p:blipFill>
        <p:spPr>
          <a:xfrm>
            <a:off x="76835" y="2530475"/>
            <a:ext cx="3775710" cy="43275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081"/>
</p:tagLst>
</file>

<file path=ppt/tags/tag64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SPECIAL_SOURCE" val="bdnull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9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081"/>
</p:tagLst>
</file>

<file path=ppt/tags/tag72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081"/>
</p:tagLst>
</file>

<file path=ppt/tags/tag73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081"/>
</p:tagLst>
</file>

<file path=ppt/tags/tag74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081"/>
</p:tagLst>
</file>

<file path=ppt/tags/tag75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081"/>
</p:tagLst>
</file>

<file path=ppt/tags/tag76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081"/>
</p:tagLst>
</file>

<file path=ppt/tags/tag77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081"/>
</p:tagLst>
</file>

<file path=ppt/tags/tag78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081"/>
</p:tagLst>
</file>

<file path=ppt/tags/tag79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08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081"/>
</p:tagLst>
</file>

<file path=ppt/tags/tag81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081"/>
</p:tagLst>
</file>

<file path=ppt/tags/tag82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081"/>
</p:tagLst>
</file>

<file path=ppt/tags/tag83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081"/>
</p:tagLst>
</file>

<file path=ppt/tags/tag84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081"/>
</p:tagLst>
</file>

<file path=ppt/tags/tag85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081"/>
</p:tagLst>
</file>

<file path=ppt/tags/tag86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081"/>
</p:tagLst>
</file>

<file path=ppt/tags/tag87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081"/>
</p:tagLst>
</file>

<file path=ppt/tags/tag88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081"/>
</p:tagLst>
</file>

<file path=ppt/tags/tag89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08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081"/>
</p:tagLst>
</file>

<file path=ppt/tags/tag91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081"/>
</p:tagLst>
</file>

<file path=ppt/tags/tag92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081"/>
</p:tagLst>
</file>

<file path=ppt/tags/tag93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081"/>
</p:tagLst>
</file>

<file path=ppt/tags/tag94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081"/>
</p:tagLst>
</file>

<file path=ppt/tags/tag95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SPECIAL_SOURCE" val="bdnull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96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DOCER_TEMPLATE_OPEN_ONCE_MARK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55</Paragraphs>
  <Slides>33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baseType="lpstr" size="42">
      <vt:lpstr>Arial</vt:lpstr>
      <vt:lpstr>微软雅黑</vt:lpstr>
      <vt:lpstr>Wingdings</vt:lpstr>
      <vt:lpstr>Calibri</vt:lpstr>
      <vt:lpstr>宋体</vt:lpstr>
      <vt:lpstr>Times New Roman</vt:lpstr>
      <vt:lpstr>黑体</vt:lpstr>
      <vt:lpstr>Courier New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2022-04-30T17:42:23.112</cp:lastPrinted>
  <dcterms:created xsi:type="dcterms:W3CDTF">2022-04-30T17:42:23Z</dcterms:created>
  <dcterms:modified xsi:type="dcterms:W3CDTF">2022-04-30T09:42:24Z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