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1" r:id="rId2"/>
    <p:sldId id="257" r:id="rId3"/>
    <p:sldId id="258" r:id="rId4"/>
    <p:sldId id="264" r:id="rId5"/>
    <p:sldId id="265" r:id="rId6"/>
    <p:sldId id="266" r:id="rId7"/>
    <p:sldId id="263" r:id="rId8"/>
    <p:sldId id="262" r:id="rId9"/>
    <p:sldId id="259" r:id="rId10"/>
    <p:sldId id="267" r:id="rId11"/>
    <p:sldId id="268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E209B-90D5-4EE8-B5DD-BB56E8A6261E}" type="datetimeFigureOut">
              <a:rPr lang="zh-CN" altLang="en-US" smtClean="0"/>
              <a:pPr/>
              <a:t>2012-3-12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5E7A7-1875-4E99-8B60-017E1493B7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05E7A7-1875-4E99-8B60-017E1493B77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2012-3-12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2012-3-12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2012-3-12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 cstate="print">
            <a:alphaModFix amt="38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2012-3-12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2012-3-12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2012-3-12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8000"/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Administrator\&#26700;&#38754;\2&#26376;&#26816;&#26597;\wenyiduo\wenyiduo\&#38395;&#19968;&#22810;.avi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8" name="Object 4"/>
          <p:cNvGraphicFramePr>
            <a:graphicFrameLocks noChangeAspect="1"/>
          </p:cNvGraphicFramePr>
          <p:nvPr/>
        </p:nvGraphicFramePr>
        <p:xfrm>
          <a:off x="2484438" y="1416050"/>
          <a:ext cx="3805237" cy="3603625"/>
        </p:xfrm>
        <a:graphic>
          <a:graphicData uri="http://schemas.openxmlformats.org/presentationml/2006/ole">
            <p:oleObj spid="_x0000_s3074" name="位图图像" r:id="rId3" imgW="3409524" imgH="3228571" progId="PBrush">
              <p:embed/>
            </p:oleObj>
          </a:graphicData>
        </a:graphic>
      </p:graphicFrame>
      <p:sp>
        <p:nvSpPr>
          <p:cNvPr id="31746" name="WordArt 2"/>
          <p:cNvSpPr>
            <a:spLocks noChangeArrowheads="1" noChangeShapeType="1" noTextEdit="1"/>
          </p:cNvSpPr>
          <p:nvPr/>
        </p:nvSpPr>
        <p:spPr bwMode="auto">
          <a:xfrm rot="5400000">
            <a:off x="-1477169" y="2709070"/>
            <a:ext cx="5832475" cy="1223962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49644"/>
              </a:avLst>
            </a:prstTxWarp>
            <a:scene3d>
              <a:camera prst="legacyPerspectiveFront">
                <a:rot lat="20639999" lon="20699999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fontAlgn="auto"/>
            <a:r>
              <a:rPr lang="zh-CN" altLang="en-US" sz="3600" b="1" kern="10" dirty="0" smtClean="0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闻一多</a:t>
            </a:r>
            <a:r>
              <a:rPr lang="zh-CN" altLang="en-US" sz="3600" kern="10" dirty="0" smtClean="0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先生</a:t>
            </a:r>
            <a:r>
              <a:rPr lang="zh-CN" altLang="en-US" sz="3600" kern="10" dirty="0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华文细黑"/>
                <a:ea typeface="华文细黑"/>
              </a:rPr>
              <a:t>的说和</a:t>
            </a:r>
            <a:r>
              <a:rPr lang="zh-CN" altLang="en-US" sz="3600" kern="10" dirty="0" smtClean="0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华文细黑"/>
                <a:ea typeface="华文细黑"/>
              </a:rPr>
              <a:t>做</a:t>
            </a:r>
            <a:endParaRPr lang="zh-CN" altLang="en-US" sz="3600" kern="10" dirty="0">
              <a:ln w="9525">
                <a:round/>
                <a:headEnd/>
                <a:tailEnd/>
              </a:ln>
              <a:solidFill>
                <a:srgbClr val="CC0000"/>
              </a:solidFill>
              <a:latin typeface="华文细黑"/>
              <a:ea typeface="华文细黑"/>
            </a:endParaRPr>
          </a:p>
        </p:txBody>
      </p:sp>
      <p:sp>
        <p:nvSpPr>
          <p:cNvPr id="31747" name="WordArt 3"/>
          <p:cNvSpPr>
            <a:spLocks noChangeArrowheads="1" noChangeShapeType="1" noTextEdit="1"/>
          </p:cNvSpPr>
          <p:nvPr/>
        </p:nvSpPr>
        <p:spPr bwMode="auto">
          <a:xfrm rot="5400000">
            <a:off x="6553200" y="2744788"/>
            <a:ext cx="2232025" cy="7207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华文行楷"/>
                <a:ea typeface="华文行楷"/>
              </a:rPr>
              <a:t>臧克家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3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75"/>
                            </p:stCondLst>
                            <p:childTnLst>
                              <p:par>
                                <p:cTn id="11" presetID="19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  <p:bldP spid="3174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走出文本，拓展延伸。活动三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517232"/>
          </a:xfrm>
        </p:spPr>
        <p:txBody>
          <a:bodyPr>
            <a:normAutofit fontScale="92500"/>
          </a:bodyPr>
          <a:lstStyle/>
          <a:p>
            <a:pPr indent="648000">
              <a:lnSpc>
                <a:spcPct val="150000"/>
              </a:lnSpc>
              <a:buNone/>
            </a:pPr>
            <a:r>
              <a:rPr lang="zh-CN" altLang="en-US" sz="4000" dirty="0" smtClean="0"/>
              <a:t> </a:t>
            </a:r>
            <a:r>
              <a:rPr lang="zh-CN" altLang="en-US" sz="4000" b="1" dirty="0" smtClean="0"/>
              <a:t>闻一多先生不畏艰辛、废寝忘食的自学态度，无所畏惧、视死如归的英雄气概，还有他“说”和“做”的高贵品格，都值得我们深思和学习。此时此景，你想对唯一多先生说点什么呢？写一个小片段。（字数不限，越多越好。）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  <a:gs pos="100000">
              <a:srgbClr val="3366FF"/>
            </a:gs>
            <a:gs pos="100000">
              <a:srgbClr val="3366FF"/>
            </a:gs>
            <a:gs pos="100000">
              <a:srgbClr val="3366FF"/>
            </a:gs>
            <a:gs pos="100000">
              <a:srgbClr val="3366FF"/>
            </a:gs>
          </a:gsLst>
          <a:lin ang="15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lnSpc>
                <a:spcPct val="220000"/>
              </a:lnSpc>
              <a:spcBef>
                <a:spcPts val="600"/>
              </a:spcBef>
              <a:buNone/>
            </a:pPr>
            <a:r>
              <a:rPr lang="zh-CN" altLang="en-US" sz="7200" dirty="0" smtClean="0"/>
              <a:t>祝老师们工作顺利</a:t>
            </a:r>
            <a:endParaRPr lang="en-US" altLang="zh-CN" sz="7200" dirty="0" smtClean="0"/>
          </a:p>
          <a:p>
            <a:pPr algn="ctr">
              <a:lnSpc>
                <a:spcPct val="220000"/>
              </a:lnSpc>
              <a:buNone/>
            </a:pPr>
            <a:r>
              <a:rPr lang="zh-CN" altLang="en-US" sz="7200" dirty="0" smtClean="0"/>
              <a:t>祝同学们学习进步</a:t>
            </a:r>
            <a:endParaRPr lang="zh-CN" altLang="en-US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IMAG124929088099769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71400"/>
            <a:ext cx="8964488" cy="7029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130000029771712294961441996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323850" y="1484313"/>
            <a:ext cx="4752975" cy="501675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200" b="1" dirty="0">
                <a:latin typeface="Times New Roman" pitchFamily="18" charset="0"/>
              </a:rPr>
              <a:t>        </a:t>
            </a:r>
            <a:r>
              <a:rPr kumimoji="1" lang="zh-CN" altLang="en-US" sz="3200" b="1" u="heavy" dirty="0">
                <a:uFill>
                  <a:solidFill>
                    <a:srgbClr val="FF0000"/>
                  </a:solidFill>
                </a:uFill>
                <a:latin typeface="Times New Roman" pitchFamily="18" charset="0"/>
              </a:rPr>
              <a:t>现代著名诗人</a:t>
            </a:r>
            <a:r>
              <a:rPr kumimoji="1" lang="zh-CN" altLang="en-US" sz="3200" b="1" u="heavy" dirty="0" smtClean="0">
                <a:uFill>
                  <a:solidFill>
                    <a:srgbClr val="FF0000"/>
                  </a:solidFill>
                </a:uFill>
                <a:latin typeface="Times New Roman" pitchFamily="18" charset="0"/>
              </a:rPr>
              <a:t>，被誉为“农民诗人”。山东省</a:t>
            </a:r>
            <a:r>
              <a:rPr kumimoji="1" lang="zh-CN" altLang="en-US" sz="3200" b="1" u="heavy" dirty="0">
                <a:uFill>
                  <a:solidFill>
                    <a:srgbClr val="FF0000"/>
                  </a:solidFill>
                </a:uFill>
                <a:latin typeface="Times New Roman" pitchFamily="18" charset="0"/>
              </a:rPr>
              <a:t>诸城人</a:t>
            </a:r>
            <a:r>
              <a:rPr kumimoji="1" lang="zh-CN" altLang="en-US" sz="3200" b="1" dirty="0">
                <a:latin typeface="Times New Roman" pitchFamily="18" charset="0"/>
              </a:rPr>
              <a:t>。</a:t>
            </a:r>
            <a:r>
              <a:rPr kumimoji="1" lang="en-US" altLang="zh-CN" sz="3200" b="1" dirty="0">
                <a:latin typeface="Times New Roman" pitchFamily="18" charset="0"/>
              </a:rPr>
              <a:t>1933</a:t>
            </a:r>
            <a:r>
              <a:rPr kumimoji="1" lang="zh-CN" altLang="en-US" sz="3200" b="1" dirty="0">
                <a:latin typeface="Times New Roman" pitchFamily="18" charset="0"/>
              </a:rPr>
              <a:t>年出版第一部诗集</a:t>
            </a:r>
            <a:r>
              <a:rPr kumimoji="1" lang="en-US" altLang="zh-CN" sz="3200" b="1" dirty="0">
                <a:latin typeface="Times New Roman" pitchFamily="18" charset="0"/>
              </a:rPr>
              <a:t>《</a:t>
            </a:r>
            <a:r>
              <a:rPr kumimoji="1" lang="zh-CN" altLang="en-US" sz="3200" b="1" dirty="0">
                <a:latin typeface="Times New Roman" pitchFamily="18" charset="0"/>
              </a:rPr>
              <a:t>烙印</a:t>
            </a:r>
            <a:r>
              <a:rPr kumimoji="1" lang="en-US" altLang="zh-CN" sz="3200" b="1" dirty="0">
                <a:latin typeface="Times New Roman" pitchFamily="18" charset="0"/>
              </a:rPr>
              <a:t>》</a:t>
            </a:r>
            <a:r>
              <a:rPr kumimoji="1" lang="zh-CN" altLang="en-US" sz="3200" b="1" dirty="0">
                <a:latin typeface="Times New Roman" pitchFamily="18" charset="0"/>
              </a:rPr>
              <a:t>。深受广大群众的喜爱。以后又相继出版了</a:t>
            </a:r>
            <a:r>
              <a:rPr kumimoji="1" lang="en-US" altLang="zh-CN" sz="3200" b="1" dirty="0">
                <a:latin typeface="Times New Roman" pitchFamily="18" charset="0"/>
              </a:rPr>
              <a:t>《</a:t>
            </a:r>
            <a:r>
              <a:rPr kumimoji="1" lang="zh-CN" altLang="en-US" sz="3200" b="1" dirty="0">
                <a:latin typeface="Times New Roman" pitchFamily="18" charset="0"/>
              </a:rPr>
              <a:t>泥淖集</a:t>
            </a:r>
            <a:r>
              <a:rPr kumimoji="1" lang="en-US" altLang="zh-CN" sz="3200" b="1" dirty="0">
                <a:latin typeface="Times New Roman" pitchFamily="18" charset="0"/>
              </a:rPr>
              <a:t>》</a:t>
            </a:r>
            <a:r>
              <a:rPr kumimoji="1" lang="zh-CN" altLang="en-US" sz="3200" b="1" dirty="0">
                <a:latin typeface="Times New Roman" pitchFamily="18" charset="0"/>
              </a:rPr>
              <a:t>，</a:t>
            </a:r>
            <a:r>
              <a:rPr kumimoji="1" lang="en-US" altLang="zh-CN" sz="3200" b="1" dirty="0">
                <a:latin typeface="Times New Roman" pitchFamily="18" charset="0"/>
              </a:rPr>
              <a:t>《</a:t>
            </a:r>
            <a:r>
              <a:rPr kumimoji="1" lang="zh-CN" altLang="en-US" sz="3200" b="1" dirty="0">
                <a:latin typeface="Times New Roman" pitchFamily="18" charset="0"/>
              </a:rPr>
              <a:t>呜咽的去烟</a:t>
            </a:r>
            <a:r>
              <a:rPr kumimoji="1" lang="en-US" altLang="zh-CN" sz="3200" b="1" dirty="0">
                <a:latin typeface="Times New Roman" pitchFamily="18" charset="0"/>
              </a:rPr>
              <a:t>》</a:t>
            </a:r>
            <a:r>
              <a:rPr kumimoji="1" lang="zh-CN" altLang="en-US" sz="3200" b="1" dirty="0">
                <a:latin typeface="Times New Roman" pitchFamily="18" charset="0"/>
              </a:rPr>
              <a:t>，</a:t>
            </a:r>
            <a:r>
              <a:rPr kumimoji="1" lang="en-US" altLang="zh-CN" sz="3200" b="1" dirty="0">
                <a:latin typeface="Times New Roman" pitchFamily="18" charset="0"/>
              </a:rPr>
              <a:t>《</a:t>
            </a:r>
            <a:r>
              <a:rPr kumimoji="1" lang="zh-CN" altLang="en-US" sz="3200" b="1" dirty="0">
                <a:latin typeface="Times New Roman" pitchFamily="18" charset="0"/>
              </a:rPr>
              <a:t>泥土的歌</a:t>
            </a:r>
            <a:r>
              <a:rPr kumimoji="1" lang="en-US" altLang="zh-CN" sz="3200" b="1" dirty="0">
                <a:latin typeface="Times New Roman" pitchFamily="18" charset="0"/>
              </a:rPr>
              <a:t>》</a:t>
            </a:r>
            <a:r>
              <a:rPr kumimoji="1" lang="zh-CN" altLang="en-US" sz="3200" b="1" dirty="0">
                <a:latin typeface="Times New Roman" pitchFamily="18" charset="0"/>
              </a:rPr>
              <a:t>，</a:t>
            </a:r>
            <a:r>
              <a:rPr kumimoji="1" lang="en-US" altLang="zh-CN" sz="3200" b="1" dirty="0">
                <a:latin typeface="Times New Roman" pitchFamily="18" charset="0"/>
              </a:rPr>
              <a:t>《</a:t>
            </a:r>
            <a:r>
              <a:rPr kumimoji="1" lang="zh-CN" altLang="en-US" sz="3200" b="1" dirty="0">
                <a:latin typeface="Times New Roman" pitchFamily="18" charset="0"/>
              </a:rPr>
              <a:t>春风集</a:t>
            </a:r>
            <a:r>
              <a:rPr kumimoji="1" lang="en-US" altLang="zh-CN" sz="3200" b="1" dirty="0">
                <a:latin typeface="Times New Roman" pitchFamily="18" charset="0"/>
              </a:rPr>
              <a:t>》</a:t>
            </a:r>
            <a:r>
              <a:rPr kumimoji="1" lang="zh-CN" altLang="en-US" sz="3200" b="1" dirty="0">
                <a:latin typeface="Times New Roman" pitchFamily="18" charset="0"/>
              </a:rPr>
              <a:t>，</a:t>
            </a:r>
            <a:r>
              <a:rPr kumimoji="1" lang="en-US" altLang="zh-CN" sz="3200" b="1" dirty="0">
                <a:latin typeface="Times New Roman" pitchFamily="18" charset="0"/>
              </a:rPr>
              <a:t>《</a:t>
            </a:r>
            <a:r>
              <a:rPr kumimoji="1" lang="zh-CN" altLang="en-US" sz="3200" b="1" dirty="0">
                <a:latin typeface="Times New Roman" pitchFamily="18" charset="0"/>
              </a:rPr>
              <a:t>欢呼集</a:t>
            </a:r>
            <a:r>
              <a:rPr kumimoji="1" lang="en-US" altLang="zh-CN" sz="3200" b="1" dirty="0">
                <a:latin typeface="Times New Roman" pitchFamily="18" charset="0"/>
              </a:rPr>
              <a:t>》</a:t>
            </a:r>
            <a:r>
              <a:rPr kumimoji="1" lang="zh-CN" altLang="en-US" sz="3200" b="1" dirty="0">
                <a:latin typeface="Times New Roman" pitchFamily="18" charset="0"/>
              </a:rPr>
              <a:t>及</a:t>
            </a:r>
            <a:r>
              <a:rPr kumimoji="1" lang="en-US" altLang="zh-CN" sz="3200" b="1" dirty="0">
                <a:latin typeface="Times New Roman" pitchFamily="18" charset="0"/>
              </a:rPr>
              <a:t>《</a:t>
            </a:r>
            <a:r>
              <a:rPr kumimoji="1" lang="zh-CN" altLang="en-US" sz="3200" b="1" dirty="0">
                <a:latin typeface="Times New Roman" pitchFamily="18" charset="0"/>
              </a:rPr>
              <a:t>臧克家诗选</a:t>
            </a:r>
            <a:r>
              <a:rPr kumimoji="1" lang="en-US" altLang="zh-CN" sz="3200" b="1" dirty="0">
                <a:latin typeface="Times New Roman" pitchFamily="18" charset="0"/>
              </a:rPr>
              <a:t>》</a:t>
            </a:r>
            <a:r>
              <a:rPr kumimoji="1" lang="zh-CN" altLang="en-US" sz="3200" b="1" dirty="0">
                <a:latin typeface="Times New Roman" pitchFamily="18" charset="0"/>
              </a:rPr>
              <a:t>等诗集。</a:t>
            </a:r>
          </a:p>
        </p:txBody>
      </p:sp>
      <p:sp>
        <p:nvSpPr>
          <p:cNvPr id="32772" name="WordArt 4"/>
          <p:cNvSpPr>
            <a:spLocks noChangeArrowheads="1" noChangeShapeType="1" noTextEdit="1"/>
          </p:cNvSpPr>
          <p:nvPr/>
        </p:nvSpPr>
        <p:spPr bwMode="auto">
          <a:xfrm>
            <a:off x="1258888" y="333375"/>
            <a:ext cx="2736850" cy="10334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40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了解作者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219700" y="404813"/>
            <a:ext cx="3600450" cy="5248275"/>
            <a:chOff x="3288" y="255"/>
            <a:chExt cx="2268" cy="3306"/>
          </a:xfrm>
        </p:grpSpPr>
        <p:pic>
          <p:nvPicPr>
            <p:cNvPr id="32774" name="Picture 6" descr="克家照片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88" y="255"/>
              <a:ext cx="2268" cy="285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32775" name="Rectangle 7"/>
            <p:cNvSpPr>
              <a:spLocks noChangeArrowheads="1"/>
            </p:cNvSpPr>
            <p:nvPr/>
          </p:nvSpPr>
          <p:spPr bwMode="auto">
            <a:xfrm>
              <a:off x="3288" y="3113"/>
              <a:ext cx="2268" cy="448"/>
            </a:xfrm>
            <a:prstGeom prst="rect">
              <a:avLst/>
            </a:prstGeom>
            <a:noFill/>
            <a:ln w="9525">
              <a:solidFill>
                <a:srgbClr val="3399FF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kumimoji="1" lang="zh-CN" altLang="en-US" sz="40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臧 克 家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4572000" y="333375"/>
            <a:ext cx="4103688" cy="563231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u="heavy" dirty="0">
                <a:uFill>
                  <a:solidFill>
                    <a:srgbClr val="FF0000"/>
                  </a:solidFill>
                </a:uFill>
                <a:latin typeface="Times New Roman" pitchFamily="18" charset="0"/>
              </a:rPr>
              <a:t>        </a:t>
            </a:r>
            <a:r>
              <a:rPr kumimoji="1" lang="zh-CN" altLang="en-US" sz="3600" b="1" u="heavy" dirty="0">
                <a:uFill>
                  <a:solidFill>
                    <a:srgbClr val="FF0000"/>
                  </a:solidFill>
                </a:uFill>
                <a:latin typeface="Times New Roman" pitchFamily="18" charset="0"/>
              </a:rPr>
              <a:t>著名诗人、学者、爱国民主战士</a:t>
            </a:r>
            <a:r>
              <a:rPr kumimoji="1" lang="zh-CN" altLang="en-US" sz="3600" b="1" dirty="0">
                <a:latin typeface="Times New Roman" pitchFamily="18" charset="0"/>
              </a:rPr>
              <a:t>。</a:t>
            </a:r>
            <a:r>
              <a:rPr kumimoji="1" lang="en-US" altLang="zh-CN" sz="3600" b="1" dirty="0">
                <a:latin typeface="Times New Roman" pitchFamily="18" charset="0"/>
              </a:rPr>
              <a:t>1923</a:t>
            </a:r>
            <a:r>
              <a:rPr kumimoji="1" lang="zh-CN" altLang="en-US" sz="3600" b="1" dirty="0">
                <a:latin typeface="Times New Roman" pitchFamily="18" charset="0"/>
              </a:rPr>
              <a:t>年出版第一部诗集</a:t>
            </a:r>
            <a:r>
              <a:rPr kumimoji="1" lang="en-US" altLang="zh-CN" sz="3600" b="1" u="heavy" dirty="0">
                <a:uFill>
                  <a:solidFill>
                    <a:srgbClr val="FF0000"/>
                  </a:solidFill>
                </a:uFill>
                <a:latin typeface="Times New Roman" pitchFamily="18" charset="0"/>
              </a:rPr>
              <a:t>《</a:t>
            </a:r>
            <a:r>
              <a:rPr kumimoji="1" lang="zh-CN" altLang="en-US" sz="3600" b="1" u="heavy" dirty="0">
                <a:uFill>
                  <a:solidFill>
                    <a:srgbClr val="FF0000"/>
                  </a:solidFill>
                </a:uFill>
                <a:latin typeface="Times New Roman" pitchFamily="18" charset="0"/>
              </a:rPr>
              <a:t>红烛</a:t>
            </a:r>
            <a:r>
              <a:rPr kumimoji="1" lang="en-US" altLang="zh-CN" sz="3600" b="1" u="heavy" dirty="0">
                <a:uFill>
                  <a:solidFill>
                    <a:srgbClr val="FF0000"/>
                  </a:solidFill>
                </a:uFill>
                <a:latin typeface="Times New Roman" pitchFamily="18" charset="0"/>
              </a:rPr>
              <a:t>》,</a:t>
            </a:r>
            <a:r>
              <a:rPr kumimoji="1" lang="zh-CN" altLang="en-US" sz="3600" b="1" dirty="0">
                <a:latin typeface="Times New Roman" pitchFamily="18" charset="0"/>
              </a:rPr>
              <a:t>闪烁着反帝爱国的火花。</a:t>
            </a:r>
            <a:r>
              <a:rPr kumimoji="1" lang="en-US" altLang="zh-CN" sz="3600" b="1" dirty="0">
                <a:latin typeface="Times New Roman" pitchFamily="18" charset="0"/>
              </a:rPr>
              <a:t>1928</a:t>
            </a:r>
            <a:r>
              <a:rPr kumimoji="1" lang="zh-CN" altLang="en-US" sz="3600" b="1" dirty="0">
                <a:latin typeface="Times New Roman" pitchFamily="18" charset="0"/>
              </a:rPr>
              <a:t>年出版第二部诗集</a:t>
            </a:r>
            <a:r>
              <a:rPr kumimoji="1" lang="en-US" altLang="zh-CN" sz="3600" b="1" u="heavy" dirty="0">
                <a:uFill>
                  <a:solidFill>
                    <a:srgbClr val="FF0000"/>
                  </a:solidFill>
                </a:uFill>
                <a:latin typeface="Times New Roman" pitchFamily="18" charset="0"/>
              </a:rPr>
              <a:t>《</a:t>
            </a:r>
            <a:r>
              <a:rPr kumimoji="1" lang="zh-CN" altLang="en-US" sz="3600" b="1" u="heavy" dirty="0">
                <a:uFill>
                  <a:solidFill>
                    <a:srgbClr val="FF0000"/>
                  </a:solidFill>
                </a:uFill>
                <a:latin typeface="Times New Roman" pitchFamily="18" charset="0"/>
              </a:rPr>
              <a:t>死水</a:t>
            </a:r>
            <a:r>
              <a:rPr kumimoji="1" lang="en-US" altLang="zh-CN" sz="3600" b="1" u="heavy" dirty="0">
                <a:uFill>
                  <a:solidFill>
                    <a:srgbClr val="FF0000"/>
                  </a:solidFill>
                </a:uFill>
                <a:latin typeface="Times New Roman" pitchFamily="18" charset="0"/>
              </a:rPr>
              <a:t>》</a:t>
            </a:r>
            <a:r>
              <a:rPr kumimoji="1" lang="zh-CN" altLang="en-US" sz="3600" b="1" dirty="0">
                <a:latin typeface="Times New Roman" pitchFamily="18" charset="0"/>
              </a:rPr>
              <a:t>，表现出深沉的爱国激情。在这以后致力于古典文学的研究。</a:t>
            </a:r>
          </a:p>
        </p:txBody>
      </p:sp>
      <p:sp>
        <p:nvSpPr>
          <p:cNvPr id="33796" name="WordArt 4"/>
          <p:cNvSpPr>
            <a:spLocks noChangeArrowheads="1" noChangeShapeType="1" noTextEdit="1"/>
          </p:cNvSpPr>
          <p:nvPr/>
        </p:nvSpPr>
        <p:spPr bwMode="auto">
          <a:xfrm>
            <a:off x="755650" y="0"/>
            <a:ext cx="2879725" cy="8651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闻一多</a:t>
            </a:r>
          </a:p>
        </p:txBody>
      </p:sp>
      <p:sp>
        <p:nvSpPr>
          <p:cNvPr id="33797" name="WordArt 5"/>
          <p:cNvSpPr>
            <a:spLocks noChangeArrowheads="1" noChangeShapeType="1" noTextEdit="1"/>
          </p:cNvSpPr>
          <p:nvPr/>
        </p:nvSpPr>
        <p:spPr bwMode="auto">
          <a:xfrm>
            <a:off x="539750" y="908050"/>
            <a:ext cx="330517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（</a:t>
            </a:r>
            <a:r>
              <a:rPr lang="en-US" altLang="zh-CN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1899—1946</a:t>
            </a:r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）</a:t>
            </a:r>
          </a:p>
        </p:txBody>
      </p:sp>
      <p:pic>
        <p:nvPicPr>
          <p:cNvPr id="7" name="图片 6" descr="0130000029771712294961441996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628800"/>
            <a:ext cx="4176464" cy="4824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4427538" y="476250"/>
            <a:ext cx="4356100" cy="5943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2400" b="1"/>
              <a:t>      “</a:t>
            </a:r>
            <a:r>
              <a:rPr kumimoji="1" lang="zh-CN" altLang="en-US" sz="2400" b="1"/>
              <a:t>五</a:t>
            </a:r>
            <a:r>
              <a:rPr kumimoji="1" lang="en-US" altLang="zh-CN" sz="2400" b="1"/>
              <a:t>·</a:t>
            </a:r>
            <a:r>
              <a:rPr kumimoji="1" lang="zh-CN" altLang="en-US" sz="2400" b="1"/>
              <a:t>四”运动时， 闻一多在北京清华读书，他参加学生运动</a:t>
            </a:r>
            <a:r>
              <a:rPr kumimoji="1" lang="en-US" altLang="zh-CN" sz="2400" b="1"/>
              <a:t>,</a:t>
            </a:r>
            <a:r>
              <a:rPr kumimoji="1" lang="zh-CN" altLang="en-US" sz="2400" b="1"/>
              <a:t>曾代表学校出席全国学联会议。</a:t>
            </a:r>
            <a:r>
              <a:rPr kumimoji="1" lang="en-US" altLang="zh-CN" sz="2400" b="1"/>
              <a:t>1922</a:t>
            </a:r>
            <a:r>
              <a:rPr kumimoji="1" lang="zh-CN" altLang="en-US" sz="2400" b="1"/>
              <a:t>年赴美国芝加哥美术学院学习，后来研究文学。 </a:t>
            </a:r>
            <a:r>
              <a:rPr kumimoji="1" lang="en-US" altLang="zh-CN" sz="2400" b="1"/>
              <a:t>1925</a:t>
            </a:r>
            <a:r>
              <a:rPr kumimoji="1" lang="zh-CN" altLang="en-US" sz="2400" b="1"/>
              <a:t>年</a:t>
            </a:r>
            <a:r>
              <a:rPr kumimoji="1" lang="en-US" altLang="zh-CN" sz="2400" b="1"/>
              <a:t>5</a:t>
            </a:r>
            <a:r>
              <a:rPr kumimoji="1" lang="zh-CN" altLang="en-US" sz="2400" b="1"/>
              <a:t>月回国后，历任青岛大学、清华大学教授。抗战八年中，他留了一把胡子，发誓抗战不胜利不剃去</a:t>
            </a:r>
            <a:r>
              <a:rPr kumimoji="1" lang="en-US" altLang="zh-CN" sz="2400" b="1"/>
              <a:t>,</a:t>
            </a:r>
            <a:r>
              <a:rPr kumimoji="1" lang="zh-CN" altLang="en-US" sz="2400" b="1"/>
              <a:t>表示了抗战到底的决心。</a:t>
            </a:r>
            <a:r>
              <a:rPr kumimoji="1" lang="en-US" altLang="zh-CN" sz="2400" b="1"/>
              <a:t>1943</a:t>
            </a:r>
            <a:r>
              <a:rPr kumimoji="1" lang="zh-CN" altLang="en-US" sz="2400" b="1"/>
              <a:t>年后，因目睹蒋介石反动政府的腐败，于是奋然而起，积极参加反对独裁、争取民主的斗争。“一二．一”惨案发生后，他更英勇地投身爱国民主运动，最后献出宝贵的生命。</a:t>
            </a:r>
          </a:p>
        </p:txBody>
      </p:sp>
      <p:sp>
        <p:nvSpPr>
          <p:cNvPr id="34819" name="WordArt 3"/>
          <p:cNvSpPr>
            <a:spLocks noChangeArrowheads="1" noChangeShapeType="1" noTextEdit="1"/>
          </p:cNvSpPr>
          <p:nvPr/>
        </p:nvSpPr>
        <p:spPr bwMode="auto">
          <a:xfrm>
            <a:off x="468313" y="1125538"/>
            <a:ext cx="330517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（</a:t>
            </a:r>
            <a:r>
              <a:rPr lang="en-US" altLang="zh-CN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1899—1946</a:t>
            </a:r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）</a:t>
            </a:r>
          </a:p>
        </p:txBody>
      </p:sp>
      <p:sp>
        <p:nvSpPr>
          <p:cNvPr id="34820" name="WordArt 4"/>
          <p:cNvSpPr>
            <a:spLocks noChangeArrowheads="1" noChangeShapeType="1" noTextEdit="1"/>
          </p:cNvSpPr>
          <p:nvPr/>
        </p:nvSpPr>
        <p:spPr bwMode="auto">
          <a:xfrm>
            <a:off x="684213" y="260350"/>
            <a:ext cx="2879725" cy="8651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闻一多</a:t>
            </a:r>
          </a:p>
        </p:txBody>
      </p:sp>
      <p:pic>
        <p:nvPicPr>
          <p:cNvPr id="34821" name="闻一多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916113"/>
            <a:ext cx="3529013" cy="4608512"/>
          </a:xfrm>
          <a:prstGeom prst="rect">
            <a:avLst/>
          </a:prstGeom>
          <a:noFill/>
          <a:ln w="508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4821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43000"/>
          </a:xfrm>
        </p:spPr>
        <p:txBody>
          <a:bodyPr/>
          <a:lstStyle/>
          <a:p>
            <a:pPr algn="l"/>
            <a:r>
              <a:rPr lang="zh-CN" altLang="en-US" b="1" dirty="0" smtClean="0"/>
              <a:t>学习目标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spcAft>
                <a:spcPts val="2400"/>
              </a:spcAft>
              <a:buFont typeface="+mj-lt"/>
              <a:buAutoNum type="arabicPeriod"/>
            </a:pPr>
            <a:r>
              <a:rPr lang="zh-CN" altLang="en-US" sz="4400" b="1" dirty="0" smtClean="0">
                <a:solidFill>
                  <a:srgbClr val="FFFF00"/>
                </a:solidFill>
              </a:rPr>
              <a:t>反复朗读课文，积累字词。</a:t>
            </a:r>
            <a:endParaRPr lang="en-US" altLang="zh-CN" sz="4400" b="1" dirty="0" smtClean="0">
              <a:solidFill>
                <a:srgbClr val="FFFF00"/>
              </a:solidFill>
            </a:endParaRPr>
          </a:p>
          <a:p>
            <a:pPr marL="514350" indent="-514350">
              <a:spcAft>
                <a:spcPts val="2400"/>
              </a:spcAft>
              <a:buFont typeface="+mj-lt"/>
              <a:buAutoNum type="arabicPeriod"/>
            </a:pPr>
            <a:r>
              <a:rPr lang="zh-CN" altLang="en-US" sz="4400" b="1" dirty="0" smtClean="0">
                <a:solidFill>
                  <a:srgbClr val="FFFF00"/>
                </a:solidFill>
              </a:rPr>
              <a:t>学习闻一多先生的品格和精神。</a:t>
            </a:r>
            <a:endParaRPr lang="en-US" altLang="zh-CN" sz="4400" b="1" dirty="0" smtClean="0">
              <a:solidFill>
                <a:srgbClr val="FFFF00"/>
              </a:solidFill>
            </a:endParaRPr>
          </a:p>
          <a:p>
            <a:pPr marL="514350" indent="-514350">
              <a:spcAft>
                <a:spcPts val="2400"/>
              </a:spcAft>
              <a:buFont typeface="+mj-lt"/>
              <a:buAutoNum type="arabicPeriod"/>
            </a:pPr>
            <a:r>
              <a:rPr lang="zh-CN" altLang="en-US" sz="4400" b="1" smtClean="0">
                <a:solidFill>
                  <a:srgbClr val="FFFF00"/>
                </a:solidFill>
              </a:rPr>
              <a:t>体会本文严谨</a:t>
            </a:r>
            <a:r>
              <a:rPr lang="zh-CN" altLang="en-US" sz="4400" b="1" dirty="0" smtClean="0">
                <a:solidFill>
                  <a:srgbClr val="FFFF00"/>
                </a:solidFill>
              </a:rPr>
              <a:t>的结构和生动的语言。</a:t>
            </a:r>
            <a:endParaRPr lang="zh-CN" altLang="en-US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40768"/>
          </a:xfrm>
          <a:solidFill>
            <a:srgbClr val="FFC000"/>
          </a:solidFill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走近文本，整体感知。活动一</a:t>
            </a:r>
            <a:r>
              <a:rPr lang="zh-CN" altLang="en-US" dirty="0" smtClean="0">
                <a:solidFill>
                  <a:srgbClr val="FF0000"/>
                </a:solidFill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517232"/>
          </a:xfrm>
          <a:solidFill>
            <a:srgbClr val="FFC000"/>
          </a:solidFill>
        </p:spPr>
        <p:txBody>
          <a:bodyPr/>
          <a:lstStyle/>
          <a:p>
            <a:pPr indent="432000">
              <a:spcBef>
                <a:spcPts val="0"/>
              </a:spcBef>
              <a:buNone/>
            </a:pPr>
            <a:r>
              <a:rPr lang="zh-CN" altLang="en-US" sz="4000" b="1" dirty="0" smtClean="0"/>
              <a:t>全体同学自由大声朗读课文，思考</a:t>
            </a:r>
            <a:r>
              <a:rPr lang="zh-CN" altLang="en-US" sz="4000" dirty="0" smtClean="0"/>
              <a:t>：</a:t>
            </a:r>
            <a:endParaRPr lang="en-US" altLang="zh-CN" sz="4000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4000" b="1" dirty="0" smtClean="0"/>
              <a:t>文章从哪两个方面写闻一多先生的说和做？把本文分成两部分。</a:t>
            </a:r>
            <a:r>
              <a:rPr lang="zh-CN" altLang="en-US" sz="4000" dirty="0" smtClean="0"/>
              <a:t>（学案第</a:t>
            </a:r>
            <a:r>
              <a:rPr lang="en-US" altLang="zh-CN" sz="4000" dirty="0" smtClean="0"/>
              <a:t>1</a:t>
            </a:r>
            <a:r>
              <a:rPr lang="zh-CN" altLang="en-US" sz="4000" dirty="0" smtClean="0"/>
              <a:t>题）</a:t>
            </a:r>
            <a:endParaRPr lang="en-US" altLang="zh-CN" sz="4000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4000" b="1" dirty="0" smtClean="0"/>
              <a:t>从这两个方面来看，唯一多先生是怎样一个人？</a:t>
            </a:r>
            <a:r>
              <a:rPr lang="zh-CN" altLang="en-US" sz="4000" dirty="0" smtClean="0"/>
              <a:t>（学案第二题）（用原文中的一句话来回答）</a:t>
            </a:r>
            <a:endParaRPr lang="en-US" altLang="zh-CN" sz="4000" dirty="0" smtClean="0"/>
          </a:p>
          <a:p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走进文本，探讨研究。活动二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612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b="1" dirty="0" smtClean="0"/>
              <a:t>研读课文，思考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3600" b="1" dirty="0" smtClean="0"/>
              <a:t>作为学者，唯一多先生做了哪些事？表现了什么精神？作为革命家呢？他又是怎样“说”和“做”的？</a:t>
            </a:r>
            <a:r>
              <a:rPr lang="zh-CN" altLang="en-US" sz="3600" dirty="0" smtClean="0"/>
              <a:t>（学案第</a:t>
            </a:r>
            <a:r>
              <a:rPr lang="en-US" altLang="zh-CN" sz="3600" dirty="0" smtClean="0"/>
              <a:t>3</a:t>
            </a:r>
            <a:r>
              <a:rPr lang="zh-CN" altLang="en-US" sz="3600" dirty="0" smtClean="0"/>
              <a:t>题）</a:t>
            </a:r>
            <a:endParaRPr lang="en-US" altLang="zh-CN" sz="3600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3600" b="1" dirty="0" smtClean="0"/>
              <a:t>本文在结构上有什么特点？</a:t>
            </a:r>
            <a:r>
              <a:rPr lang="zh-CN" altLang="en-US" sz="3600" dirty="0" smtClean="0"/>
              <a:t>（提示：分析</a:t>
            </a:r>
            <a:r>
              <a:rPr lang="en-US" altLang="zh-CN" sz="3600" dirty="0" smtClean="0"/>
              <a:t>1,2,7,8,20</a:t>
            </a:r>
            <a:r>
              <a:rPr lang="zh-CN" altLang="en-US" sz="3600" dirty="0" smtClean="0"/>
              <a:t>自然节在上下文中的作用）</a:t>
            </a:r>
            <a:endParaRPr lang="en-US" altLang="zh-CN" sz="3600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3600" b="1" dirty="0" smtClean="0"/>
              <a:t>这篇文章在叙述中穿插了哪些形象描写？划下来。反复朗读，说说这些描写的作用。</a:t>
            </a:r>
            <a:r>
              <a:rPr lang="zh-CN" altLang="en-US" sz="3600" dirty="0" smtClean="0"/>
              <a:t>（学案第</a:t>
            </a:r>
            <a:r>
              <a:rPr lang="en-US" altLang="zh-CN" sz="3600" dirty="0" smtClean="0"/>
              <a:t>6</a:t>
            </a:r>
            <a:r>
              <a:rPr lang="zh-CN" altLang="en-US" sz="3600" dirty="0" smtClean="0"/>
              <a:t>题）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545</Words>
  <Application>Microsoft Office PowerPoint</Application>
  <PresentationFormat>全屏显示(4:3)</PresentationFormat>
  <Paragraphs>29</Paragraphs>
  <Slides>11</Slides>
  <Notes>1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位图图像</vt:lpstr>
      <vt:lpstr>幻灯片 1</vt:lpstr>
      <vt:lpstr>幻灯片 2</vt:lpstr>
      <vt:lpstr>幻灯片 3</vt:lpstr>
      <vt:lpstr>幻灯片 4</vt:lpstr>
      <vt:lpstr>幻灯片 5</vt:lpstr>
      <vt:lpstr>幻灯片 6</vt:lpstr>
      <vt:lpstr>学习目标：</vt:lpstr>
      <vt:lpstr>走近文本，整体感知。活动一：</vt:lpstr>
      <vt:lpstr>走进文本，探讨研究。活动二：</vt:lpstr>
      <vt:lpstr>走出文本，拓展延伸。活动三：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MC SYSTEM</cp:lastModifiedBy>
  <cp:revision>42</cp:revision>
  <dcterms:modified xsi:type="dcterms:W3CDTF">2012-03-12T02:48:21Z</dcterms:modified>
</cp:coreProperties>
</file>