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33" r:id="rId6"/>
    <p:sldId id="326" r:id="rId7"/>
    <p:sldId id="334" r:id="rId8"/>
    <p:sldId id="327" r:id="rId9"/>
    <p:sldId id="328" r:id="rId10"/>
    <p:sldId id="332" r:id="rId11"/>
    <p:sldId id="272" r:id="rId12"/>
    <p:sldId id="335" r:id="rId13"/>
    <p:sldId id="336" r:id="rId14"/>
    <p:sldId id="337" r:id="rId15"/>
    <p:sldId id="330" r:id="rId16"/>
    <p:sldId id="338" r:id="rId17"/>
    <p:sldId id="339" r:id="rId18"/>
    <p:sldId id="340" r:id="rId19"/>
    <p:sldId id="331" r:id="rId20"/>
    <p:sldId id="341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43334-CC99-4A5C-810B-7B63B770A36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C2030-A169-4E6A-9D1B-1A556F6580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91F8B-9586-4ECF-B2AD-C6F61AAC33A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44477-286A-45F8-9636-4FEC2DA5C0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A024F-EA87-4DF8-8D97-3A50F6BBB29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EB6B1-6765-47B4-A01D-0C891932B1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1CBF2-2214-49FA-A4B5-80259648023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F35BC-0526-4EAF-8BF1-342BD1BFD9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143E1-2AB2-4B9E-A213-4D5535782E2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6074-4D14-495C-B706-5B54D93B2B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4A6C1-0DA3-4222-9FA1-A0357B3989E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E18F9-D8DD-4DD3-8B32-F2ACFCE4DA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839E0-985D-4EB7-9F16-75EAB00372B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509CD-83FF-4381-AF3E-62B5662EF9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4A836-8DB7-448B-9A08-5D4A57DF18F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AACBD-983A-48A5-B602-2569CCBF18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7EE94-B066-4520-8951-FCF8F762501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CA8EE-5261-4BD9-BBB6-3016C5431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AC68A-85FC-4406-A7CD-5F52AA1189B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E762C-D8A7-4D29-9733-6DB41FB1B2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98731-E2CE-4DC7-9566-0D210FE4D47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1DDB1-BDEE-4E5E-BA49-B8DC51D056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8769F-C9C1-411A-BCD5-B979C505083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4D43D-FA4F-4B8D-9A71-EC74890C27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4F3F5-F819-4381-8B30-39617A9704A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44CFC-57A3-4B99-BB74-99CD5DE2B2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655FE-A3D7-489D-8747-31205B2D547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17269-D271-4771-8BC4-46F68705E9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D0E95-A438-4A27-B15F-BCFA4817992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7E98-C9B8-4896-9406-C35675B801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349C312-F701-4856-BBA4-76C2023603E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80E66F-D6AF-4408-8D8D-361C9D2900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1010.docx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1212.docx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package" Target="../embeddings/Microsoft_Word___66.docx"/><Relationship Id="rId3" Type="http://schemas.openxmlformats.org/officeDocument/2006/relationships/slide" Target="slide2.xml"/><Relationship Id="rId7" Type="http://schemas.openxmlformats.org/officeDocument/2006/relationships/slide" Target="slide8.xml"/><Relationship Id="rId12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7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5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10" Type="http://schemas.openxmlformats.org/officeDocument/2006/relationships/package" Target="../embeddings/Microsoft_Word___88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77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9" Type="http://schemas.openxmlformats.org/officeDocument/2006/relationships/package" Target="../embeddings/Microsoft_Word___99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5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8550"/>
            <a:ext cx="8128000" cy="4914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天时不如地利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地利不如人和。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有利于攻守的天气、时令方面的条件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不如有利于攻守的地理方面的条件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以及相关的兵军、粮食等方面的优势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有利于攻守的地理方面的条件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以及相关的兵军、粮食等方面的优势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不如上下一心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团结一致。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孟子认为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天时的重要性比不上地利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地利的重要性比不上人的精诚团结。当然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这只是在三者相比较的意义上而言的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并不是否认天时、地利的自然条件。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孟子通过对天时、地利、人和三个条件的比较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强调了战争胜负的关键在于民心的向背。在当今和平年代里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善于与他人和谐相处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善于与人合作交流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建立良好的人际关系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世纪人才非常重要的素质与能力。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14550"/>
            <a:ext cx="8128000" cy="2882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爱人者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人恒爱之。敬人者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人恒敬之。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爱别人的人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人们常常爱他。尊敬别人的人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人们常常尊敬他。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要想赢得别人的尊重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首先就要去尊重别人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应该是发自本心的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非功利主义的。我为人人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人人为我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只有具有这种心态并付诸行动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那么人际间的矛盾纠葛才会越来越少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社会文明程度也会越来越高。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爱人不亲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反其仁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治人不治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反其智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礼人不答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反其敬。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别人却不亲近自己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反省自己的仁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治理别人没治好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反省自己的智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以礼对待别人可别人对待自己无礼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反省自己的敬。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这句话主张凡事没有做好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都要从自己身上找原因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要严于律己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宽以待人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不断提高和完善自己。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孟子非常注重人的道德品质修养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他鼓励人们常常躬身自问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不断完善自我。如果每个人在对待自己所做的事情上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在对待所面对的人时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都能有这种思想意识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都能这样要求自己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还有什么值得烦恼和苦闷的呢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老吾老以及人之老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幼吾幼以及人之幼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天下可运于掌。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敬重自家的长辈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而推广到敬重别人家的长辈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爱护自家的孩子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而推广到爱护别人家的孩子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天下可以运转于掌上。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孟子强调统治者要推恩施仁政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真正做到有一颗博爱之心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想别人之所想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急他人之所急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把百姓的事当成自己的事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百姓才能把国家的事当作自己的事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才能达到人和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这样才会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抛开孟子宣扬的仁政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从个人的道德修养角度来看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敬爱自己的老人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爱护自己的孩子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这是人之常情。如果能从这一点出发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像对待自己的老人或孩子一样对待别人的老人或孩子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我们就将自己的爱施予了社会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也就迈出了成为道德高尚的人的第一步。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如何营造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的社会关系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当蛮横之徒以横暴不讲理来对待他的时候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他依次反省自己是否做到了仁、是否有礼、是否做到了忠。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在自己已经切实达到了这些要求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可蛮横之人仍然以横暴不讲理来对待自己的时候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他除了视之为禽兽以外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对孟子来说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这不是一般意义上的辱骂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他只是以此指那些道德尚没有发展起来的人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不会跟他们计较。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用这样的态度来要求自己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来面对世界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自然就能营造一种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的社会关系了。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孟子在第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则选文中提到的施政纲领有哪些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?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如何理解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施政纲领有二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制民之产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即规定百姓的产业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二是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谨庠序之教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。先使民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仰事俯畜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无虞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达到温饱水平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王道之始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再使民懂得礼义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王道之成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理解在孟子看来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除士之外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一般百姓没有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恒产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就没有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恒心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也就无法讲求仁义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仓廪实则知礼节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衣食足则知荣辱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由此可知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孟子在施政纲领方面既注重了教育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又注重了社会物质基础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这两方面是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人和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必不可少的条件。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本课选文共四则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则和后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则在内容上有何联系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则主要阐明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人和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的重要性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则则是从人际交往和治理民众的角度阐述怎样才能做到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人和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可以说是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怎么做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的关系。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孟子的论辩说理有何技巧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试结合选文内容分析。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层进论证。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则选文先推倒天时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天时不如地利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确立了地利的意义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进而推倒地利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地利不如人和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将人和的意义烘托出来。最终得出结论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得道者多助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失道者寡助。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层层深入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条理井然。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对比论证。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得道者多助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失道者寡助。寡助之至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亲戚畔之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多助之至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天下顺之。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孰轻孰重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对比鲜明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说服力强。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运用排比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增强气势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有一气呵成之感。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城非不高也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池非不深也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兵革非不坚利也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米粟非不多也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委而去之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是地利不如人和也。故曰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域民不以封疆之界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固国不以山溪之险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威天下不以兵革之利。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7108" name="矩形 1"/>
          <p:cNvSpPr>
            <a:spLocks noChangeAspect="1"/>
          </p:cNvSpPr>
          <p:nvPr/>
        </p:nvSpPr>
        <p:spPr bwMode="auto">
          <a:xfrm>
            <a:off x="508000" y="2309813"/>
            <a:ext cx="81280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运用描写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使论据充分、具体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令人信服。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en-US" altLang="zh-CN" sz="2200">
                <a:solidFill>
                  <a:srgbClr val="000000"/>
                </a:solidFill>
                <a:latin typeface="楷体"/>
                <a:ea typeface="方正书宋_GBK"/>
                <a:cs typeface="方正书宋_GBK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今王发政施仁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使天下仕者皆欲立于王之朝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耕者皆欲耕于王之野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商贾皆欲藏于王之市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行旅皆欲出于王之涂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天下之欲疾其君者皆欲赴诉于王。其若是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孰能御之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洋洋洒洒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极力铺陈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最终使欲称霸天下的齐宣王侧身倾耳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吾惛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不能进于是矣。愿夫子辅吾志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明以教我。我虽不敏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请尝试之。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sp>
        <p:nvSpPr>
          <p:cNvPr id="5139" name="矩形 4"/>
          <p:cNvSpPr>
            <a:spLocks noChangeAspect="1"/>
          </p:cNvSpPr>
          <p:nvPr/>
        </p:nvSpPr>
        <p:spPr bwMode="auto">
          <a:xfrm>
            <a:off x="508000" y="1100138"/>
            <a:ext cx="81280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天时不如地利　天时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地利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君子所以异于人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5134" name="Object 14"/>
          <p:cNvGraphicFramePr>
            <a:graphicFrameLocks noChangeAspect="1"/>
          </p:cNvGraphicFramePr>
          <p:nvPr/>
        </p:nvGraphicFramePr>
        <p:xfrm>
          <a:off x="508000" y="2017713"/>
          <a:ext cx="8128000" cy="1476375"/>
        </p:xfrm>
        <a:graphic>
          <a:graphicData uri="http://schemas.openxmlformats.org/presentationml/2006/ole">
            <p:oleObj spid="_x0000_s5134" name="文档" r:id="rId6" imgW="3839157" imgH="697444" progId="">
              <p:embed/>
            </p:oleObj>
          </a:graphicData>
        </a:graphic>
      </p:graphicFrame>
      <p:sp>
        <p:nvSpPr>
          <p:cNvPr id="5140" name="矩形 6"/>
          <p:cNvSpPr>
            <a:spLocks noChangeAspect="1"/>
          </p:cNvSpPr>
          <p:nvPr/>
        </p:nvSpPr>
        <p:spPr bwMode="auto">
          <a:xfrm>
            <a:off x="508000" y="3546475"/>
            <a:ext cx="186531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爱人不亲</a:t>
            </a:r>
            <a:r>
              <a:rPr lang="zh-CN" altLang="en-US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5135" name="Object 15"/>
          <p:cNvGraphicFramePr>
            <a:graphicFrameLocks noChangeAspect="1"/>
          </p:cNvGraphicFramePr>
          <p:nvPr/>
        </p:nvGraphicFramePr>
        <p:xfrm>
          <a:off x="508000" y="4051300"/>
          <a:ext cx="8128000" cy="1825625"/>
        </p:xfrm>
        <a:graphic>
          <a:graphicData uri="http://schemas.openxmlformats.org/presentationml/2006/ole">
            <p:oleObj spid="_x0000_s5135" name="文档" r:id="rId7" imgW="3839157" imgH="86235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sp>
        <p:nvSpPr>
          <p:cNvPr id="6156" name="矩形 8"/>
          <p:cNvSpPr>
            <a:spLocks noChangeAspect="1"/>
          </p:cNvSpPr>
          <p:nvPr/>
        </p:nvSpPr>
        <p:spPr bwMode="auto">
          <a:xfrm>
            <a:off x="508000" y="2636838"/>
            <a:ext cx="299402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老吾老以及人之老</a:t>
            </a:r>
            <a:r>
              <a:rPr lang="zh-CN" altLang="en-US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6152" name="Object 8"/>
          <p:cNvGraphicFramePr>
            <a:graphicFrameLocks noChangeAspect="1"/>
          </p:cNvGraphicFramePr>
          <p:nvPr/>
        </p:nvGraphicFramePr>
        <p:xfrm>
          <a:off x="508000" y="3213100"/>
          <a:ext cx="8128000" cy="749300"/>
        </p:xfrm>
        <a:graphic>
          <a:graphicData uri="http://schemas.openxmlformats.org/presentationml/2006/ole">
            <p:oleObj spid="_x0000_s6152" name="文档" r:id="rId6" imgW="3839157" imgH="354303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寡助之至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亲戚畔之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畔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叛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其横逆由是也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尚且、还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若夫君子所患则亡矣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亡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刑于寡妻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刑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做楷模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则盍反其本矣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返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返回、回归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5863" y="2774950"/>
            <a:ext cx="19256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57538" y="3179763"/>
            <a:ext cx="24733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10000" y="3575050"/>
            <a:ext cx="2473325" cy="293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27300" y="3970338"/>
            <a:ext cx="2473325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82925" y="4367213"/>
            <a:ext cx="3200400" cy="309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07" name="矩形 1"/>
          <p:cNvSpPr>
            <a:spLocks noChangeAspect="1"/>
          </p:cNvSpPr>
          <p:nvPr/>
        </p:nvSpPr>
        <p:spPr bwMode="auto">
          <a:xfrm>
            <a:off x="508000" y="99218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95" name="Object 47"/>
          <p:cNvGraphicFramePr>
            <a:graphicFrameLocks noChangeAspect="1"/>
          </p:cNvGraphicFramePr>
          <p:nvPr/>
        </p:nvGraphicFramePr>
        <p:xfrm>
          <a:off x="312738" y="1435100"/>
          <a:ext cx="8128000" cy="457200"/>
        </p:xfrm>
        <a:graphic>
          <a:graphicData uri="http://schemas.openxmlformats.org/presentationml/2006/ole">
            <p:oleObj spid="_x0000_s2095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847850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父母兄弟等亲属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跟自己家庭有婚姻关系或血统关系的家庭或它的成员。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96" name="Object 48"/>
          <p:cNvGraphicFramePr>
            <a:graphicFrameLocks noChangeAspect="1"/>
          </p:cNvGraphicFramePr>
          <p:nvPr/>
        </p:nvGraphicFramePr>
        <p:xfrm>
          <a:off x="312738" y="2705100"/>
          <a:ext cx="8128000" cy="457200"/>
        </p:xfrm>
        <a:graphic>
          <a:graphicData uri="http://schemas.openxmlformats.org/presentationml/2006/ole">
            <p:oleObj spid="_x0000_s2096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124200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表示因果关系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97" name="Object 49"/>
          <p:cNvGraphicFramePr>
            <a:graphicFrameLocks noChangeAspect="1"/>
          </p:cNvGraphicFramePr>
          <p:nvPr/>
        </p:nvGraphicFramePr>
        <p:xfrm>
          <a:off x="312738" y="3576638"/>
          <a:ext cx="8128000" cy="457200"/>
        </p:xfrm>
        <a:graphic>
          <a:graphicData uri="http://schemas.openxmlformats.org/presentationml/2006/ole">
            <p:oleObj spid="_x0000_s2097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990975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爱别人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丈夫或妻子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恋爱中男女的一方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98" name="Object 50"/>
          <p:cNvGraphicFramePr>
            <a:graphicFrameLocks noChangeAspect="1"/>
          </p:cNvGraphicFramePr>
          <p:nvPr/>
        </p:nvGraphicFramePr>
        <p:xfrm>
          <a:off x="312738" y="4473575"/>
          <a:ext cx="8128000" cy="457200"/>
        </p:xfrm>
        <a:graphic>
          <a:graphicData uri="http://schemas.openxmlformats.org/presentationml/2006/ole">
            <p:oleObj spid="_x0000_s2098" name="文档" r:id="rId12" imgW="3839157" imgH="216039" progId="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881563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推广到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并列连词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用以连接并列的词或短语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99" name="Object 51"/>
          <p:cNvGraphicFramePr>
            <a:graphicFrameLocks noChangeAspect="1"/>
          </p:cNvGraphicFramePr>
          <p:nvPr/>
        </p:nvGraphicFramePr>
        <p:xfrm>
          <a:off x="312738" y="5337175"/>
          <a:ext cx="8128000" cy="457200"/>
        </p:xfrm>
        <a:graphic>
          <a:graphicData uri="http://schemas.openxmlformats.org/presentationml/2006/ole">
            <p:oleObj spid="_x0000_s2099" name="文档" r:id="rId13" imgW="3839157" imgH="216039" progId="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5735638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妻子儿女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男女两人结婚后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女子是男子的妻子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09713" y="1925638"/>
            <a:ext cx="19224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09713" y="3187700"/>
            <a:ext cx="1406525" cy="293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00188" y="4057650"/>
            <a:ext cx="847725" cy="293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00188" y="4949825"/>
            <a:ext cx="847725" cy="293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12888" y="5800725"/>
            <a:ext cx="1116012" cy="293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092" name="Object 20"/>
          <p:cNvGraphicFramePr>
            <a:graphicFrameLocks noChangeAspect="1"/>
          </p:cNvGraphicFramePr>
          <p:nvPr/>
        </p:nvGraphicFramePr>
        <p:xfrm>
          <a:off x="312738" y="2319338"/>
          <a:ext cx="8128000" cy="457200"/>
        </p:xfrm>
        <a:graphic>
          <a:graphicData uri="http://schemas.openxmlformats.org/presentationml/2006/ole">
            <p:oleObj spid="_x0000_s3092" name="文档" r:id="rId9" imgW="3839157" imgH="216039" progId="">
              <p:embed/>
            </p:oleObj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508000" y="2751138"/>
            <a:ext cx="8128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可以凭借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助动词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表示可能或能够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有时表示许可。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093" name="Object 21"/>
          <p:cNvGraphicFramePr>
            <a:graphicFrameLocks noChangeAspect="1"/>
          </p:cNvGraphicFramePr>
          <p:nvPr/>
        </p:nvGraphicFramePr>
        <p:xfrm>
          <a:off x="312738" y="3230563"/>
          <a:ext cx="8128000" cy="457200"/>
        </p:xfrm>
        <a:graphic>
          <a:graphicData uri="http://schemas.openxmlformats.org/presentationml/2006/ole">
            <p:oleObj spid="_x0000_s3093" name="文档" r:id="rId10" imgW="3839157" imgH="216039" progId="">
              <p:embed/>
            </p:oleObj>
          </a:graphicData>
        </a:graphic>
      </p:graphicFrame>
      <p:sp>
        <p:nvSpPr>
          <p:cNvPr id="20" name="矩形 19"/>
          <p:cNvSpPr>
            <a:spLocks noChangeAspect="1"/>
          </p:cNvSpPr>
          <p:nvPr/>
        </p:nvSpPr>
        <p:spPr>
          <a:xfrm>
            <a:off x="508000" y="3643313"/>
            <a:ext cx="8128000" cy="865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上文表原因、方法等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下文表结果、目的等。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04950" y="2809875"/>
            <a:ext cx="11239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14475" y="3695700"/>
            <a:ext cx="3035300" cy="303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413"/>
            <a:ext cx="8128000" cy="3305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天时不如地利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兵革非不坚利也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锋利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忠言逆耳利于行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以御于家邦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孰能御之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抵挡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6875" y="2813050"/>
            <a:ext cx="19939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1513" y="3211513"/>
            <a:ext cx="14208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4688" y="3609975"/>
            <a:ext cx="11350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52713" y="4424363"/>
            <a:ext cx="8731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79663" y="4827588"/>
            <a:ext cx="11350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4824" name="矩形 2"/>
          <p:cNvSpPr>
            <a:spLocks noChangeAspect="1"/>
          </p:cNvSpPr>
          <p:nvPr/>
        </p:nvSpPr>
        <p:spPr bwMode="auto">
          <a:xfrm>
            <a:off x="508000" y="1498600"/>
            <a:ext cx="812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固国不以山溪之险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使动用法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坚固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江山险固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沃野千里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坚固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秦孝公据崤函之固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险固的地势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固请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召有司案图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坚决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其闻道也固先乎吾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本来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君子所以异于人者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介词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跟、和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舜为法于天下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介词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可传于后世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介词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81388" y="2000250"/>
            <a:ext cx="25574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2825" y="2409825"/>
            <a:ext cx="14224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90913" y="2817813"/>
            <a:ext cx="19859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87713" y="3216275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90913" y="3619500"/>
            <a:ext cx="11477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476625" y="4427538"/>
            <a:ext cx="144621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28938" y="4837113"/>
            <a:ext cx="8731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57475" y="5224463"/>
            <a:ext cx="87471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14" name="矩形 1"/>
          <p:cNvSpPr>
            <a:spLocks noChangeAspect="1"/>
          </p:cNvSpPr>
          <p:nvPr/>
        </p:nvSpPr>
        <p:spPr bwMode="auto">
          <a:xfrm>
            <a:off x="508000" y="1700213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312738" y="2162175"/>
          <a:ext cx="8128000" cy="2746375"/>
        </p:xfrm>
        <a:graphic>
          <a:graphicData uri="http://schemas.openxmlformats.org/presentationml/2006/ole">
            <p:oleObj spid="_x0000_s4106" name="文档" r:id="rId9" imgW="3839157" imgH="1297311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3556000" y="2212975"/>
            <a:ext cx="22844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68663" y="2662238"/>
            <a:ext cx="20081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60763" y="3124200"/>
            <a:ext cx="36877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8875" y="3587750"/>
            <a:ext cx="25749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56000" y="4032250"/>
            <a:ext cx="23066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44888" y="4483100"/>
            <a:ext cx="23082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然而不胜者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是天时不如地利也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城非不高也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其待我以横逆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则君子必自反也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舜为法于天下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颁白者不负戴于道路矣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然而不王者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未之有也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3800" y="2205038"/>
            <a:ext cx="7921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95575" y="2593975"/>
            <a:ext cx="7921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73388" y="2997200"/>
            <a:ext cx="10906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46438" y="3400425"/>
            <a:ext cx="10922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12975" y="3817938"/>
            <a:ext cx="7921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73388" y="4210050"/>
            <a:ext cx="10906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86225" y="4600575"/>
            <a:ext cx="10922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92550" y="5005388"/>
            <a:ext cx="10922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天时不如地利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地利不如人和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域民不以封疆之界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固国不以山溪之险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威天下不以兵革之利。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得道者多助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失道者寡助。寡助之至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亲戚畔之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多助之至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天下顺之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仁者爱人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有礼者敬人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。爱人者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人恒爱之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敬人者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人恒敬之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老吾老以及人之老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幼吾幼以及人之幼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天下可运于掌。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刑于寡妻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至于兄弟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以御于家邦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是故明君制民之产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必使仰足以事父母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俯足以畜妻子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乐岁终身饱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凶年免于死亡。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谨庠序之教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申之以孝悌之义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颁白者不负戴于道路矣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55925" y="1574800"/>
            <a:ext cx="16478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9963" y="1958975"/>
            <a:ext cx="22034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738" y="2373313"/>
            <a:ext cx="11128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3213" y="2373313"/>
            <a:ext cx="7540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7513" y="2767013"/>
            <a:ext cx="752475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79663" y="3168650"/>
            <a:ext cx="140970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73638" y="3168650"/>
            <a:ext cx="1119187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89675" y="3168650"/>
            <a:ext cx="89217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69163" y="3168650"/>
            <a:ext cx="112077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11550" y="3578225"/>
            <a:ext cx="2201863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78225" y="3973513"/>
            <a:ext cx="1389063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21363" y="4367213"/>
            <a:ext cx="1628775" cy="303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06688" y="5178425"/>
            <a:ext cx="1885950" cy="303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05350" y="5178425"/>
            <a:ext cx="2781300" cy="303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125</TotalTime>
  <Words>2590</Words>
  <Application>Microsoft Office PowerPoint</Application>
  <PresentationFormat>全屏显示(4:3)</PresentationFormat>
  <Paragraphs>168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3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29</cp:revision>
  <dcterms:created xsi:type="dcterms:W3CDTF">2015-07-28T05:59:53Z</dcterms:created>
  <dcterms:modified xsi:type="dcterms:W3CDTF">2016-09-19T01:43:12Z</dcterms:modified>
</cp:coreProperties>
</file>