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3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</p:sldIdLst>
  <p:sldSz cx="12192000" cy="6858000"/>
  <p:notesSz cx="6858000" cy="9144000"/>
  <p:custDataLst>
    <p:tags r:id="rId4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52D1"/>
    <a:srgbClr val="E9CB54"/>
    <a:srgbClr val="335501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4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99AAE-1AED-42E6-83D3-3C3293054A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30312-F323-4329-A04B-94F7027D7A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6" r="4472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homas Greenberg - Summer's Her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 bwMode="auto">
          <a:xfrm>
            <a:off x="2937028" y="2951844"/>
            <a:ext cx="7164915" cy="103716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121917" tIns="60958" rIns="121917" bIns="60958"/>
          <a:lstStyle/>
          <a:p>
            <a:pPr algn="ctr" eaLnBrk="1" hangingPunct="1"/>
            <a:r>
              <a:rPr lang="zh-CN" altLang="en-US" sz="5900" b="1" dirty="0">
                <a:latin typeface="楷体" panose="02010609060101010101" pitchFamily="49" charset="-122"/>
                <a:ea typeface="楷体" panose="02010609060101010101" pitchFamily="49" charset="-122"/>
              </a:rPr>
              <a:t>课外古诗词</a:t>
            </a:r>
            <a:r>
              <a:rPr lang="zh-CN" altLang="en-US" sz="5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诵读（一）</a:t>
            </a:r>
            <a:endParaRPr lang="zh-CN" altLang="en-US" sz="5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13318" y="1540934"/>
            <a:ext cx="10765367" cy="4905954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dirty="0">
                <a:latin typeface="+mn-ea"/>
                <a:ea typeface="+mn-ea"/>
              </a:rPr>
              <a:t>    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这首诗紧扣“早行”二字，写景抒情，表达了羁旅中无限的愁思和人生的失意。</a:t>
            </a:r>
            <a:r>
              <a:rPr lang="zh-CN" altLang="en-US" sz="3700" b="1" dirty="0">
                <a:latin typeface="+mn-ea"/>
                <a:ea typeface="+mn-ea"/>
              </a:rPr>
              <a:t>整首诗正文虽然没有出现一个“早”字，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但是通过霜、茅店、鸡声、人迹、板桥、月这六个意象</a:t>
            </a:r>
            <a:r>
              <a:rPr lang="zh-CN" altLang="en-US" sz="3700" b="1" dirty="0">
                <a:latin typeface="+mn-ea"/>
                <a:ea typeface="+mn-ea"/>
              </a:rPr>
              <a:t>，把初春山村黎明特有的景色，细腻而又精致地描绘出来。全诗语言明净，结构缜密，情景交融，含蓄有致，字里行间都流露出游子在外的孤寂之情和浓浓的思乡之情。</a:t>
            </a:r>
            <a:endParaRPr lang="zh-CN" altLang="en-US" sz="3700" b="1" dirty="0"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15900" y="309034"/>
            <a:ext cx="3261784" cy="1231900"/>
            <a:chOff x="0" y="0"/>
            <a:chExt cx="3038475" cy="1011238"/>
          </a:xfrm>
        </p:grpSpPr>
        <p:pic>
          <p:nvPicPr>
            <p:cNvPr id="76804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05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重点赏析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"/>
          <p:cNvPicPr>
            <a:picLocks noChangeAspect="1"/>
          </p:cNvPicPr>
          <p:nvPr/>
        </p:nvPicPr>
        <p:blipFill>
          <a:blip r:embed="rId1" cstate="print"/>
          <a:srcRect t="8601" b="6940"/>
          <a:stretch>
            <a:fillRect/>
          </a:stretch>
        </p:blipFill>
        <p:spPr bwMode="auto">
          <a:xfrm>
            <a:off x="-4233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Box 4"/>
          <p:cNvSpPr txBox="1">
            <a:spLocks noChangeArrowheads="1"/>
          </p:cNvSpPr>
          <p:nvPr/>
        </p:nvSpPr>
        <p:spPr bwMode="auto">
          <a:xfrm>
            <a:off x="160867" y="1634067"/>
            <a:ext cx="7281333" cy="4154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7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月夜忆舍弟</a:t>
            </a:r>
            <a:endParaRPr lang="en-US" altLang="zh-CN" sz="7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</a:pPr>
            <a:r>
              <a:rPr lang="zh-CN" altLang="en-US" sz="59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 甫</a:t>
            </a:r>
            <a:endParaRPr lang="en-US" altLang="zh-CN" sz="59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/>
          <p:cNvPicPr>
            <a:picLocks noChangeAspect="1"/>
          </p:cNvPicPr>
          <p:nvPr/>
        </p:nvPicPr>
        <p:blipFill>
          <a:blip r:embed="rId1" cstate="print"/>
          <a:srcRect t="7797" b="729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4"/>
          <p:cNvGrpSpPr/>
          <p:nvPr/>
        </p:nvGrpSpPr>
        <p:grpSpPr bwMode="auto">
          <a:xfrm>
            <a:off x="969433" y="829733"/>
            <a:ext cx="10219267" cy="5270500"/>
            <a:chOff x="726333" y="622282"/>
            <a:chExt cx="7665395" cy="3952875"/>
          </a:xfrm>
        </p:grpSpPr>
        <p:sp>
          <p:nvSpPr>
            <p:cNvPr id="4" name="圆角矩形 3"/>
            <p:cNvSpPr/>
            <p:nvPr/>
          </p:nvSpPr>
          <p:spPr>
            <a:xfrm>
              <a:off x="726333" y="639745"/>
              <a:ext cx="7665395" cy="3935412"/>
            </a:xfrm>
            <a:prstGeom prst="roundRect">
              <a:avLst>
                <a:gd name="adj" fmla="val 8430"/>
              </a:avLst>
            </a:prstGeom>
            <a:solidFill>
              <a:schemeClr val="bg1">
                <a:alpha val="85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1869474" y="622282"/>
              <a:ext cx="5326720" cy="39126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月夜忆舍弟</a:t>
              </a:r>
              <a:endPara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defRPr/>
              </a:pPr>
              <a:r>
                <a:rPr lang="en-US" altLang="zh-CN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【</a:t>
              </a: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唐</a:t>
              </a:r>
              <a:r>
                <a:rPr lang="en-US" altLang="zh-CN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】</a:t>
              </a: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杜甫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戍鼓断人行，秋边一雁声。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露从今夜白，月是故乡明。</a:t>
              </a:r>
              <a:endPara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有弟皆分散，无家问死生。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寄书长不达，况乃未休兵。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35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36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37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38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39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0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1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2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3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4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5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6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7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8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49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0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1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2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3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4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5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6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7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8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59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0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1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2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3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4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5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6" name="文本框 37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7" name="文本框 38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8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69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0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1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2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3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4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5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6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7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8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79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0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1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2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3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4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5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6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7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8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89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0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1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2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3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4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5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6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7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8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099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0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1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2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3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4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5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6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7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8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09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0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1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2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3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4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5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6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7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8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19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0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1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2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3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4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5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6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7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8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29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30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31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32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4133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3717" y="1591733"/>
            <a:ext cx="10818283" cy="4455584"/>
          </a:xfrm>
          <a:prstGeom prst="rect">
            <a:avLst/>
          </a:prstGeom>
        </p:spPr>
        <p:txBody>
          <a:bodyPr lIns="121917" tIns="60958" rIns="121917" bIns="60958" rtlCol="0">
            <a:normAutofit lnSpcReduction="10000"/>
          </a:bodyPr>
          <a:lstStyle/>
          <a:p>
            <a:pPr marL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3700" dirty="0">
                <a:solidFill>
                  <a:srgbClr val="FF0000"/>
                </a:solidFill>
                <a:latin typeface="+mn-ea"/>
              </a:rPr>
              <a:t>    杜甫</a:t>
            </a:r>
            <a:r>
              <a:rPr lang="en-US" altLang="zh-CN" sz="3700" dirty="0">
                <a:latin typeface="+mn-ea"/>
              </a:rPr>
              <a:t>(712—770)</a:t>
            </a:r>
            <a:r>
              <a:rPr lang="zh-CN" altLang="en-US" sz="3700" dirty="0">
                <a:latin typeface="+mn-ea"/>
              </a:rPr>
              <a:t>，字</a:t>
            </a:r>
            <a:r>
              <a:rPr lang="zh-CN" altLang="en-US" sz="3700" dirty="0">
                <a:solidFill>
                  <a:srgbClr val="FF00FF"/>
                </a:solidFill>
                <a:latin typeface="+mn-ea"/>
              </a:rPr>
              <a:t>子美</a:t>
            </a:r>
            <a:r>
              <a:rPr lang="zh-CN" altLang="en-US" sz="3700" dirty="0">
                <a:latin typeface="+mn-ea"/>
              </a:rPr>
              <a:t>，自号</a:t>
            </a:r>
            <a:r>
              <a:rPr lang="zh-CN" altLang="en-US" sz="3700" dirty="0">
                <a:solidFill>
                  <a:srgbClr val="FF00FF"/>
                </a:solidFill>
                <a:latin typeface="+mn-ea"/>
              </a:rPr>
              <a:t>少陵野老</a:t>
            </a:r>
            <a:r>
              <a:rPr lang="zh-CN" altLang="en-US" sz="3700" dirty="0">
                <a:latin typeface="+mn-ea"/>
              </a:rPr>
              <a:t>，世称</a:t>
            </a:r>
            <a:r>
              <a:rPr lang="zh-CN" altLang="en-US" sz="3700" dirty="0">
                <a:solidFill>
                  <a:srgbClr val="FF00FF"/>
                </a:solidFill>
                <a:latin typeface="+mn-ea"/>
              </a:rPr>
              <a:t>“杜工部”</a:t>
            </a:r>
            <a:r>
              <a:rPr lang="zh-CN" altLang="en-US" sz="3700" dirty="0">
                <a:latin typeface="+mn-ea"/>
              </a:rPr>
              <a:t>、</a:t>
            </a:r>
            <a:r>
              <a:rPr lang="zh-CN" altLang="en-US" sz="3700" dirty="0">
                <a:solidFill>
                  <a:srgbClr val="FF00FF"/>
                </a:solidFill>
                <a:latin typeface="+mn-ea"/>
              </a:rPr>
              <a:t>“杜少陵”</a:t>
            </a:r>
            <a:r>
              <a:rPr lang="zh-CN" altLang="en-US" sz="3700" dirty="0">
                <a:latin typeface="+mn-ea"/>
              </a:rPr>
              <a:t>等，唐代伟大的现实主义诗人。杜甫忧国忧民，人格高尚，诗艺精湛，被世人尊为</a:t>
            </a:r>
            <a:r>
              <a:rPr lang="zh-CN" altLang="en-US" sz="3700" dirty="0">
                <a:solidFill>
                  <a:srgbClr val="FF00FF"/>
                </a:solidFill>
                <a:latin typeface="+mn-ea"/>
              </a:rPr>
              <a:t>“诗圣”</a:t>
            </a:r>
            <a:r>
              <a:rPr lang="zh-CN" altLang="en-US" sz="3700" dirty="0">
                <a:latin typeface="+mn-ea"/>
              </a:rPr>
              <a:t>。他的诗具有丰富的社会内容，广泛而深刻地反映了当时的历史面貌。因此被称为</a:t>
            </a:r>
            <a:r>
              <a:rPr lang="zh-CN" altLang="en-US" sz="3700" dirty="0">
                <a:solidFill>
                  <a:srgbClr val="FF00FF"/>
                </a:solidFill>
                <a:latin typeface="+mn-ea"/>
              </a:rPr>
              <a:t>“诗史”</a:t>
            </a:r>
            <a:r>
              <a:rPr lang="zh-CN" altLang="en-US" sz="3700" dirty="0">
                <a:latin typeface="+mn-ea"/>
              </a:rPr>
              <a:t>。有</a:t>
            </a:r>
            <a:r>
              <a:rPr lang="en-US" altLang="zh-CN" sz="3700" dirty="0">
                <a:solidFill>
                  <a:srgbClr val="FF00FF"/>
                </a:solidFill>
                <a:latin typeface="+mn-ea"/>
              </a:rPr>
              <a:t>《</a:t>
            </a:r>
            <a:r>
              <a:rPr lang="zh-CN" altLang="en-US" sz="3700" dirty="0">
                <a:solidFill>
                  <a:srgbClr val="FF00FF"/>
                </a:solidFill>
                <a:latin typeface="+mn-ea"/>
              </a:rPr>
              <a:t>杜工部集</a:t>
            </a:r>
            <a:r>
              <a:rPr lang="en-US" altLang="zh-CN" sz="3700" dirty="0">
                <a:solidFill>
                  <a:srgbClr val="FF00FF"/>
                </a:solidFill>
                <a:latin typeface="+mn-ea"/>
              </a:rPr>
              <a:t>》</a:t>
            </a:r>
            <a:r>
              <a:rPr lang="zh-CN" altLang="en-US" sz="3700" dirty="0">
                <a:latin typeface="+mn-ea"/>
              </a:rPr>
              <a:t>传世。</a:t>
            </a:r>
            <a:endParaRPr lang="zh-CN" altLang="en-US" sz="3700" dirty="0"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15900" y="309034"/>
            <a:ext cx="3261784" cy="1231900"/>
            <a:chOff x="0" y="0"/>
            <a:chExt cx="3038475" cy="1011238"/>
          </a:xfrm>
        </p:grpSpPr>
        <p:pic>
          <p:nvPicPr>
            <p:cNvPr id="44136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137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作者简介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140884" y="668868"/>
            <a:ext cx="10081683" cy="4967817"/>
          </a:xfrm>
          <a:prstGeom prst="rect">
            <a:avLst/>
          </a:prstGeom>
        </p:spPr>
        <p:txBody>
          <a:bodyPr lIns="121917" tIns="60958" rIns="121917" bIns="60958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eaLnBrk="1" hangingPunct="1"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sz="3700" dirty="0">
                <a:latin typeface="+mn-ea"/>
              </a:rPr>
              <a:t>代表作：</a:t>
            </a:r>
            <a:endParaRPr lang="en-US" altLang="zh-CN" sz="3700" dirty="0">
              <a:latin typeface="+mn-ea"/>
            </a:endParaRPr>
          </a:p>
          <a:p>
            <a:pPr marL="0" eaLnBrk="1" hangingPunct="1">
              <a:lnSpc>
                <a:spcPct val="200000"/>
              </a:lnSpc>
              <a:spcBef>
                <a:spcPts val="0"/>
              </a:spcBef>
              <a:defRPr/>
            </a:pPr>
            <a:r>
              <a:rPr lang="en-US" altLang="zh-CN" sz="3700" dirty="0">
                <a:latin typeface="+mn-ea"/>
              </a:rPr>
              <a:t>“</a:t>
            </a:r>
            <a:r>
              <a:rPr lang="zh-CN" altLang="en-US" sz="3700" dirty="0">
                <a:latin typeface="+mn-ea"/>
              </a:rPr>
              <a:t>三吏”</a:t>
            </a:r>
            <a:r>
              <a:rPr lang="en-US" altLang="zh-CN" sz="3700" dirty="0">
                <a:latin typeface="+mn-ea"/>
              </a:rPr>
              <a:t>(《</a:t>
            </a:r>
            <a:r>
              <a:rPr lang="zh-CN" altLang="en-US" sz="3700" dirty="0">
                <a:latin typeface="+mn-ea"/>
              </a:rPr>
              <a:t>石壕吏</a:t>
            </a:r>
            <a:r>
              <a:rPr lang="en-US" altLang="zh-CN" sz="3700" dirty="0">
                <a:latin typeface="+mn-ea"/>
              </a:rPr>
              <a:t>》)《</a:t>
            </a:r>
            <a:r>
              <a:rPr lang="zh-CN" altLang="en-US" sz="3700" dirty="0">
                <a:latin typeface="+mn-ea"/>
              </a:rPr>
              <a:t>新安吏</a:t>
            </a:r>
            <a:r>
              <a:rPr lang="en-US" altLang="zh-CN" sz="3700" dirty="0">
                <a:latin typeface="+mn-ea"/>
              </a:rPr>
              <a:t>》《</a:t>
            </a:r>
            <a:r>
              <a:rPr lang="zh-CN" altLang="en-US" sz="3700" dirty="0">
                <a:latin typeface="+mn-ea"/>
              </a:rPr>
              <a:t>漟关吏</a:t>
            </a:r>
            <a:r>
              <a:rPr lang="en-US" altLang="zh-CN" sz="3700" dirty="0">
                <a:latin typeface="+mn-ea"/>
              </a:rPr>
              <a:t>》“</a:t>
            </a:r>
            <a:r>
              <a:rPr lang="zh-CN" altLang="en-US" sz="3700" dirty="0">
                <a:latin typeface="+mn-ea"/>
              </a:rPr>
              <a:t>三别”</a:t>
            </a:r>
            <a:r>
              <a:rPr lang="en-US" altLang="zh-CN" sz="3700" dirty="0">
                <a:latin typeface="+mn-ea"/>
              </a:rPr>
              <a:t>(《</a:t>
            </a:r>
            <a:r>
              <a:rPr lang="zh-CN" altLang="en-US" sz="3700" dirty="0">
                <a:latin typeface="+mn-ea"/>
              </a:rPr>
              <a:t>新婚别</a:t>
            </a:r>
            <a:r>
              <a:rPr lang="en-US" altLang="zh-CN" sz="3700" dirty="0">
                <a:latin typeface="+mn-ea"/>
              </a:rPr>
              <a:t>》《</a:t>
            </a:r>
            <a:r>
              <a:rPr lang="zh-CN" altLang="en-US" sz="3700" dirty="0">
                <a:latin typeface="+mn-ea"/>
              </a:rPr>
              <a:t>垂老别</a:t>
            </a:r>
            <a:r>
              <a:rPr lang="en-US" altLang="zh-CN" sz="3700" dirty="0">
                <a:latin typeface="+mn-ea"/>
              </a:rPr>
              <a:t>》《</a:t>
            </a:r>
            <a:r>
              <a:rPr lang="zh-CN" altLang="en-US" sz="3700" dirty="0">
                <a:latin typeface="+mn-ea"/>
              </a:rPr>
              <a:t>无家别</a:t>
            </a:r>
            <a:r>
              <a:rPr lang="en-US" altLang="zh-CN" sz="3700" dirty="0">
                <a:latin typeface="+mn-ea"/>
              </a:rPr>
              <a:t>》)</a:t>
            </a:r>
            <a:r>
              <a:rPr lang="zh-CN" altLang="en-US" sz="3700" dirty="0">
                <a:latin typeface="+mn-ea"/>
              </a:rPr>
              <a:t> </a:t>
            </a:r>
            <a:r>
              <a:rPr lang="en-US" altLang="zh-CN" sz="3700" dirty="0">
                <a:latin typeface="+mn-ea"/>
              </a:rPr>
              <a:t>《</a:t>
            </a:r>
            <a:r>
              <a:rPr lang="zh-CN" altLang="en-US" sz="3700" dirty="0">
                <a:latin typeface="+mn-ea"/>
              </a:rPr>
              <a:t>茅屋为秋风所破歌</a:t>
            </a:r>
            <a:r>
              <a:rPr lang="en-US" altLang="zh-CN" sz="3700" dirty="0">
                <a:latin typeface="+mn-ea"/>
              </a:rPr>
              <a:t>》《</a:t>
            </a:r>
            <a:r>
              <a:rPr lang="zh-CN" altLang="en-US" sz="3700" dirty="0">
                <a:latin typeface="+mn-ea"/>
              </a:rPr>
              <a:t>春望</a:t>
            </a:r>
            <a:r>
              <a:rPr lang="en-US" altLang="zh-CN" sz="3700" dirty="0">
                <a:latin typeface="+mn-ea"/>
              </a:rPr>
              <a:t>》</a:t>
            </a:r>
            <a:r>
              <a:rPr lang="zh-CN" altLang="en-US" sz="3700" dirty="0">
                <a:latin typeface="+mn-ea"/>
              </a:rPr>
              <a:t>等。</a:t>
            </a:r>
            <a:endParaRPr lang="zh-CN" altLang="en-US" sz="37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269068" y="196851"/>
            <a:ext cx="7725833" cy="6386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</a:pP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月夜忆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舍弟</a:t>
            </a:r>
            <a:endParaRPr lang="zh-CN" altLang="en-US" sz="3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Clr>
                <a:schemeClr val="tx2"/>
              </a:buClr>
              <a:buSzPct val="70000"/>
            </a:pP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</a:pP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戍鼓</a:t>
            </a:r>
            <a:r>
              <a:rPr lang="zh-CN" altLang="en-US" sz="37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断人行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边秋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一雁声。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</a:pP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露从今夜白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，月是故乡明。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</a:pP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有弟皆分散，无家问死生。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</a:pP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寄书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达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3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未休兵</a:t>
            </a:r>
            <a:r>
              <a: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15900" y="309034"/>
            <a:ext cx="3261784" cy="1231900"/>
            <a:chOff x="0" y="0"/>
            <a:chExt cx="3038475" cy="1011238"/>
          </a:xfrm>
        </p:grpSpPr>
        <p:pic>
          <p:nvPicPr>
            <p:cNvPr id="46093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94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诗歌解读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976285" y="0"/>
            <a:ext cx="4387849" cy="7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对人谦称自己的弟弟。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227668" y="1735667"/>
            <a:ext cx="2250017" cy="189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边防驻军的鼓声。戍，驻防。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757084" y="2851151"/>
            <a:ext cx="6237816" cy="615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指实行宵禁，禁止人行走。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904818" y="1500717"/>
            <a:ext cx="3119967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一作“秋边”，秋天的边地，边塞的秋天。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287185" y="3958167"/>
            <a:ext cx="3575049" cy="6159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恰逢白露时节。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122084" y="5198534"/>
            <a:ext cx="2717800" cy="613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一直，老是。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5075767" y="6129867"/>
            <a:ext cx="973667" cy="6159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到</a:t>
            </a:r>
            <a:r>
              <a:rPr lang="en-US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820833" y="5209118"/>
            <a:ext cx="3769784" cy="615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何况，况且。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720667" y="5384800"/>
            <a:ext cx="2144184" cy="11091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战争还没有结束。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07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08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09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0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1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2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3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4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5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6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7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8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19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0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1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2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3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4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5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6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7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8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29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0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1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2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3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4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5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6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7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8" name="文本框 38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39" name="文本框 39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0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1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2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3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4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5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6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7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8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49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0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1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2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3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4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5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6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7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8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59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0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1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2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3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4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5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6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7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8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69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0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1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2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3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4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5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6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7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8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79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0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1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2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3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4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5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6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7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8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89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0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1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2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3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4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5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6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7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8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199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200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201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202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203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204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205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47206" name="Text Box 4"/>
          <p:cNvSpPr txBox="1">
            <a:spLocks noChangeArrowheads="1"/>
          </p:cNvSpPr>
          <p:nvPr/>
        </p:nvSpPr>
        <p:spPr bwMode="auto">
          <a:xfrm>
            <a:off x="2108200" y="1714500"/>
            <a:ext cx="8636000" cy="1856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戍鼓断人行，边秋一雁声。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露从今夜白，月是故乡明。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18118" y="3744384"/>
            <a:ext cx="10342033" cy="2683933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kumimoji="1" lang="zh-CN" altLang="en-US" sz="4300" b="1" dirty="0">
                <a:solidFill>
                  <a:srgbClr val="0000FF"/>
                </a:solidFill>
                <a:latin typeface="+mn-ea"/>
                <a:ea typeface="+mn-ea"/>
              </a:rPr>
              <a:t>    边防驻军的鼓声禁止人行走，边塞的秋天里有孤雁在鸣叫。恰逢白露时节，月亮还是故乡的最明亮。</a:t>
            </a:r>
            <a:endParaRPr kumimoji="1" lang="zh-CN" altLang="en-US" sz="43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198967" y="169334"/>
            <a:ext cx="3261784" cy="1231900"/>
            <a:chOff x="0" y="0"/>
            <a:chExt cx="3038475" cy="1011238"/>
          </a:xfrm>
        </p:grpSpPr>
        <p:pic>
          <p:nvPicPr>
            <p:cNvPr id="47209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210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古诗今译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4"/>
          <p:cNvSpPr txBox="1">
            <a:spLocks noChangeArrowheads="1"/>
          </p:cNvSpPr>
          <p:nvPr/>
        </p:nvSpPr>
        <p:spPr bwMode="auto">
          <a:xfrm>
            <a:off x="2108200" y="994834"/>
            <a:ext cx="8636000" cy="1856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有弟皆分散，无家问死生。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寄书长不达，况乃未休兵。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035052" y="3202518"/>
            <a:ext cx="10342033" cy="2683933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kumimoji="1" lang="zh-CN" altLang="en-US" sz="4300" b="1" dirty="0">
                <a:solidFill>
                  <a:srgbClr val="0000FF"/>
                </a:solidFill>
                <a:latin typeface="+mn-ea"/>
                <a:ea typeface="+mn-ea"/>
              </a:rPr>
              <a:t>    有兄弟却都分散了，没有家无法探问生死。寄往洛阳城的家书常常不能送到，何况战乱没有停止。</a:t>
            </a:r>
            <a:endParaRPr kumimoji="1" lang="zh-CN" altLang="en-US" sz="43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10634" y="1792817"/>
            <a:ext cx="11207751" cy="4061883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2400"/>
              </a:spcBef>
              <a:buClr>
                <a:schemeClr val="tx2"/>
              </a:buClr>
              <a:buSzPct val="70000"/>
              <a:defRPr/>
            </a:pPr>
            <a:r>
              <a:rPr lang="zh-CN" altLang="en-US" sz="4300" b="1" dirty="0">
                <a:latin typeface="+mn-ea"/>
                <a:ea typeface="+mn-ea"/>
              </a:rPr>
              <a:t>    本诗通过写兄弟因战乱而离散，杳无音信，而自己只能在异乡的戍鼓和孤雁声中观赏秋夜月露。</a:t>
            </a:r>
            <a:r>
              <a:rPr lang="zh-CN" altLang="en-US" sz="4300" b="1" dirty="0">
                <a:solidFill>
                  <a:srgbClr val="FF0000"/>
                </a:solidFill>
                <a:latin typeface="+mn-ea"/>
                <a:ea typeface="+mn-ea"/>
              </a:rPr>
              <a:t>表达了诗人对兄弟深深的思念，以及对国家处于战乱之中的现状的悲痛之情。</a:t>
            </a:r>
            <a:endParaRPr lang="zh-CN" altLang="en-US" sz="43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173567" y="330201"/>
            <a:ext cx="3261784" cy="1231900"/>
            <a:chOff x="0" y="0"/>
            <a:chExt cx="3038475" cy="1011238"/>
          </a:xfrm>
        </p:grpSpPr>
        <p:pic>
          <p:nvPicPr>
            <p:cNvPr id="49156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57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主旨归纳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79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0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1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2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3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4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5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6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7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8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89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0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1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2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3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4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5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6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7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8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199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0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1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2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3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4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5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6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7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8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09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0" name="文本框 38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1" name="文本框 39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2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3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4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5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6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7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8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19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0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1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2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3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4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5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6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7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8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29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0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1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2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3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4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5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6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7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8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39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0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1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2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3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4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5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6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7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8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49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0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1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2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3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4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5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6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7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8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59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0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1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2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3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4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5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6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7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8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69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70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71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72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73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74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75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76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0277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186267" y="184151"/>
            <a:ext cx="3261784" cy="1231900"/>
            <a:chOff x="0" y="0"/>
            <a:chExt cx="3038475" cy="1011238"/>
          </a:xfrm>
        </p:grpSpPr>
        <p:pic>
          <p:nvPicPr>
            <p:cNvPr id="50280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281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重点赏析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22301" y="1598085"/>
            <a:ext cx="10993967" cy="4948767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dirty="0">
                <a:latin typeface="+mn-ea"/>
                <a:ea typeface="+mn-ea"/>
              </a:rPr>
              <a:t>    本诗首联描绘了一幅边塞秋夜的图景，渲染了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浓重悲凉</a:t>
            </a:r>
            <a:r>
              <a:rPr lang="zh-CN" altLang="en-US" sz="3700" b="1" dirty="0">
                <a:latin typeface="+mn-ea"/>
                <a:ea typeface="+mn-ea"/>
              </a:rPr>
              <a:t>的气氛，点明月夜的背景。颔联点题，“露从今夜白”，既写景，也点明时令。颈联由望月转入抒情，过渡自然。尾联紧承颈联，亲人们四处流散，平时寄书尚且常常不达，更何况战事频频，生死茫茫当更难预料。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抒发了作者对兄弟的思念之情以及无限的人生感慨。</a:t>
            </a:r>
            <a:endParaRPr lang="zh-CN" altLang="en-US" sz="37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3"/>
          <p:cNvPicPr>
            <a:picLocks noChangeAspect="1"/>
          </p:cNvPicPr>
          <p:nvPr/>
        </p:nvPicPr>
        <p:blipFill>
          <a:blip r:embed="rId1" cstate="print"/>
          <a:srcRect l="10007" t="179" r="4623" b="3765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994833" y="920751"/>
            <a:ext cx="10219267" cy="5249333"/>
          </a:xfrm>
          <a:prstGeom prst="roundRect">
            <a:avLst>
              <a:gd name="adj" fmla="val 8430"/>
            </a:avLst>
          </a:prstGeom>
          <a:solidFill>
            <a:schemeClr val="bg1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333596" y="806452"/>
            <a:ext cx="1426538" cy="53636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21917" tIns="60958" rIns="121917" bIns="60958">
            <a:spAutoFit/>
          </a:bodyPr>
          <a:lstStyle/>
          <a:p>
            <a:pPr algn="ctr">
              <a:lnSpc>
                <a:spcPct val="130000"/>
              </a:lnSpc>
              <a:spcBef>
                <a:spcPts val="1600"/>
              </a:spcBef>
            </a:pPr>
            <a:r>
              <a:rPr lang="zh-CN" altLang="en-US" sz="5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诗词课题总览</a:t>
            </a:r>
            <a:endParaRPr lang="en-US" altLang="zh-CN" sz="59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836333" y="698501"/>
            <a:ext cx="8655051" cy="5416863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en-US" altLang="zh-CN" sz="4300" b="1" dirty="0" smtClean="0">
                <a:latin typeface="+mn-ea"/>
              </a:rPr>
              <a:t>《</a:t>
            </a:r>
            <a:r>
              <a:rPr lang="zh-CN" altLang="en-US" sz="4300" b="1" dirty="0" smtClean="0">
                <a:latin typeface="+mn-ea"/>
              </a:rPr>
              <a:t>商山早行</a:t>
            </a:r>
            <a:r>
              <a:rPr lang="en-US" altLang="zh-CN" sz="4300" b="1" dirty="0" smtClean="0">
                <a:latin typeface="+mn-ea"/>
              </a:rPr>
              <a:t>》/</a:t>
            </a:r>
            <a:r>
              <a:rPr lang="zh-CN" altLang="en-US" sz="4300" b="1" dirty="0" smtClean="0">
                <a:latin typeface="+mn-ea"/>
              </a:rPr>
              <a:t>温庭筠</a:t>
            </a:r>
            <a:endParaRPr lang="en-US" altLang="zh-CN" sz="4300" b="1" dirty="0" smtClean="0">
              <a:latin typeface="+mn-ea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4300" b="1" dirty="0" smtClean="0">
                <a:latin typeface="+mn-ea"/>
                <a:ea typeface="+mn-ea"/>
              </a:rPr>
              <a:t>《</a:t>
            </a:r>
            <a:r>
              <a:rPr lang="zh-CN" altLang="en-US" sz="4300" b="1" dirty="0">
                <a:latin typeface="+mn-ea"/>
                <a:ea typeface="+mn-ea"/>
              </a:rPr>
              <a:t>月夜忆舍弟</a:t>
            </a:r>
            <a:r>
              <a:rPr lang="en-US" altLang="zh-CN" sz="4300" b="1" dirty="0">
                <a:latin typeface="+mn-ea"/>
                <a:ea typeface="+mn-ea"/>
              </a:rPr>
              <a:t>》/</a:t>
            </a:r>
            <a:r>
              <a:rPr lang="zh-CN" altLang="en-US" sz="4300" b="1" dirty="0">
                <a:latin typeface="+mn-ea"/>
                <a:ea typeface="+mn-ea"/>
              </a:rPr>
              <a:t>杜甫</a:t>
            </a:r>
            <a:endParaRPr lang="en-US" altLang="zh-CN" sz="4300" b="1" dirty="0">
              <a:latin typeface="+mn-ea"/>
              <a:ea typeface="+mn-ea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4300" b="1" dirty="0">
                <a:latin typeface="+mn-ea"/>
                <a:ea typeface="+mn-ea"/>
              </a:rPr>
              <a:t>《</a:t>
            </a:r>
            <a:r>
              <a:rPr lang="zh-CN" altLang="en-US" sz="4300" b="1" dirty="0">
                <a:latin typeface="+mn-ea"/>
                <a:ea typeface="+mn-ea"/>
              </a:rPr>
              <a:t>长沙过贾谊宅</a:t>
            </a:r>
            <a:r>
              <a:rPr lang="en-US" altLang="zh-CN" sz="4300" b="1" dirty="0">
                <a:latin typeface="+mn-ea"/>
                <a:ea typeface="+mn-ea"/>
              </a:rPr>
              <a:t>》</a:t>
            </a:r>
            <a:r>
              <a:rPr lang="en-US" altLang="zh-CN" sz="4300" b="1" dirty="0">
                <a:latin typeface="+mn-ea"/>
              </a:rPr>
              <a:t>/</a:t>
            </a:r>
            <a:r>
              <a:rPr lang="zh-CN" altLang="en-US" sz="4300" b="1" dirty="0">
                <a:latin typeface="+mn-ea"/>
                <a:ea typeface="+mn-ea"/>
              </a:rPr>
              <a:t>刘长卿</a:t>
            </a:r>
            <a:endParaRPr lang="en-US" altLang="zh-CN" sz="4300" b="1" dirty="0">
              <a:latin typeface="+mn-ea"/>
              <a:ea typeface="+mn-ea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4300" b="1" dirty="0">
                <a:latin typeface="+mn-ea"/>
                <a:ea typeface="+mn-ea"/>
              </a:rPr>
              <a:t>《</a:t>
            </a:r>
            <a:r>
              <a:rPr lang="zh-CN" altLang="en-US" sz="4300" b="1" dirty="0">
                <a:latin typeface="+mn-ea"/>
                <a:ea typeface="+mn-ea"/>
              </a:rPr>
              <a:t>左迁至蓝关示侄孙湘</a:t>
            </a:r>
            <a:r>
              <a:rPr lang="en-US" altLang="zh-CN" sz="4300" b="1" dirty="0">
                <a:latin typeface="+mn-ea"/>
                <a:ea typeface="+mn-ea"/>
              </a:rPr>
              <a:t>》</a:t>
            </a:r>
            <a:r>
              <a:rPr lang="en-US" altLang="zh-CN" sz="4300" b="1" dirty="0">
                <a:latin typeface="+mn-ea"/>
              </a:rPr>
              <a:t>/</a:t>
            </a:r>
            <a:r>
              <a:rPr lang="zh-CN" altLang="en-US" sz="4300" b="1" dirty="0" smtClean="0">
                <a:latin typeface="+mn-ea"/>
                <a:ea typeface="+mn-ea"/>
              </a:rPr>
              <a:t>韩愈</a:t>
            </a:r>
            <a:endParaRPr lang="en-US" altLang="zh-CN" sz="4300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1"/>
          <p:cNvPicPr>
            <a:picLocks noChangeAspect="1"/>
          </p:cNvPicPr>
          <p:nvPr/>
        </p:nvPicPr>
        <p:blipFill>
          <a:blip r:embed="rId1" cstate="print"/>
          <a:srcRect t="14948" b="10052"/>
          <a:stretch>
            <a:fillRect/>
          </a:stretch>
        </p:blipFill>
        <p:spPr bwMode="auto">
          <a:xfrm>
            <a:off x="0" y="8467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Box 4"/>
          <p:cNvSpPr txBox="1">
            <a:spLocks noChangeArrowheads="1"/>
          </p:cNvSpPr>
          <p:nvPr/>
        </p:nvSpPr>
        <p:spPr bwMode="auto">
          <a:xfrm>
            <a:off x="2247900" y="588433"/>
            <a:ext cx="7281333" cy="4154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长沙过贾谊宅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</a:pPr>
            <a:r>
              <a:rPr lang="zh-CN" altLang="en-US" sz="5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刘长卿</a:t>
            </a:r>
            <a:endParaRPr lang="en-US" altLang="zh-CN" sz="59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2"/>
          <p:cNvPicPr>
            <a:picLocks noChangeAspect="1"/>
          </p:cNvPicPr>
          <p:nvPr/>
        </p:nvPicPr>
        <p:blipFill>
          <a:blip r:embed="rId1" cstate="print"/>
          <a:srcRect b="15714"/>
          <a:stretch>
            <a:fillRect/>
          </a:stretch>
        </p:blipFill>
        <p:spPr bwMode="auto">
          <a:xfrm>
            <a:off x="1" y="0"/>
            <a:ext cx="12204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"/>
          <p:cNvGrpSpPr/>
          <p:nvPr/>
        </p:nvGrpSpPr>
        <p:grpSpPr bwMode="auto">
          <a:xfrm>
            <a:off x="986367" y="766234"/>
            <a:ext cx="10219267" cy="5249333"/>
            <a:chOff x="739035" y="574676"/>
            <a:chExt cx="7665395" cy="3936980"/>
          </a:xfrm>
        </p:grpSpPr>
        <p:sp>
          <p:nvSpPr>
            <p:cNvPr id="6" name="圆角矩形 5"/>
            <p:cNvSpPr/>
            <p:nvPr/>
          </p:nvSpPr>
          <p:spPr>
            <a:xfrm>
              <a:off x="739035" y="574676"/>
              <a:ext cx="7665395" cy="3936980"/>
            </a:xfrm>
            <a:prstGeom prst="roundRect">
              <a:avLst>
                <a:gd name="adj" fmla="val 8430"/>
              </a:avLst>
            </a:prstGeom>
            <a:solidFill>
              <a:schemeClr val="bg1">
                <a:alpha val="85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2229" name="Text Box 5"/>
            <p:cNvSpPr txBox="1">
              <a:spLocks noChangeArrowheads="1"/>
            </p:cNvSpPr>
            <p:nvPr/>
          </p:nvSpPr>
          <p:spPr bwMode="auto">
            <a:xfrm>
              <a:off x="958850" y="579438"/>
              <a:ext cx="6959600" cy="39125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长沙过贾谊宅</a:t>
              </a:r>
              <a:endPara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刘长卿</a:t>
              </a:r>
              <a:endPara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三年谪宦此栖迟，万古惟留楚客悲。</a:t>
              </a:r>
              <a:endPara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秋草独寻人去后，寒林空见日斜时。</a:t>
              </a:r>
              <a:endParaRPr lang="zh-CN" altLang="en-US" sz="3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汉文有道恩犹薄，湘水无情吊岂知？</a:t>
              </a:r>
              <a:endParaRPr lang="en-US" altLang="zh-CN" sz="3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寂寂江山摇落处，怜君何事到天涯！</a:t>
              </a:r>
              <a:endPara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13318" y="2438401"/>
            <a:ext cx="10765367" cy="3003895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2400"/>
              </a:spcBef>
              <a:buClr>
                <a:schemeClr val="tx2"/>
              </a:buClr>
              <a:buSzPct val="70000"/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刘长卿</a:t>
            </a:r>
            <a:r>
              <a:rPr lang="en-US" altLang="zh-CN" sz="4800" b="1" dirty="0">
                <a:latin typeface="+mn-ea"/>
                <a:ea typeface="+mn-ea"/>
              </a:rPr>
              <a:t>(</a:t>
            </a:r>
            <a:r>
              <a:rPr lang="zh-CN" altLang="en-US" sz="4800" b="1" dirty="0">
                <a:latin typeface="+mn-ea"/>
                <a:ea typeface="+mn-ea"/>
              </a:rPr>
              <a:t>？</a:t>
            </a:r>
            <a:r>
              <a:rPr lang="en-US" altLang="zh-CN" sz="4800" b="1" dirty="0">
                <a:latin typeface="+mn-ea"/>
                <a:ea typeface="+mn-ea"/>
              </a:rPr>
              <a:t>- 786)</a:t>
            </a:r>
            <a:r>
              <a:rPr lang="zh-CN" altLang="en-US" sz="4800" b="1" dirty="0">
                <a:latin typeface="+mn-ea"/>
                <a:ea typeface="+mn-ea"/>
              </a:rPr>
              <a:t>，字</a:t>
            </a:r>
            <a:r>
              <a:rPr lang="zh-CN" altLang="en-US" sz="4800" b="1" dirty="0">
                <a:solidFill>
                  <a:srgbClr val="FF00FF"/>
                </a:solidFill>
                <a:latin typeface="+mn-ea"/>
                <a:ea typeface="+mn-ea"/>
              </a:rPr>
              <a:t>文房</a:t>
            </a:r>
            <a:r>
              <a:rPr lang="zh-CN" altLang="en-US" sz="4800" b="1" dirty="0">
                <a:latin typeface="+mn-ea"/>
                <a:ea typeface="+mn-ea"/>
              </a:rPr>
              <a:t>，汉族，宣城</a:t>
            </a:r>
            <a:r>
              <a:rPr lang="en-US" altLang="zh-CN" sz="4800" b="1" dirty="0">
                <a:latin typeface="+mn-ea"/>
                <a:ea typeface="+mn-ea"/>
              </a:rPr>
              <a:t>(</a:t>
            </a:r>
            <a:r>
              <a:rPr lang="zh-CN" altLang="en-US" sz="4800" b="1" dirty="0">
                <a:latin typeface="+mn-ea"/>
                <a:ea typeface="+mn-ea"/>
              </a:rPr>
              <a:t>今属安徽</a:t>
            </a:r>
            <a:r>
              <a:rPr lang="en-US" altLang="zh-CN" sz="4800" b="1" dirty="0">
                <a:latin typeface="+mn-ea"/>
                <a:ea typeface="+mn-ea"/>
              </a:rPr>
              <a:t>)</a:t>
            </a:r>
            <a:r>
              <a:rPr lang="zh-CN" altLang="en-US" sz="4800" b="1" dirty="0">
                <a:latin typeface="+mn-ea"/>
                <a:ea typeface="+mn-ea"/>
              </a:rPr>
              <a:t>人，</a:t>
            </a:r>
            <a:r>
              <a:rPr lang="zh-CN" altLang="en-US" sz="4800" b="1" dirty="0">
                <a:solidFill>
                  <a:srgbClr val="FF00FF"/>
                </a:solidFill>
                <a:latin typeface="+mn-ea"/>
                <a:ea typeface="+mn-ea"/>
              </a:rPr>
              <a:t>唐代诗人</a:t>
            </a:r>
            <a:r>
              <a:rPr lang="zh-CN" altLang="en-US" sz="4800" b="1" dirty="0">
                <a:latin typeface="+mn-ea"/>
                <a:ea typeface="+mn-ea"/>
              </a:rPr>
              <a:t>。德宗建中年间，官终随州刺史，世称刘随州。</a:t>
            </a:r>
            <a:endParaRPr lang="zh-CN" altLang="en-US" sz="4300" b="1" dirty="0"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15900" y="309034"/>
            <a:ext cx="3261784" cy="1231900"/>
            <a:chOff x="0" y="0"/>
            <a:chExt cx="3038475" cy="1011238"/>
          </a:xfrm>
        </p:grpSpPr>
        <p:pic>
          <p:nvPicPr>
            <p:cNvPr id="53252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253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作者简介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75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76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77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78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79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0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1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2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3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4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5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6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7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8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89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0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1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2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3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4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5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6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7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8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299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0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1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2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3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4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5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6" name="文本框 49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7" name="文本框 50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8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09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0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1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2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3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4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5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6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7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8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19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0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1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2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3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4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5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6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7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8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29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0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1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2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3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4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5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6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7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8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39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0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1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2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3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4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5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6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7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8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49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0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1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2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3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4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5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6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7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8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59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0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1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2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3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4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5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6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7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8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69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70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71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72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73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4374" name="Text Box 5"/>
          <p:cNvSpPr txBox="1">
            <a:spLocks noChangeArrowheads="1"/>
          </p:cNvSpPr>
          <p:nvPr/>
        </p:nvSpPr>
        <p:spPr bwMode="auto">
          <a:xfrm>
            <a:off x="687917" y="152400"/>
            <a:ext cx="10843683" cy="6405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长沙过贾谊宅</a:t>
            </a:r>
            <a:endParaRPr lang="en-US" altLang="zh-CN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刘长卿</a:t>
            </a:r>
            <a:endParaRPr lang="en-US" altLang="zh-CN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三年谪宦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栖迟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，万古惟留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楚客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悲。</a:t>
            </a:r>
            <a:endParaRPr lang="en-US" altLang="zh-CN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秋草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寻人去后，寒林空见日斜时。</a:t>
            </a:r>
            <a:endParaRPr lang="zh-CN" altLang="en-US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汉文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有道恩犹薄，湘水无情</a:t>
            </a:r>
            <a:r>
              <a:rPr lang="zh-CN" altLang="en-US" sz="4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吊</a:t>
            </a: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岂知</a:t>
            </a:r>
            <a:r>
              <a:rPr lang="en-US" altLang="zh-CN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寂寂江山摇落处，怜君何事到天涯！</a:t>
            </a:r>
            <a:endParaRPr lang="zh-CN" altLang="en-US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15900" y="152401"/>
            <a:ext cx="3261784" cy="1231900"/>
            <a:chOff x="0" y="0"/>
            <a:chExt cx="3038475" cy="1011238"/>
          </a:xfrm>
        </p:grpSpPr>
        <p:pic>
          <p:nvPicPr>
            <p:cNvPr id="54382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383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诗歌解读</a:t>
              </a:r>
              <a:endParaRPr lang="zh-CN" altLang="en-US" sz="4300" b="1" dirty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060451" y="1655234"/>
            <a:ext cx="4476749" cy="7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贾谊被贬至长沙三年。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476751" y="2777067"/>
            <a:ext cx="1327149" cy="7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居留。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989234" y="2785534"/>
            <a:ext cx="4078817" cy="7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指客居楚地的贾谊。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010834" y="3922185"/>
            <a:ext cx="2715684" cy="7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一作“渐”。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39751" y="4944534"/>
            <a:ext cx="2368549" cy="7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指汉文帝。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534835" y="4982846"/>
            <a:ext cx="8961967" cy="6159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凭吊。贾谊在长沙曾写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吊屈原赋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凭吊屈原。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4"/>
          <p:cNvSpPr txBox="1">
            <a:spLocks noChangeArrowheads="1"/>
          </p:cNvSpPr>
          <p:nvPr/>
        </p:nvSpPr>
        <p:spPr bwMode="auto">
          <a:xfrm>
            <a:off x="1413934" y="1714500"/>
            <a:ext cx="9770533" cy="1856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三年谪宦此栖迟，万古惟留楚客悲。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秋草独寻人去后，寒林空见日斜时。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18118" y="3744384"/>
            <a:ext cx="10342033" cy="2683933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kumimoji="1" lang="zh-CN" altLang="en-US" sz="4300" b="1" dirty="0">
                <a:solidFill>
                  <a:srgbClr val="0000FF"/>
                </a:solidFill>
                <a:latin typeface="+mn-ea"/>
                <a:ea typeface="+mn-ea"/>
              </a:rPr>
              <a:t>    贾谊被贬至长沙居住了三年，千年万代只留下贾谊的悲哀。人离去之后，满院秋草衰枯，寒林里只见夕阳缓缓斜倾。</a:t>
            </a:r>
            <a:endParaRPr kumimoji="1" lang="zh-CN" altLang="en-US" sz="43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198967" y="169334"/>
            <a:ext cx="3261784" cy="1231900"/>
            <a:chOff x="0" y="0"/>
            <a:chExt cx="3038475" cy="1011238"/>
          </a:xfrm>
        </p:grpSpPr>
        <p:pic>
          <p:nvPicPr>
            <p:cNvPr id="55301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2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古诗今译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4"/>
          <p:cNvSpPr txBox="1">
            <a:spLocks noChangeArrowheads="1"/>
          </p:cNvSpPr>
          <p:nvPr/>
        </p:nvSpPr>
        <p:spPr bwMode="auto">
          <a:xfrm>
            <a:off x="1134533" y="994834"/>
            <a:ext cx="10346267" cy="1856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汉文有道恩犹薄，湘水无情吊岂知。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寂寂江山摇落处，怜君何事到天涯！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138768" y="3255434"/>
            <a:ext cx="10342033" cy="2683933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kumimoji="1" lang="zh-CN" altLang="en-US" sz="4300" b="1" dirty="0">
                <a:solidFill>
                  <a:srgbClr val="0000FF"/>
                </a:solidFill>
                <a:latin typeface="+mn-ea"/>
                <a:ea typeface="+mn-ea"/>
              </a:rPr>
              <a:t>    汉文帝重才恩德尚且淡薄，湘江水无情凭吊又有谁知道？寂寞的深山里落叶纷纷，可怜你不知因何天涯飘零</a:t>
            </a:r>
            <a:r>
              <a:rPr kumimoji="1" lang="en-US" altLang="zh-CN" sz="4300" b="1" dirty="0">
                <a:solidFill>
                  <a:srgbClr val="0000FF"/>
                </a:solidFill>
                <a:latin typeface="+mn-ea"/>
                <a:ea typeface="+mn-ea"/>
              </a:rPr>
              <a:t>! </a:t>
            </a:r>
            <a:endParaRPr kumimoji="1" lang="zh-CN" altLang="en-US" sz="43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95867" y="2230967"/>
            <a:ext cx="10735733" cy="3447093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2400"/>
              </a:spcBef>
              <a:buClr>
                <a:schemeClr val="tx2"/>
              </a:buClr>
              <a:buSzPct val="70000"/>
              <a:defRPr/>
            </a:pPr>
            <a:r>
              <a:rPr lang="zh-CN" altLang="en-US" sz="4800" b="1" dirty="0">
                <a:latin typeface="+mn-ea"/>
                <a:ea typeface="+mn-ea"/>
              </a:rPr>
              <a:t>    作者通过对贾谊不幸遭遇的凭吊和痛惜，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抒发了自己被贬的悲愤和痛苦以及对当时社会现实的愤懑之情。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173567" y="330201"/>
            <a:ext cx="3261784" cy="1231900"/>
            <a:chOff x="0" y="0"/>
            <a:chExt cx="3038475" cy="1011238"/>
          </a:xfrm>
        </p:grpSpPr>
        <p:pic>
          <p:nvPicPr>
            <p:cNvPr id="57348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49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主旨归纳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7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7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7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7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75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7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7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7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7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8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2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3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39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2" name="文本框 38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3" name="文本框 39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0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5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1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2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3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4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5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5846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186267" y="184151"/>
            <a:ext cx="3261784" cy="1231900"/>
            <a:chOff x="0" y="0"/>
            <a:chExt cx="3038475" cy="1011238"/>
          </a:xfrm>
        </p:grpSpPr>
        <p:pic>
          <p:nvPicPr>
            <p:cNvPr id="58472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473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重点赏析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47133" y="1255185"/>
            <a:ext cx="11328400" cy="5293783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dirty="0">
                <a:latin typeface="+mn-ea"/>
                <a:ea typeface="+mn-ea"/>
              </a:rPr>
              <a:t>    首联写贾谊三年谪官，落得“万古”留悲，一个“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悲</a:t>
            </a:r>
            <a:r>
              <a:rPr lang="zh-CN" altLang="en-US" sz="3700" b="1" dirty="0">
                <a:latin typeface="+mn-ea"/>
                <a:ea typeface="+mn-ea"/>
              </a:rPr>
              <a:t>”字，直贯篇末，奠定了全诗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凄怆忧愤</a:t>
            </a:r>
            <a:r>
              <a:rPr lang="zh-CN" altLang="en-US" sz="3700" b="1" dirty="0">
                <a:latin typeface="+mn-ea"/>
                <a:ea typeface="+mn-ea"/>
              </a:rPr>
              <a:t>的基调。作者明写贾谊，实则是在暗寓自身迁谪。颔联描绘出了一幅古宅萧条冷落，秋草衰枯，寒林空寂，日斜人去的凄凉之景。颈联以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“汉文有道”反衬贾谊被贬的凄凉，同时借用贾谊写赋吊屈原的典故，用湘水无情</a:t>
            </a:r>
            <a:endParaRPr lang="zh-CN" altLang="en-US" sz="37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60401" y="984251"/>
            <a:ext cx="10934700" cy="5247586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tx2"/>
              </a:buClr>
              <a:buSzPct val="70000"/>
              <a:defRPr/>
            </a:pPr>
            <a:r>
              <a:rPr lang="zh-CN" altLang="en-US" sz="3700" b="1" dirty="0">
                <a:solidFill>
                  <a:srgbClr val="FF0000"/>
                </a:solidFill>
                <a:latin typeface="+mn-ea"/>
              </a:rPr>
              <a:t>地日夜流逝，来抒发作者对前贤的深切同情和内心的无限愤懑之情</a:t>
            </a:r>
            <a:r>
              <a:rPr lang="zh-CN" altLang="en-US" sz="3700" b="1" dirty="0">
                <a:latin typeface="+mn-ea"/>
              </a:rPr>
              <a:t>。</a:t>
            </a:r>
            <a:r>
              <a:rPr lang="zh-CN" altLang="en-US" sz="3700" b="1" dirty="0">
                <a:latin typeface="+mn-ea"/>
                <a:ea typeface="+mn-ea"/>
              </a:rPr>
              <a:t>尾联写暮色沉沉，江山寂寥，秋风吹过，黄叶飘零，既写自然景色的萧瑟凄凉，同时更</a:t>
            </a:r>
            <a:r>
              <a:rPr lang="zh-CN" altLang="en-US" sz="3700" b="1" dirty="0">
                <a:solidFill>
                  <a:srgbClr val="1552D1"/>
                </a:solidFill>
                <a:latin typeface="+mn-ea"/>
                <a:ea typeface="+mn-ea"/>
              </a:rPr>
              <a:t>象征着李唐王朝的衰败局势</a:t>
            </a:r>
            <a:r>
              <a:rPr lang="zh-CN" altLang="en-US" sz="3700" b="1" dirty="0">
                <a:latin typeface="+mn-ea"/>
                <a:ea typeface="+mn-ea"/>
              </a:rPr>
              <a:t>。末句作者用与贾谊对话的方式，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既表达对贾谊悲惨身世的感慨，同时也衬托出自己抑郁悲凉、痛苦无奈的心境。</a:t>
            </a:r>
            <a:endParaRPr lang="zh-CN" altLang="en-US" sz="37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1"/>
          <p:cNvPicPr>
            <a:picLocks noChangeAspect="1"/>
          </p:cNvPicPr>
          <p:nvPr/>
        </p:nvPicPr>
        <p:blipFill>
          <a:blip r:embed="rId1" cstate="print"/>
          <a:srcRect b="4790"/>
          <a:stretch>
            <a:fillRect/>
          </a:stretch>
        </p:blipFill>
        <p:spPr bwMode="auto">
          <a:xfrm>
            <a:off x="0" y="0"/>
            <a:ext cx="12192000" cy="6868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Box 4"/>
          <p:cNvSpPr txBox="1">
            <a:spLocks noChangeArrowheads="1"/>
          </p:cNvSpPr>
          <p:nvPr/>
        </p:nvSpPr>
        <p:spPr bwMode="auto">
          <a:xfrm>
            <a:off x="751418" y="1003300"/>
            <a:ext cx="10689167" cy="4154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7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左迁至蓝关示侄孙湘</a:t>
            </a:r>
            <a:endParaRPr lang="zh-CN" altLang="en-US" sz="7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</a:pPr>
            <a:r>
              <a:rPr lang="zh-CN" altLang="en-US" sz="59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 愈</a:t>
            </a:r>
            <a:endParaRPr lang="zh-CN" altLang="en-US" sz="59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图片 1"/>
          <p:cNvPicPr>
            <a:picLocks noChangeAspect="1"/>
          </p:cNvPicPr>
          <p:nvPr/>
        </p:nvPicPr>
        <p:blipFill>
          <a:blip r:embed="rId1" cstate="print"/>
          <a:srcRect b="1260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extBox 4"/>
          <p:cNvSpPr txBox="1">
            <a:spLocks noChangeArrowheads="1"/>
          </p:cNvSpPr>
          <p:nvPr/>
        </p:nvSpPr>
        <p:spPr bwMode="auto">
          <a:xfrm>
            <a:off x="1835785" y="1023410"/>
            <a:ext cx="7281333" cy="4154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 eaLnBrk="1" hangingPunct="1">
              <a:lnSpc>
                <a:spcPct val="20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商山早行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</a:pPr>
            <a:r>
              <a:rPr lang="zh-CN" altLang="en-US" sz="5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温庭筠</a:t>
            </a:r>
            <a:endParaRPr lang="zh-CN" altLang="en-US" sz="59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图片 2"/>
          <p:cNvPicPr>
            <a:picLocks noChangeAspect="1"/>
          </p:cNvPicPr>
          <p:nvPr/>
        </p:nvPicPr>
        <p:blipFill>
          <a:blip r:embed="rId1" cstate="print"/>
          <a:srcRect t="5960" b="1151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3"/>
          <p:cNvGrpSpPr/>
          <p:nvPr/>
        </p:nvGrpSpPr>
        <p:grpSpPr bwMode="auto">
          <a:xfrm>
            <a:off x="969433" y="660400"/>
            <a:ext cx="10219267" cy="5270500"/>
            <a:chOff x="726333" y="495618"/>
            <a:chExt cx="7665395" cy="3952855"/>
          </a:xfrm>
        </p:grpSpPr>
        <p:sp>
          <p:nvSpPr>
            <p:cNvPr id="5" name="圆角矩形 4"/>
            <p:cNvSpPr/>
            <p:nvPr/>
          </p:nvSpPr>
          <p:spPr>
            <a:xfrm>
              <a:off x="726333" y="513081"/>
              <a:ext cx="7665395" cy="3935392"/>
            </a:xfrm>
            <a:prstGeom prst="roundRect">
              <a:avLst>
                <a:gd name="adj" fmla="val 8430"/>
              </a:avLst>
            </a:prstGeom>
            <a:solidFill>
              <a:schemeClr val="bg1">
                <a:alpha val="85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950199" y="495618"/>
              <a:ext cx="7243068" cy="39125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左迁至蓝关示侄孙湘</a:t>
              </a:r>
              <a:endPara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韩愈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一封朝奏九重天，夕贬潮州路八千。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欲为圣明除弊事，肯将衰朽惜残年！</a:t>
              </a:r>
              <a:endPara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云横秦岭家何在？雪拥蓝关马不前。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知汝远来应有意，好收吾骨瘴江边。</a:t>
              </a:r>
              <a:endPara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47134" y="1604433"/>
            <a:ext cx="11497733" cy="4564322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2400"/>
              </a:spcBef>
              <a:buClr>
                <a:schemeClr val="tx2"/>
              </a:buClr>
              <a:buSzPct val="70000"/>
              <a:defRPr/>
            </a:pP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韩愈</a:t>
            </a:r>
            <a:r>
              <a:rPr lang="en-US" altLang="zh-CN" sz="3700" b="1" dirty="0">
                <a:latin typeface="+mn-ea"/>
                <a:ea typeface="+mn-ea"/>
              </a:rPr>
              <a:t>(768—824)</a:t>
            </a:r>
            <a:r>
              <a:rPr lang="zh-CN" altLang="en-US" sz="3700" b="1" dirty="0">
                <a:latin typeface="+mn-ea"/>
                <a:ea typeface="+mn-ea"/>
              </a:rPr>
              <a:t>，唐代文学家，字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  <a:ea typeface="+mn-ea"/>
              </a:rPr>
              <a:t>退之</a:t>
            </a:r>
            <a:r>
              <a:rPr lang="zh-CN" altLang="en-US" sz="3700" b="1" dirty="0">
                <a:latin typeface="+mn-ea"/>
                <a:ea typeface="+mn-ea"/>
              </a:rPr>
              <a:t>，河南河阳</a:t>
            </a:r>
            <a:r>
              <a:rPr lang="en-US" altLang="zh-CN" sz="3700" b="1" dirty="0">
                <a:latin typeface="+mn-ea"/>
                <a:ea typeface="+mn-ea"/>
              </a:rPr>
              <a:t>(</a:t>
            </a:r>
            <a:r>
              <a:rPr lang="zh-CN" altLang="en-US" sz="3700" b="1" dirty="0">
                <a:latin typeface="+mn-ea"/>
                <a:ea typeface="+mn-ea"/>
              </a:rPr>
              <a:t>今河南孟州</a:t>
            </a:r>
            <a:r>
              <a:rPr lang="en-US" altLang="zh-CN" sz="3700" b="1" dirty="0">
                <a:latin typeface="+mn-ea"/>
                <a:ea typeface="+mn-ea"/>
              </a:rPr>
              <a:t>) </a:t>
            </a:r>
            <a:r>
              <a:rPr lang="zh-CN" altLang="en-US" sz="3700" b="1" dirty="0">
                <a:latin typeface="+mn-ea"/>
                <a:ea typeface="+mn-ea"/>
              </a:rPr>
              <a:t>人。自谓郡望昌黎，世称韩昌黎。力反六朝以来的骈偶文风，提倡散体，与柳宗元同为古文运动的倡导者。其散文在继承先秦、两汉古文的基础上，加以创新和发展。被列为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  <a:ea typeface="+mn-ea"/>
              </a:rPr>
              <a:t>“唐宋八大家”之首</a:t>
            </a:r>
            <a:r>
              <a:rPr lang="zh-CN" altLang="en-US" sz="3700" b="1" dirty="0">
                <a:latin typeface="+mn-ea"/>
                <a:ea typeface="+mn-ea"/>
              </a:rPr>
              <a:t>，与柳宗元并称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  <a:ea typeface="+mn-ea"/>
              </a:rPr>
              <a:t>“韩柳”</a:t>
            </a:r>
            <a:r>
              <a:rPr lang="zh-CN" altLang="en-US" sz="3700" b="1" dirty="0">
                <a:latin typeface="+mn-ea"/>
                <a:ea typeface="+mn-ea"/>
              </a:rPr>
              <a:t>。著有</a:t>
            </a:r>
            <a:r>
              <a:rPr lang="en-US" altLang="zh-CN" sz="3700" b="1" dirty="0">
                <a:latin typeface="+mn-ea"/>
                <a:ea typeface="+mn-ea"/>
              </a:rPr>
              <a:t>《</a:t>
            </a:r>
            <a:r>
              <a:rPr lang="zh-CN" altLang="en-US" sz="3700" b="1" dirty="0">
                <a:latin typeface="+mn-ea"/>
                <a:ea typeface="+mn-ea"/>
              </a:rPr>
              <a:t>昌黎先生集</a:t>
            </a:r>
            <a:r>
              <a:rPr lang="en-US" altLang="zh-CN" sz="3700" b="1" dirty="0">
                <a:latin typeface="+mn-ea"/>
                <a:ea typeface="+mn-ea"/>
              </a:rPr>
              <a:t>》</a:t>
            </a:r>
            <a:r>
              <a:rPr lang="zh-CN" altLang="en-US" sz="3700" b="1" dirty="0">
                <a:latin typeface="+mn-ea"/>
                <a:ea typeface="+mn-ea"/>
              </a:rPr>
              <a:t>。</a:t>
            </a:r>
            <a:endParaRPr lang="zh-CN" altLang="en-US" sz="2700" b="1" dirty="0"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15900" y="340785"/>
            <a:ext cx="3261784" cy="1231900"/>
            <a:chOff x="0" y="0"/>
            <a:chExt cx="3038475" cy="1011238"/>
          </a:xfrm>
        </p:grpSpPr>
        <p:pic>
          <p:nvPicPr>
            <p:cNvPr id="62468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69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作者简介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49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49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49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49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495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49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49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49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49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0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2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3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1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2" name="文本框 55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3" name="文本框 56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2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5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3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4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5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6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7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358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677334" y="924985"/>
            <a:ext cx="10589684" cy="5532280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7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左迁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至蓝关示侄孙湘</a:t>
            </a:r>
            <a:endParaRPr lang="zh-CN" altLang="en-US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韩愈</a:t>
            </a:r>
            <a:endParaRPr lang="en-US" altLang="zh-CN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</a:t>
            </a:r>
            <a:r>
              <a:rPr lang="zh-CN" altLang="en-US" sz="3700" b="1" spc="8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朝奏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九重天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，夕贬潮州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路八千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欲为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圣明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除弊事，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将衰朽惜残年！</a:t>
            </a:r>
            <a:endParaRPr lang="zh-CN" altLang="en-US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云横秦岭家何在？雪拥蓝关马不前。</a:t>
            </a:r>
            <a:endParaRPr lang="en-US" altLang="zh-CN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知汝远来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应有意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，好收吾骨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瘴江边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15900" y="152401"/>
            <a:ext cx="3261784" cy="1231900"/>
            <a:chOff x="0" y="0"/>
            <a:chExt cx="3038475" cy="1011238"/>
          </a:xfrm>
        </p:grpSpPr>
        <p:pic>
          <p:nvPicPr>
            <p:cNvPr id="63601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602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诗歌解读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663951" y="734485"/>
            <a:ext cx="1483783" cy="613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贬官。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486834" y="1708151"/>
            <a:ext cx="3655484" cy="1107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这里指韩愈的谏书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论佛骨表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845734" y="3172884"/>
            <a:ext cx="2309284" cy="615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早晨上奏。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4345518" y="3172884"/>
            <a:ext cx="5496983" cy="615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皇帝的宫殿，这里指皇帝。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134351" y="2224618"/>
            <a:ext cx="3132667" cy="615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泛指路途遥远。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2313518" y="4197351"/>
            <a:ext cx="1896533" cy="615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指皇帝。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5147734" y="4239684"/>
            <a:ext cx="2722033" cy="615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岂肯、哪能。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3261785" y="5183718"/>
            <a:ext cx="3134783" cy="615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应该有所打算。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8276167" y="5183718"/>
            <a:ext cx="1896533" cy="615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指岭南。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4"/>
          <p:cNvSpPr txBox="1">
            <a:spLocks noChangeArrowheads="1"/>
          </p:cNvSpPr>
          <p:nvPr/>
        </p:nvSpPr>
        <p:spPr bwMode="auto">
          <a:xfrm>
            <a:off x="1413934" y="1714500"/>
            <a:ext cx="9770533" cy="1856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一封朝奏九重天，夕贬潮州路八千。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欲为圣明除弊事，肯将衰朽惜残年！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01185" y="3884084"/>
            <a:ext cx="10342033" cy="2343714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    一篇</a:t>
            </a:r>
            <a:r>
              <a:rPr kumimoji="1" lang="en-US" altLang="zh-CN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kumimoji="1"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论佛骨表</a:t>
            </a:r>
            <a:r>
              <a:rPr kumimoji="1" lang="en-US" altLang="zh-CN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kumimoji="1"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早晨上奏给皇帝，晚上就被贬到路途遥远的潮州。本想替皇上除去那些有害的事</a:t>
            </a:r>
            <a:r>
              <a:rPr kumimoji="1" lang="en-US" altLang="en-US" sz="3700" b="1" dirty="0">
                <a:solidFill>
                  <a:srgbClr val="0000FF"/>
                </a:solidFill>
                <a:latin typeface="Microsoft Yi Baiti" panose="03000500000000000000" pitchFamily="66" charset="0"/>
              </a:rPr>
              <a:t>，</a:t>
            </a:r>
            <a:r>
              <a:rPr kumimoji="1" lang="zh-CN" altLang="en-US" sz="3700" b="1" dirty="0">
                <a:solidFill>
                  <a:srgbClr val="0000FF"/>
                </a:solidFill>
                <a:latin typeface="宋体" panose="02010600030101010101" pitchFamily="2" charset="-122"/>
              </a:rPr>
              <a:t>哪能以衰老为由吝惜残余的生命呢！</a:t>
            </a:r>
            <a:endParaRPr kumimoji="1"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198967" y="169334"/>
            <a:ext cx="3261784" cy="1231900"/>
            <a:chOff x="0" y="0"/>
            <a:chExt cx="3038475" cy="1011238"/>
          </a:xfrm>
        </p:grpSpPr>
        <p:pic>
          <p:nvPicPr>
            <p:cNvPr id="64517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18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古诗今译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4"/>
          <p:cNvSpPr txBox="1">
            <a:spLocks noChangeArrowheads="1"/>
          </p:cNvSpPr>
          <p:nvPr/>
        </p:nvSpPr>
        <p:spPr bwMode="auto">
          <a:xfrm>
            <a:off x="1134533" y="994834"/>
            <a:ext cx="10346267" cy="1856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云横秦岭家何在？雪拥蓝关马不前。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知汝远来应有意，好收吾骨瘴江边。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035052" y="3083984"/>
            <a:ext cx="10342033" cy="3536949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kumimoji="1" lang="zh-CN" altLang="en-US" sz="4300" b="1" dirty="0">
                <a:solidFill>
                  <a:srgbClr val="0000FF"/>
                </a:solidFill>
                <a:latin typeface="+mn-ea"/>
                <a:ea typeface="+mn-ea"/>
              </a:rPr>
              <a:t>    云雾遮住终南山，我的家在何处？大雪拥塞蓝关马儿也不肯前行。我知道你远道而来应该有所打算，正好在瘴江边收殓我的尸骨。</a:t>
            </a:r>
            <a:endParaRPr kumimoji="1" lang="en-US" altLang="zh-CN" sz="43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128184" y="2133600"/>
            <a:ext cx="10109200" cy="34470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ts val="2400"/>
              </a:spcBef>
              <a:buClr>
                <a:schemeClr val="tx2"/>
              </a:buClr>
              <a:buSzPct val="70000"/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本诗作者通过叙写自己上书进谏而遭贬一事，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抒发了作者内心郁愤以及前途未卜的感伤情绪。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75167" y="404285"/>
            <a:ext cx="3261784" cy="1231900"/>
            <a:chOff x="0" y="0"/>
            <a:chExt cx="3038475" cy="1011238"/>
          </a:xfrm>
        </p:grpSpPr>
        <p:pic>
          <p:nvPicPr>
            <p:cNvPr id="66564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565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主旨归纳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234951" y="273051"/>
            <a:ext cx="3261783" cy="1231900"/>
            <a:chOff x="0" y="0"/>
            <a:chExt cx="3038475" cy="1011238"/>
          </a:xfrm>
        </p:grpSpPr>
        <p:pic>
          <p:nvPicPr>
            <p:cNvPr id="67588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89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重点赏析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6767" y="1504952"/>
            <a:ext cx="11387667" cy="4393506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dirty="0">
                <a:latin typeface="+mn-ea"/>
                <a:ea typeface="+mn-ea"/>
              </a:rPr>
              <a:t>    全诗融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叙事、写景、抒情</a:t>
            </a:r>
            <a:r>
              <a:rPr lang="zh-CN" altLang="en-US" sz="3700" b="1" dirty="0">
                <a:latin typeface="+mn-ea"/>
                <a:ea typeface="+mn-ea"/>
              </a:rPr>
              <a:t>为一体，诗味浓郁，感情真切，对比鲜明。首联写因“一封</a:t>
            </a:r>
            <a:r>
              <a:rPr lang="en-US" altLang="zh-CN" sz="3700" b="1" dirty="0">
                <a:latin typeface="+mn-ea"/>
                <a:ea typeface="+mn-ea"/>
              </a:rPr>
              <a:t>(</a:t>
            </a:r>
            <a:r>
              <a:rPr lang="zh-CN" altLang="en-US" sz="3700" b="1" dirty="0">
                <a:latin typeface="+mn-ea"/>
                <a:ea typeface="+mn-ea"/>
              </a:rPr>
              <a:t>书</a:t>
            </a:r>
            <a:r>
              <a:rPr lang="en-US" altLang="zh-CN" sz="3700" b="1" dirty="0">
                <a:latin typeface="+mn-ea"/>
                <a:ea typeface="+mn-ea"/>
              </a:rPr>
              <a:t>)”</a:t>
            </a:r>
            <a:r>
              <a:rPr lang="zh-CN" altLang="en-US" sz="3700" b="1" dirty="0">
                <a:latin typeface="+mn-ea"/>
                <a:ea typeface="+mn-ea"/>
              </a:rPr>
              <a:t>而获罪，朝夕之间即被贬，可知龙颜已大怒，且一贬便离京城八千里之遥，何异于发配充军？颔联直书自己愿意为“除弊事”，申述自己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忠心</a:t>
            </a:r>
            <a:r>
              <a:rPr lang="zh-CN" altLang="en-US" sz="3700" b="1" dirty="0">
                <a:latin typeface="+mn-ea"/>
                <a:ea typeface="+mn-ea"/>
              </a:rPr>
              <a:t>而获罪的愤慨，大有坚持</a:t>
            </a:r>
            <a:endParaRPr lang="zh-CN" altLang="en-US" sz="3700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5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2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2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3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3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2" name="文本框 34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3" name="文本框 35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4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5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5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6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7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8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9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70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22818" y="1322918"/>
            <a:ext cx="11389783" cy="4393506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dirty="0">
                <a:latin typeface="+mn-ea"/>
                <a:ea typeface="+mn-ea"/>
              </a:rPr>
              <a:t>己见、义无反顾的勇气。颈联即景抒情，既悲且壮，借“秦岭”“蓝关”之自然景色表述了自己的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愁苦悲戚心绪</a:t>
            </a:r>
            <a:r>
              <a:rPr lang="zh-CN" altLang="en-US" sz="3700" b="1" dirty="0">
                <a:latin typeface="+mn-ea"/>
                <a:ea typeface="+mn-ea"/>
              </a:rPr>
              <a:t>。尾联很有“虽九死而不悔”的态度，也含有蹇叔哭师的悲切，抒英雄之志，表骨肉之情，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悲痛凄楚</a:t>
            </a:r>
            <a:r>
              <a:rPr lang="zh-CN" altLang="en-US" sz="3700" b="1" dirty="0">
                <a:latin typeface="+mn-ea"/>
                <a:ea typeface="+mn-ea"/>
              </a:rPr>
              <a:t>，溢于言表。</a:t>
            </a:r>
            <a:endParaRPr lang="zh-CN" altLang="en-US" sz="3700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图片 2"/>
          <p:cNvPicPr>
            <a:picLocks noChangeAspect="1"/>
          </p:cNvPicPr>
          <p:nvPr/>
        </p:nvPicPr>
        <p:blipFill>
          <a:blip r:embed="rId1" cstate="print"/>
          <a:srcRect b="1566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3"/>
          <p:cNvGrpSpPr/>
          <p:nvPr/>
        </p:nvGrpSpPr>
        <p:grpSpPr bwMode="auto">
          <a:xfrm>
            <a:off x="969433" y="755651"/>
            <a:ext cx="10219267" cy="5298016"/>
            <a:chOff x="726333" y="566738"/>
            <a:chExt cx="7665395" cy="3973241"/>
          </a:xfrm>
        </p:grpSpPr>
        <p:sp>
          <p:nvSpPr>
            <p:cNvPr id="5" name="圆角矩形 4"/>
            <p:cNvSpPr/>
            <p:nvPr/>
          </p:nvSpPr>
          <p:spPr>
            <a:xfrm>
              <a:off x="726333" y="603248"/>
              <a:ext cx="7665395" cy="3936731"/>
            </a:xfrm>
            <a:prstGeom prst="roundRect">
              <a:avLst>
                <a:gd name="adj" fmla="val 8430"/>
              </a:avLst>
            </a:prstGeom>
            <a:solidFill>
              <a:schemeClr val="bg1">
                <a:alpha val="85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1228045" y="566738"/>
              <a:ext cx="6500026" cy="391234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商山早行</a:t>
              </a:r>
              <a:endPara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温庭筠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晨起动征铎，客行悲故乡。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鸡声茅店月，人迹板桥霜。</a:t>
              </a:r>
              <a:endPara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槲叶落山路，枳花明驿墙。</a:t>
              </a:r>
              <a:endParaRPr lang="en-US" altLang="zh-CN" sz="37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buClr>
                  <a:schemeClr val="tx2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3700" b="1" spc="800" dirty="0">
                  <a:latin typeface="楷体" panose="02010609060101010101" pitchFamily="49" charset="-122"/>
                  <a:ea typeface="楷体" panose="02010609060101010101" pitchFamily="49" charset="-122"/>
                </a:rPr>
                <a:t>因思杜陵梦，凫雁满回塘。</a:t>
              </a:r>
              <a:endParaRPr lang="en-US" altLang="zh-CN" sz="3200" b="1" spc="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28651" y="1388534"/>
            <a:ext cx="10934700" cy="5304525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2400"/>
              </a:spcBef>
              <a:buClr>
                <a:schemeClr val="tx2"/>
              </a:buClr>
              <a:buSzPct val="70000"/>
              <a:defRPr/>
            </a:pP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温庭筠</a:t>
            </a:r>
            <a:r>
              <a:rPr lang="en-US" altLang="zh-CN" sz="3700" b="1" dirty="0">
                <a:latin typeface="+mn-ea"/>
                <a:ea typeface="+mn-ea"/>
              </a:rPr>
              <a:t>(</a:t>
            </a:r>
            <a:r>
              <a:rPr lang="zh-CN" altLang="en-US" sz="3700" b="1" dirty="0">
                <a:latin typeface="+mn-ea"/>
                <a:ea typeface="+mn-ea"/>
              </a:rPr>
              <a:t>约</a:t>
            </a:r>
            <a:r>
              <a:rPr lang="en-US" altLang="zh-CN" sz="3700" b="1" dirty="0">
                <a:latin typeface="+mn-ea"/>
                <a:ea typeface="+mn-ea"/>
              </a:rPr>
              <a:t>801—866)</a:t>
            </a:r>
            <a:r>
              <a:rPr lang="zh-CN" altLang="en-US" sz="3700" b="1" dirty="0">
                <a:latin typeface="+mn-ea"/>
                <a:ea typeface="+mn-ea"/>
              </a:rPr>
              <a:t>，唐代诗人、词人。本名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  <a:ea typeface="+mn-ea"/>
              </a:rPr>
              <a:t>岐</a:t>
            </a:r>
            <a:r>
              <a:rPr lang="zh-CN" altLang="en-US" sz="3700" b="1" dirty="0">
                <a:latin typeface="+mn-ea"/>
                <a:ea typeface="+mn-ea"/>
              </a:rPr>
              <a:t>，字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  <a:ea typeface="+mn-ea"/>
              </a:rPr>
              <a:t>飞卿</a:t>
            </a:r>
            <a:r>
              <a:rPr lang="zh-CN" altLang="en-US" sz="3700" b="1" dirty="0">
                <a:latin typeface="+mn-ea"/>
                <a:ea typeface="+mn-ea"/>
              </a:rPr>
              <a:t>，太原祁</a:t>
            </a:r>
            <a:r>
              <a:rPr lang="en-US" altLang="zh-CN" sz="3700" b="1" dirty="0">
                <a:latin typeface="+mn-ea"/>
                <a:ea typeface="+mn-ea"/>
              </a:rPr>
              <a:t>(</a:t>
            </a:r>
            <a:r>
              <a:rPr lang="zh-CN" altLang="en-US" sz="3700" b="1" dirty="0">
                <a:latin typeface="+mn-ea"/>
                <a:ea typeface="+mn-ea"/>
              </a:rPr>
              <a:t>今山西祁县</a:t>
            </a:r>
            <a:r>
              <a:rPr lang="en-US" altLang="zh-CN" sz="3700" b="1" dirty="0">
                <a:latin typeface="+mn-ea"/>
                <a:ea typeface="+mn-ea"/>
              </a:rPr>
              <a:t>)</a:t>
            </a:r>
            <a:r>
              <a:rPr lang="zh-CN" altLang="en-US" sz="3700" b="1" dirty="0">
                <a:latin typeface="+mn-ea"/>
                <a:ea typeface="+mn-ea"/>
              </a:rPr>
              <a:t>人。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  <a:ea typeface="+mn-ea"/>
              </a:rPr>
              <a:t>“花间派”</a:t>
            </a:r>
            <a:r>
              <a:rPr lang="zh-CN" altLang="en-US" sz="3700" b="1" dirty="0">
                <a:latin typeface="+mn-ea"/>
                <a:ea typeface="+mn-ea"/>
              </a:rPr>
              <a:t>代表词人，其诗辞藻华丽，多写个人遭际，于是政亦有所反映。词多写闺情，风格秾艳。与李商隐齐名，称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  <a:ea typeface="+mn-ea"/>
              </a:rPr>
              <a:t>“温李”</a:t>
            </a:r>
            <a:r>
              <a:rPr lang="zh-CN" altLang="en-US" sz="3700" b="1" dirty="0">
                <a:latin typeface="+mn-ea"/>
                <a:ea typeface="+mn-ea"/>
              </a:rPr>
              <a:t>。他也与韦庄齐名，并称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  <a:ea typeface="+mn-ea"/>
              </a:rPr>
              <a:t>“温韦”</a:t>
            </a:r>
            <a:r>
              <a:rPr lang="zh-CN" altLang="en-US" sz="3700" b="1" dirty="0">
                <a:latin typeface="+mn-ea"/>
                <a:ea typeface="+mn-ea"/>
              </a:rPr>
              <a:t>。存词七十余首。后人辑有</a:t>
            </a:r>
            <a:r>
              <a:rPr lang="en-US" altLang="zh-CN" sz="3700" b="1" dirty="0">
                <a:latin typeface="+mn-ea"/>
                <a:ea typeface="+mn-ea"/>
              </a:rPr>
              <a:t>《</a:t>
            </a:r>
            <a:r>
              <a:rPr lang="zh-CN" altLang="en-US" sz="3700" b="1" dirty="0">
                <a:latin typeface="+mn-ea"/>
                <a:ea typeface="+mn-ea"/>
              </a:rPr>
              <a:t>温飞卿集</a:t>
            </a:r>
            <a:r>
              <a:rPr lang="en-US" altLang="zh-CN" sz="3700" b="1" dirty="0">
                <a:latin typeface="+mn-ea"/>
                <a:ea typeface="+mn-ea"/>
              </a:rPr>
              <a:t>》</a:t>
            </a:r>
            <a:r>
              <a:rPr lang="zh-CN" altLang="en-US" sz="3700" b="1" dirty="0">
                <a:latin typeface="+mn-ea"/>
                <a:ea typeface="+mn-ea"/>
              </a:rPr>
              <a:t>及</a:t>
            </a:r>
            <a:r>
              <a:rPr lang="en-US" altLang="zh-CN" sz="3700" b="1" dirty="0">
                <a:latin typeface="+mn-ea"/>
                <a:ea typeface="+mn-ea"/>
              </a:rPr>
              <a:t>《</a:t>
            </a:r>
            <a:r>
              <a:rPr lang="zh-CN" altLang="en-US" sz="3700" b="1" dirty="0">
                <a:latin typeface="+mn-ea"/>
                <a:ea typeface="+mn-ea"/>
              </a:rPr>
              <a:t>金奁集</a:t>
            </a:r>
            <a:r>
              <a:rPr lang="en-US" altLang="zh-CN" sz="3700" b="1" dirty="0">
                <a:latin typeface="+mn-ea"/>
                <a:ea typeface="+mn-ea"/>
              </a:rPr>
              <a:t>》</a:t>
            </a:r>
            <a:r>
              <a:rPr lang="zh-CN" altLang="en-US" sz="3700" b="1" dirty="0">
                <a:latin typeface="+mn-ea"/>
                <a:ea typeface="+mn-ea"/>
              </a:rPr>
              <a:t>，代表作有</a:t>
            </a:r>
            <a:r>
              <a:rPr lang="en-US" altLang="zh-CN" sz="3700" b="1" dirty="0">
                <a:latin typeface="+mn-ea"/>
                <a:ea typeface="+mn-ea"/>
              </a:rPr>
              <a:t>《</a:t>
            </a:r>
            <a:r>
              <a:rPr lang="zh-CN" altLang="en-US" sz="3700" b="1" dirty="0">
                <a:latin typeface="+mn-ea"/>
                <a:ea typeface="+mn-ea"/>
              </a:rPr>
              <a:t>梦江南</a:t>
            </a:r>
            <a:r>
              <a:rPr lang="en-US" altLang="zh-CN" sz="3700" b="1" dirty="0">
                <a:latin typeface="+mn-ea"/>
                <a:ea typeface="+mn-ea"/>
              </a:rPr>
              <a:t>》《</a:t>
            </a:r>
            <a:r>
              <a:rPr lang="zh-CN" altLang="en-US" sz="3700" b="1" dirty="0">
                <a:latin typeface="+mn-ea"/>
                <a:ea typeface="+mn-ea"/>
              </a:rPr>
              <a:t>望江南</a:t>
            </a:r>
            <a:r>
              <a:rPr lang="en-US" altLang="zh-CN" sz="3700" b="1" dirty="0">
                <a:latin typeface="+mn-ea"/>
                <a:ea typeface="+mn-ea"/>
              </a:rPr>
              <a:t>》</a:t>
            </a:r>
            <a:r>
              <a:rPr lang="zh-CN" altLang="en-US" sz="3700" b="1" dirty="0">
                <a:latin typeface="+mn-ea"/>
                <a:ea typeface="+mn-ea"/>
              </a:rPr>
              <a:t>等。</a:t>
            </a:r>
            <a:endParaRPr lang="zh-CN" altLang="en-US" b="1" dirty="0"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139700" y="222251"/>
            <a:ext cx="3261784" cy="1231900"/>
            <a:chOff x="0" y="0"/>
            <a:chExt cx="3038475" cy="1011238"/>
          </a:xfrm>
        </p:grpSpPr>
        <p:pic>
          <p:nvPicPr>
            <p:cNvPr id="71684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5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作者简介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07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08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09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0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1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2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3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4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5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6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7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8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19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0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1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2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3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4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5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6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7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8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29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0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1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2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3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4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5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6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7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8" name="文本框 50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39" name="文本框 51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0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1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2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3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4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5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6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7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8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49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0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1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2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3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4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5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6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7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8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59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0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1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2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3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4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5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6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7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8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69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0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1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2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3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4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5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6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7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8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79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0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1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2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3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4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5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6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7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8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89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0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1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2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3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4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5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6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7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8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799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800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801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802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803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804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2805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637367" y="218018"/>
            <a:ext cx="7342717" cy="6386360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商山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早行</a:t>
            </a:r>
            <a:endParaRPr lang="zh-CN" altLang="en-US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温庭筠</a:t>
            </a:r>
            <a:endParaRPr lang="zh-CN" altLang="en-US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晨起动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征铎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，客行悲故乡。</a:t>
            </a:r>
            <a:endParaRPr lang="zh-CN" altLang="en-US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鸡声茅店月，人迹板桥霜。</a:t>
            </a:r>
            <a:endParaRPr lang="zh-CN" altLang="en-US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槲叶落山路，枳花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驿墙。</a:t>
            </a:r>
            <a:endParaRPr lang="zh-CN" altLang="en-US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因思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杜陵梦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凫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雁满</a:t>
            </a:r>
            <a:r>
              <a:rPr lang="zh-CN" altLang="en-US" sz="37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回塘</a:t>
            </a:r>
            <a:r>
              <a:rPr lang="zh-CN" altLang="en-US" sz="37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15900" y="218018"/>
            <a:ext cx="3261784" cy="1231900"/>
            <a:chOff x="0" y="0"/>
            <a:chExt cx="3038475" cy="1011238"/>
          </a:xfrm>
        </p:grpSpPr>
        <p:pic>
          <p:nvPicPr>
            <p:cNvPr id="72814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815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诗歌解读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092451" y="2895601"/>
            <a:ext cx="6432549" cy="615951"/>
          </a:xfrm>
          <a:prstGeom prst="rect">
            <a:avLst/>
          </a:prstGeom>
          <a:noFill/>
          <a:ln>
            <a:noFill/>
          </a:ln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远行车马所挂的铃铛。铎，大铃。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807884" y="5211234"/>
            <a:ext cx="2309283" cy="615951"/>
          </a:xfrm>
          <a:prstGeom prst="rect">
            <a:avLst/>
          </a:prstGeom>
          <a:noFill/>
          <a:ln>
            <a:noFill/>
          </a:ln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思乡之梦。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077885" y="120651"/>
            <a:ext cx="1482131" cy="615549"/>
          </a:xfrm>
          <a:prstGeom prst="rect">
            <a:avLst/>
          </a:prstGeom>
          <a:noFill/>
          <a:ln>
            <a:noFill/>
          </a:ln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山名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561668" y="4091518"/>
            <a:ext cx="2718046" cy="615549"/>
          </a:xfrm>
          <a:prstGeom prst="rect">
            <a:avLst/>
          </a:prstGeom>
          <a:noFill/>
          <a:ln>
            <a:noFill/>
          </a:ln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使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明艳。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032500" y="5211234"/>
            <a:ext cx="1483784" cy="615951"/>
          </a:xfrm>
          <a:prstGeom prst="rect">
            <a:avLst/>
          </a:prstGeom>
          <a:noFill/>
          <a:ln>
            <a:noFill/>
          </a:ln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野鸭。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605184" y="5211234"/>
            <a:ext cx="3545416" cy="615951"/>
          </a:xfrm>
          <a:prstGeom prst="rect">
            <a:avLst/>
          </a:prstGeom>
          <a:noFill/>
          <a:ln>
            <a:noFill/>
          </a:ln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边沿曲折的池塘。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4"/>
          <p:cNvSpPr txBox="1">
            <a:spLocks noChangeArrowheads="1"/>
          </p:cNvSpPr>
          <p:nvPr/>
        </p:nvSpPr>
        <p:spPr bwMode="auto">
          <a:xfrm>
            <a:off x="1413934" y="1443567"/>
            <a:ext cx="9770533" cy="1856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晨起动征铎，客行悲故乡。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鸡声茅店月，人迹板桥霜。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53085" y="3300095"/>
            <a:ext cx="10796905" cy="25209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kumimoji="1" lang="zh-CN" altLang="en-US" sz="4000" b="1" dirty="0">
                <a:solidFill>
                  <a:srgbClr val="0000FF"/>
                </a:solidFill>
                <a:latin typeface="+mn-ea"/>
                <a:ea typeface="+mn-ea"/>
              </a:rPr>
              <a:t>    黎明起床，车马的铃铎已震动，一路远行，游子悲思故乡。鸡声嘹亮，茅草店沐浴着晓月的余辉，足迹依稀，木板桥覆盖着早春的寒霜。</a:t>
            </a:r>
            <a:endParaRPr kumimoji="1" lang="zh-CN" altLang="en-US" sz="4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198967" y="169334"/>
            <a:ext cx="3261784" cy="1231900"/>
            <a:chOff x="0" y="0"/>
            <a:chExt cx="3038475" cy="1011238"/>
          </a:xfrm>
        </p:grpSpPr>
        <p:pic>
          <p:nvPicPr>
            <p:cNvPr id="73733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3734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古诗今译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4"/>
          <p:cNvSpPr txBox="1">
            <a:spLocks noChangeArrowheads="1"/>
          </p:cNvSpPr>
          <p:nvPr/>
        </p:nvSpPr>
        <p:spPr bwMode="auto">
          <a:xfrm>
            <a:off x="1134533" y="802218"/>
            <a:ext cx="10346267" cy="1856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槲叶落山路，枳花明驿墙。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ts val="2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因思杜陵梦，凫雁满回塘。</a:t>
            </a:r>
            <a:endParaRPr kumimoji="1"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831851" y="2893484"/>
            <a:ext cx="10648949" cy="3536949"/>
          </a:xfrm>
          <a:prstGeom prst="rect">
            <a:avLst/>
          </a:prstGeom>
          <a:noFill/>
          <a:ln>
            <a:noFill/>
          </a:ln>
          <a:effectLst/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kumimoji="1" lang="zh-CN" altLang="en-US" sz="4300" b="1" dirty="0">
                <a:solidFill>
                  <a:srgbClr val="0000FF"/>
                </a:solidFill>
                <a:latin typeface="+mn-ea"/>
                <a:ea typeface="+mn-ea"/>
              </a:rPr>
              <a:t>    枯败的槲叶，落满了荒山的野路，淡白的枳花，鲜艳地开放在驿站的泥墙上。因而想起昨夜梦见杜陵的美好情景，一群群鸭和鹅，正嬉戏在边沿曲折的池塘里。</a:t>
            </a:r>
            <a:endParaRPr kumimoji="1" lang="en-US" altLang="zh-CN" sz="43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79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0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1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2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3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4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5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6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7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8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89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0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1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2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3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4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5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6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7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8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799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0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1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2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3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4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5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6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7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8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09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0" name="文本框 37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1" name="文本框 38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2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3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4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5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6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7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8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19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0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1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2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3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4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5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6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7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8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29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0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1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2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3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4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5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6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7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8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39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0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1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2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3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4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5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6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7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8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49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0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1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2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3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4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5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6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7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8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59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0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1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2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3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4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5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6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7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8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69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70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71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72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73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74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75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76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5877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903818" y="1788584"/>
            <a:ext cx="10739967" cy="4555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ts val="2400"/>
              </a:spcBef>
              <a:buClr>
                <a:schemeClr val="tx2"/>
              </a:buClr>
              <a:buSzPct val="70000"/>
            </a:pPr>
            <a:r>
              <a:rPr lang="zh-CN" altLang="en-US" sz="4800" b="1" dirty="0">
                <a:latin typeface="宋体" panose="02010600030101010101" pitchFamily="2" charset="-122"/>
              </a:rPr>
              <a:t>    此诗描写了旅途中寒冷凄清的早行景色，抒发了游子在外的孤寂之情和浓浓的思乡之意，字里行间流露出人在旅途的失意和无奈。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215900" y="309034"/>
            <a:ext cx="3261784" cy="1231900"/>
            <a:chOff x="0" y="0"/>
            <a:chExt cx="3038475" cy="1011238"/>
          </a:xfrm>
        </p:grpSpPr>
        <p:pic>
          <p:nvPicPr>
            <p:cNvPr id="75880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881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prstDash val="dashDot"/>
              <a:round/>
            </a:ln>
          </p:spPr>
          <p:txBody>
            <a:bodyPr lIns="91438" tIns="45719" rIns="91438" bIns="45719" anchor="ctr"/>
            <a:lstStyle/>
            <a:p>
              <a:pPr eaLnBrk="1" hangingPunct="1"/>
              <a:r>
                <a:rPr lang="zh-CN" altLang="en-US" sz="43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主旨归纳</a:t>
              </a:r>
              <a:endParaRPr lang="zh-CN" altLang="en-US" sz="43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ULTRA_SCORM_COURSE_ID" val="D2864D67-51D8-4007-B8B1-3F1FED7622A4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4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自定义 2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7693</Words>
  <Application>WPS 演示</Application>
  <PresentationFormat>自定义</PresentationFormat>
  <Paragraphs>2048</Paragraphs>
  <Slides>37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楷体</vt:lpstr>
      <vt:lpstr>Franklin Gothic Medium</vt:lpstr>
      <vt:lpstr>黑体</vt:lpstr>
      <vt:lpstr>Arial Unicode MS</vt:lpstr>
      <vt:lpstr>等线</vt:lpstr>
      <vt:lpstr>Microsoft Yi Baiti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</dc:title>
  <dc:creator>WIN7</dc:creator>
  <cp:lastModifiedBy>dell</cp:lastModifiedBy>
  <cp:revision>147</cp:revision>
  <dcterms:created xsi:type="dcterms:W3CDTF">2017-08-18T03:02:00Z</dcterms:created>
  <dcterms:modified xsi:type="dcterms:W3CDTF">2021-10-29T14:09:04Z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