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599" r:id="rId5"/>
    <p:sldId id="601" r:id="rId6"/>
    <p:sldId id="603" r:id="rId7"/>
    <p:sldId id="604" r:id="rId8"/>
    <p:sldId id="605" r:id="rId9"/>
    <p:sldId id="606" r:id="rId10"/>
    <p:sldId id="607" r:id="rId11"/>
    <p:sldId id="608" r:id="rId12"/>
    <p:sldId id="600" r:id="rId13"/>
    <p:sldId id="609" r:id="rId14"/>
    <p:sldId id="656" r:id="rId15"/>
    <p:sldId id="345" r:id="rId16"/>
    <p:sldId id="286" r:id="rId17"/>
    <p:sldId id="287" r:id="rId18"/>
    <p:sldId id="257" r:id="rId19"/>
    <p:sldId id="264" r:id="rId20"/>
    <p:sldId id="265" r:id="rId21"/>
    <p:sldId id="598" r:id="rId22"/>
    <p:sldId id="346" r:id="rId23"/>
    <p:sldId id="438" r:id="rId24"/>
    <p:sldId id="349" r:id="rId25"/>
    <p:sldId id="447" r:id="rId26"/>
    <p:sldId id="351" r:id="rId27"/>
    <p:sldId id="701" r:id="rId28"/>
    <p:sldId id="528" r:id="rId29"/>
    <p:sldId id="525" r:id="rId30"/>
    <p:sldId id="527" r:id="rId31"/>
    <p:sldId id="526" r:id="rId32"/>
    <p:sldId id="448" r:id="rId33"/>
    <p:sldId id="565" r:id="rId34"/>
    <p:sldId id="450" r:id="rId35"/>
    <p:sldId id="302" r:id="rId36"/>
    <p:sldId id="301" r:id="rId37"/>
    <p:sldId id="326" r:id="rId38"/>
    <p:sldId id="262" r:id="rId39"/>
    <p:sldId id="507" r:id="rId40"/>
    <p:sldId id="335" r:id="rId41"/>
    <p:sldId id="658" r:id="rId42"/>
    <p:sldId id="660" r:id="rId43"/>
    <p:sldId id="659" r:id="rId44"/>
    <p:sldId id="662" r:id="rId45"/>
    <p:sldId id="663" r:id="rId46"/>
    <p:sldId id="664" r:id="rId47"/>
    <p:sldId id="665" r:id="rId48"/>
    <p:sldId id="520" r:id="rId49"/>
    <p:sldId id="587" r:id="rId50"/>
    <p:sldId id="343" r:id="rId51"/>
    <p:sldId id="263" r:id="rId52"/>
    <p:sldId id="325" r:id="rId53"/>
    <p:sldId id="551" r:id="rId54"/>
    <p:sldId id="702" r:id="rId55"/>
    <p:sldId id="310" r:id="rId5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1AE4"/>
    <a:srgbClr val="4CE2F8"/>
    <a:srgbClr val="FFCCCC"/>
    <a:srgbClr val="FF6600"/>
    <a:srgbClr val="00FF99"/>
    <a:srgbClr val="9900FF"/>
    <a:srgbClr val="FF99FF"/>
    <a:srgbClr val="0000CC"/>
    <a:srgbClr val="0000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0" d="100"/>
          <a:sy n="60" d="100"/>
        </p:scale>
        <p:origin x="-900" y="-84"/>
      </p:cViewPr>
      <p:guideLst>
        <p:guide orient="horz" pos="2044"/>
        <p:guide pos="39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commentAuthors" Target="commentAuthors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6914" name="幻灯片图像占位符 16691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66915" name="文本占位符 16691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768350"/>
            <a:ext cx="10363200" cy="5327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file:///C:\Users\74096\Documents\&#30334;&#24230;&#20113;&#21516;&#27493;&#30424;\&#21021;&#20013;&#35821;&#25991;\1%20&#19971;&#19978;\&#35838;&#20214;\&#38634;&#20043;&#26790;%20&#29677;&#24471;&#29790;.mp3" TargetMode="External"/><Relationship Id="rId2" Type="http://schemas.openxmlformats.org/officeDocument/2006/relationships/audio" Target="file:///C:\Users\74096\Documents\&#30334;&#24230;&#20113;&#21516;&#27493;&#30424;\&#21021;&#20013;&#35821;&#25991;\1%20&#19971;&#19978;\&#35838;&#20214;\&#38634;&#20043;&#26790;%20&#29677;&#24471;&#29790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冬天的济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0"/>
            <a:ext cx="122713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4716780" y="2987040"/>
            <a:ext cx="37338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老 舍</a:t>
            </a:r>
            <a:endParaRPr lang="zh-CN" altLang="en-US" sz="8800" b="1">
              <a:solidFill>
                <a:srgbClr val="FF0000"/>
              </a:solidFill>
              <a:uFillTx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" name="日期占位符 2"/>
          <p:cNvSpPr/>
          <p:nvPr/>
        </p:nvSpPr>
        <p:spPr>
          <a:xfrm>
            <a:off x="8125460" y="6073140"/>
            <a:ext cx="2452370" cy="6273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chemeClr val="bg1"/>
                </a:solidFill>
                <a:uFillTx/>
              </a:rPr>
            </a:fld>
            <a:endParaRPr lang="zh-CN" altLang="en-US" sz="3600" b="1" dirty="0">
              <a:solidFill>
                <a:schemeClr val="bg1"/>
              </a:solidFill>
              <a:uFillTx/>
            </a:endParaRPr>
          </a:p>
        </p:txBody>
      </p:sp>
      <p:sp>
        <p:nvSpPr>
          <p:cNvPr id="16390" name="TextBox 5"/>
          <p:cNvSpPr txBox="1"/>
          <p:nvPr/>
        </p:nvSpPr>
        <p:spPr>
          <a:xfrm>
            <a:off x="154305" y="90805"/>
            <a:ext cx="31686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抒情散文</a:t>
            </a:r>
            <a:endParaRPr lang="zh-CN" altLang="en-US" sz="44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雪之梦 班得瑞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47005" y="4432300"/>
            <a:ext cx="6191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34005" y="1100455"/>
            <a:ext cx="627888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FF99"/>
                </a:solidFill>
                <a:effectLst/>
                <a:uFillTx/>
                <a:latin typeface="隶书" charset="0"/>
                <a:ea typeface="隶书" charset="0"/>
              </a:rPr>
              <a:t>济南的冬天</a:t>
            </a:r>
            <a:endParaRPr lang="zh-CN" altLang="en-US" sz="9600" b="1">
              <a:ln w="22225">
                <a:solidFill>
                  <a:schemeClr val="accent2"/>
                </a:solidFill>
                <a:prstDash val="solid"/>
              </a:ln>
              <a:solidFill>
                <a:srgbClr val="00FF99"/>
              </a:solidFill>
              <a:effectLst/>
              <a:uFillTx/>
              <a:latin typeface="隶书" charset="0"/>
              <a:ea typeface="隶书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94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8000" numSld="13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750" t="6606" r="3667" b="9867"/>
          <a:stretch>
            <a:fillRect/>
          </a:stretch>
        </p:blipFill>
        <p:spPr>
          <a:xfrm>
            <a:off x="-6350" y="-27305"/>
            <a:ext cx="12261215" cy="69126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739" t="4524" r="1674" b="4201"/>
          <a:stretch>
            <a:fillRect/>
          </a:stretch>
        </p:blipFill>
        <p:spPr>
          <a:xfrm>
            <a:off x="654050" y="-27305"/>
            <a:ext cx="11600815" cy="6912610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8905" y="-3810"/>
            <a:ext cx="12733020" cy="6952615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126" t="5256" b="8926"/>
          <a:stretch>
            <a:fillRect/>
          </a:stretch>
        </p:blipFill>
        <p:spPr>
          <a:xfrm>
            <a:off x="-59690" y="-47625"/>
            <a:ext cx="12246610" cy="6952615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济南山水"/>
          <p:cNvPicPr>
            <a:picLocks noChangeAspect="1"/>
          </p:cNvPicPr>
          <p:nvPr>
            <p:ph sz="quarter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772285" y="1377950"/>
            <a:ext cx="3963670" cy="2683510"/>
          </a:xfrm>
        </p:spPr>
      </p:pic>
      <p:pic>
        <p:nvPicPr>
          <p:cNvPr id="6147" name="Picture 3" descr="济南全景"/>
          <p:cNvPicPr>
            <a:picLocks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-328295" y="-5715"/>
            <a:ext cx="12849225" cy="6869430"/>
          </a:xfr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矩形 173057"/>
          <p:cNvSpPr/>
          <p:nvPr/>
        </p:nvSpPr>
        <p:spPr>
          <a:xfrm>
            <a:off x="1221740" y="842010"/>
            <a:ext cx="10084435" cy="6043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220"/>
              </a:lnSpc>
              <a:spcBef>
                <a:spcPts val="0"/>
              </a:spcBef>
            </a:pPr>
            <a:r>
              <a:rPr lang="zh-CN" altLang="en-US" sz="3600" b="1" dirty="0">
                <a:latin typeface="楷体_GB2312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同学们，我们在朱自清先生的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春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中欣赏了春天那一幅幅动人的春景图，今天我们要步入老舍先生的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济南的冬天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去领略冬日的景色。说起冬，尤其是中国北方的寒冬，脑海中浮现的多是朔风怒号、冰封雪飘、天寒地冻的萧条画面。但在老舍先生的这篇文章中，不仅感受不到这些，反而使人感到暖暖的春意。那么，称为“宝地”的济南的冬天的确如作者描绘的那样诗情画意吗？今天，就让我们在老舍的引领下一起去观赏济南冬天的水墨画，去感受济南冬天的温馨，去体味蕴涵其间的浓郁情致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0210" y="196850"/>
            <a:ext cx="2190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</a:rPr>
              <a:t>课堂导入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7" name="文本框 164866"/>
          <p:cNvSpPr txBox="1"/>
          <p:nvPr/>
        </p:nvSpPr>
        <p:spPr>
          <a:xfrm>
            <a:off x="2035810" y="1508125"/>
            <a:ext cx="89185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tx1"/>
              </a:buClr>
              <a:buSzPct val="85000"/>
            </a:pP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了解济南冬天的景物特点。 </a:t>
            </a:r>
            <a:b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</a:br>
            <a:b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学习老舍先生的写景顺序。 </a:t>
            </a:r>
            <a:b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</a:br>
            <a:b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理解运用比喻、拟人等修辞手法的作用。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b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</a:br>
            <a:b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培养爱祖国、爱家乡的品质。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410210" y="196850"/>
            <a:ext cx="2190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</a:rPr>
              <a:t>学习目标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老舍1"/>
          <p:cNvPicPr>
            <a:picLocks noChangeAspect="1"/>
          </p:cNvPicPr>
          <p:nvPr/>
        </p:nvPicPr>
        <p:blipFill>
          <a:blip r:embed="rId1"/>
          <a:srcRect l="5504" t="791" r="14912" b="12484"/>
          <a:stretch>
            <a:fillRect/>
          </a:stretch>
        </p:blipFill>
        <p:spPr>
          <a:xfrm>
            <a:off x="623570" y="3813810"/>
            <a:ext cx="2398395" cy="3044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690245" y="896620"/>
            <a:ext cx="825436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　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老舍（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1899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1966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），现代小说家、戏剧家。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原名舒庆春，字舍予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，北京人，满族。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1918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年毕业于北京师范学校。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1924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年赴英国讲学，并开始进行文学创作。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1930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年回国，先后在济南齐鲁大学，青岛山东大学任教。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1936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年，他的代表作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骆驼祥子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问世　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4187190" y="4180205"/>
            <a:ext cx="713168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被译成了十几国的文字，产生较大的影响。新中国成立后，创作了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龙须沟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春华秋实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茶馆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等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23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个剧本，小说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无名高地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和其他各种形式的文艺作品。被誉为“人民艺术家”。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104" name="图片 4103" descr="ZWLAOS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6690" y="0"/>
            <a:ext cx="2961005" cy="420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9" name="文本框 164868"/>
          <p:cNvSpPr txBox="1"/>
          <p:nvPr/>
        </p:nvSpPr>
        <p:spPr>
          <a:xfrm>
            <a:off x="315595" y="10033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</a:rPr>
              <a:t>作者简介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6" name="矩形 6155"/>
          <p:cNvSpPr/>
          <p:nvPr/>
        </p:nvSpPr>
        <p:spPr>
          <a:xfrm>
            <a:off x="1828800" y="1527175"/>
            <a:ext cx="942276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  <a:sym typeface="+mn-ea"/>
              </a:rPr>
              <a:t>着</a:t>
            </a:r>
            <a:r>
              <a:rPr lang="en-US" altLang="zh-CN" sz="4400" b="1">
                <a:solidFill>
                  <a:srgbClr val="0000CC"/>
                </a:solidFill>
                <a:uFillTx/>
                <a:latin typeface="楷体_GB2312" charset="0"/>
                <a:ea typeface="楷体_GB2312" pitchFamily="49" charset="-122"/>
                <a:sym typeface="+mn-ea"/>
              </a:rPr>
              <a:t>落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	    )  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	</a:t>
            </a: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  <a:sym typeface="+mn-ea"/>
              </a:rPr>
              <a:t>薄</a:t>
            </a:r>
            <a:r>
              <a:rPr lang="en-US" altLang="zh-CN" sz="4400" b="1">
                <a:solidFill>
                  <a:srgbClr val="0000CC"/>
                </a:solidFill>
                <a:uFillTx/>
                <a:latin typeface="楷体_GB2312" charset="0"/>
                <a:ea typeface="楷体_GB2312" pitchFamily="49" charset="-122"/>
                <a:sym typeface="+mn-ea"/>
              </a:rPr>
              <a:t>雪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	    )</a:t>
            </a:r>
            <a:endParaRPr lang="en-US" altLang="zh-CN" sz="44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CC"/>
                </a:solidFill>
                <a:uFillTx/>
                <a:latin typeface="楷体_GB2312" charset="0"/>
                <a:ea typeface="楷体_GB2312" pitchFamily="49" charset="-122"/>
                <a:sym typeface="+mn-ea"/>
              </a:rPr>
              <a:t>宽</a:t>
            </a: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  <a:sym typeface="+mn-ea"/>
              </a:rPr>
              <a:t>敞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	    )  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</a:t>
            </a: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镶</a:t>
            </a:r>
            <a:r>
              <a:rPr lang="en-US" altLang="zh-CN" sz="4400" b="1">
                <a:solidFill>
                  <a:srgbClr val="0000CC"/>
                </a:solidFill>
                <a:uFillTx/>
                <a:latin typeface="楷体_GB2312" charset="0"/>
                <a:ea typeface="楷体_GB2312" pitchFamily="49" charset="-122"/>
              </a:rPr>
              <a:t>上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	    )</a:t>
            </a:r>
            <a:endParaRPr lang="en-US" altLang="zh-CN" sz="44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CC"/>
                </a:solidFill>
                <a:uFillTx/>
                <a:latin typeface="楷体_GB2312" charset="0"/>
                <a:ea typeface="楷体_GB2312" pitchFamily="49" charset="-122"/>
                <a:sym typeface="+mn-ea"/>
              </a:rPr>
              <a:t>暖</a:t>
            </a: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  <a:sym typeface="+mn-ea"/>
              </a:rPr>
              <a:t>和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	    )     </a:t>
            </a: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看</a:t>
            </a:r>
            <a:r>
              <a:rPr lang="en-US" altLang="zh-CN" sz="4400" b="1">
                <a:solidFill>
                  <a:srgbClr val="0000CC"/>
                </a:solidFill>
                <a:uFillTx/>
                <a:latin typeface="楷体_GB2312" charset="0"/>
                <a:ea typeface="楷体_GB2312" pitchFamily="49" charset="-122"/>
              </a:rPr>
              <a:t>护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	    )</a:t>
            </a:r>
            <a:endParaRPr lang="en-US" altLang="zh-CN" sz="44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贮</a:t>
            </a:r>
            <a:r>
              <a:rPr lang="en-US" altLang="zh-CN" sz="4400" b="1">
                <a:solidFill>
                  <a:srgbClr val="0000CC"/>
                </a:solidFill>
                <a:uFillTx/>
                <a:latin typeface="楷体_GB2312" charset="0"/>
                <a:ea typeface="楷体_GB2312" pitchFamily="49" charset="-122"/>
              </a:rPr>
              <a:t>蓄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		 )  	水</a:t>
            </a: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藻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	    )</a:t>
            </a:r>
            <a:endParaRPr lang="en-US" altLang="zh-CN" sz="44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澄</a:t>
            </a:r>
            <a:r>
              <a:rPr lang="en-US" altLang="zh-CN" sz="4400" b="1">
                <a:solidFill>
                  <a:srgbClr val="0000CC"/>
                </a:solidFill>
                <a:uFillTx/>
                <a:latin typeface="楷体_GB2312" charset="0"/>
                <a:ea typeface="楷体_GB2312" pitchFamily="49" charset="-122"/>
              </a:rPr>
              <a:t>清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  	 )  	</a:t>
            </a:r>
            <a:r>
              <a:rPr lang="en-US" altLang="zh-CN" sz="4400" b="1" u="heavy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髻</a:t>
            </a:r>
            <a:r>
              <a:rPr lang="en-US" altLang="zh-CN" sz="4400" b="1">
                <a:solidFill>
                  <a:srgbClr val="0000CC"/>
                </a:solidFill>
                <a:uFillTx/>
                <a:latin typeface="楷体_GB2312" charset="0"/>
                <a:ea typeface="楷体_GB2312" pitchFamily="49" charset="-122"/>
              </a:rPr>
              <a:t>儿</a:t>
            </a:r>
            <a:r>
              <a:rPr lang="en-US" altLang="zh-CN" sz="4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	    )</a:t>
            </a:r>
            <a:endParaRPr lang="zh-CN" altLang="en-US" sz="44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6" name="矩形 6145"/>
          <p:cNvSpPr/>
          <p:nvPr/>
        </p:nvSpPr>
        <p:spPr>
          <a:xfrm>
            <a:off x="3518535" y="1395095"/>
            <a:ext cx="1310640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zhuó</a:t>
            </a:r>
            <a:endParaRPr lang="en-US" altLang="zh-CN" sz="440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3560445" y="3464560"/>
            <a:ext cx="1226185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huó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7936230" y="2471420"/>
            <a:ext cx="1624965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xiāng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8234045" y="1507173"/>
            <a:ext cx="1028700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báo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3264535" y="2471420"/>
            <a:ext cx="1817370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chǎng</a:t>
            </a:r>
            <a:endParaRPr lang="en-US" altLang="zh-CN" sz="440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8178165" y="3464560"/>
            <a:ext cx="1139825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kān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3601085" y="4478020"/>
            <a:ext cx="1146175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zhù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153" name="矩形 6152"/>
          <p:cNvSpPr/>
          <p:nvPr/>
        </p:nvSpPr>
        <p:spPr>
          <a:xfrm>
            <a:off x="8234045" y="4478020"/>
            <a:ext cx="1121410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zǎo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154" name="矩形 6153"/>
          <p:cNvSpPr/>
          <p:nvPr/>
        </p:nvSpPr>
        <p:spPr>
          <a:xfrm>
            <a:off x="3300730" y="5492115"/>
            <a:ext cx="1825625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chéng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155" name="矩形 6154"/>
          <p:cNvSpPr/>
          <p:nvPr/>
        </p:nvSpPr>
        <p:spPr>
          <a:xfrm>
            <a:off x="8317865" y="5492115"/>
            <a:ext cx="480695" cy="768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jì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157" name="文本框 6156"/>
          <p:cNvSpPr txBox="1"/>
          <p:nvPr/>
        </p:nvSpPr>
        <p:spPr>
          <a:xfrm>
            <a:off x="3475990" y="267335"/>
            <a:ext cx="27882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读准字音：</a:t>
            </a:r>
            <a:endParaRPr lang="zh-CN" altLang="en-US" sz="4400" b="1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315595" y="10033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</a:rPr>
              <a:t>检查预习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823595" y="890270"/>
            <a:ext cx="2133600" cy="60623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820"/>
              </a:lnSpc>
            </a:pP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⑴ </a:t>
            </a: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温晴：</a:t>
            </a:r>
            <a:endParaRPr lang="zh-CN" altLang="en-US" sz="3600" b="1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820"/>
              </a:lnSpc>
            </a:pP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⑵ </a:t>
            </a: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出奇：</a:t>
            </a:r>
            <a:endParaRPr lang="zh-CN" altLang="en-US" sz="3600" b="1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820"/>
              </a:lnSpc>
            </a:pP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⑶ </a:t>
            </a: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安适：</a:t>
            </a:r>
            <a:endParaRPr lang="zh-CN" altLang="en-US" sz="3600" b="1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820"/>
              </a:lnSpc>
            </a:pP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⑷ </a:t>
            </a: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慈善</a:t>
            </a: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b="1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820"/>
              </a:lnSpc>
            </a:pP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⑸ </a:t>
            </a: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镶：</a:t>
            </a:r>
            <a:endParaRPr lang="zh-CN" altLang="en-US" sz="3600" b="1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820"/>
              </a:lnSpc>
            </a:pP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⑹ </a:t>
            </a: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贮蓄：</a:t>
            </a:r>
            <a:endParaRPr lang="zh-CN" altLang="en-US" sz="3600" b="1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820"/>
              </a:lnSpc>
            </a:pP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⑺ </a:t>
            </a: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澄清：</a:t>
            </a:r>
            <a:endParaRPr lang="zh-CN" altLang="en-US" sz="3600" b="1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820"/>
              </a:lnSpc>
            </a:pP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⑻ </a:t>
            </a:r>
            <a:r>
              <a:rPr lang="zh-CN" altLang="en-US" sz="3600" b="1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空灵：</a:t>
            </a:r>
            <a:endParaRPr lang="zh-CN" altLang="en-US" sz="3600" b="1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2846070" y="6224270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美妙无穷而不可捉摸。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3" name="矩形 7172"/>
          <p:cNvSpPr/>
          <p:nvPr/>
        </p:nvSpPr>
        <p:spPr>
          <a:xfrm>
            <a:off x="2843530" y="1014730"/>
            <a:ext cx="38557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天气温暖、晴朗。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2843530" y="1755140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特别、不寻常。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2843530" y="2503805"/>
            <a:ext cx="28867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静而舒适。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2846070" y="5487670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本课指清亮，透明。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2843530" y="3148965"/>
            <a:ext cx="8028940" cy="993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520"/>
              </a:lnSpc>
              <a:spcBef>
                <a:spcPts val="0"/>
              </a:spcBef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原指仁慈、善良，对人关怀，富有同情心，本课指温和，合人心意。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8" name="矩形 7177"/>
          <p:cNvSpPr/>
          <p:nvPr/>
        </p:nvSpPr>
        <p:spPr>
          <a:xfrm>
            <a:off x="2378710" y="4112895"/>
            <a:ext cx="96107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把物体嵌入另一物体内或围在另一物体的边缘。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9" name="矩形 7178"/>
          <p:cNvSpPr/>
          <p:nvPr/>
        </p:nvSpPr>
        <p:spPr>
          <a:xfrm>
            <a:off x="2920365" y="4758055"/>
            <a:ext cx="28867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存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放、积存。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315595" y="10033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</a:rPr>
              <a:t>检查预习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7" name="文本框 6156"/>
          <p:cNvSpPr txBox="1"/>
          <p:nvPr/>
        </p:nvSpPr>
        <p:spPr>
          <a:xfrm>
            <a:off x="3475990" y="267335"/>
            <a:ext cx="27882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词语释义：</a:t>
            </a:r>
            <a:endParaRPr lang="zh-CN" altLang="en-US" sz="4400" b="1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Rectangle 5"/>
          <p:cNvSpPr>
            <a:spLocks noGrp="1"/>
          </p:cNvSpPr>
          <p:nvPr>
            <p:ph type="body" sz="half"/>
          </p:nvPr>
        </p:nvSpPr>
        <p:spPr>
          <a:xfrm>
            <a:off x="1485265" y="2163445"/>
            <a:ext cx="9805670" cy="1826260"/>
          </a:xfrm>
        </p:spPr>
        <p:txBody>
          <a:bodyPr vert="horz" wrap="square" anchor="t"/>
          <a:lstStyle>
            <a:lvl1pPr lvl="0">
              <a:defRPr sz="2300"/>
            </a:lvl1pPr>
            <a:lvl2pPr lvl="1">
              <a:defRPr sz="2100"/>
            </a:lvl2pPr>
            <a:lvl3pPr lvl="2">
              <a:defRPr sz="1900"/>
            </a:lvl3pPr>
            <a:lvl4pPr lvl="3">
              <a:defRPr sz="1700"/>
            </a:lvl4pPr>
            <a:lvl5pPr lvl="4">
              <a:defRPr sz="1600"/>
            </a:lvl5pPr>
          </a:lstStyle>
          <a:p>
            <a:pPr marL="109855" lvl="0" indent="0" fontAlgn="auto">
              <a:lnSpc>
                <a:spcPct val="100000"/>
              </a:lnSpc>
              <a:buNone/>
            </a:pPr>
            <a:r>
              <a:rPr lang="zh-CN" sz="54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听朗读，感受济南的冬天之美。</a:t>
            </a:r>
            <a:endParaRPr lang="zh-CN" sz="54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济南的冬天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963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495" y="-34290"/>
            <a:ext cx="9381490" cy="6906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815" y="-34290"/>
            <a:ext cx="10367010" cy="6906895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641475" y="1132840"/>
            <a:ext cx="947737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571500" marR="0" indent="-571500" defTabSz="914400">
              <a:buClr>
                <a:srgbClr val="0000CC"/>
              </a:buClr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3600" b="1" baseline="0" noProof="0" dirty="0">
                <a:solidFill>
                  <a:srgbClr val="0000CC"/>
                </a:solidFill>
                <a:uFillTx/>
                <a:latin typeface="华文行楷" charset="0"/>
                <a:ea typeface="黑体" panose="02010609060101010101" pitchFamily="49" charset="-122"/>
                <a:cs typeface="+mn-cs"/>
              </a:rPr>
              <a:t>济南的冬天天气的总的特征是怎样的？哪个</a:t>
            </a:r>
            <a:endParaRPr kumimoji="0" lang="zh-CN" altLang="en-US" sz="3600" b="1" baseline="0" noProof="0" dirty="0">
              <a:solidFill>
                <a:srgbClr val="0000CC"/>
              </a:solidFill>
              <a:uFillTx/>
              <a:latin typeface="华文行楷" charset="0"/>
              <a:ea typeface="黑体" panose="02010609060101010101" pitchFamily="49" charset="-122"/>
              <a:cs typeface="+mn-cs"/>
            </a:endParaRPr>
          </a:p>
          <a:p>
            <a:pPr marR="0" defTabSz="914400">
              <a:buClr>
                <a:srgbClr val="0000CC"/>
              </a:buClr>
              <a:buSzTx/>
              <a:buFont typeface="Wingdings" panose="05000000000000000000" charset="0"/>
              <a:defRPr/>
            </a:pPr>
            <a:r>
              <a:rPr kumimoji="0" lang="zh-CN" altLang="en-US" sz="3600" b="1" baseline="0" noProof="0" dirty="0">
                <a:solidFill>
                  <a:srgbClr val="0000CC"/>
                </a:solidFill>
                <a:uFillTx/>
                <a:latin typeface="华文行楷" charset="0"/>
                <a:ea typeface="黑体" panose="02010609060101010101" pitchFamily="49" charset="-122"/>
                <a:cs typeface="+mn-cs"/>
              </a:rPr>
              <a:t>    词语表现了作者对济南的冬天的总体感受？</a:t>
            </a:r>
            <a:endParaRPr kumimoji="0" lang="zh-CN" altLang="en-US" sz="3600" b="1" baseline="0" noProof="0" dirty="0">
              <a:solidFill>
                <a:srgbClr val="0000CC"/>
              </a:solidFill>
              <a:uFillTx/>
              <a:latin typeface="华文行楷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1641475" y="3621405"/>
            <a:ext cx="93941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algn="l" fontAlgn="ctr">
              <a:spcBef>
                <a:spcPct val="20000"/>
              </a:spcBef>
              <a:buClr>
                <a:srgbClr val="0000CC"/>
              </a:buClr>
              <a:buSzPct val="100000"/>
              <a:buFont typeface="Wingdings" panose="05000000000000000000" charset="0"/>
              <a:buChar char="u"/>
            </a:pPr>
            <a:r>
              <a:rPr lang="zh-CN" altLang="en-US" sz="3600" b="1" noProof="0" dirty="0">
                <a:solidFill>
                  <a:srgbClr val="0000CC"/>
                </a:solidFill>
                <a:uFillTx/>
                <a:latin typeface="华文行楷" charset="0"/>
                <a:ea typeface="黑体" panose="02010609060101010101" pitchFamily="49" charset="-122"/>
                <a:sym typeface="+mn-ea"/>
              </a:rPr>
              <a:t>文中选取了哪两种具有代表性的景物来描写济南的冬天的特点的？</a:t>
            </a:r>
            <a:endParaRPr lang="zh-CN" altLang="en-US" sz="3600" b="1" noProof="0" dirty="0">
              <a:solidFill>
                <a:srgbClr val="0000CC"/>
              </a:solidFill>
              <a:uFillTx/>
              <a:latin typeface="华文行楷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806575" y="5445125"/>
            <a:ext cx="75342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571500" marR="0" indent="-571500" algn="l" defTabSz="914400" fontAlgn="ctr">
              <a:spcBef>
                <a:spcPct val="20000"/>
              </a:spcBef>
              <a:buClr>
                <a:srgbClr val="0000CC"/>
              </a:buClr>
              <a:buSzPct val="100000"/>
              <a:buFont typeface="Wingdings" panose="05000000000000000000" charset="0"/>
              <a:buChar char="u"/>
            </a:pPr>
            <a:r>
              <a:rPr kumimoji="0" lang="zh-CN" altLang="en-US" sz="3600" b="1" baseline="0" noProof="0" dirty="0">
                <a:solidFill>
                  <a:srgbClr val="0000CC"/>
                </a:solidFill>
                <a:uFillTx/>
                <a:latin typeface="华文行楷" charset="0"/>
                <a:ea typeface="黑体" panose="02010609060101010101" pitchFamily="49" charset="-122"/>
                <a:cs typeface="+mn-cs"/>
              </a:rPr>
              <a:t>文章表达了作者怎样的思想感情 ?</a:t>
            </a:r>
            <a:endParaRPr kumimoji="0" lang="zh-CN" altLang="en-US" sz="3600" b="1" baseline="0" noProof="0" dirty="0">
              <a:solidFill>
                <a:srgbClr val="0000CC"/>
              </a:solidFill>
              <a:uFillTx/>
              <a:latin typeface="华文行楷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3581400" y="403860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800" b="1" dirty="0">
              <a:solidFill>
                <a:srgbClr val="800080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3581400" y="2331720"/>
            <a:ext cx="58172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 Black" panose="020B0A04020102020204" pitchFamily="34" charset="0"/>
                <a:ea typeface="黑体" panose="02010609060101010101" pitchFamily="49" charset="-122"/>
              </a:rPr>
              <a:t>没有风声、响晴、温晴</a:t>
            </a:r>
            <a:endParaRPr lang="zh-CN" altLang="en-US" sz="3600" b="1" dirty="0">
              <a:solidFill>
                <a:srgbClr val="FF0000"/>
              </a:solidFill>
              <a:uFillTx/>
              <a:latin typeface="Arial Black" panose="020B0A040201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 Black" panose="020B0A04020102020204" pitchFamily="34" charset="0"/>
                <a:ea typeface="黑体" panose="02010609060101010101" pitchFamily="49" charset="-122"/>
                <a:sym typeface="+mn-ea"/>
              </a:rPr>
              <a:t>温晴</a:t>
            </a:r>
            <a:endParaRPr lang="zh-CN" altLang="en-US" sz="3600" b="1" dirty="0">
              <a:solidFill>
                <a:srgbClr val="FF0000"/>
              </a:solidFill>
              <a:uFillTx/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5078095" y="481996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 Black" panose="020B0A04020102020204" pitchFamily="34" charset="0"/>
                <a:ea typeface="黑体" panose="02010609060101010101" pitchFamily="49" charset="-122"/>
              </a:rPr>
              <a:t>水</a:t>
            </a:r>
            <a:endParaRPr lang="zh-CN" altLang="en-US" sz="3600" b="1" dirty="0">
              <a:solidFill>
                <a:srgbClr val="FF0000"/>
              </a:solidFill>
              <a:uFillTx/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3724593" y="481996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 Black" panose="020B0A04020102020204" pitchFamily="34" charset="0"/>
                <a:ea typeface="黑体" panose="02010609060101010101" pitchFamily="49" charset="-122"/>
              </a:rPr>
              <a:t>山</a:t>
            </a:r>
            <a:endParaRPr lang="zh-CN" altLang="en-US" sz="3600" b="1" dirty="0">
              <a:solidFill>
                <a:srgbClr val="FF0000"/>
              </a:solidFill>
              <a:uFillTx/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9" name="Text Box 13"/>
          <p:cNvSpPr txBox="1"/>
          <p:nvPr/>
        </p:nvSpPr>
        <p:spPr>
          <a:xfrm>
            <a:off x="3581400" y="6033770"/>
            <a:ext cx="263144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zh-CN" sz="3600" b="1" dirty="0">
                <a:solidFill>
                  <a:srgbClr val="FF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喜爱    赞美</a:t>
            </a:r>
            <a:endParaRPr lang="zh-CN" altLang="zh-CN" sz="3600" b="1" dirty="0">
              <a:solidFill>
                <a:srgbClr val="FF0000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314960" y="176530"/>
            <a:ext cx="2082800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整体把握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922905" y="397510"/>
            <a:ext cx="56921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baseline="0" noProof="0" dirty="0">
                <a:solidFill>
                  <a:srgbClr val="7030A0"/>
                </a:solidFill>
                <a:uFillTx/>
                <a:latin typeface="华文行楷" charset="0"/>
                <a:ea typeface="黑体" panose="02010609060101010101" pitchFamily="49" charset="-122"/>
                <a:cs typeface="+mn-cs"/>
              </a:rPr>
              <a:t>速读课文，回答以下问题：</a:t>
            </a:r>
            <a:endParaRPr kumimoji="0" lang="zh-CN" altLang="en-US" sz="3600" b="1" baseline="0" noProof="0" dirty="0">
              <a:solidFill>
                <a:srgbClr val="7030A0"/>
              </a:solidFill>
              <a:uFillTx/>
              <a:latin typeface="华文行楷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/>
      <p:bldP spid="143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6" name="文本框 177155"/>
          <p:cNvSpPr txBox="1"/>
          <p:nvPr/>
        </p:nvSpPr>
        <p:spPr>
          <a:xfrm>
            <a:off x="3206750" y="2664460"/>
            <a:ext cx="2478405" cy="221488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algn="l">
              <a:lnSpc>
                <a:spcPts val="5520"/>
              </a:lnSpc>
            </a:pPr>
            <a:r>
              <a:rPr lang="zh-CN" altLang="en-US" sz="3600" b="1" dirty="0">
                <a:solidFill>
                  <a:srgbClr val="00B05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与北平相比</a:t>
            </a:r>
            <a:endParaRPr lang="zh-CN" altLang="en-US" sz="3600" b="1" dirty="0">
              <a:solidFill>
                <a:srgbClr val="00B05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ts val="5520"/>
              </a:lnSpc>
            </a:pPr>
            <a:r>
              <a:rPr lang="zh-CN" altLang="en-US" sz="3600" b="1" dirty="0">
                <a:solidFill>
                  <a:srgbClr val="00B05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与伦敦相比</a:t>
            </a:r>
            <a:endParaRPr lang="zh-CN" altLang="en-US" sz="3600" b="1" dirty="0">
              <a:solidFill>
                <a:srgbClr val="00B05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ts val="5520"/>
              </a:lnSpc>
            </a:pPr>
            <a:r>
              <a:rPr lang="zh-CN" altLang="en-US" sz="3600" b="1" dirty="0">
                <a:solidFill>
                  <a:srgbClr val="00B05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与热带相比</a:t>
            </a:r>
            <a:endParaRPr lang="zh-CN" altLang="en-US" sz="3600" b="1" dirty="0">
              <a:solidFill>
                <a:srgbClr val="00B05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7159" name="直接连接符 177158"/>
          <p:cNvSpPr/>
          <p:nvPr/>
        </p:nvSpPr>
        <p:spPr>
          <a:xfrm>
            <a:off x="5715635" y="3114358"/>
            <a:ext cx="762000" cy="0"/>
          </a:xfrm>
          <a:prstGeom prst="line">
            <a:avLst/>
          </a:prstGeom>
          <a:ln w="38100" cap="sq" cmpd="sng">
            <a:solidFill>
              <a:srgbClr val="7030A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7160" name="直接连接符 177159"/>
          <p:cNvSpPr/>
          <p:nvPr/>
        </p:nvSpPr>
        <p:spPr>
          <a:xfrm>
            <a:off x="5715635" y="3795395"/>
            <a:ext cx="761365" cy="20320"/>
          </a:xfrm>
          <a:prstGeom prst="line">
            <a:avLst/>
          </a:prstGeom>
          <a:ln w="38100" cap="sq" cmpd="sng">
            <a:solidFill>
              <a:srgbClr val="7030A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7161" name="直接连接符 177160"/>
          <p:cNvSpPr/>
          <p:nvPr/>
        </p:nvSpPr>
        <p:spPr>
          <a:xfrm>
            <a:off x="5778183" y="4491038"/>
            <a:ext cx="762000" cy="0"/>
          </a:xfrm>
          <a:prstGeom prst="line">
            <a:avLst/>
          </a:prstGeom>
          <a:ln w="38100" cap="sq" cmpd="sng">
            <a:solidFill>
              <a:srgbClr val="7030A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7162" name="文本框 177161"/>
          <p:cNvSpPr txBox="1"/>
          <p:nvPr/>
        </p:nvSpPr>
        <p:spPr>
          <a:xfrm>
            <a:off x="6678613" y="2755265"/>
            <a:ext cx="1560195" cy="197358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algn="l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无风声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无重雾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无毒日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7177" name="文本框 177176"/>
          <p:cNvSpPr txBox="1"/>
          <p:nvPr/>
        </p:nvSpPr>
        <p:spPr>
          <a:xfrm>
            <a:off x="1703388" y="260350"/>
            <a:ext cx="18716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7179" name="文本框 177178"/>
          <p:cNvSpPr txBox="1"/>
          <p:nvPr/>
        </p:nvSpPr>
        <p:spPr>
          <a:xfrm>
            <a:off x="1888490" y="812800"/>
            <a:ext cx="88030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spcBef>
                <a:spcPct val="50000"/>
              </a:spcBef>
              <a:buClr>
                <a:srgbClr val="0000CC"/>
              </a:buClr>
              <a:buFont typeface="Wingdings" panose="05000000000000000000" charset="0"/>
              <a:buChar char="u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第一段作者运用了什么方法来写济南冬天天气特点的？如何具体写的？ 这样写有什么作用？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77180" name="组合 177179"/>
          <p:cNvGrpSpPr/>
          <p:nvPr/>
        </p:nvGrpSpPr>
        <p:grpSpPr>
          <a:xfrm>
            <a:off x="1287145" y="2917825"/>
            <a:ext cx="1819910" cy="1719580"/>
            <a:chOff x="452" y="2199"/>
            <a:chExt cx="1132" cy="1056"/>
          </a:xfrm>
        </p:grpSpPr>
        <p:sp>
          <p:nvSpPr>
            <p:cNvPr id="177181" name="文本框 177180"/>
            <p:cNvSpPr txBox="1"/>
            <p:nvPr/>
          </p:nvSpPr>
          <p:spPr>
            <a:xfrm>
              <a:off x="452" y="2526"/>
              <a:ext cx="1036" cy="39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p>
              <a:pPr fontAlgn="ctr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None/>
              </a:pPr>
              <a:r>
                <a:rPr lang="zh-CN" altLang="en-US" sz="32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3600" b="1">
                  <a:solidFill>
                    <a:srgbClr val="FF0000"/>
                  </a:solidFill>
                  <a:latin typeface="楷体_GB2312" charset="0"/>
                  <a:ea typeface="黑体" panose="02010609060101010101" pitchFamily="49" charset="-122"/>
                </a:rPr>
                <a:t> 对比</a:t>
              </a:r>
              <a:endParaRPr lang="zh-CN" altLang="en-US" sz="3600" b="1">
                <a:solidFill>
                  <a:srgbClr val="FF0000"/>
                </a:solidFill>
                <a:latin typeface="楷体_GB2312" charset="0"/>
                <a:ea typeface="黑体" panose="02010609060101010101" pitchFamily="49" charset="-122"/>
              </a:endParaRPr>
            </a:p>
          </p:txBody>
        </p:sp>
        <p:sp>
          <p:nvSpPr>
            <p:cNvPr id="177182" name="左大括号 177181"/>
            <p:cNvSpPr/>
            <p:nvPr/>
          </p:nvSpPr>
          <p:spPr>
            <a:xfrm>
              <a:off x="1440" y="2199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38100" cap="sq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7184" name="文本框 177183"/>
          <p:cNvSpPr txBox="1"/>
          <p:nvPr/>
        </p:nvSpPr>
        <p:spPr>
          <a:xfrm>
            <a:off x="9423400" y="3633788"/>
            <a:ext cx="1841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77185" name="组合 177184"/>
          <p:cNvGrpSpPr/>
          <p:nvPr/>
        </p:nvGrpSpPr>
        <p:grpSpPr>
          <a:xfrm>
            <a:off x="8377894" y="2917737"/>
            <a:ext cx="1811781" cy="1644165"/>
            <a:chOff x="4164" y="2307"/>
            <a:chExt cx="941" cy="1184"/>
          </a:xfrm>
        </p:grpSpPr>
        <p:sp>
          <p:nvSpPr>
            <p:cNvPr id="177186" name="右大括号 177185"/>
            <p:cNvSpPr/>
            <p:nvPr/>
          </p:nvSpPr>
          <p:spPr>
            <a:xfrm>
              <a:off x="4164" y="2307"/>
              <a:ext cx="171" cy="1184"/>
            </a:xfrm>
            <a:prstGeom prst="rightBrace">
              <a:avLst>
                <a:gd name="adj1" fmla="val 36979"/>
                <a:gd name="adj2" fmla="val 50000"/>
              </a:avLst>
            </a:prstGeom>
            <a:noFill/>
            <a:ln w="38100" cap="sq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7" name="矩形 177186"/>
            <p:cNvSpPr/>
            <p:nvPr/>
          </p:nvSpPr>
          <p:spPr>
            <a:xfrm>
              <a:off x="4475" y="2691"/>
              <a:ext cx="630" cy="465"/>
            </a:xfrm>
            <a:prstGeom prst="rect">
              <a:avLst/>
            </a:prstGeom>
            <a:noFill/>
            <a:ln w="12700">
              <a:solidFill>
                <a:srgbClr val="FFC000"/>
              </a:solidFill>
            </a:ln>
          </p:spPr>
          <p:txBody>
            <a:bodyPr>
              <a:spAutoFit/>
            </a:bodyPr>
            <a:p>
              <a:pPr fontAlgn="ctr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None/>
              </a:pPr>
              <a:r>
                <a:rPr lang="zh-CN" altLang="en-US" sz="3600" b="1">
                  <a:solidFill>
                    <a:srgbClr val="FF0000"/>
                  </a:solidFill>
                  <a:latin typeface="楷体_GB2312" charset="0"/>
                  <a:ea typeface="黑体" panose="02010609060101010101" pitchFamily="49" charset="-122"/>
                </a:rPr>
                <a:t>宝地</a:t>
              </a:r>
              <a:endParaRPr lang="zh-CN" altLang="en-US" sz="3600" b="1">
                <a:solidFill>
                  <a:srgbClr val="FF0000"/>
                </a:solidFill>
                <a:latin typeface="楷体_GB2312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71625" y="5037455"/>
            <a:ext cx="9968230" cy="1378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5020"/>
              </a:lnSpc>
              <a:spcBef>
                <a:spcPts val="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_GB2312" charset="0"/>
                <a:ea typeface="黑体" panose="02010609060101010101" pitchFamily="49" charset="-122"/>
                <a:sym typeface="+mn-ea"/>
              </a:rPr>
              <a:t>作用：</a:t>
            </a:r>
            <a:r>
              <a:rPr lang="zh-CN" altLang="en-US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+mn-ea"/>
              </a:rPr>
              <a:t>通过三组对比，突出济南的冬天无风声、响晴、温晴的特点，赞誉其为</a:t>
            </a:r>
            <a:r>
              <a:rPr lang="en-US" altLang="zh-CN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+mn-ea"/>
              </a:rPr>
              <a:t>宝地</a:t>
            </a:r>
            <a:r>
              <a:rPr lang="en-US" altLang="zh-CN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600" b="1">
              <a:solidFill>
                <a:srgbClr val="FF0000"/>
              </a:solidFill>
              <a:latin typeface="楷体_GB2312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304800" y="16764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深层探究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7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7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7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7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7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7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7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7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7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7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7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7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7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7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7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7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7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77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7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7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7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7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77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7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7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7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7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77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79" name="文本框 177178"/>
          <p:cNvSpPr txBox="1"/>
          <p:nvPr/>
        </p:nvSpPr>
        <p:spPr>
          <a:xfrm>
            <a:off x="1973580" y="1190625"/>
            <a:ext cx="88030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spcBef>
                <a:spcPct val="50000"/>
              </a:spcBef>
              <a:buClr>
                <a:srgbClr val="0000CC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课文描写了济南的哪几幅山景？各有什么特点？</a:t>
            </a:r>
            <a:endParaRPr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1746885" y="3805555"/>
            <a:ext cx="64198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sz="3600" b="1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山</a:t>
            </a:r>
            <a:endParaRPr kumimoji="0" lang="zh-CN" altLang="en-US" sz="3600" b="1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2946400" y="2763520"/>
            <a:ext cx="3970020" cy="2584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l" defTabSz="914400" fontAlgn="ctr">
              <a:lnSpc>
                <a:spcPct val="15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sz="3600" b="1" baseline="0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阳光朗照下的山 </a:t>
            </a:r>
            <a:r>
              <a:rPr kumimoji="0" sz="3600" b="1" baseline="0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③</a:t>
            </a:r>
            <a:endParaRPr kumimoji="0" sz="3600" b="1" baseline="0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R="0" algn="l" defTabSz="914400" fontAlgn="ctr">
              <a:lnSpc>
                <a:spcPct val="15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sz="3600" b="1" baseline="0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薄雪覆盖下的山 </a:t>
            </a:r>
            <a:r>
              <a:rPr kumimoji="0" sz="3600" b="1" baseline="0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④</a:t>
            </a:r>
            <a:endParaRPr kumimoji="0" sz="3600" b="1" baseline="0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R="0" algn="l" defTabSz="914400" fontAlgn="ctr">
              <a:lnSpc>
                <a:spcPct val="15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sz="3600" b="1" baseline="0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城外的远山         </a:t>
            </a:r>
            <a:r>
              <a:rPr kumimoji="0" sz="3600" b="1" baseline="0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⑤</a:t>
            </a:r>
            <a:endParaRPr kumimoji="0" sz="3600" b="1" baseline="0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6809" name="Line 9"/>
          <p:cNvSpPr/>
          <p:nvPr/>
        </p:nvSpPr>
        <p:spPr>
          <a:xfrm>
            <a:off x="7216775" y="3295015"/>
            <a:ext cx="7620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6810" name="Line 10"/>
          <p:cNvSpPr/>
          <p:nvPr/>
        </p:nvSpPr>
        <p:spPr>
          <a:xfrm>
            <a:off x="7216775" y="4128135"/>
            <a:ext cx="7620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6811" name="Line 11"/>
          <p:cNvSpPr/>
          <p:nvPr/>
        </p:nvSpPr>
        <p:spPr>
          <a:xfrm>
            <a:off x="7216775" y="4898073"/>
            <a:ext cx="762000" cy="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6812" name="Text Box 12"/>
          <p:cNvSpPr txBox="1">
            <a:spLocks noChangeArrowheads="1"/>
          </p:cNvSpPr>
          <p:nvPr/>
        </p:nvSpPr>
        <p:spPr bwMode="auto">
          <a:xfrm>
            <a:off x="8474710" y="2972435"/>
            <a:ext cx="110109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sz="3600" b="1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可爱</a:t>
            </a:r>
            <a:endParaRPr kumimoji="0" sz="3600" b="1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8478203" y="3733165"/>
            <a:ext cx="10972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l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sz="3600" b="1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秀气</a:t>
            </a:r>
            <a:endParaRPr kumimoji="0" sz="3600" b="1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8474393" y="4575493"/>
            <a:ext cx="10972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sz="3600" b="1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淡雅</a:t>
            </a:r>
            <a:endParaRPr kumimoji="0" lang="zh-CN" altLang="en-US" sz="3600" baseline="0" noProof="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7182" name="左大括号 177181"/>
          <p:cNvSpPr/>
          <p:nvPr/>
        </p:nvSpPr>
        <p:spPr>
          <a:xfrm>
            <a:off x="2592070" y="3129280"/>
            <a:ext cx="260350" cy="1997710"/>
          </a:xfrm>
          <a:prstGeom prst="leftBrace">
            <a:avLst>
              <a:gd name="adj1" fmla="val 61111"/>
              <a:gd name="adj2" fmla="val 50000"/>
            </a:avLst>
          </a:prstGeom>
          <a:noFill/>
          <a:ln w="38100" cap="sq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800" y="16764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深层探究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8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8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68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68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6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6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bldLvl="0" animBg="1"/>
      <p:bldP spid="76812" grpId="0" bldLvl="0" animBg="1"/>
      <p:bldP spid="76813" grpId="0" bldLvl="0" animBg="1"/>
      <p:bldP spid="76814" grpId="0" bldLvl="0" animBg="1"/>
      <p:bldP spid="17718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975" y="0"/>
            <a:ext cx="10613390" cy="6880860"/>
          </a:xfrm>
          <a:prstGeom prst="rect">
            <a:avLst/>
          </a:prstGeom>
        </p:spPr>
      </p:pic>
      <p:sp>
        <p:nvSpPr>
          <p:cNvPr id="111619" name="矩形 111618"/>
          <p:cNvSpPr/>
          <p:nvPr/>
        </p:nvSpPr>
        <p:spPr>
          <a:xfrm rot="5400000">
            <a:off x="-1051877" y="1546225"/>
            <a:ext cx="367665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normalizeH="1">
                <a:ln w="9525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阳光朗照下的山</a:t>
            </a:r>
            <a:endParaRPr lang="zh-CN" altLang="en-US" sz="3600" b="1" normalizeH="1">
              <a:ln w="9525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C0C0C0"/>
                </a:outerShdw>
              </a:effectLst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21" name="文本框 111620"/>
          <p:cNvSpPr txBox="1"/>
          <p:nvPr/>
        </p:nvSpPr>
        <p:spPr>
          <a:xfrm>
            <a:off x="3792538" y="0"/>
            <a:ext cx="5400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老城：晒着  睡着  唤醒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1622" name="文本框 111621"/>
          <p:cNvSpPr txBox="1"/>
          <p:nvPr/>
        </p:nvSpPr>
        <p:spPr>
          <a:xfrm>
            <a:off x="3863975" y="692150"/>
            <a:ext cx="6121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拟人。将老城人格化，生动写出冬天的济南是个“暖和安适”的理想境界。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1623" name="文本框 111622"/>
          <p:cNvSpPr txBox="1"/>
          <p:nvPr/>
        </p:nvSpPr>
        <p:spPr>
          <a:xfrm>
            <a:off x="3734118" y="2578418"/>
            <a:ext cx="5975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小山：围  小摇篮    保暖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1624" name="文本框 111623"/>
          <p:cNvSpPr txBox="1"/>
          <p:nvPr/>
        </p:nvSpPr>
        <p:spPr>
          <a:xfrm>
            <a:off x="3861435" y="3268980"/>
            <a:ext cx="60528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比喻、拟人。突出小山充满温情慈善、暖和安适的特点。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4118" y="4668203"/>
            <a:ext cx="5975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人们：含笑  着落  幻想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538" y="5352733"/>
            <a:ext cx="61214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神态、心理。温暖、美好的感受。侧面描写冬天的慈善。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9565" y="4015740"/>
            <a:ext cx="736600" cy="23869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可爱、温暖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4385" y="692150"/>
            <a:ext cx="736600" cy="23869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小山摇篮图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  <p:bldP spid="111622" grpId="0"/>
      <p:bldP spid="111623" grpId="0"/>
      <p:bldP spid="111624" grpId="0"/>
      <p:bldP spid="2" grpId="0"/>
      <p:bldP spid="3" grpId="0"/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63392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 descr="未标题-1 复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365" y="0"/>
            <a:ext cx="4801235" cy="3783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6" name="Picture 4" descr="ShowSoftDow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0"/>
            <a:ext cx="4342765" cy="3783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7" name="Picture 5" descr="aso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3783965"/>
            <a:ext cx="9144635" cy="307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96545" y="1596390"/>
            <a:ext cx="798195" cy="36652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薄雪覆盖下的山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2" descr="aso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63392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0"/>
            <a:ext cx="1217168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0"/>
            <a:ext cx="12243435" cy="11246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0445" y="1680210"/>
            <a:ext cx="9301480" cy="694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5" y="0"/>
            <a:ext cx="12314555" cy="862711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63392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0"/>
            <a:ext cx="1217168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0"/>
            <a:ext cx="12243435" cy="1124648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63392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0"/>
            <a:ext cx="1217168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" y="0"/>
            <a:ext cx="12111990" cy="67113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6932" t="4371" r="7224" b="3950"/>
          <a:stretch>
            <a:fillRect/>
          </a:stretch>
        </p:blipFill>
        <p:spPr>
          <a:xfrm>
            <a:off x="1374775" y="-46355"/>
            <a:ext cx="9195435" cy="695007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20" b="8692"/>
          <a:stretch>
            <a:fillRect/>
          </a:stretch>
        </p:blipFill>
        <p:spPr>
          <a:xfrm>
            <a:off x="-7620" y="-49530"/>
            <a:ext cx="12206605" cy="6957060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42" name="图片 112641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130" y="0"/>
            <a:ext cx="1220470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3" name="矩形 112642"/>
          <p:cNvSpPr/>
          <p:nvPr/>
        </p:nvSpPr>
        <p:spPr>
          <a:xfrm>
            <a:off x="2941320" y="106045"/>
            <a:ext cx="55181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薄雪覆盖下的山</a:t>
            </a:r>
            <a:endParaRPr lang="zh-CN" altLang="en-US" sz="4000" b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44" name="文本框 112643"/>
          <p:cNvSpPr txBox="1"/>
          <p:nvPr/>
        </p:nvSpPr>
        <p:spPr>
          <a:xfrm>
            <a:off x="2711450" y="1773238"/>
            <a:ext cx="5762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45" name="文本框 112644"/>
          <p:cNvSpPr txBox="1"/>
          <p:nvPr/>
        </p:nvSpPr>
        <p:spPr>
          <a:xfrm>
            <a:off x="2678113" y="1704023"/>
            <a:ext cx="1295400" cy="64516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山上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46" name="文本框 112645"/>
          <p:cNvSpPr txBox="1"/>
          <p:nvPr/>
        </p:nvSpPr>
        <p:spPr>
          <a:xfrm>
            <a:off x="4583113" y="1762125"/>
            <a:ext cx="22336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47" name="矩形 112646"/>
          <p:cNvSpPr/>
          <p:nvPr/>
        </p:nvSpPr>
        <p:spPr>
          <a:xfrm>
            <a:off x="3937000" y="1704023"/>
            <a:ext cx="6610350" cy="6451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松树的尖上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顶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白花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zh-CN" altLang="en-US" sz="36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像看护妇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48" name="文本框 112647"/>
          <p:cNvSpPr txBox="1"/>
          <p:nvPr/>
        </p:nvSpPr>
        <p:spPr>
          <a:xfrm>
            <a:off x="2782888" y="2349500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49" name="文本框 112648"/>
          <p:cNvSpPr txBox="1"/>
          <p:nvPr/>
        </p:nvSpPr>
        <p:spPr>
          <a:xfrm>
            <a:off x="2678113" y="2921635"/>
            <a:ext cx="1533525" cy="64516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山尖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50" name="文本框 112649"/>
          <p:cNvSpPr txBox="1"/>
          <p:nvPr/>
        </p:nvSpPr>
        <p:spPr>
          <a:xfrm>
            <a:off x="4440238" y="2565400"/>
            <a:ext cx="23034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51" name="文本框 112650"/>
          <p:cNvSpPr txBox="1"/>
          <p:nvPr/>
        </p:nvSpPr>
        <p:spPr>
          <a:xfrm>
            <a:off x="3957638" y="2921635"/>
            <a:ext cx="3396615" cy="6451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全白（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镶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银边）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653" name="文本框 112652"/>
          <p:cNvSpPr txBox="1"/>
          <p:nvPr/>
        </p:nvSpPr>
        <p:spPr>
          <a:xfrm>
            <a:off x="2678113" y="4139248"/>
            <a:ext cx="1460500" cy="64516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山坡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54" name="文本框 112653"/>
          <p:cNvSpPr txBox="1"/>
          <p:nvPr/>
        </p:nvSpPr>
        <p:spPr>
          <a:xfrm>
            <a:off x="4367213" y="3789363"/>
            <a:ext cx="22336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55" name="文本框 112654"/>
          <p:cNvSpPr txBox="1"/>
          <p:nvPr/>
        </p:nvSpPr>
        <p:spPr>
          <a:xfrm>
            <a:off x="3957638" y="4139565"/>
            <a:ext cx="4314825" cy="6451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白雪黄草（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穿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花衣）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57" name="文本框 112656"/>
          <p:cNvSpPr txBox="1"/>
          <p:nvPr/>
        </p:nvSpPr>
        <p:spPr>
          <a:xfrm>
            <a:off x="2711133" y="5339398"/>
            <a:ext cx="1512887" cy="64516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山腰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58" name="文本框 112657"/>
          <p:cNvSpPr txBox="1"/>
          <p:nvPr/>
        </p:nvSpPr>
        <p:spPr>
          <a:xfrm>
            <a:off x="4491038" y="451485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59" name="文本框 112658"/>
          <p:cNvSpPr txBox="1"/>
          <p:nvPr/>
        </p:nvSpPr>
        <p:spPr>
          <a:xfrm>
            <a:off x="3957638" y="5339715"/>
            <a:ext cx="5608637" cy="6451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薄雪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露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粉色</a:t>
            </a:r>
            <a:r>
              <a:rPr lang="zh-CN" altLang="en-US" sz="3600" b="1" dirty="0">
                <a:solidFill>
                  <a:srgbClr val="FF99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害羞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60" name="文本框 112659"/>
          <p:cNvSpPr txBox="1"/>
          <p:nvPr/>
        </p:nvSpPr>
        <p:spPr>
          <a:xfrm>
            <a:off x="1919288" y="1412875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61" name="文本框 112660"/>
          <p:cNvSpPr txBox="1"/>
          <p:nvPr/>
        </p:nvSpPr>
        <p:spPr>
          <a:xfrm>
            <a:off x="1816100" y="1872933"/>
            <a:ext cx="641985" cy="64516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62" name="文本框 112661"/>
          <p:cNvSpPr txBox="1"/>
          <p:nvPr/>
        </p:nvSpPr>
        <p:spPr>
          <a:xfrm>
            <a:off x="2056448" y="2590800"/>
            <a:ext cx="551815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63" name="下箭头 112662"/>
          <p:cNvSpPr/>
          <p:nvPr/>
        </p:nvSpPr>
        <p:spPr>
          <a:xfrm>
            <a:off x="2110740" y="2835275"/>
            <a:ext cx="122555" cy="2139950"/>
          </a:xfrm>
          <a:prstGeom prst="downArrow">
            <a:avLst>
              <a:gd name="adj1" fmla="val 50000"/>
              <a:gd name="adj2" fmla="val 4983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64" name="文本框 112663"/>
          <p:cNvSpPr txBox="1"/>
          <p:nvPr/>
        </p:nvSpPr>
        <p:spPr>
          <a:xfrm>
            <a:off x="1816100" y="5209858"/>
            <a:ext cx="7921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下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65" name="文本框 112664"/>
          <p:cNvSpPr txBox="1"/>
          <p:nvPr/>
        </p:nvSpPr>
        <p:spPr>
          <a:xfrm>
            <a:off x="10053638" y="2808923"/>
            <a:ext cx="792162" cy="30460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美丽秀气</a:t>
            </a:r>
            <a:endParaRPr lang="zh-CN" altLang="en-US" sz="4800" b="1" dirty="0">
              <a:solidFill>
                <a:srgbClr val="FFFF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66" name="文本框 112665"/>
          <p:cNvSpPr txBox="1"/>
          <p:nvPr/>
        </p:nvSpPr>
        <p:spPr>
          <a:xfrm>
            <a:off x="1335405" y="6228715"/>
            <a:ext cx="10181590" cy="64516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（l）妙在雪色   (2)妙在雪光（3） 妙在雪态</a:t>
            </a:r>
            <a:endParaRPr lang="zh-CN" altLang="en-US" sz="3600" b="1" dirty="0">
              <a:solidFill>
                <a:schemeClr val="bg1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065" y="2571115"/>
            <a:ext cx="798195" cy="2404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uFillTx/>
              </a:rPr>
              <a:t>写景顺序</a:t>
            </a:r>
            <a:endParaRPr lang="zh-CN" altLang="en-US" sz="4000" b="1">
              <a:solidFill>
                <a:srgbClr val="FF0000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9015" y="621665"/>
            <a:ext cx="736600" cy="2404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</a:rPr>
              <a:t>雪后初晴图</a:t>
            </a:r>
            <a:endParaRPr lang="zh-CN" altLang="en-US" sz="3600" b="1">
              <a:solidFill>
                <a:srgbClr val="FF0000"/>
              </a:solidFill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0610" y="1872933"/>
            <a:ext cx="641985" cy="64516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远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3620" y="5209858"/>
            <a:ext cx="7921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近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1330325" y="2835275"/>
            <a:ext cx="122555" cy="2139950"/>
          </a:xfrm>
          <a:prstGeom prst="downArrow">
            <a:avLst>
              <a:gd name="adj1" fmla="val 50000"/>
              <a:gd name="adj2" fmla="val 4983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59320" y="184785"/>
            <a:ext cx="3401060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en-US" altLang="zh-CN" sz="3600" b="1" dirty="0">
                <a:solidFill>
                  <a:srgbClr val="CC0099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CC0099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妙</a:t>
            </a:r>
            <a:r>
              <a:rPr lang="en-US" altLang="zh-CN" sz="3600" b="1" dirty="0">
                <a:solidFill>
                  <a:srgbClr val="CC0099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CC0099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sz="3600" b="1" dirty="0">
                <a:solidFill>
                  <a:srgbClr val="CC0099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何处？</a:t>
            </a:r>
            <a:endParaRPr lang="zh-CN" sz="3600" b="1" dirty="0">
              <a:solidFill>
                <a:srgbClr val="CC0099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16764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深层探究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1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1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12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26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6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12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 bldLvl="0" animBg="1"/>
      <p:bldP spid="112647" grpId="0" bldLvl="0" animBg="1"/>
      <p:bldP spid="112649" grpId="0" bldLvl="0" animBg="1"/>
      <p:bldP spid="112651" grpId="0" bldLvl="0" animBg="1"/>
      <p:bldP spid="112653" grpId="0" bldLvl="0" animBg="1"/>
      <p:bldP spid="112655" grpId="0" bldLvl="0" animBg="1"/>
      <p:bldP spid="112657" grpId="0" bldLvl="0" animBg="1"/>
      <p:bldP spid="112659" grpId="0" bldLvl="0" animBg="1"/>
      <p:bldP spid="112661" grpId="0" bldLvl="0" animBg="1"/>
      <p:bldP spid="112665" grpId="0" bldLvl="0" animBg="1"/>
      <p:bldP spid="2" grpId="0"/>
      <p:bldP spid="3" grpId="0" bldLvl="0" animBg="1"/>
      <p:bldP spid="4" grpId="0" bldLvl="0" animBg="1"/>
      <p:bldP spid="7" grpId="0" bldLvl="0" animBg="1"/>
      <p:bldP spid="11266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15" name="Rectangle 15"/>
          <p:cNvSpPr>
            <a:spLocks noChangeArrowheads="1"/>
          </p:cNvSpPr>
          <p:nvPr/>
        </p:nvSpPr>
        <p:spPr bwMode="auto">
          <a:xfrm>
            <a:off x="1656715" y="1506855"/>
            <a:ext cx="8694420" cy="36360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571500" marR="0" lvl="0" indent="-57150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Pct val="100000"/>
              <a:buFont typeface="Wingdings" panose="05000000000000000000" charset="0"/>
              <a:buChar char="u"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第④段最后一句</a:t>
            </a:r>
            <a:r>
              <a:rPr kumimoji="0" lang="en-US" alt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就是下小雪吧，济南是受不住大雪的，那些小山太秀气</a:t>
            </a:r>
            <a:r>
              <a:rPr kumimoji="0" lang="en-US" alt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表现了作者怎样的思想感情？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表达作者对济南小山的</a:t>
            </a:r>
            <a:r>
              <a:rPr kumimoji="0" lang="zh-CN" altLang="en-US" sz="3600" b="1" i="0" u="heavy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无比怜惜和喜爱之情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16764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深层探究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6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7634" name="图片 197633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078" y="23178"/>
            <a:ext cx="9172575" cy="681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635" name="文本框 197634"/>
          <p:cNvSpPr txBox="1"/>
          <p:nvPr/>
        </p:nvSpPr>
        <p:spPr>
          <a:xfrm>
            <a:off x="3018155" y="826135"/>
            <a:ext cx="615124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作者是怎样描写城外远山的？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7636" name="文本框 197635"/>
          <p:cNvSpPr txBox="1"/>
          <p:nvPr/>
        </p:nvSpPr>
        <p:spPr>
          <a:xfrm>
            <a:off x="6961823" y="5745163"/>
            <a:ext cx="38557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素淡雅致（秀美）</a:t>
            </a:r>
            <a:endParaRPr lang="zh-CN" altLang="en-US" sz="3600" b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7638" name="直接连接符 197637"/>
          <p:cNvSpPr/>
          <p:nvPr/>
        </p:nvSpPr>
        <p:spPr>
          <a:xfrm>
            <a:off x="2158048" y="4005580"/>
            <a:ext cx="0" cy="5762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7639" name="直接连接符 197638"/>
          <p:cNvSpPr/>
          <p:nvPr/>
        </p:nvSpPr>
        <p:spPr>
          <a:xfrm>
            <a:off x="3438208" y="4005580"/>
            <a:ext cx="0" cy="5762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7640" name="直接连接符 197639"/>
          <p:cNvSpPr/>
          <p:nvPr/>
        </p:nvSpPr>
        <p:spPr>
          <a:xfrm rot="21000000" flipH="1" flipV="1">
            <a:off x="5641340" y="2802255"/>
            <a:ext cx="410210" cy="125349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7641" name="文本框 197640"/>
          <p:cNvSpPr txBox="1"/>
          <p:nvPr/>
        </p:nvSpPr>
        <p:spPr>
          <a:xfrm>
            <a:off x="3438525" y="1824673"/>
            <a:ext cx="72294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这一字传神地、形象地照应了上文“暖和安适地睡着”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7642" name="文本框 197641"/>
          <p:cNvSpPr txBox="1"/>
          <p:nvPr/>
        </p:nvSpPr>
        <p:spPr>
          <a:xfrm>
            <a:off x="6456363" y="260350"/>
            <a:ext cx="32400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7645" name="文本框 197644"/>
          <p:cNvSpPr txBox="1"/>
          <p:nvPr/>
        </p:nvSpPr>
        <p:spPr>
          <a:xfrm>
            <a:off x="1847850" y="115888"/>
            <a:ext cx="4103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7646" name="文本框 197645"/>
          <p:cNvSpPr txBox="1"/>
          <p:nvPr/>
        </p:nvSpPr>
        <p:spPr>
          <a:xfrm>
            <a:off x="3018155" y="75565"/>
            <a:ext cx="2040890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D89F00">
                    <a:alpha val="50000"/>
                  </a:srgbClr>
                </a:solidFill>
              </a14:hiddenFill>
            </a:ext>
          </a:extLst>
        </p:spPr>
        <p:txBody>
          <a:bodyPr wrap="square">
            <a:spAutoFit/>
          </a:bodyPr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城外远山</a:t>
            </a:r>
            <a:endParaRPr lang="zh-CN" altLang="en-US" sz="36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7648" name="文本框 197647"/>
          <p:cNvSpPr txBox="1"/>
          <p:nvPr/>
        </p:nvSpPr>
        <p:spPr>
          <a:xfrm>
            <a:off x="1774825" y="3500438"/>
            <a:ext cx="30972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城内－城外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7649" name="文本框 197648"/>
          <p:cNvSpPr txBox="1"/>
          <p:nvPr/>
        </p:nvSpPr>
        <p:spPr>
          <a:xfrm>
            <a:off x="1703705" y="4716463"/>
            <a:ext cx="31686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狭窄    宽敞</a:t>
            </a:r>
            <a:endParaRPr lang="zh-CN" altLang="en-US" sz="3200" b="1" dirty="0">
              <a:solidFill>
                <a:srgbClr val="FF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7650" name="文本框 197649"/>
          <p:cNvSpPr txBox="1"/>
          <p:nvPr/>
        </p:nvSpPr>
        <p:spPr>
          <a:xfrm>
            <a:off x="5345430" y="3998595"/>
            <a:ext cx="44075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99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zh-CN" altLang="en-US" sz="3600" b="1" u="sng" dirty="0">
                <a:solidFill>
                  <a:srgbClr val="99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卧</a:t>
            </a:r>
            <a:r>
              <a:rPr lang="zh-CN" altLang="en-US" sz="3600" b="1" dirty="0">
                <a:solidFill>
                  <a:srgbClr val="99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  村庄     雪 ）</a:t>
            </a:r>
            <a:endParaRPr lang="zh-CN" altLang="en-US" sz="3600" b="1" dirty="0">
              <a:solidFill>
                <a:srgbClr val="99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1703388" y="574548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城外远山</a:t>
            </a:r>
            <a:endParaRPr lang="zh-CN" altLang="en-US" sz="36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3" name="AutoShape 7"/>
          <p:cNvSpPr/>
          <p:nvPr/>
        </p:nvSpPr>
        <p:spPr>
          <a:xfrm>
            <a:off x="3859530" y="6036310"/>
            <a:ext cx="2957830" cy="201930"/>
          </a:xfrm>
          <a:prstGeom prst="rightArrow">
            <a:avLst>
              <a:gd name="adj1" fmla="val 50000"/>
              <a:gd name="adj2" fmla="val 272221"/>
            </a:avLst>
          </a:prstGeom>
          <a:solidFill>
            <a:schemeClr val="accent1"/>
          </a:solidFill>
          <a:ln w="952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3859213" y="5407978"/>
            <a:ext cx="32099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小水墨画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295" y="2195195"/>
            <a:ext cx="736600" cy="19278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3600" b="1" dirty="0">
                <a:solidFill>
                  <a:srgbClr val="7030A0"/>
                </a:solidFill>
                <a:uFillTx/>
                <a:ea typeface="黑体" panose="02010609060101010101" pitchFamily="49" charset="-122"/>
                <a:sym typeface="+mn-ea"/>
              </a:rPr>
              <a:t>写景顺序</a:t>
            </a:r>
            <a:endParaRPr lang="zh-CN" altLang="en-US" sz="3600" b="1" dirty="0">
              <a:solidFill>
                <a:srgbClr val="7030A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640" y="2901315"/>
            <a:ext cx="736600" cy="19278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由里向外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16764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深层探究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97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19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9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/>
      <p:bldP spid="197636" grpId="0"/>
      <p:bldP spid="197641" grpId="0"/>
      <p:bldP spid="197648" grpId="0"/>
      <p:bldP spid="197649" grpId="0"/>
      <p:bldP spid="197650" grpId="0"/>
      <p:bldP spid="19463" grpId="0" bldLvl="0" animBg="1"/>
      <p:bldP spid="19462" grpId="0" bldLvl="0" animBg="1"/>
      <p:bldP spid="19459" grpId="0"/>
      <p:bldP spid="5" grpId="0"/>
      <p:bldP spid="5" grpId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22" name="图片 1843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4880" y="3429000"/>
            <a:ext cx="487553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23" name="图片 184322" descr="jinanmingqu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3429000"/>
            <a:ext cx="4775200" cy="342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24" name="图片 1843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480504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25" name="图片 184324" descr="ShowSoftDow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800" y="0"/>
            <a:ext cx="47752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27" name="文本框 184326"/>
          <p:cNvSpPr txBox="1"/>
          <p:nvPr/>
        </p:nvSpPr>
        <p:spPr>
          <a:xfrm>
            <a:off x="1570990" y="3356293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水</a:t>
            </a:r>
            <a:endParaRPr lang="zh-CN" altLang="en-US" sz="4000" b="1" dirty="0">
              <a:solidFill>
                <a:srgbClr val="00B05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28" name="左大括号 184327"/>
          <p:cNvSpPr/>
          <p:nvPr/>
        </p:nvSpPr>
        <p:spPr>
          <a:xfrm>
            <a:off x="2380615" y="1837690"/>
            <a:ext cx="283210" cy="3460750"/>
          </a:xfrm>
          <a:prstGeom prst="leftBrace">
            <a:avLst>
              <a:gd name="adj1" fmla="val 45225"/>
              <a:gd name="adj2" fmla="val 50000"/>
            </a:avLst>
          </a:prstGeom>
          <a:noFill/>
          <a:ln w="38100" cap="sq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>
              <a:solidFill>
                <a:srgbClr val="FF0000"/>
              </a:solidFill>
              <a:uFillTx/>
            </a:endParaRPr>
          </a:p>
        </p:txBody>
      </p:sp>
      <p:sp>
        <p:nvSpPr>
          <p:cNvPr id="184329" name="文本框 184328"/>
          <p:cNvSpPr txBox="1"/>
          <p:nvPr/>
        </p:nvSpPr>
        <p:spPr>
          <a:xfrm>
            <a:off x="2924810" y="1776095"/>
            <a:ext cx="4817745" cy="73469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fontAlgn="ctr">
              <a:lnSpc>
                <a:spcPts val="502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反在绿萍上冒着点热气</a:t>
            </a:r>
            <a:endParaRPr lang="zh-CN" altLang="en-US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30" name="直接连接符 184329"/>
          <p:cNvSpPr/>
          <p:nvPr/>
        </p:nvSpPr>
        <p:spPr>
          <a:xfrm>
            <a:off x="8740458" y="2142808"/>
            <a:ext cx="762000" cy="1587"/>
          </a:xfrm>
          <a:prstGeom prst="line">
            <a:avLst/>
          </a:prstGeom>
          <a:ln w="76200" cap="sq" cmpd="sng">
            <a:solidFill>
              <a:srgbClr val="E21AE4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331" name="直接连接符 184330"/>
          <p:cNvSpPr/>
          <p:nvPr/>
        </p:nvSpPr>
        <p:spPr>
          <a:xfrm>
            <a:off x="8740775" y="3505518"/>
            <a:ext cx="762000" cy="1587"/>
          </a:xfrm>
          <a:prstGeom prst="line">
            <a:avLst/>
          </a:prstGeom>
          <a:ln w="76200" cap="sq" cmpd="sng">
            <a:solidFill>
              <a:srgbClr val="CC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332" name="直接连接符 184331"/>
          <p:cNvSpPr/>
          <p:nvPr/>
        </p:nvSpPr>
        <p:spPr>
          <a:xfrm>
            <a:off x="8740775" y="4912995"/>
            <a:ext cx="762000" cy="1588"/>
          </a:xfrm>
          <a:prstGeom prst="line">
            <a:avLst/>
          </a:prstGeom>
          <a:ln w="76200" cap="sq" cmpd="sng">
            <a:solidFill>
              <a:srgbClr val="CC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333" name="文本框 184332"/>
          <p:cNvSpPr txBox="1"/>
          <p:nvPr/>
        </p:nvSpPr>
        <p:spPr>
          <a:xfrm>
            <a:off x="9978073" y="1775778"/>
            <a:ext cx="7442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暖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34" name="文本框 184333"/>
          <p:cNvSpPr txBox="1"/>
          <p:nvPr/>
        </p:nvSpPr>
        <p:spPr>
          <a:xfrm>
            <a:off x="2924810" y="3168015"/>
            <a:ext cx="5693410" cy="73469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fontAlgn="ctr">
              <a:lnSpc>
                <a:spcPts val="502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把终年贮蓄的绿色全拿出来</a:t>
            </a:r>
            <a:endParaRPr lang="zh-CN" altLang="en-US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35" name="文本框 184334"/>
          <p:cNvSpPr txBox="1"/>
          <p:nvPr/>
        </p:nvSpPr>
        <p:spPr>
          <a:xfrm>
            <a:off x="2924810" y="4591685"/>
            <a:ext cx="5436235" cy="73469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fontAlgn="ctr">
              <a:lnSpc>
                <a:spcPts val="502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整个的是块空灵的蓝水晶</a:t>
            </a:r>
            <a:endParaRPr lang="zh-CN" altLang="en-US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36" name="矩形 184335"/>
          <p:cNvSpPr/>
          <p:nvPr/>
        </p:nvSpPr>
        <p:spPr>
          <a:xfrm>
            <a:off x="9978073" y="3044825"/>
            <a:ext cx="5397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绿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37" name="矩形 184336"/>
          <p:cNvSpPr/>
          <p:nvPr/>
        </p:nvSpPr>
        <p:spPr>
          <a:xfrm>
            <a:off x="9595168" y="4529773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清亮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40" name="文本框 184339"/>
          <p:cNvSpPr txBox="1"/>
          <p:nvPr/>
        </p:nvSpPr>
        <p:spPr>
          <a:xfrm>
            <a:off x="1992313" y="333375"/>
            <a:ext cx="29511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7" name="Rectangle 3"/>
          <p:cNvSpPr/>
          <p:nvPr/>
        </p:nvSpPr>
        <p:spPr>
          <a:xfrm>
            <a:off x="-22225" y="0"/>
            <a:ext cx="2519680" cy="990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深层探究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2808605" y="600710"/>
            <a:ext cx="7796213" cy="58356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       </a:t>
            </a:r>
            <a:r>
              <a:rPr kumimoji="0" lang="zh-CN" altLang="en-US" sz="3600" b="1" i="0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冬天，济南的水有怎样的特点？</a:t>
            </a:r>
            <a:endParaRPr kumimoji="0" lang="zh-CN" altLang="en-US" sz="3600" b="1" i="0" baseline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28375" y="2002155"/>
            <a:ext cx="798195" cy="2853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solidFill>
                  <a:srgbClr val="E21AE4"/>
                </a:solidFill>
                <a:uFillTx/>
                <a:ea typeface="黑体" panose="02010609060101010101" pitchFamily="49" charset="-122"/>
              </a:rPr>
              <a:t>空灵水晶图</a:t>
            </a:r>
            <a:endParaRPr lang="zh-CN" altLang="en-US" sz="4000" b="1">
              <a:solidFill>
                <a:srgbClr val="E21AE4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9708" y="6001703"/>
            <a:ext cx="2519362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写景顺序：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7473" y="6001703"/>
            <a:ext cx="2519362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自下而上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84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7" grpId="0"/>
      <p:bldP spid="184329" grpId="0" bldLvl="0" animBg="1"/>
      <p:bldP spid="184333" grpId="0"/>
      <p:bldP spid="184334" grpId="0" bldLvl="0" animBg="1"/>
      <p:bldP spid="184335" grpId="0" bldLvl="0" animBg="1"/>
      <p:bldP spid="184336" grpId="0"/>
      <p:bldP spid="184337" grpId="0"/>
      <p:bldP spid="4" grpId="0"/>
      <p:bldP spid="80900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2212" name="图片 222211" descr="2004111522419142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" y="0"/>
            <a:ext cx="1217422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8" name="Picture 4" descr="济南的冬天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0"/>
            <a:ext cx="1223200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澄清的河水慢慢往上看吧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0"/>
            <a:ext cx="122415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11266"/>
          <p:cNvSpPr/>
          <p:nvPr/>
        </p:nvSpPr>
        <p:spPr>
          <a:xfrm rot="5400000">
            <a:off x="4217353" y="2860358"/>
            <a:ext cx="1717675" cy="17526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2898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/>
                  </a:outerShdw>
                </a:effectLst>
                <a:latin typeface="华文新魏" charset="0"/>
                <a:ea typeface="华文新魏" charset="0"/>
              </a:rPr>
              <a:t>绿</a:t>
            </a:r>
            <a:endParaRPr lang="zh-CN" altLang="en-US" sz="3600" b="1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6993255" y="615315"/>
            <a:ext cx="1457325" cy="1976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/>
                  </a:outerShdw>
                </a:effectLst>
                <a:latin typeface="华文新魏" charset="0"/>
                <a:ea typeface="华文新魏" charset="0"/>
              </a:rPr>
              <a:t>清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9109710" y="549275"/>
            <a:ext cx="14478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亮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2" name="矩形 1"/>
          <p:cNvSpPr/>
          <p:nvPr/>
        </p:nvSpPr>
        <p:spPr>
          <a:xfrm rot="5400000">
            <a:off x="1420178" y="3972243"/>
            <a:ext cx="1717675" cy="17526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2898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6600"/>
                </a:solidFill>
                <a:effectLst>
                  <a:outerShdw dist="99190" dir="7788334" algn="ctr" rotWithShape="0">
                    <a:srgbClr val="000080"/>
                  </a:outerShdw>
                </a:effectLst>
                <a:latin typeface="华文新魏" charset="0"/>
                <a:ea typeface="华文新魏" charset="0"/>
              </a:rPr>
              <a:t>暖</a:t>
            </a:r>
            <a:endParaRPr lang="zh-CN" altLang="en-US" sz="3600" b="1">
              <a:solidFill>
                <a:srgbClr val="FF6600"/>
              </a:solidFill>
              <a:effectLst>
                <a:outerShdw dist="99190" dir="7788334" algn="ctr" rotWithShape="0">
                  <a:srgbClr val="000080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267" grpId="0"/>
      <p:bldP spid="11268" grpId="0"/>
      <p:bldP spid="1126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1" name="Rectangle 9"/>
          <p:cNvSpPr/>
          <p:nvPr/>
        </p:nvSpPr>
        <p:spPr>
          <a:xfrm>
            <a:off x="2035493" y="1277938"/>
            <a:ext cx="732091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eaLnBrk="1" hangingPunct="1">
              <a:spcBef>
                <a:spcPct val="0"/>
              </a:spcBef>
              <a:buClr>
                <a:srgbClr val="0000CC"/>
              </a:buClr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Comic Sans MS" panose="030F0702030302020204" pitchFamily="66" charset="0"/>
              </a:rPr>
              <a:t>济南为何</a:t>
            </a:r>
            <a:r>
              <a:rPr lang="zh-CN" altLang="en-US" sz="4000" b="1" dirty="0">
                <a:solidFill>
                  <a:srgbClr val="0000FF"/>
                </a:solidFill>
                <a:uFillTx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Comic Sans MS" panose="030F0702030302020204" pitchFamily="66" charset="0"/>
              </a:rPr>
              <a:t>真得算个宝地</a:t>
            </a:r>
            <a:r>
              <a:rPr lang="zh-CN" altLang="en-US" sz="4000" b="1" dirty="0">
                <a:solidFill>
                  <a:srgbClr val="0000FF"/>
                </a:solidFill>
                <a:uFillTx/>
              </a:rPr>
              <a:t>”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Comic Sans MS" panose="030F0702030302020204" pitchFamily="66" charset="0"/>
              </a:rPr>
              <a:t>？</a:t>
            </a:r>
            <a:r>
              <a:rPr lang="zh-CN" altLang="en-US" sz="3600" b="1" dirty="0">
                <a:latin typeface="Comic Sans MS" panose="030F0702030302020204" pitchFamily="66" charset="0"/>
              </a:rPr>
              <a:t> 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sp>
        <p:nvSpPr>
          <p:cNvPr id="14342" name="Rectangle 10"/>
          <p:cNvSpPr/>
          <p:nvPr/>
        </p:nvSpPr>
        <p:spPr>
          <a:xfrm>
            <a:off x="1524000" y="2738120"/>
            <a:ext cx="9144000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黑体" panose="02010609060101010101" pitchFamily="49" charset="-122"/>
              </a:rPr>
              <a:t>济南的冬天在作家老舍与北平的朔风、伦敦的重雾、热带的毒日相比较后，给人的感受是：</a:t>
            </a:r>
            <a:r>
              <a:rPr lang="zh-CN" altLang="en-US" sz="3600" b="1" u="sng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华文楷体" charset="0"/>
                <a:ea typeface="黑体" panose="02010609060101010101" pitchFamily="49" charset="-122"/>
              </a:rPr>
              <a:t>无风、响晴和温晴，天气暖和安适，三面环山，山是温静、隽秀的，水是绿色、澄澈的。 </a:t>
            </a:r>
            <a:endParaRPr lang="zh-CN" altLang="en-US" sz="3600" b="1" u="sng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华文楷体" charset="0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95910" y="10922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深层探究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4"/>
          <p:cNvSpPr txBox="1"/>
          <p:nvPr/>
        </p:nvSpPr>
        <p:spPr>
          <a:xfrm>
            <a:off x="1504315" y="1354455"/>
            <a:ext cx="91827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“一个老城，有山有水，全在天底下晒着阳光，暖和安适地睡着，只等春风来把它们唤醒。”</a:t>
            </a:r>
            <a:r>
              <a:rPr lang="zh-CN" altLang="en-US" b="1" dirty="0">
                <a:solidFill>
                  <a:srgbClr val="E21AE4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②</a:t>
            </a:r>
            <a:endParaRPr lang="zh-CN" altLang="en-US" b="1" dirty="0">
              <a:solidFill>
                <a:srgbClr val="E21AE4"/>
              </a:solidFill>
              <a:uFillTx/>
              <a:latin typeface="楷体_GB2312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46380" y="11938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语言品析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380490" y="2993390"/>
            <a:ext cx="9200515" cy="1991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494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使用了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华文新魏" charset="0"/>
                <a:ea typeface="黑体" panose="02010609060101010101" pitchFamily="49" charset="-122"/>
                <a:sym typeface="+mn-ea"/>
              </a:rPr>
              <a:t>拟人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的修辞手法，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华文新魏" charset="0"/>
                <a:ea typeface="黑体" panose="02010609060101010101" pitchFamily="49" charset="-122"/>
                <a:sym typeface="+mn-ea"/>
              </a:rPr>
              <a:t>晒、睡、醒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，将老城人格化，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华文新魏" charset="0"/>
                <a:ea typeface="黑体" panose="02010609060101010101" pitchFamily="49" charset="-122"/>
                <a:sym typeface="+mn-ea"/>
              </a:rPr>
              <a:t>生动形象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地写出冬天的济南是个“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华文新魏" charset="0"/>
                <a:ea typeface="黑体" panose="02010609060101010101" pitchFamily="49" charset="-122"/>
                <a:sym typeface="+mn-ea"/>
              </a:rPr>
              <a:t>暖和安适”的理想境界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。表达了作者的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华文新魏" charset="0"/>
                <a:ea typeface="黑体" panose="02010609060101010101" pitchFamily="49" charset="-122"/>
                <a:sym typeface="+mn-ea"/>
              </a:rPr>
              <a:t>喜爱与赞美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之情。</a:t>
            </a:r>
            <a:endParaRPr lang="zh-CN" altLang="en-US" b="1" dirty="0">
              <a:solidFill>
                <a:srgbClr val="FF0000"/>
              </a:solidFill>
              <a:latin typeface="华文新魏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4"/>
          <p:cNvSpPr txBox="1"/>
          <p:nvPr/>
        </p:nvSpPr>
        <p:spPr>
          <a:xfrm>
            <a:off x="1504315" y="1354455"/>
            <a:ext cx="91827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2、“这一圈小山在冬天特别可爱，好像是把济南放在一个小摇篮里。”</a:t>
            </a:r>
            <a:r>
              <a:rPr lang="zh-CN" altLang="en-US" b="1" dirty="0">
                <a:solidFill>
                  <a:srgbClr val="E21AE4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③</a:t>
            </a:r>
            <a:endParaRPr lang="zh-CN" altLang="en-US" b="1" dirty="0">
              <a:solidFill>
                <a:srgbClr val="E21AE4"/>
              </a:solidFill>
              <a:uFillTx/>
              <a:latin typeface="楷体_GB2312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46380" y="11938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语言品析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495425" y="2993390"/>
            <a:ext cx="9200515" cy="1991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494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运用了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比喻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拟人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的修辞手法，将“一圈小山”写得像慈母般温存、慈善，突出这一圈小山的特别可爱。表达了作者的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喜爱与赞美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之情。</a:t>
            </a:r>
            <a:endParaRPr lang="en-US" altLang="zh-CN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0586" r="228"/>
          <a:stretch>
            <a:fillRect/>
          </a:stretch>
        </p:blipFill>
        <p:spPr>
          <a:xfrm>
            <a:off x="-62230" y="-27305"/>
            <a:ext cx="10262235" cy="68973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230" y="-33655"/>
            <a:ext cx="12261850" cy="6894195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4"/>
          <p:cNvSpPr txBox="1"/>
          <p:nvPr/>
        </p:nvSpPr>
        <p:spPr>
          <a:xfrm>
            <a:off x="1844675" y="975995"/>
            <a:ext cx="88411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4、山坡上，有的地方雪厚点，有的地方草色还露着；这样，一道儿白，一道儿暗黄，给山们穿上一件带水纹的花衣；看着看着，这件花衣好像被风儿吹动，叫你希望看见一点更美的山的肌肤。</a:t>
            </a:r>
            <a:r>
              <a:rPr b="1" dirty="0">
                <a:solidFill>
                  <a:srgbClr val="E21AE4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④</a:t>
            </a:r>
            <a:endParaRPr b="1" dirty="0">
              <a:solidFill>
                <a:srgbClr val="E21AE4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46380" y="11938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语言品析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641475" y="3425190"/>
            <a:ext cx="9247505" cy="3002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454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运用了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拟人、比喻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的手法，把“色彩斑驳的山坡”比作“穿上一件带水纹的花衣”，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生动形象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地写出了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山色和草色相间的关系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；将山坡上斑驳的色彩和风儿吹动下的小山描绘地富有动感和美感，显得更加秀丽迷人,抒发了作者的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赞美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之情。</a:t>
            </a:r>
            <a:endParaRPr lang="en-US" altLang="zh-CN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4"/>
          <p:cNvSpPr txBox="1"/>
          <p:nvPr/>
        </p:nvSpPr>
        <p:spPr>
          <a:xfrm>
            <a:off x="1788160" y="1410970"/>
            <a:ext cx="83413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3、“山坡上卧着些小村庄，小村庄的房顶上卧着点雪。”</a:t>
            </a:r>
            <a:r>
              <a:rPr lang="zh-CN" altLang="en-US" b="1" dirty="0">
                <a:solidFill>
                  <a:srgbClr val="E21AE4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⑤</a:t>
            </a:r>
            <a:endParaRPr lang="zh-CN" altLang="en-US" b="1" dirty="0">
              <a:solidFill>
                <a:srgbClr val="E21AE4"/>
              </a:solidFill>
              <a:uFillTx/>
              <a:latin typeface="楷体_GB2312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46380" y="11938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语言品析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627505" y="3050540"/>
            <a:ext cx="8378825" cy="1991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494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“卧”采用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拟人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手法，将小村庄人格化，生动形象地写出了小村庄的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可爱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，表达了作者对济南冬天的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喜爱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之情。</a:t>
            </a:r>
            <a:endParaRPr lang="en-US" altLang="zh-CN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4"/>
          <p:cNvSpPr txBox="1"/>
          <p:nvPr/>
        </p:nvSpPr>
        <p:spPr>
          <a:xfrm>
            <a:off x="1750060" y="1169670"/>
            <a:ext cx="88411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5、等到快日落的时候，微黄的阳光斜射在山腰上，那点薄雪好像忽然害了羞，微微露出点粉色。</a:t>
            </a:r>
            <a:r>
              <a:rPr b="1" dirty="0">
                <a:solidFill>
                  <a:srgbClr val="E21AE4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④</a:t>
            </a:r>
            <a:endParaRPr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46380" y="11938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语言品析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641475" y="2650490"/>
            <a:ext cx="9247505" cy="3584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454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“微黄”“忽然”“微微”这三个词的运用，可见作者遣词造句十分精妙妥帖；并且运用了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拟人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的手法，把“雪后日落中的小山”比作“害羞的少女”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生动形象地将山腰的薄雪在夕阳下发生的变化细腻地描写出来，使小山显得格外情态可掬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，表达了作者对小山的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喜爱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之情。</a:t>
            </a:r>
            <a:endParaRPr lang="en-US" altLang="zh-CN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4"/>
          <p:cNvSpPr txBox="1"/>
          <p:nvPr/>
        </p:nvSpPr>
        <p:spPr>
          <a:xfrm>
            <a:off x="1825625" y="1415415"/>
            <a:ext cx="8841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6、“整个的是块空灵的蓝水晶。”</a:t>
            </a:r>
            <a:r>
              <a:rPr b="1" dirty="0">
                <a:solidFill>
                  <a:srgbClr val="E21AE4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⑥</a:t>
            </a:r>
            <a:endParaRPr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46380" y="11938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语言品析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622425" y="2801620"/>
            <a:ext cx="9247505" cy="1255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454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用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比喻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的手法，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生动形象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地写出了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水清亮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的特征。抒发了作者的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赞美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之情。</a:t>
            </a:r>
            <a:endParaRPr lang="en-US" altLang="zh-CN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4"/>
          <p:cNvSpPr txBox="1"/>
          <p:nvPr/>
        </p:nvSpPr>
        <p:spPr>
          <a:xfrm>
            <a:off x="1882140" y="1292860"/>
            <a:ext cx="89877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latinLnBrk="1" hangingPunct="1">
              <a:spcBef>
                <a:spcPct val="0"/>
              </a:spcBef>
              <a:buNone/>
            </a:pPr>
            <a:r>
              <a:rPr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7、“水藻真绿，把终年贮蓄的绿色全拿出了。”“就凭这些绿的精神，水也不忍得冻上，况且那些长枝的垂柳还要在水里照个影儿呢!”</a:t>
            </a:r>
            <a:r>
              <a:rPr b="1" dirty="0">
                <a:solidFill>
                  <a:srgbClr val="E21AE4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⑥</a:t>
            </a:r>
            <a:endParaRPr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46380" y="11938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语言品析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622425" y="3084830"/>
            <a:ext cx="9247505" cy="3002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454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拟人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“不忍得”将水人格化，使水富有了灵气，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突出水的“绿”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绿的精神”之珍贵、可爱、美丽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，生动地写出了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冬水的温暖多情和美丽可爱。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“况且…还”相配合，进一步突出了水“不忍冻上”的原因。体现了作者的</a:t>
            </a:r>
            <a:r>
              <a:rPr lang="zh-CN" altLang="en-US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喜爱与赞美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之情。</a:t>
            </a:r>
            <a:endParaRPr lang="en-US" altLang="zh-CN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4"/>
          <p:cNvSpPr txBox="1"/>
          <p:nvPr/>
        </p:nvSpPr>
        <p:spPr>
          <a:xfrm>
            <a:off x="1688465" y="764540"/>
            <a:ext cx="89877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latinLnBrk="1" hangingPunct="1">
              <a:spcBef>
                <a:spcPct val="0"/>
              </a:spcBef>
              <a:buNone/>
            </a:pPr>
            <a:r>
              <a:rPr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8、“济南的冬天是没有风声的”，去掉“声”字可不可以？为什么？</a:t>
            </a:r>
            <a:r>
              <a:rPr b="1" dirty="0">
                <a:solidFill>
                  <a:srgbClr val="E21AE4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①</a:t>
            </a:r>
            <a:endParaRPr b="1" dirty="0">
              <a:solidFill>
                <a:srgbClr val="E21AE4"/>
              </a:solidFill>
              <a:uFillTx/>
              <a:latin typeface="楷体_GB2312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46380" y="11938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语言品析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688465" y="1774825"/>
            <a:ext cx="9247505" cy="2009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374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不说“没有风”而说“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没有风声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”，非常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准确、贴切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。济南的冬天不可能没有风，只是风不大，所以没有风声。这就恰切地表现出济南“</a:t>
            </a:r>
            <a:r>
              <a:rPr lang="en-US" altLang="zh-CN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温晴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”的天气的特征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4630" y="4860925"/>
            <a:ext cx="9191625" cy="1978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368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ea typeface="隶书" pitchFamily="49" charset="-122"/>
                <a:sym typeface="+mn-ea"/>
              </a:rPr>
              <a:t>     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不说“冒着热气”，而说“</a:t>
            </a:r>
            <a:r>
              <a:rPr lang="en-US" altLang="zh-CN" sz="3200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冒着点热气”，用词很讲究分寸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 “冒着点热气”，表示“温”，这正符合济南冬天的特点。若说“冒着热气”就显得“热”了，表达就过分了。</a:t>
            </a:r>
            <a:endParaRPr lang="en-US" altLang="zh-CN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657985" y="3784600"/>
            <a:ext cx="93084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latinLnBrk="1" hangingPunct="1">
              <a:spcBef>
                <a:spcPct val="0"/>
              </a:spcBef>
              <a:buNone/>
            </a:pPr>
            <a:r>
              <a:rPr lang="en-US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9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、</a:t>
            </a:r>
            <a:r>
              <a:rPr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 “那水呢，不但不结冰，倒反在绿萍上冒着点热气……”去掉“点”字可不可以？为什么？</a:t>
            </a:r>
            <a:r>
              <a:rPr b="1" dirty="0">
                <a:solidFill>
                  <a:srgbClr val="E21AE4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⑥</a:t>
            </a:r>
            <a:endParaRPr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Text Box 3"/>
          <p:cNvSpPr txBox="1"/>
          <p:nvPr/>
        </p:nvSpPr>
        <p:spPr>
          <a:xfrm>
            <a:off x="1274445" y="764540"/>
            <a:ext cx="1016254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8998"/>
                    </a:srgbClr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</a:rPr>
              <a:t>）对比写法</a:t>
            </a:r>
            <a:endParaRPr lang="zh-CN" altLang="en-US" sz="3600" b="1" dirty="0">
              <a:solidFill>
                <a:srgbClr val="FF0000"/>
              </a:solidFill>
              <a:uFillTx/>
              <a:latin typeface="华文新魏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49" charset="-122"/>
              </a:rPr>
              <a:t>三组对比：北平的寒与济南的暖对比；伦敦的暗与济南的明对比；热带的热与济南的温对比，突出济南“温晴”的特点。</a:t>
            </a:r>
            <a:endParaRPr lang="en-US" altLang="zh-CN" sz="36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36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8998"/>
                    </a:srgbClr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）寓情于景、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</a:rPr>
              <a:t>情景交融的写法</a:t>
            </a:r>
            <a:endParaRPr lang="zh-CN" altLang="en-US" sz="3600" b="1" dirty="0">
              <a:solidFill>
                <a:srgbClr val="FF0000"/>
              </a:solidFill>
              <a:uFillTx/>
              <a:latin typeface="华文新魏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8998"/>
                    </a:srgbClr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</a:rPr>
              <a:t>比喻、拟人手法的运用</a:t>
            </a:r>
            <a:endParaRPr lang="zh-CN" altLang="en-US" sz="3600" b="1" dirty="0">
              <a:solidFill>
                <a:srgbClr val="FF0000"/>
              </a:solidFill>
              <a:uFillTx/>
              <a:latin typeface="华文新魏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49" charset="-122"/>
              </a:rPr>
              <a:t>放摇篮、穿花衣、不忍冻、蓝水晶</a:t>
            </a:r>
            <a:endParaRPr lang="zh-CN" altLang="en-US" sz="36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华文新魏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8998"/>
                    </a:srgbClr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华文新魏" charset="0"/>
                <a:ea typeface="黑体" panose="02010609060101010101" pitchFamily="49" charset="-122"/>
              </a:rPr>
              <a:t>写景顺序</a:t>
            </a:r>
            <a:endParaRPr lang="zh-CN" altLang="en-US" sz="3600" b="1" dirty="0">
              <a:solidFill>
                <a:srgbClr val="FF0000"/>
              </a:solidFill>
              <a:uFillTx/>
              <a:latin typeface="华文新魏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charset="0"/>
                <a:ea typeface="黑体" panose="02010609060101010101" pitchFamily="49" charset="-122"/>
              </a:rPr>
              <a:t>空间顺序：从高到底、由里向外、自下而上</a:t>
            </a:r>
            <a:endParaRPr lang="zh-CN" altLang="en-US" sz="3600" b="1" dirty="0">
              <a:solidFill>
                <a:srgbClr val="FF0000"/>
              </a:solidFill>
              <a:uFillTx/>
              <a:latin typeface="华文新魏" charset="0"/>
              <a:ea typeface="黑体" panose="020106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66065" y="11938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写法归纳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idx="1"/>
          </p:nvPr>
        </p:nvSpPr>
        <p:spPr>
          <a:xfrm>
            <a:off x="1671320" y="1037590"/>
            <a:ext cx="10030460" cy="541210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首先、描绘景物要抓住景物的特点。</a:t>
            </a:r>
            <a:endParaRPr lang="zh-CN" altLang="en-US" sz="3600" b="1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>
              <a:buFontTx/>
              <a:buNone/>
            </a:pPr>
            <a:r>
              <a:rPr lang="zh-CN" altLang="en-US" sz="3600" b="1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其次、从不同角度运用多种方法来描绘景物。</a:t>
            </a:r>
            <a:endParaRPr lang="zh-CN" altLang="en-US" sz="3600" b="1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endParaRPr lang="zh-CN" altLang="en-US" sz="3600" b="1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正面描写、侧面烘托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相结合；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动静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结合；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虚实相生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视、听、嗅、味、触多种感官角度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描写顺序，如从高到低、从近到远等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仰视、俯视、平视不同的视角（观察角度）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写；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语言修辞：骈散结合、八大修辞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……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/>
        </p:nvSpPr>
        <p:spPr>
          <a:xfrm>
            <a:off x="235585" y="-105410"/>
            <a:ext cx="280924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/>
            <a:r>
              <a:rPr lang="zh-CN" altLang="en-US" sz="4800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怎样写景</a:t>
            </a:r>
            <a:endParaRPr lang="zh-CN" altLang="en-US" sz="4800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Text Box 3"/>
          <p:cNvSpPr txBox="1"/>
          <p:nvPr/>
        </p:nvSpPr>
        <p:spPr>
          <a:xfrm>
            <a:off x="1826895" y="1310958"/>
            <a:ext cx="87487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eaLnBrk="1" hangingPunct="1"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你家乡的冬天是怎样的？用一两句话把它描述出来：</a:t>
            </a:r>
            <a:endParaRPr lang="zh-CN" sz="36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0724" name="Rectangle 4"/>
          <p:cNvSpPr/>
          <p:nvPr/>
        </p:nvSpPr>
        <p:spPr>
          <a:xfrm>
            <a:off x="1428115" y="3324861"/>
            <a:ext cx="8940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华文行楷" charset="0"/>
                <a:ea typeface="华文行楷" pitchFamily="2" charset="-122"/>
              </a:rPr>
              <a:t>  </a:t>
            </a:r>
            <a:r>
              <a:rPr lang="zh-CN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冬天寒风刺骨，大雪纷飞，水面结冰。</a:t>
            </a:r>
            <a:endParaRPr lang="zh-CN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6225" y="8001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拓展延伸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2093595" y="912495"/>
            <a:ext cx="10453370" cy="48723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第一部分（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）济南是块宝地　　温晴（对比）</a:t>
            </a:r>
            <a:endParaRPr lang="zh-CN" altLang="en-US" sz="2800" b="1">
              <a:solidFill>
                <a:srgbClr val="0000FF"/>
              </a:solidFill>
              <a:uFillTx/>
              <a:latin typeface="隶书" charset="0"/>
              <a:ea typeface="隶书" pitchFamily="49" charset="-122"/>
            </a:endParaRPr>
          </a:p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第二部分（ 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2 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4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5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6 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）济南的山水美如画</a:t>
            </a:r>
            <a:endParaRPr lang="zh-CN" altLang="en-US" sz="2800" b="1">
              <a:solidFill>
                <a:srgbClr val="0000FF"/>
              </a:solidFill>
              <a:uFillTx/>
              <a:latin typeface="隶书" charset="0"/>
              <a:ea typeface="隶书" pitchFamily="49" charset="-122"/>
            </a:endParaRPr>
          </a:p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、总写山水</a:t>
            </a:r>
            <a:endParaRPr lang="zh-CN" altLang="en-US" sz="2800" b="1">
              <a:solidFill>
                <a:srgbClr val="0000FF"/>
              </a:solidFill>
              <a:uFillTx/>
              <a:latin typeface="隶书" charset="0"/>
              <a:ea typeface="隶书" pitchFamily="49" charset="-122"/>
            </a:endParaRPr>
          </a:p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、阳光下的小山：可爱</a:t>
            </a:r>
            <a:endParaRPr lang="zh-CN" altLang="en-US" sz="2800" b="1">
              <a:solidFill>
                <a:srgbClr val="0000FF"/>
              </a:solidFill>
              <a:uFillTx/>
              <a:latin typeface="隶书" charset="0"/>
              <a:ea typeface="隶书" pitchFamily="49" charset="-122"/>
            </a:endParaRPr>
          </a:p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4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、小雪后的小山：秀气                 </a:t>
            </a:r>
            <a:endParaRPr lang="zh-CN" altLang="en-US" sz="2800" b="1">
              <a:solidFill>
                <a:srgbClr val="0000FF"/>
              </a:solidFill>
              <a:uFillTx/>
              <a:latin typeface="隶书" charset="0"/>
              <a:ea typeface="隶书" pitchFamily="49" charset="-122"/>
            </a:endParaRPr>
          </a:p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5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、 城外远山：如诗如画 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        </a:t>
            </a:r>
            <a:r>
              <a:rPr lang="zh-CN" altLang="en-US" sz="3200" b="1" dirty="0">
                <a:solidFill>
                  <a:srgbClr val="CC00FF"/>
                </a:solidFill>
                <a:uFillTx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</a:rPr>
              <a:t>、暖、绿、清、亮　</a:t>
            </a:r>
            <a:endParaRPr lang="zh-CN" altLang="en-US" sz="2800" b="1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  <a:sym typeface="+mn-ea"/>
              </a:rPr>
              <a:t>这就是冬天的济南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隶书" charset="0"/>
                <a:ea typeface="隶书" pitchFamily="49" charset="-122"/>
                <a:sym typeface="+mn-ea"/>
              </a:rPr>
              <a:t>”)</a:t>
            </a:r>
            <a:endParaRPr lang="en-US" altLang="zh-CN" sz="2800" b="1" dirty="0">
              <a:solidFill>
                <a:srgbClr val="0000FF"/>
              </a:solidFill>
              <a:uFillTx/>
              <a:latin typeface="隶书" charset="0"/>
              <a:ea typeface="隶书" pitchFamily="49" charset="-122"/>
              <a:sym typeface="+mn-ea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1349375" y="3284220"/>
            <a:ext cx="457200" cy="609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隶书" charset="0"/>
                <a:ea typeface="隶书" charset="0"/>
              </a:rPr>
              <a:t>山</a:t>
            </a:r>
            <a:endParaRPr lang="zh-CN" altLang="en-US" sz="3600" b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1349375" y="4538345"/>
            <a:ext cx="608965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0000"/>
          </a:bodyPr>
          <a:p>
            <a:pPr algn="ctr"/>
            <a:r>
              <a:rPr lang="zh-CN" altLang="en-US" sz="3600" b="1" spc="720">
                <a:solidFill>
                  <a:srgbClr val="C00000"/>
                </a:solidFill>
                <a:effectLst>
                  <a:outerShdw dist="45791" dir="3378595" algn="ctr" rotWithShape="0">
                    <a:srgbClr val="4D4D4D"/>
                  </a:outerShdw>
                </a:effectLst>
                <a:latin typeface="隶书" charset="0"/>
                <a:ea typeface="隶书" charset="0"/>
              </a:rPr>
              <a:t>水</a:t>
            </a:r>
            <a:endParaRPr lang="zh-CN" altLang="en-US" sz="3600" b="1" spc="720">
              <a:solidFill>
                <a:srgbClr val="C00000"/>
              </a:solidFill>
              <a:effectLst>
                <a:outerShdw dist="45791" dir="3378595" algn="ctr" rotWithShape="0">
                  <a:srgbClr val="4D4D4D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2293" name="左大括号 12292"/>
          <p:cNvSpPr/>
          <p:nvPr/>
        </p:nvSpPr>
        <p:spPr>
          <a:xfrm>
            <a:off x="1005840" y="1256030"/>
            <a:ext cx="343535" cy="4345940"/>
          </a:xfrm>
          <a:prstGeom prst="leftBrace">
            <a:avLst>
              <a:gd name="adj1" fmla="val 116666"/>
              <a:gd name="adj2" fmla="val 50000"/>
            </a:avLst>
          </a:prstGeom>
          <a:noFill/>
          <a:ln w="3810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4" name="矩形 12293"/>
          <p:cNvSpPr/>
          <p:nvPr/>
        </p:nvSpPr>
        <p:spPr>
          <a:xfrm>
            <a:off x="3733800" y="74295"/>
            <a:ext cx="4876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200" b="1">
                <a:ln w="127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FillTx/>
                <a:latin typeface="华文新魏" charset="0"/>
                <a:ea typeface="华文新魏" charset="0"/>
              </a:rPr>
              <a:t>济南的冬天</a:t>
            </a:r>
            <a:endParaRPr lang="zh-CN" altLang="en-US" sz="3200" b="1"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>
                  <a:alpha val="50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uFillTx/>
              <a:latin typeface="华文新魏" charset="0"/>
              <a:ea typeface="华文新魏" charset="0"/>
            </a:endParaRPr>
          </a:p>
        </p:txBody>
      </p:sp>
      <p:sp>
        <p:nvSpPr>
          <p:cNvPr id="12295" name="左大括号 12294"/>
          <p:cNvSpPr/>
          <p:nvPr/>
        </p:nvSpPr>
        <p:spPr>
          <a:xfrm>
            <a:off x="1913890" y="2915285"/>
            <a:ext cx="179705" cy="1445895"/>
          </a:xfrm>
          <a:prstGeom prst="leftBrace">
            <a:avLst>
              <a:gd name="adj1" fmla="val 52777"/>
              <a:gd name="adj2" fmla="val 50000"/>
            </a:avLst>
          </a:prstGeom>
          <a:noFill/>
          <a:ln w="3810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750" y="212026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006600"/>
                </a:solidFill>
                <a:uFillTx/>
                <a:ea typeface="黑体" panose="02010609060101010101" pitchFamily="49" charset="-122"/>
              </a:rPr>
              <a:t>结构</a:t>
            </a:r>
            <a:endParaRPr lang="zh-CN" altLang="en-US" sz="3600" b="1">
              <a:solidFill>
                <a:srgbClr val="0066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49375" y="5843905"/>
            <a:ext cx="113487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作者绘山景，描水色，寓情于景，既表现</a:t>
            </a:r>
            <a:endParaRPr lang="zh-CN" altLang="en-US" sz="2800" b="1" dirty="0">
              <a:solidFill>
                <a:srgbClr val="7030A0"/>
              </a:solidFill>
              <a:uFillTx/>
              <a:latin typeface="Arial" panose="020B0604020202020204" pitchFamily="34" charset="0"/>
              <a:ea typeface="隶书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济南冬天之美，又寄寓对祖国山河真挚的爱。</a:t>
            </a:r>
            <a:endParaRPr lang="zh-CN" altLang="en-US" sz="2800" b="1" dirty="0">
              <a:solidFill>
                <a:srgbClr val="7030A0"/>
              </a:solidFill>
              <a:uFillTx/>
              <a:latin typeface="Arial" panose="020B0604020202020204" pitchFamily="34" charset="0"/>
              <a:ea typeface="隶书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445" y="2915285"/>
            <a:ext cx="798195" cy="16230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总分总</a:t>
            </a:r>
            <a:endParaRPr lang="zh-CN" altLang="en-US" sz="40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5750" y="74295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课堂小结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50" y="5784850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006600"/>
                </a:solidFill>
                <a:uFillTx/>
                <a:ea typeface="黑体" panose="02010609060101010101" pitchFamily="49" charset="-122"/>
                <a:sym typeface="+mn-ea"/>
              </a:rPr>
              <a:t>主旨：</a:t>
            </a:r>
            <a:endParaRPr lang="zh-CN" altLang="en-US" sz="3600" b="1">
              <a:solidFill>
                <a:srgbClr val="0066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6540" y="3346450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CC00FF"/>
                </a:solidFill>
                <a:uFillTx/>
                <a:ea typeface="黑体" panose="02010609060101010101" pitchFamily="49" charset="-122"/>
                <a:sym typeface="+mn-ea"/>
              </a:rPr>
              <a:t>写景顺序：</a:t>
            </a:r>
            <a:endParaRPr lang="zh-CN" altLang="en-US" sz="3200" b="1" dirty="0">
              <a:solidFill>
                <a:srgbClr val="CC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6540" y="396176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CC00FF"/>
                </a:solidFill>
                <a:uFillTx/>
                <a:ea typeface="黑体" panose="02010609060101010101" pitchFamily="49" charset="-122"/>
                <a:sym typeface="+mn-ea"/>
              </a:rPr>
              <a:t>写景顺序：</a:t>
            </a:r>
            <a:endParaRPr lang="zh-CN" altLang="en-US" sz="3200" b="1" dirty="0">
              <a:solidFill>
                <a:srgbClr val="CC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6540" y="453834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CC00FF"/>
                </a:solidFill>
                <a:uFillTx/>
                <a:ea typeface="黑体" panose="02010609060101010101" pitchFamily="49" charset="-122"/>
                <a:sym typeface="+mn-ea"/>
              </a:rPr>
              <a:t>写景顺序：</a:t>
            </a:r>
            <a:endParaRPr lang="zh-CN" altLang="en-US" sz="3200" b="1" dirty="0">
              <a:solidFill>
                <a:srgbClr val="CC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10600" y="334645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由上到下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0600" y="3856355"/>
            <a:ext cx="1917700" cy="6889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由里向外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 </a:t>
            </a:r>
            <a:endParaRPr lang="zh-CN" altLang="en-US" sz="3200" b="1">
              <a:solidFill>
                <a:srgbClr val="0066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0600" y="4439920"/>
            <a:ext cx="1918970" cy="6889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ts val="466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自下而上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 </a:t>
            </a:r>
            <a:endParaRPr lang="zh-CN" altLang="en-US" sz="3600" b="1">
              <a:solidFill>
                <a:srgbClr val="0066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34735" y="520128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CC00FF"/>
                </a:solidFill>
                <a:uFillTx/>
                <a:ea typeface="黑体" panose="02010609060101010101" pitchFamily="49" charset="-122"/>
                <a:sym typeface="+mn-ea"/>
              </a:rPr>
              <a:t>结尾作用：</a:t>
            </a:r>
            <a:endParaRPr lang="zh-CN" altLang="en-US" sz="3200" b="1" dirty="0">
              <a:solidFill>
                <a:srgbClr val="CC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42910" y="5201285"/>
            <a:ext cx="394906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隶书" charset="0"/>
                <a:ea typeface="隶书" pitchFamily="49" charset="-122"/>
                <a:sym typeface="+mn-ea"/>
              </a:rPr>
              <a:t>总结全文、照应题目</a:t>
            </a:r>
            <a:endParaRPr lang="zh-CN" altLang="en-US" sz="3200" b="1" dirty="0">
              <a:solidFill>
                <a:srgbClr val="FF0000"/>
              </a:solidFill>
              <a:uFillTx/>
              <a:latin typeface="隶书" charset="0"/>
              <a:ea typeface="隶书" pitchFamily="49" charset="-122"/>
              <a:sym typeface="+mn-ea"/>
            </a:endParaRP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隶书" charset="0"/>
                <a:ea typeface="隶书" pitchFamily="49" charset="-122"/>
                <a:sym typeface="+mn-ea"/>
              </a:rPr>
              <a:t>                     和开头</a:t>
            </a:r>
            <a:endParaRPr lang="zh-CN" altLang="en-US" sz="3200" b="1" dirty="0">
              <a:solidFill>
                <a:srgbClr val="FF0000"/>
              </a:solidFill>
              <a:uFillTx/>
              <a:latin typeface="隶书" charset="0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3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5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5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6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8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7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9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8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bldLvl="0" animBg="1"/>
      <p:bldP spid="3" grpId="0"/>
      <p:bldP spid="5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2293" grpId="0" bldLvl="0" animBg="1"/>
      <p:bldP spid="12291" grpId="0"/>
      <p:bldP spid="122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0586" r="228"/>
          <a:stretch>
            <a:fillRect/>
          </a:stretch>
        </p:blipFill>
        <p:spPr>
          <a:xfrm>
            <a:off x="13335" y="-19685"/>
            <a:ext cx="10262235" cy="68973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755" y="-46990"/>
            <a:ext cx="10391140" cy="6952615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2286000" y="1295400"/>
            <a:ext cx="7696200" cy="4800600"/>
          </a:xfrm>
        </p:spPr>
        <p:txBody>
          <a:bodyPr vert="horz" wrap="square" anchor="t"/>
          <a:p>
            <a:pPr>
              <a:buNone/>
            </a:pPr>
            <a:endParaRPr lang="en-US" altLang="zh-CN" sz="4000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）抄生字词，字词积累。</a:t>
            </a:r>
            <a:endParaRPr lang="zh-CN" altLang="en-US" sz="40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40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）背诵课文第三段。</a:t>
            </a:r>
            <a:endParaRPr lang="zh-CN" altLang="en-US" sz="40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40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40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885" y="15875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课后作业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占位符 30721"/>
          <p:cNvSpPr>
            <a:spLocks noGrp="1" noRot="1"/>
          </p:cNvSpPr>
          <p:nvPr>
            <p:ph type="body" idx="1"/>
          </p:nvPr>
        </p:nvSpPr>
        <p:spPr>
          <a:xfrm>
            <a:off x="1352550" y="1068705"/>
            <a:ext cx="9343390" cy="5123180"/>
          </a:xfrm>
        </p:spPr>
        <p:txBody>
          <a:bodyPr/>
          <a:p>
            <a:pPr indent="0">
              <a:lnSpc>
                <a:spcPts val="502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济南的冬天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的作者是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＿＿，原名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lnSpc>
                <a:spcPts val="50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  ＿＿＿＿，字＿＿＿。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indent="0">
              <a:lnSpc>
                <a:spcPts val="5020"/>
              </a:lnSpc>
              <a:spcBef>
                <a:spcPts val="0"/>
              </a:spcBef>
            </a:pP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indent="0">
              <a:lnSpc>
                <a:spcPts val="502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、济南冬天的总特点是＿＿＿，作者在文中重点写了济南的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和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（景物）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lnSpc>
                <a:spcPts val="502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indent="0">
              <a:lnSpc>
                <a:spcPts val="502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、济南的山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，（特征）济南的水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 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＿＿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。（特征）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7763510" y="106870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老舍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1901190" y="1713865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舒庆春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4572000" y="171386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舍予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6783070" y="2938145"/>
            <a:ext cx="19100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温晴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33" name="文本框 30732"/>
          <p:cNvSpPr txBox="1"/>
          <p:nvPr/>
        </p:nvSpPr>
        <p:spPr>
          <a:xfrm>
            <a:off x="6290310" y="484505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秀气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35" name="文本框 30734"/>
          <p:cNvSpPr txBox="1"/>
          <p:nvPr/>
        </p:nvSpPr>
        <p:spPr>
          <a:xfrm>
            <a:off x="7010400" y="3639820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36" name="文本框 30735"/>
          <p:cNvSpPr txBox="1"/>
          <p:nvPr/>
        </p:nvSpPr>
        <p:spPr>
          <a:xfrm>
            <a:off x="4876800" y="449580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37" name="文本框 30736"/>
          <p:cNvSpPr txBox="1"/>
          <p:nvPr/>
        </p:nvSpPr>
        <p:spPr>
          <a:xfrm>
            <a:off x="5673090" y="3639820"/>
            <a:ext cx="1031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山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38" name="文本框 30737"/>
          <p:cNvSpPr txBox="1"/>
          <p:nvPr/>
        </p:nvSpPr>
        <p:spPr>
          <a:xfrm>
            <a:off x="8220710" y="4845050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淡雅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39" name="文本框 30738"/>
          <p:cNvSpPr txBox="1"/>
          <p:nvPr/>
        </p:nvSpPr>
        <p:spPr>
          <a:xfrm>
            <a:off x="8458200" y="5546725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40" name="文本框 30739"/>
          <p:cNvSpPr txBox="1"/>
          <p:nvPr/>
        </p:nvSpPr>
        <p:spPr>
          <a:xfrm>
            <a:off x="7118985" y="5546725"/>
            <a:ext cx="533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绿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41" name="文本框 30740"/>
          <p:cNvSpPr txBox="1"/>
          <p:nvPr/>
        </p:nvSpPr>
        <p:spPr>
          <a:xfrm>
            <a:off x="5582285" y="5546725"/>
            <a:ext cx="641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暖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42" name="文本框 30741"/>
          <p:cNvSpPr txBox="1"/>
          <p:nvPr/>
        </p:nvSpPr>
        <p:spPr>
          <a:xfrm>
            <a:off x="4481195" y="484505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可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7010" y="109220"/>
            <a:ext cx="2063115" cy="645160"/>
          </a:xfrm>
          <a:prstGeom prst="rect">
            <a:avLst/>
          </a:prstGeom>
          <a:solidFill>
            <a:srgbClr val="D89F00">
              <a:alpha val="50000"/>
            </a:srgbClr>
          </a:solidFill>
          <a:ln w="9525" cap="flat" cmpd="sng">
            <a:solidFill>
              <a:srgbClr val="D89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itchFamily="49" charset="-122"/>
                <a:sym typeface="+mn-ea"/>
              </a:rPr>
              <a:t>课堂检测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/>
      <p:bldP spid="30733" grpId="0"/>
      <p:bldP spid="30735" grpId="0"/>
      <p:bldP spid="30737" grpId="0"/>
      <p:bldP spid="30738" grpId="0"/>
      <p:bldP spid="30739" grpId="0"/>
      <p:bldP spid="30740" grpId="0"/>
      <p:bldP spid="3074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3"/>
          <p:cNvSpPr/>
          <p:nvPr/>
        </p:nvSpPr>
        <p:spPr>
          <a:xfrm>
            <a:off x="1083310" y="71755"/>
            <a:ext cx="9734550" cy="7108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b="1" dirty="0">
                <a:solidFill>
                  <a:srgbClr val="3333FF"/>
                </a:solidFill>
                <a:latin typeface="隶书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3333FF"/>
                </a:solidFill>
                <a:latin typeface="隶书" pitchFamily="49" charset="-122"/>
                <a:ea typeface="黑体" panose="02010609060101010101" pitchFamily="49" charset="-122"/>
              </a:rPr>
              <a:t>一</a:t>
            </a:r>
            <a:r>
              <a:rPr lang="zh-CN" altLang="zh-CN" b="1" dirty="0">
                <a:solidFill>
                  <a:srgbClr val="3333FF"/>
                </a:solidFill>
                <a:latin typeface="隶书" pitchFamily="49" charset="-122"/>
                <a:ea typeface="黑体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3333FF"/>
                </a:solidFill>
                <a:latin typeface="隶书" pitchFamily="49" charset="-122"/>
                <a:ea typeface="黑体" panose="02010609060101010101" pitchFamily="49" charset="-122"/>
              </a:rPr>
              <a:t>齐声诵读第</a:t>
            </a:r>
            <a:r>
              <a:rPr lang="en-US" altLang="zh-CN" b="1" dirty="0">
                <a:solidFill>
                  <a:srgbClr val="3333FF"/>
                </a:solidFill>
                <a:latin typeface="隶书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3333FF"/>
                </a:solidFill>
                <a:latin typeface="隶书" pitchFamily="49" charset="-122"/>
                <a:ea typeface="黑体" panose="02010609060101010101" pitchFamily="49" charset="-122"/>
              </a:rPr>
              <a:t>段，鉴赏景物描述方法。思考下列问题：</a:t>
            </a:r>
            <a:endParaRPr lang="zh-CN" altLang="en-US" b="1" dirty="0">
              <a:solidFill>
                <a:srgbClr val="3333FF"/>
              </a:solidFill>
              <a:latin typeface="隶书" pitchFamily="49" charset="-122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、本段的中心句是哪一句？</a:t>
            </a:r>
            <a:endParaRPr lang="zh-CN" altLang="en-US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FF0000"/>
                </a:solidFill>
                <a:latin typeface="隶书" pitchFamily="49" charset="-122"/>
                <a:ea typeface="黑体" panose="02010609060101010101" pitchFamily="49" charset="-122"/>
                <a:sym typeface="+mn-ea"/>
              </a:rPr>
              <a:t>最妙的是下点小雪呀!</a:t>
            </a:r>
            <a:endParaRPr lang="zh-CN" altLang="en-US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、划分本段的段落层次；</a:t>
            </a:r>
            <a:endParaRPr lang="zh-CN" altLang="en-US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FF0000"/>
                </a:solidFill>
                <a:latin typeface="华文新魏" pitchFamily="2" charset="-122"/>
                <a:ea typeface="黑体" panose="02010609060101010101" pitchFamily="49" charset="-122"/>
                <a:sym typeface="+mn-ea"/>
              </a:rPr>
              <a:t>全段分为三层：小雪呀</a:t>
            </a:r>
            <a:r>
              <a:rPr lang="zh-CN" altLang="zh-CN" b="1" dirty="0">
                <a:solidFill>
                  <a:srgbClr val="262699"/>
                </a:solidFill>
                <a:latin typeface="华文新魏" pitchFamily="2" charset="-122"/>
                <a:ea typeface="黑体" panose="02010609060101010101" pitchFamily="49" charset="-122"/>
                <a:sym typeface="+mn-ea"/>
              </a:rPr>
              <a:t>\</a:t>
            </a:r>
            <a:r>
              <a:rPr lang="zh-CN" altLang="zh-CN" b="1" dirty="0">
                <a:solidFill>
                  <a:srgbClr val="FF0000"/>
                </a:solidFill>
                <a:latin typeface="华文新魏" pitchFamily="2" charset="-122"/>
                <a:ea typeface="黑体" panose="02010609060101010101" pitchFamily="49" charset="-122"/>
                <a:sym typeface="+mn-ea"/>
              </a:rPr>
              <a:t>看吧</a:t>
            </a:r>
            <a:r>
              <a:rPr lang="zh-CN" altLang="zh-CN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zh-CN" b="1" dirty="0">
                <a:solidFill>
                  <a:srgbClr val="FF0000"/>
                </a:solidFill>
                <a:latin typeface="华文新魏" pitchFamily="2" charset="-122"/>
                <a:ea typeface="黑体" panose="02010609060101010101" pitchFamily="49" charset="-122"/>
                <a:sym typeface="+mn-ea"/>
              </a:rPr>
              <a:t>粉色</a:t>
            </a:r>
            <a:r>
              <a:rPr lang="zh-CN" altLang="zh-CN" b="1" dirty="0">
                <a:solidFill>
                  <a:srgbClr val="262699"/>
                </a:solidFill>
                <a:latin typeface="华文新魏" pitchFamily="2" charset="-122"/>
                <a:ea typeface="黑体" panose="02010609060101010101" pitchFamily="49" charset="-122"/>
                <a:sym typeface="+mn-ea"/>
              </a:rPr>
              <a:t>\</a:t>
            </a:r>
            <a:r>
              <a:rPr lang="zh-CN" altLang="zh-CN" b="1" dirty="0">
                <a:solidFill>
                  <a:srgbClr val="FF0000"/>
                </a:solidFill>
                <a:latin typeface="华文新魏" pitchFamily="2" charset="-122"/>
                <a:ea typeface="黑体" panose="02010609060101010101" pitchFamily="49" charset="-122"/>
                <a:sym typeface="+mn-ea"/>
              </a:rPr>
              <a:t>就是</a:t>
            </a:r>
            <a:r>
              <a:rPr lang="zh-CN" altLang="zh-CN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……</a:t>
            </a:r>
            <a:endParaRPr lang="zh-CN" altLang="en-US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、全段写“小雪”之妙，主要通过哪些景物来进行烘托的？</a:t>
            </a:r>
            <a:endParaRPr lang="zh-CN" altLang="en-US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矮松、山尖、草色、阳光。</a:t>
            </a:r>
            <a:endParaRPr lang="zh-CN" altLang="en-US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0033CC"/>
                </a:solidFill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b="1" dirty="0">
                <a:solidFill>
                  <a:srgbClr val="0033CC"/>
                </a:solidFill>
                <a:ea typeface="黑体" panose="02010609060101010101" pitchFamily="49" charset="-122"/>
                <a:sym typeface="+mn-ea"/>
              </a:rPr>
              <a:t>、文中的动词用得好，请找出来。</a:t>
            </a:r>
            <a:endParaRPr lang="zh-CN" altLang="en-US" b="1" dirty="0">
              <a:solidFill>
                <a:srgbClr val="0033CC"/>
              </a:solidFill>
              <a:ea typeface="黑体" panose="02010609060101010101" pitchFamily="49" charset="-122"/>
              <a:sym typeface="+mn-ea"/>
            </a:endParaRPr>
          </a:p>
          <a:p>
            <a:r>
              <a:rPr lang="zh-CN" altLang="zh-CN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树尖用“顶”，山尖用“镶”，山坡用“穿”，山腰用“露”，几个字各得其所。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、文中的色彩词用得好，请找出来。</a:t>
            </a:r>
            <a:endParaRPr lang="zh-CN" altLang="en-US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青黑，白，蓝，银，暗黄，微黄，粉色。</a:t>
            </a:r>
            <a:endParaRPr lang="zh-CN" altLang="en-US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zh-CN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主要运用了什么修辞手法？</a:t>
            </a:r>
            <a:endParaRPr lang="zh-CN" altLang="zh-CN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主要是拟人，文中的三个“好像”，并不都表示比喻。</a:t>
            </a:r>
            <a:endParaRPr lang="zh-CN" altLang="en-US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、第</a:t>
            </a:r>
            <a:r>
              <a:rPr lang="en-US" altLang="zh-CN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自然段，文章按怎样的顺序描写雪后的山景？“最妙的是下点小雪呀”雪后山景“妙”在何处？     </a:t>
            </a:r>
            <a:r>
              <a:rPr lang="zh-CN" altLang="zh-CN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rId1" action="ppaction://hlinksldjump"/>
              </a:rPr>
              <a:t>(</a:t>
            </a:r>
            <a:r>
              <a:rPr lang="zh-CN" altLang="en-US" b="1" dirty="0">
                <a:solidFill>
                  <a:srgbClr val="3333FF"/>
                </a:solidFill>
                <a:latin typeface="隶书" pitchFamily="49" charset="-122"/>
                <a:ea typeface="黑体" panose="02010609060101010101" pitchFamily="49" charset="-122"/>
                <a:hlinkClick r:id="rId1" action="ppaction://hlinksldjump"/>
              </a:rPr>
              <a:t>二</a:t>
            </a:r>
            <a:endParaRPr lang="zh-CN" altLang="en-US" b="1" dirty="0">
              <a:solidFill>
                <a:srgbClr val="3333FF"/>
              </a:solidFill>
              <a:latin typeface="隶书" pitchFamily="49" charset="-122"/>
              <a:ea typeface="黑体" panose="02010609060101010101" pitchFamily="49" charset="-122"/>
              <a:hlinkClick r:id="rId1" action="ppaction://hlinksldjump"/>
            </a:endParaRPr>
          </a:p>
          <a:p>
            <a:r>
              <a:rPr lang="zh-CN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按照空间顺序，从山上、山尖至山坡、山腰，有层次地写出秀美的山景</a:t>
            </a:r>
            <a:r>
              <a:rPr lang="zh-CN" b="1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 </a:t>
            </a:r>
            <a:endParaRPr kumimoji="0" lang="zh-CN" b="1" i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+mn-cs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l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）妙在雪色；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(2)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妙在雪光；（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）妙在雪态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3333FF"/>
              </a:solidFill>
              <a:latin typeface="隶书" pitchFamily="49" charset="-122"/>
              <a:ea typeface="黑体" panose="02010609060101010101" pitchFamily="49" charset="-122"/>
              <a:hlinkClick r:id="rId1" action="ppaction://hlinksldjump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69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69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69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69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69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69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9138" name="图片 219137" descr="壁纸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0"/>
            <a:ext cx="1225931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9139" name="矩形 219138"/>
          <p:cNvSpPr/>
          <p:nvPr/>
        </p:nvSpPr>
        <p:spPr>
          <a:xfrm>
            <a:off x="2743200" y="1371600"/>
            <a:ext cx="6705600" cy="272891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80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charset="0"/>
                <a:ea typeface="华文新魏" charset="0"/>
              </a:rPr>
              <a:t>谢谢合作</a:t>
            </a:r>
            <a:endParaRPr lang="zh-CN" altLang="en-US" sz="8000" b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219140" name="矩形 219139"/>
          <p:cNvSpPr/>
          <p:nvPr/>
        </p:nvSpPr>
        <p:spPr>
          <a:xfrm>
            <a:off x="4008438" y="3500438"/>
            <a:ext cx="3962400" cy="16684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9600"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9600"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5080"/>
            <a:ext cx="9837420" cy="6907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-639" b="9474"/>
          <a:stretch>
            <a:fillRect/>
          </a:stretch>
        </p:blipFill>
        <p:spPr>
          <a:xfrm>
            <a:off x="695325" y="5080"/>
            <a:ext cx="11501755" cy="6880225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" y="-6350"/>
            <a:ext cx="11171555" cy="6870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837" t="2829" r="2021" b="4156"/>
          <a:stretch>
            <a:fillRect/>
          </a:stretch>
        </p:blipFill>
        <p:spPr>
          <a:xfrm>
            <a:off x="1557020" y="-6350"/>
            <a:ext cx="10651490" cy="6870065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210" y="-8255"/>
            <a:ext cx="10267950" cy="6869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210" y="-8255"/>
            <a:ext cx="10267315" cy="6869430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-13970"/>
            <a:ext cx="12244070" cy="6886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645" y="-12700"/>
            <a:ext cx="10360025" cy="6885305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济南风光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4075</Words>
  <Application>WPS 演示</Application>
  <PresentationFormat>在屏幕上显示</PresentationFormat>
  <Paragraphs>479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78" baseType="lpstr">
      <vt:lpstr>Arial</vt:lpstr>
      <vt:lpstr>宋体</vt:lpstr>
      <vt:lpstr>Wingdings</vt:lpstr>
      <vt:lpstr>Times New Roman</vt:lpstr>
      <vt:lpstr>华文新魏</vt:lpstr>
      <vt:lpstr>黑体</vt:lpstr>
      <vt:lpstr>隶书</vt:lpstr>
      <vt:lpstr>华文行楷</vt:lpstr>
      <vt:lpstr>微软雅黑</vt:lpstr>
      <vt:lpstr>Arial Unicode MS</vt:lpstr>
      <vt:lpstr>Calibri</vt:lpstr>
      <vt:lpstr>楷体_GB2312</vt:lpstr>
      <vt:lpstr>新宋体</vt:lpstr>
      <vt:lpstr>楷体_GB2312</vt:lpstr>
      <vt:lpstr>隶书</vt:lpstr>
      <vt:lpstr>华文细黑</vt:lpstr>
      <vt:lpstr>Wingdings</vt:lpstr>
      <vt:lpstr>Arial Black</vt:lpstr>
      <vt:lpstr>华文新魏</vt:lpstr>
      <vt:lpstr>Segoe Print</vt:lpstr>
      <vt:lpstr>Comic Sans MS</vt:lpstr>
      <vt:lpstr>华文楷体</vt:lpstr>
      <vt:lpstr>华文楷体</vt:lpstr>
      <vt:lpstr>华文行楷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K.L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方正电脑</dc:creator>
  <cp:lastModifiedBy>Administrator</cp:lastModifiedBy>
  <cp:revision>61</cp:revision>
  <dcterms:created xsi:type="dcterms:W3CDTF">2002-10-29T13:30:00Z</dcterms:created>
  <dcterms:modified xsi:type="dcterms:W3CDTF">2019-09-12T14:59:39Z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