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54"/>
  </p:notesMasterIdLst>
  <p:sldIdLst>
    <p:sldId id="259" r:id="rId3"/>
    <p:sldId id="321" r:id="rId4"/>
    <p:sldId id="263" r:id="rId5"/>
    <p:sldId id="282" r:id="rId6"/>
    <p:sldId id="295" r:id="rId7"/>
    <p:sldId id="283" r:id="rId8"/>
    <p:sldId id="256" r:id="rId9"/>
    <p:sldId id="322" r:id="rId10"/>
    <p:sldId id="318" r:id="rId11"/>
    <p:sldId id="319" r:id="rId12"/>
    <p:sldId id="284" r:id="rId13"/>
    <p:sldId id="285" r:id="rId14"/>
    <p:sldId id="286" r:id="rId15"/>
    <p:sldId id="287" r:id="rId16"/>
    <p:sldId id="288" r:id="rId17"/>
    <p:sldId id="289" r:id="rId18"/>
    <p:sldId id="292" r:id="rId19"/>
    <p:sldId id="293" r:id="rId20"/>
    <p:sldId id="296" r:id="rId21"/>
    <p:sldId id="297" r:id="rId22"/>
    <p:sldId id="290" r:id="rId23"/>
    <p:sldId id="298" r:id="rId24"/>
    <p:sldId id="299" r:id="rId25"/>
    <p:sldId id="300" r:id="rId26"/>
    <p:sldId id="302" r:id="rId27"/>
    <p:sldId id="301" r:id="rId28"/>
    <p:sldId id="303" r:id="rId29"/>
    <p:sldId id="304" r:id="rId30"/>
    <p:sldId id="306" r:id="rId31"/>
    <p:sldId id="305" r:id="rId32"/>
    <p:sldId id="308" r:id="rId33"/>
    <p:sldId id="307" r:id="rId34"/>
    <p:sldId id="313" r:id="rId35"/>
    <p:sldId id="312" r:id="rId36"/>
    <p:sldId id="315" r:id="rId37"/>
    <p:sldId id="316" r:id="rId38"/>
    <p:sldId id="317" r:id="rId39"/>
    <p:sldId id="314" r:id="rId40"/>
    <p:sldId id="309" r:id="rId41"/>
    <p:sldId id="310" r:id="rId42"/>
    <p:sldId id="262" r:id="rId43"/>
    <p:sldId id="276" r:id="rId44"/>
    <p:sldId id="277" r:id="rId45"/>
    <p:sldId id="311" r:id="rId46"/>
    <p:sldId id="278" r:id="rId47"/>
    <p:sldId id="279" r:id="rId48"/>
    <p:sldId id="291" r:id="rId49"/>
    <p:sldId id="272" r:id="rId50"/>
    <p:sldId id="270" r:id="rId51"/>
    <p:sldId id="271" r:id="rId52"/>
    <p:sldId id="281" r:id="rId5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notesMaster" Target="notesMasters/notesMaster1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02564-5CC3-4271-81D0-113C1152D4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6902DC-CEBD-4680-8E29-D38935CFE3C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26157-DEE8-4FE8-BCF9-B4F1AE0B2ECC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深圳市西乡中学</a:t>
            </a:r>
            <a:r>
              <a:rPr lang="en-US" altLang="zh-CN" smtClean="0"/>
              <a:t>·</a:t>
            </a:r>
            <a:r>
              <a:rPr lang="zh-CN" altLang="en-US" smtClean="0"/>
              <a:t>罗代国</a:t>
            </a:r>
            <a:r>
              <a:rPr lang="en-US" altLang="zh-CN" smtClean="0"/>
              <a:t>·2020-6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B7E7-7D60-44EC-840B-624F73EA4F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48DB2-25B9-4625-B829-73100D995C6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深圳市西乡中学</a:t>
            </a:r>
            <a:r>
              <a:rPr lang="en-US" altLang="zh-CN" smtClean="0"/>
              <a:t>·</a:t>
            </a:r>
            <a:r>
              <a:rPr lang="zh-CN" altLang="en-US" smtClean="0"/>
              <a:t>罗代国</a:t>
            </a:r>
            <a:r>
              <a:rPr lang="en-US" altLang="zh-CN" smtClean="0"/>
              <a:t>·2020-6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B7E7-7D60-44EC-840B-624F73EA4F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5E626-614D-451C-B2CB-B591EA2AD8F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深圳市西乡中学</a:t>
            </a:r>
            <a:r>
              <a:rPr lang="en-US" altLang="zh-CN" smtClean="0"/>
              <a:t>·</a:t>
            </a:r>
            <a:r>
              <a:rPr lang="zh-CN" altLang="en-US" smtClean="0"/>
              <a:t>罗代国</a:t>
            </a:r>
            <a:r>
              <a:rPr lang="en-US" altLang="zh-CN" smtClean="0"/>
              <a:t>·2020-6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B7E7-7D60-44EC-840B-624F73EA4F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66072-CA44-4A4A-9EC9-7D3C0F0C6BDA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深圳市西乡中学</a:t>
            </a:r>
            <a:r>
              <a:rPr lang="en-US" altLang="zh-CN" smtClean="0"/>
              <a:t>·</a:t>
            </a:r>
            <a:r>
              <a:rPr lang="zh-CN" altLang="en-US" smtClean="0"/>
              <a:t>罗代国</a:t>
            </a:r>
            <a:r>
              <a:rPr lang="en-US" altLang="zh-CN" smtClean="0"/>
              <a:t>·2020-6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B7E7-7D60-44EC-840B-624F73EA4F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D5B0-AD1C-4706-9E33-5A34E6DAEAF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深圳市西乡中学</a:t>
            </a:r>
            <a:r>
              <a:rPr lang="en-US" altLang="zh-CN" smtClean="0"/>
              <a:t>·</a:t>
            </a:r>
            <a:r>
              <a:rPr lang="zh-CN" altLang="en-US" smtClean="0"/>
              <a:t>罗代国</a:t>
            </a:r>
            <a:r>
              <a:rPr lang="en-US" altLang="zh-CN" smtClean="0"/>
              <a:t>·2020-6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B7E7-7D60-44EC-840B-624F73EA4F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F3D3D-E565-40BA-ACE4-D3249BE6DA06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深圳市西乡中学</a:t>
            </a:r>
            <a:r>
              <a:rPr lang="en-US" altLang="zh-CN" smtClean="0"/>
              <a:t>·</a:t>
            </a:r>
            <a:r>
              <a:rPr lang="zh-CN" altLang="en-US" smtClean="0"/>
              <a:t>罗代国</a:t>
            </a:r>
            <a:r>
              <a:rPr lang="en-US" altLang="zh-CN" smtClean="0"/>
              <a:t>·2020-6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B7E7-7D60-44EC-840B-624F73EA4F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95F9-2717-4EE9-8AF7-DFAAA1673F2D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深圳市西乡中学</a:t>
            </a:r>
            <a:r>
              <a:rPr lang="en-US" altLang="zh-CN" smtClean="0"/>
              <a:t>·</a:t>
            </a:r>
            <a:r>
              <a:rPr lang="zh-CN" altLang="en-US" smtClean="0"/>
              <a:t>罗代国</a:t>
            </a:r>
            <a:r>
              <a:rPr lang="en-US" altLang="zh-CN" smtClean="0"/>
              <a:t>·2020-6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B7E7-7D60-44EC-840B-624F73EA4F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9C51-AA09-4723-BD14-19B2211D1B5B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深圳市西乡中学</a:t>
            </a:r>
            <a:r>
              <a:rPr lang="en-US" altLang="zh-CN" smtClean="0"/>
              <a:t>·</a:t>
            </a:r>
            <a:r>
              <a:rPr lang="zh-CN" altLang="en-US" smtClean="0"/>
              <a:t>罗代国</a:t>
            </a:r>
            <a:r>
              <a:rPr lang="en-US" altLang="zh-CN" smtClean="0"/>
              <a:t>·2020-6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B7E7-7D60-44EC-840B-624F73EA4F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2C8A7-1DB4-4ACA-8A95-F90446DA7F9D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深圳市西乡中学</a:t>
            </a:r>
            <a:r>
              <a:rPr lang="en-US" altLang="zh-CN" smtClean="0"/>
              <a:t>·</a:t>
            </a:r>
            <a:r>
              <a:rPr lang="zh-CN" altLang="en-US" smtClean="0"/>
              <a:t>罗代国</a:t>
            </a:r>
            <a:r>
              <a:rPr lang="en-US" altLang="zh-CN" smtClean="0"/>
              <a:t>·2020-6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B7E7-7D60-44EC-840B-624F73EA4F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D8F30-ED77-46CB-A557-27FB2DD0C62B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深圳市西乡中学</a:t>
            </a:r>
            <a:r>
              <a:rPr lang="en-US" altLang="zh-CN" smtClean="0"/>
              <a:t>·</a:t>
            </a:r>
            <a:r>
              <a:rPr lang="zh-CN" altLang="en-US" smtClean="0"/>
              <a:t>罗代国</a:t>
            </a:r>
            <a:r>
              <a:rPr lang="en-US" altLang="zh-CN" smtClean="0"/>
              <a:t>·2020-6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B7E7-7D60-44EC-840B-624F73EA4F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3E3D8-F1F2-4F76-BC42-EEDAC095933D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深圳市西乡中学</a:t>
            </a:r>
            <a:r>
              <a:rPr lang="en-US" altLang="zh-CN" smtClean="0"/>
              <a:t>·</a:t>
            </a:r>
            <a:r>
              <a:rPr lang="zh-CN" altLang="en-US" smtClean="0"/>
              <a:t>罗代国</a:t>
            </a:r>
            <a:r>
              <a:rPr lang="en-US" altLang="zh-CN" smtClean="0"/>
              <a:t>·2020-6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B7E7-7D60-44EC-840B-624F73EA4F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93871-682C-48B3-8845-4921257EA7E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smtClean="0"/>
              <a:t>深圳市西乡中学</a:t>
            </a:r>
            <a:r>
              <a:rPr lang="en-US" altLang="zh-CN" smtClean="0"/>
              <a:t>·</a:t>
            </a:r>
            <a:r>
              <a:rPr lang="zh-CN" altLang="en-US" smtClean="0"/>
              <a:t>罗代国</a:t>
            </a:r>
            <a:r>
              <a:rPr lang="en-US" altLang="zh-CN" smtClean="0"/>
              <a:t>·2020-6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4B7E7-7D60-44EC-840B-624F73EA4F7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7733" y="0"/>
            <a:ext cx="8929718" cy="6572272"/>
          </a:xfrm>
        </p:spPr>
        <p:txBody>
          <a:bodyPr>
            <a:no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寓言类新材料作文</a:t>
            </a:r>
            <a:br>
              <a:rPr lang="en-US" altLang="zh-CN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写作指导</a:t>
            </a:r>
            <a:endParaRPr lang="zh-CN" altLang="en-US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3999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竹贵有节，人贵有志。就在美国商务部将华为纳入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实体名单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之后，华为子公司海思公司宣布一直作为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备胎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的海思芯片全部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转正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。之前的独立研发芯片之路，被称为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科技史上最为悲壮的长征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，背后的支点是居安思危的危机意识和务实奋进的实干精神。</a:t>
            </a:r>
            <a:b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从一个小小芯片领域扩大来看整个中国的发展局势，核心技术是重心，自力自强才是根本。有了这些看家本领，我们才能实打实地提升自己，铸就保卫和平的综合实力，才能遏制某些强权政治奉行的的单边主义、霸权主义。</a:t>
            </a:r>
            <a:b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当然，百灵鸟关于“提振自信”的想法也是不无道理的。</a:t>
            </a: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自信是一种精神展示，是激励人们奋勇杀“狼”的软实力。实力和自信，在某种程度上相互贯通，相互交织，有了实力，自信便油然而生，有了自信，实力便锦上添花。</a:t>
            </a:r>
            <a:b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在拥有御敌的决心、强盛的国力和树立高度的民族自信后，我们自身的装备已高度完善。</a:t>
            </a: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当然，众人拾柴火焰高，国际合作亦不可忽视。中国应顺应全球化发展，大力实施一带一路战略，弘扬多边主义，扩大同各国的利益交汇点，通过文明交流互鉴，同世界人民构建人类命运共同体的理念，从而达到预防恶狼侵入，和平共处、和谐共生的目的。</a:t>
            </a:r>
            <a:b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我相信，这也正是凤凰所虑之处。维护世界和平不再是一句口号，而是每个人的时代义务，是当务之急。</a:t>
            </a:r>
            <a:b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大鹏之动，非一羽之轻也；骐骥之速，非一足之力也，每个人都应该为防狼、打狼贡献自己的一份力量。爱国于心、耿耿敬业，最终汇聚波涛巨浪，将敢于来犯的“恶狼”淹没在人民战争的汪洋大海之中。</a:t>
            </a:r>
            <a:b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en-US" altLang="zh-CN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</a:t>
            </a:r>
            <a:r>
              <a:rPr lang="zh-CN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点评</a:t>
            </a:r>
            <a:r>
              <a:rPr lang="en-US" altLang="zh-CN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】</a:t>
            </a:r>
            <a:r>
              <a:rPr lang="zh-CN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这是一道寓言类任务驱动作文题，要求“综合材料内容和含义，结合现实写一篇文章”，凤凰会说什么？“然而”后面的内容需要特别关注。本文能综合材料进行立意：和平时保卫出来的，然后从几种不同的鸟儿的发言中提炼出相应的分论点加以分解剖析，正反说理，角度多样，层层深入，言之有理。</a:t>
            </a:r>
            <a:endParaRPr lang="zh-CN" altLang="en-US" sz="2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396"/>
          </a:xfrm>
        </p:spPr>
        <p:txBody>
          <a:bodyPr>
            <a:noAutofit/>
          </a:bodyPr>
          <a:lstStyle/>
          <a:p>
            <a:pPr algn="l"/>
            <a:r>
              <a:rPr lang="zh-CN" altLang="en-US" sz="2800" b="1" dirty="0" smtClean="0"/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例一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br>
              <a:rPr lang="en-US" altLang="zh-CN" sz="2800" b="1" dirty="0" smtClean="0"/>
            </a:br>
            <a:r>
              <a:rPr lang="zh-CN" altLang="en-US" sz="2800" b="1" dirty="0" smtClean="0"/>
              <a:t>         动物园里来了一位哲学教授，向动物们传授哲学。哲学教授讲了好多空洞的理论，接着说：“任何事物都必须从基础做起，就如任何建筑都必须从底层做起。”有一只青蛙听得不耐烦了，就 向教授发问：“请问教授，真的所有建筑都必须从底层做起吗？”哲学教授瞄了青蛙一眼：“当然！井底之蛙！”青蛙反击说：“正因为是井底之蛙，我才问你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难道打井也从底层做起吗？”哲学教授哑口无言。动物们纷纷说：“是啊，即使是井底之蛙，他也有自己独特的见解，何况不是呢？”</a:t>
            </a:r>
            <a:br>
              <a:rPr lang="zh-CN" altLang="en-US" sz="2800" dirty="0" smtClean="0"/>
            </a:br>
            <a:r>
              <a:rPr lang="en-US" sz="2800" b="1" dirty="0" smtClean="0"/>
              <a:t>         </a:t>
            </a:r>
            <a:r>
              <a:rPr lang="zh-CN" altLang="en-US" sz="2800" b="1" dirty="0" smtClean="0"/>
              <a:t>要求全面理解材料，但可以选择一个侧面、一个角度构思作文。自主确定立意，确定文体，确定标题；不要脱离材料的含意作文，不要套作，不得抄袭。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Administrator\AppData\Roaming\Tencent\Users\1274697833\QQ\WinTemp\RichOle\FBBWIPG0GW2ZKFH4R]GM89I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9213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Administrator\AppData\Roaming\Tencent\Users\1274697833\QQ\WinTemp\RichOle\F695`(NPBM~WGQ_3VEENBV4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Users\Administrator\AppData\Roaming\Tencent\Users\1274697833\QQ\WinTemp\RichOle\49Z2O9V5L~L)Y1N51GV2OG6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823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Administrator\AppData\Roaming\Tencent\Users\1274697833\QQ\WinTemp\RichOle\`DESRM9L_34)UF[W2Q1G3~1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5053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>
              <a:lnSpc>
                <a:spcPts val="2880"/>
              </a:lnSpc>
            </a:pPr>
            <a:r>
              <a:rPr lang="zh-CN" altLang="en-US" sz="1600" b="1" dirty="0" smtClean="0"/>
              <a:t>              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第一步： 划出材料中关键性的句子</a:t>
            </a:r>
            <a:r>
              <a:rPr lang="zh-CN" altLang="en-US" sz="2400" b="1" dirty="0" smtClean="0"/>
              <a:t>（一般来说，记叙类的找出议论抒情性的句子，议论类的找出观点句子），这些句子通常都最能体现材料的主旨。本则材料的关键性句是：“是啊，即使是井底之蛙，他也有自己独特的见解，何况不是呢？” </a:t>
            </a:r>
            <a:br>
              <a:rPr lang="en-US" altLang="zh-CN" sz="2400" b="1" dirty="0" smtClean="0"/>
            </a:br>
            <a:r>
              <a:rPr lang="en-US" altLang="zh-CN" sz="2400" b="1" dirty="0" smtClean="0"/>
              <a:t>         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第二步： 找出材料中的陈述对象。</a:t>
            </a:r>
            <a:r>
              <a:rPr lang="zh-CN" altLang="en-US" sz="2400" b="1" dirty="0" smtClean="0"/>
              <a:t>如这则材料陈述对象有：</a:t>
            </a:r>
            <a:r>
              <a:rPr lang="en-US" sz="2400" b="1" dirty="0" smtClean="0"/>
              <a:t> </a:t>
            </a:r>
            <a:r>
              <a:rPr lang="zh-CN" altLang="en-US" sz="2400" b="1" dirty="0" smtClean="0"/>
              <a:t>教授；青蛙；动物们 。</a:t>
            </a:r>
            <a:br>
              <a:rPr lang="en-US" altLang="zh-CN" sz="2400" b="1" dirty="0" smtClean="0"/>
            </a:br>
            <a:r>
              <a:rPr lang="en-US" altLang="zh-CN" sz="2400" b="1" dirty="0" smtClean="0"/>
              <a:t>         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第三步： 找出每个陈述对象的在事件中所产生的结果。</a:t>
            </a:r>
            <a:r>
              <a:rPr lang="zh-CN" altLang="en-US" sz="2400" b="1" dirty="0" smtClean="0"/>
              <a:t>如：①教授结果是被青蛙反驳得哑口无言。</a:t>
            </a:r>
            <a:r>
              <a:rPr lang="en-US" sz="2400" b="1" dirty="0" smtClean="0"/>
              <a:t> </a:t>
            </a:r>
            <a:r>
              <a:rPr lang="zh-CN" altLang="en-US" sz="2400" b="1" dirty="0" smtClean="0"/>
              <a:t>②青蛙把教授给驳倒了。</a:t>
            </a:r>
            <a:r>
              <a:rPr lang="en-US" sz="2400" b="1" dirty="0" smtClean="0"/>
              <a:t> </a:t>
            </a:r>
            <a:r>
              <a:rPr lang="zh-CN" altLang="en-US" sz="2400" b="1" dirty="0" smtClean="0"/>
              <a:t>③动物们反驳教授。 </a:t>
            </a:r>
            <a:br>
              <a:rPr lang="en-US" altLang="zh-CN" sz="2400" b="1" dirty="0" smtClean="0"/>
            </a:br>
            <a:r>
              <a:rPr lang="en-US" altLang="zh-CN" sz="2400" b="1" dirty="0" smtClean="0"/>
              <a:t>         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第四步： 由果及因，为什么会产生这样的结果，在此基础上正面提出中心论点。</a:t>
            </a:r>
            <a:r>
              <a:rPr lang="zh-CN" altLang="en-US" sz="2400" b="1" dirty="0" smtClean="0"/>
              <a:t>如：</a:t>
            </a:r>
            <a:r>
              <a:rPr lang="en-US" sz="2400" b="1" dirty="0" smtClean="0"/>
              <a:t> </a:t>
            </a:r>
            <a:br>
              <a:rPr lang="en-US" sz="2400" b="1" dirty="0" smtClean="0"/>
            </a:b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en-US" altLang="zh-CN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教授被驳得哑口无言是因为： </a:t>
            </a:r>
            <a:r>
              <a:rPr lang="zh-CN" altLang="en-US" sz="2000" b="1" dirty="0" smtClean="0"/>
              <a:t>①理论与实践脱离。得出：理论要与实践相结合。 ②具体问题不能具体分析。得出：学会具体问题具体分析。 ③说话过于绝对。得出：学会全面分析问题或说话不能过于绝对。</a:t>
            </a:r>
            <a:r>
              <a:rPr lang="en-US" sz="2000" b="1" dirty="0" smtClean="0"/>
              <a:t> </a:t>
            </a:r>
            <a:br>
              <a:rPr lang="en-US" sz="2000" b="1" dirty="0" smtClean="0"/>
            </a:br>
            <a:r>
              <a:rPr lang="en-US" sz="2400" b="1" dirty="0" smtClean="0"/>
              <a:t>         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青蛙把教授给驳倒了是因为： </a:t>
            </a:r>
            <a:r>
              <a:rPr lang="zh-CN" altLang="en-US" sz="2000" b="1" dirty="0" smtClean="0"/>
              <a:t>①勇于质疑。 ②敢于挑战权威。</a:t>
            </a:r>
            <a:r>
              <a:rPr lang="en-US" sz="2000" b="1" dirty="0" smtClean="0"/>
              <a:t> </a:t>
            </a:r>
            <a:br>
              <a:rPr lang="en-US" sz="2000" b="1" dirty="0" smtClean="0"/>
            </a:b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en-US" altLang="zh-CN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动物们反驳教授是因为：</a:t>
            </a:r>
            <a:r>
              <a:rPr lang="zh-CN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 b="1" dirty="0" smtClean="0"/>
              <a:t>教授只信自己，小看他人。得出：要看到别人的长处。这也是材料的主旨句。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396"/>
          </a:xfrm>
        </p:spPr>
        <p:txBody>
          <a:bodyPr>
            <a:noAutofit/>
          </a:bodyPr>
          <a:lstStyle/>
          <a:p>
            <a:pPr algn="l"/>
            <a:r>
              <a:rPr lang="zh-CN" altLang="en-US" sz="4000" b="1" dirty="0" smtClean="0"/>
              <a:t> </a:t>
            </a:r>
            <a:r>
              <a:rPr lang="en-US" altLang="zh-C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例二</a:t>
            </a:r>
            <a:r>
              <a:rPr lang="en-US" altLang="zh-C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br>
              <a:rPr lang="en-US" altLang="zh-CN" sz="4000" b="1" dirty="0" smtClean="0"/>
            </a:br>
            <a:r>
              <a:rPr lang="en-US" altLang="zh-CN" sz="4000" b="1" dirty="0" smtClean="0"/>
              <a:t>         </a:t>
            </a:r>
            <a:r>
              <a:rPr lang="zh-CN" altLang="en-US" sz="4000" b="1" dirty="0" smtClean="0"/>
              <a:t>古希腊神话中有这样一则故事：安泰是众所公认的英雄，所向无敌，地神盖娅是他的毋亲。安泰在格斗时，只要身不离地，便可源源不断地从大地母亲身上汲取力量，因而能够击败任何强大的对手。不幸的是，安泰克敌制胜的奥妙，被一个叫赫拉克勒斯的对手发现了，于是安泰被弄到空中扼死了。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396"/>
          </a:xfrm>
        </p:spPr>
        <p:txBody>
          <a:bodyPr>
            <a:noAutofit/>
          </a:bodyPr>
          <a:lstStyle/>
          <a:p>
            <a:pPr algn="l"/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材料写了三个人物，先要弄清他们的关系，安泰和盖姬是母子关系，安泰和赫拉克勒斯是敌人，一向无敌的英雄安泰被赫拉克勒斯弄到空中扼死。究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其原因，是安泰离开了力量之源</a:t>
            </a: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大地母亲。 </a:t>
            </a:r>
            <a:b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从安泰的角度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探究他失败的原因，一向无敌是因为不断从大地母亲身上吸取力量，而被扼死是因为离开了大地被弄到空中，没有了力量之源，可见</a:t>
            </a:r>
            <a:r>
              <a:rPr lang="zh-CN" altLang="en-US" sz="28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个人的力量是渺小的，要依靠集体才能有所作为。 </a:t>
            </a:r>
            <a:b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从母亲的角度看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，她给予安泰力量，却不给予安泰自立的能力，对安泰的悲剧她有责任。所以</a:t>
            </a:r>
            <a:r>
              <a:rPr lang="zh-CN" altLang="en-US" sz="28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适当的给予是必要的，但更重要的是培养孩子的自立能力。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从赫拉克勒斯的角度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来看，他能打败安泰的关键在于他掌握了对手的致命弱点，所以</a:t>
            </a:r>
            <a:r>
              <a:rPr lang="zh-CN" altLang="en-US" sz="28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只有知己知被，才能百战不殆。</a:t>
            </a:r>
            <a:endParaRPr lang="zh-CN" altLang="en-US" sz="2800" b="1" u="sng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例三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阅读下面的材料，写一篇不少于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800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字的文章。</a:t>
            </a:r>
            <a:b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兔子是历届小动物运动会的短跑冠军，可是不会游泳。一次兔子被狼追到河边，差点被抓住。动物管理局为了小动物的全面发展，将小兔子送进游泳培训班，同班的还有小狗、小龟和小松鼠等。小狗、小龟学会游泳，又多了一种本领，心里很高兴：小兔子和小松鼠花了好长时间都没学会，很苦恼。培训班教练野鸭说：“我两条腿都能游，你们四条腿还不能游？成功的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90%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来自汗水。加油！呷呷！”</a:t>
            </a:r>
            <a:b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评论家青蛙大发感慨：“兔子擅长的是奔跑！为什么只是针对弱点训练而不发展特长呢？”思想家仙鹤说：“生存需要的本领不止一种呀！兔子学不了游泳就学打洞，松鼠学不了游泳就学爬树嘛。”</a:t>
            </a:r>
            <a:b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要求：选准角度，明确立意，自选文体，自拟标题；不要脱离材料内容及含意的范围作文，不套作，不得抄袭。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深圳市西乡中学</a:t>
            </a:r>
            <a:r>
              <a:rPr lang="en-US" altLang="zh-CN" smtClean="0"/>
              <a:t>·</a:t>
            </a:r>
            <a:r>
              <a:rPr lang="zh-CN" altLang="en-US" smtClean="0"/>
              <a:t>罗代国</a:t>
            </a:r>
            <a:r>
              <a:rPr lang="en-US" altLang="zh-CN" smtClean="0"/>
              <a:t>·2020-6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7733" y="0"/>
            <a:ext cx="8929718" cy="6572272"/>
          </a:xfrm>
        </p:spPr>
        <p:txBody>
          <a:bodyPr>
            <a:no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     【17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周年级作文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b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阅读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下面的材料，根据要求写作。</a:t>
            </a:r>
            <a:b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遥远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的东方有个美丽的百鸟古国，鸟儿们善良、勤劳，用汗水和智慧创造属于她们的富足、太平的世外桃源。不知何时，凶残、贪婪的狼盯上了这儿。于是，寒号鸟苦苦哀啼，乌鸦烧香磕头，乞求神灵保佑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然而，狼依旧侵扰不断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b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众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鸟儿爆发了：大雕、猎隼、雄鹰们说：太平是求不来的；布谷鸟、喜鹊们觉得要更加勤奋，储备实力；百灵鸟则认为，还应提振自信。最后，凤凰发话了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b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读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完以上材料，你觉得凤凰会说什么？请综合材料内容和含义，结合现实写一篇文章。</a:t>
            </a:r>
            <a:b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要求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：选好角度，确定立意，明确文体，自拟标题，不要套作，不得抄袭，不得泄露个人信息；不少于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800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字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材料主体事件是：为了生存，多学一种本领，兔子等被送进游泳训练班。可是兔子就是学不会。教练野鸭坚持让兔子学；评论家青蛙和思想家则提出了异议：要因材施教，只要多学一种本领就行。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从这里可以看出，命题人有两个“命题意图”不容置疑，一是为了生存，必须多学一种本领；二是不顾学生实际的死板的教育模式是必须改革的。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考生该如何选择立意角度、最佳立意呢？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从小狗、小龟的角度：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多一种本领多一种生存可能。这种立意距命题人的本意较远。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从小兔、小松鼠的角度：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成功源自苦练；别人成功，我也能；扬长避短更容易成功。其中，“</a:t>
            </a:r>
            <a:r>
              <a:rPr lang="zh-CN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扬长避短更容易成功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”较为符合题意。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以上两个角度从属于“学习者”这个大角度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。但是，材料中学习者是被动的，没有选择权，所以，这个角度写作，容易不切合实际。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        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从野鸭（“施教者”）角度，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激励胜过批评打击；善于反思，提高效率；</a:t>
            </a:r>
            <a:r>
              <a:rPr lang="zh-CN" altLang="en-US" sz="20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因材施教，成就不同人才；打开思路，打破单一模式。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后两种符合题意。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        </a:t>
            </a:r>
            <a:r>
              <a:rPr lang="zh-CN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从青蛙（评论者）角度，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既要有针对弱点的填空式训练，也要有针对优点的发展特长式训练。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        </a:t>
            </a:r>
            <a:r>
              <a:rPr lang="zh-CN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从仙鹤（评论者）角度，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解放教学思路，因材施教，拓展不同成才途径。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        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第三个大角度是“评论者”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，评论的内容所引导的方向正是命题人的本意所在。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最扣题意的立意应是：</a:t>
            </a:r>
            <a:r>
              <a:rPr lang="zh-CN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打破单一的补缺式培养模式，提倡发展特长式培养模式，解放思想，开阔思路，因材施教，拓展不同成才途径。</a:t>
            </a:r>
            <a:endParaRPr lang="zh-CN" altLang="en-US" sz="20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083320"/>
          </a:xfrm>
        </p:spPr>
        <p:txBody>
          <a:bodyPr>
            <a:noAutofit/>
          </a:bodyPr>
          <a:lstStyle/>
          <a:p>
            <a:pPr algn="l"/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例四</a:t>
            </a: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南太平洋小岛上，有很多绿海龟孵化小龟的沙穴。一天黄昏，一只幼龟探头探脑地爬出来。一只老鹰直冲下来要叼走它。一位好心的游客发现了它，连忙跑过去赶走老鹰，护着小龟爬进大海。可是，意想不到的事情发生了，沙穴里成群的幼龟鱼贯而出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原来，先出来的那幼龟是个“侦察兵”，一旦遇到危险，它便缩回去，现在它安全到达大海，错误的信息使幼龟们争先恐后地爬到毫无遮挡的海滩。好心的游客走了，原先那只等待时机的老鹰又再回来了，其他老鹰也跟过来了。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643710"/>
          </a:xfrm>
        </p:spPr>
        <p:txBody>
          <a:bodyPr>
            <a:no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参考立意：</a:t>
            </a:r>
            <a:b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（</a:t>
            </a:r>
            <a:r>
              <a:rPr 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）整体：材料的中心事件是好心的游客赶走老鹰，救了海龟，结果却给海龟家族带来了巨大的伤害。我们可以得出：人的动机和结果有时可能不一致。即有些人抱着好心去帮助别人，但结果却适得其反。所以，</a:t>
            </a:r>
            <a:r>
              <a:rPr lang="zh-CN" altLang="en-US" sz="21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做事不能光靠爱心，靠一腔热情，还要顾虑对方的需要和感受，要多从别人的角度考虑。</a:t>
            </a:r>
            <a:b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（</a:t>
            </a:r>
            <a:r>
              <a:rPr 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）由果及因，从材料陈述对象角度审题立意：</a:t>
            </a:r>
            <a:b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以上材料暗含了这样一个结果：作为侦察兵的小海龟被好心游客救走，大群的老鹰飞来捉走了其余的小海龟。为什么会出现这样的结果？</a:t>
            </a:r>
            <a:b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从海龟的角度看，</a:t>
            </a:r>
            <a: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它们派侦察兵出来了解情况，由于人为的干预，获得的是错误的信息，结果遭受损失，所以</a:t>
            </a:r>
            <a:r>
              <a:rPr lang="zh-CN" altLang="en-US" sz="21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整个小海龟群犯了经验主义错误，只知道按照以前的经验来做，不懂得事情已经起了变化；小龟们的失败和它们没有分清周围环境有关，要学会不盲从、懂甄别。</a:t>
            </a:r>
            <a:b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从好心游客的角度看，</a:t>
            </a:r>
            <a: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他看似做了好事，帮助了小海龟，结果却给海龟家族带来巨大的灾难，所以</a:t>
            </a:r>
            <a:r>
              <a:rPr lang="zh-CN" altLang="en-US" sz="21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好心可能做错事，主观愿望与客观结果的具有不统一性；要辩证思考人与自然的关系，要尊重自然规律，不要人为地去破坏，打破自然的平衡。</a:t>
            </a:r>
            <a:b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从老鹰的角度看，</a:t>
            </a:r>
            <a:r>
              <a:rPr lang="zh-CN" alt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它被人赶走没有达到攫取食物的目的，但并没有放弃目标，而是伺机再度出击。所以</a:t>
            </a:r>
            <a:r>
              <a:rPr lang="zh-CN" altLang="en-US" sz="21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办事情要依照客观规律，等待时机，便有成功的可能。</a:t>
            </a:r>
            <a:endParaRPr lang="zh-CN" altLang="en-US" sz="2100" b="1" u="sng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例五</a:t>
            </a: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一个传说，说的是有那么一只鸟儿，它一生只唱一次，那歌声比世上所有一切生灵的歌声都更加优美动听。从离开巢窝的那一刻起，他就在寻找着荆棘树，直到如愿以偿，才歇息下来。然后，它把自己的身体扎进最长、最尖的荆棘上，便在那荒蛮的枝条之间放开了歌喉。在奄奄一息的时刻，它超脱了自身的痛苦，而那歌声竟然使云雀和夜莺都黯然失色。这是一曲无比美好的歌，曲终而命竭。然而，整个世界都在静静地谛听着，上帝也在苍穹中微笑。因为最美好的东西只能用最深痛的巨创来换取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 ... 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它的歌唱是以生命为代价的歌唱，是世间最凄美的绝唱。这不仅仅是一种生的态度，更是一种感天动地的爱的方式。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500834"/>
          </a:xfrm>
        </p:spPr>
        <p:txBody>
          <a:bodyPr>
            <a:noAutofit/>
          </a:bodyPr>
          <a:lstStyle/>
          <a:p>
            <a:pPr algn="l"/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第一步，关键语句：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最美好的东西只能用最深痛的巨创来换取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 ... 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它的歌唱是以生命为代价的歌唱，是世间最凄美的绝唱。这不仅仅是一种生的态度，更是一种感天动地的爱的方式。</a:t>
            </a:r>
            <a:b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第二步，陈述对象：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荆棘鸟</a:t>
            </a:r>
            <a:b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第三步，事件结果：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以生命为代价的歌唱，是世间最凄美的绝唱，感天动地。</a:t>
            </a:r>
            <a:b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第四步，提出论点：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上面材料的主旨是赞美荆棘鸟以顽强的精神唱出最美的生命之歌。</a:t>
            </a:r>
            <a:b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从鸟的传说方面：①超脱出自身的痛苦，生命之花才美丽；②有顽强的意志．才敢挑战生活中的荆棘；③生命需要勇敢和顽强。</a:t>
            </a:r>
            <a:b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从材料中的议论部分：①最美好的东西需要用最深痛的巨创来换取；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②以生命作为代价，开出美丽的生命之花，也是对生命的一种爱。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例六</a:t>
            </a: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b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猴子被一条河拦住去路。水上的独木桥说：“我很瘦，在上面不好走，要小心！”猴子说：“知道。我从没走过这么窄的桥，但有信心。”于是猴子像杂技演员一样伸开前肢用来平衡，小心翼翼，双脚交替前行，一步步挪到了对岸。</a:t>
            </a:r>
            <a:b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另一条河上也有一座桥，比独木桥宽三倍。桥说：“我很瘦，在上面不好走，要小心！”猴子说：“知道。我走过比你窄多了的独木桥。”于是想也不想，跳上就走，哪料，才走几步就掉入了水中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材料涉及猴子、独木桥、宽桥三个对象。</a:t>
            </a:r>
            <a:b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从猴子角度立意：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为人处事要小心谨慎，不能麻痹大意；态度决定一切，不能掉以轻心；要居安思危；做事不能凭经验主义；要听取别人意见。</a:t>
            </a:r>
            <a:b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从事件角度立意：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阴沟里易翻船；成就穷苦日，败事得意时；“泾溪石险人兢慎，终岁不闻倾覆人；却是平流无石处，时时闻说有沉沦。”（唐杜荀鹤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泾溪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b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从环境角度立意：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这是一个最好的时代也是一个最坏的时代。</a:t>
            </a:r>
            <a:b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除了以上三种立意角度以外，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还可以从正面与反面的角度切入题旨：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凡事皆要谦虚谨慎，居安要思危，要善于听取各种意见；反之掉以轻心易遭挫败，经验主义害死人，骄傲自满易翻船，等等。</a:t>
            </a:r>
            <a:b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例七</a:t>
            </a: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b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蓝蓝的天空中，鸟儿们发现了一只硕大的氢气球，五颜六色，异常美丽。但氢气球只有在风儿经过时才会浮动。</a:t>
            </a:r>
            <a:b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于是，一只鸟儿飞到氢气球的身边：氢气球啊，你是美丽的，可你却是不自由的。</a:t>
            </a:r>
            <a:b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不，我是自由的。氢气球摆着五彩斑斓的头说。</a:t>
            </a:r>
            <a:b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可那根线缚住了你的自由。另一只鸟儿飞来大声说道。</a:t>
            </a:r>
            <a:b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不，你错了，那根线是我的生命之根，没有它我的生命就不复存在。</a:t>
            </a:r>
            <a:b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鸟儿被氢气球说得哑口无言。</a:t>
            </a:r>
            <a:b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材料中</a:t>
            </a:r>
            <a:r>
              <a:rPr lang="zh-CN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鸟和氢气球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谈话围绕</a:t>
            </a:r>
            <a:r>
              <a:rPr lang="zh-CN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身体和线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展开，鸟认为氢气球不自由，但是氢气球说自己是自由的。双方对自由的认识不同，引发我们思考：什么是真正的自由？</a:t>
            </a:r>
            <a:b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第二次谈话，鸟在论证：自由不应有束缚。氢气球回击：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看似的羁绊恰似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的根，是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生命的全部。自己没有束缚，即便是有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束缚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，也心甘情愿。鸟哑口无言。</a:t>
            </a:r>
            <a:b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双方论辩的起点是身体和线，进而转向自由和束缚的关系，最后落点在生命和根的关系上。</a:t>
            </a:r>
            <a:r>
              <a:rPr lang="zh-CN" alt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材料在最后收束到</a:t>
            </a:r>
            <a:r>
              <a:rPr lang="zh-CN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生命和根</a:t>
            </a:r>
            <a:r>
              <a:rPr lang="zh-CN" alt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的关系上，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带有很强烈价值取向，结论的意味不言而喻。这当然也导致论题有逸出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自由和束缚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的范围之嫌，让人不易触摸材料的重心。</a:t>
            </a:r>
            <a:b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论题在延展；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材料</a:t>
            </a:r>
            <a:r>
              <a:rPr lang="zh-CN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由</a:t>
            </a:r>
            <a:r>
              <a:rPr 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自由</a:t>
            </a:r>
            <a:r>
              <a:rPr 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论及</a:t>
            </a:r>
            <a:r>
              <a:rPr 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生命之根</a:t>
            </a:r>
            <a:r>
              <a:rPr 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。其实，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生命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包含了自由，鸟和氢气球的美丽，也是生命的一种表现形式。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根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包含束缚、维系、依托之意。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生命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和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根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可以隐喻诸如游子和乡情之类的多种抽象事物。</a:t>
            </a:r>
            <a:b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用全面的观点，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从鸟的角度可以在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自由与根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的关系上立意，从氢气球的角度可以立意为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看似的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‘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羁绊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却是赖以生存的根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；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用联系的观点，还可以围绕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生命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与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根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的关系，延展开，映射到相关事物的矛盾统一体中去。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例八</a:t>
            </a:r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b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上帝召开一个会议，了解自从赐给了动物的翅膀后，它们是如何使用的。</a:t>
            </a:r>
            <a:b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鹰说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我用翅膀，在天空上飞翔，在这个高度里，一切猎物都逃不过我的眼睛，我也因此而生活无忧。</a:t>
            </a:r>
            <a:b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鸵鸟说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我用双腿在荒漠里奔跑，翅膀从没派过用场，它背负在身上，已经成为了沉重负担。</a:t>
            </a:r>
            <a:b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企鹅说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我已经把翅膀变成了鳍，它使我和鱼一样，能在海洋的深处自由来往。</a:t>
            </a:r>
            <a:b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  <a:b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上帝突然发现现场还坐着一个人，便奇怪地问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你没有翅膀，来这里干啥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人说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上帝啊，虽然你没有赐予我翅膀，但是我的灵魂却可以飞翔，它带着我飞翔到任何脚步不能到达的地方。</a:t>
            </a:r>
            <a:b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上帝听了后，感喟良久，说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我赐给了你们最珍贵的翅膀，你们却浪费在身上；我没有赐给人以翅膀，他们却有了灵魂的飞翔，这是一切飞翔中最崇高的翅膀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b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C:\Users\Administrator\AppData\Roaming\Tencent\Users\1274697833\QQ\WinTemp\RichOle\[NOD2CS4BM5~@]4W87SGTVL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6370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对象有上帝；鹰、鸵鸟、企鹅；一个人。</a:t>
            </a:r>
            <a:b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从上帝的角度：对人事物要公平公正。</a:t>
            </a:r>
            <a:b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鹰、驼鸟、企鹅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的角度：①同样的翅膀，不同的动物有不同的用处。也就是说，相同的东西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工具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，在不同的人手里会有不同的用处。②路是人走出来的。③命运掌握在自己手中。④还可以谈谈如何适应环境，在恶劣的环境里生存发展走向成功。</a:t>
            </a:r>
            <a:b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从材料中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那个人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的话： ①让心灵的翅膀去飞翔。 ②不依赖别人的恩赐。③不要抱怨上帝的不公。④上帝是公平的。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例九</a:t>
            </a:r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b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南太平洋小岛上，有很多绿海龟孵化小龟的沙穴。一天黄昏，一只幼龟探头探脑地爬出来。一只老鹰直冲下来要叼走它。一位好心的游客发现了它，连忙跑过去赶走老鹰，护着小龟爬进大海。可是，意想不到的事情发生了，沙穴里成群的幼龟鱼贯而出</a:t>
            </a:r>
            <a:r>
              <a:rPr lang="en-US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原来，先出来的那幼龟是个</a:t>
            </a:r>
            <a:r>
              <a:rPr lang="en-US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侦察兵</a:t>
            </a:r>
            <a:r>
              <a:rPr lang="en-US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，一旦遇到危险，它便缩回去，现在它安全到达大海，错误的信息使幼龟们争先恐后地爬到毫无遮挡的海滩。好心的游客走了，原先那只等待时机的老鹰又再回来了，其他老鹰也跟过来了。</a:t>
            </a:r>
            <a:endParaRPr lang="zh-CN" altLang="en-US" sz="3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607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从海龟的角度看，它们派侦察兵出来了解情况，由于人为干预，获得的是错误的信息，结果遭受损失，可立意为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不要盲目跟从。</a:t>
            </a:r>
            <a:endParaRPr lang="zh-CN" alt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200"/>
              </a:lnSpc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从老鹰的角度看，它被人赶走，没有达到攫取食物的目的，但并没有放弃目标，而是伺机再度出击，可以立意为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坚持，抓住机会，不放弃等。</a:t>
            </a:r>
            <a:endParaRPr lang="zh-CN" alt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200"/>
              </a:lnSpc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从好心游客的角度看，他自以为是做了好事，帮助了小海兔，结果给海龟家族帯来巨大的伤害，可以立意为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好的动机不一定有好的结果，爱与害，人应该尊重自然，帮助别人方法要得当等等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200"/>
              </a:lnSpc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4.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如果考生述能深入分析海龟、老鹰、好心游客三者之间的关系，从海龟与老鹰，好心游客和海龟或鹰的关系角度考虑，立意就就会更为深刻，谈论的范围就会改为宽广。比如从好心人和海龟的关系谈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遵循自然规律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，从海龟的生活和好心人的角度谈</a:t>
            </a:r>
            <a:r>
              <a:rPr lang="zh-CN" alt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学校教育、家庭教育；不要溺爱，不要包办代替，要放开手脚，让他们接受挫折磨难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；从老鹰和海龟的关系角度谈</a:t>
            </a:r>
            <a:r>
              <a:rPr lang="zh-CN" alt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机智和审时度势、综合把握信息的问题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；从老鹰和海龟的关系还可以谈</a:t>
            </a:r>
            <a:r>
              <a:rPr lang="zh-CN" alt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遵循自然规律，不要人为去破坏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，这祥立意就更胜一筹。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例十</a:t>
            </a:r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b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一只老鹰从鹫峰顶上俯冲下来，将一只小羊抓走了。一只乌鸦看见了，非常羡慕，心想：要是我也有这样的本领该多好啊！于是乌鸦模仿老鹰的俯冲姿势拼命练习。</a:t>
            </a:r>
            <a:b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一天，乌鸦觉得自己练得很棒了，便哇哇地从树上俯冲下来，扑到一只山羊的背上，想抓住山羊往上飞，可是它的身子太轻，爪子又被羊毛缠住，无论怎样拍打翅膀也飞不起来，结果被牧羊人抓住了。</a:t>
            </a:r>
            <a:b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牧羊人的孩子见了，问这是一只什么鸟，牧羊人说：“这是一只忘记自己叫什么的鸟。”孩子摸着乌鸦的羽毛说：“它也很可爱啊！”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材料中有多人（物）时，我们可以从不同人（物）的角度来理解这个材料。    </a:t>
            </a:r>
            <a:b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从大人的角度来看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只看到眼前利益，不知背后祸患来临，这是乌鸦不自量力的结果；乌鸦是无法抓起小羊的，所以可理解为要正确估价自己的能力，不可轻举妄动，否则就会自取灭亡，乌鸦的下场就是最好的证明；还可以从不要异想天开，否则吃亏的就是你自己等等这些角度考虑。</a:t>
            </a:r>
            <a:b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从小孩的角度来看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，小孩是欣赏、赞美乌鸦的，所以可以理解为：做人要勇敢；要善于尝试；不甘落后；为了锻炼自己，不惜牺牲自己的生命为代价等角度考虑。</a:t>
            </a:r>
            <a:b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综合大人、小孩的看法立意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：不同的人看待同一事物，观点是不同的，正所谓“仁者见仁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智者见智”。</a:t>
            </a:r>
            <a:b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例十一</a:t>
            </a:r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b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薛谭学讴于秦青，未穷青之技，自谓尽之，遂辞归。秦青弗止，饯行于郊衢，抚节悲歌，声振林木，响遏行云。薛谭乃谢求反，终身不敢言归。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(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选自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《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列子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》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)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</a:br>
            <a:r>
              <a:rPr lang="en-US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薛谭向秦青学习唱歌，还没有学完秦青的技艺，就以为学尽了，于是就告辞回家。秦青没有劝阻他，在城外大道旁给他饯行，秦青打着拍节，高唱悲 歌。歌声振动了林木，那音响止住了行云。薛谭于是向秦青道歉，要求回来继续学习。从此以后，他一辈子也不敢再说要回家。 </a:t>
            </a:r>
            <a:endParaRPr lang="zh-CN" altLang="en-US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1" descr="C:\Users\Administrator\AppData\Roaming\Tencent\Users\1274697833\QQ\WinTemp\RichOle\5_OTYHDW$QR))]}84W]1M@C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" y="0"/>
            <a:ext cx="9031443" cy="6715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" descr="C:\Users\Administrator\AppData\Roaming\Tencent\Users\1274697833\QQ\WinTemp\RichOle\~XSJSP)WK9KS1BCQ`~XBKMK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59242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b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从教师秦青或者教学的角度看：薛谭要走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秦青没有生硬地挽留薛谭，而是在郊外的大路上为他饯行，并以振动树林，响彻云霄，使天空中飘动 的云也止住了的歌声感化他，让他自己主动留下来。可见，</a:t>
            </a:r>
            <a:r>
              <a:rPr lang="zh-CN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秦青育人有方，身教胜过言传。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具体说来，为人师者，要有宽阔的胸怀，高尚的道德情操，以 德化人，以情感人，乃教育的真境界；为人师者，要有硬功夫、真本领，既有深厚的坚实的专业基础知识，又有因材施教、灵活机动的教育教学技巧，善 于做学生的思想工作，不教死书，而把育人放在首位；教师在教育教学中，要有耐心，对所有的学生都不能态度冷淡、生硬，要让每一个学生都能感受到 老师的温暖。 </a:t>
            </a:r>
            <a:b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从学生薛谭及学习的角度看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还没有学完秦青的技艺，就以为学尽了，骄傲自满、浅尝辄止、半途而废，只能学得皮毛，这告诉我们</a:t>
            </a:r>
            <a:r>
              <a:rPr lang="zh-CN" alt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在学习上只 有虚心进取、精益求精，才能攀上高峰</a:t>
            </a:r>
            <a:r>
              <a:rPr lang="zh-CN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因为他发现秦青的歌技高超，自己并没有学完，懂得了学无止境的道理，于是潜心学习，这说明薛谭知错能改，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善莫大焉。而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终身不敢言归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又显得有些过分，不值得提倡，因为这完全失去学习的目的。 </a:t>
            </a:r>
            <a:endParaRPr lang="zh-CN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例十二</a:t>
            </a:r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b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山石对卵石说：我才是真正的石头。你看我体肤糙砺，棱角分明，血性方刚，我们才能构成雄壮的大山，凝成挺拔的峰峦，展现自然的粗犷。</a:t>
            </a:r>
            <a:b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卵石对山石说：经年累月，水蚀沙磨，我体肤平滑，肌理莹润，虽已脱胎换骨，不还是石头吗？脱离了大山，我却有机会走进人间，装点人们的生活。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Administrator\AppData\Roaming\Tencent\Users\1274697833\QQ\WinTemp\RichOle\VTJ`@1H9E8W)CPVW6[0H3[9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" y="0"/>
            <a:ext cx="911802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石头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的角度，</a:t>
            </a:r>
            <a:r>
              <a:rPr lang="zh-CN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从正面立论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的话，肯定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棱角分明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的石头是一种本色之美、个性之美，可以有以下立意：①保持本色之美；②追求人生的个性之美，活出精彩 ；③做人应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棱角分明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，刚直，充满阳刚之气，等等。</a:t>
            </a:r>
            <a:r>
              <a:rPr lang="zh-CN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从反面立论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，批评山石对同出一源的卵石采取排斥、鄙视的态度，唯我独尊，唯我独优，看不到别人的优点的傲气、霸气、偏见，等等。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卵石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的角度，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圆润光滑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的卵石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则是一种雕饰、圆通之美，代表了社会生活中的那些温和、成熟、稳重之人。可以有以下立意：①圆通是人生的一种艺术；②人应在学会与他人、社会的融合中，变得成熟、稳重等等。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卵石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</a:t>
            </a:r>
            <a:r>
              <a:rPr 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经年累月，水蚀沙磨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，我体肤平滑，肌理莹润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特点，可以立意为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磨练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等。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结合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山石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卵石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两个方面的特点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，可以有以下立意：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．从山石与卵石都坚守本质的角度，山石与卵石都是石头，它们的遭际各不相同，却都没有改变自己的本质与内涵，都有着各自存在的价值。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．从山石与卵石不同价值取向的角度， ① 人也一样，价值取向不同，人生经历不同，却都能演绎一段别样人生。②不同形式，同样实现自身的价值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．从山石与卵石姿态不同却和谐共生的角度， ①山石无棱角无以显壮美，卵石不圆润无以显温柔，它们都在各自的位置上美丽着。每一块石都有自己的位置，它们都抛弃了平庸，成就了伟大。平凡不是错，只要活出属于自己精彩，活出自己个性，生命就有价值。 ②在保持本色之美个性之美的同时，学会圆通，倡导融合，提倡和谐。 ③大千世界万千之美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物尽其材各有所用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异样人生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异态之美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不要拘泥一种形态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．从两石需相辅相成、取长补短的角度， ①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糙砺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和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莹润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结合，才能成就完美的人生。 ②刚柔相济。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C:\Users\Administrator\AppData\Roaming\Tencent\Users\1274697833\QQ\WinTemp\RichOle\GTYH48WPBLW{0E838X6A@NI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深圳市西乡中学</a:t>
            </a:r>
            <a:r>
              <a:rPr lang="en-US" altLang="zh-CN" smtClean="0"/>
              <a:t>·</a:t>
            </a:r>
            <a:r>
              <a:rPr lang="zh-CN" altLang="en-US" smtClean="0"/>
              <a:t>罗代国</a:t>
            </a:r>
            <a:r>
              <a:rPr lang="en-US" altLang="zh-CN" smtClean="0"/>
              <a:t>·2020-6</a:t>
            </a:r>
            <a:endParaRPr lang="zh-CN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Administrator\AppData\Roaming\Tencent\Users\1274697833\QQ\WinTemp\RichOle\AT6SEVBVV02SF)ZA]63Y`{7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20931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Administrator\AppData\Roaming\Tencent\Users\1274697833\QQ\WinTemp\RichOle\4E5_E$LYOUJ9Q4_L~SM)O4R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202615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人不管在什么样的环境生存，就必须改变自己，让自己适应环境，而不是环境来适应你。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43998" cy="642942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斑鸠的角度：在一个环境中若得不到认可，就应该反思自己的问题或缺点，而不是逃避，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只有正视自己的缺点并改正才能得到大家的欢迎与肯定。</a:t>
            </a:r>
            <a:b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枭的角度：枭不是逃避，而是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遵循自然去找一个合适自己的新家。</a:t>
            </a:r>
            <a:br>
              <a:rPr lang="en-US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综合立意：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人不管在什么样的环境生存，就必须改变自己，让自己适应环境，而不是环境来适应你。</a:t>
            </a:r>
            <a:endParaRPr lang="zh-CN" alt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Administrator\AppData\Roaming\Tencent\Users\1274697833\QQ\WinTemp\RichOle\SYTAFZBY_2DHDURMG(Q}]FU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8972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Administrator\AppData\Roaming\Tencent\Users\1274697833\QQ\WinTemp\RichOle\))8~C3}S)[{CNE5@0KTLN~J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1"/>
            <a:ext cx="9144000" cy="69166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715148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材料中的“锁”“钥匙”“铁棒”都运用了比喻，都有一定的象征意义。 </a:t>
            </a:r>
            <a:b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“锁”比喻为问题、矛盾；“钥匙”和“铁棒”比喻为两种不同的解决问题的方法。</a:t>
            </a:r>
            <a:b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①钥匙</a:t>
            </a: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因为我最了解他的心</a:t>
            </a: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说明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做任何事情必须以了解为基础，深入了解事物的本质，掌握事物的规律，才能把事情做好。</a:t>
            </a:r>
            <a:b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②铁棒</a:t>
            </a: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费了那么大的力气也打不开</a:t>
            </a: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说明做事不讲究方法，一味蛮干。所以，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做事要讲究科学的方法，就会事半功倍；一味蛮干，只会把事情办糟。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Administrator\AppData\Roaming\Tencent\Users\1274697833\QQ\WinTemp\RichOle\A[@03RN(8FU@O5]PB55K4G0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Administrator\AppData\Roaming\Tencent\Users\1274697833\QQ\WinTemp\RichOle\A]EVC1PF]7U`YRQTSG70Z%G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350" y="0"/>
            <a:ext cx="915053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       审题原则</a:t>
            </a:r>
            <a:b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整体性原则：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寓言类新材料作文的审题要有全局意识，要从材料的整体着眼，不能纠缠局的细节。否则很有可能出现偏题、跑题现象。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多向性原则：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一般来说，寓言类新材料作文中材料所蕴涵的观点并不是唯一的，从不同的角度可以得到不同的结，因此要学会多角度审视材料。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3. 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筛选性原则：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我们从材料中获得的观点具有多样性，因此，在进入写作时对所得到的观点还要进行适当的筛选，筛选时同样要遵循服从材料的整体、观点可能比较新颖、自己有这方面的素材积累等原则。</a:t>
            </a:r>
            <a:b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审题的一般方法</a:t>
            </a:r>
            <a:b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把握整体寓意：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具体操作时需要精读材料，提取揭示寓意的关键语句（一般来说，记叙类的找出议论抒情性的句子，议论类的找出观点句），明确材料主旨（寓意）。要从整体上把握寓言的主旨，不能“只见树木，不见森林”。一般来说，一则材料中所包含的主要的、核心的含义，也就是这则材料的“主旨”所在。读懂寓言，理解寓意是作文的关键。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围绕寓意，拓展思路，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由假托的故事作相似联想，联想人生、社会等，根据材料主旨确定立意。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3. 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多角度思考：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充分挖掘材料内涵，找出材料中的陈述对象。找出每个陈述对象的在事件中所产生的结果。</a:t>
            </a:r>
            <a:b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en-US" altLang="zh-CN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由果及因，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为什么会产生这样的结果，在此基础上正面提出中心论点。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Administrator\AppData\Roaming\Tencent\Users\1274697833\QQ\WinTemp\RichOle\VTJ`@1H9E8W)CPVW6[0H3[9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" y="0"/>
            <a:ext cx="911802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3216" y="133166"/>
            <a:ext cx="8836502" cy="2867206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dirty="0"/>
              <a:t>       </a:t>
            </a:r>
            <a:r>
              <a:rPr lang="zh-CN" altLang="en-US" dirty="0" smtClean="0"/>
              <a:t>       </a:t>
            </a:r>
            <a:r>
              <a:rPr lang="zh-CN" altLang="en-US" sz="3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一般</a:t>
            </a:r>
            <a:r>
              <a:rPr lang="zh-CN" altLang="en-US" sz="33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鱼有储气的鳔，便于上浮与下沉，在水中游动自如。鲨鱼无鳔，只有不停地游动才避免下沉。鲨鱼少一个生存条件，却成为“水中霸王”。相反，一般的鱼虽然多一个生存条件，命运却不见得怎么样好，有时还被鲨鱼吃掉。</a:t>
            </a:r>
            <a:endParaRPr lang="en-US" altLang="zh-CN" sz="33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3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altLang="zh-CN" sz="3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33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阅读上面材料，写一篇</a:t>
            </a:r>
            <a:r>
              <a:rPr lang="en-US" altLang="zh-CN" sz="33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800</a:t>
            </a:r>
            <a:r>
              <a:rPr lang="zh-CN" altLang="en-US" sz="33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字以上的作文。</a:t>
            </a:r>
            <a:endParaRPr lang="zh-CN" altLang="en-US" sz="33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内容占位符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3071810"/>
            <a:ext cx="7143800" cy="29432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6215082"/>
            <a:ext cx="9001156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主题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：顺境与逆境、优势与劣势、奋斗与拼搏等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3600" dirty="0" smtClean="0"/>
              <a:t>              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寓言类材料审题 指导</a:t>
            </a:r>
            <a:br>
              <a:rPr lang="zh-CN" altLang="en-US" sz="3600" dirty="0" smtClean="0"/>
            </a:br>
            <a:r>
              <a:rPr lang="zh-CN" altLang="en-US" sz="3600" dirty="0" smtClean="0"/>
              <a:t>         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在审题时，只要抓住材料中的因果联系，就可准确立意，快速构思。在具体操作时可分“三步走”</a:t>
            </a: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b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明对象，找关键，概述现象。</a:t>
            </a:r>
            <a:r>
              <a:rPr lang="en-US" altLang="zh-CN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几个人或物，就有几个立意角度</a:t>
            </a:r>
            <a:r>
              <a:rPr lang="en-US" altLang="zh-CN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b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明结果，探原因，揭示本质。</a:t>
            </a:r>
            <a:r>
              <a:rPr lang="en-US" altLang="zh-CN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几个原因， 就有几个立意角度</a:t>
            </a:r>
            <a:r>
              <a:rPr lang="en-US" altLang="zh-CN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明情感，悟道理，联系现实。</a:t>
            </a:r>
            <a:r>
              <a:rPr lang="en-US" altLang="zh-CN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几种情感， 就有几个立意角度</a:t>
            </a:r>
            <a:r>
              <a:rPr lang="en-US" altLang="zh-CN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en-US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对象法、因果法、情感法</a:t>
            </a:r>
            <a:endParaRPr lang="zh-CN" alt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阅读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下面的材料，根据要求写作。</a:t>
            </a:r>
            <a:b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遥远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的东方有个美丽的百鸟古国，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鸟儿们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善良、勤劳，用汗水和智慧创造属于她们的富足、太平的世外桃源。不知何时，凶残、贪婪的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狼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盯上了这儿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。于是，</a:t>
            </a:r>
            <a:r>
              <a:rPr lang="zh-CN" altLang="en-US" sz="28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寒号鸟苦苦哀啼，乌鸦烧香磕头，乞求神灵保佑</a:t>
            </a:r>
            <a:r>
              <a:rPr lang="en-US" sz="28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然而，狼依旧侵扰不断</a:t>
            </a:r>
            <a:r>
              <a:rPr lang="zh-CN" alt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b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众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鸟儿爆发了：大雕、猎隼、雄鹰们说：</a:t>
            </a:r>
            <a:r>
              <a:rPr lang="zh-CN" altLang="en-US" sz="28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太平是求不来的；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布谷鸟、喜鹊们觉得</a:t>
            </a:r>
            <a:r>
              <a:rPr lang="zh-CN" altLang="en-US" sz="28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要更加勤奋，储备实力；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百灵鸟则认为，还</a:t>
            </a:r>
            <a:r>
              <a:rPr lang="zh-CN" altLang="en-US" sz="28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应提振自信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最后，凤凰发话了</a:t>
            </a:r>
            <a:r>
              <a:rPr lang="en-US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b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读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完以上材料，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你觉得凤凰会说什么？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请综合材料内容和含义，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结合现实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写一篇文章。</a:t>
            </a:r>
            <a:b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要求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：选好角度，确定立意，明确文体，自拟标题，不要套作，不得抄袭，不得泄露个人信息；不少于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800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字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材料作文：</a:t>
            </a:r>
            <a:r>
              <a:rPr lang="zh-CN" altLang="en-US" b="1" dirty="0" smtClean="0">
                <a:solidFill>
                  <a:srgbClr val="0000FF"/>
                </a:solidFill>
              </a:rPr>
              <a:t>引、析、提、联、结</a:t>
            </a:r>
            <a:br>
              <a:rPr lang="zh-CN" altLang="en-US" b="1" dirty="0" smtClean="0">
                <a:solidFill>
                  <a:srgbClr val="0000FF"/>
                </a:solidFill>
              </a:rPr>
            </a:b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4000" b="1" dirty="0" smtClean="0"/>
              <a:t>1.</a:t>
            </a:r>
            <a:r>
              <a:rPr lang="zh-CN" altLang="en-US" sz="4000" b="1" dirty="0" smtClean="0"/>
              <a:t>观点从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材料</a:t>
            </a:r>
            <a:r>
              <a:rPr lang="zh-CN" altLang="en-US" sz="4000" b="1" dirty="0" smtClean="0"/>
              <a:t>中来（提）</a:t>
            </a:r>
            <a:endParaRPr lang="en-US" altLang="zh-CN" sz="4000" b="1" dirty="0" smtClean="0"/>
          </a:p>
          <a:p>
            <a:r>
              <a:rPr lang="en-US" altLang="zh-CN" sz="4000" b="1" dirty="0" smtClean="0">
                <a:solidFill>
                  <a:srgbClr val="0000FF"/>
                </a:solidFill>
              </a:rPr>
              <a:t>2.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观点从什么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材料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中来（引）</a:t>
            </a:r>
            <a:endParaRPr lang="en-US" altLang="zh-CN" sz="4000" b="1" dirty="0" smtClean="0">
              <a:solidFill>
                <a:srgbClr val="0000FF"/>
              </a:solidFill>
            </a:endParaRPr>
          </a:p>
          <a:p>
            <a:r>
              <a:rPr lang="en-US" altLang="zh-CN" sz="4000" b="1" dirty="0" smtClean="0"/>
              <a:t>3.</a:t>
            </a:r>
            <a:r>
              <a:rPr lang="zh-CN" altLang="en-US" sz="4000" b="1" dirty="0" smtClean="0"/>
              <a:t>就事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（材料）</a:t>
            </a:r>
            <a:r>
              <a:rPr lang="zh-CN" altLang="en-US" sz="4000" b="1" dirty="0" smtClean="0"/>
              <a:t>论事（析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材料</a:t>
            </a:r>
            <a:r>
              <a:rPr lang="zh-CN" altLang="en-US" sz="4000" b="1" dirty="0" smtClean="0"/>
              <a:t>）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4.</a:t>
            </a:r>
            <a:r>
              <a:rPr lang="zh-CN" altLang="en-US" sz="4000" b="1" dirty="0" smtClean="0"/>
              <a:t>就事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（材料）</a:t>
            </a:r>
            <a:r>
              <a:rPr lang="zh-CN" altLang="en-US" sz="4000" b="1" dirty="0" smtClean="0"/>
              <a:t>说理（联现实）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5.</a:t>
            </a:r>
            <a:r>
              <a:rPr lang="zh-CN" altLang="en-US" sz="4000" b="1" dirty="0" smtClean="0"/>
              <a:t>结尾呼应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材料</a:t>
            </a:r>
            <a:r>
              <a:rPr lang="zh-CN" altLang="en-US" sz="4000" b="1" dirty="0" smtClean="0"/>
              <a:t>（结）</a:t>
            </a:r>
            <a:endParaRPr lang="en-US" altLang="zh-CN" sz="4000" b="1" dirty="0" smtClean="0"/>
          </a:p>
          <a:p>
            <a:r>
              <a:rPr lang="zh-CN" altLang="en-US" sz="6000" b="1" dirty="0" smtClean="0">
                <a:solidFill>
                  <a:srgbClr val="0000FF"/>
                </a:solidFill>
              </a:rPr>
              <a:t>一句话：抱着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材料</a:t>
            </a:r>
            <a:r>
              <a:rPr lang="zh-CN" altLang="en-US" sz="6000" b="1" dirty="0" smtClean="0">
                <a:solidFill>
                  <a:srgbClr val="0000FF"/>
                </a:solidFill>
              </a:rPr>
              <a:t>打滚</a:t>
            </a:r>
            <a:endParaRPr lang="en-US" altLang="zh-CN" sz="6000" b="1" dirty="0" smtClean="0">
              <a:solidFill>
                <a:srgbClr val="0000FF"/>
              </a:solidFill>
            </a:endParaRPr>
          </a:p>
          <a:p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7732" y="0"/>
            <a:ext cx="9076267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1800" b="1" dirty="0" smtClean="0"/>
              <a:t>                                                  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和平是靠保卫来的</a:t>
            </a:r>
            <a:b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鸟儿的对话启示</a:t>
            </a:r>
            <a:br>
              <a:rPr lang="zh-CN" altLang="en-US" sz="1800" dirty="0" smtClean="0"/>
            </a:br>
            <a:r>
              <a:rPr lang="zh-CN" altLang="en-US" sz="1800" dirty="0" smtClean="0"/>
              <a:t>         </a:t>
            </a: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遥远的东方百鸟古国是鸟儿们用汗水和智慧建造的世外桃源，但恶狼的出现打破了这里的平静。怎样应对险恶的处境？鸟儿们议论纷纷，各自提出了自己的想法，究竟哪一种最佳？</a:t>
            </a:r>
            <a:r>
              <a:rPr lang="zh-CN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假如我是领头的凤凰，我会将三种方案集于一体，共同应对面临的处境。</a:t>
            </a:r>
            <a:br>
              <a:rPr lang="zh-CN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由此，我联想到了当今人类面临的现状。世界形势看似风平浪静，实则暗流涌动，如何守护一方净土，成为当今最值得重视的问题。</a:t>
            </a:r>
            <a:b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我认为，想要防御“恶狼”的侵略，永保和平，</a:t>
            </a:r>
            <a:r>
              <a:rPr lang="zh-CN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首先要有“大雕、猎隼、雄鹰”们那种敢于抵御外敌的胆识和决心，继之以强盛的综合国力和高昂的民族自信做支撑。</a:t>
            </a:r>
            <a:b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“恶狼”即是当今世界格局不稳定的因素，它变现为政治外交上的霸权主义、贸易争端中的霸凌主义。面对恶狼的侵扰，善良的人们不能像寒号鸟那样苦苦哀啼、像乌鸦那样烧香磕头，乞求神灵保佑。因为，那样换来的只能是凶残、贪婪的狼更为疯狂的索取与威胁。这正说明：向狼乞求太平无异于与虎谋皮，向恶势力低头，只会加剧灭亡。人们不会忘记：曾经的大清盛世，不正是由于对列强的软弱与妥协，最终陷入绝境吗？</a:t>
            </a:r>
            <a:b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锻造猎枪，伺候恶狼。</a:t>
            </a: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如今中国正需要“未惜头颅新故国，甘将热血沃中华”的勇气，要丢掉幻想，坚信“和平是保卫出来的”理念，要强化强军练兵意识，要锻造高精尖的“猎枪”，打造海陆空立体攻防能力。若是那财狼来了，迎接它的是猎枪！</a:t>
            </a:r>
            <a:b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发展经济，提升综合国力，为打狼提供实力支撑。</a:t>
            </a: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正所谓，落后便要挨打，综合国力是衡量一个国家强盛与否的标志。布谷鸟、喜鹊们觉得要勤奋敬业，储备实力，此言不虚。</a:t>
            </a:r>
            <a:br>
              <a:rPr lang="en-US" altLang="zh-CN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有了实力，国家在强军习武方面才能做到游刃有余，游离实力，我们在国际上才更有话语权，这是抵制恶狼的硬实力。铸造实力靠自力，靠不得别人。</a:t>
            </a:r>
            <a:endParaRPr lang="zh-CN" alt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12297</Words>
  <Application>WPS 演示</Application>
  <PresentationFormat>全屏显示(4:3)</PresentationFormat>
  <Paragraphs>90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0" baseType="lpstr">
      <vt:lpstr>Arial</vt:lpstr>
      <vt:lpstr>宋体</vt:lpstr>
      <vt:lpstr>Wingdings</vt:lpstr>
      <vt:lpstr>黑体</vt:lpstr>
      <vt:lpstr>楷体</vt:lpstr>
      <vt:lpstr>Calibri</vt:lpstr>
      <vt:lpstr>微软雅黑</vt:lpstr>
      <vt:lpstr>Arial Unicode MS</vt:lpstr>
      <vt:lpstr>Office 主题</vt:lpstr>
      <vt:lpstr>寓言类新材料作文 写作指导</vt:lpstr>
      <vt:lpstr>              【17周年级作文】 阅读下面的材料，根据要求写作。          遥远的东方有个美丽的百鸟古国，鸟儿们善良、勤劳，用汗水和智慧创造属于她们的富足、太平的世外桃源。不知何时，凶残、贪婪的狼盯上了这儿。于是，寒号鸟苦苦哀啼，乌鸦烧香磕头，乞求神灵保佑……然而，狼依旧侵扰不断。     众鸟儿爆发了：大雕、猎隼、雄鹰们说：太平是求不来的；布谷鸟、喜鹊们觉得要更加勤奋，储备实力；百灵鸟则认为，还应提振自信。最后，凤凰发话了……          读完以上材料，你觉得凤凰会说什么？请综合材料内容和含义，结合现实写一篇文章。          要求：选好角度，确定立意，明确文体，自拟标题，不要套作，不得抄袭，不得泄露个人信息；不少于800字。</vt:lpstr>
      <vt:lpstr>PowerPoint 演示文稿</vt:lpstr>
      <vt:lpstr>PowerPoint 演示文稿</vt:lpstr>
      <vt:lpstr>                审题原则     1. 整体性原则：寓言类新材料作文的审题要有全局意识，要从材料的整体着眼，不能纠缠局的细节。否则很有可能出现偏题、跑题现象。     2. 多向性原则：一般来说，寓言类新材料作文中材料所蕴涵的观点并不是唯一的，从不同的角度可以得到不同的结，因此要学会多角度审视材料。     3. 筛选性原则：我们从材料中获得的观点具有多样性，因此，在进入写作时对所得到的观点还要进行适当的筛选，筛选时同样要遵循服从材料的整体、观点可能比较新颖、自己有这方面的素材积累等原则。                                                            审题的一般方法      1. 把握整体寓意：具体操作时需要精读材料，提取揭示寓意的关键语句（一般来说，记叙类的找出议论抒情性的句子，议论类的找出观点句），明确材料主旨（寓意）。要从整体上把握寓言的主旨，不能“只见树木，不见森林”。一般来说，一则材料中所包含的主要的、核心的含义，也就是这则材料的“主旨”所在。读懂寓言，理解寓意是作文的关键。          2. 围绕寓意，拓展思路，由假托的故事作相似联想，联想人生、社会等，根据材料主旨确定立意。          3. 多角度思考：充分挖掘材料内涵，找出材料中的陈述对象。找出每个陈述对象的在事件中所产生的结果。     4. 由果及因，为什么会产生这样的结果，在此基础上正面提出中心论点。</vt:lpstr>
      <vt:lpstr>               寓言类材料审题 指导          在审题时，只要抓住材料中的因果联系，就可准确立意，快速构思。在具体操作时可分“三步走”:          1.明对象，找关键，概述现象。(几个人或物，就有几个立意角度)           2.明结果，探原因，揭示本质。(几个原因， 就有几个立意角度)          3.明情感，悟道理，联系现实。(几种情感， 就有几个立意角度)          ——对象法、因果法、情感法</vt:lpstr>
      <vt:lpstr>阅读下面的材料，根据要求写作。          遥远的东方有个美丽的百鸟古国，鸟儿们善良、勤劳，用汗水和智慧创造属于她们的富足、太平的世外桃源。不知何时，凶残、贪婪的狼盯上了这儿。于是，寒号鸟苦苦哀啼，乌鸦烧香磕头，乞求神灵保佑……然而，狼依旧侵扰不断。     众鸟儿爆发了：大雕、猎隼、雄鹰们说：太平是求不来的；布谷鸟、喜鹊们觉得要更加勤奋，储备实力；百灵鸟则认为，还应提振自信。最后，凤凰发话了……          读完以上材料，你觉得凤凰会说什么？请综合材料内容和含义，结合现实写一篇文章。          要求：选好角度，确定立意，明确文体，自拟标题，不要套作，不得抄袭，不得泄露个人信息；不少于800字。</vt:lpstr>
      <vt:lpstr>材料作文：引、析、提、联、结 </vt:lpstr>
      <vt:lpstr>                                                  和平是靠保卫来的                                                 ——鸟儿的对话启示          遥远的东方百鸟古国是鸟儿们用汗水和智慧建造的世外桃源，但恶狼的出现打破了这里的平静。怎样应对险恶的处境？鸟儿们议论纷纷，各自提出了自己的想法，究竟哪一种最佳？假如我是领头的凤凰，我会将三种方案集于一体，共同应对面临的处境。          由此，我联想到了当今人类面临的现状。世界形势看似风平浪静，实则暗流涌动，如何守护一方净土，成为当今最值得重视的问题。          我认为，想要防御“恶狼”的侵略，永保和平，首先要有“大雕、猎隼、雄鹰”们那种敢于抵御外敌的胆识和决心，继之以强盛的综合国力和高昂的民族自信做支撑。          “恶狼”即是当今世界格局不稳定的因素，它变现为政治外交上的霸权主义、贸易争端中的霸凌主义。面对恶狼的侵扰，善良的人们不能像寒号鸟那样苦苦哀啼、像乌鸦那样烧香磕头，乞求神灵保佑。因为，那样换来的只能是凶残、贪婪的狼更为疯狂的索取与威胁。这正说明：向狼乞求太平无异于与虎谋皮，向恶势力低头，只会加剧灭亡。人们不会忘记：曾经的大清盛世，不正是由于对列强的软弱与妥协，最终陷入绝境吗？          锻造猎枪，伺候恶狼。如今中国正需要“未惜头颅新故国，甘将热血沃中华”的勇气，要丢掉幻想，坚信“和平是保卫出来的”理念，要强化强军练兵意识，要锻造高精尖的“猎枪”，打造海陆空立体攻防能力。若是那财狼来了，迎接它的是猎枪！           发展经济，提升综合国力，为打狼提供实力支撑。正所谓，落后便要挨打，综合国力是衡量一个国家强盛与否的标志。布谷鸟、喜鹊们觉得要勤奋敬业，储备实力，此言不虚。          有了实力，国家在强军习武方面才能做到游刃有余，游离实力，我们在国际上才更有话语权，这是抵制恶狼的硬实力。铸造实力靠自力，靠不得别人。</vt:lpstr>
      <vt:lpstr>         竹贵有节，人贵有志。就在美国商务部将华为纳入“实体名单”之后，华为子公司海思公司宣布一直作为“备胎”的海思芯片全部“转正”。之前的独立研发芯片之路，被称为“科技史上最为悲壮的长征”，背后的支点是居安思危的危机意识和务实奋进的实干精神。           从一个小小芯片领域扩大来看整个中国的发展局势，核心技术是重心，自力自强才是根本。有了这些看家本领，我们才能实打实地提升自己，铸就保卫和平的综合实力，才能遏制某些强权政治奉行的的单边主义、霸权主义。          当然，百灵鸟关于“提振自信”的想法也是不无道理的。自信是一种精神展示，是激励人们奋勇杀“狼”的软实力。实力和自信，在某种程度上相互贯通，相互交织，有了实力，自信便油然而生，有了自信，实力便锦上添花。          在拥有御敌的决心、强盛的国力和树立高度的民族自信后，我们自身的装备已高度完善。当然，众人拾柴火焰高，国际合作亦不可忽视。中国应顺应全球化发展，大力实施一带一路战略，弘扬多边主义，扩大同各国的利益交汇点，通过文明交流互鉴，同世界人民构建人类命运共同体的理念，从而达到预防恶狼侵入，和平共处、和谐共生的目的。          我相信，这也正是凤凰所虑之处。维护世界和平不再是一句口号，而是每个人的时代义务，是当务之急。          大鹏之动，非一羽之轻也；骐骥之速，非一足之力也，每个人都应该为防狼、打狼贡献自己的一份力量。爱国于心、耿耿敬业，最终汇聚波涛巨浪，将敢于来犯的“恶狼”淹没在人民战争的汪洋大海之中。          【点评】这是一道寓言类任务驱动作文题，要求“综合材料内容和含义，结合现实写一篇文章”，凤凰会说什么？“然而”后面的内容需要特别关注。本文能综合材料进行立意：和平时保卫出来的，然后从几种不同的鸟儿的发言中提炼出相应的分论点加以分解剖析，正反说理，角度多样，层层深入，言之有理。</vt:lpstr>
      <vt:lpstr> 【例一】          动物园里来了一位哲学教授，向动物们传授哲学。哲学教授讲了好多空洞的理论，接着说：“任何事物都必须从基础做起，就如任何建筑都必须从底层做起。”有一只青蛙听得不耐烦了，就 向教授发问：“请问教授，真的所有建筑都必须从底层做起吗？”哲学教授瞄了青蛙一眼：“当然！井底之蛙！”青蛙反击说：“正因为是井底之蛙，我才问你——难道打井也从底层做起吗？”哲学教授哑口无言。动物们纷纷说：“是啊，即使是井底之蛙，他也有自己独特的见解，何况不是呢？”          要求全面理解材料，但可以选择一个侧面、一个角度构思作文。自主确定立意，确定文体，确定标题；不要脱离材料的含意作文，不要套作，不得抄袭。</vt:lpstr>
      <vt:lpstr>PowerPoint 演示文稿</vt:lpstr>
      <vt:lpstr>PowerPoint 演示文稿</vt:lpstr>
      <vt:lpstr>PowerPoint 演示文稿</vt:lpstr>
      <vt:lpstr>PowerPoint 演示文稿</vt:lpstr>
      <vt:lpstr>              第一步： 划出材料中关键性的句子（一般来说，记叙类的找出议论抒情性的句子，议论类的找出观点句子），这些句子通常都最能体现材料的主旨。本则材料的关键性句是：“是啊，即使是井底之蛙，他也有自己独特的见解，何况不是呢？”           第二步： 找出材料中的陈述对象。如这则材料陈述对象有： 教授；青蛙；动物们 。          第三步： 找出每个陈述对象的在事件中所产生的结果。如：①教授结果是被青蛙反驳得哑口无言。 ②青蛙把教授给驳倒了。 ③动物们反驳教授。           第四步： 由果及因，为什么会产生这样的结果，在此基础上正面提出中心论点。如：      1.教授被驳得哑口无言是因为： ①理论与实践脱离。得出：理论要与实践相结合。 ②具体问题不能具体分析。得出：学会具体问题具体分析。 ③说话过于绝对。得出：学会全面分析问题或说话不能过于绝对。           2.青蛙把教授给驳倒了是因为： ①勇于质疑。 ②敢于挑战权威。      3.动物们反驳教授是因为： 教授只信自己，小看他人。得出：要看到别人的长处。这也是材料的主旨句。</vt:lpstr>
      <vt:lpstr> 【例二】          古希腊神话中有这样一则故事：安泰是众所公认的英雄，所向无敌，地神盖娅是他的毋亲。安泰在格斗时，只要身不离地，便可源源不断地从大地母亲身上汲取力量，因而能够击败任何强大的对手。不幸的是，安泰克敌制胜的奥妙，被一个叫赫拉克勒斯的对手发现了，于是安泰被弄到空中扼死了。</vt:lpstr>
      <vt:lpstr>         材料写了三个人物，先要弄清他们的关系，安泰和盖姬是母子关系，安泰和赫拉克勒斯是敌人，一向无敌的英雄安泰被赫拉克勒斯弄到空中扼死。究其原因，是安泰离开了力量之源——大地母亲。           从安泰的角度探究他失败的原因，一向无敌是因为不断从大地母亲身上吸取力量，而被扼死是因为离开了大地被弄到空中，没有了力量之源，可见个人的力量是渺小的，要依靠集体才能有所作为。           从母亲的角度看，她给予安泰力量，却不给予安泰自立的能力，对安泰的悲剧她有责任。所以适当的给予是必要的，但更重要的是培养孩子的自立能力。           从赫拉克勒斯的角度来看，他能打败安泰的关键在于他掌握了对手的致命弱点，所以只有知己知被，才能百战不殆。</vt:lpstr>
      <vt:lpstr> 【例三】阅读下面的材料，写一篇不少于800字的文章。     兔子是历届小动物运动会的短跑冠军，可是不会游泳。一次兔子被狼追到河边，差点被抓住。动物管理局为了小动物的全面发展，将小兔子送进游泳培训班，同班的还有小狗、小龟和小松鼠等。小狗、小龟学会游泳，又多了一种本领，心里很高兴：小兔子和小松鼠花了好长时间都没学会，很苦恼。培训班教练野鸭说：“我两条腿都能游，你们四条腿还不能游？成功的90%来自汗水。加油！呷呷！”     评论家青蛙大发感慨：“兔子擅长的是奔跑！为什么只是针对弱点训练而不发展特长呢？”思想家仙鹤说：“生存需要的本领不止一种呀！兔子学不了游泳就学打洞，松鼠学不了游泳就学爬树嘛。”     要求：选准角度，明确立意，自选文体，自拟标题；不要脱离材料内容及含意的范围作文，不套作，不得抄袭。</vt:lpstr>
      <vt:lpstr>          材料主体事件是：为了生存，多学一种本领，兔子等被送进游泳训练班。可是兔子就是学不会。教练野鸭坚持让兔子学；评论家青蛙和思想家则提出了异议：要因材施教，只要多学一种本领就行。           从这里可以看出，命题人有两个“命题意图”不容置疑，一是为了生存，必须多学一种本领；二是不顾学生实际的死板的教育模式是必须改革的。           考生该如何选择立意角度、最佳立意呢？           从小狗、小龟的角度：多一种本领多一种生存可能。这种立意距命题人的本意较远。           从小兔、小松鼠的角度：成功源自苦练；别人成功，我也能；扬长避短更容易成功。其中，“扬长避短更容易成功”较为符合题意。          以上两个角度从属于“学习者”这个大角度。但是，材料中学习者是被动的，没有选择权，所以，这个角度写作，容易不切合实际。           从野鸭（“施教者”）角度，激励胜过批评打击；善于反思，提高效率；因材施教，成就不同人才；打开思路，打破单一模式。后两种符合题意。           从青蛙（评论者）角度，既要有针对弱点的填空式训练，也要有针对优点的发展特长式训练。           从仙鹤（评论者）角度，解放教学思路，因材施教，拓展不同成才途径。           第三个大角度是“评论者”，评论的内容所引导的方向正是命题人的本意所在。 最扣题意的立意应是：打破单一的补缺式培养模式，提倡发展特长式培养模式，解放思想，开阔思路，因材施教，拓展不同成才途径。</vt:lpstr>
      <vt:lpstr>         【例四】南太平洋小岛上，有很多绿海龟孵化小龟的沙穴。一天黄昏，一只幼龟探头探脑地爬出来。一只老鹰直冲下来要叼走它。一位好心的游客发现了它，连忙跑过去赶走老鹰，护着小龟爬进大海。可是，意想不到的事情发生了，沙穴里成群的幼龟鱼贯而出——原来，先出来的那幼龟是个“侦察兵”，一旦遇到危险，它便缩回去，现在它安全到达大海，错误的信息使幼龟们争先恐后地爬到毫无遮挡的海滩。好心的游客走了，原先那只等待时机的老鹰又再回来了，其他老鹰也跟过来了。</vt:lpstr>
      <vt:lpstr>参考立意：        （1）整体：材料的中心事件是好心的游客赶走老鹰，救了海龟，结果却给海龟家族带来了巨大的伤害。我们可以得出：人的动机和结果有时可能不一致。即有些人抱着好心去帮助别人，但结果却适得其反。所以，做事不能光靠爱心，靠一腔热情，还要顾虑对方的需要和感受，要多从别人的角度考虑。         （2）由果及因，从材料陈述对象角度审题立意：           以上材料暗含了这样一个结果：作为侦察兵的小海龟被好心游客救走，大群的老鹰飞来捉走了其余的小海龟。为什么会出现这样的结果？           从海龟的角度看，它们派侦察兵出来了解情况，由于人为的干预，获得的是错误的信息，结果遭受损失，所以整个小海龟群犯了经验主义错误，只知道按照以前的经验来做，不懂得事情已经起了变化；小龟们的失败和它们没有分清周围环境有关，要学会不盲从、懂甄别。           从好心游客的角度看，他看似做了好事，帮助了小海龟，结果却给海龟家族带来巨大的灾难，所以好心可能做错事，主观愿望与客观结果的具有不统一性；要辩证思考人与自然的关系，要尊重自然规律，不要人为地去破坏，打破自然的平衡。           从老鹰的角度看，它被人赶走没有达到攫取食物的目的，但并没有放弃目标，而是伺机再度出击。所以办事情要依照客观规律，等待时机，便有成功的可能。</vt:lpstr>
      <vt:lpstr>         【例五】有一个传说，说的是有那么一只鸟儿，它一生只唱一次，那歌声比世上所有一切生灵的歌声都更加优美动听。从离开巢窝的那一刻起，他就在寻找着荆棘树，直到如愿以偿，才歇息下来。然后，它把自己的身体扎进最长、最尖的荆棘上，便在那荒蛮的枝条之间放开了歌喉。在奄奄一息的时刻，它超脱了自身的痛苦，而那歌声竟然使云雀和夜莺都黯然失色。这是一曲无比美好的歌，曲终而命竭。然而，整个世界都在静静地谛听着，上帝也在苍穹中微笑。因为最美好的东西只能用最深痛的巨创来换取... ... 它的歌唱是以生命为代价的歌唱，是世间最凄美的绝唱。这不仅仅是一种生的态度，更是一种感天动地的爱的方式。</vt:lpstr>
      <vt:lpstr>          第一步，关键语句：最美好的东西只能用最深痛的巨创来换取... ... 它的歌唱是以生命为代价的歌唱，是世间最凄美的绝唱。这不仅仅是一种生的态度，更是一种感天动地的爱的方式。           第二步，陈述对象：荆棘鸟           第三步，事件结果：以生命为代价的歌唱，是世间最凄美的绝唱，感天动地。           第四步，提出论点：上面材料的主旨是赞美荆棘鸟以顽强的精神唱出最美的生命之歌。 　　1.从鸟的传说方面：①超脱出自身的痛苦，生命之花才美丽；②有顽强的意志．才敢挑战生活中的荆棘；③生命需要勇敢和顽强。 　　2.从材料中的议论部分：①最美好的东西需要用最深痛的巨创来换取； ②以生命作为代价，开出美丽的生命之花，也是对生命的一种爱。</vt:lpstr>
      <vt:lpstr>【例六】     猴子被一条河拦住去路。水上的独木桥说：“我很瘦，在上面不好走，要小心！”猴子说：“知道。我从没走过这么窄的桥，但有信心。”于是猴子像杂技演员一样伸开前肢用来平衡，小心翼翼，双脚交替前行，一步步挪到了对岸。          另一条河上也有一座桥，比独木桥宽三倍。桥说：“我很瘦，在上面不好走，要小心！”猴子说：“知道。我走过比你窄多了的独木桥。”于是想也不想，跳上就走，哪料，才走几步就掉入了水中……</vt:lpstr>
      <vt:lpstr>         材料涉及猴子、独木桥、宽桥三个对象。          从猴子角度立意：为人处事要小心谨慎，不能麻痹大意；态度决定一切，不能掉以轻心；要居安思危；做事不能凭经验主义；要听取别人意见。          从事件角度立意：阴沟里易翻船；成就穷苦日，败事得意时；“泾溪石险人兢慎，终岁不闻倾覆人；却是平流无石处，时时闻说有沉沦。”（唐杜荀鹤《泾溪》）          从环境角度立意：这是一个最好的时代也是一个最坏的时代。          除了以上三种立意角度以外，还可以从正面与反面的角度切入题旨：凡事皆要谦虚谨慎，居安要思危，要善于听取各种意见；反之掉以轻心易遭挫败，经验主义害死人，骄傲自满易翻船，等等。 </vt:lpstr>
      <vt:lpstr>【例七】     蓝蓝的天空中，鸟儿们发现了一只硕大的氢气球，五颜六色，异常美丽。但氢气球只有在风儿经过时才会浮动。          于是，一只鸟儿飞到氢气球的身边：氢气球啊，你是美丽的，可你却是不自由的。          不，我是自由的。氢气球摆着五彩斑斓的头说。          可那根线缚住了你的自由。另一只鸟儿飞来大声说道。          不，你错了，那根线是我的生命之根，没有它我的生命就不复存在。          鸟儿被氢气球说得哑口无言。 </vt:lpstr>
      <vt:lpstr>          材料中鸟和氢气球谈话围绕身体和线展开，鸟认为氢气球不自由，但是氢气球说自己是自由的。双方对自由的认识不同，引发我们思考：什么是真正的自由？          第二次谈话，鸟在论证：自由不应有束缚。氢气球回击：“你”看似的羁绊恰似“我”的根，是“我”生命的全部。自己没有束缚，即便是有“束缚”，也心甘情愿。鸟哑口无言。           双方论辩的起点是身体和线，进而转向自由和束缚的关系，最后落点在生命和根的关系上。材料在最后收束到生命和根的关系上，带有很强烈价值取向，结论的意味不言而喻。这当然也导致论题有逸出“自由和束缚”的范围之嫌，让人不易触摸材料的重心。          论题在延展；材料由“自由”论及“生命之根”。其实，“生命”包含了自由，鸟和氢气球的美丽，也是生命的一种表现形式。“根”包含束缚、维系、依托之意。“生命”和“根”可以隐喻诸如游子和乡情之类的多种抽象事物。          用全面的观点，从鸟的角度可以在“自由与根”的关系上立意，从氢气球的角度可以立意为“看似的‘羁绊’却是赖以生存的根”； 用联系的观点，还可以围绕“生命”与“根”的关系，延展开，映射到相关事物的矛盾统一体中去。</vt:lpstr>
      <vt:lpstr>【例八】     上帝召开一个会议，了解自从赐给了动物的翅膀后，它们是如何使用的。 　　鹰说: 我用翅膀，在天空上飞翔，在这个高度里，一切猎物都逃不过我的眼睛，我也因此而生活无忧。 　　鸵鸟说: 我用双腿在荒漠里奔跑，翅膀从没派过用场，它背负在身上，已经成为了沉重负担。 　　企鹅说: 我已经把翅膀变成了鳍，它使我和鱼一样，能在海洋的深处自由来往。 　　…… 　　上帝突然发现现场还坐着一个人，便奇怪地问: 你没有翅膀，来这里干啥?人说: 上帝啊，虽然你没有赐予我翅膀，但是我的灵魂却可以飞翔，它带着我飞翔到任何脚步不能到达的地方。 　　上帝听了后，感喟良久，说: 我赐给了你们最珍贵的翅膀，你们却浪费在身上；我没有赐给人以翅膀，他们却有了灵魂的飞翔，这是一切飞翔中最崇高的翅膀! </vt:lpstr>
      <vt:lpstr>         对象有上帝；鹰、鸵鸟、企鹅；一个人。          从上帝的角度：对人事物要公平公正。          从“鹰、驼鸟、企鹅”的角度：①同样的翅膀，不同的动物有不同的用处。也就是说，相同的东西(工具)，在不同的人手里会有不同的用处。②路是人走出来的。③命运掌握在自己手中。④还可以谈谈如何适应环境，在恶劣的环境里生存发展走向成功。 　　从材料中“那个人”的话： ①让心灵的翅膀去飞翔。 ②不依赖别人的恩赐。③不要抱怨上帝的不公。④上帝是公平的。</vt:lpstr>
      <vt:lpstr>【例九】        南太平洋小岛上，有很多绿海龟孵化小龟的沙穴。一天黄昏，一只幼龟探头探脑地爬出来。一只老鹰直冲下来要叼走它。一位好心的游客发现了它，连忙跑过去赶走老鹰，护着小龟爬进大海。可是，意想不到的事情发生了，沙穴里成群的幼龟鱼贯而出——原来，先出来的那幼龟是个“侦察兵”，一旦遇到危险，它便缩回去，现在它安全到达大海，错误的信息使幼龟们争先恐后地爬到毫无遮挡的海滩。好心的游客走了，原先那只等待时机的老鹰又再回来了，其他老鹰也跟过来了。</vt:lpstr>
      <vt:lpstr>PowerPoint 演示文稿</vt:lpstr>
      <vt:lpstr>【例十】      一只老鹰从鹫峰顶上俯冲下来，将一只小羊抓走了。一只乌鸦看见了，非常羡慕，心想：要是我也有这样的本领该多好啊！于是乌鸦模仿老鹰的俯冲姿势拼命练习。          一天，乌鸦觉得自己练得很棒了，便哇哇地从树上俯冲下来，扑到一只山羊的背上，想抓住山羊往上飞，可是它的身子太轻，爪子又被羊毛缠住，无论怎样拍打翅膀也飞不起来，结果被牧羊人抓住了。          牧羊人的孩子见了，问这是一只什么鸟，牧羊人说：“这是一只忘记自己叫什么的鸟。”孩子摸着乌鸦的羽毛说：“它也很可爱啊！”</vt:lpstr>
      <vt:lpstr>          材料中有多人（物）时，我们可以从不同人（物）的角度来理解这个材料。               从大人的角度来看，只看到眼前利益，不知背后祸患来临，这是乌鸦不自量力的结果；乌鸦是无法抓起小羊的，所以可理解为要正确估价自己的能力，不可轻举妄动，否则就会自取灭亡，乌鸦的下场就是最好的证明；还可以从不要异想天开，否则吃亏的就是你自己等等这些角度考虑。           从小孩的角度来看，小孩是欣赏、赞美乌鸦的，所以可以理解为：做人要勇敢；要善于尝试；不甘落后；为了锻炼自己，不惜牺牲自己的生命为代价等角度考虑。          综合大人、小孩的看法立意：不同的人看待同一事物，观点是不同的，正所谓“仁者见仁,智者见智”。 </vt:lpstr>
      <vt:lpstr>【例十一】         薛谭学讴于秦青，未穷青之技，自谓尽之，遂辞归。秦青弗止，饯行于郊衢，抚节悲歌，声振林木，响遏行云。薛谭乃谢求反，终身不敢言归。(选自《列子》)          薛谭向秦青学习唱歌，还没有学完秦青的技艺，就以为学尽了，于是就告辞回家。秦青没有劝阻他，在城外大道旁给他饯行，秦青打着拍节，高唱悲 歌。歌声振动了林木，那音响止住了行云。薛谭于是向秦青道歉，要求回来继续学习。从此以后，他一辈子也不敢再说要回家。 </vt:lpstr>
      <vt:lpstr>PowerPoint 演示文稿</vt:lpstr>
      <vt:lpstr>PowerPoint 演示文稿</vt:lpstr>
      <vt:lpstr>          从教师秦青或者教学的角度看：薛谭要走,秦青没有生硬地挽留薛谭，而是在郊外的大路上为他饯行，并以振动树林，响彻云霄，使天空中飘动 的云也止住了的歌声感化他，让他自己主动留下来。可见，秦青育人有方，身教胜过言传。具体说来，为人师者，要有宽阔的胸怀，高尚的道德情操，以 德化人，以情感人，乃教育的真境界；为人师者，要有硬功夫、真本领，既有深厚的坚实的专业基础知识，又有因材施教、灵活机动的教育教学技巧，善 于做学生的思想工作，不教死书，而把育人放在首位；教师在教育教学中，要有耐心，对所有的学生都不能态度冷淡、生硬，要让每一个学生都能感受到 老师的温暖。           从学生薛谭及学习的角度看:还没有学完秦青的技艺，就以为学尽了，骄傲自满、浅尝辄止、半途而废，只能学得皮毛，这告诉我们在学习上只 有虚心进取、精益求精，才能攀上高峰。因为他发现秦青的歌技高超，自己并没有学完，懂得了学无止境的道理，于是潜心学习，这说明薛谭知错能改， 善莫大焉。而“终身不敢言归”又显得有些过分，不值得提倡，因为这完全失去学习的目的。 </vt:lpstr>
      <vt:lpstr>【例十二】        山石对卵石说：我才是真正的石头。你看我体肤糙砺，棱角分明，血性方刚，我们才能构成雄壮的大山，凝成挺拔的峰峦，展现自然的粗犷。 　　卵石对山石说：经年累月，水蚀沙磨，我体肤平滑，肌理莹润，虽已脱胎换骨，不还是石头吗？脱离了大山，我却有机会走进人间，装点人们的生活。</vt:lpstr>
      <vt:lpstr>          从“石头”的角度，从正面立论的话，肯定“棱角分明”的石头是一种本色之美、个性之美，可以有以下立意：①保持本色之美；②追求人生的个性之美，活出精彩 ；③做人应“棱角分明”，刚直，充满阳刚之气，等等。从反面立论，批评山石对同出一源的卵石采取排斥、鄙视的态度，唯我独尊，唯我独优，看不到别人的优点的傲气、霸气、偏见，等等。 　　从“卵石”的角度，“圆润光滑”的卵石则是一种雕饰、圆通之美，代表了社会生活中的那些温和、成熟、稳重之人。可以有以下立意：①圆通是人生的一种艺术；②人应在学会与他人、社会的融合中，变得成熟、稳重等等。“卵石”的“经年累月，水蚀沙磨，我体肤平滑，肌理莹润”特点，可以立意为“磨练”等。 　　结合“山石”“卵石”两个方面的特点，可以有以下立意： 　　1．从山石与卵石都坚守本质的角度，山石与卵石都是石头，它们的遭际各不相同，却都没有改变自己的本质与内涵，都有着各自存在的价值。 　　2．从山石与卵石不同价值取向的角度， ① 人也一样，价值取向不同，人生经历不同，却都能演绎一段别样人生。②不同形式，同样实现自身的价值 　　3．从山石与卵石姿态不同却和谐共生的角度， ①山石无棱角无以显壮美，卵石不圆润无以显温柔，它们都在各自的位置上美丽着。每一块石都有自己的位置，它们都抛弃了平庸，成就了伟大。平凡不是错，只要活出属于自己精彩，活出自己个性，生命就有价值。 ②在保持本色之美个性之美的同时，学会圆通，倡导融合，提倡和谐。 ③大千世界万千之美/物尽其材各有所用/异样人生/异态之美/不要拘泥一种形态…… 　　4．从两石需相辅相成、取长补短的角度， ①“糙砺”和“莹润”结合，才能成就完美的人生。 ②刚柔相济。</vt:lpstr>
      <vt:lpstr>PowerPoint 演示文稿</vt:lpstr>
      <vt:lpstr>PowerPoint 演示文稿</vt:lpstr>
      <vt:lpstr>PowerPoint 演示文稿</vt:lpstr>
      <vt:lpstr>         斑鸠的角度：在一个环境中若得不到认可，就应该反思自己的问题或缺点，而不是逃避，只有正视自己的缺点并改正才能得到大家的欢迎与肯定。          枭的角度：枭不是逃避，而是遵循自然去找一个合适自己的新家。           综合立意：人不管在什么样的环境生存，就必须改变自己，让自己适应环境，而不是环境来适应你。</vt:lpstr>
      <vt:lpstr>PowerPoint 演示文稿</vt:lpstr>
      <vt:lpstr>PowerPoint 演示文稿</vt:lpstr>
      <vt:lpstr>         材料中的“锁”“钥匙”“铁棒”都运用了比喻，都有一定的象征意义。         “锁”比喻为问题、矛盾；“钥匙”和“铁棒”比喻为两种不同的解决问题的方法。          ①钥匙——因为我最了解他的心——说明做任何事情必须以了解为基础，深入了解事物的本质，掌握事物的规律，才能把事情做好。          ②铁棒——费了那么大的力气也打不开——说明做事不讲究方法，一味蛮干。所以，做事要讲究科学的方法，就会事半功倍；一味蛮干，只会把事情办糟。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阅读下面的材料，根据要求写作。          遥远的东方有个美丽的百鸟古国，鸟儿们善良、勤劳，用汗水和智慧创造属于她们的富足、太平的世外桃源。不知何时，凶残、贪婪的狼盯上了这儿。于是，寒号鸟苦苦哀啼，乌鸦烧香磕头，乞求神灵保佑……然而，狼依旧侵扰不断。     众鸟儿爆发了：大雕、猎隼、雄鹰们说：太平是求不来的；布谷鸟、喜鹊们觉得要更加勤奋，储备实力；百灵鸟则认为，还应提振自信。最后，凤凰发话了……          读完以上材料，你觉得凤凰会说什么？请综合材料内容和含义，结合现实写一篇文章。          要求：选好角度，确定立意，明确文体，自拟标题，不要套作，不得抄袭，不得泄露个人信息；不少于800字。</dc:title>
  <dc:creator>AutoBVT</dc:creator>
  <cp:lastModifiedBy>Administrator</cp:lastModifiedBy>
  <cp:revision>42</cp:revision>
  <dcterms:created xsi:type="dcterms:W3CDTF">2020-06-08T07:56:00Z</dcterms:created>
  <dcterms:modified xsi:type="dcterms:W3CDTF">2020-12-06T01:50:29Z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