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3"/>
    <p:sldId id="401" r:id="rId4"/>
    <p:sldId id="402" r:id="rId5"/>
    <p:sldId id="403" r:id="rId6"/>
    <p:sldId id="404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296" r:id="rId16"/>
    <p:sldId id="297" r:id="rId17"/>
    <p:sldId id="260" r:id="rId18"/>
    <p:sldId id="275" r:id="rId19"/>
    <p:sldId id="256" r:id="rId20"/>
    <p:sldId id="257" r:id="rId21"/>
    <p:sldId id="258" r:id="rId22"/>
    <p:sldId id="259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98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39" r:id="rId76"/>
    <p:sldId id="340" r:id="rId77"/>
    <p:sldId id="341" r:id="rId78"/>
    <p:sldId id="342" r:id="rId79"/>
    <p:sldId id="343" r:id="rId80"/>
    <p:sldId id="344" r:id="rId81"/>
    <p:sldId id="345" r:id="rId82"/>
    <p:sldId id="346" r:id="rId83"/>
    <p:sldId id="347" r:id="rId84"/>
    <p:sldId id="348" r:id="rId85"/>
    <p:sldId id="349" r:id="rId86"/>
    <p:sldId id="276" r:id="rId87"/>
    <p:sldId id="277" r:id="rId88"/>
    <p:sldId id="278" r:id="rId89"/>
    <p:sldId id="279" r:id="rId90"/>
    <p:sldId id="280" r:id="rId91"/>
    <p:sldId id="281" r:id="rId92"/>
    <p:sldId id="282" r:id="rId93"/>
    <p:sldId id="283" r:id="rId94"/>
    <p:sldId id="284" r:id="rId95"/>
    <p:sldId id="285" r:id="rId96"/>
    <p:sldId id="295" r:id="rId97"/>
    <p:sldId id="287" r:id="rId98"/>
    <p:sldId id="288" r:id="rId99"/>
    <p:sldId id="289" r:id="rId100"/>
    <p:sldId id="290" r:id="rId101"/>
    <p:sldId id="350" r:id="rId102"/>
    <p:sldId id="291" r:id="rId103"/>
    <p:sldId id="292" r:id="rId104"/>
    <p:sldId id="351" r:id="rId105"/>
    <p:sldId id="293" r:id="rId106"/>
    <p:sldId id="352" r:id="rId107"/>
    <p:sldId id="294" r:id="rId10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3300"/>
    <a:srgbClr val="009900"/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1" Type="http://schemas.openxmlformats.org/officeDocument/2006/relationships/tableStyles" Target="tableStyles.xml"/><Relationship Id="rId110" Type="http://schemas.openxmlformats.org/officeDocument/2006/relationships/viewProps" Target="viewProps.xml"/><Relationship Id="rId11" Type="http://schemas.openxmlformats.org/officeDocument/2006/relationships/slide" Target="slides/slide9.xml"/><Relationship Id="rId109" Type="http://schemas.openxmlformats.org/officeDocument/2006/relationships/presProps" Target="presProps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未知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1" name="组合 2050"/>
          <p:cNvGrpSpPr/>
          <p:nvPr/>
        </p:nvGrpSpPr>
        <p:grpSpPr>
          <a:xfrm>
            <a:off x="4572000" y="28575"/>
            <a:ext cx="4756150" cy="4338638"/>
            <a:chOff x="0" y="0"/>
            <a:chExt cx="2958" cy="2699"/>
          </a:xfrm>
        </p:grpSpPr>
        <p:sp>
          <p:nvSpPr>
            <p:cNvPr id="2052" name="未知"/>
            <p:cNvSpPr/>
            <p:nvPr/>
          </p:nvSpPr>
          <p:spPr>
            <a:xfrm>
              <a:off x="142" y="0"/>
              <a:ext cx="490" cy="187"/>
            </a:xfrm>
            <a:custGeom>
              <a:avLst/>
              <a:gdLst/>
              <a:ahLst/>
              <a:cxnLst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3" name="未知"/>
            <p:cNvSpPr>
              <a:spLocks noEditPoints="1"/>
            </p:cNvSpPr>
            <p:nvPr/>
          </p:nvSpPr>
          <p:spPr>
            <a:xfrm>
              <a:off x="0" y="0"/>
              <a:ext cx="2958" cy="2699"/>
            </a:xfrm>
            <a:custGeom>
              <a:avLst/>
              <a:gdLst/>
              <a:ahLst/>
              <a:cxnLst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4" name="未知"/>
            <p:cNvSpPr/>
            <p:nvPr/>
          </p:nvSpPr>
          <p:spPr>
            <a:xfrm>
              <a:off x="703" y="1269"/>
              <a:ext cx="238" cy="283"/>
            </a:xfrm>
            <a:custGeom>
              <a:avLst/>
              <a:gdLst/>
              <a:ahLst/>
              <a:cxnLst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5" name="未知"/>
            <p:cNvSpPr/>
            <p:nvPr/>
          </p:nvSpPr>
          <p:spPr>
            <a:xfrm>
              <a:off x="485" y="1385"/>
              <a:ext cx="208" cy="379"/>
            </a:xfrm>
            <a:custGeom>
              <a:avLst/>
              <a:gdLst/>
              <a:ahLst/>
              <a:cxnLst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6" name="未知"/>
            <p:cNvSpPr/>
            <p:nvPr/>
          </p:nvSpPr>
          <p:spPr>
            <a:xfrm>
              <a:off x="354" y="627"/>
              <a:ext cx="683" cy="318"/>
            </a:xfrm>
            <a:custGeom>
              <a:avLst/>
              <a:gdLst/>
              <a:ahLst/>
              <a:cxnLst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7" name="未知"/>
            <p:cNvSpPr/>
            <p:nvPr/>
          </p:nvSpPr>
          <p:spPr>
            <a:xfrm>
              <a:off x="1128" y="1527"/>
              <a:ext cx="490" cy="515"/>
            </a:xfrm>
            <a:custGeom>
              <a:avLst/>
              <a:gdLst/>
              <a:ahLst/>
              <a:cxnLst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未知"/>
            <p:cNvSpPr/>
            <p:nvPr/>
          </p:nvSpPr>
          <p:spPr>
            <a:xfrm>
              <a:off x="2255" y="1006"/>
              <a:ext cx="501" cy="96"/>
            </a:xfrm>
            <a:custGeom>
              <a:avLst/>
              <a:gdLst/>
              <a:ahLst/>
              <a:cxnLst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9" name="未知"/>
            <p:cNvSpPr/>
            <p:nvPr/>
          </p:nvSpPr>
          <p:spPr>
            <a:xfrm>
              <a:off x="2422" y="986"/>
              <a:ext cx="385" cy="237"/>
            </a:xfrm>
            <a:custGeom>
              <a:avLst/>
              <a:gdLst/>
              <a:ahLst/>
              <a:cxnLst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0" name="未知"/>
            <p:cNvSpPr/>
            <p:nvPr/>
          </p:nvSpPr>
          <p:spPr>
            <a:xfrm>
              <a:off x="2407" y="1183"/>
              <a:ext cx="415" cy="187"/>
            </a:xfrm>
            <a:custGeom>
              <a:avLst/>
              <a:gdLst/>
              <a:ahLst/>
              <a:cxnLst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1" name="未知"/>
            <p:cNvSpPr/>
            <p:nvPr/>
          </p:nvSpPr>
          <p:spPr>
            <a:xfrm>
              <a:off x="2083" y="1360"/>
              <a:ext cx="698" cy="167"/>
            </a:xfrm>
            <a:custGeom>
              <a:avLst/>
              <a:gdLst/>
              <a:ahLst/>
              <a:cxnLst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2" name="未知"/>
            <p:cNvSpPr/>
            <p:nvPr/>
          </p:nvSpPr>
          <p:spPr>
            <a:xfrm>
              <a:off x="2159" y="1522"/>
              <a:ext cx="567" cy="146"/>
            </a:xfrm>
            <a:custGeom>
              <a:avLst/>
              <a:gdLst/>
              <a:ahLst/>
              <a:cxnLst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3" name="未知"/>
            <p:cNvSpPr/>
            <p:nvPr/>
          </p:nvSpPr>
          <p:spPr>
            <a:xfrm>
              <a:off x="2124" y="1638"/>
              <a:ext cx="581" cy="480"/>
            </a:xfrm>
            <a:custGeom>
              <a:avLst/>
              <a:gdLst/>
              <a:ahLst/>
              <a:cxnLst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4" name="未知"/>
            <p:cNvSpPr/>
            <p:nvPr/>
          </p:nvSpPr>
          <p:spPr>
            <a:xfrm>
              <a:off x="2503" y="1446"/>
              <a:ext cx="329" cy="854"/>
            </a:xfrm>
            <a:custGeom>
              <a:avLst/>
              <a:gdLst/>
              <a:ahLst/>
              <a:cxnLst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65" name="组合 2064"/>
          <p:cNvGrpSpPr/>
          <p:nvPr/>
        </p:nvGrpSpPr>
        <p:grpSpPr>
          <a:xfrm>
            <a:off x="554038" y="36513"/>
            <a:ext cx="7891462" cy="6821487"/>
            <a:chOff x="0" y="0"/>
            <a:chExt cx="4971" cy="4297"/>
          </a:xfrm>
        </p:grpSpPr>
        <p:sp>
          <p:nvSpPr>
            <p:cNvPr id="2066" name="矩形 2065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7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8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69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0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1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2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3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4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5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6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7" name="矩形 2076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8" name="矩形 2077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79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0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1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2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3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5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6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7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8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9" name="矩形 2088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0" name="矩形 2089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1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2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3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4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5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6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7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8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99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0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1" name="矩形 2100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2" name="矩形 2101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3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4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5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6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7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8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09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0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1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2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3" name="矩形 2112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4" name="矩形 2113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5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6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7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8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19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0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1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2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3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4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5" name="矩形 2124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6" name="矩形 2125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7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8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29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0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1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2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3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4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5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6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7" name="矩形 2136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8" name="矩形 2137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39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0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1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2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3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4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5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6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7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8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49" name="矩形 2148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" name="矩形 2149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3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6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8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9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0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1" name="矩形 2160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2" name="矩形 2161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3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4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5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6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7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8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69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0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1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3" name="矩形 2172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4" name="矩形 2173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5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6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7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8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9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0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1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2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3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4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5" name="矩形 2184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6" name="矩形 2185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7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8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89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0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1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2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3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4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5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6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7" name="矩形 2196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8" name="矩形 2197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99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0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1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2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3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4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5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6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7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8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09" name="矩形 2208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0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211" name="标题 2210"/>
          <p:cNvSpPr>
            <a:spLocks noGrp="1" noRot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212" name="日期占位符 2211"/>
          <p:cNvSpPr>
            <a:spLocks noGrp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13" name="页脚占位符 221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14" name="灯片编号占位符 221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15" name="副标题 2214"/>
          <p:cNvSpPr>
            <a:spLocks noGrp="1" noRot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grpSp>
        <p:nvGrpSpPr>
          <p:cNvPr id="2216" name="组合 2215"/>
          <p:cNvGrpSpPr/>
          <p:nvPr/>
        </p:nvGrpSpPr>
        <p:grpSpPr>
          <a:xfrm>
            <a:off x="152400" y="4724400"/>
            <a:ext cx="1685925" cy="1557338"/>
            <a:chOff x="0" y="0"/>
            <a:chExt cx="1062" cy="981"/>
          </a:xfrm>
        </p:grpSpPr>
        <p:sp>
          <p:nvSpPr>
            <p:cNvPr id="2217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8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19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0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1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2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3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4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5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6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7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8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29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8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81784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7834" y="1600200"/>
            <a:ext cx="3995166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25"/>
          <p:cNvGrpSpPr/>
          <p:nvPr/>
        </p:nvGrpSpPr>
        <p:grpSpPr>
          <a:xfrm>
            <a:off x="566738" y="0"/>
            <a:ext cx="7891462" cy="6821488"/>
            <a:chOff x="0" y="0"/>
            <a:chExt cx="4971" cy="4297"/>
          </a:xfrm>
        </p:grpSpPr>
        <p:sp>
          <p:nvSpPr>
            <p:cNvPr id="1027" name="矩形 1026"/>
            <p:cNvSpPr/>
            <p:nvPr/>
          </p:nvSpPr>
          <p:spPr>
            <a:xfrm>
              <a:off x="3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8" name="未知"/>
            <p:cNvSpPr>
              <a:spLocks noEditPoints="1"/>
            </p:cNvSpPr>
            <p:nvPr/>
          </p:nvSpPr>
          <p:spPr>
            <a:xfrm>
              <a:off x="3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9" name="未知"/>
            <p:cNvSpPr>
              <a:spLocks noEditPoints="1"/>
            </p:cNvSpPr>
            <p:nvPr/>
          </p:nvSpPr>
          <p:spPr>
            <a:xfrm>
              <a:off x="3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0" name="未知"/>
            <p:cNvSpPr>
              <a:spLocks noEditPoints="1"/>
            </p:cNvSpPr>
            <p:nvPr/>
          </p:nvSpPr>
          <p:spPr>
            <a:xfrm>
              <a:off x="3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1" name="未知"/>
            <p:cNvSpPr>
              <a:spLocks noEditPoints="1"/>
            </p:cNvSpPr>
            <p:nvPr/>
          </p:nvSpPr>
          <p:spPr>
            <a:xfrm>
              <a:off x="3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2" name="未知"/>
            <p:cNvSpPr>
              <a:spLocks noEditPoints="1"/>
            </p:cNvSpPr>
            <p:nvPr/>
          </p:nvSpPr>
          <p:spPr>
            <a:xfrm>
              <a:off x="3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3" name="未知"/>
            <p:cNvSpPr>
              <a:spLocks noEditPoints="1"/>
            </p:cNvSpPr>
            <p:nvPr/>
          </p:nvSpPr>
          <p:spPr>
            <a:xfrm>
              <a:off x="3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未知"/>
            <p:cNvSpPr>
              <a:spLocks noEditPoints="1"/>
            </p:cNvSpPr>
            <p:nvPr/>
          </p:nvSpPr>
          <p:spPr>
            <a:xfrm>
              <a:off x="3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5" name="未知"/>
            <p:cNvSpPr>
              <a:spLocks noEditPoints="1"/>
            </p:cNvSpPr>
            <p:nvPr/>
          </p:nvSpPr>
          <p:spPr>
            <a:xfrm>
              <a:off x="3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6" name="未知"/>
            <p:cNvSpPr>
              <a:spLocks noEditPoints="1"/>
            </p:cNvSpPr>
            <p:nvPr/>
          </p:nvSpPr>
          <p:spPr>
            <a:xfrm>
              <a:off x="3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7" name="未知"/>
            <p:cNvSpPr>
              <a:spLocks noEditPoints="1"/>
            </p:cNvSpPr>
            <p:nvPr/>
          </p:nvSpPr>
          <p:spPr>
            <a:xfrm>
              <a:off x="3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8" name="矩形 1037"/>
            <p:cNvSpPr/>
            <p:nvPr/>
          </p:nvSpPr>
          <p:spPr>
            <a:xfrm>
              <a:off x="3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9" name="矩形 1038"/>
            <p:cNvSpPr/>
            <p:nvPr/>
          </p:nvSpPr>
          <p:spPr>
            <a:xfrm>
              <a:off x="48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0" name="未知"/>
            <p:cNvSpPr>
              <a:spLocks noEditPoints="1"/>
            </p:cNvSpPr>
            <p:nvPr/>
          </p:nvSpPr>
          <p:spPr>
            <a:xfrm>
              <a:off x="48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1" name="未知"/>
            <p:cNvSpPr>
              <a:spLocks noEditPoints="1"/>
            </p:cNvSpPr>
            <p:nvPr/>
          </p:nvSpPr>
          <p:spPr>
            <a:xfrm>
              <a:off x="48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2" name="未知"/>
            <p:cNvSpPr>
              <a:spLocks noEditPoints="1"/>
            </p:cNvSpPr>
            <p:nvPr/>
          </p:nvSpPr>
          <p:spPr>
            <a:xfrm>
              <a:off x="48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3" name="未知"/>
            <p:cNvSpPr>
              <a:spLocks noEditPoints="1"/>
            </p:cNvSpPr>
            <p:nvPr/>
          </p:nvSpPr>
          <p:spPr>
            <a:xfrm>
              <a:off x="48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4" name="未知"/>
            <p:cNvSpPr>
              <a:spLocks noEditPoints="1"/>
            </p:cNvSpPr>
            <p:nvPr/>
          </p:nvSpPr>
          <p:spPr>
            <a:xfrm>
              <a:off x="48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5" name="未知"/>
            <p:cNvSpPr>
              <a:spLocks noEditPoints="1"/>
            </p:cNvSpPr>
            <p:nvPr/>
          </p:nvSpPr>
          <p:spPr>
            <a:xfrm>
              <a:off x="48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6" name="未知"/>
            <p:cNvSpPr>
              <a:spLocks noEditPoints="1"/>
            </p:cNvSpPr>
            <p:nvPr/>
          </p:nvSpPr>
          <p:spPr>
            <a:xfrm>
              <a:off x="48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7" name="未知"/>
            <p:cNvSpPr>
              <a:spLocks noEditPoints="1"/>
            </p:cNvSpPr>
            <p:nvPr/>
          </p:nvSpPr>
          <p:spPr>
            <a:xfrm>
              <a:off x="48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8" name="未知"/>
            <p:cNvSpPr>
              <a:spLocks noEditPoints="1"/>
            </p:cNvSpPr>
            <p:nvPr/>
          </p:nvSpPr>
          <p:spPr>
            <a:xfrm>
              <a:off x="48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49" name="未知"/>
            <p:cNvSpPr>
              <a:spLocks noEditPoints="1"/>
            </p:cNvSpPr>
            <p:nvPr/>
          </p:nvSpPr>
          <p:spPr>
            <a:xfrm>
              <a:off x="48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0" name="矩形 1049"/>
            <p:cNvSpPr/>
            <p:nvPr/>
          </p:nvSpPr>
          <p:spPr>
            <a:xfrm>
              <a:off x="48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1" name="矩形 1050"/>
            <p:cNvSpPr/>
            <p:nvPr/>
          </p:nvSpPr>
          <p:spPr>
            <a:xfrm>
              <a:off x="93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2" name="未知"/>
            <p:cNvSpPr>
              <a:spLocks noEditPoints="1"/>
            </p:cNvSpPr>
            <p:nvPr/>
          </p:nvSpPr>
          <p:spPr>
            <a:xfrm>
              <a:off x="93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3" name="未知"/>
            <p:cNvSpPr>
              <a:spLocks noEditPoints="1"/>
            </p:cNvSpPr>
            <p:nvPr/>
          </p:nvSpPr>
          <p:spPr>
            <a:xfrm>
              <a:off x="93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4" name="未知"/>
            <p:cNvSpPr>
              <a:spLocks noEditPoints="1"/>
            </p:cNvSpPr>
            <p:nvPr/>
          </p:nvSpPr>
          <p:spPr>
            <a:xfrm>
              <a:off x="93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5" name="未知"/>
            <p:cNvSpPr>
              <a:spLocks noEditPoints="1"/>
            </p:cNvSpPr>
            <p:nvPr/>
          </p:nvSpPr>
          <p:spPr>
            <a:xfrm>
              <a:off x="93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6" name="未知"/>
            <p:cNvSpPr>
              <a:spLocks noEditPoints="1"/>
            </p:cNvSpPr>
            <p:nvPr/>
          </p:nvSpPr>
          <p:spPr>
            <a:xfrm>
              <a:off x="93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7" name="未知"/>
            <p:cNvSpPr>
              <a:spLocks noEditPoints="1"/>
            </p:cNvSpPr>
            <p:nvPr/>
          </p:nvSpPr>
          <p:spPr>
            <a:xfrm>
              <a:off x="93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8" name="未知"/>
            <p:cNvSpPr>
              <a:spLocks noEditPoints="1"/>
            </p:cNvSpPr>
            <p:nvPr/>
          </p:nvSpPr>
          <p:spPr>
            <a:xfrm>
              <a:off x="93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59" name="未知"/>
            <p:cNvSpPr>
              <a:spLocks noEditPoints="1"/>
            </p:cNvSpPr>
            <p:nvPr/>
          </p:nvSpPr>
          <p:spPr>
            <a:xfrm>
              <a:off x="93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0" name="未知"/>
            <p:cNvSpPr>
              <a:spLocks noEditPoints="1"/>
            </p:cNvSpPr>
            <p:nvPr/>
          </p:nvSpPr>
          <p:spPr>
            <a:xfrm>
              <a:off x="93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1" name="未知"/>
            <p:cNvSpPr>
              <a:spLocks noEditPoints="1"/>
            </p:cNvSpPr>
            <p:nvPr/>
          </p:nvSpPr>
          <p:spPr>
            <a:xfrm>
              <a:off x="93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2" name="矩形 1061"/>
            <p:cNvSpPr/>
            <p:nvPr/>
          </p:nvSpPr>
          <p:spPr>
            <a:xfrm>
              <a:off x="93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3" name="矩形 1062"/>
            <p:cNvSpPr/>
            <p:nvPr/>
          </p:nvSpPr>
          <p:spPr>
            <a:xfrm>
              <a:off x="1375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4" name="未知"/>
            <p:cNvSpPr>
              <a:spLocks noEditPoints="1"/>
            </p:cNvSpPr>
            <p:nvPr/>
          </p:nvSpPr>
          <p:spPr>
            <a:xfrm>
              <a:off x="1375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5" name="未知"/>
            <p:cNvSpPr>
              <a:spLocks noEditPoints="1"/>
            </p:cNvSpPr>
            <p:nvPr/>
          </p:nvSpPr>
          <p:spPr>
            <a:xfrm>
              <a:off x="1375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6" name="未知"/>
            <p:cNvSpPr>
              <a:spLocks noEditPoints="1"/>
            </p:cNvSpPr>
            <p:nvPr/>
          </p:nvSpPr>
          <p:spPr>
            <a:xfrm>
              <a:off x="1375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7" name="未知"/>
            <p:cNvSpPr>
              <a:spLocks noEditPoints="1"/>
            </p:cNvSpPr>
            <p:nvPr/>
          </p:nvSpPr>
          <p:spPr>
            <a:xfrm>
              <a:off x="1375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8" name="未知"/>
            <p:cNvSpPr>
              <a:spLocks noEditPoints="1"/>
            </p:cNvSpPr>
            <p:nvPr/>
          </p:nvSpPr>
          <p:spPr>
            <a:xfrm>
              <a:off x="1375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69" name="未知"/>
            <p:cNvSpPr>
              <a:spLocks noEditPoints="1"/>
            </p:cNvSpPr>
            <p:nvPr/>
          </p:nvSpPr>
          <p:spPr>
            <a:xfrm>
              <a:off x="1375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0" name="未知"/>
            <p:cNvSpPr>
              <a:spLocks noEditPoints="1"/>
            </p:cNvSpPr>
            <p:nvPr/>
          </p:nvSpPr>
          <p:spPr>
            <a:xfrm>
              <a:off x="1375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1" name="未知"/>
            <p:cNvSpPr>
              <a:spLocks noEditPoints="1"/>
            </p:cNvSpPr>
            <p:nvPr/>
          </p:nvSpPr>
          <p:spPr>
            <a:xfrm>
              <a:off x="1375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2" name="未知"/>
            <p:cNvSpPr>
              <a:spLocks noEditPoints="1"/>
            </p:cNvSpPr>
            <p:nvPr/>
          </p:nvSpPr>
          <p:spPr>
            <a:xfrm>
              <a:off x="1375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3" name="未知"/>
            <p:cNvSpPr>
              <a:spLocks noEditPoints="1"/>
            </p:cNvSpPr>
            <p:nvPr/>
          </p:nvSpPr>
          <p:spPr>
            <a:xfrm>
              <a:off x="1375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4" name="矩形 1073"/>
            <p:cNvSpPr/>
            <p:nvPr/>
          </p:nvSpPr>
          <p:spPr>
            <a:xfrm>
              <a:off x="1375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5" name="矩形 1074"/>
            <p:cNvSpPr/>
            <p:nvPr/>
          </p:nvSpPr>
          <p:spPr>
            <a:xfrm>
              <a:off x="1820" y="0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6" name="未知"/>
            <p:cNvSpPr>
              <a:spLocks noEditPoints="1"/>
            </p:cNvSpPr>
            <p:nvPr/>
          </p:nvSpPr>
          <p:spPr>
            <a:xfrm>
              <a:off x="1820" y="202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7" name="未知"/>
            <p:cNvSpPr>
              <a:spLocks noEditPoints="1"/>
            </p:cNvSpPr>
            <p:nvPr/>
          </p:nvSpPr>
          <p:spPr>
            <a:xfrm>
              <a:off x="1820" y="607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8" name="未知"/>
            <p:cNvSpPr>
              <a:spLocks noEditPoints="1"/>
            </p:cNvSpPr>
            <p:nvPr/>
          </p:nvSpPr>
          <p:spPr>
            <a:xfrm>
              <a:off x="1820" y="1011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79" name="未知"/>
            <p:cNvSpPr>
              <a:spLocks noEditPoints="1"/>
            </p:cNvSpPr>
            <p:nvPr/>
          </p:nvSpPr>
          <p:spPr>
            <a:xfrm>
              <a:off x="1820" y="1415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0" name="未知"/>
            <p:cNvSpPr>
              <a:spLocks noEditPoints="1"/>
            </p:cNvSpPr>
            <p:nvPr/>
          </p:nvSpPr>
          <p:spPr>
            <a:xfrm>
              <a:off x="1820" y="1820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1" name="未知"/>
            <p:cNvSpPr>
              <a:spLocks noEditPoints="1"/>
            </p:cNvSpPr>
            <p:nvPr/>
          </p:nvSpPr>
          <p:spPr>
            <a:xfrm>
              <a:off x="1820" y="2224"/>
              <a:ext cx="21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2" name="未知"/>
            <p:cNvSpPr>
              <a:spLocks noEditPoints="1"/>
            </p:cNvSpPr>
            <p:nvPr/>
          </p:nvSpPr>
          <p:spPr>
            <a:xfrm>
              <a:off x="1820" y="2629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3" name="未知"/>
            <p:cNvSpPr>
              <a:spLocks noEditPoints="1"/>
            </p:cNvSpPr>
            <p:nvPr/>
          </p:nvSpPr>
          <p:spPr>
            <a:xfrm>
              <a:off x="1820" y="3033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4" name="未知"/>
            <p:cNvSpPr>
              <a:spLocks noEditPoints="1"/>
            </p:cNvSpPr>
            <p:nvPr/>
          </p:nvSpPr>
          <p:spPr>
            <a:xfrm>
              <a:off x="1820" y="3438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5" name="未知"/>
            <p:cNvSpPr>
              <a:spLocks noEditPoints="1"/>
            </p:cNvSpPr>
            <p:nvPr/>
          </p:nvSpPr>
          <p:spPr>
            <a:xfrm>
              <a:off x="1820" y="3842"/>
              <a:ext cx="21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6" name="矩形 1085"/>
            <p:cNvSpPr/>
            <p:nvPr/>
          </p:nvSpPr>
          <p:spPr>
            <a:xfrm>
              <a:off x="1820" y="4246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7" name="矩形 1086"/>
            <p:cNvSpPr/>
            <p:nvPr/>
          </p:nvSpPr>
          <p:spPr>
            <a:xfrm>
              <a:off x="227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8" name="未知"/>
            <p:cNvSpPr>
              <a:spLocks noEditPoints="1"/>
            </p:cNvSpPr>
            <p:nvPr/>
          </p:nvSpPr>
          <p:spPr>
            <a:xfrm>
              <a:off x="227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89" name="未知"/>
            <p:cNvSpPr>
              <a:spLocks noEditPoints="1"/>
            </p:cNvSpPr>
            <p:nvPr/>
          </p:nvSpPr>
          <p:spPr>
            <a:xfrm>
              <a:off x="227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0" name="未知"/>
            <p:cNvSpPr>
              <a:spLocks noEditPoints="1"/>
            </p:cNvSpPr>
            <p:nvPr/>
          </p:nvSpPr>
          <p:spPr>
            <a:xfrm>
              <a:off x="227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1" name="未知"/>
            <p:cNvSpPr>
              <a:spLocks noEditPoints="1"/>
            </p:cNvSpPr>
            <p:nvPr/>
          </p:nvSpPr>
          <p:spPr>
            <a:xfrm>
              <a:off x="227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2" name="未知"/>
            <p:cNvSpPr>
              <a:spLocks noEditPoints="1"/>
            </p:cNvSpPr>
            <p:nvPr/>
          </p:nvSpPr>
          <p:spPr>
            <a:xfrm>
              <a:off x="227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3" name="未知"/>
            <p:cNvSpPr>
              <a:spLocks noEditPoints="1"/>
            </p:cNvSpPr>
            <p:nvPr/>
          </p:nvSpPr>
          <p:spPr>
            <a:xfrm>
              <a:off x="227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4" name="未知"/>
            <p:cNvSpPr>
              <a:spLocks noEditPoints="1"/>
            </p:cNvSpPr>
            <p:nvPr/>
          </p:nvSpPr>
          <p:spPr>
            <a:xfrm>
              <a:off x="227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" name="未知"/>
            <p:cNvSpPr>
              <a:spLocks noEditPoints="1"/>
            </p:cNvSpPr>
            <p:nvPr/>
          </p:nvSpPr>
          <p:spPr>
            <a:xfrm>
              <a:off x="227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6" name="未知"/>
            <p:cNvSpPr>
              <a:spLocks noEditPoints="1"/>
            </p:cNvSpPr>
            <p:nvPr/>
          </p:nvSpPr>
          <p:spPr>
            <a:xfrm>
              <a:off x="227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7" name="未知"/>
            <p:cNvSpPr>
              <a:spLocks noEditPoints="1"/>
            </p:cNvSpPr>
            <p:nvPr/>
          </p:nvSpPr>
          <p:spPr>
            <a:xfrm>
              <a:off x="227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8" name="矩形 1097"/>
            <p:cNvSpPr/>
            <p:nvPr/>
          </p:nvSpPr>
          <p:spPr>
            <a:xfrm>
              <a:off x="227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9" name="矩形 1098"/>
            <p:cNvSpPr/>
            <p:nvPr/>
          </p:nvSpPr>
          <p:spPr>
            <a:xfrm>
              <a:off x="271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0" name="未知"/>
            <p:cNvSpPr>
              <a:spLocks noEditPoints="1"/>
            </p:cNvSpPr>
            <p:nvPr/>
          </p:nvSpPr>
          <p:spPr>
            <a:xfrm>
              <a:off x="271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1" name="未知"/>
            <p:cNvSpPr>
              <a:spLocks noEditPoints="1"/>
            </p:cNvSpPr>
            <p:nvPr/>
          </p:nvSpPr>
          <p:spPr>
            <a:xfrm>
              <a:off x="271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2" name="未知"/>
            <p:cNvSpPr>
              <a:spLocks noEditPoints="1"/>
            </p:cNvSpPr>
            <p:nvPr/>
          </p:nvSpPr>
          <p:spPr>
            <a:xfrm>
              <a:off x="271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3" name="未知"/>
            <p:cNvSpPr>
              <a:spLocks noEditPoints="1"/>
            </p:cNvSpPr>
            <p:nvPr/>
          </p:nvSpPr>
          <p:spPr>
            <a:xfrm>
              <a:off x="271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4" name="未知"/>
            <p:cNvSpPr>
              <a:spLocks noEditPoints="1"/>
            </p:cNvSpPr>
            <p:nvPr/>
          </p:nvSpPr>
          <p:spPr>
            <a:xfrm>
              <a:off x="271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5" name="未知"/>
            <p:cNvSpPr>
              <a:spLocks noEditPoints="1"/>
            </p:cNvSpPr>
            <p:nvPr/>
          </p:nvSpPr>
          <p:spPr>
            <a:xfrm>
              <a:off x="271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" name="未知"/>
            <p:cNvSpPr>
              <a:spLocks noEditPoints="1"/>
            </p:cNvSpPr>
            <p:nvPr/>
          </p:nvSpPr>
          <p:spPr>
            <a:xfrm>
              <a:off x="271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7" name="未知"/>
            <p:cNvSpPr>
              <a:spLocks noEditPoints="1"/>
            </p:cNvSpPr>
            <p:nvPr/>
          </p:nvSpPr>
          <p:spPr>
            <a:xfrm>
              <a:off x="271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8" name="未知"/>
            <p:cNvSpPr>
              <a:spLocks noEditPoints="1"/>
            </p:cNvSpPr>
            <p:nvPr/>
          </p:nvSpPr>
          <p:spPr>
            <a:xfrm>
              <a:off x="271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9" name="未知"/>
            <p:cNvSpPr>
              <a:spLocks noEditPoints="1"/>
            </p:cNvSpPr>
            <p:nvPr/>
          </p:nvSpPr>
          <p:spPr>
            <a:xfrm>
              <a:off x="271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0" name="矩形 1109"/>
            <p:cNvSpPr/>
            <p:nvPr/>
          </p:nvSpPr>
          <p:spPr>
            <a:xfrm>
              <a:off x="271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1" name="矩形 1110"/>
            <p:cNvSpPr/>
            <p:nvPr/>
          </p:nvSpPr>
          <p:spPr>
            <a:xfrm>
              <a:off x="316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2" name="未知"/>
            <p:cNvSpPr>
              <a:spLocks noEditPoints="1"/>
            </p:cNvSpPr>
            <p:nvPr/>
          </p:nvSpPr>
          <p:spPr>
            <a:xfrm>
              <a:off x="316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3" name="未知"/>
            <p:cNvSpPr>
              <a:spLocks noEditPoints="1"/>
            </p:cNvSpPr>
            <p:nvPr/>
          </p:nvSpPr>
          <p:spPr>
            <a:xfrm>
              <a:off x="316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4" name="未知"/>
            <p:cNvSpPr>
              <a:spLocks noEditPoints="1"/>
            </p:cNvSpPr>
            <p:nvPr/>
          </p:nvSpPr>
          <p:spPr>
            <a:xfrm>
              <a:off x="316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5" name="未知"/>
            <p:cNvSpPr>
              <a:spLocks noEditPoints="1"/>
            </p:cNvSpPr>
            <p:nvPr/>
          </p:nvSpPr>
          <p:spPr>
            <a:xfrm>
              <a:off x="316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" name="未知"/>
            <p:cNvSpPr>
              <a:spLocks noEditPoints="1"/>
            </p:cNvSpPr>
            <p:nvPr/>
          </p:nvSpPr>
          <p:spPr>
            <a:xfrm>
              <a:off x="316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7" name="未知"/>
            <p:cNvSpPr>
              <a:spLocks noEditPoints="1"/>
            </p:cNvSpPr>
            <p:nvPr/>
          </p:nvSpPr>
          <p:spPr>
            <a:xfrm>
              <a:off x="316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8" name="未知"/>
            <p:cNvSpPr>
              <a:spLocks noEditPoints="1"/>
            </p:cNvSpPr>
            <p:nvPr/>
          </p:nvSpPr>
          <p:spPr>
            <a:xfrm>
              <a:off x="316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9" name="未知"/>
            <p:cNvSpPr>
              <a:spLocks noEditPoints="1"/>
            </p:cNvSpPr>
            <p:nvPr/>
          </p:nvSpPr>
          <p:spPr>
            <a:xfrm>
              <a:off x="316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0" name="未知"/>
            <p:cNvSpPr>
              <a:spLocks noEditPoints="1"/>
            </p:cNvSpPr>
            <p:nvPr/>
          </p:nvSpPr>
          <p:spPr>
            <a:xfrm>
              <a:off x="316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1" name="未知"/>
            <p:cNvSpPr>
              <a:spLocks noEditPoints="1"/>
            </p:cNvSpPr>
            <p:nvPr/>
          </p:nvSpPr>
          <p:spPr>
            <a:xfrm>
              <a:off x="316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2" name="矩形 1121"/>
            <p:cNvSpPr/>
            <p:nvPr/>
          </p:nvSpPr>
          <p:spPr>
            <a:xfrm>
              <a:off x="316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3" name="矩形 1122"/>
            <p:cNvSpPr/>
            <p:nvPr/>
          </p:nvSpPr>
          <p:spPr>
            <a:xfrm>
              <a:off x="361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4" name="未知"/>
            <p:cNvSpPr>
              <a:spLocks noEditPoints="1"/>
            </p:cNvSpPr>
            <p:nvPr/>
          </p:nvSpPr>
          <p:spPr>
            <a:xfrm>
              <a:off x="361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5" name="未知"/>
            <p:cNvSpPr>
              <a:spLocks noEditPoints="1"/>
            </p:cNvSpPr>
            <p:nvPr/>
          </p:nvSpPr>
          <p:spPr>
            <a:xfrm>
              <a:off x="361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" name="未知"/>
            <p:cNvSpPr>
              <a:spLocks noEditPoints="1"/>
            </p:cNvSpPr>
            <p:nvPr/>
          </p:nvSpPr>
          <p:spPr>
            <a:xfrm>
              <a:off x="361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" name="未知"/>
            <p:cNvSpPr>
              <a:spLocks noEditPoints="1"/>
            </p:cNvSpPr>
            <p:nvPr/>
          </p:nvSpPr>
          <p:spPr>
            <a:xfrm>
              <a:off x="361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" name="未知"/>
            <p:cNvSpPr>
              <a:spLocks noEditPoints="1"/>
            </p:cNvSpPr>
            <p:nvPr/>
          </p:nvSpPr>
          <p:spPr>
            <a:xfrm>
              <a:off x="361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9" name="未知"/>
            <p:cNvSpPr>
              <a:spLocks noEditPoints="1"/>
            </p:cNvSpPr>
            <p:nvPr/>
          </p:nvSpPr>
          <p:spPr>
            <a:xfrm>
              <a:off x="361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0" name="未知"/>
            <p:cNvSpPr>
              <a:spLocks noEditPoints="1"/>
            </p:cNvSpPr>
            <p:nvPr/>
          </p:nvSpPr>
          <p:spPr>
            <a:xfrm>
              <a:off x="361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1" name="未知"/>
            <p:cNvSpPr>
              <a:spLocks noEditPoints="1"/>
            </p:cNvSpPr>
            <p:nvPr/>
          </p:nvSpPr>
          <p:spPr>
            <a:xfrm>
              <a:off x="361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2" name="未知"/>
            <p:cNvSpPr>
              <a:spLocks noEditPoints="1"/>
            </p:cNvSpPr>
            <p:nvPr/>
          </p:nvSpPr>
          <p:spPr>
            <a:xfrm>
              <a:off x="361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3" name="未知"/>
            <p:cNvSpPr>
              <a:spLocks noEditPoints="1"/>
            </p:cNvSpPr>
            <p:nvPr/>
          </p:nvSpPr>
          <p:spPr>
            <a:xfrm>
              <a:off x="361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4" name="矩形 1133"/>
            <p:cNvSpPr/>
            <p:nvPr/>
          </p:nvSpPr>
          <p:spPr>
            <a:xfrm>
              <a:off x="361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5" name="矩形 1134"/>
            <p:cNvSpPr/>
            <p:nvPr/>
          </p:nvSpPr>
          <p:spPr>
            <a:xfrm>
              <a:off x="4056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6" name="未知"/>
            <p:cNvSpPr>
              <a:spLocks noEditPoints="1"/>
            </p:cNvSpPr>
            <p:nvPr/>
          </p:nvSpPr>
          <p:spPr>
            <a:xfrm>
              <a:off x="4056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7" name="未知"/>
            <p:cNvSpPr>
              <a:spLocks noEditPoints="1"/>
            </p:cNvSpPr>
            <p:nvPr/>
          </p:nvSpPr>
          <p:spPr>
            <a:xfrm>
              <a:off x="4056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8" name="未知"/>
            <p:cNvSpPr>
              <a:spLocks noEditPoints="1"/>
            </p:cNvSpPr>
            <p:nvPr/>
          </p:nvSpPr>
          <p:spPr>
            <a:xfrm>
              <a:off x="4056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39" name="未知"/>
            <p:cNvSpPr>
              <a:spLocks noEditPoints="1"/>
            </p:cNvSpPr>
            <p:nvPr/>
          </p:nvSpPr>
          <p:spPr>
            <a:xfrm>
              <a:off x="4056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0" name="未知"/>
            <p:cNvSpPr>
              <a:spLocks noEditPoints="1"/>
            </p:cNvSpPr>
            <p:nvPr/>
          </p:nvSpPr>
          <p:spPr>
            <a:xfrm>
              <a:off x="4056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1" name="未知"/>
            <p:cNvSpPr>
              <a:spLocks noEditPoints="1"/>
            </p:cNvSpPr>
            <p:nvPr/>
          </p:nvSpPr>
          <p:spPr>
            <a:xfrm>
              <a:off x="4056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2" name="未知"/>
            <p:cNvSpPr>
              <a:spLocks noEditPoints="1"/>
            </p:cNvSpPr>
            <p:nvPr/>
          </p:nvSpPr>
          <p:spPr>
            <a:xfrm>
              <a:off x="4056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3" name="未知"/>
            <p:cNvSpPr>
              <a:spLocks noEditPoints="1"/>
            </p:cNvSpPr>
            <p:nvPr/>
          </p:nvSpPr>
          <p:spPr>
            <a:xfrm>
              <a:off x="4056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4" name="未知"/>
            <p:cNvSpPr>
              <a:spLocks noEditPoints="1"/>
            </p:cNvSpPr>
            <p:nvPr/>
          </p:nvSpPr>
          <p:spPr>
            <a:xfrm>
              <a:off x="4056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5" name="未知"/>
            <p:cNvSpPr>
              <a:spLocks noEditPoints="1"/>
            </p:cNvSpPr>
            <p:nvPr/>
          </p:nvSpPr>
          <p:spPr>
            <a:xfrm>
              <a:off x="4056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6" name="矩形 1145"/>
            <p:cNvSpPr/>
            <p:nvPr/>
          </p:nvSpPr>
          <p:spPr>
            <a:xfrm>
              <a:off x="4056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7" name="矩形 1146"/>
            <p:cNvSpPr/>
            <p:nvPr/>
          </p:nvSpPr>
          <p:spPr>
            <a:xfrm>
              <a:off x="450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8" name="未知"/>
            <p:cNvSpPr>
              <a:spLocks noEditPoints="1"/>
            </p:cNvSpPr>
            <p:nvPr/>
          </p:nvSpPr>
          <p:spPr>
            <a:xfrm>
              <a:off x="450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49" name="未知"/>
            <p:cNvSpPr>
              <a:spLocks noEditPoints="1"/>
            </p:cNvSpPr>
            <p:nvPr/>
          </p:nvSpPr>
          <p:spPr>
            <a:xfrm>
              <a:off x="450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0" name="未知"/>
            <p:cNvSpPr>
              <a:spLocks noEditPoints="1"/>
            </p:cNvSpPr>
            <p:nvPr/>
          </p:nvSpPr>
          <p:spPr>
            <a:xfrm>
              <a:off x="450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1" name="未知"/>
            <p:cNvSpPr>
              <a:spLocks noEditPoints="1"/>
            </p:cNvSpPr>
            <p:nvPr/>
          </p:nvSpPr>
          <p:spPr>
            <a:xfrm>
              <a:off x="450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2" name="未知"/>
            <p:cNvSpPr>
              <a:spLocks noEditPoints="1"/>
            </p:cNvSpPr>
            <p:nvPr/>
          </p:nvSpPr>
          <p:spPr>
            <a:xfrm>
              <a:off x="450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3" name="未知"/>
            <p:cNvSpPr>
              <a:spLocks noEditPoints="1"/>
            </p:cNvSpPr>
            <p:nvPr/>
          </p:nvSpPr>
          <p:spPr>
            <a:xfrm>
              <a:off x="450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4" name="未知"/>
            <p:cNvSpPr>
              <a:spLocks noEditPoints="1"/>
            </p:cNvSpPr>
            <p:nvPr/>
          </p:nvSpPr>
          <p:spPr>
            <a:xfrm>
              <a:off x="450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5" name="未知"/>
            <p:cNvSpPr>
              <a:spLocks noEditPoints="1"/>
            </p:cNvSpPr>
            <p:nvPr/>
          </p:nvSpPr>
          <p:spPr>
            <a:xfrm>
              <a:off x="450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6" name="未知"/>
            <p:cNvSpPr>
              <a:spLocks noEditPoints="1"/>
            </p:cNvSpPr>
            <p:nvPr/>
          </p:nvSpPr>
          <p:spPr>
            <a:xfrm>
              <a:off x="450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7" name="未知"/>
            <p:cNvSpPr>
              <a:spLocks noEditPoints="1"/>
            </p:cNvSpPr>
            <p:nvPr/>
          </p:nvSpPr>
          <p:spPr>
            <a:xfrm>
              <a:off x="450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8" name="矩形 1157"/>
            <p:cNvSpPr/>
            <p:nvPr/>
          </p:nvSpPr>
          <p:spPr>
            <a:xfrm>
              <a:off x="450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59" name="矩形 1158"/>
            <p:cNvSpPr/>
            <p:nvPr/>
          </p:nvSpPr>
          <p:spPr>
            <a:xfrm>
              <a:off x="4951" y="0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0" name="未知"/>
            <p:cNvSpPr>
              <a:spLocks noEditPoints="1"/>
            </p:cNvSpPr>
            <p:nvPr/>
          </p:nvSpPr>
          <p:spPr>
            <a:xfrm>
              <a:off x="4951" y="202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1" name="未知"/>
            <p:cNvSpPr>
              <a:spLocks noEditPoints="1"/>
            </p:cNvSpPr>
            <p:nvPr/>
          </p:nvSpPr>
          <p:spPr>
            <a:xfrm>
              <a:off x="4951" y="607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2" name="未知"/>
            <p:cNvSpPr>
              <a:spLocks noEditPoints="1"/>
            </p:cNvSpPr>
            <p:nvPr/>
          </p:nvSpPr>
          <p:spPr>
            <a:xfrm>
              <a:off x="4951" y="1011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3" name="未知"/>
            <p:cNvSpPr>
              <a:spLocks noEditPoints="1"/>
            </p:cNvSpPr>
            <p:nvPr/>
          </p:nvSpPr>
          <p:spPr>
            <a:xfrm>
              <a:off x="4951" y="1415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4" name="未知"/>
            <p:cNvSpPr>
              <a:spLocks noEditPoints="1"/>
            </p:cNvSpPr>
            <p:nvPr/>
          </p:nvSpPr>
          <p:spPr>
            <a:xfrm>
              <a:off x="4951" y="1820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5" name="未知"/>
            <p:cNvSpPr>
              <a:spLocks noEditPoints="1"/>
            </p:cNvSpPr>
            <p:nvPr/>
          </p:nvSpPr>
          <p:spPr>
            <a:xfrm>
              <a:off x="4951" y="2224"/>
              <a:ext cx="20" cy="304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6" name="未知"/>
            <p:cNvSpPr>
              <a:spLocks noEditPoints="1"/>
            </p:cNvSpPr>
            <p:nvPr/>
          </p:nvSpPr>
          <p:spPr>
            <a:xfrm>
              <a:off x="4951" y="2629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7" name="未知"/>
            <p:cNvSpPr>
              <a:spLocks noEditPoints="1"/>
            </p:cNvSpPr>
            <p:nvPr/>
          </p:nvSpPr>
          <p:spPr>
            <a:xfrm>
              <a:off x="4951" y="3033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8" name="未知"/>
            <p:cNvSpPr>
              <a:spLocks noEditPoints="1"/>
            </p:cNvSpPr>
            <p:nvPr/>
          </p:nvSpPr>
          <p:spPr>
            <a:xfrm>
              <a:off x="4951" y="3438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69" name="未知"/>
            <p:cNvSpPr>
              <a:spLocks noEditPoints="1"/>
            </p:cNvSpPr>
            <p:nvPr/>
          </p:nvSpPr>
          <p:spPr>
            <a:xfrm>
              <a:off x="4951" y="3842"/>
              <a:ext cx="20" cy="303"/>
            </a:xfrm>
            <a:custGeom>
              <a:avLst/>
              <a:gdLst/>
              <a:ahLst/>
              <a:cxnLst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0" name="矩形 1169"/>
            <p:cNvSpPr/>
            <p:nvPr/>
          </p:nvSpPr>
          <p:spPr>
            <a:xfrm>
              <a:off x="4951" y="4246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1" name="未知"/>
            <p:cNvSpPr/>
            <p:nvPr/>
          </p:nvSpPr>
          <p:spPr>
            <a:xfrm>
              <a:off x="0" y="3281"/>
              <a:ext cx="20" cy="10"/>
            </a:xfrm>
            <a:custGeom>
              <a:avLst/>
              <a:gdLst/>
              <a:ahLst/>
              <a:cxnLst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72" name="组合 1171"/>
          <p:cNvGrpSpPr/>
          <p:nvPr/>
        </p:nvGrpSpPr>
        <p:grpSpPr>
          <a:xfrm>
            <a:off x="1066800" y="3444875"/>
            <a:ext cx="533400" cy="492125"/>
            <a:chOff x="0" y="0"/>
            <a:chExt cx="1062" cy="981"/>
          </a:xfrm>
        </p:grpSpPr>
        <p:sp>
          <p:nvSpPr>
            <p:cNvPr id="1173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4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5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6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7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8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79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0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1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2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3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4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5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86" name="组合 1185"/>
          <p:cNvGrpSpPr/>
          <p:nvPr/>
        </p:nvGrpSpPr>
        <p:grpSpPr>
          <a:xfrm>
            <a:off x="1066800" y="4552950"/>
            <a:ext cx="533400" cy="492125"/>
            <a:chOff x="0" y="0"/>
            <a:chExt cx="1062" cy="981"/>
          </a:xfrm>
        </p:grpSpPr>
        <p:sp>
          <p:nvSpPr>
            <p:cNvPr id="1187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8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89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0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1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2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3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4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5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6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7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8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99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00" name="组合 1199"/>
          <p:cNvGrpSpPr/>
          <p:nvPr/>
        </p:nvGrpSpPr>
        <p:grpSpPr>
          <a:xfrm>
            <a:off x="1066800" y="5562600"/>
            <a:ext cx="533400" cy="492125"/>
            <a:chOff x="0" y="0"/>
            <a:chExt cx="1062" cy="981"/>
          </a:xfrm>
        </p:grpSpPr>
        <p:sp>
          <p:nvSpPr>
            <p:cNvPr id="1201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2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3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4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5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6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7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8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09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0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1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2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3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14" name="组合 1213"/>
          <p:cNvGrpSpPr/>
          <p:nvPr/>
        </p:nvGrpSpPr>
        <p:grpSpPr>
          <a:xfrm>
            <a:off x="381000" y="3962400"/>
            <a:ext cx="533400" cy="492125"/>
            <a:chOff x="0" y="0"/>
            <a:chExt cx="1062" cy="981"/>
          </a:xfrm>
        </p:grpSpPr>
        <p:sp>
          <p:nvSpPr>
            <p:cNvPr id="1215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6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7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8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19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0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1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2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3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4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5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6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7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28" name="组合 1227"/>
          <p:cNvGrpSpPr/>
          <p:nvPr/>
        </p:nvGrpSpPr>
        <p:grpSpPr>
          <a:xfrm>
            <a:off x="381000" y="5070475"/>
            <a:ext cx="533400" cy="492125"/>
            <a:chOff x="0" y="0"/>
            <a:chExt cx="1062" cy="981"/>
          </a:xfrm>
        </p:grpSpPr>
        <p:sp>
          <p:nvSpPr>
            <p:cNvPr id="1229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1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2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3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4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5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6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7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8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0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1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42" name="组合 1241"/>
          <p:cNvGrpSpPr/>
          <p:nvPr/>
        </p:nvGrpSpPr>
        <p:grpSpPr>
          <a:xfrm>
            <a:off x="381000" y="6121400"/>
            <a:ext cx="533400" cy="492125"/>
            <a:chOff x="0" y="0"/>
            <a:chExt cx="1062" cy="981"/>
          </a:xfrm>
        </p:grpSpPr>
        <p:sp>
          <p:nvSpPr>
            <p:cNvPr id="1243" name="未知"/>
            <p:cNvSpPr/>
            <p:nvPr userDrawn="1"/>
          </p:nvSpPr>
          <p:spPr>
            <a:xfrm>
              <a:off x="25" y="0"/>
              <a:ext cx="207" cy="81"/>
            </a:xfrm>
            <a:custGeom>
              <a:avLst/>
              <a:gdLst/>
              <a:ahLst/>
              <a:cxnLst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4" name="未知"/>
            <p:cNvSpPr>
              <a:spLocks noEditPoints="1"/>
            </p:cNvSpPr>
            <p:nvPr userDrawn="1"/>
          </p:nvSpPr>
          <p:spPr>
            <a:xfrm>
              <a:off x="0" y="5"/>
              <a:ext cx="1062" cy="976"/>
            </a:xfrm>
            <a:custGeom>
              <a:avLst/>
              <a:gdLst/>
              <a:ahLst/>
              <a:cxnLst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5" name="未知"/>
            <p:cNvSpPr/>
            <p:nvPr userDrawn="1"/>
          </p:nvSpPr>
          <p:spPr>
            <a:xfrm>
              <a:off x="252" y="470"/>
              <a:ext cx="86" cy="102"/>
            </a:xfrm>
            <a:custGeom>
              <a:avLst/>
              <a:gdLst/>
              <a:ahLst/>
              <a:cxnLst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6" name="未知"/>
            <p:cNvSpPr/>
            <p:nvPr userDrawn="1"/>
          </p:nvSpPr>
          <p:spPr>
            <a:xfrm>
              <a:off x="171" y="511"/>
              <a:ext cx="76" cy="136"/>
            </a:xfrm>
            <a:custGeom>
              <a:avLst/>
              <a:gdLst/>
              <a:ahLst/>
              <a:cxnLst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7" name="未知"/>
            <p:cNvSpPr/>
            <p:nvPr userDrawn="1"/>
          </p:nvSpPr>
          <p:spPr>
            <a:xfrm>
              <a:off x="126" y="238"/>
              <a:ext cx="243" cy="116"/>
            </a:xfrm>
            <a:custGeom>
              <a:avLst/>
              <a:gdLst/>
              <a:ahLst/>
              <a:cxnLst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8" name="未知"/>
            <p:cNvSpPr/>
            <p:nvPr userDrawn="1"/>
          </p:nvSpPr>
          <p:spPr>
            <a:xfrm>
              <a:off x="404" y="561"/>
              <a:ext cx="177" cy="187"/>
            </a:xfrm>
            <a:custGeom>
              <a:avLst/>
              <a:gdLst/>
              <a:ahLst/>
              <a:cxnLst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9" name="未知"/>
            <p:cNvSpPr/>
            <p:nvPr userDrawn="1"/>
          </p:nvSpPr>
          <p:spPr>
            <a:xfrm>
              <a:off x="809" y="374"/>
              <a:ext cx="177" cy="36"/>
            </a:xfrm>
            <a:custGeom>
              <a:avLst/>
              <a:gdLst/>
              <a:ahLst/>
              <a:cxnLst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0" name="未知"/>
            <p:cNvSpPr/>
            <p:nvPr userDrawn="1"/>
          </p:nvSpPr>
          <p:spPr>
            <a:xfrm>
              <a:off x="869" y="369"/>
              <a:ext cx="137" cy="81"/>
            </a:xfrm>
            <a:custGeom>
              <a:avLst/>
              <a:gdLst/>
              <a:ahLst/>
              <a:cxnLst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1" name="未知"/>
            <p:cNvSpPr/>
            <p:nvPr userDrawn="1"/>
          </p:nvSpPr>
          <p:spPr>
            <a:xfrm>
              <a:off x="864" y="420"/>
              <a:ext cx="177" cy="86"/>
            </a:xfrm>
            <a:custGeom>
              <a:avLst/>
              <a:gdLst/>
              <a:ahLst/>
              <a:cxnLst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2" name="未知"/>
            <p:cNvSpPr/>
            <p:nvPr userDrawn="1"/>
          </p:nvSpPr>
          <p:spPr>
            <a:xfrm>
              <a:off x="748" y="501"/>
              <a:ext cx="248" cy="60"/>
            </a:xfrm>
            <a:custGeom>
              <a:avLst/>
              <a:gdLst/>
              <a:ahLst/>
              <a:cxnLst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3" name="未知"/>
            <p:cNvSpPr/>
            <p:nvPr userDrawn="1"/>
          </p:nvSpPr>
          <p:spPr>
            <a:xfrm>
              <a:off x="773" y="556"/>
              <a:ext cx="203" cy="56"/>
            </a:xfrm>
            <a:custGeom>
              <a:avLst/>
              <a:gdLst/>
              <a:ahLst/>
              <a:cxnLst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4" name="未知"/>
            <p:cNvSpPr/>
            <p:nvPr userDrawn="1"/>
          </p:nvSpPr>
          <p:spPr>
            <a:xfrm>
              <a:off x="763" y="602"/>
              <a:ext cx="207" cy="172"/>
            </a:xfrm>
            <a:custGeom>
              <a:avLst/>
              <a:gdLst/>
              <a:ahLst/>
              <a:cxnLst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5" name="未知"/>
            <p:cNvSpPr/>
            <p:nvPr userDrawn="1"/>
          </p:nvSpPr>
          <p:spPr>
            <a:xfrm>
              <a:off x="900" y="521"/>
              <a:ext cx="126" cy="318"/>
            </a:xfrm>
            <a:custGeom>
              <a:avLst/>
              <a:gdLst/>
              <a:ahLst/>
              <a:cxnLst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56" name="组合 1255"/>
          <p:cNvGrpSpPr/>
          <p:nvPr/>
        </p:nvGrpSpPr>
        <p:grpSpPr>
          <a:xfrm>
            <a:off x="6934200" y="-4762"/>
            <a:ext cx="2317750" cy="2060575"/>
            <a:chOff x="0" y="0"/>
            <a:chExt cx="1748" cy="1556"/>
          </a:xfrm>
        </p:grpSpPr>
        <p:sp>
          <p:nvSpPr>
            <p:cNvPr id="1257" name="未知"/>
            <p:cNvSpPr/>
            <p:nvPr userDrawn="1"/>
          </p:nvSpPr>
          <p:spPr>
            <a:xfrm>
              <a:off x="81" y="0"/>
              <a:ext cx="1586" cy="1443"/>
            </a:xfrm>
            <a:custGeom>
              <a:avLst/>
              <a:gdLst/>
              <a:ahLst/>
              <a:cxnLst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258" name="组合 1257"/>
            <p:cNvGrpSpPr/>
            <p:nvPr userDrawn="1"/>
          </p:nvGrpSpPr>
          <p:grpSpPr>
            <a:xfrm>
              <a:off x="0" y="5"/>
              <a:ext cx="1748" cy="1551"/>
              <a:chOff x="0" y="0"/>
              <a:chExt cx="2958" cy="2699"/>
            </a:xfrm>
          </p:grpSpPr>
          <p:sp>
            <p:nvSpPr>
              <p:cNvPr id="1259" name="未知"/>
              <p:cNvSpPr/>
              <p:nvPr/>
            </p:nvSpPr>
            <p:spPr>
              <a:xfrm>
                <a:off x="142" y="0"/>
                <a:ext cx="490" cy="187"/>
              </a:xfrm>
              <a:custGeom>
                <a:avLst/>
                <a:gdLst/>
                <a:ahLst/>
                <a:cxnLst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0" name="未知"/>
              <p:cNvSpPr>
                <a:spLocks noEditPoints="1"/>
              </p:cNvSpPr>
              <p:nvPr/>
            </p:nvSpPr>
            <p:spPr>
              <a:xfrm>
                <a:off x="0" y="0"/>
                <a:ext cx="2958" cy="2699"/>
              </a:xfrm>
              <a:custGeom>
                <a:avLst/>
                <a:gdLst/>
                <a:ahLst/>
                <a:cxnLst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1" name="未知"/>
              <p:cNvSpPr/>
              <p:nvPr/>
            </p:nvSpPr>
            <p:spPr>
              <a:xfrm>
                <a:off x="703" y="1269"/>
                <a:ext cx="238" cy="283"/>
              </a:xfrm>
              <a:custGeom>
                <a:avLst/>
                <a:gdLst/>
                <a:ahLst/>
                <a:cxnLst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2" name="未知"/>
              <p:cNvSpPr/>
              <p:nvPr/>
            </p:nvSpPr>
            <p:spPr>
              <a:xfrm>
                <a:off x="485" y="1385"/>
                <a:ext cx="208" cy="379"/>
              </a:xfrm>
              <a:custGeom>
                <a:avLst/>
                <a:gdLst/>
                <a:ahLst/>
                <a:cxnLst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3" name="未知"/>
              <p:cNvSpPr/>
              <p:nvPr/>
            </p:nvSpPr>
            <p:spPr>
              <a:xfrm>
                <a:off x="354" y="627"/>
                <a:ext cx="683" cy="318"/>
              </a:xfrm>
              <a:custGeom>
                <a:avLst/>
                <a:gdLst/>
                <a:ahLst/>
                <a:cxnLst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4" name="未知"/>
              <p:cNvSpPr/>
              <p:nvPr/>
            </p:nvSpPr>
            <p:spPr>
              <a:xfrm>
                <a:off x="1128" y="1527"/>
                <a:ext cx="490" cy="515"/>
              </a:xfrm>
              <a:custGeom>
                <a:avLst/>
                <a:gdLst/>
                <a:ahLst/>
                <a:cxnLst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5" name="未知"/>
              <p:cNvSpPr/>
              <p:nvPr/>
            </p:nvSpPr>
            <p:spPr>
              <a:xfrm>
                <a:off x="2255" y="1006"/>
                <a:ext cx="501" cy="96"/>
              </a:xfrm>
              <a:custGeom>
                <a:avLst/>
                <a:gdLst/>
                <a:ahLst/>
                <a:cxnLst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6" name="未知"/>
              <p:cNvSpPr/>
              <p:nvPr/>
            </p:nvSpPr>
            <p:spPr>
              <a:xfrm>
                <a:off x="2422" y="986"/>
                <a:ext cx="385" cy="237"/>
              </a:xfrm>
              <a:custGeom>
                <a:avLst/>
                <a:gdLst/>
                <a:ahLst/>
                <a:cxnLst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7" name="未知"/>
              <p:cNvSpPr/>
              <p:nvPr/>
            </p:nvSpPr>
            <p:spPr>
              <a:xfrm>
                <a:off x="2407" y="1183"/>
                <a:ext cx="415" cy="187"/>
              </a:xfrm>
              <a:custGeom>
                <a:avLst/>
                <a:gdLst/>
                <a:ahLst/>
                <a:cxnLst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8" name="未知"/>
              <p:cNvSpPr/>
              <p:nvPr/>
            </p:nvSpPr>
            <p:spPr>
              <a:xfrm>
                <a:off x="2083" y="1360"/>
                <a:ext cx="698" cy="167"/>
              </a:xfrm>
              <a:custGeom>
                <a:avLst/>
                <a:gdLst/>
                <a:ahLst/>
                <a:cxnLst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69" name="未知"/>
              <p:cNvSpPr/>
              <p:nvPr/>
            </p:nvSpPr>
            <p:spPr>
              <a:xfrm>
                <a:off x="2159" y="1522"/>
                <a:ext cx="567" cy="146"/>
              </a:xfrm>
              <a:custGeom>
                <a:avLst/>
                <a:gdLst/>
                <a:ahLst/>
                <a:cxnLst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0" name="未知"/>
              <p:cNvSpPr/>
              <p:nvPr/>
            </p:nvSpPr>
            <p:spPr>
              <a:xfrm>
                <a:off x="2124" y="1638"/>
                <a:ext cx="581" cy="480"/>
              </a:xfrm>
              <a:custGeom>
                <a:avLst/>
                <a:gdLst/>
                <a:ahLst/>
                <a:cxnLst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71" name="未知"/>
              <p:cNvSpPr/>
              <p:nvPr/>
            </p:nvSpPr>
            <p:spPr>
              <a:xfrm>
                <a:off x="2503" y="1446"/>
                <a:ext cx="329" cy="854"/>
              </a:xfrm>
              <a:custGeom>
                <a:avLst/>
                <a:gdLst/>
                <a:ahLst/>
                <a:cxnLst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272" name="标题 1271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73" name="文本占位符 1272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74" name="日期占位符 1273"/>
          <p:cNvSpPr>
            <a:spLocks noGrp="1"/>
          </p:cNvSpPr>
          <p:nvPr>
            <p:ph type="dt" sz="half" idx="2"/>
          </p:nvPr>
        </p:nvSpPr>
        <p:spPr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75" name="页脚占位符 1274"/>
          <p:cNvSpPr>
            <a:spLocks noGrp="1"/>
          </p:cNvSpPr>
          <p:nvPr>
            <p:ph type="ftr" sz="quarter" idx="3"/>
          </p:nvPr>
        </p:nvSpPr>
        <p:spPr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76" name="灯片编号占位符 1275"/>
          <p:cNvSpPr>
            <a:spLocks noGrp="1"/>
          </p:cNvSpPr>
          <p:nvPr>
            <p:ph type="sldNum" sz="quarter" idx="4"/>
          </p:nvPr>
        </p:nvSpPr>
        <p:spPr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Ø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74.xml"/><Relationship Id="rId6" Type="http://schemas.openxmlformats.org/officeDocument/2006/relationships/slide" Target="slide57.xml"/><Relationship Id="rId5" Type="http://schemas.openxmlformats.org/officeDocument/2006/relationships/image" Target="../media/image1.jpeg"/><Relationship Id="rId4" Type="http://schemas.openxmlformats.org/officeDocument/2006/relationships/hyperlink" Target="http://lib.hncj.cn/luntan/plusdesk5.asp" TargetMode="External"/><Relationship Id="rId3" Type="http://schemas.openxmlformats.org/officeDocument/2006/relationships/slide" Target="slide95.xml"/><Relationship Id="rId2" Type="http://schemas.openxmlformats.org/officeDocument/2006/relationships/slide" Target="slide36.xml"/><Relationship Id="rId1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mall.artxun.com/mg_32677/" TargetMode="Externa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8.jpe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9.jpe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0.jpe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142.jpeg"/><Relationship Id="rId1" Type="http://schemas.openxmlformats.org/officeDocument/2006/relationships/image" Target="../media/image14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24.xml"/><Relationship Id="rId1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slide" Target="slide16.xml"/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4.png"/><Relationship Id="rId2" Type="http://schemas.openxmlformats.org/officeDocument/2006/relationships/slide" Target="slide16.xml"/><Relationship Id="rId1" Type="http://schemas.openxmlformats.org/officeDocument/2006/relationships/slide" Target="slide36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1.jpeg"/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image" Target="../media/image68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image" Target="../media/image71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image" Target="../media/image74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image" Target="../media/image7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1.jpeg"/><Relationship Id="rId1" Type="http://schemas.openxmlformats.org/officeDocument/2006/relationships/image" Target="../media/image80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4.jpeg"/><Relationship Id="rId1" Type="http://schemas.openxmlformats.org/officeDocument/2006/relationships/image" Target="../media/image83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5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image" Target="../media/image8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0.jpeg"/><Relationship Id="rId1" Type="http://schemas.openxmlformats.org/officeDocument/2006/relationships/image" Target="../media/image89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image" Target="../media/image9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5.jpeg"/><Relationship Id="rId1" Type="http://schemas.openxmlformats.org/officeDocument/2006/relationships/image" Target="../media/image9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7.jpeg"/><Relationship Id="rId1" Type="http://schemas.openxmlformats.org/officeDocument/2006/relationships/image" Target="../media/image96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8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100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4.jpeg"/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image" Target="../media/image101.jpeg"/></Relationships>
</file>

<file path=ppt/slides/_rels/slide7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image" Target="../media/image105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9.jpeg"/><Relationship Id="rId1" Type="http://schemas.openxmlformats.org/officeDocument/2006/relationships/image" Target="../media/image108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1.jpeg"/><Relationship Id="rId1" Type="http://schemas.openxmlformats.org/officeDocument/2006/relationships/image" Target="../media/image1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5.jpeg"/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image" Target="../media/image112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7.jpeg"/><Relationship Id="rId1" Type="http://schemas.openxmlformats.org/officeDocument/2006/relationships/image" Target="../media/image116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8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0.jpeg"/><Relationship Id="rId1" Type="http://schemas.openxmlformats.org/officeDocument/2006/relationships/image" Target="../media/image119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1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3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4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5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6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127.jpeg"/></Relationships>
</file>

<file path=ppt/slides/_rels/slide9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2.png"/><Relationship Id="rId6" Type="http://schemas.openxmlformats.org/officeDocument/2006/relationships/image" Target="../media/image131.png"/><Relationship Id="rId5" Type="http://schemas.openxmlformats.org/officeDocument/2006/relationships/image" Target="../media/image130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29.png"/><Relationship Id="rId2" Type="http://schemas.openxmlformats.org/officeDocument/2006/relationships/image" Target="../media/image128.jpeg"/><Relationship Id="rId1" Type="http://schemas.openxmlformats.org/officeDocument/2006/relationships/slide" Target="slide2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3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5.jpeg"/><Relationship Id="rId1" Type="http://schemas.openxmlformats.org/officeDocument/2006/relationships/image" Target="../media/image134.jpeg"/></Relationships>
</file>

<file path=ppt/slides/_rels/slide9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7.jpeg"/><Relationship Id="rId2" Type="http://schemas.openxmlformats.org/officeDocument/2006/relationships/image" Target="../media/image136.png"/><Relationship Id="rId1" Type="http://schemas.openxmlformats.org/officeDocument/2006/relationships/image" Target="../media/image131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4097">
            <a:hlinkClick r:id="rId1" action="ppaction://hlinksldjump"/>
          </p:cNvPr>
          <p:cNvSpPr txBox="1"/>
          <p:nvPr/>
        </p:nvSpPr>
        <p:spPr>
          <a:xfrm>
            <a:off x="838200" y="251460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chemeClr val="hlink"/>
                </a:solidFill>
                <a:latin typeface="Arial" panose="020B0604020202020204" pitchFamily="34" charset="0"/>
                <a:ea typeface="方正静蕾简体" pitchFamily="2" charset="-122"/>
              </a:rPr>
              <a:t>一、钢笔楷书笔画的特点与写法</a:t>
            </a:r>
            <a:r>
              <a:rPr lang="zh-CN" altLang="en-US" b="1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  <a:endParaRPr lang="zh-CN" altLang="en-US" b="1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4099" name="文本框 4098">
            <a:hlinkClick r:id="rId2" action="ppaction://hlinksldjump"/>
          </p:cNvPr>
          <p:cNvSpPr txBox="1"/>
          <p:nvPr/>
        </p:nvSpPr>
        <p:spPr>
          <a:xfrm>
            <a:off x="838200" y="350520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>
                <a:solidFill>
                  <a:schemeClr val="hlink"/>
                </a:solidFill>
                <a:latin typeface="Arial" panose="020B0604020202020204" pitchFamily="34" charset="0"/>
                <a:ea typeface="方正静蕾简体" pitchFamily="2" charset="-122"/>
              </a:rPr>
              <a:t>二、楷书结构（常用结构与部首）分析</a:t>
            </a:r>
            <a:endParaRPr lang="zh-CN" altLang="en-US" sz="3200" b="1">
              <a:solidFill>
                <a:schemeClr val="hlink"/>
              </a:solidFill>
              <a:latin typeface="Arial" panose="020B0604020202020204" pitchFamily="34" charset="0"/>
              <a:ea typeface="方正静蕾简体" pitchFamily="2" charset="-122"/>
            </a:endParaRPr>
          </a:p>
        </p:txBody>
      </p:sp>
      <p:sp>
        <p:nvSpPr>
          <p:cNvPr id="4100" name="文本框 4099">
            <a:hlinkClick r:id="rId3" action="ppaction://hlinksldjump"/>
          </p:cNvPr>
          <p:cNvSpPr txBox="1"/>
          <p:nvPr/>
        </p:nvSpPr>
        <p:spPr>
          <a:xfrm>
            <a:off x="4419600" y="5181600"/>
            <a:ext cx="563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u="sng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静蕾简体" pitchFamily="2" charset="-122"/>
              </a:rPr>
              <a:t>五、中国书法艺术欣赏</a:t>
            </a:r>
            <a:endParaRPr lang="zh-CN" altLang="en-US" sz="3200" b="1" u="sng" dirty="0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方正静蕾简体" pitchFamily="2" charset="-122"/>
            </a:endParaRPr>
          </a:p>
        </p:txBody>
      </p:sp>
      <p:sp>
        <p:nvSpPr>
          <p:cNvPr id="4101" name="矩形 4100">
            <a:hlinkClick r:id="rId4"/>
          </p:cNvPr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2" name="矩形 4101" descr="白色大理石"/>
          <p:cNvSpPr/>
          <p:nvPr/>
        </p:nvSpPr>
        <p:spPr>
          <a:xfrm>
            <a:off x="685800" y="304800"/>
            <a:ext cx="7010400" cy="180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6600">
                <a:blipFill rotWithShape="0">
                  <a:blip r:embed="rId5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 硬笔书法</a:t>
            </a:r>
            <a:endParaRPr lang="zh-CN" altLang="en-US" sz="6600">
              <a:blipFill rotWithShape="0">
                <a:blip r:embed="rId5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3" name="矩形 4102">
            <a:hlinkClick r:id="rId6" action="ppaction://hlinksldjump"/>
          </p:cNvPr>
          <p:cNvSpPr>
            <a:spLocks noRot="1"/>
          </p:cNvSpPr>
          <p:nvPr/>
        </p:nvSpPr>
        <p:spPr>
          <a:xfrm>
            <a:off x="838200" y="4343400"/>
            <a:ext cx="4648200" cy="381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¡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b="1">
                <a:solidFill>
                  <a:schemeClr val="hlink"/>
                </a:solidFill>
                <a:ea typeface="方正静蕾简体" pitchFamily="2" charset="-122"/>
              </a:rPr>
              <a:t>三、汉字结构要点</a:t>
            </a:r>
            <a:endParaRPr lang="zh-CN" altLang="en-US">
              <a:solidFill>
                <a:schemeClr val="hlink"/>
              </a:solidFill>
              <a:ea typeface="方正静蕾简体" pitchFamily="2" charset="-122"/>
            </a:endParaRPr>
          </a:p>
        </p:txBody>
      </p:sp>
      <p:sp>
        <p:nvSpPr>
          <p:cNvPr id="4104" name="矩形 4103">
            <a:hlinkClick r:id="rId7" action="ppaction://hlinksldjump"/>
          </p:cNvPr>
          <p:cNvSpPr>
            <a:spLocks noRot="1"/>
          </p:cNvSpPr>
          <p:nvPr/>
        </p:nvSpPr>
        <p:spPr>
          <a:xfrm>
            <a:off x="4343400" y="4343400"/>
            <a:ext cx="4648200" cy="381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¡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b="1" dirty="0">
                <a:solidFill>
                  <a:schemeClr val="hlink"/>
                </a:solidFill>
                <a:ea typeface="方正静蕾简体" pitchFamily="2" charset="-122"/>
              </a:rPr>
              <a:t>四、汉字结构规律</a:t>
            </a:r>
            <a:endParaRPr lang="zh-CN" altLang="en-US" dirty="0">
              <a:solidFill>
                <a:schemeClr val="hlink"/>
              </a:solidFill>
              <a:ea typeface="方正静蕾简体" pitchFamily="2" charset="-122"/>
            </a:endParaRPr>
          </a:p>
          <a:p>
            <a:pPr lvl="0" algn="ctr">
              <a:buNone/>
            </a:pPr>
            <a:endParaRPr lang="zh-CN" altLang="en-US" dirty="0">
              <a:solidFill>
                <a:schemeClr val="hlink"/>
              </a:solidFill>
              <a:ea typeface="黑体" panose="02010609060101010101" pitchFamily="2" charset="-122"/>
            </a:endParaRPr>
          </a:p>
        </p:txBody>
      </p:sp>
      <p:sp>
        <p:nvSpPr>
          <p:cNvPr id="4105" name="文本框 4104"/>
          <p:cNvSpPr txBox="1"/>
          <p:nvPr/>
        </p:nvSpPr>
        <p:spPr>
          <a:xfrm>
            <a:off x="838200" y="5181600"/>
            <a:ext cx="33528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>
                <a:solidFill>
                  <a:schemeClr val="hlink"/>
                </a:solidFill>
                <a:latin typeface="Arial" panose="020B0604020202020204" pitchFamily="34" charset="0"/>
                <a:ea typeface="方正静蕾简体" pitchFamily="2" charset="-122"/>
              </a:rPr>
              <a:t>六、关于临帖</a:t>
            </a:r>
            <a:endParaRPr lang="zh-CN" altLang="en-US" sz="3600" b="1">
              <a:solidFill>
                <a:schemeClr val="hlink"/>
              </a:solidFill>
              <a:latin typeface="Arial" panose="020B0604020202020204" pitchFamily="34" charset="0"/>
              <a:ea typeface="方正静蕾简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标题 10547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5475" name="文本占位符 105474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05476" name="图片 10547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04800"/>
            <a:ext cx="8153400" cy="610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文本占位符 95233"/>
          <p:cNvSpPr/>
          <p:nvPr>
            <p:ph type="body" idx="1"/>
          </p:nvPr>
        </p:nvSpPr>
        <p:spPr>
          <a:xfrm>
            <a:off x="0" y="533400"/>
            <a:ext cx="9144000" cy="6324600"/>
          </a:xfrm>
          <a:ln/>
        </p:spPr>
        <p:txBody>
          <a:bodyPr vert="horz" wrap="square" anchor="t"/>
          <a:p>
            <a:pPr>
              <a:lnSpc>
                <a:spcPct val="80000"/>
              </a:lnSpc>
              <a:spcBef>
                <a:spcPct val="0"/>
              </a:spcBef>
              <a:buClrTx/>
              <a:buNone/>
            </a:pPr>
            <a:r>
              <a:rPr lang="zh-CN" altLang="en-US" sz="2400"/>
              <a:t>             </a:t>
            </a:r>
            <a:r>
              <a:rPr lang="zh-CN" altLang="en-US">
                <a:hlinkClick r:id="rId1"/>
              </a:rPr>
              <a:t>王羲之书</a:t>
            </a:r>
            <a:r>
              <a:rPr lang="zh-CN" altLang="en-US"/>
              <a:t>法主要特点是平和自然，笔势委婉含蓄，遒美健秀，后人评曰：“</a:t>
            </a:r>
            <a:r>
              <a:rPr lang="zh-CN" altLang="en-US">
                <a:solidFill>
                  <a:srgbClr val="009900"/>
                </a:solidFill>
              </a:rPr>
              <a:t>飘若游浮云，矫如惊龙</a:t>
            </a:r>
            <a:r>
              <a:rPr lang="zh-CN" altLang="en-US"/>
              <a:t>”。王羲之的书法精致、美仑美奂，是极富有美的观赏的。总之，他把汉字书写从实用引入一种注重技法，讲究情趣的境界，标志着书法家不仅发现书法美，而且能表现书法美。无论横、竖、点、撇、钩、折、捺，真可说极尽用笔使锋之妙。</a:t>
            </a:r>
            <a:r>
              <a:rPr lang="en-US" altLang="zh-CN"/>
              <a:t>《</a:t>
            </a:r>
            <a:r>
              <a:rPr lang="zh-CN" altLang="en-US"/>
              <a:t>兰亭序</a:t>
            </a:r>
            <a:r>
              <a:rPr lang="en-US" altLang="zh-CN"/>
              <a:t>》</a:t>
            </a:r>
            <a:r>
              <a:rPr lang="zh-CN" altLang="en-US"/>
              <a:t>凡三百二十四字，每一字都姿态殊异，圆转自如。王羲之出神入化。</a:t>
            </a:r>
            <a:endParaRPr lang="zh-CN" altLang="en-US"/>
          </a:p>
          <a:p>
            <a:pPr>
              <a:lnSpc>
                <a:spcPct val="80000"/>
              </a:lnSpc>
              <a:spcBef>
                <a:spcPct val="0"/>
              </a:spcBef>
              <a:buClrTx/>
              <a:buNone/>
            </a:pPr>
            <a:endParaRPr lang="zh-CN" altLang="en-US"/>
          </a:p>
          <a:p>
            <a:pPr>
              <a:lnSpc>
                <a:spcPct val="80000"/>
              </a:lnSpc>
              <a:spcBef>
                <a:spcPct val="0"/>
              </a:spcBef>
              <a:buClrTx/>
              <a:buNone/>
            </a:pPr>
            <a:br>
              <a:rPr lang="zh-CN" altLang="en-US"/>
            </a:br>
            <a:r>
              <a:rPr lang="zh-CN" altLang="en-US"/>
              <a:t>       王羲之博精群法</a:t>
            </a:r>
            <a:r>
              <a:rPr lang="en-US" altLang="zh-CN"/>
              <a:t>,</a:t>
            </a:r>
            <a:r>
              <a:rPr lang="zh-CN" altLang="en-US"/>
              <a:t>推陈出新</a:t>
            </a:r>
            <a:r>
              <a:rPr lang="en-US" altLang="zh-CN"/>
              <a:t>,</a:t>
            </a:r>
            <a:r>
              <a:rPr lang="zh-CN" altLang="en-US"/>
              <a:t>开一代新风。他具有儒雅飘逸、高洁傲世的气质和个性。魏晋清谈世风给他以深刻的影响</a:t>
            </a:r>
            <a:r>
              <a:rPr lang="en-US" altLang="zh-CN"/>
              <a:t>,</a:t>
            </a:r>
            <a:r>
              <a:rPr lang="zh-CN" altLang="en-US"/>
              <a:t>他退隐山林</a:t>
            </a:r>
            <a:r>
              <a:rPr lang="en-US" altLang="zh-CN"/>
              <a:t>,</a:t>
            </a:r>
            <a:r>
              <a:rPr lang="zh-CN" altLang="en-US"/>
              <a:t>以吟诗作书为乐</a:t>
            </a:r>
            <a:r>
              <a:rPr lang="en-US" altLang="zh-CN"/>
              <a:t>,</a:t>
            </a:r>
            <a:r>
              <a:rPr lang="zh-CN" altLang="en-US"/>
              <a:t>故其书风清峻飘逸</a:t>
            </a:r>
            <a:r>
              <a:rPr lang="en-US" altLang="zh-CN"/>
              <a:t>,</a:t>
            </a:r>
            <a:r>
              <a:rPr lang="zh-CN" altLang="en-US"/>
              <a:t>含蓄蕴藉</a:t>
            </a:r>
            <a:r>
              <a:rPr lang="en-US" altLang="zh-CN"/>
              <a:t>,</a:t>
            </a:r>
            <a:r>
              <a:rPr lang="zh-CN" altLang="en-US"/>
              <a:t>行云流水</a:t>
            </a:r>
            <a:r>
              <a:rPr lang="en-US" altLang="zh-CN"/>
              <a:t>. </a:t>
            </a:r>
            <a:endParaRPr lang="en-US" altLang="zh-CN"/>
          </a:p>
          <a:p>
            <a:pPr>
              <a:lnSpc>
                <a:spcPct val="80000"/>
              </a:lnSpc>
              <a:spcBef>
                <a:spcPct val="0"/>
              </a:spcBef>
              <a:buClrTx/>
              <a:buNone/>
            </a:pPr>
            <a:r>
              <a:rPr lang="en-US" altLang="zh-CN" sz="2400"/>
              <a:t> </a:t>
            </a:r>
            <a:endParaRPr lang="en-US" altLang="zh-CN" sz="240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258" name="图片 96257" descr="颜真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1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9" name="矩形 96258"/>
          <p:cNvSpPr/>
          <p:nvPr/>
        </p:nvSpPr>
        <p:spPr>
          <a:xfrm>
            <a:off x="6858000" y="2590800"/>
            <a:ext cx="1752600" cy="3657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ClrTx/>
            </a:pPr>
            <a:r>
              <a:rPr lang="zh-CN" altLang="en-US" sz="7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颜</a:t>
            </a:r>
            <a:endParaRPr lang="zh-CN" altLang="en-US" sz="72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buClrTx/>
            </a:pPr>
            <a:r>
              <a:rPr lang="zh-CN" altLang="en-US" sz="7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真</a:t>
            </a:r>
            <a:endParaRPr lang="zh-CN" altLang="en-US" sz="72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buClrTx/>
            </a:pPr>
            <a:r>
              <a:rPr lang="zh-CN" altLang="en-US" sz="7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卿</a:t>
            </a:r>
            <a:endParaRPr lang="zh-CN" altLang="en-US" sz="72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标题 97281"/>
          <p:cNvSpPr>
            <a:spLocks noGrp="1" noRot="1"/>
          </p:cNvSpPr>
          <p:nvPr>
            <p:ph type="title"/>
          </p:nvPr>
        </p:nvSpPr>
        <p:spPr>
          <a:xfrm>
            <a:off x="6248400" y="685800"/>
            <a:ext cx="2286000" cy="5562600"/>
          </a:xfrm>
          <a:ln/>
        </p:spPr>
        <p:txBody>
          <a:bodyPr anchor="ctr"/>
          <a:p>
            <a:r>
              <a:rPr lang="zh-CN" altLang="en-US" sz="8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rPr>
              <a:t>柳</a:t>
            </a:r>
            <a:br>
              <a:rPr lang="zh-CN" altLang="en-US" sz="8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rPr>
            </a:br>
            <a:r>
              <a:rPr lang="zh-CN" altLang="en-US" sz="8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rPr>
              <a:t>公</a:t>
            </a:r>
            <a:br>
              <a:rPr lang="zh-CN" altLang="en-US" sz="8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rPr>
            </a:br>
            <a:r>
              <a:rPr lang="zh-CN" altLang="en-US" sz="8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rPr>
              <a:t>权</a:t>
            </a:r>
            <a:endParaRPr lang="zh-CN" altLang="en-US"/>
          </a:p>
        </p:txBody>
      </p:sp>
      <p:pic>
        <p:nvPicPr>
          <p:cNvPr id="97283" name="图片 97282" descr="柳公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0"/>
            <a:ext cx="55626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文本占位符 98305"/>
          <p:cNvSpPr>
            <a:spLocks noGrp="1" noRot="1"/>
          </p:cNvSpPr>
          <p:nvPr>
            <p:ph type="body" idx="1"/>
          </p:nvPr>
        </p:nvSpPr>
        <p:spPr>
          <a:xfrm>
            <a:off x="0" y="0"/>
            <a:ext cx="9144000" cy="4498975"/>
          </a:xfrm>
          <a:ln/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颜真卿的书法筋力丰满，柳公权的书法骨力遒劲，所以有“颜筋柳骨”的称谓。</a:t>
            </a:r>
            <a:r>
              <a:rPr lang="zh-CN" altLang="en-US" sz="2400"/>
              <a:t> </a:t>
            </a:r>
            <a:endParaRPr lang="zh-CN" altLang="en-US" sz="2400"/>
          </a:p>
          <a:p>
            <a:pPr>
              <a:lnSpc>
                <a:spcPct val="80000"/>
              </a:lnSpc>
            </a:pPr>
            <a:r>
              <a:rPr lang="zh-CN" altLang="en-US" sz="2400"/>
              <a:t>颜体浑厚大气，结体宽厚，体现唐朝丰厚的气韵，柳体坚毅瘦削，结体严谨。</a:t>
            </a:r>
            <a:endParaRPr lang="zh-CN" altLang="en-US" sz="2400"/>
          </a:p>
          <a:p>
            <a:pPr>
              <a:lnSpc>
                <a:spcPct val="80000"/>
              </a:lnSpc>
            </a:pPr>
            <a:r>
              <a:rPr lang="zh-CN" altLang="en-US" sz="2400"/>
              <a:t>颜真卿的书法，号称颜体，有他独特的风格和笔法。他所留下的碑帖很多，后世的书法家认为从他的一些碑帖中可以找到「圆笔」的痕迹，和其他书法家的「方笔」不同。 颜真卿被使用圆笔的书法家奉为开创者。他和使用方笔的王羲之，都对后世产生既深且远的影响。 他的书法，既有以往书风中了气韵法度，又不为古法所束缚，突破了唐初的墨守成规，自成一幅，称为“颜体”。宋欧阳修评论说：“斯人忠义出于天性，故其字画刚劲独立，不袭前迹，挺然奇伟，有似其为人。宋朱长文</a:t>
            </a:r>
            <a:r>
              <a:rPr lang="en-US" altLang="zh-CN" sz="2400"/>
              <a:t>《</a:t>
            </a:r>
            <a:r>
              <a:rPr lang="zh-CN" altLang="en-US" sz="2400"/>
              <a:t>续书断</a:t>
            </a:r>
            <a:r>
              <a:rPr lang="en-US" altLang="zh-CN" sz="2400"/>
              <a:t>》</a:t>
            </a:r>
            <a:r>
              <a:rPr lang="zh-CN" altLang="en-US" sz="2400"/>
              <a:t>中列其书法为神品。”并评说：“点如坠石，画如夏云，钩如屈金，戈如发弩，纵横有象，低昂有态，自羲、献以来，未有如公者也。” </a:t>
            </a:r>
            <a:endParaRPr lang="zh-CN" altLang="en-US" sz="2400"/>
          </a:p>
        </p:txBody>
      </p:sp>
      <p:sp>
        <p:nvSpPr>
          <p:cNvPr id="98307" name="矩形 98306"/>
          <p:cNvSpPr/>
          <p:nvPr/>
        </p:nvSpPr>
        <p:spPr>
          <a:xfrm>
            <a:off x="0" y="4724400"/>
            <a:ext cx="9144000" cy="1844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2400">
                <a:latin typeface="Arial" panose="020B0604020202020204" pitchFamily="34" charset="0"/>
              </a:rPr>
              <a:t>柳公权</a:t>
            </a:r>
            <a:r>
              <a:rPr lang="en-US" altLang="zh-CN" sz="2400">
                <a:latin typeface="Arial" panose="020B0604020202020204" pitchFamily="34" charset="0"/>
              </a:rPr>
              <a:t>( 778</a:t>
            </a:r>
            <a:r>
              <a:rPr lang="zh-CN" altLang="en-US" sz="2400">
                <a:latin typeface="Arial" panose="020B0604020202020204" pitchFamily="34" charset="0"/>
              </a:rPr>
              <a:t>－</a:t>
            </a:r>
            <a:r>
              <a:rPr lang="en-US" altLang="zh-CN" sz="2400">
                <a:latin typeface="Arial" panose="020B0604020202020204" pitchFamily="34" charset="0"/>
              </a:rPr>
              <a:t>865 )</a:t>
            </a:r>
            <a:r>
              <a:rPr lang="zh-CN" altLang="en-US" sz="2400">
                <a:latin typeface="Arial" panose="020B0604020202020204" pitchFamily="34" charset="0"/>
              </a:rPr>
              <a:t>，唐朝最后一位大书家，京兆华原（今陕西耀县）人。宫至太子少师，故世称“柳少师”。 他书法初学王羲之，以后遍阅近代书法，学习颜真卿，溶汇自己新意，然后自成一家，自创独树一帜的柳体，为后世百代楷模。 他的字取匀衡瘦硬，追魏碑斩钉截铁势，点画爽利挺秀，骨力遒劲，结体严紧。“书贵瘦硬方通神”他的楷书，较之颜体，则稍均匀瘦硬，故有「颜筋柳骨」之称。 </a:t>
            </a:r>
            <a:endParaRPr lang="zh-CN" altLang="en-US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标题 99329"/>
          <p:cNvSpPr>
            <a:spLocks noGrp="1" noRot="1"/>
          </p:cNvSpPr>
          <p:nvPr>
            <p:ph type="title"/>
          </p:nvPr>
        </p:nvSpPr>
        <p:spPr>
          <a:xfrm>
            <a:off x="685800" y="609600"/>
            <a:ext cx="1752600" cy="5181600"/>
          </a:xfrm>
          <a:ln/>
        </p:spPr>
        <p:txBody>
          <a:bodyPr anchor="ctr"/>
          <a:p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中宋" pitchFamily="2" charset="-122"/>
              </a:rPr>
              <a:t>赵</a:t>
            </a:r>
            <a:br>
              <a:rPr lang="zh-CN" altLang="en-US" sz="6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中宋" pitchFamily="2" charset="-122"/>
              </a:rPr>
            </a:br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中宋" pitchFamily="2" charset="-122"/>
              </a:rPr>
              <a:t>孟</a:t>
            </a:r>
            <a:br>
              <a:rPr lang="zh-CN" altLang="en-US" sz="6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rPr>
            </a:br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新魏" pitchFamily="2" charset="-122"/>
              </a:rPr>
              <a:t>頫</a:t>
            </a:r>
            <a:endParaRPr lang="zh-CN" altLang="en-US" sz="66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华文新魏" pitchFamily="2" charset="-122"/>
            </a:endParaRPr>
          </a:p>
        </p:txBody>
      </p:sp>
      <p:pic>
        <p:nvPicPr>
          <p:cNvPr id="99331" name="图片 99330" descr="赵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228600"/>
            <a:ext cx="5257800" cy="662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标题 10035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sz="4000"/>
              <a:t>赵孟頫的书法作品的特点</a:t>
            </a:r>
            <a:r>
              <a:rPr lang="en-US" altLang="zh-CN" sz="4000"/>
              <a:t>:</a:t>
            </a:r>
            <a:br>
              <a:rPr lang="en-US" altLang="zh-CN" sz="4000"/>
            </a:br>
            <a:r>
              <a:rPr lang="zh-CN" altLang="en-US" sz="4000"/>
              <a:t>快利秀逸，结体妍丽</a:t>
            </a:r>
            <a:endParaRPr lang="zh-CN" altLang="en-US" sz="4000"/>
          </a:p>
        </p:txBody>
      </p:sp>
      <p:sp>
        <p:nvSpPr>
          <p:cNvPr id="100355" name="文本占位符 100354"/>
          <p:cNvSpPr>
            <a:spLocks noGrp="1" noRot="1"/>
          </p:cNvSpPr>
          <p:nvPr>
            <p:ph type="body" idx="1"/>
          </p:nvPr>
        </p:nvSpPr>
        <p:spPr>
          <a:xfrm>
            <a:off x="0" y="1600200"/>
            <a:ext cx="8991600" cy="4498975"/>
          </a:xfrm>
          <a:ln/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/>
              <a:t>第一，赵氏在继承传统书法的基础上，削繁就简，变古为今，其用笔不含浑，不故弄玄虚，起笔、运笔、收笔的笔路十分清楚，使学者易懂易循。</a:t>
            </a: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 第二，外貌圆润而筋骨内涵，其点画华滋遒劲，结体宽绰秀美，点画之间彼引呼应十分紧密。外似柔润而内实坚强，形体端秀而骨架劲挺。学者不仅学其形，而重在学其神。</a:t>
            </a: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第三，笔圆架方，流动带行。书写赵体时，点画需圆润华滋，但结构布白却要十分注意方正谨严，横直相安、撇捺舒展、重点安稳。只有这样，才能掌握赵体的特点。另外，他书写楷书时略掺用行书的笔法，使字字流美动人，也是赵体的特点之一。 </a:t>
            </a:r>
            <a:endParaRPr lang="zh-CN" altLang="en-US" sz="280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标题 10137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1379" name="文本占位符 10137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pPr>
              <a:buNone/>
            </a:pPr>
            <a:endParaRPr lang="zh-CN" altLang="en-US" dirty="0"/>
          </a:p>
        </p:txBody>
      </p:sp>
      <p:pic>
        <p:nvPicPr>
          <p:cNvPr id="101380" name="图片 101379" descr="show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82625" y="0"/>
            <a:ext cx="57118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1" name="图片 101380" descr="ldsf-qbs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1275" y="0"/>
            <a:ext cx="40227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2" name="左箭头 101381">
            <a:hlinkClick r:id="rId3" action="ppaction://hlinksldjump"/>
          </p:cNvPr>
          <p:cNvSpPr/>
          <p:nvPr/>
        </p:nvSpPr>
        <p:spPr>
          <a:xfrm>
            <a:off x="7848600" y="6248400"/>
            <a:ext cx="685800" cy="609600"/>
          </a:xfrm>
          <a:prstGeom prst="leftArrow">
            <a:avLst>
              <a:gd name="adj1" fmla="val 50000"/>
              <a:gd name="adj2" fmla="val 2812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600" b="1">
                <a:solidFill>
                  <a:srgbClr val="FF0000"/>
                </a:solidFill>
                <a:latin typeface="Arial" panose="020B0604020202020204" pitchFamily="34" charset="0"/>
                <a:hlinkClick r:id="rId3" action="ppaction://hlinksldjump"/>
              </a:rPr>
              <a:t>幻灯片 </a:t>
            </a:r>
            <a:r>
              <a:rPr lang="en-US" altLang="zh-CN" sz="1600" b="1">
                <a:solidFill>
                  <a:srgbClr val="FF0000"/>
                </a:solidFill>
                <a:latin typeface="Arial" panose="020B0604020202020204" pitchFamily="34" charset="0"/>
                <a:hlinkClick r:id="rId3" action="ppaction://hlinksldjump"/>
              </a:rPr>
              <a:t>1</a:t>
            </a:r>
            <a:r>
              <a:rPr lang="zh-CN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返回</a:t>
            </a:r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标题 10649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6499" name="文本占位符 10649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06500" name="图片 106499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304800"/>
            <a:ext cx="8496300" cy="635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10752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7523" name="文本占位符 107522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07524" name="图片 107523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304800"/>
            <a:ext cx="8262938" cy="619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标题 108545"/>
          <p:cNvSpPr>
            <a:spLocks noGrp="1" noRot="1"/>
          </p:cNvSpPr>
          <p:nvPr>
            <p:ph type="title"/>
          </p:nvPr>
        </p:nvSpPr>
        <p:spPr>
          <a:xfrm flipV="1">
            <a:off x="457200" y="152400"/>
            <a:ext cx="8229600" cy="122238"/>
          </a:xfrm>
          <a:ln/>
        </p:spPr>
        <p:txBody>
          <a:bodyPr anchor="ctr"/>
          <a:p>
            <a:endParaRPr lang="zh-CN" altLang="en-US" sz="4000" dirty="0"/>
          </a:p>
        </p:txBody>
      </p:sp>
      <p:sp>
        <p:nvSpPr>
          <p:cNvPr id="108547" name="文本占位符 108546"/>
          <p:cNvSpPr>
            <a:spLocks noGrp="1" noRot="1"/>
          </p:cNvSpPr>
          <p:nvPr>
            <p:ph type="body" idx="1"/>
          </p:nvPr>
        </p:nvSpPr>
        <p:spPr>
          <a:xfrm>
            <a:off x="457200" y="457200"/>
            <a:ext cx="8229600" cy="5668963"/>
          </a:xfrm>
          <a:ln/>
        </p:spPr>
        <p:txBody>
          <a:bodyPr/>
          <a:p>
            <a:r>
              <a:rPr lang="zh-CN" altLang="en-US" dirty="0">
                <a:solidFill>
                  <a:srgbClr val="003399"/>
                </a:solidFill>
              </a:rPr>
              <a:t>什么是楷书？</a:t>
            </a:r>
            <a:endParaRPr lang="zh-CN" altLang="en-US" dirty="0">
              <a:solidFill>
                <a:srgbClr val="003399"/>
              </a:solidFill>
            </a:endParaRPr>
          </a:p>
          <a:p>
            <a:r>
              <a:rPr lang="zh-CN" altLang="en-US" dirty="0">
                <a:solidFill>
                  <a:srgbClr val="003399"/>
                </a:solidFill>
                <a:latin typeface="Adobe 楷体 Std R" pitchFamily="18" charset="-122"/>
                <a:ea typeface="Adobe 楷体 Std R" pitchFamily="18" charset="-122"/>
              </a:rPr>
              <a:t>    楷书，又叫真书、正书。由于楷书书写速度比隶属快，比草书易辨认，所以楷书的诞生与成熟标志着新书体的产生。主要大家有欧阳询、虞世南、褚遂良、颜真卿以及柳公权等。</a:t>
            </a:r>
            <a:endParaRPr lang="zh-CN" altLang="en-US" dirty="0">
              <a:solidFill>
                <a:srgbClr val="003399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 noRot="1"/>
          </p:cNvSpPr>
          <p:nvPr>
            <p:ph type="body" idx="1"/>
          </p:nvPr>
        </p:nvSpPr>
        <p:spPr>
          <a:xfrm>
            <a:off x="0" y="1143000"/>
            <a:ext cx="8915400" cy="5334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（一）点，</a:t>
            </a:r>
            <a:r>
              <a:rPr lang="zh-CN" altLang="en-US" b="1">
                <a:solidFill>
                  <a:srgbClr val="000000"/>
                </a:solidFill>
              </a:rPr>
              <a:t>有右点、左点、竖点和长点之分。</a:t>
            </a:r>
            <a:r>
              <a:rPr lang="zh-CN" altLang="en-US"/>
              <a:t> </a:t>
            </a:r>
            <a:endParaRPr lang="zh-CN" altLang="en-US"/>
          </a:p>
          <a:p>
            <a:pPr>
              <a:lnSpc>
                <a:spcPct val="90000"/>
              </a:lnSpc>
            </a:pP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171" name="标题 7170">
            <a:hlinkClick r:id="rId1" action="ppaction://hlinksldjump"/>
          </p:cNvPr>
          <p:cNvSpPr txBox="1"/>
          <p:nvPr>
            <p:ph type="title"/>
          </p:nvPr>
        </p:nvSpPr>
        <p:spPr>
          <a:xfrm>
            <a:off x="304800" y="0"/>
            <a:ext cx="8540750" cy="1143000"/>
          </a:xfrm>
          <a:ln/>
        </p:spPr>
        <p:txBody>
          <a:bodyPr vert="horz" wrap="square" anchor="ctr"/>
          <a:p>
            <a:pPr algn="l">
              <a:spcBef>
                <a:spcPct val="50000"/>
              </a:spcBef>
            </a:pPr>
            <a:r>
              <a:rPr lang="zh-CN" altLang="en-US" b="1" u="sng">
                <a:hlinkClick r:id="rId1" action="ppaction://hlinksldjump"/>
              </a:rPr>
              <a:t>一、钢笔楷书笔画的特点与写法</a:t>
            </a:r>
            <a:r>
              <a:rPr lang="zh-CN" altLang="en-US">
                <a:hlinkClick r:id="rId1" action="ppaction://hlinksldjump"/>
              </a:rPr>
              <a:t> </a:t>
            </a:r>
            <a:endParaRPr lang="zh-CN" altLang="en-US">
              <a:hlinkClick r:id="rId1" action="ppaction://hlinksldjump"/>
            </a:endParaRPr>
          </a:p>
        </p:txBody>
      </p:sp>
      <p:sp>
        <p:nvSpPr>
          <p:cNvPr id="7172" name="矩形 7171"/>
          <p:cNvSpPr>
            <a:spLocks noRot="1"/>
          </p:cNvSpPr>
          <p:nvPr/>
        </p:nvSpPr>
        <p:spPr>
          <a:xfrm>
            <a:off x="0" y="2057400"/>
            <a:ext cx="81534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¡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（二）横，</a:t>
            </a:r>
            <a:r>
              <a:rPr lang="zh-CN" altLang="en-US" b="1">
                <a:solidFill>
                  <a:srgbClr val="000000"/>
                </a:solidFill>
              </a:rPr>
              <a:t>有长横、短横。</a:t>
            </a: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173" name="矩形 7172"/>
          <p:cNvSpPr>
            <a:spLocks noRot="1"/>
          </p:cNvSpPr>
          <p:nvPr/>
        </p:nvSpPr>
        <p:spPr>
          <a:xfrm>
            <a:off x="0" y="3352800"/>
            <a:ext cx="89154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¡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（三）竖</a:t>
            </a:r>
            <a:r>
              <a:rPr lang="zh-CN" altLang="en-US" b="1">
                <a:solidFill>
                  <a:srgbClr val="000000"/>
                </a:solidFill>
              </a:rPr>
              <a:t> 竖画要写垂直。竖有垂露、悬针和短竖之分。</a:t>
            </a:r>
            <a:r>
              <a:rPr lang="zh-CN" altLang="en-US"/>
              <a:t> </a:t>
            </a:r>
            <a:endParaRPr lang="zh-CN" altLang="en-US"/>
          </a:p>
          <a:p>
            <a:pPr lvl="0">
              <a:lnSpc>
                <a:spcPct val="90000"/>
              </a:lnSpc>
            </a:pP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174" name="矩形 7173"/>
          <p:cNvSpPr>
            <a:spLocks noRot="1"/>
          </p:cNvSpPr>
          <p:nvPr/>
        </p:nvSpPr>
        <p:spPr>
          <a:xfrm>
            <a:off x="0" y="4648200"/>
            <a:ext cx="89154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¡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（四）撇</a:t>
            </a:r>
            <a:r>
              <a:rPr lang="zh-CN" altLang="en-US" b="1">
                <a:solidFill>
                  <a:srgbClr val="000000"/>
                </a:solidFill>
              </a:rPr>
              <a:t> 撇画要得自然舒展。撇有斜撇、竖撇、短撇之分。</a:t>
            </a:r>
            <a:r>
              <a:rPr lang="zh-CN" altLang="en-US"/>
              <a:t> </a:t>
            </a:r>
            <a:endParaRPr lang="zh-CN" altLang="en-US"/>
          </a:p>
          <a:p>
            <a:pPr lvl="0">
              <a:lnSpc>
                <a:spcPct val="90000"/>
              </a:lnSpc>
            </a:pP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175" name="矩形 7174"/>
          <p:cNvSpPr>
            <a:spLocks noRot="1"/>
          </p:cNvSpPr>
          <p:nvPr/>
        </p:nvSpPr>
        <p:spPr>
          <a:xfrm>
            <a:off x="0" y="5943600"/>
            <a:ext cx="89154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¡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（五）捺</a:t>
            </a:r>
            <a:r>
              <a:rPr lang="zh-CN" altLang="en-US" b="1">
                <a:solidFill>
                  <a:srgbClr val="000000"/>
                </a:solidFill>
              </a:rPr>
              <a:t> 捺画粗细分明。捺有斜捺和平捺之分。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71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199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 tmFilter="0,0; .5, 1; 1, 1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20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99"/>
                            </p:stCondLst>
                            <p:childTnLst>
                              <p:par>
                                <p:cTn id="3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>
            <a:hlinkClick r:id="rId1" action="ppaction://hlinksldjump"/>
          </p:cNvPr>
          <p:cNvSpPr txBox="1"/>
          <p:nvPr/>
        </p:nvSpPr>
        <p:spPr>
          <a:xfrm>
            <a:off x="0" y="838200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六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提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提画写法是，下笔较重，由重到轻向右上行笔，收笔要出尖。如图：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文本框 8194">
            <a:hlinkClick r:id="rId1" action="ppaction://hlinksldjump"/>
          </p:cNvPr>
          <p:cNvSpPr txBox="1"/>
          <p:nvPr/>
        </p:nvSpPr>
        <p:spPr>
          <a:xfrm>
            <a:off x="0" y="27432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</a:rPr>
              <a:t>七</a:t>
            </a:r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</a:rPr>
              <a:t>钩  有</a:t>
            </a:r>
            <a:r>
              <a:rPr lang="zh-CN" altLang="en-US" sz="3200" b="1">
                <a:solidFill>
                  <a:srgbClr val="009900"/>
                </a:solidFill>
                <a:latin typeface="Arial" panose="020B0604020202020204" pitchFamily="34" charset="0"/>
              </a:rPr>
              <a:t>竖钩、</a:t>
            </a:r>
            <a:r>
              <a:rPr lang="zh-CN" altLang="en-US" sz="36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竖弯钩 、戈钩 、卧钩</a:t>
            </a:r>
            <a:r>
              <a:rPr lang="zh-CN" altLang="en-US" sz="3600">
                <a:latin typeface="Arial" panose="020B0604020202020204" pitchFamily="34" charset="0"/>
              </a:rPr>
              <a:t> </a:t>
            </a:r>
            <a:endParaRPr lang="zh-CN" altLang="en-US" sz="3600">
              <a:latin typeface="Arial" panose="020B0604020202020204" pitchFamily="34" charset="0"/>
            </a:endParaRPr>
          </a:p>
        </p:txBody>
      </p:sp>
      <p:sp>
        <p:nvSpPr>
          <p:cNvPr id="8196" name="文本框 8195">
            <a:hlinkClick r:id="rId2" action="ppaction://hlinksldjump"/>
          </p:cNvPr>
          <p:cNvSpPr txBox="1"/>
          <p:nvPr/>
        </p:nvSpPr>
        <p:spPr>
          <a:xfrm>
            <a:off x="0" y="426720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八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折   共有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18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种形态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0" y="1447800"/>
            <a:ext cx="9144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（一）点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点画在一个字中就如同人的眼睛，是一个字的精神体现。点画有右点、左点、竖点和长点之分。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9219" name="图片 9218" descr="bh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3581400"/>
            <a:ext cx="7620000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219" descr="bh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5457825"/>
            <a:ext cx="7467600" cy="140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9220"/>
          <p:cNvSpPr txBox="1"/>
          <p:nvPr/>
        </p:nvSpPr>
        <p:spPr>
          <a:xfrm>
            <a:off x="0" y="29718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右点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0" y="48768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左点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1219200" y="381000"/>
            <a:ext cx="7010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一、钢笔楷书笔画的特点与写法</a:t>
            </a:r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bh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752600"/>
            <a:ext cx="8229600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10242" descr="bh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4648200"/>
            <a:ext cx="8229600" cy="154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0243"/>
          <p:cNvSpPr txBox="1"/>
          <p:nvPr/>
        </p:nvSpPr>
        <p:spPr>
          <a:xfrm>
            <a:off x="685800" y="609600"/>
            <a:ext cx="3200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竖点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609600" y="37338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长点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609600" y="685800"/>
            <a:ext cx="525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横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横画要写平稳。</a:t>
            </a:r>
            <a:r>
              <a:rPr lang="zh-CN" altLang="en-US">
                <a:latin typeface="Arial" panose="020B0604020202020204" pitchFamily="34" charset="0"/>
              </a:rPr>
              <a:t>  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67" name="矩形 11266"/>
          <p:cNvSpPr>
            <a:spLocks noChangeAspect="1"/>
          </p:cNvSpPr>
          <p:nvPr/>
        </p:nvSpPr>
        <p:spPr>
          <a:xfrm>
            <a:off x="2057400" y="2957513"/>
            <a:ext cx="5029200" cy="942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68" name="矩形 11267"/>
          <p:cNvSpPr>
            <a:spLocks noChangeAspect="1"/>
          </p:cNvSpPr>
          <p:nvPr/>
        </p:nvSpPr>
        <p:spPr>
          <a:xfrm>
            <a:off x="2057400" y="2957513"/>
            <a:ext cx="5029200" cy="942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1269" name="表格 11268"/>
          <p:cNvGraphicFramePr/>
          <p:nvPr/>
        </p:nvGraphicFramePr>
        <p:xfrm>
          <a:off x="2016125" y="-19205575"/>
          <a:ext cx="182563" cy="45121513"/>
        </p:xfrm>
        <a:graphic>
          <a:graphicData uri="http://schemas.openxmlformats.org/drawingml/2006/table">
            <a:tbl>
              <a:tblPr/>
              <a:tblGrid>
                <a:gridCol w="182563"/>
              </a:tblGrid>
              <a:tr h="24447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000"/>
                        <a:t>：</a:t>
                      </a:r>
                      <a:endParaRPr lang="zh-CN" altLang="en-US" sz="1800"/>
                    </a:p>
                  </a:txBody>
                  <a:tcPr vert="horz" anchor="ctr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77038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Font typeface="Wingdings" panose="05000000000000000000" pitchFamily="2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000"/>
                        <a:t>  </a:t>
                      </a:r>
                      <a:r>
                        <a:rPr lang="en-US" altLang="zh-CN" sz="5900"/>
                        <a:t> </a:t>
                      </a:r>
                      <a:r>
                        <a:rPr lang="en-US" altLang="zh-CN" sz="1000"/>
        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        </a:r>
                      <a:endParaRPr lang="zh-CN" altLang="en-US" sz="1000"/>
                    </a:p>
                  </a:txBody>
                  <a:tcPr vert="horz" anchor="ctr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76" name="矩形 11275"/>
          <p:cNvSpPr>
            <a:spLocks noChangeAspect="1"/>
          </p:cNvSpPr>
          <p:nvPr/>
        </p:nvSpPr>
        <p:spPr>
          <a:xfrm>
            <a:off x="2103438" y="-18762662"/>
            <a:ext cx="5029200" cy="942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1277" name="图片 11276" descr="bh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2819400"/>
            <a:ext cx="7391400" cy="1385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8" name="图片 11277" descr="k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295400"/>
            <a:ext cx="2590800" cy="1163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9" name="文本框 11278"/>
          <p:cNvSpPr txBox="1"/>
          <p:nvPr/>
        </p:nvSpPr>
        <p:spPr>
          <a:xfrm>
            <a:off x="0" y="31242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长横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280" name="文本框 11279"/>
          <p:cNvSpPr txBox="1"/>
          <p:nvPr/>
        </p:nvSpPr>
        <p:spPr>
          <a:xfrm>
            <a:off x="0" y="48768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短横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1281" name="图片 11280" descr="bh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4953000"/>
            <a:ext cx="7391400" cy="1385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9" grpId="0"/>
      <p:bldP spid="112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609600" y="0"/>
            <a:ext cx="8686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三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竖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竖画要写垂直。竖有垂露、悬针和短竖之分。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0" y="18288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垂露竖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12292" name="图片 12291" descr="bh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295400"/>
            <a:ext cx="7162800" cy="134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bh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200400"/>
            <a:ext cx="7086600" cy="1328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12293" descr="bh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5105400"/>
            <a:ext cx="7162800" cy="134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文本框 12294"/>
          <p:cNvSpPr txBox="1"/>
          <p:nvPr/>
        </p:nvSpPr>
        <p:spPr>
          <a:xfrm>
            <a:off x="0" y="34290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悬针竖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152400" y="51054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短竖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570" name="图片 109569" descr="25797181615545930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381000"/>
            <a:ext cx="8610600" cy="6122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685800" y="0"/>
            <a:ext cx="8001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四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撇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撇画要得自然舒展。撇有斜撇、竖撇、短撇之分。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13315" name="图片 13314" descr="bh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447800"/>
            <a:ext cx="701040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bh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3352800"/>
            <a:ext cx="7010400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3316" descr="bh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5105400"/>
            <a:ext cx="701040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文本框 13317"/>
          <p:cNvSpPr txBox="1"/>
          <p:nvPr/>
        </p:nvSpPr>
        <p:spPr>
          <a:xfrm>
            <a:off x="228600" y="19812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斜撇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228600" y="37338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竖撇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228600" y="54864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短撇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685800" y="0"/>
            <a:ext cx="845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五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捺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捺画粗细分明。捺有斜捺和平捺之分。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14339" name="图片 14338" descr="bh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04988"/>
            <a:ext cx="8305800" cy="1557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4339" descr="bh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648200"/>
            <a:ext cx="8305800" cy="1557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文本框 14340"/>
          <p:cNvSpPr txBox="1"/>
          <p:nvPr/>
        </p:nvSpPr>
        <p:spPr>
          <a:xfrm>
            <a:off x="609600" y="11430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斜捺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533400" y="38100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平捺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609600" y="0"/>
            <a:ext cx="7620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六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提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提画写法是，下笔较重，由重到轻向右上行笔，收笔要出尖。如图：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5363" name="图片 15362" descr="bh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066800"/>
            <a:ext cx="7467600" cy="140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5363"/>
          <p:cNvSpPr txBox="1"/>
          <p:nvPr/>
        </p:nvSpPr>
        <p:spPr>
          <a:xfrm>
            <a:off x="762000" y="2819400"/>
            <a:ext cx="80772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</a:rPr>
              <a:t>七</a:t>
            </a:r>
            <a:r>
              <a:rPr lang="en-US" altLang="zh-CN" sz="3200" b="1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</a:rPr>
              <a:t>钩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9900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3200" b="1">
                <a:solidFill>
                  <a:srgbClr val="009900"/>
                </a:solidFill>
                <a:latin typeface="Arial" panose="020B0604020202020204" pitchFamily="34" charset="0"/>
              </a:rPr>
              <a:t>竖钩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下笔写竖，到起钩处，稍停向左上钩出，出尖收笔，钩的尖角约为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45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度，出钩的部分要短一些。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5365" name="图片 15364" descr="bh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5181600"/>
            <a:ext cx="7543800" cy="1414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533400" y="0"/>
            <a:ext cx="8305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3200" b="1">
                <a:solidFill>
                  <a:srgbClr val="009900"/>
                </a:solidFill>
                <a:latin typeface="Arial" panose="020B0604020202020204" pitchFamily="34" charset="0"/>
              </a:rPr>
              <a:t>弧弯钩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下笔稍轻，由轻到重向右下弧弯行笔，到起钩处略顿笔向左上钩出，收笔要出尖。如图：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6387" name="图片 16386" descr="bh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752600"/>
            <a:ext cx="7696200" cy="1443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16387"/>
          <p:cNvSpPr txBox="1"/>
          <p:nvPr/>
        </p:nvSpPr>
        <p:spPr>
          <a:xfrm>
            <a:off x="533400" y="3429000"/>
            <a:ext cx="8305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戈钩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 写戈钩关键是要呆持一定的弧度，大直、太弯都会影响整个字的美感。如图：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6389" name="图片 16388" descr="bh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800600"/>
            <a:ext cx="7696200" cy="1443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7409"/>
          <p:cNvSpPr txBox="1"/>
          <p:nvPr/>
        </p:nvSpPr>
        <p:spPr>
          <a:xfrm>
            <a:off x="609600" y="0"/>
            <a:ext cx="8153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卧钩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下笔稍轻，先向有下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笔画由轻到重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，再圆转向右水平方向行笔，到起钩处向左上钩出，钩要出尖，但不宜过大。如图：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7411" name="图片 17410" descr="bh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752600"/>
            <a:ext cx="8077200" cy="151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17411"/>
          <p:cNvSpPr txBox="1"/>
          <p:nvPr/>
        </p:nvSpPr>
        <p:spPr>
          <a:xfrm>
            <a:off x="685800" y="3276600"/>
            <a:ext cx="76200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八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折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竖弯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下笔写短竖，再圆转向右水平方向写短横，收笔稍重。如图：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7413" name="图片 17412" descr="bh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876800"/>
            <a:ext cx="8001000" cy="1500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533400" y="0"/>
            <a:ext cx="8382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竖弯钩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在竖弯的基础上，收笔时向上方钩出，笔画比竖弯要长一些。如图：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8435" name="图片 18434" descr="bh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295400"/>
            <a:ext cx="7848600" cy="1471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18435"/>
          <p:cNvSpPr txBox="1"/>
          <p:nvPr/>
        </p:nvSpPr>
        <p:spPr>
          <a:xfrm>
            <a:off x="685800" y="3124200"/>
            <a:ext cx="8458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竖提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下笔写竖，到适当处略顿笔向石上写斜提，一笔写成，提的收笔处出尖。如图：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8437" name="图片 18436" descr="bh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495800"/>
            <a:ext cx="7848600" cy="1471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685800" y="0"/>
            <a:ext cx="8077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横钩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下笔向右写横，行笔至起钩处顿笔向左下轻快钩出。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9459" name="图片 19458" descr="bh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219200"/>
            <a:ext cx="7924800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文本框 19459"/>
          <p:cNvSpPr txBox="1"/>
          <p:nvPr/>
        </p:nvSpPr>
        <p:spPr>
          <a:xfrm>
            <a:off x="609600" y="3200400"/>
            <a:ext cx="7620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5.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横折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下笔从左到右写横，到折处稍顿笔再折笔向下写竖。如图：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9461" name="图片 19460" descr="bh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800600"/>
            <a:ext cx="7924800" cy="1485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533400" y="0"/>
            <a:ext cx="86106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6.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横析钩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下笔写短横，略顿笔后折向下，有时稍稍向左倾斜一点，到起钩处略顿笔后向左上方钩出，一笔写成。如图：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0483" name="图片 20482" descr="bh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828800"/>
            <a:ext cx="7239000" cy="1357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609600" y="3505200"/>
            <a:ext cx="8305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7.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横撇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下笔写短横，略顿笔后向左下写撇。如图：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20485" name="图片 20484" descr="bh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5029200"/>
            <a:ext cx="731520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609600" y="0"/>
            <a:ext cx="822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8.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撇折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下笔写短撇，个出尖顿笔后折向右上写提，注意折处要顿笔，收笔要出尖。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609600" y="3581400"/>
            <a:ext cx="7696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9.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撇点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下笔写撇，不出尖顿笔后折向有下写长点，收笔较重。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pic>
        <p:nvPicPr>
          <p:cNvPr id="21508" name="图片 21507" descr="bh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71600"/>
            <a:ext cx="7924800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21508" descr="bh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876800"/>
            <a:ext cx="7848600" cy="1471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609600" y="0"/>
            <a:ext cx="8534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10.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横折弯钩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下笔写横，顿笔折向下写竖，尔后圆转向右写横，到起钩处略顿笔向上钩出。如图：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22531" name="图片 22530" descr="bh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676400"/>
            <a:ext cx="7467600" cy="140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22531"/>
          <p:cNvSpPr txBox="1"/>
          <p:nvPr/>
        </p:nvSpPr>
        <p:spPr>
          <a:xfrm>
            <a:off x="685800" y="3581400"/>
            <a:ext cx="822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11.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竖折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下笔写竖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有长、短之分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，顿笔后向右写横，收笔较重。如图：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533" name="图片 22532" descr="bh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876800"/>
            <a:ext cx="7391400" cy="1385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标题 110593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10595" name="文本占位符 110594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10596" name="图片 110595" descr="201007020903158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2400"/>
            <a:ext cx="4164013" cy="644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7" name="图片 11059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28600"/>
            <a:ext cx="4254500" cy="640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533400" y="0"/>
            <a:ext cx="7772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12.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竖折折钩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下笔写短竖，顿笔折向右写横，再顿笔折向左下写竖钩。如图：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609600" y="2895600"/>
            <a:ext cx="7543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13.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横折提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下笔写短横，顿笔折向下写竖，再顿笔向右上写斜提。如图：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3556" name="图片 23555" descr="bh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143000"/>
            <a:ext cx="7239000" cy="1357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23556" descr="bh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038600"/>
            <a:ext cx="7239000" cy="1357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609600" y="0"/>
            <a:ext cx="8077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14.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横折折撇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下笔写短横，略顿笔折向左下写短撇，不出尖，不要太长，再折向右写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小短横，最后折向下撇出，要出尖。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4579" name="图片 24578" descr="bh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600200"/>
            <a:ext cx="8001000" cy="1500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框 24579"/>
          <p:cNvSpPr txBox="1"/>
          <p:nvPr/>
        </p:nvSpPr>
        <p:spPr>
          <a:xfrm>
            <a:off x="533400" y="3429000"/>
            <a:ext cx="8001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15.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横撇弯钩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下笔写短横，转折处略顿笔后写短撇，接着笔尖不离纸写小弯钩，钩的方向往左上。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4581" name="图片 24580" descr="bh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029200"/>
            <a:ext cx="8001000" cy="1500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609600" y="0"/>
            <a:ext cx="8382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16.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横折折折钩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下笔写短横，右边稍高些，略顿笔折向左下写短撇，不出尖，不要太长，再折向右写短横，再折向左下写弯钓。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685800" y="3505200"/>
            <a:ext cx="8458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17.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横折弯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下笔写短横，略顿笔折向下写短竖，再圆转向右写短横，收笔较重。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5604" name="图片 25603" descr="bh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600200"/>
            <a:ext cx="7772400" cy="145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25604" descr="bh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724400"/>
            <a:ext cx="7848600" cy="1471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609600" y="1371600"/>
            <a:ext cx="8534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18.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竖折撇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 下笔写斜竖，略顿笔折向有写短横，再顿笔向左下撇出，要出尖。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6627" name="图片 26626" descr="bh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276600"/>
            <a:ext cx="7696200" cy="1443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左箭头 26627">
            <a:hlinkClick r:id="rId2" action="ppaction://hlinksldjump"/>
          </p:cNvPr>
          <p:cNvSpPr/>
          <p:nvPr/>
        </p:nvSpPr>
        <p:spPr>
          <a:xfrm>
            <a:off x="8077200" y="6248400"/>
            <a:ext cx="685800" cy="609600"/>
          </a:xfrm>
          <a:prstGeom prst="leftArrow">
            <a:avLst>
              <a:gd name="adj1" fmla="val 50000"/>
              <a:gd name="adj2" fmla="val 2812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返回</a:t>
            </a:r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占位符 27649"/>
          <p:cNvSpPr>
            <a:spLocks noGrp="1" noRot="1"/>
          </p:cNvSpPr>
          <p:nvPr>
            <p:ph type="body" idx="1"/>
          </p:nvPr>
        </p:nvSpPr>
        <p:spPr>
          <a:xfrm>
            <a:off x="0" y="381000"/>
            <a:ext cx="9144000" cy="6477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b="1">
                <a:solidFill>
                  <a:srgbClr val="FF0000"/>
                </a:solidFill>
              </a:rPr>
              <a:t>小结：</a:t>
            </a:r>
            <a:endParaRPr lang="zh-CN" altLang="en-US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      从上面介绍的</a:t>
            </a:r>
            <a:r>
              <a:rPr lang="en-US" altLang="zh-CN" b="1">
                <a:latin typeface="宋体" panose="02010600030101010101" pitchFamily="2" charset="-122"/>
              </a:rPr>
              <a:t>8</a:t>
            </a:r>
            <a:r>
              <a:rPr lang="zh-CN" altLang="en-US" b="1">
                <a:latin typeface="宋体" panose="02010600030101010101" pitchFamily="2" charset="-122"/>
              </a:rPr>
              <a:t>种基本笔画及其衍生笔画的书写方法可以看出，汉字笔画书写的运笔规律，   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      </a:t>
            </a:r>
            <a:r>
              <a:rPr lang="zh-CN" altLang="en-US" b="1">
                <a:solidFill>
                  <a:schemeClr val="hlink"/>
                </a:solidFill>
                <a:latin typeface="宋体" panose="02010600030101010101" pitchFamily="2" charset="-122"/>
              </a:rPr>
              <a:t>一般是</a:t>
            </a:r>
            <a:r>
              <a:rPr lang="zh-CN" altLang="en-US" b="1">
                <a:latin typeface="宋体" panose="02010600030101010101" pitchFamily="2" charset="-122"/>
              </a:rPr>
              <a:t>：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      横、竖、撇的起笔较重，点的起笔较轻。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      转折处要略顿笔，稍重、稍慢。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      提和钩，开始要略顿笔、稍重，然后逐渐转为轻快，收笔出尖。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      撇、挑都要出尖。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宋体" panose="02010600030101010101" pitchFamily="2" charset="-122"/>
              </a:rPr>
              <a:t>      所有笔画都是一笔写成，不能重描。</a:t>
            </a:r>
            <a:r>
              <a:rPr lang="zh-CN" altLang="en-US" b="1">
                <a:solidFill>
                  <a:schemeClr val="hlink"/>
                </a:solidFill>
                <a:latin typeface="宋体" panose="02010600030101010101" pitchFamily="2" charset="-122"/>
              </a:rPr>
              <a:t>这些笔画在组成汉字时，有的形状会略有变化</a:t>
            </a:r>
            <a:r>
              <a:rPr lang="zh-CN" altLang="en-US" b="1">
                <a:latin typeface="宋体" panose="02010600030101010101" pitchFamily="2" charset="-122"/>
              </a:rPr>
              <a:t>，因此，在书写时，要注意多观察，把笔画形状写准确。</a:t>
            </a:r>
            <a:endParaRPr lang="zh-CN" altLang="en-US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占位符 28673"/>
          <p:cNvSpPr>
            <a:spLocks noGrp="1" noRot="1"/>
          </p:cNvSpPr>
          <p:nvPr>
            <p:ph type="body" idx="1"/>
          </p:nvPr>
        </p:nvSpPr>
        <p:spPr>
          <a:xfrm>
            <a:off x="609600" y="228600"/>
            <a:ext cx="8534400" cy="914400"/>
          </a:xfrm>
          <a:ln/>
        </p:spPr>
        <p:txBody>
          <a:bodyPr/>
          <a:p>
            <a:pPr algn="ctr">
              <a:buNone/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思考：</a:t>
            </a:r>
            <a:r>
              <a:rPr lang="zh-CN" altLang="en-US" sz="4800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它们有何相似的地方？</a:t>
            </a:r>
            <a:endParaRPr lang="zh-CN" altLang="en-US" sz="4800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675" name="图片 28674" descr="图片点击可在新窗口打开查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5181600"/>
            <a:ext cx="7704138" cy="143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28675" descr="图片点击可在新窗口打开查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657600"/>
            <a:ext cx="7775575" cy="1449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28676" descr="图片点击可在新窗口打开查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057400"/>
            <a:ext cx="7704138" cy="143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矩形 28677">
            <a:hlinkClick r:id="rId4" action="ppaction://hlinksldjump"/>
          </p:cNvPr>
          <p:cNvSpPr/>
          <p:nvPr/>
        </p:nvSpPr>
        <p:spPr>
          <a:xfrm>
            <a:off x="8502650" y="6324600"/>
            <a:ext cx="641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>
                <a:effectLst>
                  <a:outerShdw blurRad="38100" dist="38100" dir="2700000">
                    <a:srgbClr val="C0C0C0"/>
                  </a:outerShdw>
                </a:effectLst>
                <a:latin typeface="Garamond" pitchFamily="2" charset="0"/>
              </a:rPr>
              <a:t>返回</a:t>
            </a:r>
            <a:endParaRPr lang="zh-CN" altLang="en-US">
              <a:effectLst>
                <a:outerShdw blurRad="38100" dist="38100" dir="2700000">
                  <a:srgbClr val="C0C0C0"/>
                </a:outerShdw>
              </a:effectLst>
              <a:latin typeface="Garamond" pitchFamily="2" charset="0"/>
            </a:endParaRPr>
          </a:p>
        </p:txBody>
      </p:sp>
      <p:pic>
        <p:nvPicPr>
          <p:cNvPr id="28679" name="图片 28678" descr="anniu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2500" y="6286500"/>
            <a:ext cx="571500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0" name="矩形 28679"/>
          <p:cNvSpPr/>
          <p:nvPr/>
        </p:nvSpPr>
        <p:spPr>
          <a:xfrm>
            <a:off x="990600" y="1112838"/>
            <a:ext cx="4343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</a:rPr>
              <a:t>都有“横折”笔画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占位符 29697"/>
          <p:cNvSpPr>
            <a:spLocks noGrp="1" noRot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  <a:ln/>
        </p:spPr>
        <p:txBody>
          <a:bodyPr/>
          <a:p>
            <a:pPr algn="ctr">
              <a:buNone/>
            </a:pPr>
            <a:endParaRPr lang="zh-CN" altLang="en-US" sz="2400"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2800">
                <a:ea typeface="黑体" panose="02010609060101010101" pitchFamily="2" charset="-122"/>
              </a:rPr>
              <a:t>关键词：等距、齐、位居中上</a:t>
            </a:r>
            <a:endParaRPr lang="zh-CN" altLang="en-US" sz="2800">
              <a:ea typeface="黑体" panose="02010609060101010101" pitchFamily="2" charset="-122"/>
            </a:endParaRPr>
          </a:p>
        </p:txBody>
      </p:sp>
      <p:sp>
        <p:nvSpPr>
          <p:cNvPr id="29699" name="标题 29698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29700" name="文本框 29699">
            <a:hlinkClick r:id="rId1" action="ppaction://hlinksldjump"/>
          </p:cNvPr>
          <p:cNvSpPr txBox="1"/>
          <p:nvPr/>
        </p:nvSpPr>
        <p:spPr>
          <a:xfrm>
            <a:off x="228600" y="1447800"/>
            <a:ext cx="8915400" cy="7016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u="sng">
                <a:solidFill>
                  <a:srgbClr val="009900"/>
                </a:solidFill>
                <a:latin typeface="Arial" panose="020B0604020202020204" pitchFamily="34" charset="0"/>
              </a:rPr>
              <a:t>二、楷书结构（常用结构与部首）分析</a:t>
            </a:r>
            <a:endParaRPr lang="zh-CN" altLang="en-US" sz="4000" b="1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pic>
        <p:nvPicPr>
          <p:cNvPr id="29701" name="内容占位符 29700" descr="anniu8">
            <a:hlinkClick r:id="rId2" action="ppaction://hlinksldjump"/>
          </p:cNvPr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305800" y="6019800"/>
            <a:ext cx="577850" cy="577850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占位符 30721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（一）宝盖头的写法</a:t>
            </a:r>
            <a:r>
              <a:rPr lang="zh-CN" altLang="en-US"/>
              <a:t>：</a:t>
            </a:r>
            <a:endParaRPr lang="zh-CN" altLang="en-US"/>
          </a:p>
          <a:p>
            <a:pPr algn="ctr">
              <a:buNone/>
            </a:pPr>
            <a:r>
              <a:rPr lang="zh-CN" altLang="en-US"/>
              <a:t> </a:t>
            </a:r>
            <a:endParaRPr lang="zh-CN" altLang="en-US" sz="5400"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sz="7200" b="1">
              <a:ea typeface="楷体_GB2312" pitchFamily="49" charset="-122"/>
            </a:endParaRPr>
          </a:p>
        </p:txBody>
      </p:sp>
      <p:pic>
        <p:nvPicPr>
          <p:cNvPr id="30723" name="图片 30722" descr="宝盖头"/>
          <p:cNvPicPr>
            <a:picLocks noChangeAspect="1"/>
          </p:cNvPicPr>
          <p:nvPr/>
        </p:nvPicPr>
        <p:blipFill>
          <a:blip r:embed="rId1">
            <a:lum bright="6000" contrast="100000"/>
          </a:blip>
          <a:stretch>
            <a:fillRect/>
          </a:stretch>
        </p:blipFill>
        <p:spPr>
          <a:xfrm>
            <a:off x="3348038" y="3500438"/>
            <a:ext cx="2808287" cy="2976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30723" descr="穴宝盖"/>
          <p:cNvPicPr>
            <a:picLocks noChangeAspect="1"/>
          </p:cNvPicPr>
          <p:nvPr/>
        </p:nvPicPr>
        <p:blipFill>
          <a:blip r:embed="rId2">
            <a:lum bright="-6000" contrast="66000"/>
          </a:blip>
          <a:stretch>
            <a:fillRect/>
          </a:stretch>
        </p:blipFill>
        <p:spPr>
          <a:xfrm>
            <a:off x="6588125" y="3530600"/>
            <a:ext cx="2555875" cy="294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矩形 30724"/>
          <p:cNvSpPr/>
          <p:nvPr/>
        </p:nvSpPr>
        <p:spPr>
          <a:xfrm>
            <a:off x="3981450" y="2824163"/>
            <a:ext cx="279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30726" name="图片 30725" descr="秃宝盖"/>
          <p:cNvPicPr>
            <a:picLocks noChangeAspect="1"/>
          </p:cNvPicPr>
          <p:nvPr/>
        </p:nvPicPr>
        <p:blipFill>
          <a:blip r:embed="rId3">
            <a:lum contrast="100000"/>
          </a:blip>
          <a:stretch>
            <a:fillRect/>
          </a:stretch>
        </p:blipFill>
        <p:spPr>
          <a:xfrm>
            <a:off x="179388" y="3429000"/>
            <a:ext cx="2663825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7" name="矩形 30726"/>
          <p:cNvSpPr/>
          <p:nvPr/>
        </p:nvSpPr>
        <p:spPr>
          <a:xfrm>
            <a:off x="3981450" y="3773488"/>
            <a:ext cx="314325" cy="260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1100">
                <a:latin typeface="Garamond" pitchFamily="2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0728" name="矩形 30727"/>
          <p:cNvSpPr/>
          <p:nvPr/>
        </p:nvSpPr>
        <p:spPr>
          <a:xfrm>
            <a:off x="762000" y="1719263"/>
            <a:ext cx="120491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000" b="1">
                <a:latin typeface="Arial" panose="020B0604020202020204" pitchFamily="34" charset="0"/>
                <a:ea typeface="楷体_GB2312" pitchFamily="49" charset="-122"/>
              </a:rPr>
              <a:t>写</a:t>
            </a:r>
            <a:endParaRPr lang="zh-CN" altLang="en-US" sz="8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9" name="矩形 30728"/>
          <p:cNvSpPr/>
          <p:nvPr/>
        </p:nvSpPr>
        <p:spPr>
          <a:xfrm>
            <a:off x="4038600" y="1676400"/>
            <a:ext cx="120491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000" b="1">
                <a:latin typeface="Arial" panose="020B0604020202020204" pitchFamily="34" charset="0"/>
                <a:ea typeface="楷体_GB2312" pitchFamily="49" charset="-122"/>
              </a:rPr>
              <a:t>宁</a:t>
            </a:r>
            <a:endParaRPr lang="zh-CN" altLang="en-US" sz="80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30" name="矩形 30729"/>
          <p:cNvSpPr/>
          <p:nvPr/>
        </p:nvSpPr>
        <p:spPr>
          <a:xfrm>
            <a:off x="7162800" y="1676400"/>
            <a:ext cx="120491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b="1">
                <a:latin typeface="Arial" panose="020B0604020202020204" pitchFamily="34" charset="0"/>
                <a:ea typeface="楷体_GB2312" pitchFamily="49" charset="-122"/>
              </a:rPr>
              <a:t>空</a:t>
            </a:r>
            <a:endParaRPr lang="zh-CN" altLang="en-US" sz="80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占位符 31745"/>
          <p:cNvSpPr>
            <a:spLocks noGrp="1" noRot="1"/>
          </p:cNvSpPr>
          <p:nvPr>
            <p:ph type="body" idx="1"/>
          </p:nvPr>
        </p:nvSpPr>
        <p:spPr>
          <a:xfrm>
            <a:off x="3581400" y="188913"/>
            <a:ext cx="5562600" cy="725487"/>
          </a:xfrm>
          <a:ln/>
        </p:spPr>
        <p:txBody>
          <a:bodyPr/>
          <a:p>
            <a:pPr algn="ctr">
              <a:lnSpc>
                <a:spcPct val="80000"/>
              </a:lnSpc>
              <a:buNone/>
            </a:pPr>
            <a:r>
              <a:rPr lang="zh-CN" altLang="en-US" sz="4000" b="1">
                <a:solidFill>
                  <a:schemeClr val="hlink"/>
                </a:solidFill>
                <a:ea typeface="黑体" panose="02010609060101010101" pitchFamily="2" charset="-122"/>
              </a:rPr>
              <a:t>（二）耳字旁的写法：</a:t>
            </a:r>
            <a:endParaRPr lang="zh-CN" altLang="en-US" sz="4000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  <a:buNone/>
            </a:pPr>
            <a:endParaRPr lang="zh-CN" altLang="en-US" sz="4000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  <a:buNone/>
            </a:pPr>
            <a:endParaRPr lang="zh-CN" altLang="en-US" sz="900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  <a:buNone/>
            </a:pPr>
            <a:endParaRPr lang="zh-CN" altLang="en-US" sz="900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  <a:buNone/>
            </a:pPr>
            <a:endParaRPr lang="zh-CN" altLang="en-US" sz="900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  <a:buNone/>
            </a:pPr>
            <a:r>
              <a:rPr lang="zh-CN" altLang="en-US" sz="2400" b="1">
                <a:ea typeface="楷体_GB2312" pitchFamily="49" charset="-122"/>
              </a:rPr>
              <a:t>                         </a:t>
            </a:r>
            <a:r>
              <a:rPr lang="zh-CN" altLang="en-US" sz="8000" b="1">
                <a:ea typeface="楷体_GB2312" pitchFamily="49" charset="-122"/>
              </a:rPr>
              <a:t>    </a:t>
            </a:r>
            <a:r>
              <a:rPr lang="zh-CN" altLang="en-US" sz="9600" b="1">
                <a:ea typeface="楷体_GB2312" pitchFamily="49" charset="-122"/>
              </a:rPr>
              <a:t> 印</a:t>
            </a:r>
            <a:endParaRPr lang="zh-CN" altLang="en-US" sz="9600" b="1">
              <a:ea typeface="楷体_GB2312" pitchFamily="49" charset="-122"/>
            </a:endParaRPr>
          </a:p>
        </p:txBody>
      </p:sp>
      <p:pic>
        <p:nvPicPr>
          <p:cNvPr id="31747" name="图片 31746" descr="右双耳"/>
          <p:cNvPicPr>
            <a:picLocks noChangeAspect="1"/>
          </p:cNvPicPr>
          <p:nvPr/>
        </p:nvPicPr>
        <p:blipFill>
          <a:blip r:embed="rId1">
            <a:lum contrast="48000"/>
          </a:blip>
          <a:stretch>
            <a:fillRect/>
          </a:stretch>
        </p:blipFill>
        <p:spPr>
          <a:xfrm>
            <a:off x="0" y="4554538"/>
            <a:ext cx="2667000" cy="230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31747" descr="左双耳"/>
          <p:cNvPicPr>
            <a:picLocks noChangeAspect="1"/>
          </p:cNvPicPr>
          <p:nvPr/>
        </p:nvPicPr>
        <p:blipFill>
          <a:blip r:embed="rId2">
            <a:lum bright="12000" contrast="84000"/>
          </a:blip>
          <a:stretch>
            <a:fillRect/>
          </a:stretch>
        </p:blipFill>
        <p:spPr>
          <a:xfrm>
            <a:off x="3124200" y="3962400"/>
            <a:ext cx="243840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1748" descr="双耳旁例子"/>
          <p:cNvPicPr>
            <a:picLocks noChangeAspect="1"/>
          </p:cNvPicPr>
          <p:nvPr/>
        </p:nvPicPr>
        <p:blipFill>
          <a:blip r:embed="rId3">
            <a:lum bright="17999" contrast="60000"/>
          </a:blip>
          <a:stretch>
            <a:fillRect/>
          </a:stretch>
        </p:blipFill>
        <p:spPr>
          <a:xfrm>
            <a:off x="0" y="838200"/>
            <a:ext cx="4424363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31749" descr="单耳旁"/>
          <p:cNvPicPr>
            <a:picLocks noChangeAspect="1"/>
          </p:cNvPicPr>
          <p:nvPr/>
        </p:nvPicPr>
        <p:blipFill>
          <a:blip r:embed="rId4">
            <a:lum contrast="30000"/>
          </a:blip>
          <a:stretch>
            <a:fillRect/>
          </a:stretch>
        </p:blipFill>
        <p:spPr>
          <a:xfrm>
            <a:off x="6343650" y="3962400"/>
            <a:ext cx="2800350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1" name="矩形 3175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1752" name="矩形 31751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1753" name="矩形 31752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1754" name="矩形 31753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占位符 32769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>
                <a:solidFill>
                  <a:schemeClr val="hlink"/>
                </a:solidFill>
                <a:ea typeface="黑体" panose="02010609060101010101" pitchFamily="2" charset="-122"/>
              </a:rPr>
              <a:t>（三）木字旁的写法</a:t>
            </a: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7200" b="1">
                <a:ea typeface="楷体_GB2312" pitchFamily="49" charset="-122"/>
              </a:rPr>
              <a:t>查          村         集                   </a:t>
            </a:r>
            <a:endParaRPr lang="zh-CN" altLang="en-US" sz="7200" b="1">
              <a:ea typeface="楷体_GB2312" pitchFamily="49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2772" name="矩形 32771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2773" name="矩形 32772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2774" name="矩形 32773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32775" name="图片 32774" descr="木字头"/>
          <p:cNvPicPr>
            <a:picLocks noChangeAspect="1"/>
          </p:cNvPicPr>
          <p:nvPr/>
        </p:nvPicPr>
        <p:blipFill>
          <a:blip r:embed="rId1">
            <a:lum contrast="30000"/>
          </a:blip>
          <a:stretch>
            <a:fillRect/>
          </a:stretch>
        </p:blipFill>
        <p:spPr>
          <a:xfrm>
            <a:off x="0" y="3376613"/>
            <a:ext cx="2771775" cy="294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图片 32775" descr="木字旁"/>
          <p:cNvPicPr>
            <a:picLocks noChangeAspect="1"/>
          </p:cNvPicPr>
          <p:nvPr/>
        </p:nvPicPr>
        <p:blipFill>
          <a:blip r:embed="rId2">
            <a:lum bright="-6000" contrast="66000"/>
          </a:blip>
          <a:stretch>
            <a:fillRect/>
          </a:stretch>
        </p:blipFill>
        <p:spPr>
          <a:xfrm>
            <a:off x="3203575" y="3284538"/>
            <a:ext cx="2892425" cy="2811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图片 32776" descr="木字底"/>
          <p:cNvPicPr>
            <a:picLocks noChangeAspect="1"/>
          </p:cNvPicPr>
          <p:nvPr/>
        </p:nvPicPr>
        <p:blipFill>
          <a:blip r:embed="rId3">
            <a:lum bright="-6000" contrast="72000"/>
          </a:blip>
          <a:stretch>
            <a:fillRect/>
          </a:stretch>
        </p:blipFill>
        <p:spPr>
          <a:xfrm>
            <a:off x="6659563" y="3214688"/>
            <a:ext cx="2484437" cy="303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8" name="矩形 32777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2779" name="矩形 32778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2780" name="矩形 32779"/>
          <p:cNvSpPr/>
          <p:nvPr/>
        </p:nvSpPr>
        <p:spPr>
          <a:xfrm>
            <a:off x="4024313" y="3946525"/>
            <a:ext cx="660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标题 11161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11619" name="文本占位符 11161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11620" name="图片 111619" descr="chenruiqian_ybsf_0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304800"/>
            <a:ext cx="8572500" cy="6118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占位符 33793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（四）山部的写法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6600" b="1">
                <a:ea typeface="楷体_GB2312" pitchFamily="49" charset="-122"/>
              </a:rPr>
              <a:t>岁           峡           岳</a:t>
            </a:r>
            <a:endParaRPr lang="zh-CN" altLang="en-US" sz="6600" b="1">
              <a:ea typeface="楷体_GB2312" pitchFamily="49" charset="-122"/>
            </a:endParaRPr>
          </a:p>
          <a:p>
            <a:pPr algn="ctr">
              <a:buNone/>
            </a:pPr>
            <a:endParaRPr lang="zh-CN" altLang="en-US" sz="6600" b="1">
              <a:solidFill>
                <a:schemeClr val="hlink"/>
              </a:solidFill>
              <a:ea typeface="楷体_GB2312" pitchFamily="49" charset="-122"/>
            </a:endParaRPr>
          </a:p>
          <a:p>
            <a:pPr algn="ctr">
              <a:buNone/>
            </a:pP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</p:txBody>
      </p:sp>
      <p:sp>
        <p:nvSpPr>
          <p:cNvPr id="33795" name="矩形 33794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3796" name="矩形 33795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3797" name="矩形 33796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3798" name="矩形 33797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3799" name="矩形 33798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3800" name="矩形 33799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33801" name="图片 33800" descr="山字头"/>
          <p:cNvPicPr>
            <a:picLocks noChangeAspect="1"/>
          </p:cNvPicPr>
          <p:nvPr/>
        </p:nvPicPr>
        <p:blipFill>
          <a:blip r:embed="rId1">
            <a:lum contrast="48000"/>
          </a:blip>
          <a:stretch>
            <a:fillRect/>
          </a:stretch>
        </p:blipFill>
        <p:spPr>
          <a:xfrm>
            <a:off x="468313" y="3068638"/>
            <a:ext cx="2303462" cy="230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2" name="图片 33801" descr="山字旁"/>
          <p:cNvPicPr>
            <a:picLocks noChangeAspect="1"/>
          </p:cNvPicPr>
          <p:nvPr/>
        </p:nvPicPr>
        <p:blipFill>
          <a:blip r:embed="rId2">
            <a:lum bright="-6000" contrast="72000"/>
          </a:blip>
          <a:stretch>
            <a:fillRect/>
          </a:stretch>
        </p:blipFill>
        <p:spPr>
          <a:xfrm>
            <a:off x="3492500" y="2997200"/>
            <a:ext cx="2303463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3" name="图片 33802" descr="山字底"/>
          <p:cNvPicPr>
            <a:picLocks noChangeAspect="1"/>
          </p:cNvPicPr>
          <p:nvPr/>
        </p:nvPicPr>
        <p:blipFill>
          <a:blip r:embed="rId3">
            <a:lum bright="-6000" contrast="72000"/>
          </a:blip>
          <a:stretch>
            <a:fillRect/>
          </a:stretch>
        </p:blipFill>
        <p:spPr>
          <a:xfrm>
            <a:off x="6516688" y="2997200"/>
            <a:ext cx="2303462" cy="230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4" name="矩形 33803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05" name="矩形 33804"/>
          <p:cNvSpPr/>
          <p:nvPr/>
        </p:nvSpPr>
        <p:spPr>
          <a:xfrm>
            <a:off x="0" y="790575"/>
            <a:ext cx="565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3806" name="矩形 33805"/>
          <p:cNvSpPr/>
          <p:nvPr/>
        </p:nvSpPr>
        <p:spPr>
          <a:xfrm>
            <a:off x="0" y="1825625"/>
            <a:ext cx="660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占位符 34817"/>
          <p:cNvSpPr>
            <a:spLocks noGrp="1" noRot="1"/>
          </p:cNvSpPr>
          <p:nvPr>
            <p:ph type="body" idx="1"/>
          </p:nvPr>
        </p:nvSpPr>
        <p:spPr>
          <a:xfrm>
            <a:off x="228600" y="228600"/>
            <a:ext cx="8710613" cy="60642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（五）日部的写法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8000" b="1">
                <a:ea typeface="楷体_GB2312" pitchFamily="49" charset="-122"/>
              </a:rPr>
              <a:t>早          昨         香</a:t>
            </a:r>
            <a:endParaRPr lang="zh-CN" altLang="en-US" sz="8000" b="1">
              <a:ea typeface="楷体_GB2312" pitchFamily="49" charset="-122"/>
            </a:endParaRPr>
          </a:p>
        </p:txBody>
      </p:sp>
      <p:sp>
        <p:nvSpPr>
          <p:cNvPr id="34819" name="矩形 34818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4820" name="矩形 34819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4821" name="矩形 34820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4822" name="矩形 34821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4823" name="矩形 34822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4824" name="矩形 34823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34825" name="图片 34824" descr="日字头"/>
          <p:cNvPicPr>
            <a:picLocks noChangeAspect="1"/>
          </p:cNvPicPr>
          <p:nvPr/>
        </p:nvPicPr>
        <p:blipFill>
          <a:blip r:embed="rId1">
            <a:lum contrast="30000"/>
          </a:blip>
          <a:stretch>
            <a:fillRect/>
          </a:stretch>
        </p:blipFill>
        <p:spPr>
          <a:xfrm>
            <a:off x="395288" y="2286000"/>
            <a:ext cx="2424112" cy="403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6" name="图片 34825" descr="日字旁"/>
          <p:cNvPicPr>
            <a:picLocks noChangeAspect="1"/>
          </p:cNvPicPr>
          <p:nvPr/>
        </p:nvPicPr>
        <p:blipFill>
          <a:blip r:embed="rId2">
            <a:lum contrast="60000"/>
          </a:blip>
          <a:stretch>
            <a:fillRect/>
          </a:stretch>
        </p:blipFill>
        <p:spPr>
          <a:xfrm>
            <a:off x="2895600" y="2209800"/>
            <a:ext cx="2973388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7" name="图片 34826" descr="日字底"/>
          <p:cNvPicPr>
            <a:picLocks noChangeAspect="1"/>
          </p:cNvPicPr>
          <p:nvPr/>
        </p:nvPicPr>
        <p:blipFill>
          <a:blip r:embed="rId3">
            <a:lum contrast="54000"/>
          </a:blip>
          <a:stretch>
            <a:fillRect/>
          </a:stretch>
        </p:blipFill>
        <p:spPr>
          <a:xfrm>
            <a:off x="5791200" y="2286000"/>
            <a:ext cx="3030538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8" name="矩形 34827"/>
          <p:cNvSpPr/>
          <p:nvPr/>
        </p:nvSpPr>
        <p:spPr>
          <a:xfrm>
            <a:off x="0" y="18557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4829" name="矩形 34828"/>
          <p:cNvSpPr/>
          <p:nvPr/>
        </p:nvSpPr>
        <p:spPr>
          <a:xfrm>
            <a:off x="0" y="2741613"/>
            <a:ext cx="660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4830" name="矩形 34829"/>
          <p:cNvSpPr/>
          <p:nvPr/>
        </p:nvSpPr>
        <p:spPr>
          <a:xfrm>
            <a:off x="0" y="3871913"/>
            <a:ext cx="787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占位符 35841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（六）土部的写法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7200" b="1">
                <a:ea typeface="楷体_GB2312" pitchFamily="49" charset="-122"/>
              </a:rPr>
              <a:t>寺           场          尘</a:t>
            </a:r>
            <a:endParaRPr lang="zh-CN" altLang="en-US" sz="7200" b="1">
              <a:ea typeface="楷体_GB2312" pitchFamily="49" charset="-122"/>
            </a:endParaRPr>
          </a:p>
        </p:txBody>
      </p:sp>
      <p:sp>
        <p:nvSpPr>
          <p:cNvPr id="35843" name="矩形 35842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5847" name="矩形 35846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5848" name="矩形 35847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35849" name="图片 35848" descr="土字头"/>
          <p:cNvPicPr>
            <a:picLocks noChangeAspect="1"/>
          </p:cNvPicPr>
          <p:nvPr/>
        </p:nvPicPr>
        <p:blipFill>
          <a:blip r:embed="rId1">
            <a:lum contrast="54000"/>
          </a:blip>
          <a:stretch>
            <a:fillRect/>
          </a:stretch>
        </p:blipFill>
        <p:spPr>
          <a:xfrm>
            <a:off x="755650" y="3789363"/>
            <a:ext cx="1711325" cy="171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0" name="图片 35849" descr="土字旁"/>
          <p:cNvPicPr>
            <a:picLocks noChangeAspect="1"/>
          </p:cNvPicPr>
          <p:nvPr/>
        </p:nvPicPr>
        <p:blipFill>
          <a:blip r:embed="rId2">
            <a:lum contrast="48000"/>
          </a:blip>
          <a:stretch>
            <a:fillRect/>
          </a:stretch>
        </p:blipFill>
        <p:spPr>
          <a:xfrm>
            <a:off x="3851275" y="3716338"/>
            <a:ext cx="1709738" cy="1709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1" name="图片 35850" descr="土字底"/>
          <p:cNvPicPr>
            <a:picLocks noChangeAspect="1"/>
          </p:cNvPicPr>
          <p:nvPr/>
        </p:nvPicPr>
        <p:blipFill>
          <a:blip r:embed="rId3">
            <a:lum contrast="60000"/>
          </a:blip>
          <a:stretch>
            <a:fillRect/>
          </a:stretch>
        </p:blipFill>
        <p:spPr>
          <a:xfrm>
            <a:off x="6659563" y="3716338"/>
            <a:ext cx="1711325" cy="171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2" name="矩形 35851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5853" name="矩形 35852"/>
          <p:cNvSpPr/>
          <p:nvPr/>
        </p:nvSpPr>
        <p:spPr>
          <a:xfrm>
            <a:off x="0" y="1235075"/>
            <a:ext cx="660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5854" name="矩形 35853"/>
          <p:cNvSpPr/>
          <p:nvPr/>
        </p:nvSpPr>
        <p:spPr>
          <a:xfrm>
            <a:off x="0" y="2470150"/>
            <a:ext cx="787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占位符 36865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（七）米部的写法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b="1"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7200" b="1">
                <a:ea typeface="楷体_GB2312" pitchFamily="49" charset="-122"/>
              </a:rPr>
              <a:t>类        粉        粟</a:t>
            </a:r>
            <a:endParaRPr lang="zh-CN" altLang="en-US" sz="7200" b="1">
              <a:ea typeface="楷体_GB2312" pitchFamily="49" charset="-122"/>
            </a:endParaRPr>
          </a:p>
          <a:p>
            <a:pPr algn="ctr">
              <a:buNone/>
            </a:pPr>
            <a:endParaRPr lang="zh-CN" altLang="en-US" sz="7200" b="1">
              <a:solidFill>
                <a:schemeClr val="hlink"/>
              </a:solidFill>
              <a:ea typeface="楷体_GB2312" pitchFamily="49" charset="-122"/>
            </a:endParaRPr>
          </a:p>
        </p:txBody>
      </p:sp>
      <p:sp>
        <p:nvSpPr>
          <p:cNvPr id="36867" name="矩形 36866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6868" name="矩形 36867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6869" name="矩形 36868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6871" name="矩形 36870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6872" name="矩形 36871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36873" name="图片 36872" descr="米字头"/>
          <p:cNvPicPr>
            <a:picLocks noChangeAspect="1"/>
          </p:cNvPicPr>
          <p:nvPr/>
        </p:nvPicPr>
        <p:blipFill>
          <a:blip r:embed="rId1">
            <a:lum bright="-17999" contrast="66000"/>
          </a:blip>
          <a:stretch>
            <a:fillRect/>
          </a:stretch>
        </p:blipFill>
        <p:spPr>
          <a:xfrm>
            <a:off x="827088" y="3213100"/>
            <a:ext cx="1998662" cy="1998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4" name="图片 36873" descr="米字旁"/>
          <p:cNvPicPr>
            <a:picLocks noChangeAspect="1"/>
          </p:cNvPicPr>
          <p:nvPr/>
        </p:nvPicPr>
        <p:blipFill>
          <a:blip r:embed="rId2">
            <a:lum bright="-12000" contrast="54000"/>
          </a:blip>
          <a:stretch>
            <a:fillRect/>
          </a:stretch>
        </p:blipFill>
        <p:spPr>
          <a:xfrm>
            <a:off x="3563938" y="3284538"/>
            <a:ext cx="1944687" cy="194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5" name="图片 36874" descr="米字底"/>
          <p:cNvPicPr>
            <a:picLocks noChangeAspect="1"/>
          </p:cNvPicPr>
          <p:nvPr/>
        </p:nvPicPr>
        <p:blipFill>
          <a:blip r:embed="rId3">
            <a:lum bright="-6000" contrast="48000"/>
          </a:blip>
          <a:stretch>
            <a:fillRect/>
          </a:stretch>
        </p:blipFill>
        <p:spPr>
          <a:xfrm>
            <a:off x="6443663" y="3213100"/>
            <a:ext cx="1871662" cy="187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6" name="矩形 36875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6877" name="矩形 36876"/>
          <p:cNvSpPr/>
          <p:nvPr/>
        </p:nvSpPr>
        <p:spPr>
          <a:xfrm>
            <a:off x="0" y="1235075"/>
            <a:ext cx="628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6878" name="矩形 36877"/>
          <p:cNvSpPr/>
          <p:nvPr/>
        </p:nvSpPr>
        <p:spPr>
          <a:xfrm>
            <a:off x="0" y="2470150"/>
            <a:ext cx="692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占位符 37889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（八）目部与月部的写法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b="1"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7200" b="1">
                <a:ea typeface="楷体_GB2312" pitchFamily="49" charset="-122"/>
              </a:rPr>
              <a:t>盯         肌        肯</a:t>
            </a:r>
            <a:endParaRPr lang="zh-CN" altLang="en-US" sz="7200" b="1">
              <a:ea typeface="楷体_GB2312" pitchFamily="49" charset="-122"/>
            </a:endParaRPr>
          </a:p>
          <a:p>
            <a:pPr algn="ctr">
              <a:buNone/>
            </a:pP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</p:txBody>
      </p:sp>
      <p:sp>
        <p:nvSpPr>
          <p:cNvPr id="37891" name="矩形 3789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7892" name="矩形 37891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7893" name="矩形 37892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7894" name="矩形 37893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7895" name="矩形 37894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7896" name="矩形 37895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37897" name="图片 37896" descr="目字旁"/>
          <p:cNvPicPr>
            <a:picLocks noChangeAspect="1"/>
          </p:cNvPicPr>
          <p:nvPr/>
        </p:nvPicPr>
        <p:blipFill>
          <a:blip r:embed="rId1">
            <a:lum bright="-12000" contrast="54000"/>
          </a:blip>
          <a:stretch>
            <a:fillRect/>
          </a:stretch>
        </p:blipFill>
        <p:spPr>
          <a:xfrm>
            <a:off x="468313" y="3284538"/>
            <a:ext cx="2232025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8" name="图片 37897" descr="月字旁"/>
          <p:cNvPicPr>
            <a:picLocks noChangeAspect="1"/>
          </p:cNvPicPr>
          <p:nvPr/>
        </p:nvPicPr>
        <p:blipFill>
          <a:blip r:embed="rId2">
            <a:lum bright="-6000" contrast="48000"/>
          </a:blip>
          <a:stretch>
            <a:fillRect/>
          </a:stretch>
        </p:blipFill>
        <p:spPr>
          <a:xfrm>
            <a:off x="3708400" y="3284538"/>
            <a:ext cx="2160588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9" name="图片 37898" descr="月字旁变形"/>
          <p:cNvPicPr>
            <a:picLocks noChangeAspect="1"/>
          </p:cNvPicPr>
          <p:nvPr/>
        </p:nvPicPr>
        <p:blipFill>
          <a:blip r:embed="rId3">
            <a:lum bright="-6000" contrast="66000"/>
          </a:blip>
          <a:stretch>
            <a:fillRect/>
          </a:stretch>
        </p:blipFill>
        <p:spPr>
          <a:xfrm>
            <a:off x="6516688" y="3284538"/>
            <a:ext cx="2159000" cy="215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00" name="矩形 37899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7901" name="矩形 37900"/>
          <p:cNvSpPr/>
          <p:nvPr/>
        </p:nvSpPr>
        <p:spPr>
          <a:xfrm>
            <a:off x="0" y="1235075"/>
            <a:ext cx="533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7902" name="矩形 37901"/>
          <p:cNvSpPr/>
          <p:nvPr/>
        </p:nvSpPr>
        <p:spPr>
          <a:xfrm>
            <a:off x="0" y="2470150"/>
            <a:ext cx="565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占位符 38913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（九）火部的写法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7200" b="1">
                <a:ea typeface="楷体_GB2312" pitchFamily="49" charset="-122"/>
              </a:rPr>
              <a:t>灯            灵</a:t>
            </a:r>
            <a:endParaRPr lang="zh-CN" altLang="en-US" sz="7200" b="1">
              <a:ea typeface="楷体_GB2312" pitchFamily="49" charset="-122"/>
            </a:endParaRPr>
          </a:p>
        </p:txBody>
      </p:sp>
      <p:sp>
        <p:nvSpPr>
          <p:cNvPr id="38915" name="矩形 38914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8916" name="矩形 38915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8917" name="矩形 38916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8918" name="矩形 38917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8919" name="矩形 38918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8920" name="矩形 38919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38921" name="图片 38920" descr="火字旁"/>
          <p:cNvPicPr>
            <a:picLocks noChangeAspect="1"/>
          </p:cNvPicPr>
          <p:nvPr/>
        </p:nvPicPr>
        <p:blipFill>
          <a:blip r:embed="rId1">
            <a:lum contrast="42000"/>
          </a:blip>
          <a:stretch>
            <a:fillRect/>
          </a:stretch>
        </p:blipFill>
        <p:spPr>
          <a:xfrm>
            <a:off x="1258888" y="3068638"/>
            <a:ext cx="2808287" cy="2808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2" name="图片 38921" descr="火字底"/>
          <p:cNvPicPr>
            <a:picLocks noChangeAspect="1"/>
          </p:cNvPicPr>
          <p:nvPr/>
        </p:nvPicPr>
        <p:blipFill>
          <a:blip r:embed="rId2">
            <a:lum contrast="54000"/>
          </a:blip>
          <a:stretch>
            <a:fillRect/>
          </a:stretch>
        </p:blipFill>
        <p:spPr>
          <a:xfrm>
            <a:off x="5076825" y="3068638"/>
            <a:ext cx="2808288" cy="280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3" name="矩形 38922"/>
          <p:cNvSpPr/>
          <p:nvPr/>
        </p:nvSpPr>
        <p:spPr>
          <a:xfrm>
            <a:off x="0" y="0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8924" name="矩形 38923"/>
          <p:cNvSpPr/>
          <p:nvPr/>
        </p:nvSpPr>
        <p:spPr>
          <a:xfrm>
            <a:off x="0" y="1235075"/>
            <a:ext cx="6604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占位符 39937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（十）女部的写法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9000" b="1">
                <a:ea typeface="楷体_GB2312" pitchFamily="49" charset="-122"/>
              </a:rPr>
              <a:t>奴</a:t>
            </a:r>
            <a:endParaRPr lang="zh-CN" altLang="en-US" sz="9000" b="1">
              <a:ea typeface="楷体_GB2312" pitchFamily="49" charset="-122"/>
            </a:endParaRPr>
          </a:p>
        </p:txBody>
      </p:sp>
      <p:sp>
        <p:nvSpPr>
          <p:cNvPr id="39939" name="矩形 39938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9940" name="矩形 39939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9941" name="矩形 39940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9942" name="矩形 39941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9943" name="矩形 39942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9944" name="矩形 39943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39945" name="图片 39944" descr="女字旁"/>
          <p:cNvPicPr>
            <a:picLocks noChangeAspect="1"/>
          </p:cNvPicPr>
          <p:nvPr/>
        </p:nvPicPr>
        <p:blipFill>
          <a:blip r:embed="rId1">
            <a:lum bright="-29999" contrast="66000"/>
          </a:blip>
          <a:stretch>
            <a:fillRect/>
          </a:stretch>
        </p:blipFill>
        <p:spPr>
          <a:xfrm>
            <a:off x="3203575" y="3284538"/>
            <a:ext cx="3095625" cy="309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占位符 40961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>
                <a:solidFill>
                  <a:schemeClr val="hlink"/>
                </a:solidFill>
                <a:ea typeface="黑体" panose="02010609060101010101" pitchFamily="2" charset="-122"/>
              </a:rPr>
              <a:t>（十一）王部的写法</a:t>
            </a: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7200">
                <a:ea typeface="楷体_GB2312" pitchFamily="49" charset="-122"/>
              </a:rPr>
              <a:t>环        呈      望</a:t>
            </a:r>
            <a:endParaRPr lang="zh-CN" altLang="en-US" sz="7200">
              <a:ea typeface="楷体_GB2312" pitchFamily="49" charset="-122"/>
            </a:endParaRPr>
          </a:p>
        </p:txBody>
      </p:sp>
      <p:sp>
        <p:nvSpPr>
          <p:cNvPr id="40963" name="矩形 40962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0964" name="矩形 40963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0965" name="矩形 40964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0966" name="矩形 40965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0967" name="矩形 40966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0968" name="矩形 40967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40969" name="图片 40968" descr="王字旁"/>
          <p:cNvPicPr>
            <a:picLocks noChangeAspect="1"/>
          </p:cNvPicPr>
          <p:nvPr/>
        </p:nvPicPr>
        <p:blipFill>
          <a:blip r:embed="rId1">
            <a:lum bright="-17999" contrast="66000"/>
          </a:blip>
          <a:stretch>
            <a:fillRect/>
          </a:stretch>
        </p:blipFill>
        <p:spPr>
          <a:xfrm>
            <a:off x="827088" y="3213100"/>
            <a:ext cx="2592387" cy="2592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0" name="图片 40969" descr="王字底"/>
          <p:cNvPicPr>
            <a:picLocks noChangeAspect="1"/>
          </p:cNvPicPr>
          <p:nvPr/>
        </p:nvPicPr>
        <p:blipFill>
          <a:blip r:embed="rId2">
            <a:lum bright="-12000" contrast="66000"/>
          </a:blip>
          <a:stretch>
            <a:fillRect/>
          </a:stretch>
        </p:blipFill>
        <p:spPr>
          <a:xfrm>
            <a:off x="4572000" y="2925763"/>
            <a:ext cx="2951163" cy="295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1" name="矩形 4097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0972" name="矩形 40971"/>
          <p:cNvSpPr/>
          <p:nvPr/>
        </p:nvSpPr>
        <p:spPr>
          <a:xfrm>
            <a:off x="0" y="12350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占位符 41985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（十二）虫部的写法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sz="1000" b="1">
              <a:ea typeface="楷体_GB2312" pitchFamily="49" charset="-122"/>
            </a:endParaRPr>
          </a:p>
          <a:p>
            <a:pPr algn="ctr">
              <a:buNone/>
            </a:pPr>
            <a:r>
              <a:rPr lang="zh-CN" altLang="en-US" sz="9000" b="1">
                <a:ea typeface="楷体_GB2312" pitchFamily="49" charset="-122"/>
              </a:rPr>
              <a:t>虹</a:t>
            </a:r>
            <a:endParaRPr lang="zh-CN" altLang="en-US" sz="9000" b="1">
              <a:ea typeface="楷体_GB2312" pitchFamily="49" charset="-122"/>
            </a:endParaRPr>
          </a:p>
        </p:txBody>
      </p:sp>
      <p:sp>
        <p:nvSpPr>
          <p:cNvPr id="41987" name="矩形 41986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1988" name="矩形 41987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1989" name="矩形 41988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1990" name="矩形 41989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1991" name="矩形 41990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1992" name="矩形 41991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1993" name="矩形 41992"/>
          <p:cNvSpPr/>
          <p:nvPr/>
        </p:nvSpPr>
        <p:spPr>
          <a:xfrm>
            <a:off x="0" y="0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41994" name="图片 41993" descr="虫字底"/>
          <p:cNvPicPr>
            <a:picLocks noChangeAspect="1"/>
          </p:cNvPicPr>
          <p:nvPr/>
        </p:nvPicPr>
        <p:blipFill>
          <a:blip r:embed="rId1">
            <a:lum bright="-17999" contrast="96000"/>
          </a:blip>
          <a:stretch>
            <a:fillRect/>
          </a:stretch>
        </p:blipFill>
        <p:spPr>
          <a:xfrm>
            <a:off x="3203575" y="2924175"/>
            <a:ext cx="3097213" cy="3097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占位符 43009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（十三）框形结构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7200" b="1">
                <a:ea typeface="楷体_GB2312" pitchFamily="49" charset="-122"/>
              </a:rPr>
              <a:t>闪        同       国</a:t>
            </a:r>
            <a:endParaRPr lang="zh-CN" altLang="en-US" sz="7200" b="1">
              <a:ea typeface="楷体_GB2312" pitchFamily="49" charset="-122"/>
            </a:endParaRPr>
          </a:p>
          <a:p>
            <a:pPr algn="ctr">
              <a:buNone/>
            </a:pPr>
            <a:endParaRPr lang="zh-CN" altLang="en-US" sz="7200">
              <a:solidFill>
                <a:schemeClr val="hlink"/>
              </a:solidFill>
              <a:ea typeface="楷体_GB2312" pitchFamily="49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3013" name="矩形 43012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3014" name="矩形 43013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3015" name="矩形 43014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3016" name="矩形 43015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43017" name="图片 43016" descr="门字框"/>
          <p:cNvPicPr>
            <a:picLocks noChangeAspect="1"/>
          </p:cNvPicPr>
          <p:nvPr/>
        </p:nvPicPr>
        <p:blipFill>
          <a:blip r:embed="rId1">
            <a:lum bright="-17999" contrast="54000"/>
          </a:blip>
          <a:stretch>
            <a:fillRect/>
          </a:stretch>
        </p:blipFill>
        <p:spPr>
          <a:xfrm>
            <a:off x="539750" y="3429000"/>
            <a:ext cx="2303463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8" name="图片 43017" descr="冈字框"/>
          <p:cNvPicPr>
            <a:picLocks noChangeAspect="1"/>
          </p:cNvPicPr>
          <p:nvPr/>
        </p:nvPicPr>
        <p:blipFill>
          <a:blip r:embed="rId2">
            <a:lum bright="-12000" contrast="60000"/>
          </a:blip>
          <a:stretch>
            <a:fillRect/>
          </a:stretch>
        </p:blipFill>
        <p:spPr>
          <a:xfrm>
            <a:off x="3635375" y="3500438"/>
            <a:ext cx="2160588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9" name="图片 43018" descr="国字框"/>
          <p:cNvPicPr>
            <a:picLocks noChangeAspect="1"/>
          </p:cNvPicPr>
          <p:nvPr/>
        </p:nvPicPr>
        <p:blipFill>
          <a:blip r:embed="rId3">
            <a:lum bright="-17999" contrast="66000"/>
          </a:blip>
          <a:stretch>
            <a:fillRect/>
          </a:stretch>
        </p:blipFill>
        <p:spPr>
          <a:xfrm>
            <a:off x="6372225" y="3429000"/>
            <a:ext cx="2089150" cy="208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20" name="矩形 43019"/>
          <p:cNvSpPr/>
          <p:nvPr/>
        </p:nvSpPr>
        <p:spPr>
          <a:xfrm>
            <a:off x="0" y="0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3021" name="矩形 43020"/>
          <p:cNvSpPr/>
          <p:nvPr/>
        </p:nvSpPr>
        <p:spPr>
          <a:xfrm>
            <a:off x="0" y="12350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3022" name="矩形 43021"/>
          <p:cNvSpPr/>
          <p:nvPr/>
        </p:nvSpPr>
        <p:spPr>
          <a:xfrm>
            <a:off x="0" y="2470150"/>
            <a:ext cx="723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标题 112641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12643" name="文本占位符 112642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12644" name="图片 112643" descr="jiangyajun_ybsf_0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2400"/>
            <a:ext cx="4481513" cy="650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45" name="图片 112644" descr="fd6b1c1d424dfeb3e1fe0b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152400"/>
            <a:ext cx="4094163" cy="6503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占位符 44033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（十四）示字旁与衣字旁的写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>
              <a:ea typeface="楷体_GB2312" pitchFamily="49" charset="-122"/>
            </a:endParaRPr>
          </a:p>
          <a:p>
            <a:pPr algn="ctr">
              <a:buNone/>
            </a:pPr>
            <a:r>
              <a:rPr lang="zh-CN" altLang="en-US" sz="7200">
                <a:ea typeface="楷体_GB2312" pitchFamily="49" charset="-122"/>
              </a:rPr>
              <a:t>礼               补</a:t>
            </a:r>
            <a:endParaRPr lang="zh-CN" altLang="en-US" sz="7200">
              <a:ea typeface="楷体_GB2312" pitchFamily="49" charset="-122"/>
            </a:endParaRPr>
          </a:p>
          <a:p>
            <a:pPr algn="ctr">
              <a:buNone/>
            </a:pP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</p:txBody>
      </p:sp>
      <p:sp>
        <p:nvSpPr>
          <p:cNvPr id="44035" name="矩形 44034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4036" name="矩形 44035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4037" name="矩形 44036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4038" name="矩形 44037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4039" name="矩形 44038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4040" name="矩形 44039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44041" name="图片 44040" descr="衣zipang"/>
          <p:cNvPicPr>
            <a:picLocks noChangeAspect="1"/>
          </p:cNvPicPr>
          <p:nvPr/>
        </p:nvPicPr>
        <p:blipFill>
          <a:blip r:embed="rId1">
            <a:lum bright="-6000" contrast="36000"/>
          </a:blip>
          <a:stretch>
            <a:fillRect/>
          </a:stretch>
        </p:blipFill>
        <p:spPr>
          <a:xfrm>
            <a:off x="5435600" y="3068638"/>
            <a:ext cx="2592388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2" name="图片 44041" descr="示字旁"/>
          <p:cNvPicPr>
            <a:picLocks noChangeAspect="1"/>
          </p:cNvPicPr>
          <p:nvPr/>
        </p:nvPicPr>
        <p:blipFill>
          <a:blip r:embed="rId2">
            <a:lum bright="-23999" contrast="42000"/>
          </a:blip>
          <a:stretch>
            <a:fillRect/>
          </a:stretch>
        </p:blipFill>
        <p:spPr>
          <a:xfrm>
            <a:off x="1187450" y="3068638"/>
            <a:ext cx="2808288" cy="280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3" name="矩形 44042"/>
          <p:cNvSpPr/>
          <p:nvPr/>
        </p:nvSpPr>
        <p:spPr>
          <a:xfrm>
            <a:off x="4076700" y="21939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4044" name="矩形 44043"/>
          <p:cNvSpPr/>
          <p:nvPr/>
        </p:nvSpPr>
        <p:spPr>
          <a:xfrm>
            <a:off x="4076700" y="3429000"/>
            <a:ext cx="755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占位符 45057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（十五）广字头、厂字头、病字头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7200" b="1">
                <a:ea typeface="楷体_GB2312" pitchFamily="49" charset="-122"/>
              </a:rPr>
              <a:t>厅       庄       病</a:t>
            </a:r>
            <a:endParaRPr lang="zh-CN" altLang="en-US" sz="7200" b="1">
              <a:ea typeface="楷体_GB2312" pitchFamily="49" charset="-122"/>
            </a:endParaRPr>
          </a:p>
        </p:txBody>
      </p:sp>
      <p:sp>
        <p:nvSpPr>
          <p:cNvPr id="45059" name="矩形 45058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5060" name="矩形 45059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5061" name="矩形 45060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5062" name="矩形 45061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5063" name="矩形 45062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5064" name="矩形 45063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45065" name="图片 45064" descr="厂字头"/>
          <p:cNvPicPr>
            <a:picLocks noChangeAspect="1"/>
          </p:cNvPicPr>
          <p:nvPr/>
        </p:nvPicPr>
        <p:blipFill>
          <a:blip r:embed="rId1">
            <a:lum bright="-6000" contrast="24000"/>
          </a:blip>
          <a:stretch>
            <a:fillRect/>
          </a:stretch>
        </p:blipFill>
        <p:spPr>
          <a:xfrm>
            <a:off x="1116013" y="3141663"/>
            <a:ext cx="1873250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6" name="图片 45065" descr="广字头"/>
          <p:cNvPicPr>
            <a:picLocks noChangeAspect="1"/>
          </p:cNvPicPr>
          <p:nvPr/>
        </p:nvPicPr>
        <p:blipFill>
          <a:blip r:embed="rId2">
            <a:lum bright="-6000" contrast="36000"/>
          </a:blip>
          <a:stretch>
            <a:fillRect/>
          </a:stretch>
        </p:blipFill>
        <p:spPr>
          <a:xfrm>
            <a:off x="3779838" y="3213100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7" name="图片 45066" descr="病字头"/>
          <p:cNvPicPr>
            <a:picLocks noChangeAspect="1"/>
          </p:cNvPicPr>
          <p:nvPr/>
        </p:nvPicPr>
        <p:blipFill>
          <a:blip r:embed="rId3">
            <a:lum bright="-6000" contrast="42000"/>
          </a:blip>
          <a:stretch>
            <a:fillRect/>
          </a:stretch>
        </p:blipFill>
        <p:spPr>
          <a:xfrm>
            <a:off x="6300788" y="3214688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8" name="矩形 45067"/>
          <p:cNvSpPr/>
          <p:nvPr/>
        </p:nvSpPr>
        <p:spPr>
          <a:xfrm>
            <a:off x="4076700" y="1576388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5069" name="矩形 45068"/>
          <p:cNvSpPr/>
          <p:nvPr/>
        </p:nvSpPr>
        <p:spPr>
          <a:xfrm>
            <a:off x="4076700" y="2811463"/>
            <a:ext cx="565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5070" name="矩形 45069"/>
          <p:cNvSpPr/>
          <p:nvPr/>
        </p:nvSpPr>
        <p:spPr>
          <a:xfrm>
            <a:off x="4076700" y="4046538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占位符 46081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（十六）单人旁与双人旁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b="1"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b="1">
                <a:ea typeface="黑体" panose="02010609060101010101" pitchFamily="2" charset="-122"/>
              </a:rPr>
              <a:t>他                                   行</a:t>
            </a:r>
            <a:endParaRPr lang="zh-CN" altLang="en-US" b="1"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</p:txBody>
      </p:sp>
      <p:sp>
        <p:nvSpPr>
          <p:cNvPr id="46083" name="矩形 46082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6084" name="矩形 46083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6085" name="矩形 46084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6086" name="矩形 46085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6087" name="矩形 46086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6088" name="矩形 46087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46089" name="图片 46088" descr="单人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2565400"/>
            <a:ext cx="2016125" cy="201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0" name="图片 46089" descr="双人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2420938"/>
            <a:ext cx="2016125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91" name="矩形 46090"/>
          <p:cNvSpPr/>
          <p:nvPr/>
        </p:nvSpPr>
        <p:spPr>
          <a:xfrm>
            <a:off x="4076700" y="2193925"/>
            <a:ext cx="374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6092" name="矩形 46091"/>
          <p:cNvSpPr/>
          <p:nvPr/>
        </p:nvSpPr>
        <p:spPr>
          <a:xfrm>
            <a:off x="4076700" y="342900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占位符 47105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>
                <a:solidFill>
                  <a:schemeClr val="hlink"/>
                </a:solidFill>
                <a:ea typeface="黑体" panose="02010609060101010101" pitchFamily="2" charset="-122"/>
              </a:rPr>
              <a:t>（十七）三点水与言字旁</a:t>
            </a: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7200" b="1">
                <a:latin typeface="楷体_GB2312" pitchFamily="49" charset="-122"/>
                <a:ea typeface="楷体_GB2312" pitchFamily="49" charset="-122"/>
              </a:rPr>
              <a:t>江     说</a:t>
            </a:r>
            <a:endParaRPr lang="zh-CN" altLang="en-US" sz="7200" b="1">
              <a:latin typeface="楷体_GB2312" pitchFamily="49" charset="-122"/>
              <a:ea typeface="楷体_GB2312" pitchFamily="49" charset="-122"/>
            </a:endParaRPr>
          </a:p>
          <a:p>
            <a:pPr algn="ctr">
              <a:buNone/>
            </a:pPr>
            <a:endParaRPr lang="zh-CN" altLang="en-US" sz="7200" b="1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07" name="矩形 47106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7108" name="矩形 47107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7109" name="矩形 47108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7110" name="矩形 47109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7111" name="矩形 47110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7112" name="矩形 47111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47113" name="图片 47112" descr="三点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3357563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4" name="图片 47113" descr="言字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163" y="3355975"/>
            <a:ext cx="2160587" cy="216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5" name="矩形 47114"/>
          <p:cNvSpPr/>
          <p:nvPr/>
        </p:nvSpPr>
        <p:spPr>
          <a:xfrm>
            <a:off x="0" y="23161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7116" name="矩形 47115"/>
          <p:cNvSpPr/>
          <p:nvPr/>
        </p:nvSpPr>
        <p:spPr>
          <a:xfrm>
            <a:off x="0" y="3306763"/>
            <a:ext cx="1454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占位符 48129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>
                <a:solidFill>
                  <a:schemeClr val="hlink"/>
                </a:solidFill>
                <a:ea typeface="黑体" panose="02010609060101010101" pitchFamily="2" charset="-122"/>
              </a:rPr>
              <a:t>（十八）提手旁</a:t>
            </a: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7200">
                <a:latin typeface="楷体_GB2312" pitchFamily="49" charset="-122"/>
                <a:ea typeface="楷体_GB2312" pitchFamily="49" charset="-122"/>
              </a:rPr>
              <a:t>打      扔</a:t>
            </a:r>
            <a:endParaRPr lang="zh-CN" altLang="en-US" sz="7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1" name="矩形 4813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8132" name="矩形 48131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8133" name="矩形 48132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8134" name="矩形 48133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8136" name="矩形 48135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48137" name="图片 48136" descr="提手旁"/>
          <p:cNvPicPr>
            <a:picLocks noChangeAspect="1"/>
          </p:cNvPicPr>
          <p:nvPr/>
        </p:nvPicPr>
        <p:blipFill>
          <a:blip r:embed="rId1">
            <a:lum bright="-12000" contrast="42000"/>
          </a:blip>
          <a:stretch>
            <a:fillRect/>
          </a:stretch>
        </p:blipFill>
        <p:spPr>
          <a:xfrm>
            <a:off x="3492500" y="3716338"/>
            <a:ext cx="2374900" cy="237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占位符 49153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（十九）大金旁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b="1">
              <a:ea typeface="黑体" panose="02010609060101010101" pitchFamily="2" charset="-122"/>
            </a:endParaRPr>
          </a:p>
          <a:p>
            <a:pPr algn="ctr">
              <a:buNone/>
            </a:pPr>
            <a:r>
              <a:rPr lang="zh-CN" altLang="en-US" sz="7200" b="1">
                <a:ea typeface="楷体_GB2312" pitchFamily="49" charset="-122"/>
              </a:rPr>
              <a:t>铅     钓</a:t>
            </a:r>
            <a:endParaRPr lang="zh-CN" altLang="en-US" sz="7200" b="1">
              <a:ea typeface="楷体_GB2312" pitchFamily="49" charset="-122"/>
            </a:endParaRPr>
          </a:p>
          <a:p>
            <a:pPr algn="ctr">
              <a:buNone/>
            </a:pP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</p:txBody>
      </p:sp>
      <p:sp>
        <p:nvSpPr>
          <p:cNvPr id="49155" name="矩形 49154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9156" name="矩形 49155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9157" name="矩形 49156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9158" name="矩形 49157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9159" name="矩形 49158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9160" name="矩形 49159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49161" name="图片 49160" descr="未标题-1"/>
          <p:cNvPicPr>
            <a:picLocks noChangeAspect="1"/>
          </p:cNvPicPr>
          <p:nvPr/>
        </p:nvPicPr>
        <p:blipFill>
          <a:blip r:embed="rId1">
            <a:lum bright="-12000" contrast="36000"/>
          </a:blip>
          <a:stretch>
            <a:fillRect/>
          </a:stretch>
        </p:blipFill>
        <p:spPr>
          <a:xfrm>
            <a:off x="3419475" y="3068638"/>
            <a:ext cx="2592388" cy="2592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占位符 50177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pPr algn="ctr">
              <a:buNone/>
            </a:pPr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（二十）草字头</a:t>
            </a: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7200" b="1">
                <a:ea typeface="楷体_GB2312" pitchFamily="49" charset="-122"/>
              </a:rPr>
              <a:t>      花</a:t>
            </a:r>
            <a:r>
              <a:rPr lang="zh-CN" altLang="en-US" b="1">
                <a:ea typeface="黑体" panose="02010609060101010101" pitchFamily="2" charset="-122"/>
              </a:rPr>
              <a:t>                      </a:t>
            </a:r>
            <a:r>
              <a:rPr lang="zh-CN" altLang="en-US" sz="6600" b="1">
                <a:ea typeface="楷体_GB2312" pitchFamily="49" charset="-122"/>
              </a:rPr>
              <a:t>花  节</a:t>
            </a:r>
            <a:endParaRPr lang="zh-CN" altLang="en-US" sz="6600" b="1">
              <a:ea typeface="楷体_GB2312" pitchFamily="49" charset="-122"/>
            </a:endParaRPr>
          </a:p>
          <a:p>
            <a:pPr algn="ctr">
              <a:buNone/>
            </a:pPr>
            <a:r>
              <a:rPr lang="zh-CN" altLang="en-US" sz="6600" b="1">
                <a:ea typeface="楷体_GB2312" pitchFamily="49" charset="-122"/>
              </a:rPr>
              <a:t>            笼  笑</a:t>
            </a:r>
            <a:endParaRPr lang="zh-CN" altLang="en-US" sz="6600" b="1">
              <a:ea typeface="楷体_GB2312" pitchFamily="49" charset="-122"/>
            </a:endParaRPr>
          </a:p>
          <a:p>
            <a:pPr algn="ctr">
              <a:buNone/>
            </a:pP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</p:txBody>
      </p:sp>
      <p:sp>
        <p:nvSpPr>
          <p:cNvPr id="50179" name="矩形 50178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0180" name="矩形 50179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0181" name="矩形 50180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0182" name="矩形 50181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0183" name="矩形 50182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0184" name="矩形 50183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0185" name="矩形 50184"/>
          <p:cNvSpPr/>
          <p:nvPr/>
        </p:nvSpPr>
        <p:spPr>
          <a:xfrm>
            <a:off x="4076700" y="2681288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50186" name="图片 50185" descr="草字头"/>
          <p:cNvPicPr>
            <a:picLocks noChangeAspect="1"/>
          </p:cNvPicPr>
          <p:nvPr/>
        </p:nvPicPr>
        <p:blipFill>
          <a:blip r:embed="rId1">
            <a:lum bright="-17999" contrast="42000"/>
          </a:blip>
          <a:stretch>
            <a:fillRect/>
          </a:stretch>
        </p:blipFill>
        <p:spPr>
          <a:xfrm>
            <a:off x="395288" y="3141663"/>
            <a:ext cx="3671887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7" name="矩形 50186"/>
          <p:cNvSpPr/>
          <p:nvPr/>
        </p:nvSpPr>
        <p:spPr>
          <a:xfrm>
            <a:off x="4076700" y="3916363"/>
            <a:ext cx="250825" cy="260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100">
                <a:latin typeface="Garamond" pitchFamily="2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0188" name="左箭头 50187">
            <a:hlinkClick r:id="rId2" action="ppaction://hlinksldjump"/>
          </p:cNvPr>
          <p:cNvSpPr/>
          <p:nvPr/>
        </p:nvSpPr>
        <p:spPr>
          <a:xfrm>
            <a:off x="6858000" y="6019800"/>
            <a:ext cx="685800" cy="609600"/>
          </a:xfrm>
          <a:prstGeom prst="leftArrow">
            <a:avLst>
              <a:gd name="adj1" fmla="val 50000"/>
              <a:gd name="adj2" fmla="val 28125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/>
          <a:p>
            <a:pPr algn="ctr"/>
            <a:r>
              <a:rPr lang="zh-CN" altLang="en-US" sz="1600" b="1">
                <a:solidFill>
                  <a:srgbClr val="FF0000"/>
                </a:solidFill>
                <a:latin typeface="Arial" panose="020B0604020202020204" pitchFamily="34" charset="0"/>
                <a:hlinkClick r:id="rId2" action="ppaction://hlinksldjump"/>
              </a:rPr>
              <a:t>返回</a:t>
            </a:r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占位符 51201"/>
          <p:cNvSpPr>
            <a:spLocks noGrp="1" noRot="1"/>
          </p:cNvSpPr>
          <p:nvPr>
            <p:ph type="body" idx="1"/>
          </p:nvPr>
        </p:nvSpPr>
        <p:spPr>
          <a:xfrm>
            <a:off x="250825" y="2276475"/>
            <a:ext cx="8710613" cy="1512888"/>
          </a:xfrm>
          <a:ln/>
        </p:spPr>
        <p:txBody>
          <a:bodyPr/>
          <a:p>
            <a:pPr algn="ctr">
              <a:buNone/>
            </a:pPr>
            <a:r>
              <a:rPr lang="zh-CN" altLang="en-US" sz="5500" b="1"/>
              <a:t>三、汉字结构要点</a:t>
            </a:r>
            <a:endParaRPr lang="zh-CN" altLang="en-US" sz="5500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 algn="ctr">
              <a:buNone/>
            </a:pP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</p:txBody>
      </p:sp>
      <p:sp>
        <p:nvSpPr>
          <p:cNvPr id="51203" name="矩形 51202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1204" name="矩形 51203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1205" name="矩形 51204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1206" name="矩形 51205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1207" name="矩形 51206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1208" name="矩形 51207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1209" name="左箭头 51208">
            <a:hlinkClick r:id="rId1" action="ppaction://hlinksldjump"/>
          </p:cNvPr>
          <p:cNvSpPr/>
          <p:nvPr/>
        </p:nvSpPr>
        <p:spPr>
          <a:xfrm>
            <a:off x="6858000" y="6019800"/>
            <a:ext cx="685800" cy="609600"/>
          </a:xfrm>
          <a:prstGeom prst="leftArrow">
            <a:avLst>
              <a:gd name="adj1" fmla="val 50000"/>
              <a:gd name="adj2" fmla="val 28125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/>
          <a:p>
            <a:pPr algn="ctr"/>
            <a:r>
              <a:rPr lang="zh-CN" altLang="en-US" sz="1600" b="1">
                <a:solidFill>
                  <a:srgbClr val="FF0000"/>
                </a:solidFill>
                <a:latin typeface="Arial" panose="020B0604020202020204" pitchFamily="34" charset="0"/>
                <a:hlinkClick r:id="rId1" action="ppaction://hlinksldjump"/>
              </a:rPr>
              <a:t>返回</a:t>
            </a:r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占位符 52225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）上面是宝盖的字，其余笔画应帽于其下。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宇、宙</a:t>
            </a:r>
            <a:endParaRPr lang="zh-CN" altLang="en-US" sz="7200">
              <a:ea typeface="楷体_GB2312" pitchFamily="49" charset="-122"/>
            </a:endParaRPr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）下面有底托状的字，其余笔画应托于其上。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至、孟</a:t>
            </a:r>
            <a:endParaRPr lang="zh-CN" altLang="en-US">
              <a:solidFill>
                <a:schemeClr val="hlink"/>
              </a:solidFill>
              <a:ea typeface="黑体" panose="02010609060101010101" pitchFamily="2" charset="-122"/>
            </a:endParaRPr>
          </a:p>
        </p:txBody>
      </p:sp>
      <p:sp>
        <p:nvSpPr>
          <p:cNvPr id="52227" name="矩形 52226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2228" name="矩形 52227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2229" name="矩形 52228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2230" name="矩形 52229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2231" name="矩形 52230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2232" name="矩形 52231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2233" name="左箭头 52232">
            <a:hlinkClick r:id="rId1" action="ppaction://hlinksldjump"/>
          </p:cNvPr>
          <p:cNvSpPr/>
          <p:nvPr/>
        </p:nvSpPr>
        <p:spPr>
          <a:xfrm>
            <a:off x="7924800" y="6019800"/>
            <a:ext cx="685800" cy="609600"/>
          </a:xfrm>
          <a:prstGeom prst="leftArrow">
            <a:avLst>
              <a:gd name="adj1" fmla="val 50000"/>
              <a:gd name="adj2" fmla="val 28125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/>
          <a:p>
            <a:pPr algn="ctr"/>
            <a:r>
              <a:rPr lang="zh-CN" altLang="en-US" sz="1600" b="1">
                <a:solidFill>
                  <a:srgbClr val="FF0000"/>
                </a:solidFill>
                <a:latin typeface="Arial" panose="020B0604020202020204" pitchFamily="34" charset="0"/>
                <a:hlinkClick r:id="rId1" action="ppaction://hlinksldjump"/>
              </a:rPr>
              <a:t>返回</a:t>
            </a:r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占位符 53249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）以左半部为主的字，左高右低。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latin typeface="楷体_GB2312" pitchFamily="49" charset="-122"/>
                <a:ea typeface="楷体_GB2312" pitchFamily="49" charset="-122"/>
              </a:rPr>
              <a:t>部、即</a:t>
            </a:r>
            <a:r>
              <a:rPr lang="zh-CN" altLang="en-US" sz="72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72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）以右半部为主的字，右长左短。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latin typeface="楷体_GB2312" pitchFamily="49" charset="-122"/>
                <a:ea typeface="楷体_GB2312" pitchFamily="49" charset="-122"/>
              </a:rPr>
              <a:t>绩、议、读</a:t>
            </a:r>
            <a:r>
              <a:rPr lang="zh-CN" altLang="en-US" sz="72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7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1" name="矩形 5325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3252" name="矩形 53251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3253" name="矩形 53252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3254" name="矩形 53253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3255" name="矩形 53254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3256" name="矩形 53255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146" name="内容占位符 6145"/>
          <p:cNvGraphicFramePr>
            <a:graphicFrameLocks noChangeAspect="1"/>
          </p:cNvGraphicFramePr>
          <p:nvPr>
            <p:ph sz="half" idx="1"/>
          </p:nvPr>
        </p:nvGraphicFramePr>
        <p:xfrm>
          <a:off x="1819275" y="3059113"/>
          <a:ext cx="1581150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581785" imgH="1581785" progId="Paint.Picture">
                  <p:embed/>
                </p:oleObj>
              </mc:Choice>
              <mc:Fallback>
                <p:oleObj name="" r:id="rId1" imgW="1581785" imgH="158178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9275" y="3059113"/>
                        <a:ext cx="1581150" cy="15811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47" name="内容占位符 6146" descr="1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447800" y="381000"/>
            <a:ext cx="5969000" cy="6324600"/>
          </a:xfrm>
          <a:ln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占位符 54273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）勾拿笔不应弯曲、短小。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葡、萄、蜀、葛</a:t>
            </a:r>
            <a:r>
              <a:rPr lang="zh-CN" altLang="en-US"/>
              <a:t> 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6</a:t>
            </a:r>
            <a:r>
              <a:rPr lang="zh-CN" altLang="en-US"/>
              <a:t>）勾衄笔不应直长。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句、匀、勿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4275" name="矩形 54274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4276" name="矩形 54275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4277" name="矩形 54276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4278" name="矩形 54277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4279" name="矩形 54278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4280" name="矩形 54279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文本占位符 55297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7</a:t>
            </a:r>
            <a:r>
              <a:rPr lang="zh-CN" altLang="en-US"/>
              <a:t>）横短撇长；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左、在、尤、龙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8</a:t>
            </a:r>
            <a:r>
              <a:rPr lang="zh-CN" altLang="en-US"/>
              <a:t>）横长撇短；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latin typeface="楷体_GB2312" pitchFamily="49" charset="-122"/>
                <a:ea typeface="楷体_GB2312" pitchFamily="49" charset="-122"/>
              </a:rPr>
              <a:t>右、有</a:t>
            </a:r>
            <a:endParaRPr lang="zh-CN" altLang="en-US" sz="7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299" name="矩形 55298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5300" name="矩形 55299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5301" name="矩形 55300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5302" name="矩形 55301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5303" name="矩形 55302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5304" name="矩形 55303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占位符 56321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9</a:t>
            </a:r>
            <a:r>
              <a:rPr lang="zh-CN" altLang="en-US"/>
              <a:t>）横短竖长，撇捺应延伸。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木、本、朱</a:t>
            </a:r>
            <a:r>
              <a:rPr lang="zh-CN" altLang="en-US"/>
              <a:t> 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10) </a:t>
            </a:r>
            <a:r>
              <a:rPr lang="zh-CN" altLang="en-US"/>
              <a:t>横长竖短，撇捺应缩短。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乐、集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6323" name="矩形 56322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6324" name="矩形 56323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6325" name="矩形 56324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6326" name="矩形 56325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6327" name="矩形 56326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6328" name="矩形 56327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占位符 57345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11</a:t>
            </a:r>
            <a:r>
              <a:rPr lang="zh-CN" altLang="en-US"/>
              <a:t>）横长竖短。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上、士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12</a:t>
            </a:r>
            <a:r>
              <a:rPr lang="zh-CN" altLang="en-US"/>
              <a:t>）横短竖长。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latin typeface="楷体_GB2312" pitchFamily="49" charset="-122"/>
                <a:ea typeface="楷体_GB2312" pitchFamily="49" charset="-122"/>
              </a:rPr>
              <a:t>才、斗、丰、井</a:t>
            </a:r>
            <a:endParaRPr lang="zh-CN" altLang="en-US" sz="72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/>
              <a:t>（</a:t>
            </a:r>
            <a:r>
              <a:rPr lang="en-US" altLang="zh-CN"/>
              <a:t>13</a:t>
            </a:r>
            <a:r>
              <a:rPr lang="zh-CN" altLang="en-US"/>
              <a:t>）上下有横画的字，应上短而下长。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丕、正、亚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7347" name="矩形 57346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7348" name="矩形 57347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7349" name="矩形 57348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7350" name="矩形 57349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7351" name="矩形 57350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7352" name="矩形 57351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占位符 58369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14</a:t>
            </a:r>
            <a:r>
              <a:rPr lang="zh-CN" altLang="en-US"/>
              <a:t>）左撇右竖，应撇短竖长。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川、升、邦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15</a:t>
            </a:r>
            <a:r>
              <a:rPr lang="zh-CN" altLang="en-US"/>
              <a:t>）左竖右撇，左竖应收敛而右撇应舒展。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伊、侈、修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8371" name="矩形 5837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8372" name="矩形 58371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8373" name="矩形 58372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8374" name="矩形 58373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8375" name="矩形 58374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8376" name="矩形 58375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文本占位符 59393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16</a:t>
            </a:r>
            <a:r>
              <a:rPr lang="zh-CN" altLang="en-US"/>
              <a:t>）左右有竖画的字，左边应收而右边伸展。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目、固、柳</a:t>
            </a:r>
            <a:r>
              <a:rPr lang="zh-CN" altLang="en-US"/>
              <a:t> </a:t>
            </a:r>
            <a:endParaRPr lang="zh-CN" altLang="en-US"/>
          </a:p>
          <a:p>
            <a:r>
              <a:rPr lang="en-US" altLang="zh-CN"/>
              <a:t>(17)</a:t>
            </a:r>
            <a:r>
              <a:rPr lang="zh-CN" altLang="en-US"/>
              <a:t>由三部分组成的字，中间务正。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御、谢、树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9395" name="矩形 59394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9396" name="矩形 59395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9397" name="矩形 59396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9398" name="矩形 59397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9399" name="矩形 59398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9400" name="矩形 59399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文本占位符 60417"/>
          <p:cNvSpPr>
            <a:spLocks noGrp="1" noRot="1"/>
          </p:cNvSpPr>
          <p:nvPr>
            <p:ph type="body" idx="1"/>
          </p:nvPr>
        </p:nvSpPr>
        <p:spPr>
          <a:xfrm>
            <a:off x="250825" y="1052513"/>
            <a:ext cx="8710613" cy="5256212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18</a:t>
            </a:r>
            <a:r>
              <a:rPr lang="zh-CN" altLang="en-US"/>
              <a:t>）左偏旁小的字，要位居中上部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吸、呼、峰、峻</a:t>
            </a:r>
            <a:r>
              <a:rPr lang="zh-CN" altLang="en-US" b="1"/>
              <a:t> 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19</a:t>
            </a:r>
            <a:r>
              <a:rPr lang="zh-CN" altLang="en-US"/>
              <a:t>）右偏旁小的字，要位居中下部。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和、知</a:t>
            </a:r>
            <a:endParaRPr lang="zh-CN" altLang="en-US"/>
          </a:p>
        </p:txBody>
      </p:sp>
      <p:sp>
        <p:nvSpPr>
          <p:cNvPr id="60419" name="矩形 60418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0420" name="矩形 60419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0421" name="矩形 60420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0422" name="矩形 60421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0423" name="矩形 60422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0424" name="矩形 60423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占位符 61441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20</a:t>
            </a:r>
            <a:r>
              <a:rPr lang="zh-CN" altLang="en-US"/>
              <a:t>）伸钩之字应抱持。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勉、旭、抛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21</a:t>
            </a:r>
            <a:r>
              <a:rPr lang="zh-CN" altLang="en-US"/>
              <a:t>）有俯钩和仰钩的字，俯钩要短，仰钩要长。</a:t>
            </a:r>
            <a:endParaRPr lang="zh-CN" altLang="en-US"/>
          </a:p>
          <a:p>
            <a:r>
              <a:rPr lang="zh-CN" altLang="en-US"/>
              <a:t>如；</a:t>
            </a:r>
            <a:r>
              <a:rPr lang="zh-CN" altLang="en-US" sz="7200" b="1">
                <a:ea typeface="楷体_GB2312" pitchFamily="49" charset="-122"/>
              </a:rPr>
              <a:t>冠、寇、宅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1443" name="矩形 61442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1444" name="矩形 61443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1445" name="矩形 61444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1446" name="矩形 61445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1447" name="矩形 61446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1448" name="矩形 61447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文本占位符 62465"/>
          <p:cNvSpPr>
            <a:spLocks noGrp="1" noRot="1"/>
          </p:cNvSpPr>
          <p:nvPr>
            <p:ph type="body" idx="1"/>
          </p:nvPr>
        </p:nvSpPr>
        <p:spPr>
          <a:xfrm>
            <a:off x="250825" y="981075"/>
            <a:ext cx="8710613" cy="4176713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22</a:t>
            </a:r>
            <a:r>
              <a:rPr lang="zh-CN" altLang="en-US"/>
              <a:t>）上边为平画的字，其顶应相齐。</a:t>
            </a:r>
            <a:endParaRPr lang="zh-CN" altLang="en-US"/>
          </a:p>
          <a:p>
            <a:r>
              <a:rPr lang="zh-CN" altLang="en-US"/>
              <a:t>如</a:t>
            </a:r>
            <a:r>
              <a:rPr lang="zh-CN" altLang="en-US" sz="7200">
                <a:ea typeface="楷体_GB2312" pitchFamily="49" charset="-122"/>
              </a:rPr>
              <a:t>：</a:t>
            </a:r>
            <a:r>
              <a:rPr lang="zh-CN" altLang="en-US" sz="7200" b="1">
                <a:ea typeface="楷体_GB2312" pitchFamily="49" charset="-122"/>
              </a:rPr>
              <a:t>既、野</a:t>
            </a:r>
            <a:endParaRPr lang="zh-CN" altLang="en-US" sz="7200" b="1">
              <a:ea typeface="楷体_GB2312" pitchFamily="49" charset="-122"/>
            </a:endParaRPr>
          </a:p>
          <a:p>
            <a:r>
              <a:rPr lang="zh-CN" altLang="en-US" b="1"/>
              <a:t>（</a:t>
            </a:r>
            <a:r>
              <a:rPr lang="en-US" altLang="zh-CN" b="1"/>
              <a:t>23</a:t>
            </a:r>
            <a:r>
              <a:rPr lang="zh-CN" altLang="en-US" b="1"/>
              <a:t>）纵撇最忌象老鼠的尾巴。</a:t>
            </a:r>
            <a:endParaRPr lang="zh-CN" altLang="en-US" b="1"/>
          </a:p>
          <a:p>
            <a:r>
              <a:rPr lang="zh-CN" altLang="en-US" b="1"/>
              <a:t>如；</a:t>
            </a:r>
            <a:r>
              <a:rPr lang="zh-CN" altLang="en-US" sz="7200" b="1">
                <a:ea typeface="楷体_GB2312" pitchFamily="49" charset="-122"/>
              </a:rPr>
              <a:t>庭、居、底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2467" name="矩形 62466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8" name="矩形 62467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69" name="矩形 62468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70" name="矩形 62469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71" name="矩形 62470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2472" name="矩形 62471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文本占位符 63489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24</a:t>
            </a:r>
            <a:r>
              <a:rPr lang="zh-CN" altLang="en-US"/>
              <a:t>）纵腕笔，应弯曲而有力。（）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latin typeface="楷体_GB2312" pitchFamily="49" charset="-122"/>
                <a:ea typeface="楷体_GB2312" pitchFamily="49" charset="-122"/>
              </a:rPr>
              <a:t>风、飞、气</a:t>
            </a:r>
            <a:r>
              <a:rPr lang="zh-CN" altLang="en-US" sz="72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72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/>
              <a:t>（</a:t>
            </a:r>
            <a:r>
              <a:rPr lang="en-US" altLang="zh-CN"/>
              <a:t>25</a:t>
            </a:r>
            <a:r>
              <a:rPr lang="zh-CN" altLang="en-US"/>
              <a:t>）横腕笔，应圆润俊秀。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先、见、元、毛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3491" name="矩形 6349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2" name="矩形 63491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3" name="矩形 63492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4" name="矩形 63493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5" name="矩形 63494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3496" name="矩形 63495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标题 102401"/>
          <p:cNvSpPr>
            <a:spLocks noGrp="1" noRot="1"/>
          </p:cNvSpPr>
          <p:nvPr>
            <p:ph type="ctrTitle"/>
          </p:nvPr>
        </p:nvSpPr>
        <p:spPr>
          <a:ln/>
        </p:spPr>
        <p:txBody>
          <a:bodyPr anchor="ctr"/>
          <a:p>
            <a:pPr defTabSz="914400">
              <a:buSzPct val="100000"/>
            </a:pP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03" name="副标题 102402"/>
          <p:cNvSpPr>
            <a:spLocks noGrp="1" noRot="1"/>
          </p:cNvSpPr>
          <p:nvPr>
            <p:ph type="subTitle" idx="1"/>
          </p:nvPr>
        </p:nvSpPr>
        <p:spPr>
          <a:ln/>
        </p:spPr>
        <p:txBody>
          <a:bodyPr anchor="t"/>
          <a:p>
            <a:pPr defTabSz="914400">
              <a:buSzPct val="100000"/>
            </a:pP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04" name="图片 102403" descr="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457200"/>
            <a:ext cx="7924800" cy="5834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占位符 64513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26</a:t>
            </a:r>
            <a:r>
              <a:rPr lang="zh-CN" altLang="en-US"/>
              <a:t>）有并排几个撇的字，不要写成象一排牙齿。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latin typeface="楷体_GB2312" pitchFamily="49" charset="-122"/>
                <a:ea typeface="楷体_GB2312" pitchFamily="49" charset="-122"/>
              </a:rPr>
              <a:t>友、及、反、皮 </a:t>
            </a:r>
            <a:endParaRPr lang="zh-CN" altLang="en-US" sz="72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/>
              <a:t>（</a:t>
            </a:r>
            <a:r>
              <a:rPr lang="en-US" altLang="zh-CN"/>
              <a:t>27</a:t>
            </a:r>
            <a:r>
              <a:rPr lang="zh-CN" altLang="en-US"/>
              <a:t>）连着三撇的字，下撇应顶着上撇的中间。</a:t>
            </a:r>
            <a:endParaRPr lang="zh-CN" altLang="en-US"/>
          </a:p>
          <a:p>
            <a:r>
              <a:rPr lang="zh-CN" altLang="en-US"/>
              <a:t>如；</a:t>
            </a:r>
            <a:r>
              <a:rPr lang="zh-CN" altLang="en-US" sz="7200" b="1">
                <a:ea typeface="楷体_GB2312" pitchFamily="49" charset="-122"/>
              </a:rPr>
              <a:t>修、参、须、形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4515" name="矩形 64514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4516" name="矩形 64515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4517" name="矩形 64516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4518" name="矩形 64517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4519" name="矩形 64518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4520" name="矩形 64519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占位符 65537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28</a:t>
            </a:r>
            <a:r>
              <a:rPr lang="zh-CN" altLang="en-US"/>
              <a:t>）以右部为主的字，右部可丰满些。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施、腾、靖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29</a:t>
            </a:r>
            <a:r>
              <a:rPr lang="zh-CN" altLang="en-US"/>
              <a:t>）以左部为主的字，左部应大些。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敬、敛、刘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30</a:t>
            </a:r>
            <a:r>
              <a:rPr lang="zh-CN" altLang="en-US"/>
              <a:t>）以左右为主的字，中间宜小。</a:t>
            </a:r>
            <a:endParaRPr lang="zh-CN" altLang="en-US"/>
          </a:p>
          <a:p>
            <a:r>
              <a:rPr lang="zh-CN" altLang="en-US"/>
              <a:t>如；</a:t>
            </a:r>
            <a:r>
              <a:rPr lang="zh-CN" altLang="en-US" sz="7200" b="1">
                <a:ea typeface="楷体_GB2312" pitchFamily="49" charset="-122"/>
              </a:rPr>
              <a:t>弼、辩、衍</a:t>
            </a:r>
            <a:endParaRPr lang="zh-CN" altLang="en-US" sz="7200">
              <a:ea typeface="楷体_GB2312" pitchFamily="49" charset="-122"/>
            </a:endParaRPr>
          </a:p>
        </p:txBody>
      </p:sp>
      <p:sp>
        <p:nvSpPr>
          <p:cNvPr id="65539" name="矩形 65538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5540" name="矩形 65539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5542" name="矩形 65541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5543" name="矩形 65542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5544" name="矩形 65543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占位符 66561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/>
              <a:t>（</a:t>
            </a:r>
            <a:r>
              <a:rPr lang="en-US" altLang="zh-CN"/>
              <a:t>31</a:t>
            </a:r>
            <a:r>
              <a:rPr lang="zh-CN" altLang="en-US"/>
              <a:t>）字本来就瘦的，字形不要写得太短。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身、耳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32</a:t>
            </a:r>
            <a:r>
              <a:rPr lang="zh-CN" altLang="en-US"/>
              <a:t>）字本来就矮的，就写得粗壮些。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白、工、日、四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6563" name="矩形 66562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6564" name="矩形 66563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6565" name="矩形 66564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6566" name="矩形 66565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6567" name="矩形 66566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6568" name="矩形 66567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占位符 67585"/>
          <p:cNvSpPr>
            <a:spLocks noGrp="1" noRot="1"/>
          </p:cNvSpPr>
          <p:nvPr>
            <p:ph type="body" idx="1"/>
          </p:nvPr>
        </p:nvSpPr>
        <p:spPr>
          <a:xfrm>
            <a:off x="250825" y="836613"/>
            <a:ext cx="8710613" cy="4537075"/>
          </a:xfrm>
          <a:ln/>
        </p:spPr>
        <p:txBody>
          <a:bodyPr/>
          <a:p>
            <a:r>
              <a:rPr lang="en-US" altLang="zh-CN"/>
              <a:t>(33</a:t>
            </a:r>
            <a:r>
              <a:rPr lang="zh-CN" altLang="en-US"/>
              <a:t>）横长撇短 的字，右边不宜用捺。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莫、矣、矢、契</a:t>
            </a:r>
            <a:r>
              <a:rPr lang="zh-CN" altLang="en-US"/>
              <a:t> </a:t>
            </a:r>
            <a:endParaRPr lang="zh-CN" altLang="en-US"/>
          </a:p>
          <a:p>
            <a:r>
              <a:rPr lang="en-US" altLang="zh-CN"/>
              <a:t>(34)</a:t>
            </a:r>
            <a:r>
              <a:rPr lang="zh-CN" altLang="en-US"/>
              <a:t>结构错综复杂的字，要穿插对应退让，但要交待清楚不能乱。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 sz="7200" b="1">
                <a:ea typeface="楷体_GB2312" pitchFamily="49" charset="-122"/>
              </a:rPr>
              <a:t>繁、馨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7587" name="矩形 67586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7588" name="矩形 67587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7589" name="矩形 67588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7590" name="矩形 67589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7591" name="矩形 67590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7592" name="矩形 67591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7593" name="矩形 67592">
            <a:hlinkClick r:id="rId1" action="ppaction://hlinksldjump"/>
          </p:cNvPr>
          <p:cNvSpPr/>
          <p:nvPr/>
        </p:nvSpPr>
        <p:spPr>
          <a:xfrm>
            <a:off x="7710488" y="6165850"/>
            <a:ext cx="6413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>
                <a:effectLst>
                  <a:outerShdw blurRad="38100" dist="38100" dir="2700000">
                    <a:srgbClr val="C0C0C0"/>
                  </a:outerShdw>
                </a:effectLst>
                <a:latin typeface="Garamond" pitchFamily="2" charset="0"/>
              </a:rPr>
              <a:t>返回</a:t>
            </a:r>
            <a:endParaRPr lang="zh-CN" altLang="en-US">
              <a:effectLst>
                <a:outerShdw blurRad="38100" dist="38100" dir="2700000">
                  <a:srgbClr val="C0C0C0"/>
                </a:outerShdw>
              </a:effectLst>
              <a:latin typeface="Garamond" pitchFamily="2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文本占位符 68609"/>
          <p:cNvSpPr>
            <a:spLocks noGrp="1" noRot="1"/>
          </p:cNvSpPr>
          <p:nvPr>
            <p:ph type="body" idx="1"/>
          </p:nvPr>
        </p:nvSpPr>
        <p:spPr>
          <a:xfrm>
            <a:off x="250825" y="620713"/>
            <a:ext cx="8710613" cy="5688012"/>
          </a:xfrm>
          <a:ln/>
        </p:spPr>
        <p:txBody>
          <a:bodyPr/>
          <a:p>
            <a:pPr algn="ctr">
              <a:buNone/>
            </a:pPr>
            <a:r>
              <a:rPr lang="zh-CN" altLang="en-US" sz="5400" b="1"/>
              <a:t>四、汉字结构规律</a:t>
            </a:r>
            <a:endParaRPr lang="zh-CN" altLang="en-US" sz="5400" b="1"/>
          </a:p>
          <a:p>
            <a:pPr>
              <a:buNone/>
            </a:pPr>
            <a:r>
              <a:rPr lang="zh-CN" altLang="en-US" sz="3000" b="1"/>
              <a:t>                                  </a:t>
            </a:r>
            <a:r>
              <a:rPr lang="en-US" altLang="zh-CN" sz="3000" b="1"/>
              <a:t>1</a:t>
            </a:r>
            <a:r>
              <a:rPr lang="zh-CN" altLang="en-US" sz="3000" b="1"/>
              <a:t>、正</a:t>
            </a:r>
            <a:endParaRPr lang="zh-CN" altLang="en-US" sz="3000" b="1"/>
          </a:p>
          <a:p>
            <a:pPr>
              <a:buNone/>
            </a:pPr>
            <a:r>
              <a:rPr lang="zh-CN" altLang="en-US" sz="3000" b="1"/>
              <a:t>                                  </a:t>
            </a:r>
            <a:r>
              <a:rPr lang="en-US" altLang="zh-CN" sz="3000" b="1"/>
              <a:t>2</a:t>
            </a:r>
            <a:r>
              <a:rPr lang="zh-CN" altLang="en-US" sz="3000" b="1"/>
              <a:t>、匀</a:t>
            </a:r>
            <a:endParaRPr lang="zh-CN" altLang="en-US" sz="3000" b="1"/>
          </a:p>
          <a:p>
            <a:pPr algn="ctr">
              <a:buNone/>
            </a:pPr>
            <a:r>
              <a:rPr lang="en-US" altLang="zh-CN" sz="3000" b="1"/>
              <a:t>3</a:t>
            </a:r>
            <a:r>
              <a:rPr lang="zh-CN" altLang="en-US" sz="3000" b="1"/>
              <a:t>、中宫紧收</a:t>
            </a:r>
            <a:endParaRPr lang="zh-CN" altLang="en-US" sz="3000" b="1"/>
          </a:p>
          <a:p>
            <a:pPr algn="ctr">
              <a:buNone/>
            </a:pPr>
            <a:r>
              <a:rPr lang="en-US" altLang="zh-CN" sz="3000" b="1"/>
              <a:t>4</a:t>
            </a:r>
            <a:r>
              <a:rPr lang="zh-CN" altLang="en-US" sz="3000" b="1"/>
              <a:t>、收放有致</a:t>
            </a:r>
            <a:endParaRPr lang="zh-CN" altLang="en-US" sz="3000" b="1"/>
          </a:p>
          <a:p>
            <a:pPr algn="ctr">
              <a:buNone/>
            </a:pPr>
            <a:r>
              <a:rPr lang="en-US" altLang="zh-CN" sz="3000" b="1"/>
              <a:t>5</a:t>
            </a:r>
            <a:r>
              <a:rPr lang="zh-CN" altLang="en-US" sz="3000" b="1"/>
              <a:t>、错落有致</a:t>
            </a:r>
            <a:endParaRPr lang="zh-CN" altLang="en-US" sz="3000" b="1"/>
          </a:p>
          <a:p>
            <a:pPr algn="ctr">
              <a:buNone/>
            </a:pPr>
            <a:r>
              <a:rPr lang="en-US" altLang="zh-CN" sz="3000" b="1"/>
              <a:t>6</a:t>
            </a:r>
            <a:r>
              <a:rPr lang="zh-CN" altLang="en-US" sz="3000" b="1"/>
              <a:t>、穿插避让</a:t>
            </a:r>
            <a:endParaRPr lang="zh-CN" altLang="en-US" sz="3000" b="1"/>
          </a:p>
          <a:p>
            <a:pPr algn="ctr">
              <a:buNone/>
            </a:pPr>
            <a:r>
              <a:rPr lang="en-US" altLang="zh-CN" sz="3000" b="1"/>
              <a:t>7</a:t>
            </a:r>
            <a:r>
              <a:rPr lang="zh-CN" altLang="en-US" sz="3000" b="1"/>
              <a:t>、依形造势</a:t>
            </a:r>
            <a:endParaRPr lang="zh-CN" altLang="en-US" sz="3000" b="1"/>
          </a:p>
        </p:txBody>
      </p:sp>
      <p:sp>
        <p:nvSpPr>
          <p:cNvPr id="68611" name="矩形 6861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8612" name="矩形 68611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8613" name="矩形 68612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8614" name="矩形 68613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8615" name="矩形 68614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8616" name="矩形 68615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文本占位符 69633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en-US" altLang="zh-CN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、正</a:t>
            </a:r>
            <a:endParaRPr lang="zh-CN" altLang="en-US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/>
              <a:t>正就是要把字写得端端正正，这是写字的最基本的要求！也是最重要的要求！</a:t>
            </a:r>
            <a:endParaRPr lang="zh-CN" altLang="en-US"/>
          </a:p>
          <a:p>
            <a:r>
              <a:rPr lang="zh-CN" altLang="en-US">
                <a:solidFill>
                  <a:schemeClr val="hlink"/>
                </a:solidFill>
              </a:rPr>
              <a:t>（</a:t>
            </a:r>
            <a:r>
              <a:rPr lang="en-US" altLang="zh-CN">
                <a:solidFill>
                  <a:schemeClr val="hlink"/>
                </a:solidFill>
              </a:rPr>
              <a:t>1</a:t>
            </a:r>
            <a:r>
              <a:rPr lang="zh-CN" altLang="en-US">
                <a:solidFill>
                  <a:schemeClr val="hlink"/>
                </a:solidFill>
              </a:rPr>
              <a:t>）横平竖直重心稳 （</a:t>
            </a:r>
            <a:r>
              <a:rPr lang="en-US" altLang="zh-CN">
                <a:solidFill>
                  <a:schemeClr val="hlink"/>
                </a:solidFill>
              </a:rPr>
              <a:t>2</a:t>
            </a:r>
            <a:r>
              <a:rPr lang="zh-CN" altLang="en-US">
                <a:solidFill>
                  <a:schemeClr val="hlink"/>
                </a:solidFill>
              </a:rPr>
              <a:t>）边竖倾斜对称美</a:t>
            </a:r>
            <a:endParaRPr lang="zh-CN" altLang="en-US">
              <a:solidFill>
                <a:schemeClr val="hlink"/>
              </a:solidFill>
            </a:endParaRPr>
          </a:p>
          <a:p>
            <a:r>
              <a:rPr lang="zh-CN" altLang="en-US">
                <a:solidFill>
                  <a:schemeClr val="hlink"/>
                </a:solidFill>
              </a:rPr>
              <a:t>（</a:t>
            </a:r>
            <a:r>
              <a:rPr lang="en-US" altLang="zh-CN">
                <a:solidFill>
                  <a:schemeClr val="hlink"/>
                </a:solidFill>
              </a:rPr>
              <a:t>3</a:t>
            </a:r>
            <a:r>
              <a:rPr lang="zh-CN" altLang="en-US">
                <a:solidFill>
                  <a:schemeClr val="hlink"/>
                </a:solidFill>
              </a:rPr>
              <a:t>）斜中求正重心美</a:t>
            </a:r>
            <a:endParaRPr lang="zh-CN" altLang="en-US">
              <a:solidFill>
                <a:schemeClr val="hlink"/>
              </a:solidFill>
            </a:endParaRPr>
          </a:p>
          <a:p>
            <a:endParaRPr lang="zh-CN" altLang="en-US">
              <a:solidFill>
                <a:schemeClr val="hlink"/>
              </a:solidFill>
            </a:endParaRPr>
          </a:p>
          <a:p>
            <a:endParaRPr lang="zh-CN" altLang="en-US">
              <a:solidFill>
                <a:schemeClr val="hlink"/>
              </a:solidFill>
            </a:endParaRPr>
          </a:p>
        </p:txBody>
      </p:sp>
      <p:sp>
        <p:nvSpPr>
          <p:cNvPr id="69635" name="矩形 69634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9636" name="矩形 69635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9637" name="矩形 69636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9638" name="矩形 69637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9639" name="矩形 69638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9640" name="矩形 69639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69641" name="图片 69640" descr="正"/>
          <p:cNvPicPr>
            <a:picLocks noChangeAspect="1"/>
          </p:cNvPicPr>
          <p:nvPr/>
        </p:nvPicPr>
        <p:blipFill>
          <a:blip r:embed="rId1">
            <a:lum bright="-23999" contrast="78000"/>
          </a:blip>
          <a:stretch>
            <a:fillRect/>
          </a:stretch>
        </p:blipFill>
        <p:spPr>
          <a:xfrm>
            <a:off x="755650" y="3789363"/>
            <a:ext cx="1439863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2" name="图片 69641" descr="中"/>
          <p:cNvPicPr>
            <a:picLocks noChangeAspect="1"/>
          </p:cNvPicPr>
          <p:nvPr/>
        </p:nvPicPr>
        <p:blipFill>
          <a:blip r:embed="rId2">
            <a:lum bright="-12000" contrast="84000"/>
          </a:blip>
          <a:stretch>
            <a:fillRect/>
          </a:stretch>
        </p:blipFill>
        <p:spPr>
          <a:xfrm>
            <a:off x="2700338" y="3860800"/>
            <a:ext cx="1296987" cy="1296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43" name="矩形 69642"/>
          <p:cNvSpPr/>
          <p:nvPr/>
        </p:nvSpPr>
        <p:spPr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69644" name="图片 69643" descr="同"/>
          <p:cNvPicPr>
            <a:picLocks noChangeAspect="1"/>
          </p:cNvPicPr>
          <p:nvPr/>
        </p:nvPicPr>
        <p:blipFill>
          <a:blip r:embed="rId3">
            <a:lum bright="-17999" contrast="84000"/>
          </a:blip>
          <a:stretch>
            <a:fillRect/>
          </a:stretch>
        </p:blipFill>
        <p:spPr>
          <a:xfrm>
            <a:off x="4787900" y="3860800"/>
            <a:ext cx="13684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5" name="图片 69644" descr="方"/>
          <p:cNvPicPr>
            <a:picLocks noChangeAspect="1"/>
          </p:cNvPicPr>
          <p:nvPr/>
        </p:nvPicPr>
        <p:blipFill>
          <a:blip r:embed="rId4">
            <a:lum bright="-6000" contrast="48000"/>
          </a:blip>
          <a:stretch>
            <a:fillRect/>
          </a:stretch>
        </p:blipFill>
        <p:spPr>
          <a:xfrm>
            <a:off x="6804025" y="3789363"/>
            <a:ext cx="1439863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文本占位符 70657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en-US" altLang="zh-CN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、匀</a:t>
            </a:r>
            <a:endParaRPr lang="zh-CN" altLang="en-US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/>
              <a:t>匀就是要把笔画在空间布白时写匀称</a:t>
            </a:r>
            <a:endParaRPr lang="zh-CN" altLang="en-US"/>
          </a:p>
          <a:p>
            <a:r>
              <a:rPr lang="zh-CN" altLang="en-US"/>
              <a:t>如：</a:t>
            </a:r>
            <a:r>
              <a:rPr lang="zh-CN" altLang="en-US">
                <a:solidFill>
                  <a:schemeClr val="hlink"/>
                </a:solidFill>
              </a:rPr>
              <a:t>（ </a:t>
            </a:r>
            <a:r>
              <a:rPr lang="en-US" altLang="zh-CN">
                <a:solidFill>
                  <a:schemeClr val="hlink"/>
                </a:solidFill>
              </a:rPr>
              <a:t>1 </a:t>
            </a:r>
            <a:r>
              <a:rPr lang="zh-CN" altLang="en-US">
                <a:solidFill>
                  <a:schemeClr val="hlink"/>
                </a:solidFill>
              </a:rPr>
              <a:t>）横画要写匀</a:t>
            </a:r>
            <a:endParaRPr lang="zh-CN" altLang="en-US">
              <a:solidFill>
                <a:schemeClr val="hlink"/>
              </a:solidFill>
            </a:endParaRPr>
          </a:p>
          <a:p>
            <a:pPr>
              <a:buNone/>
            </a:pPr>
            <a:r>
              <a:rPr lang="zh-CN" altLang="en-US">
                <a:solidFill>
                  <a:schemeClr val="hlink"/>
                </a:solidFill>
              </a:rPr>
              <a:t>           （ </a:t>
            </a:r>
            <a:r>
              <a:rPr lang="en-US" altLang="zh-CN">
                <a:solidFill>
                  <a:schemeClr val="hlink"/>
                </a:solidFill>
              </a:rPr>
              <a:t>2 </a:t>
            </a:r>
            <a:r>
              <a:rPr lang="zh-CN" altLang="en-US">
                <a:solidFill>
                  <a:schemeClr val="hlink"/>
                </a:solidFill>
              </a:rPr>
              <a:t>） 竖画要写匀    （ </a:t>
            </a:r>
            <a:r>
              <a:rPr lang="en-US" altLang="zh-CN">
                <a:solidFill>
                  <a:schemeClr val="hlink"/>
                </a:solidFill>
              </a:rPr>
              <a:t>3 </a:t>
            </a:r>
            <a:r>
              <a:rPr lang="zh-CN" altLang="en-US">
                <a:solidFill>
                  <a:schemeClr val="hlink"/>
                </a:solidFill>
              </a:rPr>
              <a:t>） 撇画要写匀</a:t>
            </a:r>
            <a:endParaRPr lang="zh-CN" altLang="en-US">
              <a:solidFill>
                <a:schemeClr val="hlink"/>
              </a:solidFill>
            </a:endParaRPr>
          </a:p>
        </p:txBody>
      </p:sp>
      <p:sp>
        <p:nvSpPr>
          <p:cNvPr id="70659" name="矩形 70658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0660" name="矩形 70659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0661" name="矩形 70660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0662" name="矩形 70661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0663" name="矩形 70662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0664" name="矩形 70663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70665" name="图片 70664" descr="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3644900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6" name="图片 70665" descr="世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0" y="3644900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7" name="图片 70666" descr="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513" y="3716338"/>
            <a:ext cx="1714500" cy="171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文本占位符 71681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en-US" altLang="zh-CN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、中宫紧凑</a:t>
            </a:r>
            <a:endParaRPr lang="zh-CN" altLang="en-US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/>
              <a:t>中宫，原指九宫格最中间的一格，现在泛指字的中心部分，中宫也是字的重心所在。</a:t>
            </a:r>
            <a:endParaRPr lang="zh-CN" altLang="en-US"/>
          </a:p>
          <a:p>
            <a:r>
              <a:rPr lang="zh-CN" altLang="en-US"/>
              <a:t>中宫，有时并不在字的中间位置，有时会靠上、靠下、靠左、靠右，因此还把这样的中宫叫做“活中宫”。</a:t>
            </a:r>
            <a:endParaRPr lang="zh-CN" altLang="en-US"/>
          </a:p>
          <a:p>
            <a:r>
              <a:rPr lang="zh-CN" altLang="en-US"/>
              <a:t>中宫紧凑又叫内紧外松，相反地类型为中宫空灵也叫外紧内松 </a:t>
            </a:r>
            <a:endParaRPr lang="zh-CN" altLang="en-US"/>
          </a:p>
        </p:txBody>
      </p:sp>
      <p:sp>
        <p:nvSpPr>
          <p:cNvPr id="71683" name="矩形 71682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684" name="矩形 71683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685" name="矩形 71684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686" name="矩形 71685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687" name="矩形 71686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1688" name="矩形 71687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文本占位符 72705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zh-CN" altLang="en-US" b="1">
                <a:solidFill>
                  <a:schemeClr val="hlink"/>
                </a:solidFill>
                <a:ea typeface="黑体" panose="02010609060101010101" pitchFamily="2" charset="-122"/>
              </a:rPr>
              <a:t>中宫紧凑与活中宫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2707" name="矩形 72706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2708" name="矩形 72707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2709" name="矩形 72708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2710" name="矩形 72709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2711" name="矩形 72710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2712" name="矩形 72711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72713" name="图片 72712" descr="黄庭坚之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989138"/>
            <a:ext cx="2736850" cy="273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4" name="图片 72713" descr="黄庭坚之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989138"/>
            <a:ext cx="2808287" cy="2808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文本占位符 73729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en-US" altLang="zh-CN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、收放有致</a:t>
            </a:r>
            <a:endParaRPr lang="zh-CN" altLang="en-US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/>
              <a:t>）横多的字，最长的横只会有一个</a:t>
            </a:r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）竖画多的字，最长的竖画也只有一个 </a:t>
            </a:r>
            <a:endParaRPr lang="zh-CN" altLang="en-US"/>
          </a:p>
        </p:txBody>
      </p:sp>
      <p:sp>
        <p:nvSpPr>
          <p:cNvPr id="73731" name="矩形 7373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3732" name="矩形 73731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3733" name="矩形 73732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3734" name="矩形 73733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3735" name="矩形 73734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3736" name="矩形 73735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73737" name="图片 73736" descr="军"/>
          <p:cNvPicPr>
            <a:picLocks noChangeAspect="1"/>
          </p:cNvPicPr>
          <p:nvPr/>
        </p:nvPicPr>
        <p:blipFill>
          <a:blip r:embed="rId1">
            <a:lum bright="-17999" contrast="66000"/>
          </a:blip>
          <a:stretch>
            <a:fillRect/>
          </a:stretch>
        </p:blipFill>
        <p:spPr>
          <a:xfrm>
            <a:off x="1042988" y="2708275"/>
            <a:ext cx="2592387" cy="2592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8" name="图片 73737" descr="川"/>
          <p:cNvPicPr>
            <a:picLocks noChangeAspect="1"/>
          </p:cNvPicPr>
          <p:nvPr/>
        </p:nvPicPr>
        <p:blipFill>
          <a:blip r:embed="rId2">
            <a:lum bright="-12000" contrast="66000"/>
          </a:blip>
          <a:stretch>
            <a:fillRect/>
          </a:stretch>
        </p:blipFill>
        <p:spPr>
          <a:xfrm>
            <a:off x="4716463" y="2852738"/>
            <a:ext cx="2519362" cy="2519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标题 103425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3427" name="文本占位符 103426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03428" name="图片 10342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04800"/>
            <a:ext cx="8153400" cy="6124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占位符 74753"/>
          <p:cNvSpPr>
            <a:spLocks noGrp="1" noRot="1"/>
          </p:cNvSpPr>
          <p:nvPr>
            <p:ph type="body" idx="1"/>
          </p:nvPr>
        </p:nvSpPr>
        <p:spPr>
          <a:xfrm>
            <a:off x="250825" y="1052513"/>
            <a:ext cx="8710613" cy="3240087"/>
          </a:xfrm>
          <a:ln/>
        </p:spPr>
        <p:txBody>
          <a:bodyPr/>
          <a:p>
            <a:r>
              <a:rPr lang="en-US" altLang="zh-CN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、错落有致</a:t>
            </a:r>
            <a:endParaRPr lang="zh-CN" altLang="en-US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/>
              <a:t>此处的“致”依然为有情趣的意思。俗话说“文似看山不喜平”，写字也是如此，即便是最简单的“一”字也有高低的变化。</a:t>
            </a:r>
            <a:endParaRPr lang="zh-CN" altLang="en-US" sz="3600"/>
          </a:p>
        </p:txBody>
      </p:sp>
      <p:sp>
        <p:nvSpPr>
          <p:cNvPr id="74755" name="矩形 74754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4756" name="矩形 74755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4757" name="矩形 74756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4758" name="矩形 74757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4759" name="矩形 74758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4760" name="矩形 74759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占位符 75777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en-US" altLang="zh-CN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、穿插避让</a:t>
            </a:r>
            <a:endParaRPr lang="zh-CN" altLang="en-US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b="1">
              <a:solidFill>
                <a:schemeClr val="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b="1"/>
              <a:t>       左右结构                               上下结构</a:t>
            </a:r>
            <a:endParaRPr lang="zh-CN" altLang="en-US" b="1"/>
          </a:p>
        </p:txBody>
      </p:sp>
      <p:sp>
        <p:nvSpPr>
          <p:cNvPr id="75779" name="矩形 75778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5780" name="矩形 75779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5781" name="矩形 75780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5782" name="矩形 75781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5783" name="矩形 75782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5784" name="矩形 75783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75785" name="图片 75784" descr="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2514600"/>
            <a:ext cx="1987550" cy="280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6" name="图片 75785" descr="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514600"/>
            <a:ext cx="2133600" cy="280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7" name="图片 75786" descr="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573463"/>
            <a:ext cx="2208213" cy="2598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8" name="图片 75787" descr="贤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950" y="3573463"/>
            <a:ext cx="2051050" cy="2598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文本占位符 76801"/>
          <p:cNvSpPr>
            <a:spLocks noGrp="1" noRot="1"/>
          </p:cNvSpPr>
          <p:nvPr>
            <p:ph type="body" idx="1"/>
          </p:nvPr>
        </p:nvSpPr>
        <p:spPr>
          <a:xfrm>
            <a:off x="250825" y="549275"/>
            <a:ext cx="8710613" cy="5759450"/>
          </a:xfrm>
          <a:ln/>
        </p:spPr>
        <p:txBody>
          <a:bodyPr/>
          <a:p>
            <a:r>
              <a:rPr lang="en-US" altLang="zh-CN"/>
              <a:t>7</a:t>
            </a:r>
            <a:r>
              <a:rPr lang="zh-CN" altLang="en-US"/>
              <a:t>、依形造势</a:t>
            </a:r>
            <a:endParaRPr lang="zh-CN" altLang="en-US"/>
          </a:p>
          <a:p>
            <a:r>
              <a:rPr lang="zh-CN" altLang="en-US"/>
              <a:t>这就是说长形的字就要写长（</a:t>
            </a:r>
            <a:r>
              <a:rPr lang="zh-CN" altLang="en-US" sz="4800">
                <a:ea typeface="楷体_GB2312" pitchFamily="49" charset="-122"/>
              </a:rPr>
              <a:t>身</a:t>
            </a:r>
            <a:r>
              <a:rPr lang="zh-CN" altLang="en-US"/>
              <a:t>），</a:t>
            </a:r>
            <a:endParaRPr lang="zh-CN" altLang="en-US"/>
          </a:p>
          <a:p>
            <a:r>
              <a:rPr lang="zh-CN" altLang="en-US"/>
              <a:t>扁形的自救要写扁（</a:t>
            </a:r>
            <a:r>
              <a:rPr lang="zh-CN" altLang="en-US" sz="4800">
                <a:ea typeface="楷体_GB2312" pitchFamily="49" charset="-122"/>
              </a:rPr>
              <a:t>血而尚</a:t>
            </a:r>
            <a:r>
              <a:rPr lang="zh-CN" altLang="en-US"/>
              <a:t>），</a:t>
            </a:r>
            <a:endParaRPr lang="zh-CN" altLang="en-US"/>
          </a:p>
          <a:p>
            <a:r>
              <a:rPr lang="zh-CN" altLang="en-US"/>
              <a:t>字形小的要写小，字形大的要写大（</a:t>
            </a:r>
            <a:r>
              <a:rPr lang="zh-CN" altLang="en-US" sz="4800">
                <a:ea typeface="楷体_GB2312" pitchFamily="49" charset="-122"/>
              </a:rPr>
              <a:t>蜜</a:t>
            </a:r>
            <a:r>
              <a:rPr lang="zh-CN" altLang="en-US"/>
              <a:t>），</a:t>
            </a:r>
            <a:endParaRPr lang="zh-CN" altLang="en-US"/>
          </a:p>
          <a:p>
            <a:r>
              <a:rPr lang="zh-CN" altLang="en-US"/>
              <a:t>字形园的要写园（</a:t>
            </a:r>
            <a:r>
              <a:rPr lang="zh-CN" altLang="en-US" sz="4800">
                <a:ea typeface="楷体_GB2312" pitchFamily="49" charset="-122"/>
              </a:rPr>
              <a:t>香</a:t>
            </a:r>
            <a:r>
              <a:rPr lang="zh-CN" altLang="en-US"/>
              <a:t>），</a:t>
            </a:r>
            <a:endParaRPr lang="zh-CN" altLang="en-US"/>
          </a:p>
          <a:p>
            <a:r>
              <a:rPr lang="zh-CN" altLang="en-US"/>
              <a:t>三角形（</a:t>
            </a:r>
            <a:r>
              <a:rPr lang="zh-CN" altLang="en-US" sz="4800">
                <a:latin typeface="楷体_GB2312" pitchFamily="49" charset="-122"/>
                <a:ea typeface="楷体_GB2312" pitchFamily="49" charset="-122"/>
              </a:rPr>
              <a:t>之 </a:t>
            </a:r>
            <a:r>
              <a:rPr lang="zh-CN" altLang="en-US"/>
              <a:t>） </a:t>
            </a:r>
            <a:endParaRPr lang="zh-CN" altLang="en-US"/>
          </a:p>
        </p:txBody>
      </p:sp>
      <p:sp>
        <p:nvSpPr>
          <p:cNvPr id="76803" name="矩形 76802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6804" name="矩形 76803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6805" name="矩形 76804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6806" name="矩形 76805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6807" name="矩形 76806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6808" name="矩形 76807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6809" name="左箭头 76808">
            <a:hlinkClick r:id="rId1" action="ppaction://hlinksldjump"/>
          </p:cNvPr>
          <p:cNvSpPr/>
          <p:nvPr/>
        </p:nvSpPr>
        <p:spPr>
          <a:xfrm>
            <a:off x="6858000" y="6019800"/>
            <a:ext cx="685800" cy="609600"/>
          </a:xfrm>
          <a:prstGeom prst="leftArrow">
            <a:avLst>
              <a:gd name="adj1" fmla="val 50000"/>
              <a:gd name="adj2" fmla="val 28125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/>
          <a:p>
            <a:pPr algn="ctr"/>
            <a:r>
              <a:rPr lang="zh-CN" altLang="en-US" sz="1600" b="1">
                <a:solidFill>
                  <a:srgbClr val="FF0000"/>
                </a:solidFill>
                <a:latin typeface="Arial" panose="020B0604020202020204" pitchFamily="34" charset="0"/>
                <a:hlinkClick r:id="rId1" action="ppaction://hlinksldjump"/>
              </a:rPr>
              <a:t>返回</a:t>
            </a:r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文本占位符 77825"/>
          <p:cNvSpPr>
            <a:spLocks noGrp="1" noRot="1"/>
          </p:cNvSpPr>
          <p:nvPr>
            <p:ph type="body" idx="1"/>
          </p:nvPr>
        </p:nvSpPr>
        <p:spPr>
          <a:xfrm>
            <a:off x="1042988" y="1268413"/>
            <a:ext cx="5976937" cy="3097212"/>
          </a:xfrm>
          <a:ln/>
        </p:spPr>
        <p:txBody>
          <a:bodyPr/>
          <a:p>
            <a:pPr>
              <a:lnSpc>
                <a:spcPct val="90000"/>
              </a:lnSpc>
            </a:pPr>
            <a:r>
              <a:rPr lang="zh-CN" altLang="en-US" sz="4800" b="1">
                <a:solidFill>
                  <a:schemeClr val="hlink"/>
                </a:solidFill>
                <a:ea typeface="黑体" panose="02010609060101010101" pitchFamily="2" charset="-122"/>
              </a:rPr>
              <a:t>六、关于临帖</a:t>
            </a:r>
            <a:endParaRPr lang="zh-CN" altLang="en-US" sz="4800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b="1">
              <a:solidFill>
                <a:schemeClr val="hlink"/>
              </a:solidFill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/>
              <a:t>1</a:t>
            </a:r>
            <a:r>
              <a:rPr lang="zh-CN" altLang="en-US"/>
              <a:t>、坚持（携一碑而走天下）</a:t>
            </a:r>
            <a:endParaRPr lang="zh-CN" altLang="en-US"/>
          </a:p>
          <a:p>
            <a:pPr>
              <a:lnSpc>
                <a:spcPct val="90000"/>
              </a:lnSpc>
              <a:buNone/>
            </a:pPr>
            <a:endParaRPr lang="zh-CN" altLang="en-US"/>
          </a:p>
          <a:p>
            <a:pPr>
              <a:lnSpc>
                <a:spcPct val="90000"/>
              </a:lnSpc>
            </a:pPr>
            <a:r>
              <a:rPr lang="en-US" altLang="zh-CN"/>
              <a:t>2</a:t>
            </a:r>
            <a:r>
              <a:rPr lang="zh-CN" altLang="en-US"/>
              <a:t>、象（与原帖）</a:t>
            </a:r>
            <a:endParaRPr lang="zh-CN" altLang="en-US"/>
          </a:p>
        </p:txBody>
      </p:sp>
      <p:sp>
        <p:nvSpPr>
          <p:cNvPr id="77827" name="矩形 77826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7828" name="矩形 77827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7829" name="矩形 77828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7830" name="矩形 77829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7831" name="矩形 77830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7832" name="矩形 77831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7833" name="左箭头 77832">
            <a:hlinkClick r:id="rId1" action="ppaction://hlinksldjump"/>
          </p:cNvPr>
          <p:cNvSpPr/>
          <p:nvPr/>
        </p:nvSpPr>
        <p:spPr>
          <a:xfrm>
            <a:off x="6858000" y="6019800"/>
            <a:ext cx="685800" cy="609600"/>
          </a:xfrm>
          <a:prstGeom prst="leftArrow">
            <a:avLst>
              <a:gd name="adj1" fmla="val 50000"/>
              <a:gd name="adj2" fmla="val 28125"/>
            </a:avLst>
          </a:prstGeom>
          <a:solidFill>
            <a:schemeClr val="accent1">
              <a:alpha val="10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ctr"/>
          <a:p>
            <a:pPr algn="ctr"/>
            <a:r>
              <a:rPr lang="zh-CN" altLang="en-US" sz="1600" b="1">
                <a:solidFill>
                  <a:srgbClr val="FF0000"/>
                </a:solidFill>
                <a:latin typeface="Arial" panose="020B0604020202020204" pitchFamily="34" charset="0"/>
                <a:hlinkClick r:id="rId1" action="ppaction://hlinksldjump"/>
              </a:rPr>
              <a:t>返回</a:t>
            </a:r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文本占位符 78849"/>
          <p:cNvSpPr>
            <a:spLocks noGrp="1" noRot="1"/>
          </p:cNvSpPr>
          <p:nvPr>
            <p:ph type="body" idx="1"/>
          </p:nvPr>
        </p:nvSpPr>
        <p:spPr>
          <a:xfrm>
            <a:off x="250825" y="404813"/>
            <a:ext cx="8893175" cy="6264275"/>
          </a:xfrm>
          <a:ln/>
        </p:spPr>
        <p:txBody>
          <a:bodyPr/>
          <a:p>
            <a:r>
              <a:rPr lang="zh-CN" altLang="en-US" sz="2800"/>
              <a:t>三国 钟繇</a:t>
            </a:r>
            <a:r>
              <a:rPr lang="en-US" altLang="zh-CN" sz="2800"/>
              <a:t>《</a:t>
            </a:r>
            <a:r>
              <a:rPr lang="zh-CN" altLang="en-US" sz="2800"/>
              <a:t>荐季直表</a:t>
            </a:r>
            <a:r>
              <a:rPr lang="en-US" altLang="zh-CN" sz="2800"/>
              <a:t>》</a:t>
            </a:r>
            <a:r>
              <a:rPr lang="zh-CN" altLang="en-US" sz="2800"/>
              <a:t>、</a:t>
            </a:r>
            <a:r>
              <a:rPr lang="en-US" altLang="zh-CN" sz="2800"/>
              <a:t>《</a:t>
            </a:r>
            <a:r>
              <a:rPr lang="zh-CN" altLang="en-US" sz="2800"/>
              <a:t>宣示表</a:t>
            </a:r>
            <a:r>
              <a:rPr lang="en-US" altLang="zh-CN" sz="2800"/>
              <a:t>》</a:t>
            </a:r>
            <a:r>
              <a:rPr lang="zh-CN" altLang="en-US" sz="2800"/>
              <a:t>（王羲之临本） </a:t>
            </a:r>
            <a:endParaRPr lang="zh-CN" altLang="en-US" sz="2800"/>
          </a:p>
          <a:p>
            <a:r>
              <a:rPr lang="zh-CN" altLang="en-US" sz="2800"/>
              <a:t> 东晋 王羲之</a:t>
            </a:r>
            <a:r>
              <a:rPr lang="en-US" altLang="zh-CN" sz="2800"/>
              <a:t>《</a:t>
            </a:r>
            <a:r>
              <a:rPr lang="zh-CN" altLang="en-US" sz="2800"/>
              <a:t>黄庭经</a:t>
            </a:r>
            <a:r>
              <a:rPr lang="en-US" altLang="zh-CN" sz="2800"/>
              <a:t>》</a:t>
            </a:r>
            <a:r>
              <a:rPr lang="zh-CN" altLang="en-US" sz="2800"/>
              <a:t>、</a:t>
            </a:r>
            <a:r>
              <a:rPr lang="en-US" altLang="zh-CN" sz="2800"/>
              <a:t>《</a:t>
            </a:r>
            <a:r>
              <a:rPr lang="zh-CN" altLang="en-US" sz="2800"/>
              <a:t>临钟繇宣示表</a:t>
            </a:r>
            <a:r>
              <a:rPr lang="en-US" altLang="zh-CN" sz="2800"/>
              <a:t>》</a:t>
            </a:r>
            <a:r>
              <a:rPr lang="zh-CN" altLang="en-US" sz="2800"/>
              <a:t>、</a:t>
            </a:r>
            <a:endParaRPr lang="zh-CN" altLang="en-US" sz="2800"/>
          </a:p>
          <a:p>
            <a:pPr>
              <a:buNone/>
            </a:pPr>
            <a:r>
              <a:rPr lang="zh-CN" altLang="en-US" sz="2800"/>
              <a:t>                          </a:t>
            </a:r>
            <a:r>
              <a:rPr lang="en-US" altLang="zh-CN" sz="2800"/>
              <a:t>《</a:t>
            </a:r>
            <a:r>
              <a:rPr lang="zh-CN" altLang="en-US" sz="2800"/>
              <a:t>道德经</a:t>
            </a:r>
            <a:r>
              <a:rPr lang="en-US" altLang="zh-CN" sz="2800"/>
              <a:t>》</a:t>
            </a:r>
            <a:r>
              <a:rPr lang="zh-CN" altLang="en-US" sz="2800"/>
              <a:t>（赵子昂临本） </a:t>
            </a:r>
            <a:endParaRPr lang="zh-CN" altLang="en-US" sz="2800"/>
          </a:p>
          <a:p>
            <a:r>
              <a:rPr lang="zh-CN" altLang="en-US" sz="2800"/>
              <a:t> 东晋 王献之</a:t>
            </a:r>
            <a:r>
              <a:rPr lang="en-US" altLang="zh-CN" sz="2800"/>
              <a:t>《</a:t>
            </a:r>
            <a:r>
              <a:rPr lang="zh-CN" altLang="en-US" sz="2800"/>
              <a:t>洛神赋玉版十三行</a:t>
            </a:r>
            <a:r>
              <a:rPr lang="en-US" altLang="zh-CN" sz="2800"/>
              <a:t>》 </a:t>
            </a:r>
            <a:endParaRPr lang="en-US" altLang="zh-CN" sz="2800"/>
          </a:p>
          <a:p>
            <a:r>
              <a:rPr lang="en-US" altLang="zh-CN" sz="2800"/>
              <a:t> </a:t>
            </a:r>
            <a:r>
              <a:rPr lang="zh-CN" altLang="en-US" sz="2800"/>
              <a:t>隋 智永</a:t>
            </a:r>
            <a:r>
              <a:rPr lang="en-US" altLang="zh-CN" sz="2800"/>
              <a:t>《</a:t>
            </a:r>
            <a:r>
              <a:rPr lang="zh-CN" altLang="en-US" sz="2800"/>
              <a:t>真草千字文</a:t>
            </a:r>
            <a:r>
              <a:rPr lang="en-US" altLang="zh-CN" sz="2800"/>
              <a:t>》 </a:t>
            </a:r>
            <a:endParaRPr lang="en-US" altLang="zh-CN" sz="2800"/>
          </a:p>
          <a:p>
            <a:r>
              <a:rPr lang="en-US" altLang="zh-CN" sz="2800"/>
              <a:t> </a:t>
            </a:r>
            <a:r>
              <a:rPr lang="zh-CN" altLang="en-US" sz="2800"/>
              <a:t>隋 </a:t>
            </a:r>
            <a:r>
              <a:rPr lang="en-US" altLang="zh-CN" sz="2800"/>
              <a:t>《</a:t>
            </a:r>
            <a:r>
              <a:rPr lang="zh-CN" altLang="en-US" sz="2800"/>
              <a:t>董美人墓志</a:t>
            </a:r>
            <a:r>
              <a:rPr lang="en-US" altLang="zh-CN" sz="2800"/>
              <a:t>》 </a:t>
            </a:r>
            <a:endParaRPr lang="en-US" altLang="zh-CN" sz="2800"/>
          </a:p>
          <a:p>
            <a:r>
              <a:rPr lang="en-US" altLang="zh-CN" sz="2800"/>
              <a:t> </a:t>
            </a:r>
            <a:r>
              <a:rPr lang="zh-CN" altLang="en-US" sz="2800"/>
              <a:t>唐 欧阳询、褚遂良、虞世南 </a:t>
            </a:r>
            <a:endParaRPr lang="zh-CN" altLang="en-US" sz="2800"/>
          </a:p>
          <a:p>
            <a:r>
              <a:rPr lang="zh-CN" altLang="en-US" sz="2800"/>
              <a:t> 唐 钟绍京 </a:t>
            </a:r>
            <a:r>
              <a:rPr lang="en-US" altLang="zh-CN" sz="2800"/>
              <a:t>《</a:t>
            </a:r>
            <a:r>
              <a:rPr lang="zh-CN" altLang="en-US" sz="2800"/>
              <a:t>灵飞经</a:t>
            </a:r>
            <a:r>
              <a:rPr lang="en-US" altLang="zh-CN" sz="2800"/>
              <a:t>》 </a:t>
            </a:r>
            <a:endParaRPr lang="en-US" altLang="zh-CN" sz="2800"/>
          </a:p>
          <a:p>
            <a:r>
              <a:rPr lang="en-US" altLang="zh-CN" sz="2800"/>
              <a:t> </a:t>
            </a:r>
            <a:r>
              <a:rPr lang="zh-CN" altLang="en-US" sz="2800"/>
              <a:t>宋 苏轼、米芾、黄庭坚、赵佶 </a:t>
            </a:r>
            <a:endParaRPr lang="zh-CN" altLang="en-US" sz="2800"/>
          </a:p>
          <a:p>
            <a:r>
              <a:rPr lang="zh-CN" altLang="en-US" sz="2800"/>
              <a:t> 元 赵子昂 </a:t>
            </a:r>
            <a:r>
              <a:rPr lang="en-US" altLang="zh-CN" sz="2800"/>
              <a:t>《</a:t>
            </a:r>
            <a:r>
              <a:rPr lang="zh-CN" altLang="en-US" sz="2800"/>
              <a:t>汲黯传</a:t>
            </a:r>
            <a:r>
              <a:rPr lang="en-US" altLang="zh-CN" sz="2800"/>
              <a:t>》</a:t>
            </a:r>
            <a:r>
              <a:rPr lang="zh-CN" altLang="en-US" sz="2800"/>
              <a:t>、</a:t>
            </a:r>
            <a:r>
              <a:rPr lang="en-US" altLang="zh-CN" sz="2800"/>
              <a:t>《</a:t>
            </a:r>
            <a:r>
              <a:rPr lang="zh-CN" altLang="en-US" sz="2800"/>
              <a:t>道德经</a:t>
            </a:r>
            <a:r>
              <a:rPr lang="en-US" altLang="zh-CN" sz="2800"/>
              <a:t>》</a:t>
            </a:r>
            <a:endParaRPr lang="en-US" altLang="zh-CN" sz="2800"/>
          </a:p>
          <a:p>
            <a:r>
              <a:rPr lang="zh-CN" altLang="en-US" sz="2800"/>
              <a:t>田英章硬书字帖</a:t>
            </a:r>
            <a:endParaRPr lang="zh-CN" altLang="en-US" sz="2800"/>
          </a:p>
          <a:p>
            <a:r>
              <a:rPr lang="zh-CN" altLang="en-US" sz="2800"/>
              <a:t>卢中南硬书字帖</a:t>
            </a:r>
            <a:endParaRPr lang="zh-CN" altLang="en-US" sz="2800"/>
          </a:p>
        </p:txBody>
      </p:sp>
      <p:sp>
        <p:nvSpPr>
          <p:cNvPr id="78851" name="矩形 78850"/>
          <p:cNvSpPr/>
          <p:nvPr/>
        </p:nvSpPr>
        <p:spPr>
          <a:xfrm>
            <a:off x="0" y="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8852" name="矩形 78851"/>
          <p:cNvSpPr/>
          <p:nvPr/>
        </p:nvSpPr>
        <p:spPr>
          <a:xfrm>
            <a:off x="0" y="1035050"/>
            <a:ext cx="501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8853" name="矩形 78852"/>
          <p:cNvSpPr/>
          <p:nvPr/>
        </p:nvSpPr>
        <p:spPr>
          <a:xfrm>
            <a:off x="0" y="2070100"/>
            <a:ext cx="4381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8854" name="矩形 78853"/>
          <p:cNvSpPr/>
          <p:nvPr/>
        </p:nvSpPr>
        <p:spPr>
          <a:xfrm>
            <a:off x="0" y="3105150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8855" name="矩形 78854"/>
          <p:cNvSpPr/>
          <p:nvPr/>
        </p:nvSpPr>
        <p:spPr>
          <a:xfrm>
            <a:off x="4024313" y="1876425"/>
            <a:ext cx="24765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78856" name="矩形 78855"/>
          <p:cNvSpPr/>
          <p:nvPr/>
        </p:nvSpPr>
        <p:spPr>
          <a:xfrm>
            <a:off x="4024313" y="2911475"/>
            <a:ext cx="596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文本框 79873"/>
          <p:cNvSpPr txBox="1"/>
          <p:nvPr/>
        </p:nvSpPr>
        <p:spPr>
          <a:xfrm>
            <a:off x="2209800" y="304800"/>
            <a:ext cx="5257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楷书结构分析 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9875" name="文本框 79874"/>
          <p:cNvSpPr txBox="1"/>
          <p:nvPr/>
        </p:nvSpPr>
        <p:spPr>
          <a:xfrm>
            <a:off x="0" y="1828800"/>
            <a:ext cx="3505200" cy="5310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   1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</a:rPr>
              <a:t>、独体字。   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600">
                <a:latin typeface="Arial" panose="020B0604020202020204" pitchFamily="34" charset="0"/>
              </a:rPr>
              <a:t>独体字或写得小巧精致，或写得开张奔放，有些字由于斜笔多而呈斜形，但重心仍然安稳，形态变化十分丰富</a:t>
            </a:r>
            <a:r>
              <a:rPr lang="zh-CN" altLang="en-US" sz="3200">
                <a:latin typeface="Arial" panose="020B0604020202020204" pitchFamily="34" charset="0"/>
              </a:rPr>
              <a:t>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79876" name="图片 79875" descr="2003924104176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1447800"/>
            <a:ext cx="4445000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7" name="图片 79876" descr="2003924104293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3581400"/>
            <a:ext cx="4445000" cy="303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文本框 80897"/>
          <p:cNvSpPr txBox="1"/>
          <p:nvPr/>
        </p:nvSpPr>
        <p:spPr>
          <a:xfrm>
            <a:off x="228600" y="1219200"/>
            <a:ext cx="3429000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、左右结构。</a:t>
            </a:r>
            <a:r>
              <a:rPr lang="zh-CN" altLang="en-US" sz="3600" b="1">
                <a:latin typeface="Arial" panose="020B0604020202020204" pitchFamily="34" charset="0"/>
              </a:rPr>
              <a:t> 左右结构的字除了应该注意左右各自的长短高低宽窄之外，还要注意二部分的穿插、避让和联系，使左右有机地统一起来。 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pic>
        <p:nvPicPr>
          <p:cNvPr id="80899" name="图片 80898" descr="2003924101096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139700"/>
            <a:ext cx="5080000" cy="671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0" name="矩形 80899"/>
          <p:cNvSpPr/>
          <p:nvPr/>
        </p:nvSpPr>
        <p:spPr>
          <a:xfrm>
            <a:off x="228600" y="152400"/>
            <a:ext cx="3429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合体字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22" name="图片 81921" descr="2003924109526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381000"/>
            <a:ext cx="4445000" cy="162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3" name="图片 81922" descr="20039241010312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209800"/>
            <a:ext cx="4445000" cy="436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4" name="矩形 81923"/>
          <p:cNvSpPr/>
          <p:nvPr/>
        </p:nvSpPr>
        <p:spPr>
          <a:xfrm>
            <a:off x="228600" y="762000"/>
            <a:ext cx="1828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合体字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文本框 82945"/>
          <p:cNvSpPr txBox="1"/>
          <p:nvPr/>
        </p:nvSpPr>
        <p:spPr>
          <a:xfrm>
            <a:off x="457200" y="1371600"/>
            <a:ext cx="82296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、上下结构。</a:t>
            </a:r>
            <a:r>
              <a:rPr lang="zh-CN" altLang="en-US" sz="3600" b="1">
                <a:latin typeface="Arial" panose="020B0604020202020204" pitchFamily="34" charset="0"/>
              </a:rPr>
              <a:t>上下结构的安排，要注意上下两部分各自的宽窄、长短、大小的区别和联系。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82947" name="图片 82946" descr="20039241014373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3657600"/>
            <a:ext cx="5867400" cy="199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8" name="矩形 82947"/>
          <p:cNvSpPr/>
          <p:nvPr/>
        </p:nvSpPr>
        <p:spPr>
          <a:xfrm>
            <a:off x="838200" y="228600"/>
            <a:ext cx="2133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合体字</a:t>
            </a:r>
            <a:endParaRPr lang="zh-CN" altLang="en-US" sz="36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0" name="图片 83969" descr="20039241014541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0"/>
            <a:ext cx="76962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标题 104449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04451" name="文本占位符 104450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lang="zh-CN" altLang="en-US" dirty="0"/>
          </a:p>
        </p:txBody>
      </p:sp>
      <p:pic>
        <p:nvPicPr>
          <p:cNvPr id="104452" name="图片 10445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04800"/>
            <a:ext cx="8229600" cy="6103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4994" name="图片 84993" descr="20039241015114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0" y="488950"/>
            <a:ext cx="4445000" cy="588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文本框 86017"/>
          <p:cNvSpPr txBox="1"/>
          <p:nvPr/>
        </p:nvSpPr>
        <p:spPr>
          <a:xfrm>
            <a:off x="0" y="0"/>
            <a:ext cx="2895600" cy="691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、左中右结构。</a:t>
            </a:r>
            <a:r>
              <a:rPr lang="zh-CN" altLang="en-US" sz="3200" b="1">
                <a:latin typeface="Arial" panose="020B0604020202020204" pitchFamily="34" charset="0"/>
              </a:rPr>
              <a:t>左中右结构由于呈三部分的宽度，容易写得过宽，所以应该控制每部分的宽度，以免互相拥挤。还要注意三部分各自的长短、宽窄、位置高低等等，使三部分融为一体。 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pic>
        <p:nvPicPr>
          <p:cNvPr id="86019" name="图片 86018" descr="20039241016557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0" y="504825"/>
            <a:ext cx="6305550" cy="635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文本框 87041"/>
          <p:cNvSpPr txBox="1"/>
          <p:nvPr/>
        </p:nvSpPr>
        <p:spPr>
          <a:xfrm>
            <a:off x="0" y="304800"/>
            <a:ext cx="89916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、包围结构。</a:t>
            </a:r>
            <a:r>
              <a:rPr lang="zh-CN" altLang="en-US" sz="3600" b="1">
                <a:latin typeface="Arial" panose="020B0604020202020204" pitchFamily="34" charset="0"/>
              </a:rPr>
              <a:t>包围结构更应注意包围部分与被包围部分的紧密联系，以免字形松散，应该使被包围部分向包围部分靠拢。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87043" name="图片 87042" descr="20039241020184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3276600"/>
            <a:ext cx="5791200" cy="2017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6" name="图片 88065" descr="2003924102057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0" y="565150"/>
            <a:ext cx="4445000" cy="572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90" name="图片 89089" descr="20039241019488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304800"/>
            <a:ext cx="8077200" cy="601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左箭头 89090">
            <a:hlinkClick r:id="rId2" action="ppaction://hlinksldjump"/>
          </p:cNvPr>
          <p:cNvSpPr/>
          <p:nvPr/>
        </p:nvSpPr>
        <p:spPr>
          <a:xfrm>
            <a:off x="7848600" y="6248400"/>
            <a:ext cx="685800" cy="609600"/>
          </a:xfrm>
          <a:prstGeom prst="leftArrow">
            <a:avLst>
              <a:gd name="adj1" fmla="val 50000"/>
              <a:gd name="adj2" fmla="val 2812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600" b="1">
                <a:solidFill>
                  <a:srgbClr val="FF0000"/>
                </a:solidFill>
                <a:latin typeface="Arial" panose="020B0604020202020204" pitchFamily="34" charset="0"/>
                <a:hlinkClick r:id="rId2" action="ppaction://hlinksldjump"/>
              </a:rPr>
              <a:t>返回</a:t>
            </a:r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114" name="图片 90113" descr="MIL55100_Thumbnail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lum contrast="24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5" name="图片 90114" descr="框"/>
          <p:cNvPicPr>
            <a:picLocks noChangeAspect="1"/>
          </p:cNvPicPr>
          <p:nvPr/>
        </p:nvPicPr>
        <p:blipFill>
          <a:blip r:embed="rId3">
            <a:clrChange>
              <a:clrFrom>
                <a:srgbClr val="FF7B29"/>
              </a:clrFrom>
              <a:clrTo>
                <a:srgbClr val="FF7B2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3" y="231775"/>
            <a:ext cx="8910637" cy="66262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0116" name="对象 90115"/>
          <p:cNvGraphicFramePr>
            <a:graphicFrameLocks noChangeAspect="1"/>
          </p:cNvGraphicFramePr>
          <p:nvPr/>
        </p:nvGraphicFramePr>
        <p:xfrm>
          <a:off x="1143000" y="990600"/>
          <a:ext cx="6553200" cy="251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2315845" imgH="1071245" progId="Flash.Movie">
                  <p:embed/>
                </p:oleObj>
              </mc:Choice>
              <mc:Fallback>
                <p:oleObj name="" r:id="rId4" imgW="2315845" imgH="1071245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000" y="990600"/>
                        <a:ext cx="6553200" cy="2519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17" name="矩形 90116"/>
          <p:cNvSpPr/>
          <p:nvPr/>
        </p:nvSpPr>
        <p:spPr>
          <a:xfrm>
            <a:off x="4441825" y="3200400"/>
            <a:ext cx="2339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2400">
                <a:latin typeface="Times New Roman" panose="02020603050405020304" pitchFamily="18" charset="0"/>
              </a:rPr>
              <a:t>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pic>
        <p:nvPicPr>
          <p:cNvPr id="90118" name="图片 90117" descr="王羲之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3733800"/>
            <a:ext cx="7618413" cy="248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19" name="图片 90118" descr="84-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0000" y="3657600"/>
            <a:ext cx="3962400" cy="270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20" name="矩形 90119"/>
          <p:cNvSpPr/>
          <p:nvPr/>
        </p:nvSpPr>
        <p:spPr>
          <a:xfrm>
            <a:off x="228600" y="2286000"/>
            <a:ext cx="7772400" cy="2209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ClrTx/>
            </a:pP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itchFamily="1" charset="-122"/>
              </a:rPr>
              <a:t>中国书法艺术欣赏</a:t>
            </a:r>
            <a:endParaRPr lang="zh-CN" altLang="en-US" sz="5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1" charset="-122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标题 91137"/>
          <p:cNvSpPr>
            <a:spLocks noGrp="1" noRot="1"/>
          </p:cNvSpPr>
          <p:nvPr>
            <p:ph type="title"/>
          </p:nvPr>
        </p:nvSpPr>
        <p:spPr>
          <a:xfrm>
            <a:off x="3810000" y="914400"/>
            <a:ext cx="5334000" cy="2286000"/>
          </a:xfrm>
          <a:ln/>
        </p:spPr>
        <p:txBody>
          <a:bodyPr anchor="ctr"/>
          <a:p>
            <a:pPr algn="l"/>
            <a:r>
              <a:rPr lang="zh-CN" altLang="en-US" sz="3200"/>
              <a:t>          </a:t>
            </a:r>
            <a:r>
              <a:rPr lang="zh-CN" altLang="en-US" sz="3200" b="1">
                <a:solidFill>
                  <a:srgbClr val="FF0000"/>
                </a:solidFill>
              </a:rPr>
              <a:t>篆书</a:t>
            </a:r>
            <a:br>
              <a:rPr lang="zh-CN" altLang="en-US" sz="3200" b="1">
                <a:solidFill>
                  <a:srgbClr val="FF0000"/>
                </a:solidFill>
              </a:rPr>
            </a:br>
            <a:r>
              <a:rPr lang="zh-CN" altLang="en-US" sz="3200" b="1">
                <a:solidFill>
                  <a:srgbClr val="FF0000"/>
                </a:solidFill>
              </a:rPr>
              <a:t>         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篆书分大篆、小篆两种。 大篆，是秦以前通用的一种字体。</a:t>
            </a:r>
            <a:b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</a:b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        因为它从甲骨文演变而来，所以有许多字与甲骨文很相似。</a:t>
            </a:r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91139" name="图片 91138" descr="zhuansh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679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0" name="文本占位符 91139"/>
          <p:cNvSpPr>
            <a:spLocks noGrp="1" noRot="1"/>
          </p:cNvSpPr>
          <p:nvPr>
            <p:ph type="body" idx="1"/>
          </p:nvPr>
        </p:nvSpPr>
        <p:spPr>
          <a:xfrm>
            <a:off x="3733800" y="3962400"/>
            <a:ext cx="5410200" cy="3263900"/>
          </a:xfrm>
          <a:ln/>
        </p:spPr>
        <p:txBody>
          <a:bodyPr/>
          <a:p>
            <a:pPr>
              <a:buNone/>
            </a:pPr>
            <a:r>
              <a:rPr lang="zh-CN" altLang="en-US" sz="2400" b="1">
                <a:solidFill>
                  <a:srgbClr val="FF0000"/>
                </a:solidFill>
                <a:ea typeface="楷体_GB2312" pitchFamily="49" charset="-122"/>
              </a:rPr>
              <a:t>            </a:t>
            </a:r>
            <a:r>
              <a:rPr lang="zh-CN" altLang="en-US" sz="2800" b="1">
                <a:ea typeface="楷体_GB2312" pitchFamily="49" charset="-122"/>
              </a:rPr>
              <a:t>小篆，是秦始皇统一六国之后，秦代通用的标准字体。它从大篆字体简化演变而来，书写起来更加简便。在秦代，篆书虽然只存在了短短</a:t>
            </a:r>
            <a:r>
              <a:rPr lang="en-US" altLang="zh-CN" sz="2800" b="1">
                <a:ea typeface="楷体_GB2312" pitchFamily="49" charset="-122"/>
              </a:rPr>
              <a:t>25</a:t>
            </a:r>
            <a:r>
              <a:rPr lang="zh-CN" altLang="en-US" sz="2800" b="1">
                <a:ea typeface="楷体_GB2312" pitchFamily="49" charset="-122"/>
              </a:rPr>
              <a:t>年，但篆书书法艺术为中国书法发展史写下了光辉的一页。</a:t>
            </a:r>
            <a:endParaRPr lang="zh-CN" altLang="en-US" sz="2800" b="1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标题 92161"/>
          <p:cNvSpPr>
            <a:spLocks noGrp="1" noRot="1"/>
          </p:cNvSpPr>
          <p:nvPr>
            <p:ph type="title"/>
          </p:nvPr>
        </p:nvSpPr>
        <p:spPr>
          <a:xfrm>
            <a:off x="457200" y="381000"/>
            <a:ext cx="7772400" cy="1143000"/>
          </a:xfrm>
          <a:ln/>
        </p:spPr>
        <p:txBody>
          <a:bodyPr anchor="ctr"/>
          <a:p>
            <a:r>
              <a:rPr lang="zh-CN" altLang="en-US" sz="8000" b="1">
                <a:effectLst>
                  <a:outerShdw blurRad="38100" dist="38100" dir="2700000">
                    <a:srgbClr val="C0C0C0"/>
                  </a:outerShdw>
                </a:effectLst>
                <a:ea typeface="隶书" pitchFamily="1" charset="-122"/>
              </a:rPr>
              <a:t>隶书</a:t>
            </a:r>
            <a:endParaRPr lang="zh-CN" altLang="en-US" sz="8000" b="1">
              <a:effectLst>
                <a:outerShdw blurRad="38100" dist="38100" dir="2700000">
                  <a:srgbClr val="C0C0C0"/>
                </a:outerShdw>
              </a:effectLst>
              <a:ea typeface="隶书" pitchFamily="1" charset="-122"/>
            </a:endParaRPr>
          </a:p>
        </p:txBody>
      </p:sp>
      <p:pic>
        <p:nvPicPr>
          <p:cNvPr id="92163" name="图片 92162" descr="ldsf-han-zj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752600"/>
            <a:ext cx="3970338" cy="510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4" name="图片 92163" descr="ldsf-han-cq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828800"/>
            <a:ext cx="4267200" cy="502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标题 93185"/>
          <p:cNvSpPr>
            <a:spLocks noGrp="1" noRot="1"/>
          </p:cNvSpPr>
          <p:nvPr>
            <p:ph type="title"/>
          </p:nvPr>
        </p:nvSpPr>
        <p:spPr>
          <a:xfrm>
            <a:off x="1676400" y="0"/>
            <a:ext cx="2819400" cy="1143000"/>
          </a:xfrm>
          <a:ln/>
        </p:spPr>
        <p:txBody>
          <a:bodyPr anchor="ctr"/>
          <a:p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王羲之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</p:txBody>
      </p:sp>
      <p:pic>
        <p:nvPicPr>
          <p:cNvPr id="93187" name="文本占位符 93186" descr="王羲之"/>
          <p:cNvPicPr>
            <a:picLocks noRot="1"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533400" y="1066800"/>
            <a:ext cx="5410200" cy="3208338"/>
          </a:xfrm>
          <a:ln/>
        </p:spPr>
      </p:pic>
      <p:pic>
        <p:nvPicPr>
          <p:cNvPr id="93188" name="图片 93187" descr="兰亭序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52925"/>
            <a:ext cx="6172200" cy="250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9" name="图片 93188" descr="王羲之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063" y="0"/>
            <a:ext cx="3182937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文本占位符 94209"/>
          <p:cNvSpPr>
            <a:spLocks noGrp="1" noRot="1"/>
          </p:cNvSpPr>
          <p:nvPr>
            <p:ph type="body" idx="1"/>
          </p:nvPr>
        </p:nvSpPr>
        <p:spPr>
          <a:xfrm>
            <a:off x="0" y="685800"/>
            <a:ext cx="8686800" cy="6172200"/>
          </a:xfrm>
          <a:ln/>
        </p:spPr>
        <p:txBody>
          <a:bodyPr/>
          <a:p>
            <a:pPr>
              <a:buNone/>
            </a:pPr>
            <a:r>
              <a:rPr lang="zh-CN" altLang="en-US" sz="2800"/>
              <a:t>            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东晋书法家、文学家。为官至右军参军，世称王右军。因与扬州刺史不和称病离郡，放情山水，后人辑有</a:t>
            </a:r>
            <a:r>
              <a:rPr lang="en-US" altLang="zh-CN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王右军集</a:t>
            </a:r>
            <a:r>
              <a:rPr lang="en-US" altLang="zh-CN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》2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卷。</a:t>
            </a:r>
            <a:endParaRPr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王羲之</a:t>
            </a:r>
            <a:r>
              <a:rPr lang="en-US" altLang="zh-CN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岁学书，</a:t>
            </a:r>
            <a:r>
              <a:rPr lang="en-US" altLang="zh-CN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岁读前人笔论。后渡江北游名山，见李斯、锺繇等名家书法，又在洛阳看到蔡邕写的石经及张昶</a:t>
            </a:r>
            <a:r>
              <a:rPr lang="en-US" altLang="zh-CN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华岳碑</a:t>
            </a:r>
            <a:r>
              <a:rPr lang="en-US" altLang="zh-CN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，开始意识到自己不及。于是遍学众碑，从此书艺大进。他的行草书最能体现雄逸流动的艺术美。论者称“飘若浮云，矫若惊龙”。后世誉之为书圣。 有</a:t>
            </a:r>
            <a:r>
              <a:rPr lang="en-US" altLang="zh-CN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兰亭集序</a:t>
            </a:r>
            <a:r>
              <a:rPr lang="en-US" altLang="zh-CN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等书法作传世。</a:t>
            </a:r>
            <a:endParaRPr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吉祥如意">
  <a:themeElements>
    <a:clrScheme name="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DF8FF"/>
      </a:accent5>
      <a:accent6>
        <a:srgbClr val="E5CAB0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DF8FF"/>
        </a:accent5>
        <a:accent6>
          <a:srgbClr val="E5CAB0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2F2F2"/>
        </a:accent3>
        <a:accent4>
          <a:srgbClr val="4B4B25"/>
        </a:accent4>
        <a:accent5>
          <a:srgbClr val="E2F4FF"/>
        </a:accent5>
        <a:accent6>
          <a:srgbClr val="9FBCB2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3"/>
        </a:accent4>
        <a:accent5>
          <a:srgbClr val="FFE9E9"/>
        </a:accent5>
        <a:accent6>
          <a:srgbClr val="C6C6C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AF1EE"/>
        </a:accent3>
        <a:accent4>
          <a:srgbClr val="000000"/>
        </a:accent4>
        <a:accent5>
          <a:srgbClr val="FFFFFF"/>
        </a:accent5>
        <a:accent6>
          <a:srgbClr val="97B99E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EFFFFF"/>
        </a:accent3>
        <a:accent4>
          <a:srgbClr val="52527B"/>
        </a:accent4>
        <a:accent5>
          <a:srgbClr val="F2F2F2"/>
        </a:accent5>
        <a:accent6>
          <a:srgbClr val="E5CAB0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9"/>
        </a:accent3>
        <a:accent4>
          <a:srgbClr val="AF0057"/>
        </a:accent4>
        <a:accent5>
          <a:srgbClr val="FFFFE2"/>
        </a:accent5>
        <a:accent6>
          <a:srgbClr val="E5E5E5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C1AAAA"/>
        </a:accent3>
        <a:accent4>
          <a:srgbClr val="DCDC83"/>
        </a:accent4>
        <a:accent5>
          <a:srgbClr val="CAC4CF"/>
        </a:accent5>
        <a:accent6>
          <a:srgbClr val="97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AAAAAA"/>
        </a:accent3>
        <a:accent4>
          <a:srgbClr val="DCDCDC"/>
        </a:accent4>
        <a:accent5>
          <a:srgbClr val="CACAD9"/>
        </a:accent5>
        <a:accent6>
          <a:srgbClr val="6A6A6A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0</TotalTime>
  <Words>8685</Words>
  <Application>WPS 演示</Application>
  <PresentationFormat>在屏幕上显示</PresentationFormat>
  <Paragraphs>1110</Paragraphs>
  <Slides>106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106</vt:i4>
      </vt:variant>
    </vt:vector>
  </HeadingPairs>
  <TitlesOfParts>
    <vt:vector size="130" baseType="lpstr">
      <vt:lpstr>Arial</vt:lpstr>
      <vt:lpstr>宋体</vt:lpstr>
      <vt:lpstr>Wingdings</vt:lpstr>
      <vt:lpstr>Wingdings 2</vt:lpstr>
      <vt:lpstr>黑体</vt:lpstr>
      <vt:lpstr>Garamond</vt:lpstr>
      <vt:lpstr>楷体_GB2312</vt:lpstr>
      <vt:lpstr>Times New Roman</vt:lpstr>
      <vt:lpstr>隶书</vt:lpstr>
      <vt:lpstr>Tahoma</vt:lpstr>
      <vt:lpstr>华文行楷</vt:lpstr>
      <vt:lpstr>华文中宋</vt:lpstr>
      <vt:lpstr>华文新魏</vt:lpstr>
      <vt:lpstr>Adobe 楷体 Std R</vt:lpstr>
      <vt:lpstr>方正静蕾简体</vt:lpstr>
      <vt:lpstr>新宋体</vt:lpstr>
      <vt:lpstr>微软雅黑</vt:lpstr>
      <vt:lpstr>Arial Unicode MS</vt:lpstr>
      <vt:lpstr>Calibri</vt:lpstr>
      <vt:lpstr>Wingdings</vt:lpstr>
      <vt:lpstr>Segoe Print</vt:lpstr>
      <vt:lpstr>吉祥如意</vt:lpstr>
      <vt:lpstr>Paint.Picture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45</cp:revision>
  <dcterms:created xsi:type="dcterms:W3CDTF">2017-09-14T08:21:22Z</dcterms:created>
  <dcterms:modified xsi:type="dcterms:W3CDTF">2017-09-14T08:22:59Z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