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slides/slide533.xml" ContentType="application/vnd.openxmlformats-officedocument.presentationml.slide+xml"/>
  <Override PartName="/ppt/slides/slide534.xml" ContentType="application/vnd.openxmlformats-officedocument.presentationml.slide+xml"/>
  <Override PartName="/ppt/slides/slide535.xml" ContentType="application/vnd.openxmlformats-officedocument.presentationml.slide+xml"/>
  <Override PartName="/ppt/slides/slide536.xml" ContentType="application/vnd.openxmlformats-officedocument.presentationml.slide+xml"/>
  <Override PartName="/ppt/slides/slide537.xml" ContentType="application/vnd.openxmlformats-officedocument.presentationml.slide+xml"/>
  <Override PartName="/ppt/slides/slide538.xml" ContentType="application/vnd.openxmlformats-officedocument.presentationml.slide+xml"/>
  <Override PartName="/ppt/slides/slide539.xml" ContentType="application/vnd.openxmlformats-officedocument.presentationml.slide+xml"/>
  <Override PartName="/ppt/slides/slide54.xml" ContentType="application/vnd.openxmlformats-officedocument.presentationml.slide+xml"/>
  <Override PartName="/ppt/slides/slide540.xml" ContentType="application/vnd.openxmlformats-officedocument.presentationml.slide+xml"/>
  <Override PartName="/ppt/slides/slide541.xml" ContentType="application/vnd.openxmlformats-officedocument.presentationml.slide+xml"/>
  <Override PartName="/ppt/slides/slide542.xml" ContentType="application/vnd.openxmlformats-officedocument.presentationml.slide+xml"/>
  <Override PartName="/ppt/slides/slide543.xml" ContentType="application/vnd.openxmlformats-officedocument.presentationml.slide+xml"/>
  <Override PartName="/ppt/slides/slide544.xml" ContentType="application/vnd.openxmlformats-officedocument.presentationml.slide+xml"/>
  <Override PartName="/ppt/slides/slide545.xml" ContentType="application/vnd.openxmlformats-officedocument.presentationml.slide+xml"/>
  <Override PartName="/ppt/slides/slide546.xml" ContentType="application/vnd.openxmlformats-officedocument.presentationml.slide+xml"/>
  <Override PartName="/ppt/slides/slide547.xml" ContentType="application/vnd.openxmlformats-officedocument.presentationml.slide+xml"/>
  <Override PartName="/ppt/slides/slide548.xml" ContentType="application/vnd.openxmlformats-officedocument.presentationml.slide+xml"/>
  <Override PartName="/ppt/slides/slide549.xml" ContentType="application/vnd.openxmlformats-officedocument.presentationml.slide+xml"/>
  <Override PartName="/ppt/slides/slide55.xml" ContentType="application/vnd.openxmlformats-officedocument.presentationml.slide+xml"/>
  <Override PartName="/ppt/slides/slide550.xml" ContentType="application/vnd.openxmlformats-officedocument.presentationml.slide+xml"/>
  <Override PartName="/ppt/slides/slide551.xml" ContentType="application/vnd.openxmlformats-officedocument.presentationml.slide+xml"/>
  <Override PartName="/ppt/slides/slide552.xml" ContentType="application/vnd.openxmlformats-officedocument.presentationml.slide+xml"/>
  <Override PartName="/ppt/slides/slide553.xml" ContentType="application/vnd.openxmlformats-officedocument.presentationml.slide+xml"/>
  <Override PartName="/ppt/slides/slide554.xml" ContentType="application/vnd.openxmlformats-officedocument.presentationml.slide+xml"/>
  <Override PartName="/ppt/slides/slide555.xml" ContentType="application/vnd.openxmlformats-officedocument.presentationml.slide+xml"/>
  <Override PartName="/ppt/slides/slide556.xml" ContentType="application/vnd.openxmlformats-officedocument.presentationml.slide+xml"/>
  <Override PartName="/ppt/slides/slide557.xml" ContentType="application/vnd.openxmlformats-officedocument.presentationml.slide+xml"/>
  <Override PartName="/ppt/slides/slide558.xml" ContentType="application/vnd.openxmlformats-officedocument.presentationml.slide+xml"/>
  <Override PartName="/ppt/slides/slide559.xml" ContentType="application/vnd.openxmlformats-officedocument.presentationml.slide+xml"/>
  <Override PartName="/ppt/slides/slide56.xml" ContentType="application/vnd.openxmlformats-officedocument.presentationml.slide+xml"/>
  <Override PartName="/ppt/slides/slide560.xml" ContentType="application/vnd.openxmlformats-officedocument.presentationml.slide+xml"/>
  <Override PartName="/ppt/slides/slide561.xml" ContentType="application/vnd.openxmlformats-officedocument.presentationml.slide+xml"/>
  <Override PartName="/ppt/slides/slide562.xml" ContentType="application/vnd.openxmlformats-officedocument.presentationml.slide+xml"/>
  <Override PartName="/ppt/slides/slide563.xml" ContentType="application/vnd.openxmlformats-officedocument.presentationml.slide+xml"/>
  <Override PartName="/ppt/slides/slide564.xml" ContentType="application/vnd.openxmlformats-officedocument.presentationml.slide+xml"/>
  <Override PartName="/ppt/slides/slide565.xml" ContentType="application/vnd.openxmlformats-officedocument.presentationml.slide+xml"/>
  <Override PartName="/ppt/slides/slide566.xml" ContentType="application/vnd.openxmlformats-officedocument.presentationml.slide+xml"/>
  <Override PartName="/ppt/slides/slide567.xml" ContentType="application/vnd.openxmlformats-officedocument.presentationml.slide+xml"/>
  <Override PartName="/ppt/slides/slide568.xml" ContentType="application/vnd.openxmlformats-officedocument.presentationml.slide+xml"/>
  <Override PartName="/ppt/slides/slide569.xml" ContentType="application/vnd.openxmlformats-officedocument.presentationml.slide+xml"/>
  <Override PartName="/ppt/slides/slide57.xml" ContentType="application/vnd.openxmlformats-officedocument.presentationml.slide+xml"/>
  <Override PartName="/ppt/slides/slide570.xml" ContentType="application/vnd.openxmlformats-officedocument.presentationml.slide+xml"/>
  <Override PartName="/ppt/slides/slide571.xml" ContentType="application/vnd.openxmlformats-officedocument.presentationml.slide+xml"/>
  <Override PartName="/ppt/slides/slide572.xml" ContentType="application/vnd.openxmlformats-officedocument.presentationml.slide+xml"/>
  <Override PartName="/ppt/slides/slide573.xml" ContentType="application/vnd.openxmlformats-officedocument.presentationml.slide+xml"/>
  <Override PartName="/ppt/slides/slide574.xml" ContentType="application/vnd.openxmlformats-officedocument.presentationml.slide+xml"/>
  <Override PartName="/ppt/slides/slide575.xml" ContentType="application/vnd.openxmlformats-officedocument.presentationml.slide+xml"/>
  <Override PartName="/ppt/slides/slide576.xml" ContentType="application/vnd.openxmlformats-officedocument.presentationml.slide+xml"/>
  <Override PartName="/ppt/slides/slide577.xml" ContentType="application/vnd.openxmlformats-officedocument.presentationml.slide+xml"/>
  <Override PartName="/ppt/slides/slide578.xml" ContentType="application/vnd.openxmlformats-officedocument.presentationml.slide+xml"/>
  <Override PartName="/ppt/slides/slide579.xml" ContentType="application/vnd.openxmlformats-officedocument.presentationml.slide+xml"/>
  <Override PartName="/ppt/slides/slide58.xml" ContentType="application/vnd.openxmlformats-officedocument.presentationml.slide+xml"/>
  <Override PartName="/ppt/slides/slide580.xml" ContentType="application/vnd.openxmlformats-officedocument.presentationml.slide+xml"/>
  <Override PartName="/ppt/slides/slide581.xml" ContentType="application/vnd.openxmlformats-officedocument.presentationml.slide+xml"/>
  <Override PartName="/ppt/slides/slide582.xml" ContentType="application/vnd.openxmlformats-officedocument.presentationml.slide+xml"/>
  <Override PartName="/ppt/slides/slide583.xml" ContentType="application/vnd.openxmlformats-officedocument.presentationml.slide+xml"/>
  <Override PartName="/ppt/slides/slide584.xml" ContentType="application/vnd.openxmlformats-officedocument.presentationml.slide+xml"/>
  <Override PartName="/ppt/slides/slide585.xml" ContentType="application/vnd.openxmlformats-officedocument.presentationml.slide+xml"/>
  <Override PartName="/ppt/slides/slide586.xml" ContentType="application/vnd.openxmlformats-officedocument.presentationml.slide+xml"/>
  <Override PartName="/ppt/slides/slide587.xml" ContentType="application/vnd.openxmlformats-officedocument.presentationml.slide+xml"/>
  <Override PartName="/ppt/slides/slide588.xml" ContentType="application/vnd.openxmlformats-officedocument.presentationml.slide+xml"/>
  <Override PartName="/ppt/slides/slide589.xml" ContentType="application/vnd.openxmlformats-officedocument.presentationml.slide+xml"/>
  <Override PartName="/ppt/slides/slide59.xml" ContentType="application/vnd.openxmlformats-officedocument.presentationml.slide+xml"/>
  <Override PartName="/ppt/slides/slide590.xml" ContentType="application/vnd.openxmlformats-officedocument.presentationml.slide+xml"/>
  <Override PartName="/ppt/slides/slide591.xml" ContentType="application/vnd.openxmlformats-officedocument.presentationml.slide+xml"/>
  <Override PartName="/ppt/slides/slide592.xml" ContentType="application/vnd.openxmlformats-officedocument.presentationml.slide+xml"/>
  <Override PartName="/ppt/slides/slide593.xml" ContentType="application/vnd.openxmlformats-officedocument.presentationml.slide+xml"/>
  <Override PartName="/ppt/slides/slide594.xml" ContentType="application/vnd.openxmlformats-officedocument.presentationml.slide+xml"/>
  <Override PartName="/ppt/slides/slide595.xml" ContentType="application/vnd.openxmlformats-officedocument.presentationml.slide+xml"/>
  <Override PartName="/ppt/slides/slide596.xml" ContentType="application/vnd.openxmlformats-officedocument.presentationml.slide+xml"/>
  <Override PartName="/ppt/slides/slide597.xml" ContentType="application/vnd.openxmlformats-officedocument.presentationml.slide+xml"/>
  <Override PartName="/ppt/slides/slide598.xml" ContentType="application/vnd.openxmlformats-officedocument.presentationml.slide+xml"/>
  <Override PartName="/ppt/slides/slide59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00.xml" ContentType="application/vnd.openxmlformats-officedocument.presentationml.slide+xml"/>
  <Override PartName="/ppt/slides/slide601.xml" ContentType="application/vnd.openxmlformats-officedocument.presentationml.slide+xml"/>
  <Override PartName="/ppt/slides/slide602.xml" ContentType="application/vnd.openxmlformats-officedocument.presentationml.slide+xml"/>
  <Override PartName="/ppt/slides/slide603.xml" ContentType="application/vnd.openxmlformats-officedocument.presentationml.slide+xml"/>
  <Override PartName="/ppt/slides/slide604.xml" ContentType="application/vnd.openxmlformats-officedocument.presentationml.slide+xml"/>
  <Override PartName="/ppt/slides/slide605.xml" ContentType="application/vnd.openxmlformats-officedocument.presentationml.slide+xml"/>
  <Override PartName="/ppt/slides/slide606.xml" ContentType="application/vnd.openxmlformats-officedocument.presentationml.slide+xml"/>
  <Override PartName="/ppt/slides/slide607.xml" ContentType="application/vnd.openxmlformats-officedocument.presentationml.slide+xml"/>
  <Override PartName="/ppt/slides/slide608.xml" ContentType="application/vnd.openxmlformats-officedocument.presentationml.slide+xml"/>
  <Override PartName="/ppt/slides/slide609.xml" ContentType="application/vnd.openxmlformats-officedocument.presentationml.slide+xml"/>
  <Override PartName="/ppt/slides/slide61.xml" ContentType="application/vnd.openxmlformats-officedocument.presentationml.slide+xml"/>
  <Override PartName="/ppt/slides/slide610.xml" ContentType="application/vnd.openxmlformats-officedocument.presentationml.slide+xml"/>
  <Override PartName="/ppt/slides/slide611.xml" ContentType="application/vnd.openxmlformats-officedocument.presentationml.slide+xml"/>
  <Override PartName="/ppt/slides/slide612.xml" ContentType="application/vnd.openxmlformats-officedocument.presentationml.slide+xml"/>
  <Override PartName="/ppt/slides/slide613.xml" ContentType="application/vnd.openxmlformats-officedocument.presentationml.slide+xml"/>
  <Override PartName="/ppt/slides/slide614.xml" ContentType="application/vnd.openxmlformats-officedocument.presentationml.slide+xml"/>
  <Override PartName="/ppt/slides/slide615.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750" r:id="rId4"/>
    <p:sldId id="751" r:id="rId5"/>
    <p:sldId id="1094" r:id="rId6"/>
    <p:sldId id="1095" r:id="rId7"/>
    <p:sldId id="1740" r:id="rId8"/>
    <p:sldId id="1741" r:id="rId9"/>
    <p:sldId id="1742" r:id="rId10"/>
    <p:sldId id="1743" r:id="rId11"/>
    <p:sldId id="1744" r:id="rId12"/>
    <p:sldId id="1745" r:id="rId13"/>
    <p:sldId id="2353" r:id="rId14"/>
    <p:sldId id="2354" r:id="rId15"/>
    <p:sldId id="2355" r:id="rId16"/>
    <p:sldId id="1749" r:id="rId17"/>
    <p:sldId id="1759" r:id="rId18"/>
    <p:sldId id="1760" r:id="rId19"/>
    <p:sldId id="1761" r:id="rId20"/>
    <p:sldId id="1762" r:id="rId21"/>
    <p:sldId id="1763" r:id="rId22"/>
    <p:sldId id="1764" r:id="rId23"/>
    <p:sldId id="1765" r:id="rId24"/>
    <p:sldId id="2356" r:id="rId25"/>
    <p:sldId id="2357" r:id="rId26"/>
    <p:sldId id="2360" r:id="rId27"/>
    <p:sldId id="2358" r:id="rId28"/>
    <p:sldId id="2359" r:id="rId29"/>
    <p:sldId id="1769" r:id="rId30"/>
    <p:sldId id="1770" r:id="rId31"/>
    <p:sldId id="1771" r:id="rId32"/>
    <p:sldId id="1772" r:id="rId33"/>
    <p:sldId id="1773" r:id="rId34"/>
    <p:sldId id="1774" r:id="rId35"/>
    <p:sldId id="1775" r:id="rId36"/>
    <p:sldId id="1776" r:id="rId37"/>
    <p:sldId id="1777" r:id="rId38"/>
    <p:sldId id="1778" r:id="rId39"/>
    <p:sldId id="1779" r:id="rId40"/>
    <p:sldId id="1780" r:id="rId41"/>
    <p:sldId id="2361" r:id="rId42"/>
    <p:sldId id="1781" r:id="rId43"/>
    <p:sldId id="1782" r:id="rId44"/>
    <p:sldId id="1783" r:id="rId45"/>
    <p:sldId id="1784" r:id="rId46"/>
    <p:sldId id="1785" r:id="rId47"/>
    <p:sldId id="1786" r:id="rId48"/>
    <p:sldId id="1787" r:id="rId49"/>
    <p:sldId id="1788" r:id="rId50"/>
    <p:sldId id="1789" r:id="rId51"/>
    <p:sldId id="1790" r:id="rId52"/>
    <p:sldId id="2362" r:id="rId53"/>
    <p:sldId id="1791" r:id="rId54"/>
    <p:sldId id="1792" r:id="rId55"/>
    <p:sldId id="1793" r:id="rId56"/>
    <p:sldId id="1794" r:id="rId57"/>
    <p:sldId id="1795" r:id="rId58"/>
    <p:sldId id="1796" r:id="rId59"/>
    <p:sldId id="1797" r:id="rId60"/>
    <p:sldId id="1798" r:id="rId61"/>
    <p:sldId id="1799" r:id="rId62"/>
    <p:sldId id="1800" r:id="rId63"/>
    <p:sldId id="1801" r:id="rId64"/>
    <p:sldId id="1802" r:id="rId65"/>
    <p:sldId id="1803" r:id="rId66"/>
    <p:sldId id="1804" r:id="rId67"/>
    <p:sldId id="1100" r:id="rId68"/>
    <p:sldId id="2956" r:id="rId69"/>
    <p:sldId id="2957" r:id="rId70"/>
    <p:sldId id="2958" r:id="rId71"/>
    <p:sldId id="2959" r:id="rId72"/>
    <p:sldId id="2960" r:id="rId73"/>
    <p:sldId id="2961" r:id="rId74"/>
    <p:sldId id="2962" r:id="rId75"/>
    <p:sldId id="1104" r:id="rId76"/>
    <p:sldId id="1138" r:id="rId77"/>
    <p:sldId id="1139" r:id="rId78"/>
    <p:sldId id="1140" r:id="rId79"/>
    <p:sldId id="1174" r:id="rId80"/>
    <p:sldId id="1141" r:id="rId81"/>
    <p:sldId id="1175" r:id="rId82"/>
    <p:sldId id="1142" r:id="rId83"/>
    <p:sldId id="1143" r:id="rId84"/>
    <p:sldId id="1144" r:id="rId85"/>
    <p:sldId id="1145" r:id="rId86"/>
    <p:sldId id="1146" r:id="rId87"/>
    <p:sldId id="1150" r:id="rId88"/>
    <p:sldId id="1151" r:id="rId89"/>
    <p:sldId id="1152" r:id="rId90"/>
    <p:sldId id="1153" r:id="rId91"/>
    <p:sldId id="1154" r:id="rId92"/>
    <p:sldId id="1155" r:id="rId93"/>
    <p:sldId id="1156" r:id="rId94"/>
    <p:sldId id="1157" r:id="rId95"/>
    <p:sldId id="1158" r:id="rId96"/>
    <p:sldId id="1159" r:id="rId97"/>
    <p:sldId id="1160" r:id="rId98"/>
    <p:sldId id="1161" r:id="rId99"/>
    <p:sldId id="1162" r:id="rId100"/>
    <p:sldId id="1163" r:id="rId101"/>
    <p:sldId id="1164" r:id="rId102"/>
    <p:sldId id="1165" r:id="rId103"/>
    <p:sldId id="1166" r:id="rId104"/>
    <p:sldId id="1167" r:id="rId105"/>
    <p:sldId id="1169" r:id="rId106"/>
    <p:sldId id="1168" r:id="rId107"/>
    <p:sldId id="1170" r:id="rId108"/>
    <p:sldId id="1171" r:id="rId109"/>
    <p:sldId id="1172" r:id="rId110"/>
    <p:sldId id="1173" r:id="rId111"/>
    <p:sldId id="1176" r:id="rId112"/>
    <p:sldId id="1177" r:id="rId113"/>
    <p:sldId id="1178" r:id="rId114"/>
    <p:sldId id="1180" r:id="rId115"/>
    <p:sldId id="1181" r:id="rId116"/>
    <p:sldId id="1182" r:id="rId117"/>
    <p:sldId id="1183" r:id="rId118"/>
    <p:sldId id="1184" r:id="rId119"/>
    <p:sldId id="1185" r:id="rId120"/>
    <p:sldId id="1186" r:id="rId121"/>
    <p:sldId id="1187" r:id="rId122"/>
    <p:sldId id="1188" r:id="rId123"/>
    <p:sldId id="1189" r:id="rId124"/>
    <p:sldId id="1190" r:id="rId125"/>
    <p:sldId id="1191" r:id="rId126"/>
    <p:sldId id="1192" r:id="rId127"/>
    <p:sldId id="1193" r:id="rId128"/>
    <p:sldId id="1194" r:id="rId129"/>
    <p:sldId id="1197" r:id="rId130"/>
    <p:sldId id="1200" r:id="rId131"/>
    <p:sldId id="1199" r:id="rId132"/>
    <p:sldId id="1198" r:id="rId133"/>
    <p:sldId id="1201" r:id="rId134"/>
    <p:sldId id="1202" r:id="rId135"/>
    <p:sldId id="1203" r:id="rId136"/>
    <p:sldId id="1204" r:id="rId137"/>
    <p:sldId id="1205" r:id="rId138"/>
    <p:sldId id="1206" r:id="rId139"/>
    <p:sldId id="1207" r:id="rId140"/>
    <p:sldId id="1208" r:id="rId141"/>
    <p:sldId id="1209" r:id="rId142"/>
    <p:sldId id="1210" r:id="rId143"/>
    <p:sldId id="1211" r:id="rId144"/>
    <p:sldId id="1212" r:id="rId145"/>
    <p:sldId id="1213" r:id="rId146"/>
    <p:sldId id="1215" r:id="rId147"/>
    <p:sldId id="1216" r:id="rId148"/>
    <p:sldId id="1217" r:id="rId149"/>
    <p:sldId id="1218" r:id="rId150"/>
    <p:sldId id="1219" r:id="rId151"/>
    <p:sldId id="1220" r:id="rId152"/>
    <p:sldId id="1221" r:id="rId153"/>
    <p:sldId id="1222" r:id="rId154"/>
    <p:sldId id="1223" r:id="rId155"/>
    <p:sldId id="1224" r:id="rId156"/>
    <p:sldId id="1225" r:id="rId157"/>
    <p:sldId id="1226" r:id="rId158"/>
    <p:sldId id="1227" r:id="rId159"/>
    <p:sldId id="1228" r:id="rId160"/>
    <p:sldId id="1229" r:id="rId161"/>
    <p:sldId id="1230" r:id="rId162"/>
    <p:sldId id="1231" r:id="rId163"/>
    <p:sldId id="1232" r:id="rId164"/>
    <p:sldId id="1233" r:id="rId165"/>
    <p:sldId id="1234" r:id="rId166"/>
    <p:sldId id="1235" r:id="rId167"/>
    <p:sldId id="1236" r:id="rId168"/>
    <p:sldId id="1237" r:id="rId169"/>
    <p:sldId id="1238" r:id="rId170"/>
    <p:sldId id="1239" r:id="rId171"/>
    <p:sldId id="1240" r:id="rId172"/>
    <p:sldId id="1241" r:id="rId173"/>
    <p:sldId id="1242" r:id="rId174"/>
    <p:sldId id="1243" r:id="rId175"/>
    <p:sldId id="1244" r:id="rId176"/>
    <p:sldId id="1245" r:id="rId177"/>
    <p:sldId id="1246" r:id="rId178"/>
    <p:sldId id="1247" r:id="rId179"/>
    <p:sldId id="1248" r:id="rId180"/>
    <p:sldId id="1249" r:id="rId181"/>
    <p:sldId id="1250" r:id="rId182"/>
    <p:sldId id="1251" r:id="rId183"/>
    <p:sldId id="1252" r:id="rId184"/>
    <p:sldId id="1254" r:id="rId185"/>
    <p:sldId id="1255" r:id="rId186"/>
    <p:sldId id="1256" r:id="rId187"/>
    <p:sldId id="1257" r:id="rId188"/>
    <p:sldId id="1253" r:id="rId189"/>
    <p:sldId id="1258" r:id="rId190"/>
    <p:sldId id="1259" r:id="rId191"/>
    <p:sldId id="1260" r:id="rId192"/>
    <p:sldId id="1261" r:id="rId193"/>
    <p:sldId id="1262" r:id="rId194"/>
    <p:sldId id="1263" r:id="rId195"/>
    <p:sldId id="1264" r:id="rId196"/>
    <p:sldId id="1265" r:id="rId197"/>
    <p:sldId id="1266" r:id="rId198"/>
    <p:sldId id="1267" r:id="rId199"/>
    <p:sldId id="1268" r:id="rId200"/>
    <p:sldId id="1269" r:id="rId201"/>
    <p:sldId id="1270" r:id="rId202"/>
    <p:sldId id="1271" r:id="rId203"/>
    <p:sldId id="1272" r:id="rId204"/>
    <p:sldId id="1273" r:id="rId205"/>
    <p:sldId id="1274" r:id="rId206"/>
    <p:sldId id="1275" r:id="rId207"/>
    <p:sldId id="1276" r:id="rId208"/>
    <p:sldId id="1277" r:id="rId209"/>
    <p:sldId id="1278" r:id="rId210"/>
    <p:sldId id="1279" r:id="rId211"/>
    <p:sldId id="1280" r:id="rId212"/>
    <p:sldId id="1282" r:id="rId213"/>
    <p:sldId id="1283" r:id="rId214"/>
    <p:sldId id="1284" r:id="rId215"/>
    <p:sldId id="1287" r:id="rId216"/>
    <p:sldId id="1288" r:id="rId217"/>
    <p:sldId id="1289" r:id="rId218"/>
    <p:sldId id="1290" r:id="rId219"/>
    <p:sldId id="1291" r:id="rId220"/>
    <p:sldId id="1292" r:id="rId221"/>
    <p:sldId id="1293" r:id="rId222"/>
    <p:sldId id="1294" r:id="rId223"/>
    <p:sldId id="1295" r:id="rId224"/>
    <p:sldId id="1296" r:id="rId225"/>
    <p:sldId id="1297" r:id="rId226"/>
    <p:sldId id="1298" r:id="rId227"/>
    <p:sldId id="1299" r:id="rId228"/>
    <p:sldId id="1300" r:id="rId229"/>
    <p:sldId id="1301" r:id="rId230"/>
    <p:sldId id="1302" r:id="rId231"/>
    <p:sldId id="1303" r:id="rId232"/>
    <p:sldId id="1304" r:id="rId233"/>
    <p:sldId id="1305" r:id="rId234"/>
    <p:sldId id="1306" r:id="rId235"/>
    <p:sldId id="1307" r:id="rId236"/>
    <p:sldId id="1308" r:id="rId237"/>
    <p:sldId id="1309" r:id="rId238"/>
    <p:sldId id="1310" r:id="rId239"/>
    <p:sldId id="1311" r:id="rId240"/>
    <p:sldId id="1312" r:id="rId241"/>
    <p:sldId id="1313" r:id="rId242"/>
    <p:sldId id="1314" r:id="rId243"/>
    <p:sldId id="1315" r:id="rId244"/>
    <p:sldId id="1316" r:id="rId245"/>
    <p:sldId id="1317" r:id="rId246"/>
    <p:sldId id="1318" r:id="rId247"/>
    <p:sldId id="1319" r:id="rId248"/>
    <p:sldId id="1321" r:id="rId249"/>
    <p:sldId id="1322" r:id="rId250"/>
    <p:sldId id="1323" r:id="rId251"/>
    <p:sldId id="1324" r:id="rId252"/>
    <p:sldId id="1325" r:id="rId253"/>
    <p:sldId id="1326" r:id="rId254"/>
    <p:sldId id="1327" r:id="rId255"/>
    <p:sldId id="1328" r:id="rId256"/>
    <p:sldId id="1329" r:id="rId257"/>
    <p:sldId id="1330" r:id="rId258"/>
    <p:sldId id="1331" r:id="rId259"/>
    <p:sldId id="1332" r:id="rId260"/>
    <p:sldId id="1333" r:id="rId261"/>
    <p:sldId id="1334" r:id="rId262"/>
    <p:sldId id="1335" r:id="rId263"/>
    <p:sldId id="1336" r:id="rId264"/>
    <p:sldId id="1337" r:id="rId265"/>
    <p:sldId id="1338" r:id="rId266"/>
    <p:sldId id="1339" r:id="rId267"/>
    <p:sldId id="1340" r:id="rId268"/>
    <p:sldId id="1341" r:id="rId269"/>
    <p:sldId id="1342" r:id="rId270"/>
    <p:sldId id="1343" r:id="rId271"/>
    <p:sldId id="1344" r:id="rId272"/>
    <p:sldId id="1345" r:id="rId273"/>
    <p:sldId id="1346" r:id="rId274"/>
    <p:sldId id="1347" r:id="rId275"/>
    <p:sldId id="1348" r:id="rId276"/>
    <p:sldId id="1349" r:id="rId277"/>
    <p:sldId id="1350" r:id="rId278"/>
    <p:sldId id="1351" r:id="rId279"/>
    <p:sldId id="1352" r:id="rId280"/>
    <p:sldId id="1353" r:id="rId281"/>
    <p:sldId id="1354" r:id="rId282"/>
    <p:sldId id="1355" r:id="rId283"/>
    <p:sldId id="1356" r:id="rId284"/>
    <p:sldId id="1357" r:id="rId285"/>
    <p:sldId id="1358" r:id="rId286"/>
    <p:sldId id="1359" r:id="rId287"/>
    <p:sldId id="1360" r:id="rId288"/>
    <p:sldId id="1361" r:id="rId289"/>
    <p:sldId id="1362" r:id="rId290"/>
    <p:sldId id="1363" r:id="rId291"/>
    <p:sldId id="1364" r:id="rId292"/>
    <p:sldId id="1365" r:id="rId293"/>
    <p:sldId id="1366" r:id="rId294"/>
    <p:sldId id="1367" r:id="rId295"/>
    <p:sldId id="1368" r:id="rId296"/>
    <p:sldId id="1369" r:id="rId297"/>
    <p:sldId id="1371" r:id="rId298"/>
    <p:sldId id="1372" r:id="rId299"/>
    <p:sldId id="1373" r:id="rId300"/>
    <p:sldId id="1374" r:id="rId301"/>
    <p:sldId id="1375" r:id="rId302"/>
    <p:sldId id="1376" r:id="rId303"/>
    <p:sldId id="1377" r:id="rId304"/>
    <p:sldId id="1378" r:id="rId305"/>
    <p:sldId id="1379" r:id="rId306"/>
    <p:sldId id="1380" r:id="rId307"/>
    <p:sldId id="1381" r:id="rId308"/>
    <p:sldId id="1382" r:id="rId309"/>
    <p:sldId id="1383" r:id="rId310"/>
    <p:sldId id="1384" r:id="rId311"/>
    <p:sldId id="1385" r:id="rId312"/>
    <p:sldId id="1386" r:id="rId313"/>
    <p:sldId id="1387" r:id="rId314"/>
    <p:sldId id="1388" r:id="rId315"/>
    <p:sldId id="1389" r:id="rId316"/>
    <p:sldId id="1390" r:id="rId317"/>
    <p:sldId id="1391" r:id="rId318"/>
    <p:sldId id="1392" r:id="rId319"/>
    <p:sldId id="1393" r:id="rId320"/>
    <p:sldId id="1394" r:id="rId321"/>
    <p:sldId id="1395" r:id="rId322"/>
    <p:sldId id="1396" r:id="rId323"/>
    <p:sldId id="1397" r:id="rId324"/>
    <p:sldId id="1398" r:id="rId325"/>
    <p:sldId id="1399" r:id="rId326"/>
    <p:sldId id="1400" r:id="rId327"/>
    <p:sldId id="1401" r:id="rId328"/>
    <p:sldId id="1402" r:id="rId329"/>
    <p:sldId id="1429" r:id="rId330"/>
    <p:sldId id="1430" r:id="rId331"/>
    <p:sldId id="1431" r:id="rId332"/>
    <p:sldId id="1432" r:id="rId333"/>
    <p:sldId id="1433" r:id="rId334"/>
    <p:sldId id="1434" r:id="rId335"/>
    <p:sldId id="1435" r:id="rId336"/>
    <p:sldId id="1436" r:id="rId337"/>
    <p:sldId id="1438" r:id="rId338"/>
    <p:sldId id="1437" r:id="rId339"/>
    <p:sldId id="1439" r:id="rId340"/>
    <p:sldId id="1440" r:id="rId341"/>
    <p:sldId id="1441" r:id="rId342"/>
    <p:sldId id="1442" r:id="rId343"/>
    <p:sldId id="1445" r:id="rId344"/>
    <p:sldId id="1448" r:id="rId345"/>
    <p:sldId id="1443" r:id="rId346"/>
    <p:sldId id="1444" r:id="rId347"/>
    <p:sldId id="1449" r:id="rId348"/>
    <p:sldId id="1450" r:id="rId349"/>
    <p:sldId id="1451" r:id="rId350"/>
    <p:sldId id="1452" r:id="rId351"/>
    <p:sldId id="1453" r:id="rId352"/>
    <p:sldId id="1454" r:id="rId353"/>
    <p:sldId id="1455" r:id="rId354"/>
    <p:sldId id="1456" r:id="rId355"/>
    <p:sldId id="1457" r:id="rId356"/>
    <p:sldId id="1458" r:id="rId357"/>
    <p:sldId id="1459" r:id="rId358"/>
    <p:sldId id="1460" r:id="rId359"/>
    <p:sldId id="1461" r:id="rId360"/>
    <p:sldId id="1462" r:id="rId361"/>
    <p:sldId id="1463" r:id="rId362"/>
    <p:sldId id="1464" r:id="rId363"/>
    <p:sldId id="1468" r:id="rId364"/>
    <p:sldId id="1469" r:id="rId365"/>
    <p:sldId id="1470" r:id="rId366"/>
    <p:sldId id="1471" r:id="rId367"/>
    <p:sldId id="1472" r:id="rId368"/>
    <p:sldId id="1473" r:id="rId369"/>
    <p:sldId id="1474" r:id="rId370"/>
    <p:sldId id="1475" r:id="rId371"/>
    <p:sldId id="1476" r:id="rId372"/>
    <p:sldId id="1477" r:id="rId373"/>
    <p:sldId id="1478" r:id="rId374"/>
    <p:sldId id="1479" r:id="rId375"/>
    <p:sldId id="1480" r:id="rId376"/>
    <p:sldId id="1481" r:id="rId377"/>
    <p:sldId id="1482" r:id="rId378"/>
    <p:sldId id="1483" r:id="rId379"/>
    <p:sldId id="1484" r:id="rId380"/>
    <p:sldId id="1485" r:id="rId381"/>
    <p:sldId id="1486" r:id="rId382"/>
    <p:sldId id="1487" r:id="rId383"/>
    <p:sldId id="1488" r:id="rId384"/>
    <p:sldId id="1489" r:id="rId385"/>
    <p:sldId id="1490" r:id="rId386"/>
    <p:sldId id="1491" r:id="rId387"/>
    <p:sldId id="1492" r:id="rId388"/>
    <p:sldId id="1493" r:id="rId389"/>
    <p:sldId id="1494" r:id="rId390"/>
    <p:sldId id="1495" r:id="rId391"/>
    <p:sldId id="1496" r:id="rId392"/>
    <p:sldId id="1497" r:id="rId393"/>
    <p:sldId id="1498" r:id="rId394"/>
    <p:sldId id="1500" r:id="rId395"/>
    <p:sldId id="1499" r:id="rId396"/>
    <p:sldId id="1501" r:id="rId397"/>
    <p:sldId id="1502" r:id="rId398"/>
    <p:sldId id="1503" r:id="rId399"/>
    <p:sldId id="1504" r:id="rId400"/>
    <p:sldId id="1505" r:id="rId401"/>
    <p:sldId id="1506" r:id="rId402"/>
    <p:sldId id="1507" r:id="rId403"/>
    <p:sldId id="1508" r:id="rId404"/>
    <p:sldId id="1509" r:id="rId405"/>
    <p:sldId id="1510" r:id="rId406"/>
    <p:sldId id="1511" r:id="rId407"/>
    <p:sldId id="1512" r:id="rId408"/>
    <p:sldId id="1513" r:id="rId409"/>
    <p:sldId id="1514" r:id="rId410"/>
    <p:sldId id="1515" r:id="rId411"/>
    <p:sldId id="1516" r:id="rId412"/>
    <p:sldId id="1517" r:id="rId413"/>
    <p:sldId id="1518" r:id="rId414"/>
    <p:sldId id="1519" r:id="rId415"/>
    <p:sldId id="1520" r:id="rId416"/>
    <p:sldId id="1521" r:id="rId417"/>
    <p:sldId id="1522" r:id="rId418"/>
    <p:sldId id="1523" r:id="rId419"/>
    <p:sldId id="1524" r:id="rId420"/>
    <p:sldId id="1525" r:id="rId421"/>
    <p:sldId id="1526" r:id="rId422"/>
    <p:sldId id="1527" r:id="rId423"/>
    <p:sldId id="1528" r:id="rId424"/>
    <p:sldId id="1529" r:id="rId425"/>
    <p:sldId id="1530" r:id="rId426"/>
    <p:sldId id="1531" r:id="rId427"/>
    <p:sldId id="1532" r:id="rId428"/>
    <p:sldId id="1533" r:id="rId429"/>
    <p:sldId id="1534" r:id="rId430"/>
    <p:sldId id="1535" r:id="rId431"/>
    <p:sldId id="1536" r:id="rId432"/>
    <p:sldId id="1537" r:id="rId433"/>
    <p:sldId id="1538" r:id="rId434"/>
    <p:sldId id="1539" r:id="rId435"/>
    <p:sldId id="1540" r:id="rId436"/>
    <p:sldId id="1541" r:id="rId437"/>
    <p:sldId id="1542" r:id="rId438"/>
    <p:sldId id="1543" r:id="rId439"/>
    <p:sldId id="1544" r:id="rId440"/>
    <p:sldId id="1545" r:id="rId441"/>
    <p:sldId id="1546" r:id="rId442"/>
    <p:sldId id="1547" r:id="rId443"/>
    <p:sldId id="1548" r:id="rId444"/>
    <p:sldId id="1549" r:id="rId445"/>
    <p:sldId id="1550" r:id="rId446"/>
    <p:sldId id="1551" r:id="rId447"/>
    <p:sldId id="1552" r:id="rId448"/>
    <p:sldId id="1553" r:id="rId449"/>
    <p:sldId id="1554" r:id="rId450"/>
    <p:sldId id="1555" r:id="rId451"/>
    <p:sldId id="1556" r:id="rId452"/>
    <p:sldId id="1557" r:id="rId453"/>
    <p:sldId id="1558" r:id="rId454"/>
    <p:sldId id="1559" r:id="rId455"/>
    <p:sldId id="1560" r:id="rId456"/>
    <p:sldId id="1561" r:id="rId457"/>
    <p:sldId id="1562" r:id="rId458"/>
    <p:sldId id="1563" r:id="rId459"/>
    <p:sldId id="1565" r:id="rId460"/>
    <p:sldId id="1566" r:id="rId461"/>
    <p:sldId id="1567" r:id="rId462"/>
    <p:sldId id="1568" r:id="rId463"/>
    <p:sldId id="1570" r:id="rId464"/>
    <p:sldId id="1571" r:id="rId465"/>
    <p:sldId id="1572" r:id="rId466"/>
    <p:sldId id="1573" r:id="rId467"/>
    <p:sldId id="1574" r:id="rId468"/>
    <p:sldId id="1575" r:id="rId469"/>
    <p:sldId id="1576" r:id="rId470"/>
    <p:sldId id="1577" r:id="rId471"/>
    <p:sldId id="1578" r:id="rId472"/>
    <p:sldId id="1579" r:id="rId473"/>
    <p:sldId id="1580" r:id="rId474"/>
    <p:sldId id="1581" r:id="rId475"/>
    <p:sldId id="1582" r:id="rId476"/>
    <p:sldId id="1583" r:id="rId477"/>
    <p:sldId id="1584" r:id="rId478"/>
    <p:sldId id="1585" r:id="rId479"/>
    <p:sldId id="1586" r:id="rId480"/>
    <p:sldId id="1587" r:id="rId481"/>
    <p:sldId id="1588" r:id="rId482"/>
    <p:sldId id="1589" r:id="rId483"/>
    <p:sldId id="1590" r:id="rId484"/>
    <p:sldId id="1591" r:id="rId485"/>
    <p:sldId id="1592" r:id="rId486"/>
    <p:sldId id="1593" r:id="rId487"/>
    <p:sldId id="1594" r:id="rId488"/>
    <p:sldId id="1595" r:id="rId489"/>
    <p:sldId id="1596" r:id="rId490"/>
    <p:sldId id="1597" r:id="rId491"/>
    <p:sldId id="1598" r:id="rId492"/>
    <p:sldId id="1599" r:id="rId493"/>
    <p:sldId id="1600" r:id="rId494"/>
    <p:sldId id="1601" r:id="rId495"/>
    <p:sldId id="1602" r:id="rId496"/>
    <p:sldId id="1603" r:id="rId497"/>
    <p:sldId id="1604" r:id="rId498"/>
    <p:sldId id="1605" r:id="rId499"/>
    <p:sldId id="1606" r:id="rId500"/>
    <p:sldId id="1607" r:id="rId501"/>
    <p:sldId id="1608" r:id="rId502"/>
    <p:sldId id="1609" r:id="rId503"/>
    <p:sldId id="1610" r:id="rId504"/>
    <p:sldId id="1611" r:id="rId505"/>
    <p:sldId id="1612" r:id="rId506"/>
    <p:sldId id="1613" r:id="rId507"/>
    <p:sldId id="1614" r:id="rId508"/>
    <p:sldId id="1615" r:id="rId509"/>
    <p:sldId id="1616" r:id="rId510"/>
    <p:sldId id="1617" r:id="rId511"/>
    <p:sldId id="1618" r:id="rId512"/>
    <p:sldId id="1619" r:id="rId513"/>
    <p:sldId id="1624" r:id="rId514"/>
    <p:sldId id="1625" r:id="rId515"/>
    <p:sldId id="1626" r:id="rId516"/>
    <p:sldId id="1627" r:id="rId517"/>
    <p:sldId id="1628" r:id="rId518"/>
    <p:sldId id="1630" r:id="rId519"/>
    <p:sldId id="1631" r:id="rId520"/>
    <p:sldId id="1632" r:id="rId521"/>
    <p:sldId id="1633" r:id="rId522"/>
    <p:sldId id="1634" r:id="rId523"/>
    <p:sldId id="1635" r:id="rId524"/>
    <p:sldId id="1636" r:id="rId525"/>
    <p:sldId id="1637" r:id="rId526"/>
    <p:sldId id="1638" r:id="rId527"/>
    <p:sldId id="1639" r:id="rId528"/>
    <p:sldId id="1640" r:id="rId529"/>
    <p:sldId id="1641" r:id="rId530"/>
    <p:sldId id="1642" r:id="rId531"/>
    <p:sldId id="1643" r:id="rId532"/>
    <p:sldId id="1644" r:id="rId533"/>
    <p:sldId id="1645" r:id="rId534"/>
    <p:sldId id="1646" r:id="rId535"/>
    <p:sldId id="1647" r:id="rId536"/>
    <p:sldId id="1650" r:id="rId537"/>
    <p:sldId id="1651" r:id="rId538"/>
    <p:sldId id="1653" r:id="rId539"/>
    <p:sldId id="1654" r:id="rId540"/>
    <p:sldId id="1655" r:id="rId541"/>
    <p:sldId id="1656" r:id="rId542"/>
    <p:sldId id="1657" r:id="rId543"/>
    <p:sldId id="1658" r:id="rId544"/>
    <p:sldId id="1659" r:id="rId545"/>
    <p:sldId id="1660" r:id="rId546"/>
    <p:sldId id="1661" r:id="rId547"/>
    <p:sldId id="1662" r:id="rId548"/>
    <p:sldId id="1663" r:id="rId549"/>
    <p:sldId id="1664" r:id="rId550"/>
    <p:sldId id="1665" r:id="rId551"/>
    <p:sldId id="1666" r:id="rId552"/>
    <p:sldId id="1667" r:id="rId553"/>
    <p:sldId id="1668" r:id="rId554"/>
    <p:sldId id="1669" r:id="rId555"/>
    <p:sldId id="1670" r:id="rId556"/>
    <p:sldId id="1671" r:id="rId557"/>
    <p:sldId id="1672" r:id="rId558"/>
    <p:sldId id="1673" r:id="rId559"/>
    <p:sldId id="1674" r:id="rId560"/>
    <p:sldId id="1675" r:id="rId561"/>
    <p:sldId id="1676" r:id="rId562"/>
    <p:sldId id="1677" r:id="rId563"/>
    <p:sldId id="1678" r:id="rId564"/>
    <p:sldId id="1679" r:id="rId565"/>
    <p:sldId id="1680" r:id="rId566"/>
    <p:sldId id="1681" r:id="rId567"/>
    <p:sldId id="1682" r:id="rId568"/>
    <p:sldId id="1683" r:id="rId569"/>
    <p:sldId id="1684" r:id="rId570"/>
    <p:sldId id="1685" r:id="rId571"/>
    <p:sldId id="1686" r:id="rId572"/>
    <p:sldId id="1687" r:id="rId573"/>
    <p:sldId id="1688" r:id="rId574"/>
    <p:sldId id="1689" r:id="rId575"/>
    <p:sldId id="1690" r:id="rId576"/>
    <p:sldId id="1691" r:id="rId577"/>
    <p:sldId id="1692" r:id="rId578"/>
    <p:sldId id="1693" r:id="rId579"/>
    <p:sldId id="1694" r:id="rId580"/>
    <p:sldId id="1695" r:id="rId581"/>
    <p:sldId id="1696" r:id="rId582"/>
    <p:sldId id="1698" r:id="rId583"/>
    <p:sldId id="1697" r:id="rId584"/>
    <p:sldId id="1699" r:id="rId585"/>
    <p:sldId id="1700" r:id="rId586"/>
    <p:sldId id="1701" r:id="rId587"/>
    <p:sldId id="1702" r:id="rId588"/>
    <p:sldId id="1703" r:id="rId589"/>
    <p:sldId id="1705" r:id="rId590"/>
    <p:sldId id="1706" r:id="rId591"/>
    <p:sldId id="1707" r:id="rId592"/>
    <p:sldId id="1708" r:id="rId593"/>
    <p:sldId id="1709" r:id="rId594"/>
    <p:sldId id="1710" r:id="rId595"/>
    <p:sldId id="1711" r:id="rId596"/>
    <p:sldId id="1712" r:id="rId597"/>
    <p:sldId id="1713" r:id="rId598"/>
    <p:sldId id="1714" r:id="rId599"/>
    <p:sldId id="1715" r:id="rId600"/>
    <p:sldId id="1716" r:id="rId601"/>
    <p:sldId id="1717" r:id="rId602"/>
    <p:sldId id="1718" r:id="rId603"/>
    <p:sldId id="1719" r:id="rId604"/>
    <p:sldId id="1720" r:id="rId605"/>
    <p:sldId id="1721" r:id="rId606"/>
    <p:sldId id="1722" r:id="rId607"/>
    <p:sldId id="1723" r:id="rId608"/>
    <p:sldId id="1724" r:id="rId609"/>
    <p:sldId id="1725" r:id="rId610"/>
    <p:sldId id="1726" r:id="rId611"/>
    <p:sldId id="1728" r:id="rId612"/>
    <p:sldId id="1727" r:id="rId613"/>
    <p:sldId id="1729" r:id="rId614"/>
    <p:sldId id="1730" r:id="rId615"/>
    <p:sldId id="1731" r:id="rId616"/>
    <p:sldId id="1732" r:id="rId617"/>
    <p:sldId id="1733" r:id="rId618"/>
  </p:sldIdLst>
  <p:sldSz cx="12192000" cy="6858000"/>
  <p:notesSz cx="6858000" cy="9144000"/>
  <p:custDataLst>
    <p:tags r:id="rId6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2">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xiao" initials="x" lastIdx="0" clrIdx="0"/>
  <p:cmAuthor id="2" name="zk-48" initials="z"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5" autoAdjust="0"/>
    <p:restoredTop sz="94660"/>
  </p:normalViewPr>
  <p:slideViewPr>
    <p:cSldViewPr snapToGrid="0">
      <p:cViewPr varScale="1">
        <p:scale>
          <a:sx n="70" d="100"/>
          <a:sy n="70" d="100"/>
        </p:scale>
        <p:origin x="468" y="40"/>
      </p:cViewPr>
      <p:guideLst>
        <p:guide orient="horz" pos="2142"/>
        <p:guide pos="3840"/>
      </p:guideLst>
    </p:cSldViewPr>
  </p:slideViewPr>
  <p:notesTextViewPr>
    <p:cViewPr>
      <p:scale>
        <a:sx n="1" d="1"/>
        <a:sy n="1" d="1"/>
      </p:scale>
      <p:origin x="0" y="0"/>
    </p:cViewPr>
  </p:notesTextViewPr>
  <p:notesViewPr>
    <p:cSldViewPr snapToGrid="0">
      <p:cViewPr varScale="1">
        <p:scale>
          <a:sx n="65" d="100"/>
          <a:sy n="65" d="100"/>
        </p:scale>
        <p:origin x="3276" y="78"/>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00" Type="http://schemas.openxmlformats.org/officeDocument/2006/relationships/slide" Target="slides/slide97.xml" /><Relationship Id="rId101" Type="http://schemas.openxmlformats.org/officeDocument/2006/relationships/slide" Target="slides/slide98.xml" /><Relationship Id="rId102" Type="http://schemas.openxmlformats.org/officeDocument/2006/relationships/slide" Target="slides/slide99.xml" /><Relationship Id="rId103" Type="http://schemas.openxmlformats.org/officeDocument/2006/relationships/slide" Target="slides/slide100.xml" /><Relationship Id="rId104" Type="http://schemas.openxmlformats.org/officeDocument/2006/relationships/slide" Target="slides/slide101.xml" /><Relationship Id="rId105" Type="http://schemas.openxmlformats.org/officeDocument/2006/relationships/slide" Target="slides/slide102.xml" /><Relationship Id="rId106" Type="http://schemas.openxmlformats.org/officeDocument/2006/relationships/slide" Target="slides/slide103.xml" /><Relationship Id="rId107" Type="http://schemas.openxmlformats.org/officeDocument/2006/relationships/slide" Target="slides/slide104.xml" /><Relationship Id="rId108" Type="http://schemas.openxmlformats.org/officeDocument/2006/relationships/slide" Target="slides/slide105.xml" /><Relationship Id="rId109" Type="http://schemas.openxmlformats.org/officeDocument/2006/relationships/slide" Target="slides/slide106.xml" /><Relationship Id="rId11" Type="http://schemas.openxmlformats.org/officeDocument/2006/relationships/slide" Target="slides/slide8.xml" /><Relationship Id="rId110" Type="http://schemas.openxmlformats.org/officeDocument/2006/relationships/slide" Target="slides/slide107.xml" /><Relationship Id="rId111" Type="http://schemas.openxmlformats.org/officeDocument/2006/relationships/slide" Target="slides/slide108.xml" /><Relationship Id="rId112" Type="http://schemas.openxmlformats.org/officeDocument/2006/relationships/slide" Target="slides/slide109.xml" /><Relationship Id="rId113" Type="http://schemas.openxmlformats.org/officeDocument/2006/relationships/slide" Target="slides/slide110.xml" /><Relationship Id="rId114" Type="http://schemas.openxmlformats.org/officeDocument/2006/relationships/slide" Target="slides/slide111.xml" /><Relationship Id="rId115" Type="http://schemas.openxmlformats.org/officeDocument/2006/relationships/slide" Target="slides/slide112.xml" /><Relationship Id="rId116" Type="http://schemas.openxmlformats.org/officeDocument/2006/relationships/slide" Target="slides/slide113.xml" /><Relationship Id="rId117" Type="http://schemas.openxmlformats.org/officeDocument/2006/relationships/slide" Target="slides/slide114.xml" /><Relationship Id="rId118" Type="http://schemas.openxmlformats.org/officeDocument/2006/relationships/slide" Target="slides/slide115.xml" /><Relationship Id="rId119" Type="http://schemas.openxmlformats.org/officeDocument/2006/relationships/slide" Target="slides/slide116.xml" /><Relationship Id="rId12" Type="http://schemas.openxmlformats.org/officeDocument/2006/relationships/slide" Target="slides/slide9.xml" /><Relationship Id="rId120" Type="http://schemas.openxmlformats.org/officeDocument/2006/relationships/slide" Target="slides/slide117.xml" /><Relationship Id="rId121" Type="http://schemas.openxmlformats.org/officeDocument/2006/relationships/slide" Target="slides/slide118.xml" /><Relationship Id="rId122" Type="http://schemas.openxmlformats.org/officeDocument/2006/relationships/slide" Target="slides/slide119.xml" /><Relationship Id="rId123" Type="http://schemas.openxmlformats.org/officeDocument/2006/relationships/slide" Target="slides/slide120.xml" /><Relationship Id="rId124" Type="http://schemas.openxmlformats.org/officeDocument/2006/relationships/slide" Target="slides/slide121.xml" /><Relationship Id="rId125" Type="http://schemas.openxmlformats.org/officeDocument/2006/relationships/slide" Target="slides/slide122.xml" /><Relationship Id="rId126" Type="http://schemas.openxmlformats.org/officeDocument/2006/relationships/slide" Target="slides/slide123.xml" /><Relationship Id="rId127" Type="http://schemas.openxmlformats.org/officeDocument/2006/relationships/slide" Target="slides/slide124.xml" /><Relationship Id="rId128" Type="http://schemas.openxmlformats.org/officeDocument/2006/relationships/slide" Target="slides/slide125.xml" /><Relationship Id="rId129" Type="http://schemas.openxmlformats.org/officeDocument/2006/relationships/slide" Target="slides/slide126.xml" /><Relationship Id="rId13" Type="http://schemas.openxmlformats.org/officeDocument/2006/relationships/slide" Target="slides/slide10.xml" /><Relationship Id="rId130" Type="http://schemas.openxmlformats.org/officeDocument/2006/relationships/slide" Target="slides/slide127.xml" /><Relationship Id="rId131" Type="http://schemas.openxmlformats.org/officeDocument/2006/relationships/slide" Target="slides/slide128.xml" /><Relationship Id="rId132" Type="http://schemas.openxmlformats.org/officeDocument/2006/relationships/slide" Target="slides/slide129.xml" /><Relationship Id="rId133" Type="http://schemas.openxmlformats.org/officeDocument/2006/relationships/slide" Target="slides/slide130.xml" /><Relationship Id="rId134" Type="http://schemas.openxmlformats.org/officeDocument/2006/relationships/slide" Target="slides/slide131.xml" /><Relationship Id="rId135" Type="http://schemas.openxmlformats.org/officeDocument/2006/relationships/slide" Target="slides/slide132.xml" /><Relationship Id="rId136" Type="http://schemas.openxmlformats.org/officeDocument/2006/relationships/slide" Target="slides/slide133.xml" /><Relationship Id="rId137" Type="http://schemas.openxmlformats.org/officeDocument/2006/relationships/slide" Target="slides/slide134.xml" /><Relationship Id="rId138" Type="http://schemas.openxmlformats.org/officeDocument/2006/relationships/slide" Target="slides/slide135.xml" /><Relationship Id="rId139" Type="http://schemas.openxmlformats.org/officeDocument/2006/relationships/slide" Target="slides/slide136.xml" /><Relationship Id="rId14" Type="http://schemas.openxmlformats.org/officeDocument/2006/relationships/slide" Target="slides/slide11.xml" /><Relationship Id="rId140" Type="http://schemas.openxmlformats.org/officeDocument/2006/relationships/slide" Target="slides/slide137.xml" /><Relationship Id="rId141" Type="http://schemas.openxmlformats.org/officeDocument/2006/relationships/slide" Target="slides/slide138.xml" /><Relationship Id="rId142" Type="http://schemas.openxmlformats.org/officeDocument/2006/relationships/slide" Target="slides/slide139.xml" /><Relationship Id="rId143" Type="http://schemas.openxmlformats.org/officeDocument/2006/relationships/slide" Target="slides/slide140.xml" /><Relationship Id="rId144" Type="http://schemas.openxmlformats.org/officeDocument/2006/relationships/slide" Target="slides/slide141.xml" /><Relationship Id="rId145" Type="http://schemas.openxmlformats.org/officeDocument/2006/relationships/slide" Target="slides/slide142.xml" /><Relationship Id="rId146" Type="http://schemas.openxmlformats.org/officeDocument/2006/relationships/slide" Target="slides/slide143.xml" /><Relationship Id="rId147" Type="http://schemas.openxmlformats.org/officeDocument/2006/relationships/slide" Target="slides/slide144.xml" /><Relationship Id="rId148" Type="http://schemas.openxmlformats.org/officeDocument/2006/relationships/slide" Target="slides/slide145.xml" /><Relationship Id="rId149" Type="http://schemas.openxmlformats.org/officeDocument/2006/relationships/slide" Target="slides/slide146.xml" /><Relationship Id="rId15" Type="http://schemas.openxmlformats.org/officeDocument/2006/relationships/slide" Target="slides/slide12.xml" /><Relationship Id="rId150" Type="http://schemas.openxmlformats.org/officeDocument/2006/relationships/slide" Target="slides/slide147.xml" /><Relationship Id="rId151" Type="http://schemas.openxmlformats.org/officeDocument/2006/relationships/slide" Target="slides/slide148.xml" /><Relationship Id="rId152" Type="http://schemas.openxmlformats.org/officeDocument/2006/relationships/slide" Target="slides/slide149.xml" /><Relationship Id="rId153" Type="http://schemas.openxmlformats.org/officeDocument/2006/relationships/slide" Target="slides/slide150.xml" /><Relationship Id="rId154" Type="http://schemas.openxmlformats.org/officeDocument/2006/relationships/slide" Target="slides/slide151.xml" /><Relationship Id="rId155" Type="http://schemas.openxmlformats.org/officeDocument/2006/relationships/slide" Target="slides/slide152.xml" /><Relationship Id="rId156" Type="http://schemas.openxmlformats.org/officeDocument/2006/relationships/slide" Target="slides/slide153.xml" /><Relationship Id="rId157" Type="http://schemas.openxmlformats.org/officeDocument/2006/relationships/slide" Target="slides/slide154.xml" /><Relationship Id="rId158" Type="http://schemas.openxmlformats.org/officeDocument/2006/relationships/slide" Target="slides/slide155.xml" /><Relationship Id="rId159" Type="http://schemas.openxmlformats.org/officeDocument/2006/relationships/slide" Target="slides/slide156.xml" /><Relationship Id="rId16" Type="http://schemas.openxmlformats.org/officeDocument/2006/relationships/slide" Target="slides/slide13.xml" /><Relationship Id="rId160" Type="http://schemas.openxmlformats.org/officeDocument/2006/relationships/slide" Target="slides/slide157.xml" /><Relationship Id="rId161" Type="http://schemas.openxmlformats.org/officeDocument/2006/relationships/slide" Target="slides/slide158.xml" /><Relationship Id="rId162" Type="http://schemas.openxmlformats.org/officeDocument/2006/relationships/slide" Target="slides/slide159.xml" /><Relationship Id="rId163" Type="http://schemas.openxmlformats.org/officeDocument/2006/relationships/slide" Target="slides/slide160.xml" /><Relationship Id="rId164" Type="http://schemas.openxmlformats.org/officeDocument/2006/relationships/slide" Target="slides/slide161.xml" /><Relationship Id="rId165" Type="http://schemas.openxmlformats.org/officeDocument/2006/relationships/slide" Target="slides/slide162.xml" /><Relationship Id="rId166" Type="http://schemas.openxmlformats.org/officeDocument/2006/relationships/slide" Target="slides/slide163.xml" /><Relationship Id="rId167" Type="http://schemas.openxmlformats.org/officeDocument/2006/relationships/slide" Target="slides/slide164.xml" /><Relationship Id="rId168" Type="http://schemas.openxmlformats.org/officeDocument/2006/relationships/slide" Target="slides/slide165.xml" /><Relationship Id="rId169" Type="http://schemas.openxmlformats.org/officeDocument/2006/relationships/slide" Target="slides/slide166.xml" /><Relationship Id="rId17" Type="http://schemas.openxmlformats.org/officeDocument/2006/relationships/slide" Target="slides/slide14.xml" /><Relationship Id="rId170" Type="http://schemas.openxmlformats.org/officeDocument/2006/relationships/slide" Target="slides/slide167.xml" /><Relationship Id="rId171" Type="http://schemas.openxmlformats.org/officeDocument/2006/relationships/slide" Target="slides/slide168.xml" /><Relationship Id="rId172" Type="http://schemas.openxmlformats.org/officeDocument/2006/relationships/slide" Target="slides/slide169.xml" /><Relationship Id="rId173" Type="http://schemas.openxmlformats.org/officeDocument/2006/relationships/slide" Target="slides/slide170.xml" /><Relationship Id="rId174" Type="http://schemas.openxmlformats.org/officeDocument/2006/relationships/slide" Target="slides/slide171.xml" /><Relationship Id="rId175" Type="http://schemas.openxmlformats.org/officeDocument/2006/relationships/slide" Target="slides/slide172.xml" /><Relationship Id="rId176" Type="http://schemas.openxmlformats.org/officeDocument/2006/relationships/slide" Target="slides/slide173.xml" /><Relationship Id="rId177" Type="http://schemas.openxmlformats.org/officeDocument/2006/relationships/slide" Target="slides/slide174.xml" /><Relationship Id="rId178" Type="http://schemas.openxmlformats.org/officeDocument/2006/relationships/slide" Target="slides/slide175.xml" /><Relationship Id="rId179" Type="http://schemas.openxmlformats.org/officeDocument/2006/relationships/slide" Target="slides/slide176.xml" /><Relationship Id="rId18" Type="http://schemas.openxmlformats.org/officeDocument/2006/relationships/slide" Target="slides/slide15.xml" /><Relationship Id="rId180" Type="http://schemas.openxmlformats.org/officeDocument/2006/relationships/slide" Target="slides/slide177.xml" /><Relationship Id="rId181" Type="http://schemas.openxmlformats.org/officeDocument/2006/relationships/slide" Target="slides/slide178.xml" /><Relationship Id="rId182" Type="http://schemas.openxmlformats.org/officeDocument/2006/relationships/slide" Target="slides/slide179.xml" /><Relationship Id="rId183" Type="http://schemas.openxmlformats.org/officeDocument/2006/relationships/slide" Target="slides/slide180.xml" /><Relationship Id="rId184" Type="http://schemas.openxmlformats.org/officeDocument/2006/relationships/slide" Target="slides/slide181.xml" /><Relationship Id="rId185" Type="http://schemas.openxmlformats.org/officeDocument/2006/relationships/slide" Target="slides/slide182.xml" /><Relationship Id="rId186" Type="http://schemas.openxmlformats.org/officeDocument/2006/relationships/slide" Target="slides/slide183.xml" /><Relationship Id="rId187" Type="http://schemas.openxmlformats.org/officeDocument/2006/relationships/slide" Target="slides/slide184.xml" /><Relationship Id="rId188" Type="http://schemas.openxmlformats.org/officeDocument/2006/relationships/slide" Target="slides/slide185.xml" /><Relationship Id="rId189" Type="http://schemas.openxmlformats.org/officeDocument/2006/relationships/slide" Target="slides/slide186.xml" /><Relationship Id="rId19" Type="http://schemas.openxmlformats.org/officeDocument/2006/relationships/slide" Target="slides/slide16.xml" /><Relationship Id="rId190" Type="http://schemas.openxmlformats.org/officeDocument/2006/relationships/slide" Target="slides/slide187.xml" /><Relationship Id="rId191" Type="http://schemas.openxmlformats.org/officeDocument/2006/relationships/slide" Target="slides/slide188.xml" /><Relationship Id="rId192" Type="http://schemas.openxmlformats.org/officeDocument/2006/relationships/slide" Target="slides/slide189.xml" /><Relationship Id="rId193" Type="http://schemas.openxmlformats.org/officeDocument/2006/relationships/slide" Target="slides/slide190.xml" /><Relationship Id="rId194" Type="http://schemas.openxmlformats.org/officeDocument/2006/relationships/slide" Target="slides/slide191.xml" /><Relationship Id="rId195" Type="http://schemas.openxmlformats.org/officeDocument/2006/relationships/slide" Target="slides/slide192.xml" /><Relationship Id="rId196" Type="http://schemas.openxmlformats.org/officeDocument/2006/relationships/slide" Target="slides/slide193.xml" /><Relationship Id="rId197" Type="http://schemas.openxmlformats.org/officeDocument/2006/relationships/slide" Target="slides/slide194.xml" /><Relationship Id="rId198" Type="http://schemas.openxmlformats.org/officeDocument/2006/relationships/slide" Target="slides/slide195.xml" /><Relationship Id="rId199" Type="http://schemas.openxmlformats.org/officeDocument/2006/relationships/slide" Target="slides/slide196.xml" /><Relationship Id="rId2" Type="http://schemas.openxmlformats.org/officeDocument/2006/relationships/slideMaster" Target="slideMasters/slideMaster1.xml" /><Relationship Id="rId20" Type="http://schemas.openxmlformats.org/officeDocument/2006/relationships/slide" Target="slides/slide17.xml" /><Relationship Id="rId200" Type="http://schemas.openxmlformats.org/officeDocument/2006/relationships/slide" Target="slides/slide197.xml" /><Relationship Id="rId201" Type="http://schemas.openxmlformats.org/officeDocument/2006/relationships/slide" Target="slides/slide198.xml" /><Relationship Id="rId202" Type="http://schemas.openxmlformats.org/officeDocument/2006/relationships/slide" Target="slides/slide199.xml" /><Relationship Id="rId203" Type="http://schemas.openxmlformats.org/officeDocument/2006/relationships/slide" Target="slides/slide200.xml" /><Relationship Id="rId204" Type="http://schemas.openxmlformats.org/officeDocument/2006/relationships/slide" Target="slides/slide201.xml" /><Relationship Id="rId205" Type="http://schemas.openxmlformats.org/officeDocument/2006/relationships/slide" Target="slides/slide202.xml" /><Relationship Id="rId206" Type="http://schemas.openxmlformats.org/officeDocument/2006/relationships/slide" Target="slides/slide203.xml" /><Relationship Id="rId207" Type="http://schemas.openxmlformats.org/officeDocument/2006/relationships/slide" Target="slides/slide204.xml" /><Relationship Id="rId208" Type="http://schemas.openxmlformats.org/officeDocument/2006/relationships/slide" Target="slides/slide205.xml" /><Relationship Id="rId209" Type="http://schemas.openxmlformats.org/officeDocument/2006/relationships/slide" Target="slides/slide206.xml" /><Relationship Id="rId21" Type="http://schemas.openxmlformats.org/officeDocument/2006/relationships/slide" Target="slides/slide18.xml" /><Relationship Id="rId210" Type="http://schemas.openxmlformats.org/officeDocument/2006/relationships/slide" Target="slides/slide207.xml" /><Relationship Id="rId211" Type="http://schemas.openxmlformats.org/officeDocument/2006/relationships/slide" Target="slides/slide208.xml" /><Relationship Id="rId212" Type="http://schemas.openxmlformats.org/officeDocument/2006/relationships/slide" Target="slides/slide209.xml" /><Relationship Id="rId213" Type="http://schemas.openxmlformats.org/officeDocument/2006/relationships/slide" Target="slides/slide210.xml" /><Relationship Id="rId214" Type="http://schemas.openxmlformats.org/officeDocument/2006/relationships/slide" Target="slides/slide211.xml" /><Relationship Id="rId215" Type="http://schemas.openxmlformats.org/officeDocument/2006/relationships/slide" Target="slides/slide212.xml" /><Relationship Id="rId216" Type="http://schemas.openxmlformats.org/officeDocument/2006/relationships/slide" Target="slides/slide213.xml" /><Relationship Id="rId217" Type="http://schemas.openxmlformats.org/officeDocument/2006/relationships/slide" Target="slides/slide214.xml" /><Relationship Id="rId218" Type="http://schemas.openxmlformats.org/officeDocument/2006/relationships/slide" Target="slides/slide215.xml" /><Relationship Id="rId219" Type="http://schemas.openxmlformats.org/officeDocument/2006/relationships/slide" Target="slides/slide216.xml" /><Relationship Id="rId22" Type="http://schemas.openxmlformats.org/officeDocument/2006/relationships/slide" Target="slides/slide19.xml" /><Relationship Id="rId220" Type="http://schemas.openxmlformats.org/officeDocument/2006/relationships/slide" Target="slides/slide217.xml" /><Relationship Id="rId221" Type="http://schemas.openxmlformats.org/officeDocument/2006/relationships/slide" Target="slides/slide218.xml" /><Relationship Id="rId222" Type="http://schemas.openxmlformats.org/officeDocument/2006/relationships/slide" Target="slides/slide219.xml" /><Relationship Id="rId223" Type="http://schemas.openxmlformats.org/officeDocument/2006/relationships/slide" Target="slides/slide220.xml" /><Relationship Id="rId224" Type="http://schemas.openxmlformats.org/officeDocument/2006/relationships/slide" Target="slides/slide221.xml" /><Relationship Id="rId225" Type="http://schemas.openxmlformats.org/officeDocument/2006/relationships/slide" Target="slides/slide222.xml" /><Relationship Id="rId226" Type="http://schemas.openxmlformats.org/officeDocument/2006/relationships/slide" Target="slides/slide223.xml" /><Relationship Id="rId227" Type="http://schemas.openxmlformats.org/officeDocument/2006/relationships/slide" Target="slides/slide224.xml" /><Relationship Id="rId228" Type="http://schemas.openxmlformats.org/officeDocument/2006/relationships/slide" Target="slides/slide225.xml" /><Relationship Id="rId229" Type="http://schemas.openxmlformats.org/officeDocument/2006/relationships/slide" Target="slides/slide226.xml" /><Relationship Id="rId23" Type="http://schemas.openxmlformats.org/officeDocument/2006/relationships/slide" Target="slides/slide20.xml" /><Relationship Id="rId230" Type="http://schemas.openxmlformats.org/officeDocument/2006/relationships/slide" Target="slides/slide227.xml" /><Relationship Id="rId231" Type="http://schemas.openxmlformats.org/officeDocument/2006/relationships/slide" Target="slides/slide228.xml" /><Relationship Id="rId232" Type="http://schemas.openxmlformats.org/officeDocument/2006/relationships/slide" Target="slides/slide229.xml" /><Relationship Id="rId233" Type="http://schemas.openxmlformats.org/officeDocument/2006/relationships/slide" Target="slides/slide230.xml" /><Relationship Id="rId234" Type="http://schemas.openxmlformats.org/officeDocument/2006/relationships/slide" Target="slides/slide231.xml" /><Relationship Id="rId235" Type="http://schemas.openxmlformats.org/officeDocument/2006/relationships/slide" Target="slides/slide232.xml" /><Relationship Id="rId236" Type="http://schemas.openxmlformats.org/officeDocument/2006/relationships/slide" Target="slides/slide233.xml" /><Relationship Id="rId237" Type="http://schemas.openxmlformats.org/officeDocument/2006/relationships/slide" Target="slides/slide234.xml" /><Relationship Id="rId238" Type="http://schemas.openxmlformats.org/officeDocument/2006/relationships/slide" Target="slides/slide235.xml" /><Relationship Id="rId239" Type="http://schemas.openxmlformats.org/officeDocument/2006/relationships/slide" Target="slides/slide236.xml" /><Relationship Id="rId24" Type="http://schemas.openxmlformats.org/officeDocument/2006/relationships/slide" Target="slides/slide21.xml" /><Relationship Id="rId240" Type="http://schemas.openxmlformats.org/officeDocument/2006/relationships/slide" Target="slides/slide237.xml" /><Relationship Id="rId241" Type="http://schemas.openxmlformats.org/officeDocument/2006/relationships/slide" Target="slides/slide238.xml" /><Relationship Id="rId242" Type="http://schemas.openxmlformats.org/officeDocument/2006/relationships/slide" Target="slides/slide239.xml" /><Relationship Id="rId243" Type="http://schemas.openxmlformats.org/officeDocument/2006/relationships/slide" Target="slides/slide240.xml" /><Relationship Id="rId244" Type="http://schemas.openxmlformats.org/officeDocument/2006/relationships/slide" Target="slides/slide241.xml" /><Relationship Id="rId245" Type="http://schemas.openxmlformats.org/officeDocument/2006/relationships/slide" Target="slides/slide242.xml" /><Relationship Id="rId246" Type="http://schemas.openxmlformats.org/officeDocument/2006/relationships/slide" Target="slides/slide243.xml" /><Relationship Id="rId247" Type="http://schemas.openxmlformats.org/officeDocument/2006/relationships/slide" Target="slides/slide244.xml" /><Relationship Id="rId248" Type="http://schemas.openxmlformats.org/officeDocument/2006/relationships/slide" Target="slides/slide245.xml" /><Relationship Id="rId249" Type="http://schemas.openxmlformats.org/officeDocument/2006/relationships/slide" Target="slides/slide246.xml" /><Relationship Id="rId25" Type="http://schemas.openxmlformats.org/officeDocument/2006/relationships/slide" Target="slides/slide22.xml" /><Relationship Id="rId250" Type="http://schemas.openxmlformats.org/officeDocument/2006/relationships/slide" Target="slides/slide247.xml" /><Relationship Id="rId251" Type="http://schemas.openxmlformats.org/officeDocument/2006/relationships/slide" Target="slides/slide248.xml" /><Relationship Id="rId252" Type="http://schemas.openxmlformats.org/officeDocument/2006/relationships/slide" Target="slides/slide249.xml" /><Relationship Id="rId253" Type="http://schemas.openxmlformats.org/officeDocument/2006/relationships/slide" Target="slides/slide250.xml" /><Relationship Id="rId254" Type="http://schemas.openxmlformats.org/officeDocument/2006/relationships/slide" Target="slides/slide251.xml" /><Relationship Id="rId255" Type="http://schemas.openxmlformats.org/officeDocument/2006/relationships/slide" Target="slides/slide252.xml" /><Relationship Id="rId256" Type="http://schemas.openxmlformats.org/officeDocument/2006/relationships/slide" Target="slides/slide253.xml" /><Relationship Id="rId257" Type="http://schemas.openxmlformats.org/officeDocument/2006/relationships/slide" Target="slides/slide254.xml" /><Relationship Id="rId258" Type="http://schemas.openxmlformats.org/officeDocument/2006/relationships/slide" Target="slides/slide255.xml" /><Relationship Id="rId259" Type="http://schemas.openxmlformats.org/officeDocument/2006/relationships/slide" Target="slides/slide256.xml" /><Relationship Id="rId26" Type="http://schemas.openxmlformats.org/officeDocument/2006/relationships/slide" Target="slides/slide23.xml" /><Relationship Id="rId260" Type="http://schemas.openxmlformats.org/officeDocument/2006/relationships/slide" Target="slides/slide257.xml" /><Relationship Id="rId261" Type="http://schemas.openxmlformats.org/officeDocument/2006/relationships/slide" Target="slides/slide258.xml" /><Relationship Id="rId262" Type="http://schemas.openxmlformats.org/officeDocument/2006/relationships/slide" Target="slides/slide259.xml" /><Relationship Id="rId263" Type="http://schemas.openxmlformats.org/officeDocument/2006/relationships/slide" Target="slides/slide260.xml" /><Relationship Id="rId264" Type="http://schemas.openxmlformats.org/officeDocument/2006/relationships/slide" Target="slides/slide261.xml" /><Relationship Id="rId265" Type="http://schemas.openxmlformats.org/officeDocument/2006/relationships/slide" Target="slides/slide262.xml" /><Relationship Id="rId266" Type="http://schemas.openxmlformats.org/officeDocument/2006/relationships/slide" Target="slides/slide263.xml" /><Relationship Id="rId267" Type="http://schemas.openxmlformats.org/officeDocument/2006/relationships/slide" Target="slides/slide264.xml" /><Relationship Id="rId268" Type="http://schemas.openxmlformats.org/officeDocument/2006/relationships/slide" Target="slides/slide265.xml" /><Relationship Id="rId269" Type="http://schemas.openxmlformats.org/officeDocument/2006/relationships/slide" Target="slides/slide266.xml" /><Relationship Id="rId27" Type="http://schemas.openxmlformats.org/officeDocument/2006/relationships/slide" Target="slides/slide24.xml" /><Relationship Id="rId270" Type="http://schemas.openxmlformats.org/officeDocument/2006/relationships/slide" Target="slides/slide267.xml" /><Relationship Id="rId271" Type="http://schemas.openxmlformats.org/officeDocument/2006/relationships/slide" Target="slides/slide268.xml" /><Relationship Id="rId272" Type="http://schemas.openxmlformats.org/officeDocument/2006/relationships/slide" Target="slides/slide269.xml" /><Relationship Id="rId273" Type="http://schemas.openxmlformats.org/officeDocument/2006/relationships/slide" Target="slides/slide270.xml" /><Relationship Id="rId274" Type="http://schemas.openxmlformats.org/officeDocument/2006/relationships/slide" Target="slides/slide271.xml" /><Relationship Id="rId275" Type="http://schemas.openxmlformats.org/officeDocument/2006/relationships/slide" Target="slides/slide272.xml" /><Relationship Id="rId276" Type="http://schemas.openxmlformats.org/officeDocument/2006/relationships/slide" Target="slides/slide273.xml" /><Relationship Id="rId277" Type="http://schemas.openxmlformats.org/officeDocument/2006/relationships/slide" Target="slides/slide274.xml" /><Relationship Id="rId278" Type="http://schemas.openxmlformats.org/officeDocument/2006/relationships/slide" Target="slides/slide275.xml" /><Relationship Id="rId279" Type="http://schemas.openxmlformats.org/officeDocument/2006/relationships/slide" Target="slides/slide276.xml" /><Relationship Id="rId28" Type="http://schemas.openxmlformats.org/officeDocument/2006/relationships/slide" Target="slides/slide25.xml" /><Relationship Id="rId280" Type="http://schemas.openxmlformats.org/officeDocument/2006/relationships/slide" Target="slides/slide277.xml" /><Relationship Id="rId281" Type="http://schemas.openxmlformats.org/officeDocument/2006/relationships/slide" Target="slides/slide278.xml" /><Relationship Id="rId282" Type="http://schemas.openxmlformats.org/officeDocument/2006/relationships/slide" Target="slides/slide279.xml" /><Relationship Id="rId283" Type="http://schemas.openxmlformats.org/officeDocument/2006/relationships/slide" Target="slides/slide280.xml" /><Relationship Id="rId284" Type="http://schemas.openxmlformats.org/officeDocument/2006/relationships/slide" Target="slides/slide281.xml" /><Relationship Id="rId285" Type="http://schemas.openxmlformats.org/officeDocument/2006/relationships/slide" Target="slides/slide282.xml" /><Relationship Id="rId286" Type="http://schemas.openxmlformats.org/officeDocument/2006/relationships/slide" Target="slides/slide283.xml" /><Relationship Id="rId287" Type="http://schemas.openxmlformats.org/officeDocument/2006/relationships/slide" Target="slides/slide284.xml" /><Relationship Id="rId288" Type="http://schemas.openxmlformats.org/officeDocument/2006/relationships/slide" Target="slides/slide285.xml" /><Relationship Id="rId289" Type="http://schemas.openxmlformats.org/officeDocument/2006/relationships/slide" Target="slides/slide286.xml" /><Relationship Id="rId29" Type="http://schemas.openxmlformats.org/officeDocument/2006/relationships/slide" Target="slides/slide26.xml" /><Relationship Id="rId290" Type="http://schemas.openxmlformats.org/officeDocument/2006/relationships/slide" Target="slides/slide287.xml" /><Relationship Id="rId291" Type="http://schemas.openxmlformats.org/officeDocument/2006/relationships/slide" Target="slides/slide288.xml" /><Relationship Id="rId292" Type="http://schemas.openxmlformats.org/officeDocument/2006/relationships/slide" Target="slides/slide289.xml" /><Relationship Id="rId293" Type="http://schemas.openxmlformats.org/officeDocument/2006/relationships/slide" Target="slides/slide290.xml" /><Relationship Id="rId294" Type="http://schemas.openxmlformats.org/officeDocument/2006/relationships/slide" Target="slides/slide291.xml" /><Relationship Id="rId295" Type="http://schemas.openxmlformats.org/officeDocument/2006/relationships/slide" Target="slides/slide292.xml" /><Relationship Id="rId296" Type="http://schemas.openxmlformats.org/officeDocument/2006/relationships/slide" Target="slides/slide293.xml" /><Relationship Id="rId297" Type="http://schemas.openxmlformats.org/officeDocument/2006/relationships/slide" Target="slides/slide294.xml" /><Relationship Id="rId298" Type="http://schemas.openxmlformats.org/officeDocument/2006/relationships/slide" Target="slides/slide295.xml" /><Relationship Id="rId299" Type="http://schemas.openxmlformats.org/officeDocument/2006/relationships/slide" Target="slides/slide296.xml" /><Relationship Id="rId3" Type="http://schemas.openxmlformats.org/officeDocument/2006/relationships/notesMaster" Target="notesMasters/notesMaster1.xml" /><Relationship Id="rId30" Type="http://schemas.openxmlformats.org/officeDocument/2006/relationships/slide" Target="slides/slide27.xml" /><Relationship Id="rId300" Type="http://schemas.openxmlformats.org/officeDocument/2006/relationships/slide" Target="slides/slide297.xml" /><Relationship Id="rId301" Type="http://schemas.openxmlformats.org/officeDocument/2006/relationships/slide" Target="slides/slide298.xml" /><Relationship Id="rId302" Type="http://schemas.openxmlformats.org/officeDocument/2006/relationships/slide" Target="slides/slide299.xml" /><Relationship Id="rId303" Type="http://schemas.openxmlformats.org/officeDocument/2006/relationships/slide" Target="slides/slide300.xml" /><Relationship Id="rId304" Type="http://schemas.openxmlformats.org/officeDocument/2006/relationships/slide" Target="slides/slide301.xml" /><Relationship Id="rId305" Type="http://schemas.openxmlformats.org/officeDocument/2006/relationships/slide" Target="slides/slide302.xml" /><Relationship Id="rId306" Type="http://schemas.openxmlformats.org/officeDocument/2006/relationships/slide" Target="slides/slide303.xml" /><Relationship Id="rId307" Type="http://schemas.openxmlformats.org/officeDocument/2006/relationships/slide" Target="slides/slide304.xml" /><Relationship Id="rId308" Type="http://schemas.openxmlformats.org/officeDocument/2006/relationships/slide" Target="slides/slide305.xml" /><Relationship Id="rId309" Type="http://schemas.openxmlformats.org/officeDocument/2006/relationships/slide" Target="slides/slide306.xml" /><Relationship Id="rId31" Type="http://schemas.openxmlformats.org/officeDocument/2006/relationships/slide" Target="slides/slide28.xml" /><Relationship Id="rId310" Type="http://schemas.openxmlformats.org/officeDocument/2006/relationships/slide" Target="slides/slide307.xml" /><Relationship Id="rId311" Type="http://schemas.openxmlformats.org/officeDocument/2006/relationships/slide" Target="slides/slide308.xml" /><Relationship Id="rId312" Type="http://schemas.openxmlformats.org/officeDocument/2006/relationships/slide" Target="slides/slide309.xml" /><Relationship Id="rId313" Type="http://schemas.openxmlformats.org/officeDocument/2006/relationships/slide" Target="slides/slide310.xml" /><Relationship Id="rId314" Type="http://schemas.openxmlformats.org/officeDocument/2006/relationships/slide" Target="slides/slide311.xml" /><Relationship Id="rId315" Type="http://schemas.openxmlformats.org/officeDocument/2006/relationships/slide" Target="slides/slide312.xml" /><Relationship Id="rId316" Type="http://schemas.openxmlformats.org/officeDocument/2006/relationships/slide" Target="slides/slide313.xml" /><Relationship Id="rId317" Type="http://schemas.openxmlformats.org/officeDocument/2006/relationships/slide" Target="slides/slide314.xml" /><Relationship Id="rId318" Type="http://schemas.openxmlformats.org/officeDocument/2006/relationships/slide" Target="slides/slide315.xml" /><Relationship Id="rId319" Type="http://schemas.openxmlformats.org/officeDocument/2006/relationships/slide" Target="slides/slide316.xml" /><Relationship Id="rId32" Type="http://schemas.openxmlformats.org/officeDocument/2006/relationships/slide" Target="slides/slide29.xml" /><Relationship Id="rId320" Type="http://schemas.openxmlformats.org/officeDocument/2006/relationships/slide" Target="slides/slide317.xml" /><Relationship Id="rId321" Type="http://schemas.openxmlformats.org/officeDocument/2006/relationships/slide" Target="slides/slide318.xml" /><Relationship Id="rId322" Type="http://schemas.openxmlformats.org/officeDocument/2006/relationships/slide" Target="slides/slide319.xml" /><Relationship Id="rId323" Type="http://schemas.openxmlformats.org/officeDocument/2006/relationships/slide" Target="slides/slide320.xml" /><Relationship Id="rId324" Type="http://schemas.openxmlformats.org/officeDocument/2006/relationships/slide" Target="slides/slide321.xml" /><Relationship Id="rId325" Type="http://schemas.openxmlformats.org/officeDocument/2006/relationships/slide" Target="slides/slide322.xml" /><Relationship Id="rId326" Type="http://schemas.openxmlformats.org/officeDocument/2006/relationships/slide" Target="slides/slide323.xml" /><Relationship Id="rId327" Type="http://schemas.openxmlformats.org/officeDocument/2006/relationships/slide" Target="slides/slide324.xml" /><Relationship Id="rId328" Type="http://schemas.openxmlformats.org/officeDocument/2006/relationships/slide" Target="slides/slide325.xml" /><Relationship Id="rId329" Type="http://schemas.openxmlformats.org/officeDocument/2006/relationships/slide" Target="slides/slide326.xml" /><Relationship Id="rId33" Type="http://schemas.openxmlformats.org/officeDocument/2006/relationships/slide" Target="slides/slide30.xml" /><Relationship Id="rId330" Type="http://schemas.openxmlformats.org/officeDocument/2006/relationships/slide" Target="slides/slide327.xml" /><Relationship Id="rId331" Type="http://schemas.openxmlformats.org/officeDocument/2006/relationships/slide" Target="slides/slide328.xml" /><Relationship Id="rId332" Type="http://schemas.openxmlformats.org/officeDocument/2006/relationships/slide" Target="slides/slide329.xml" /><Relationship Id="rId333" Type="http://schemas.openxmlformats.org/officeDocument/2006/relationships/slide" Target="slides/slide330.xml" /><Relationship Id="rId334" Type="http://schemas.openxmlformats.org/officeDocument/2006/relationships/slide" Target="slides/slide331.xml" /><Relationship Id="rId335" Type="http://schemas.openxmlformats.org/officeDocument/2006/relationships/slide" Target="slides/slide332.xml" /><Relationship Id="rId336" Type="http://schemas.openxmlformats.org/officeDocument/2006/relationships/slide" Target="slides/slide333.xml" /><Relationship Id="rId337" Type="http://schemas.openxmlformats.org/officeDocument/2006/relationships/slide" Target="slides/slide334.xml" /><Relationship Id="rId338" Type="http://schemas.openxmlformats.org/officeDocument/2006/relationships/slide" Target="slides/slide335.xml" /><Relationship Id="rId339" Type="http://schemas.openxmlformats.org/officeDocument/2006/relationships/slide" Target="slides/slide336.xml" /><Relationship Id="rId34" Type="http://schemas.openxmlformats.org/officeDocument/2006/relationships/slide" Target="slides/slide31.xml" /><Relationship Id="rId340" Type="http://schemas.openxmlformats.org/officeDocument/2006/relationships/slide" Target="slides/slide337.xml" /><Relationship Id="rId341" Type="http://schemas.openxmlformats.org/officeDocument/2006/relationships/slide" Target="slides/slide338.xml" /><Relationship Id="rId342" Type="http://schemas.openxmlformats.org/officeDocument/2006/relationships/slide" Target="slides/slide339.xml" /><Relationship Id="rId343" Type="http://schemas.openxmlformats.org/officeDocument/2006/relationships/slide" Target="slides/slide340.xml" /><Relationship Id="rId344" Type="http://schemas.openxmlformats.org/officeDocument/2006/relationships/slide" Target="slides/slide341.xml" /><Relationship Id="rId345" Type="http://schemas.openxmlformats.org/officeDocument/2006/relationships/slide" Target="slides/slide342.xml" /><Relationship Id="rId346" Type="http://schemas.openxmlformats.org/officeDocument/2006/relationships/slide" Target="slides/slide343.xml" /><Relationship Id="rId347" Type="http://schemas.openxmlformats.org/officeDocument/2006/relationships/slide" Target="slides/slide344.xml" /><Relationship Id="rId348" Type="http://schemas.openxmlformats.org/officeDocument/2006/relationships/slide" Target="slides/slide345.xml" /><Relationship Id="rId349" Type="http://schemas.openxmlformats.org/officeDocument/2006/relationships/slide" Target="slides/slide346.xml" /><Relationship Id="rId35" Type="http://schemas.openxmlformats.org/officeDocument/2006/relationships/slide" Target="slides/slide32.xml" /><Relationship Id="rId350" Type="http://schemas.openxmlformats.org/officeDocument/2006/relationships/slide" Target="slides/slide347.xml" /><Relationship Id="rId351" Type="http://schemas.openxmlformats.org/officeDocument/2006/relationships/slide" Target="slides/slide348.xml" /><Relationship Id="rId352" Type="http://schemas.openxmlformats.org/officeDocument/2006/relationships/slide" Target="slides/slide349.xml" /><Relationship Id="rId353" Type="http://schemas.openxmlformats.org/officeDocument/2006/relationships/slide" Target="slides/slide350.xml" /><Relationship Id="rId354" Type="http://schemas.openxmlformats.org/officeDocument/2006/relationships/slide" Target="slides/slide351.xml" /><Relationship Id="rId355" Type="http://schemas.openxmlformats.org/officeDocument/2006/relationships/slide" Target="slides/slide352.xml" /><Relationship Id="rId356" Type="http://schemas.openxmlformats.org/officeDocument/2006/relationships/slide" Target="slides/slide353.xml" /><Relationship Id="rId357" Type="http://schemas.openxmlformats.org/officeDocument/2006/relationships/slide" Target="slides/slide354.xml" /><Relationship Id="rId358" Type="http://schemas.openxmlformats.org/officeDocument/2006/relationships/slide" Target="slides/slide355.xml" /><Relationship Id="rId359" Type="http://schemas.openxmlformats.org/officeDocument/2006/relationships/slide" Target="slides/slide356.xml" /><Relationship Id="rId36" Type="http://schemas.openxmlformats.org/officeDocument/2006/relationships/slide" Target="slides/slide33.xml" /><Relationship Id="rId360" Type="http://schemas.openxmlformats.org/officeDocument/2006/relationships/slide" Target="slides/slide357.xml" /><Relationship Id="rId361" Type="http://schemas.openxmlformats.org/officeDocument/2006/relationships/slide" Target="slides/slide358.xml" /><Relationship Id="rId362" Type="http://schemas.openxmlformats.org/officeDocument/2006/relationships/slide" Target="slides/slide359.xml" /><Relationship Id="rId363" Type="http://schemas.openxmlformats.org/officeDocument/2006/relationships/slide" Target="slides/slide360.xml" /><Relationship Id="rId364" Type="http://schemas.openxmlformats.org/officeDocument/2006/relationships/slide" Target="slides/slide361.xml" /><Relationship Id="rId365" Type="http://schemas.openxmlformats.org/officeDocument/2006/relationships/slide" Target="slides/slide362.xml" /><Relationship Id="rId366" Type="http://schemas.openxmlformats.org/officeDocument/2006/relationships/slide" Target="slides/slide363.xml" /><Relationship Id="rId367" Type="http://schemas.openxmlformats.org/officeDocument/2006/relationships/slide" Target="slides/slide364.xml" /><Relationship Id="rId368" Type="http://schemas.openxmlformats.org/officeDocument/2006/relationships/slide" Target="slides/slide365.xml" /><Relationship Id="rId369" Type="http://schemas.openxmlformats.org/officeDocument/2006/relationships/slide" Target="slides/slide366.xml" /><Relationship Id="rId37" Type="http://schemas.openxmlformats.org/officeDocument/2006/relationships/slide" Target="slides/slide34.xml" /><Relationship Id="rId370" Type="http://schemas.openxmlformats.org/officeDocument/2006/relationships/slide" Target="slides/slide367.xml" /><Relationship Id="rId371" Type="http://schemas.openxmlformats.org/officeDocument/2006/relationships/slide" Target="slides/slide368.xml" /><Relationship Id="rId372" Type="http://schemas.openxmlformats.org/officeDocument/2006/relationships/slide" Target="slides/slide369.xml" /><Relationship Id="rId373" Type="http://schemas.openxmlformats.org/officeDocument/2006/relationships/slide" Target="slides/slide370.xml" /><Relationship Id="rId374" Type="http://schemas.openxmlformats.org/officeDocument/2006/relationships/slide" Target="slides/slide371.xml" /><Relationship Id="rId375" Type="http://schemas.openxmlformats.org/officeDocument/2006/relationships/slide" Target="slides/slide372.xml" /><Relationship Id="rId376" Type="http://schemas.openxmlformats.org/officeDocument/2006/relationships/slide" Target="slides/slide373.xml" /><Relationship Id="rId377" Type="http://schemas.openxmlformats.org/officeDocument/2006/relationships/slide" Target="slides/slide374.xml" /><Relationship Id="rId378" Type="http://schemas.openxmlformats.org/officeDocument/2006/relationships/slide" Target="slides/slide375.xml" /><Relationship Id="rId379" Type="http://schemas.openxmlformats.org/officeDocument/2006/relationships/slide" Target="slides/slide376.xml" /><Relationship Id="rId38" Type="http://schemas.openxmlformats.org/officeDocument/2006/relationships/slide" Target="slides/slide35.xml" /><Relationship Id="rId380" Type="http://schemas.openxmlformats.org/officeDocument/2006/relationships/slide" Target="slides/slide377.xml" /><Relationship Id="rId381" Type="http://schemas.openxmlformats.org/officeDocument/2006/relationships/slide" Target="slides/slide378.xml" /><Relationship Id="rId382" Type="http://schemas.openxmlformats.org/officeDocument/2006/relationships/slide" Target="slides/slide379.xml" /><Relationship Id="rId383" Type="http://schemas.openxmlformats.org/officeDocument/2006/relationships/slide" Target="slides/slide380.xml" /><Relationship Id="rId384" Type="http://schemas.openxmlformats.org/officeDocument/2006/relationships/slide" Target="slides/slide381.xml" /><Relationship Id="rId385" Type="http://schemas.openxmlformats.org/officeDocument/2006/relationships/slide" Target="slides/slide382.xml" /><Relationship Id="rId386" Type="http://schemas.openxmlformats.org/officeDocument/2006/relationships/slide" Target="slides/slide383.xml" /><Relationship Id="rId387" Type="http://schemas.openxmlformats.org/officeDocument/2006/relationships/slide" Target="slides/slide384.xml" /><Relationship Id="rId388" Type="http://schemas.openxmlformats.org/officeDocument/2006/relationships/slide" Target="slides/slide385.xml" /><Relationship Id="rId389" Type="http://schemas.openxmlformats.org/officeDocument/2006/relationships/slide" Target="slides/slide386.xml" /><Relationship Id="rId39" Type="http://schemas.openxmlformats.org/officeDocument/2006/relationships/slide" Target="slides/slide36.xml" /><Relationship Id="rId390" Type="http://schemas.openxmlformats.org/officeDocument/2006/relationships/slide" Target="slides/slide387.xml" /><Relationship Id="rId391" Type="http://schemas.openxmlformats.org/officeDocument/2006/relationships/slide" Target="slides/slide388.xml" /><Relationship Id="rId392" Type="http://schemas.openxmlformats.org/officeDocument/2006/relationships/slide" Target="slides/slide389.xml" /><Relationship Id="rId393" Type="http://schemas.openxmlformats.org/officeDocument/2006/relationships/slide" Target="slides/slide390.xml" /><Relationship Id="rId394" Type="http://schemas.openxmlformats.org/officeDocument/2006/relationships/slide" Target="slides/slide391.xml" /><Relationship Id="rId395" Type="http://schemas.openxmlformats.org/officeDocument/2006/relationships/slide" Target="slides/slide392.xml" /><Relationship Id="rId396" Type="http://schemas.openxmlformats.org/officeDocument/2006/relationships/slide" Target="slides/slide393.xml" /><Relationship Id="rId397" Type="http://schemas.openxmlformats.org/officeDocument/2006/relationships/slide" Target="slides/slide394.xml" /><Relationship Id="rId398" Type="http://schemas.openxmlformats.org/officeDocument/2006/relationships/slide" Target="slides/slide395.xml" /><Relationship Id="rId399" Type="http://schemas.openxmlformats.org/officeDocument/2006/relationships/slide" Target="slides/slide396.xml" /><Relationship Id="rId4" Type="http://schemas.openxmlformats.org/officeDocument/2006/relationships/slide" Target="slides/slide1.xml" /><Relationship Id="rId40" Type="http://schemas.openxmlformats.org/officeDocument/2006/relationships/slide" Target="slides/slide37.xml" /><Relationship Id="rId400" Type="http://schemas.openxmlformats.org/officeDocument/2006/relationships/slide" Target="slides/slide397.xml" /><Relationship Id="rId401" Type="http://schemas.openxmlformats.org/officeDocument/2006/relationships/slide" Target="slides/slide398.xml" /><Relationship Id="rId402" Type="http://schemas.openxmlformats.org/officeDocument/2006/relationships/slide" Target="slides/slide399.xml" /><Relationship Id="rId403" Type="http://schemas.openxmlformats.org/officeDocument/2006/relationships/slide" Target="slides/slide400.xml" /><Relationship Id="rId404" Type="http://schemas.openxmlformats.org/officeDocument/2006/relationships/slide" Target="slides/slide401.xml" /><Relationship Id="rId405" Type="http://schemas.openxmlformats.org/officeDocument/2006/relationships/slide" Target="slides/slide402.xml" /><Relationship Id="rId406" Type="http://schemas.openxmlformats.org/officeDocument/2006/relationships/slide" Target="slides/slide403.xml" /><Relationship Id="rId407" Type="http://schemas.openxmlformats.org/officeDocument/2006/relationships/slide" Target="slides/slide404.xml" /><Relationship Id="rId408" Type="http://schemas.openxmlformats.org/officeDocument/2006/relationships/slide" Target="slides/slide405.xml" /><Relationship Id="rId409" Type="http://schemas.openxmlformats.org/officeDocument/2006/relationships/slide" Target="slides/slide406.xml" /><Relationship Id="rId41" Type="http://schemas.openxmlformats.org/officeDocument/2006/relationships/slide" Target="slides/slide38.xml" /><Relationship Id="rId410" Type="http://schemas.openxmlformats.org/officeDocument/2006/relationships/slide" Target="slides/slide407.xml" /><Relationship Id="rId411" Type="http://schemas.openxmlformats.org/officeDocument/2006/relationships/slide" Target="slides/slide408.xml" /><Relationship Id="rId412" Type="http://schemas.openxmlformats.org/officeDocument/2006/relationships/slide" Target="slides/slide409.xml" /><Relationship Id="rId413" Type="http://schemas.openxmlformats.org/officeDocument/2006/relationships/slide" Target="slides/slide410.xml" /><Relationship Id="rId414" Type="http://schemas.openxmlformats.org/officeDocument/2006/relationships/slide" Target="slides/slide411.xml" /><Relationship Id="rId415" Type="http://schemas.openxmlformats.org/officeDocument/2006/relationships/slide" Target="slides/slide412.xml" /><Relationship Id="rId416" Type="http://schemas.openxmlformats.org/officeDocument/2006/relationships/slide" Target="slides/slide413.xml" /><Relationship Id="rId417" Type="http://schemas.openxmlformats.org/officeDocument/2006/relationships/slide" Target="slides/slide414.xml" /><Relationship Id="rId418" Type="http://schemas.openxmlformats.org/officeDocument/2006/relationships/slide" Target="slides/slide415.xml" /><Relationship Id="rId419" Type="http://schemas.openxmlformats.org/officeDocument/2006/relationships/slide" Target="slides/slide416.xml" /><Relationship Id="rId42" Type="http://schemas.openxmlformats.org/officeDocument/2006/relationships/slide" Target="slides/slide39.xml" /><Relationship Id="rId420" Type="http://schemas.openxmlformats.org/officeDocument/2006/relationships/slide" Target="slides/slide417.xml" /><Relationship Id="rId421" Type="http://schemas.openxmlformats.org/officeDocument/2006/relationships/slide" Target="slides/slide418.xml" /><Relationship Id="rId422" Type="http://schemas.openxmlformats.org/officeDocument/2006/relationships/slide" Target="slides/slide419.xml" /><Relationship Id="rId423" Type="http://schemas.openxmlformats.org/officeDocument/2006/relationships/slide" Target="slides/slide420.xml" /><Relationship Id="rId424" Type="http://schemas.openxmlformats.org/officeDocument/2006/relationships/slide" Target="slides/slide421.xml" /><Relationship Id="rId425" Type="http://schemas.openxmlformats.org/officeDocument/2006/relationships/slide" Target="slides/slide422.xml" /><Relationship Id="rId426" Type="http://schemas.openxmlformats.org/officeDocument/2006/relationships/slide" Target="slides/slide423.xml" /><Relationship Id="rId427" Type="http://schemas.openxmlformats.org/officeDocument/2006/relationships/slide" Target="slides/slide424.xml" /><Relationship Id="rId428" Type="http://schemas.openxmlformats.org/officeDocument/2006/relationships/slide" Target="slides/slide425.xml" /><Relationship Id="rId429" Type="http://schemas.openxmlformats.org/officeDocument/2006/relationships/slide" Target="slides/slide426.xml" /><Relationship Id="rId43" Type="http://schemas.openxmlformats.org/officeDocument/2006/relationships/slide" Target="slides/slide40.xml" /><Relationship Id="rId430" Type="http://schemas.openxmlformats.org/officeDocument/2006/relationships/slide" Target="slides/slide427.xml" /><Relationship Id="rId431" Type="http://schemas.openxmlformats.org/officeDocument/2006/relationships/slide" Target="slides/slide428.xml" /><Relationship Id="rId432" Type="http://schemas.openxmlformats.org/officeDocument/2006/relationships/slide" Target="slides/slide429.xml" /><Relationship Id="rId433" Type="http://schemas.openxmlformats.org/officeDocument/2006/relationships/slide" Target="slides/slide430.xml" /><Relationship Id="rId434" Type="http://schemas.openxmlformats.org/officeDocument/2006/relationships/slide" Target="slides/slide431.xml" /><Relationship Id="rId435" Type="http://schemas.openxmlformats.org/officeDocument/2006/relationships/slide" Target="slides/slide432.xml" /><Relationship Id="rId436" Type="http://schemas.openxmlformats.org/officeDocument/2006/relationships/slide" Target="slides/slide433.xml" /><Relationship Id="rId437" Type="http://schemas.openxmlformats.org/officeDocument/2006/relationships/slide" Target="slides/slide434.xml" /><Relationship Id="rId438" Type="http://schemas.openxmlformats.org/officeDocument/2006/relationships/slide" Target="slides/slide435.xml" /><Relationship Id="rId439" Type="http://schemas.openxmlformats.org/officeDocument/2006/relationships/slide" Target="slides/slide436.xml" /><Relationship Id="rId44" Type="http://schemas.openxmlformats.org/officeDocument/2006/relationships/slide" Target="slides/slide41.xml" /><Relationship Id="rId440" Type="http://schemas.openxmlformats.org/officeDocument/2006/relationships/slide" Target="slides/slide437.xml" /><Relationship Id="rId441" Type="http://schemas.openxmlformats.org/officeDocument/2006/relationships/slide" Target="slides/slide438.xml" /><Relationship Id="rId442" Type="http://schemas.openxmlformats.org/officeDocument/2006/relationships/slide" Target="slides/slide439.xml" /><Relationship Id="rId443" Type="http://schemas.openxmlformats.org/officeDocument/2006/relationships/slide" Target="slides/slide440.xml" /><Relationship Id="rId444" Type="http://schemas.openxmlformats.org/officeDocument/2006/relationships/slide" Target="slides/slide441.xml" /><Relationship Id="rId445" Type="http://schemas.openxmlformats.org/officeDocument/2006/relationships/slide" Target="slides/slide442.xml" /><Relationship Id="rId446" Type="http://schemas.openxmlformats.org/officeDocument/2006/relationships/slide" Target="slides/slide443.xml" /><Relationship Id="rId447" Type="http://schemas.openxmlformats.org/officeDocument/2006/relationships/slide" Target="slides/slide444.xml" /><Relationship Id="rId448" Type="http://schemas.openxmlformats.org/officeDocument/2006/relationships/slide" Target="slides/slide445.xml" /><Relationship Id="rId449" Type="http://schemas.openxmlformats.org/officeDocument/2006/relationships/slide" Target="slides/slide446.xml" /><Relationship Id="rId45" Type="http://schemas.openxmlformats.org/officeDocument/2006/relationships/slide" Target="slides/slide42.xml" /><Relationship Id="rId450" Type="http://schemas.openxmlformats.org/officeDocument/2006/relationships/slide" Target="slides/slide447.xml" /><Relationship Id="rId451" Type="http://schemas.openxmlformats.org/officeDocument/2006/relationships/slide" Target="slides/slide448.xml" /><Relationship Id="rId452" Type="http://schemas.openxmlformats.org/officeDocument/2006/relationships/slide" Target="slides/slide449.xml" /><Relationship Id="rId453" Type="http://schemas.openxmlformats.org/officeDocument/2006/relationships/slide" Target="slides/slide450.xml" /><Relationship Id="rId454" Type="http://schemas.openxmlformats.org/officeDocument/2006/relationships/slide" Target="slides/slide451.xml" /><Relationship Id="rId455" Type="http://schemas.openxmlformats.org/officeDocument/2006/relationships/slide" Target="slides/slide452.xml" /><Relationship Id="rId456" Type="http://schemas.openxmlformats.org/officeDocument/2006/relationships/slide" Target="slides/slide453.xml" /><Relationship Id="rId457" Type="http://schemas.openxmlformats.org/officeDocument/2006/relationships/slide" Target="slides/slide454.xml" /><Relationship Id="rId458" Type="http://schemas.openxmlformats.org/officeDocument/2006/relationships/slide" Target="slides/slide455.xml" /><Relationship Id="rId459" Type="http://schemas.openxmlformats.org/officeDocument/2006/relationships/slide" Target="slides/slide456.xml" /><Relationship Id="rId46" Type="http://schemas.openxmlformats.org/officeDocument/2006/relationships/slide" Target="slides/slide43.xml" /><Relationship Id="rId460" Type="http://schemas.openxmlformats.org/officeDocument/2006/relationships/slide" Target="slides/slide457.xml" /><Relationship Id="rId461" Type="http://schemas.openxmlformats.org/officeDocument/2006/relationships/slide" Target="slides/slide458.xml" /><Relationship Id="rId462" Type="http://schemas.openxmlformats.org/officeDocument/2006/relationships/slide" Target="slides/slide459.xml" /><Relationship Id="rId463" Type="http://schemas.openxmlformats.org/officeDocument/2006/relationships/slide" Target="slides/slide460.xml" /><Relationship Id="rId464" Type="http://schemas.openxmlformats.org/officeDocument/2006/relationships/slide" Target="slides/slide461.xml" /><Relationship Id="rId465" Type="http://schemas.openxmlformats.org/officeDocument/2006/relationships/slide" Target="slides/slide462.xml" /><Relationship Id="rId466" Type="http://schemas.openxmlformats.org/officeDocument/2006/relationships/slide" Target="slides/slide463.xml" /><Relationship Id="rId467" Type="http://schemas.openxmlformats.org/officeDocument/2006/relationships/slide" Target="slides/slide464.xml" /><Relationship Id="rId468" Type="http://schemas.openxmlformats.org/officeDocument/2006/relationships/slide" Target="slides/slide465.xml" /><Relationship Id="rId469" Type="http://schemas.openxmlformats.org/officeDocument/2006/relationships/slide" Target="slides/slide466.xml" /><Relationship Id="rId47" Type="http://schemas.openxmlformats.org/officeDocument/2006/relationships/slide" Target="slides/slide44.xml" /><Relationship Id="rId470" Type="http://schemas.openxmlformats.org/officeDocument/2006/relationships/slide" Target="slides/slide467.xml" /><Relationship Id="rId471" Type="http://schemas.openxmlformats.org/officeDocument/2006/relationships/slide" Target="slides/slide468.xml" /><Relationship Id="rId472" Type="http://schemas.openxmlformats.org/officeDocument/2006/relationships/slide" Target="slides/slide469.xml" /><Relationship Id="rId473" Type="http://schemas.openxmlformats.org/officeDocument/2006/relationships/slide" Target="slides/slide470.xml" /><Relationship Id="rId474" Type="http://schemas.openxmlformats.org/officeDocument/2006/relationships/slide" Target="slides/slide471.xml" /><Relationship Id="rId475" Type="http://schemas.openxmlformats.org/officeDocument/2006/relationships/slide" Target="slides/slide472.xml" /><Relationship Id="rId476" Type="http://schemas.openxmlformats.org/officeDocument/2006/relationships/slide" Target="slides/slide473.xml" /><Relationship Id="rId477" Type="http://schemas.openxmlformats.org/officeDocument/2006/relationships/slide" Target="slides/slide474.xml" /><Relationship Id="rId478" Type="http://schemas.openxmlformats.org/officeDocument/2006/relationships/slide" Target="slides/slide475.xml" /><Relationship Id="rId479" Type="http://schemas.openxmlformats.org/officeDocument/2006/relationships/slide" Target="slides/slide476.xml" /><Relationship Id="rId48" Type="http://schemas.openxmlformats.org/officeDocument/2006/relationships/slide" Target="slides/slide45.xml" /><Relationship Id="rId480" Type="http://schemas.openxmlformats.org/officeDocument/2006/relationships/slide" Target="slides/slide477.xml" /><Relationship Id="rId481" Type="http://schemas.openxmlformats.org/officeDocument/2006/relationships/slide" Target="slides/slide478.xml" /><Relationship Id="rId482" Type="http://schemas.openxmlformats.org/officeDocument/2006/relationships/slide" Target="slides/slide479.xml" /><Relationship Id="rId483" Type="http://schemas.openxmlformats.org/officeDocument/2006/relationships/slide" Target="slides/slide480.xml" /><Relationship Id="rId484" Type="http://schemas.openxmlformats.org/officeDocument/2006/relationships/slide" Target="slides/slide481.xml" /><Relationship Id="rId485" Type="http://schemas.openxmlformats.org/officeDocument/2006/relationships/slide" Target="slides/slide482.xml" /><Relationship Id="rId486" Type="http://schemas.openxmlformats.org/officeDocument/2006/relationships/slide" Target="slides/slide483.xml" /><Relationship Id="rId487" Type="http://schemas.openxmlformats.org/officeDocument/2006/relationships/slide" Target="slides/slide484.xml" /><Relationship Id="rId488" Type="http://schemas.openxmlformats.org/officeDocument/2006/relationships/slide" Target="slides/slide485.xml" /><Relationship Id="rId489" Type="http://schemas.openxmlformats.org/officeDocument/2006/relationships/slide" Target="slides/slide486.xml" /><Relationship Id="rId49" Type="http://schemas.openxmlformats.org/officeDocument/2006/relationships/slide" Target="slides/slide46.xml" /><Relationship Id="rId490" Type="http://schemas.openxmlformats.org/officeDocument/2006/relationships/slide" Target="slides/slide487.xml" /><Relationship Id="rId491" Type="http://schemas.openxmlformats.org/officeDocument/2006/relationships/slide" Target="slides/slide488.xml" /><Relationship Id="rId492" Type="http://schemas.openxmlformats.org/officeDocument/2006/relationships/slide" Target="slides/slide489.xml" /><Relationship Id="rId493" Type="http://schemas.openxmlformats.org/officeDocument/2006/relationships/slide" Target="slides/slide490.xml" /><Relationship Id="rId494" Type="http://schemas.openxmlformats.org/officeDocument/2006/relationships/slide" Target="slides/slide491.xml" /><Relationship Id="rId495" Type="http://schemas.openxmlformats.org/officeDocument/2006/relationships/slide" Target="slides/slide492.xml" /><Relationship Id="rId496" Type="http://schemas.openxmlformats.org/officeDocument/2006/relationships/slide" Target="slides/slide493.xml" /><Relationship Id="rId497" Type="http://schemas.openxmlformats.org/officeDocument/2006/relationships/slide" Target="slides/slide494.xml" /><Relationship Id="rId498" Type="http://schemas.openxmlformats.org/officeDocument/2006/relationships/slide" Target="slides/slide495.xml" /><Relationship Id="rId499" Type="http://schemas.openxmlformats.org/officeDocument/2006/relationships/slide" Target="slides/slide496.xml" /><Relationship Id="rId5" Type="http://schemas.openxmlformats.org/officeDocument/2006/relationships/slide" Target="slides/slide2.xml" /><Relationship Id="rId50" Type="http://schemas.openxmlformats.org/officeDocument/2006/relationships/slide" Target="slides/slide47.xml" /><Relationship Id="rId500" Type="http://schemas.openxmlformats.org/officeDocument/2006/relationships/slide" Target="slides/slide497.xml" /><Relationship Id="rId501" Type="http://schemas.openxmlformats.org/officeDocument/2006/relationships/slide" Target="slides/slide498.xml" /><Relationship Id="rId502" Type="http://schemas.openxmlformats.org/officeDocument/2006/relationships/slide" Target="slides/slide499.xml" /><Relationship Id="rId503" Type="http://schemas.openxmlformats.org/officeDocument/2006/relationships/slide" Target="slides/slide500.xml" /><Relationship Id="rId504" Type="http://schemas.openxmlformats.org/officeDocument/2006/relationships/slide" Target="slides/slide501.xml" /><Relationship Id="rId505" Type="http://schemas.openxmlformats.org/officeDocument/2006/relationships/slide" Target="slides/slide502.xml" /><Relationship Id="rId506" Type="http://schemas.openxmlformats.org/officeDocument/2006/relationships/slide" Target="slides/slide503.xml" /><Relationship Id="rId507" Type="http://schemas.openxmlformats.org/officeDocument/2006/relationships/slide" Target="slides/slide504.xml" /><Relationship Id="rId508" Type="http://schemas.openxmlformats.org/officeDocument/2006/relationships/slide" Target="slides/slide505.xml" /><Relationship Id="rId509" Type="http://schemas.openxmlformats.org/officeDocument/2006/relationships/slide" Target="slides/slide506.xml" /><Relationship Id="rId51" Type="http://schemas.openxmlformats.org/officeDocument/2006/relationships/slide" Target="slides/slide48.xml" /><Relationship Id="rId510" Type="http://schemas.openxmlformats.org/officeDocument/2006/relationships/slide" Target="slides/slide507.xml" /><Relationship Id="rId511" Type="http://schemas.openxmlformats.org/officeDocument/2006/relationships/slide" Target="slides/slide508.xml" /><Relationship Id="rId512" Type="http://schemas.openxmlformats.org/officeDocument/2006/relationships/slide" Target="slides/slide509.xml" /><Relationship Id="rId513" Type="http://schemas.openxmlformats.org/officeDocument/2006/relationships/slide" Target="slides/slide510.xml" /><Relationship Id="rId514" Type="http://schemas.openxmlformats.org/officeDocument/2006/relationships/slide" Target="slides/slide511.xml" /><Relationship Id="rId515" Type="http://schemas.openxmlformats.org/officeDocument/2006/relationships/slide" Target="slides/slide512.xml" /><Relationship Id="rId516" Type="http://schemas.openxmlformats.org/officeDocument/2006/relationships/slide" Target="slides/slide513.xml" /><Relationship Id="rId517" Type="http://schemas.openxmlformats.org/officeDocument/2006/relationships/slide" Target="slides/slide514.xml" /><Relationship Id="rId518" Type="http://schemas.openxmlformats.org/officeDocument/2006/relationships/slide" Target="slides/slide515.xml" /><Relationship Id="rId519" Type="http://schemas.openxmlformats.org/officeDocument/2006/relationships/slide" Target="slides/slide516.xml" /><Relationship Id="rId52" Type="http://schemas.openxmlformats.org/officeDocument/2006/relationships/slide" Target="slides/slide49.xml" /><Relationship Id="rId520" Type="http://schemas.openxmlformats.org/officeDocument/2006/relationships/slide" Target="slides/slide517.xml" /><Relationship Id="rId521" Type="http://schemas.openxmlformats.org/officeDocument/2006/relationships/slide" Target="slides/slide518.xml" /><Relationship Id="rId522" Type="http://schemas.openxmlformats.org/officeDocument/2006/relationships/slide" Target="slides/slide519.xml" /><Relationship Id="rId523" Type="http://schemas.openxmlformats.org/officeDocument/2006/relationships/slide" Target="slides/slide520.xml" /><Relationship Id="rId524" Type="http://schemas.openxmlformats.org/officeDocument/2006/relationships/slide" Target="slides/slide521.xml" /><Relationship Id="rId525" Type="http://schemas.openxmlformats.org/officeDocument/2006/relationships/slide" Target="slides/slide522.xml" /><Relationship Id="rId526" Type="http://schemas.openxmlformats.org/officeDocument/2006/relationships/slide" Target="slides/slide523.xml" /><Relationship Id="rId527" Type="http://schemas.openxmlformats.org/officeDocument/2006/relationships/slide" Target="slides/slide524.xml" /><Relationship Id="rId528" Type="http://schemas.openxmlformats.org/officeDocument/2006/relationships/slide" Target="slides/slide525.xml" /><Relationship Id="rId529" Type="http://schemas.openxmlformats.org/officeDocument/2006/relationships/slide" Target="slides/slide526.xml" /><Relationship Id="rId53" Type="http://schemas.openxmlformats.org/officeDocument/2006/relationships/slide" Target="slides/slide50.xml" /><Relationship Id="rId530" Type="http://schemas.openxmlformats.org/officeDocument/2006/relationships/slide" Target="slides/slide527.xml" /><Relationship Id="rId531" Type="http://schemas.openxmlformats.org/officeDocument/2006/relationships/slide" Target="slides/slide528.xml" /><Relationship Id="rId532" Type="http://schemas.openxmlformats.org/officeDocument/2006/relationships/slide" Target="slides/slide529.xml" /><Relationship Id="rId533" Type="http://schemas.openxmlformats.org/officeDocument/2006/relationships/slide" Target="slides/slide530.xml" /><Relationship Id="rId534" Type="http://schemas.openxmlformats.org/officeDocument/2006/relationships/slide" Target="slides/slide531.xml" /><Relationship Id="rId535" Type="http://schemas.openxmlformats.org/officeDocument/2006/relationships/slide" Target="slides/slide532.xml" /><Relationship Id="rId536" Type="http://schemas.openxmlformats.org/officeDocument/2006/relationships/slide" Target="slides/slide533.xml" /><Relationship Id="rId537" Type="http://schemas.openxmlformats.org/officeDocument/2006/relationships/slide" Target="slides/slide534.xml" /><Relationship Id="rId538" Type="http://schemas.openxmlformats.org/officeDocument/2006/relationships/slide" Target="slides/slide535.xml" /><Relationship Id="rId539" Type="http://schemas.openxmlformats.org/officeDocument/2006/relationships/slide" Target="slides/slide536.xml" /><Relationship Id="rId54" Type="http://schemas.openxmlformats.org/officeDocument/2006/relationships/slide" Target="slides/slide51.xml" /><Relationship Id="rId540" Type="http://schemas.openxmlformats.org/officeDocument/2006/relationships/slide" Target="slides/slide537.xml" /><Relationship Id="rId541" Type="http://schemas.openxmlformats.org/officeDocument/2006/relationships/slide" Target="slides/slide538.xml" /><Relationship Id="rId542" Type="http://schemas.openxmlformats.org/officeDocument/2006/relationships/slide" Target="slides/slide539.xml" /><Relationship Id="rId543" Type="http://schemas.openxmlformats.org/officeDocument/2006/relationships/slide" Target="slides/slide540.xml" /><Relationship Id="rId544" Type="http://schemas.openxmlformats.org/officeDocument/2006/relationships/slide" Target="slides/slide541.xml" /><Relationship Id="rId545" Type="http://schemas.openxmlformats.org/officeDocument/2006/relationships/slide" Target="slides/slide542.xml" /><Relationship Id="rId546" Type="http://schemas.openxmlformats.org/officeDocument/2006/relationships/slide" Target="slides/slide543.xml" /><Relationship Id="rId547" Type="http://schemas.openxmlformats.org/officeDocument/2006/relationships/slide" Target="slides/slide544.xml" /><Relationship Id="rId548" Type="http://schemas.openxmlformats.org/officeDocument/2006/relationships/slide" Target="slides/slide545.xml" /><Relationship Id="rId549" Type="http://schemas.openxmlformats.org/officeDocument/2006/relationships/slide" Target="slides/slide546.xml" /><Relationship Id="rId55" Type="http://schemas.openxmlformats.org/officeDocument/2006/relationships/slide" Target="slides/slide52.xml" /><Relationship Id="rId550" Type="http://schemas.openxmlformats.org/officeDocument/2006/relationships/slide" Target="slides/slide547.xml" /><Relationship Id="rId551" Type="http://schemas.openxmlformats.org/officeDocument/2006/relationships/slide" Target="slides/slide548.xml" /><Relationship Id="rId552" Type="http://schemas.openxmlformats.org/officeDocument/2006/relationships/slide" Target="slides/slide549.xml" /><Relationship Id="rId553" Type="http://schemas.openxmlformats.org/officeDocument/2006/relationships/slide" Target="slides/slide550.xml" /><Relationship Id="rId554" Type="http://schemas.openxmlformats.org/officeDocument/2006/relationships/slide" Target="slides/slide551.xml" /><Relationship Id="rId555" Type="http://schemas.openxmlformats.org/officeDocument/2006/relationships/slide" Target="slides/slide552.xml" /><Relationship Id="rId556" Type="http://schemas.openxmlformats.org/officeDocument/2006/relationships/slide" Target="slides/slide553.xml" /><Relationship Id="rId557" Type="http://schemas.openxmlformats.org/officeDocument/2006/relationships/slide" Target="slides/slide554.xml" /><Relationship Id="rId558" Type="http://schemas.openxmlformats.org/officeDocument/2006/relationships/slide" Target="slides/slide555.xml" /><Relationship Id="rId559" Type="http://schemas.openxmlformats.org/officeDocument/2006/relationships/slide" Target="slides/slide556.xml" /><Relationship Id="rId56" Type="http://schemas.openxmlformats.org/officeDocument/2006/relationships/slide" Target="slides/slide53.xml" /><Relationship Id="rId560" Type="http://schemas.openxmlformats.org/officeDocument/2006/relationships/slide" Target="slides/slide557.xml" /><Relationship Id="rId561" Type="http://schemas.openxmlformats.org/officeDocument/2006/relationships/slide" Target="slides/slide558.xml" /><Relationship Id="rId562" Type="http://schemas.openxmlformats.org/officeDocument/2006/relationships/slide" Target="slides/slide559.xml" /><Relationship Id="rId563" Type="http://schemas.openxmlformats.org/officeDocument/2006/relationships/slide" Target="slides/slide560.xml" /><Relationship Id="rId564" Type="http://schemas.openxmlformats.org/officeDocument/2006/relationships/slide" Target="slides/slide561.xml" /><Relationship Id="rId565" Type="http://schemas.openxmlformats.org/officeDocument/2006/relationships/slide" Target="slides/slide562.xml" /><Relationship Id="rId566" Type="http://schemas.openxmlformats.org/officeDocument/2006/relationships/slide" Target="slides/slide563.xml" /><Relationship Id="rId567" Type="http://schemas.openxmlformats.org/officeDocument/2006/relationships/slide" Target="slides/slide564.xml" /><Relationship Id="rId568" Type="http://schemas.openxmlformats.org/officeDocument/2006/relationships/slide" Target="slides/slide565.xml" /><Relationship Id="rId569" Type="http://schemas.openxmlformats.org/officeDocument/2006/relationships/slide" Target="slides/slide566.xml" /><Relationship Id="rId57" Type="http://schemas.openxmlformats.org/officeDocument/2006/relationships/slide" Target="slides/slide54.xml" /><Relationship Id="rId570" Type="http://schemas.openxmlformats.org/officeDocument/2006/relationships/slide" Target="slides/slide567.xml" /><Relationship Id="rId571" Type="http://schemas.openxmlformats.org/officeDocument/2006/relationships/slide" Target="slides/slide568.xml" /><Relationship Id="rId572" Type="http://schemas.openxmlformats.org/officeDocument/2006/relationships/slide" Target="slides/slide569.xml" /><Relationship Id="rId573" Type="http://schemas.openxmlformats.org/officeDocument/2006/relationships/slide" Target="slides/slide570.xml" /><Relationship Id="rId574" Type="http://schemas.openxmlformats.org/officeDocument/2006/relationships/slide" Target="slides/slide571.xml" /><Relationship Id="rId575" Type="http://schemas.openxmlformats.org/officeDocument/2006/relationships/slide" Target="slides/slide572.xml" /><Relationship Id="rId576" Type="http://schemas.openxmlformats.org/officeDocument/2006/relationships/slide" Target="slides/slide573.xml" /><Relationship Id="rId577" Type="http://schemas.openxmlformats.org/officeDocument/2006/relationships/slide" Target="slides/slide574.xml" /><Relationship Id="rId578" Type="http://schemas.openxmlformats.org/officeDocument/2006/relationships/slide" Target="slides/slide575.xml" /><Relationship Id="rId579" Type="http://schemas.openxmlformats.org/officeDocument/2006/relationships/slide" Target="slides/slide576.xml" /><Relationship Id="rId58" Type="http://schemas.openxmlformats.org/officeDocument/2006/relationships/slide" Target="slides/slide55.xml" /><Relationship Id="rId580" Type="http://schemas.openxmlformats.org/officeDocument/2006/relationships/slide" Target="slides/slide577.xml" /><Relationship Id="rId581" Type="http://schemas.openxmlformats.org/officeDocument/2006/relationships/slide" Target="slides/slide578.xml" /><Relationship Id="rId582" Type="http://schemas.openxmlformats.org/officeDocument/2006/relationships/slide" Target="slides/slide579.xml" /><Relationship Id="rId583" Type="http://schemas.openxmlformats.org/officeDocument/2006/relationships/slide" Target="slides/slide580.xml" /><Relationship Id="rId584" Type="http://schemas.openxmlformats.org/officeDocument/2006/relationships/slide" Target="slides/slide581.xml" /><Relationship Id="rId585" Type="http://schemas.openxmlformats.org/officeDocument/2006/relationships/slide" Target="slides/slide582.xml" /><Relationship Id="rId586" Type="http://schemas.openxmlformats.org/officeDocument/2006/relationships/slide" Target="slides/slide583.xml" /><Relationship Id="rId587" Type="http://schemas.openxmlformats.org/officeDocument/2006/relationships/slide" Target="slides/slide584.xml" /><Relationship Id="rId588" Type="http://schemas.openxmlformats.org/officeDocument/2006/relationships/slide" Target="slides/slide585.xml" /><Relationship Id="rId589" Type="http://schemas.openxmlformats.org/officeDocument/2006/relationships/slide" Target="slides/slide586.xml" /><Relationship Id="rId59" Type="http://schemas.openxmlformats.org/officeDocument/2006/relationships/slide" Target="slides/slide56.xml" /><Relationship Id="rId590" Type="http://schemas.openxmlformats.org/officeDocument/2006/relationships/slide" Target="slides/slide587.xml" /><Relationship Id="rId591" Type="http://schemas.openxmlformats.org/officeDocument/2006/relationships/slide" Target="slides/slide588.xml" /><Relationship Id="rId592" Type="http://schemas.openxmlformats.org/officeDocument/2006/relationships/slide" Target="slides/slide589.xml" /><Relationship Id="rId593" Type="http://schemas.openxmlformats.org/officeDocument/2006/relationships/slide" Target="slides/slide590.xml" /><Relationship Id="rId594" Type="http://schemas.openxmlformats.org/officeDocument/2006/relationships/slide" Target="slides/slide591.xml" /><Relationship Id="rId595" Type="http://schemas.openxmlformats.org/officeDocument/2006/relationships/slide" Target="slides/slide592.xml" /><Relationship Id="rId596" Type="http://schemas.openxmlformats.org/officeDocument/2006/relationships/slide" Target="slides/slide593.xml" /><Relationship Id="rId597" Type="http://schemas.openxmlformats.org/officeDocument/2006/relationships/slide" Target="slides/slide594.xml" /><Relationship Id="rId598" Type="http://schemas.openxmlformats.org/officeDocument/2006/relationships/slide" Target="slides/slide595.xml" /><Relationship Id="rId599" Type="http://schemas.openxmlformats.org/officeDocument/2006/relationships/slide" Target="slides/slide596.xml" /><Relationship Id="rId6" Type="http://schemas.openxmlformats.org/officeDocument/2006/relationships/slide" Target="slides/slide3.xml" /><Relationship Id="rId60" Type="http://schemas.openxmlformats.org/officeDocument/2006/relationships/slide" Target="slides/slide57.xml" /><Relationship Id="rId600" Type="http://schemas.openxmlformats.org/officeDocument/2006/relationships/slide" Target="slides/slide597.xml" /><Relationship Id="rId601" Type="http://schemas.openxmlformats.org/officeDocument/2006/relationships/slide" Target="slides/slide598.xml" /><Relationship Id="rId602" Type="http://schemas.openxmlformats.org/officeDocument/2006/relationships/slide" Target="slides/slide599.xml" /><Relationship Id="rId603" Type="http://schemas.openxmlformats.org/officeDocument/2006/relationships/slide" Target="slides/slide600.xml" /><Relationship Id="rId604" Type="http://schemas.openxmlformats.org/officeDocument/2006/relationships/slide" Target="slides/slide601.xml" /><Relationship Id="rId605" Type="http://schemas.openxmlformats.org/officeDocument/2006/relationships/slide" Target="slides/slide602.xml" /><Relationship Id="rId606" Type="http://schemas.openxmlformats.org/officeDocument/2006/relationships/slide" Target="slides/slide603.xml" /><Relationship Id="rId607" Type="http://schemas.openxmlformats.org/officeDocument/2006/relationships/slide" Target="slides/slide604.xml" /><Relationship Id="rId608" Type="http://schemas.openxmlformats.org/officeDocument/2006/relationships/slide" Target="slides/slide605.xml" /><Relationship Id="rId609" Type="http://schemas.openxmlformats.org/officeDocument/2006/relationships/slide" Target="slides/slide606.xml" /><Relationship Id="rId61" Type="http://schemas.openxmlformats.org/officeDocument/2006/relationships/slide" Target="slides/slide58.xml" /><Relationship Id="rId610" Type="http://schemas.openxmlformats.org/officeDocument/2006/relationships/slide" Target="slides/slide607.xml" /><Relationship Id="rId611" Type="http://schemas.openxmlformats.org/officeDocument/2006/relationships/slide" Target="slides/slide608.xml" /><Relationship Id="rId612" Type="http://schemas.openxmlformats.org/officeDocument/2006/relationships/slide" Target="slides/slide609.xml" /><Relationship Id="rId613" Type="http://schemas.openxmlformats.org/officeDocument/2006/relationships/slide" Target="slides/slide610.xml" /><Relationship Id="rId614" Type="http://schemas.openxmlformats.org/officeDocument/2006/relationships/slide" Target="slides/slide611.xml" /><Relationship Id="rId615" Type="http://schemas.openxmlformats.org/officeDocument/2006/relationships/slide" Target="slides/slide612.xml" /><Relationship Id="rId616" Type="http://schemas.openxmlformats.org/officeDocument/2006/relationships/slide" Target="slides/slide613.xml" /><Relationship Id="rId617" Type="http://schemas.openxmlformats.org/officeDocument/2006/relationships/slide" Target="slides/slide614.xml" /><Relationship Id="rId618" Type="http://schemas.openxmlformats.org/officeDocument/2006/relationships/slide" Target="slides/slide615.xml" /><Relationship Id="rId619" Type="http://schemas.openxmlformats.org/officeDocument/2006/relationships/tags" Target="tags/tag54.xml" /><Relationship Id="rId62" Type="http://schemas.openxmlformats.org/officeDocument/2006/relationships/slide" Target="slides/slide59.xml" /><Relationship Id="rId620" Type="http://schemas.openxmlformats.org/officeDocument/2006/relationships/presProps" Target="presProps.xml" /><Relationship Id="rId621" Type="http://schemas.openxmlformats.org/officeDocument/2006/relationships/viewProps" Target="viewProps.xml" /><Relationship Id="rId622" Type="http://schemas.openxmlformats.org/officeDocument/2006/relationships/theme" Target="theme/theme1.xml" /><Relationship Id="rId623" Type="http://schemas.openxmlformats.org/officeDocument/2006/relationships/tableStyles" Target="tableStyles.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slide" Target="slides/slide80.xml" /><Relationship Id="rId84" Type="http://schemas.openxmlformats.org/officeDocument/2006/relationships/slide" Target="slides/slide81.xml" /><Relationship Id="rId85" Type="http://schemas.openxmlformats.org/officeDocument/2006/relationships/slide" Target="slides/slide82.xml" /><Relationship Id="rId86" Type="http://schemas.openxmlformats.org/officeDocument/2006/relationships/slide" Target="slides/slide83.xml" /><Relationship Id="rId87" Type="http://schemas.openxmlformats.org/officeDocument/2006/relationships/slide" Target="slides/slide84.xml" /><Relationship Id="rId88" Type="http://schemas.openxmlformats.org/officeDocument/2006/relationships/slide" Target="slides/slide85.xml" /><Relationship Id="rId89" Type="http://schemas.openxmlformats.org/officeDocument/2006/relationships/slide" Target="slides/slide86.xml" /><Relationship Id="rId9" Type="http://schemas.openxmlformats.org/officeDocument/2006/relationships/slide" Target="slides/slide6.xml" /><Relationship Id="rId90" Type="http://schemas.openxmlformats.org/officeDocument/2006/relationships/slide" Target="slides/slide87.xml" /><Relationship Id="rId91" Type="http://schemas.openxmlformats.org/officeDocument/2006/relationships/slide" Target="slides/slide88.xml" /><Relationship Id="rId92" Type="http://schemas.openxmlformats.org/officeDocument/2006/relationships/slide" Target="slides/slide89.xml" /><Relationship Id="rId93" Type="http://schemas.openxmlformats.org/officeDocument/2006/relationships/slide" Target="slides/slide90.xml" /><Relationship Id="rId94" Type="http://schemas.openxmlformats.org/officeDocument/2006/relationships/slide" Target="slides/slide91.xml" /><Relationship Id="rId95" Type="http://schemas.openxmlformats.org/officeDocument/2006/relationships/slide" Target="slides/slide92.xml" /><Relationship Id="rId96" Type="http://schemas.openxmlformats.org/officeDocument/2006/relationships/slide" Target="slides/slide93.xml" /><Relationship Id="rId97" Type="http://schemas.openxmlformats.org/officeDocument/2006/relationships/slide" Target="slides/slide94.xml" /><Relationship Id="rId98" Type="http://schemas.openxmlformats.org/officeDocument/2006/relationships/slide" Target="slides/slide95.xml" /><Relationship Id="rId99" Type="http://schemas.openxmlformats.org/officeDocument/2006/relationships/slide" Target="slides/slide9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B3AD26-BB5B-4B58-9E34-0F1D9885EC2A}" type="datetimeFigureOut">
              <a:rPr lang="zh-CN" altLang="en-US" smtClean="0"/>
              <a:t>2021/2/20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C80E95-F800-4685-9CC0-BEAD22302047}" type="slidenum">
              <a:rPr lang="zh-CN" altLang="en-US" smtClean="0"/>
              <a:t>‹#›</a:t>
            </a:fld>
            <a:endParaRPr lang="zh-CN" altLang="en-US"/>
          </a:p>
        </p:txBody>
      </p:sp>
    </p:spTree>
    <p:extLst>
      <p:ext uri="{BB962C8B-B14F-4D97-AF65-F5344CB8AC3E}">
        <p14:creationId xmlns:p14="http://schemas.microsoft.com/office/powerpoint/2010/main" val="1710423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p:transition spd="med">
    <p:wipe dir="d"/>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目录">
    <p:spTree>
      <p:nvGrpSpPr>
        <p:cNvPr id="1" name=""/>
        <p:cNvGrpSpPr/>
        <p:nvPr/>
      </p:nvGrpSpPr>
      <p:grpSpPr>
        <a:xfrm>
          <a:off x="0" y="0"/>
          <a:ext cx="0" cy="0"/>
        </a:xfrm>
      </p:grpSpPr>
    </p:spTree>
  </p:cSld>
  <p:clrMapOvr>
    <a:masterClrMapping/>
  </p:clrMapOvr>
  <p:transition spd="med">
    <p:wipe dir="d"/>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E8E485-00DC-4063-B6EA-323604CC0A9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Lst>
  <p:transition spd="med">
    <p:wipe dir="d"/>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jpeg"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jpeg"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jpeg"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5.jpeg" /></Relationships>
</file>

<file path=ppt/slides/_rels/slide16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6.xml" /></Relationships>
</file>

<file path=ppt/slides/_rels/slide18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7.xml" /></Relationships>
</file>

<file path=ppt/slides/_rels/slide18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18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jpeg" /></Relationships>
</file>

<file path=ppt/slides/_rels/slide19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4.xml" TargetMode="Internal" /><Relationship Id="rId3" Type="http://schemas.openxmlformats.org/officeDocument/2006/relationships/slide" Target="slide1.xml" TargetMode="In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jpeg" /></Relationships>
</file>

<file path=ppt/slides/_rels/slide2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8.xml" /></Relationships>
</file>

<file path=ppt/slides/_rels/slide24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9.xml" /></Relationships>
</file>

<file path=ppt/slides/_rels/slide24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1.xml" /></Relationships>
</file>

<file path=ppt/slides/_rels/slide2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2.xml" /></Relationships>
</file>

<file path=ppt/slides/_rels/slide26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3.xml" /></Relationships>
</file>

<file path=ppt/slides/_rels/slide26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4.xml" /></Relationships>
</file>

<file path=ppt/slides/_rels/slide27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5.xml" /></Relationships>
</file>

<file path=ppt/slides/_rels/slide27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6.xml" /></Relationships>
</file>

<file path=ppt/slides/_rels/slide2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8.xml" /></Relationships>
</file>

<file path=ppt/slides/_rels/slide28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9.xml" /></Relationships>
</file>

<file path=ppt/slides/_rels/slide28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0.xml" /></Relationships>
</file>

<file path=ppt/slides/_rels/slide28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1.xml" /></Relationships>
</file>

<file path=ppt/slides/_rels/slide28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2.xml" /></Relationships>
</file>

<file path=ppt/slides/_rels/slide28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3.xml" /></Relationships>
</file>

<file path=ppt/slides/_rels/slide28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4.xml" /></Relationships>
</file>

<file path=ppt/slides/_rels/slide28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6.xml" /></Relationships>
</file>

<file path=ppt/slides/_rels/slide29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7.xml" /></Relationships>
</file>

<file path=ppt/slides/_rels/slide29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29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s>
</file>

<file path=ppt/slides/_rels/slide3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8.xml" /></Relationships>
</file>

<file path=ppt/slides/_rels/slide34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9.xml" /></Relationships>
</file>

<file path=ppt/slides/_rels/slide3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9.jpeg" /></Relationships>
</file>

<file path=ppt/slides/_rels/slide3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xml" /></Relationships>
</file>

<file path=ppt/slides/_rels/slide36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0.jpeg" /></Relationships>
</file>

<file path=ppt/slides/_rels/slide37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39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2.png" /></Relationships>
</file>

<file path=ppt/slides/_rels/slide40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3.jpeg" /></Relationships>
</file>

<file path=ppt/slides/_rels/slide4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0.xml" /></Relationships>
</file>

<file path=ppt/slides/_rels/slide4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1.xml" /></Relationships>
</file>

<file path=ppt/slides/_rels/slide46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2.xml" /></Relationships>
</file>

<file path=ppt/slides/_rels/slide4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3.xml" /></Relationships>
</file>

<file path=ppt/slides/_rels/slide47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4.xml" /><Relationship Id="rId3" Type="http://schemas.openxmlformats.org/officeDocument/2006/relationships/image" Target="../media/image1.jpeg" /></Relationships>
</file>

<file path=ppt/slides/_rels/slide47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5.xml" /></Relationships>
</file>

<file path=ppt/slides/_rels/slide47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4.jpeg" /></Relationships>
</file>

<file path=ppt/slides/_rels/slide48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6.xml" /></Relationships>
</file>

<file path=ppt/slides/_rels/slide5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7.xml" /></Relationships>
</file>

<file path=ppt/slides/_rels/slide5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8.xml" /></Relationships>
</file>

<file path=ppt/slides/_rels/slide5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9.xml" /></Relationships>
</file>

<file path=ppt/slides/_rels/slide5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0.xml" /></Relationships>
</file>

<file path=ppt/slides/_rels/slide52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1.xml" /></Relationships>
</file>

<file path=ppt/slides/_rels/slide5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2.xml" /></Relationships>
</file>

<file path=ppt/slides/_rels/slide52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3.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4.xml" /></Relationships>
</file>

<file path=ppt/slides/_rels/slide5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5.xml" /></Relationships>
</file>

<file path=ppt/slides/_rels/slide5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6.xml" /></Relationships>
</file>

<file path=ppt/slides/_rels/slide53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7.xml" /></Relationships>
</file>

<file path=ppt/slides/_rels/slide5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8.xml" /></Relationships>
</file>

<file path=ppt/slides/_rels/slide53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9.xml" /></Relationships>
</file>

<file path=ppt/slides/_rels/slide5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4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50.xml" /></Relationships>
</file>

<file path=ppt/slides/_rels/slide54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51.xml" /></Relationships>
</file>

<file path=ppt/slides/_rels/slide54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52.xml" /></Relationships>
</file>

<file path=ppt/slides/_rels/slide54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53.xml" /></Relationships>
</file>

<file path=ppt/slides/_rels/slide5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5.pn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xml" TargetMode="Interna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1.xml" TargetMode="Interna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0.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7.xml" TargetMode="Interna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7.xml" TargetMode="Interna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7.xml" TargetMode="Interna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5.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河南"/>
          <p:cNvSpPr/>
          <p:nvPr/>
        </p:nvSpPr>
        <p:spPr bwMode="auto">
          <a:xfrm>
            <a:off x="2927463" y="367983"/>
            <a:ext cx="6222773" cy="6120763"/>
          </a:xfrm>
          <a:custGeom>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bg1">
              <a:lumMod val="95000"/>
            </a:schemeClr>
          </a:solidFill>
          <a:ln w="19050">
            <a:solidFill>
              <a:schemeClr val="bg1">
                <a:lumMod val="85000"/>
              </a:schemeClr>
            </a:solidFill>
            <a:round/>
          </a:ln>
        </p:spPr>
        <p:txBody>
          <a:bodyPr/>
          <a:lstStyle/>
          <a:p>
            <a:endParaRPr lang="zh-CN" altLang="en-US"/>
          </a:p>
        </p:txBody>
      </p:sp>
      <p:grpSp>
        <p:nvGrpSpPr>
          <p:cNvPr id="4" name="组合 3"/>
          <p:cNvGrpSpPr/>
          <p:nvPr/>
        </p:nvGrpSpPr>
        <p:grpSpPr>
          <a:xfrm>
            <a:off x="1055077" y="2418125"/>
            <a:ext cx="10081846" cy="1510035"/>
            <a:chOff x="1055077" y="2418125"/>
            <a:chExt cx="10081846" cy="1510035"/>
          </a:xfrm>
        </p:grpSpPr>
        <p:sp>
          <p:nvSpPr>
            <p:cNvPr id="10" name="矩形 9"/>
            <p:cNvSpPr/>
            <p:nvPr/>
          </p:nvSpPr>
          <p:spPr>
            <a:xfrm>
              <a:off x="1055077" y="3221405"/>
              <a:ext cx="10081846" cy="706755"/>
            </a:xfrm>
            <a:prstGeom prst="rect">
              <a:avLst/>
            </a:prstGeom>
          </p:spPr>
          <p:txBody>
            <a:bodyPr wrap="square">
              <a:spAutoFit/>
            </a:bodyPr>
            <a:lstStyle/>
            <a:p>
              <a:pPr algn="ctr"/>
              <a:r>
                <a:rPr lang="zh-CN" altLang="en-US" sz="4000" b="1">
                  <a:solidFill>
                    <a:srgbClr val="EE3028"/>
                  </a:solidFill>
                  <a:cs typeface="+mn-ea"/>
                  <a:sym typeface="+mn-lt"/>
                </a:rPr>
                <a:t>专题一　记叙文阅读</a:t>
              </a:r>
            </a:p>
          </p:txBody>
        </p:sp>
        <p:sp>
          <p:nvSpPr>
            <p:cNvPr id="12" name="文本框 11"/>
            <p:cNvSpPr txBox="1"/>
            <p:nvPr/>
          </p:nvSpPr>
          <p:spPr>
            <a:xfrm>
              <a:off x="3462973" y="2418125"/>
              <a:ext cx="5266055" cy="662734"/>
            </a:xfrm>
            <a:prstGeom prst="roundRect">
              <a:avLst>
                <a:gd name="adj" fmla="val 50000"/>
              </a:avLst>
            </a:prstGeom>
            <a:solidFill>
              <a:srgbClr val="EE3028"/>
            </a:solidFill>
            <a:effectLst/>
          </p:spPr>
          <p:txBody>
            <a:bodyPr wrap="square" bIns="54000" rtlCol="0">
              <a:spAutoFit/>
            </a:bodyPr>
            <a:lstStyle/>
            <a:p>
              <a:pPr algn="ctr"/>
              <a:r>
                <a:rPr lang="zh-CN" altLang="en-US" sz="2400" b="1">
                  <a:solidFill>
                    <a:schemeClr val="bg1"/>
                  </a:solidFill>
                  <a:cs typeface="+mn-ea"/>
                  <a:sym typeface="+mn-lt"/>
                </a:rPr>
                <a:t>第三部分　现代文阅读</a:t>
              </a: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《我的太爷老师》</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2020</a:t>
            </a:r>
            <a:r>
              <a:rPr lang="zh-CN" altLang="en-US">
                <a:solidFill>
                  <a:schemeClr val="bg1"/>
                </a:solidFill>
                <a:sym typeface="+mn-lt"/>
              </a:rPr>
              <a:t>河南</a:t>
            </a:r>
          </a:p>
        </p:txBody>
      </p:sp>
      <p:sp>
        <p:nvSpPr>
          <p:cNvPr id="2" name="文本框 1"/>
          <p:cNvSpPr txBox="1"/>
          <p:nvPr/>
        </p:nvSpPr>
        <p:spPr>
          <a:xfrm>
            <a:off x="382270" y="1250315"/>
            <a:ext cx="11426825" cy="119888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1.作为一名优秀的人民教师，“我的太爷老师”的优秀体现在哪些方面?请结合全文内容分条概括。(4分)</a:t>
            </a:r>
          </a:p>
        </p:txBody>
      </p:sp>
      <p:sp>
        <p:nvSpPr>
          <p:cNvPr id="3" name="文本框 2"/>
          <p:cNvSpPr txBox="1"/>
          <p:nvPr/>
        </p:nvSpPr>
        <p:spPr>
          <a:xfrm>
            <a:off x="655320" y="2962275"/>
            <a:ext cx="10770870" cy="3415030"/>
          </a:xfrm>
          <a:prstGeom prst="rect">
            <a:avLst/>
          </a:prstGeom>
          <a:noFill/>
        </p:spPr>
        <p:txBody>
          <a:bodyPr wrap="square" rtlCol="0">
            <a:spAutoFit/>
          </a:bodyPr>
          <a:lstStyle/>
          <a:p>
            <a:pPr fontAlgn="auto">
              <a:lnSpc>
                <a:spcPct val="150000"/>
              </a:lnSpc>
            </a:pP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能干能行，多才多艺，把自己的才艺都用在教学上。②克服困难，在艰苦的条件下灵活地组织教学。③教学有方，有声有色，形神兼具。④对学生严格要求，不允许学生逃学，注重学生行为习惯的养成。⑤对学生进行劳动教育和艺术启蒙。或组织学生参加劳动和艺体活动。⑥不断学习，提升自己，适应教学。(答出任意四条，意思对即可。一条1分，共4分。如有其他答案，符合文章内容亦可酌情给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[2020重庆A《赔偿》]小说有两条情节发展线，请用简洁的语言把下面的梳理补充完整。(4分)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以老人的活动为明线：追赶买主→</a:t>
            </a:r>
            <a:r>
              <a:rPr lang="zh-CN" altLang="en-US" sz="2400" u="sng">
                <a:latin typeface="宋体" panose="02010600030101010101" pitchFamily="2" charset="-122"/>
                <a:ea typeface="宋体" panose="02010600030101010101" pitchFamily="2" charset="-122"/>
                <a:cs typeface="宋体" panose="02010600030101010101" pitchFamily="2" charset="-122"/>
              </a:rPr>
              <a:t>①　　　　</a:t>
            </a:r>
            <a:r>
              <a:rPr lang="zh-CN" altLang="en-US" sz="2400">
                <a:latin typeface="宋体" panose="02010600030101010101" pitchFamily="2" charset="-122"/>
                <a:ea typeface="宋体" panose="02010600030101010101" pitchFamily="2" charset="-122"/>
                <a:cs typeface="宋体" panose="02010600030101010101" pitchFamily="2" charset="-122"/>
              </a:rPr>
              <a:t>→双倍赔偿</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以“我”的活动为暗线：</a:t>
            </a:r>
            <a:r>
              <a:rPr lang="zh-CN" altLang="en-US" sz="2400" u="sng">
                <a:latin typeface="宋体" panose="02010600030101010101" pitchFamily="2" charset="-122"/>
                <a:ea typeface="宋体" panose="02010600030101010101" pitchFamily="2" charset="-122"/>
                <a:cs typeface="宋体" panose="02010600030101010101" pitchFamily="2" charset="-122"/>
              </a:rPr>
              <a:t>②　　　　</a:t>
            </a:r>
            <a:r>
              <a:rPr lang="zh-CN" altLang="en-US" sz="2400">
                <a:latin typeface="宋体" panose="02010600030101010101" pitchFamily="2" charset="-122"/>
                <a:ea typeface="宋体" panose="02010600030101010101" pitchFamily="2" charset="-122"/>
                <a:cs typeface="宋体" panose="02010600030101010101" pitchFamily="2" charset="-122"/>
              </a:rPr>
              <a:t>→被追上，知真相→获赔偿，付真钞</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①摔碎泥塑，告知真相　②用假钞，买泥塑(或买泥塑，急离开)(意思对即可。每空2分，共4分)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[2020宁波《城堡旁的老树》]万物有灵。下面是老树讲的故事，请你根据文章内容，将故事补充完整。(4分)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119888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76" name="2021宁波语图2.jpg" descr="id:2147491503;FounderCES"/>
          <p:cNvPicPr>
            <a:picLocks noChangeAspect="1"/>
          </p:cNvPicPr>
          <p:nvPr/>
        </p:nvPicPr>
        <p:blipFill>
          <a:blip r:embed="rId2"/>
          <a:stretch>
            <a:fillRect/>
          </a:stretch>
        </p:blipFill>
        <p:spPr>
          <a:xfrm>
            <a:off x="1929765" y="2850515"/>
            <a:ext cx="8126095" cy="272669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(1)为了躲避老鹰的追捕，躲到了我的根下，发现了王冠　(2)老鼠国和蟾蜍国开战，为了赢取胜利，鼠王向我索要果实、树枝(意思对即可。一点2分，共4分)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175323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解法建模</a:t>
            </a:r>
          </a:p>
          <a:p>
            <a:pPr algn="ctr">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78" name="18ZKYWTJ-37A.eps" descr="id:2147491517;FounderCES"/>
          <p:cNvPicPr>
            <a:picLocks noChangeAspect="1"/>
          </p:cNvPicPr>
          <p:nvPr/>
        </p:nvPicPr>
        <p:blipFill>
          <a:blip r:embed="rId2"/>
          <a:stretch>
            <a:fillRect/>
          </a:stretch>
        </p:blipFill>
        <p:spPr>
          <a:xfrm>
            <a:off x="2301240" y="2846705"/>
            <a:ext cx="8319770" cy="344932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归纳、复述故事情节</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[七上《皇帝的新装》“思考探究”]这篇童话想象奇特，人物滑稽可笑，情节荒诞离奇。快速阅读全文，把握故事情节，并用自己的话简要复述。</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归纳、复述故事情节</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一位奢侈昏庸的皇帝每天只顾着穿好看的新衣服，不管其他任何事。他每一天每一点钟都要换一套衣服。有一天他居住的那个大城市里来了两个骗子，他们称能织出人类所能想到的最美的布，做成任何不称职或者愚蠢得不可救药的人都看不见的衣服。皇帝于是聘请他们织布。</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归纳、复述故事情节</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大臣、皇帝都看不见这种奇特的布料，但是他们都自欺欺人，不肯承认。皇帝甚至奖励了两个骗子，答应穿着这种看不见的布料做的“新衣”参加游行大典。游行那天，老百姓交口称赞“新衣”好看，直到一个孩子天真地说出“他什么衣服也没有穿啊”才揭穿谎言。但是，皇帝怕百姓说他愚蠢，坚持光着身子参加完游行大典。</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归纳、复述故事情节</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 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[2015河南B卷《大年夜》]请简要概括大年夜在小理发店发生的故事。(4分)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《我的太爷老师》</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2020</a:t>
            </a:r>
            <a:r>
              <a:rPr lang="zh-CN" altLang="en-US">
                <a:solidFill>
                  <a:schemeClr val="bg1"/>
                </a:solidFill>
                <a:sym typeface="+mn-lt"/>
              </a:rPr>
              <a:t>河南</a:t>
            </a:r>
          </a:p>
        </p:txBody>
      </p:sp>
      <p:sp>
        <p:nvSpPr>
          <p:cNvPr id="2" name="文本框 1"/>
          <p:cNvSpPr txBox="1"/>
          <p:nvPr/>
        </p:nvSpPr>
        <p:spPr>
          <a:xfrm>
            <a:off x="382270" y="1250315"/>
            <a:ext cx="11426825" cy="6451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2.阅读第⑥段，分析作者是怎样表现孩子们“踏青”的快乐的。(4分)</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558165" y="2330450"/>
            <a:ext cx="10770870" cy="3969385"/>
          </a:xfrm>
          <a:prstGeom prst="rect">
            <a:avLst/>
          </a:prstGeom>
          <a:noFill/>
        </p:spPr>
        <p:txBody>
          <a:bodyPr wrap="square" rtlCol="0">
            <a:spAutoFit/>
          </a:bodyPr>
          <a:lstStyle/>
          <a:p>
            <a:pPr fontAlgn="auto">
              <a:lnSpc>
                <a:spcPct val="150000"/>
              </a:lnSpc>
            </a:pP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通过描写景物来衬托快乐：描写春夏之交山野清新宜人、生机盎然的景象，衬托孩子们快乐的心情。②通过写人物活动来表现快乐：展现丰富多彩、趣味盎然的山野活动，选取盘花环、吹马莲等有趣的细节，描写去山野路上敲锣打鼓的情景和踏青后满载而归的情景，表现孩子们的快乐。(意思对即可。“写景”和“写人”两方面，一方面2分，共4分。其中“写人”方面答出两点即可。如果从词语使用、修辞手法、句式特点等角度分析，能关注到“写景”和“写人”两方面，分析合理亦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归纳、复述故事情节</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老板正要关店门回老家过年，“我”来理发。(1分)老板正准备给“我”理发时，来了个女人要做头发，“我”怕耽误老板时间，让那女人先理，并想悄悄离开。(2分)老板挽留“我”，坚持给“我”理完发才离开。(1分)(意思对即可。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归纳、复述故事情节</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 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[2020舟山《剃头匠》]摄制组想作前期宣传，请你根据小说内容，用简洁的语言给这部电影写一个剧情介绍。(60字以内)(3分)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归纳、复述故事情节</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示例一：本片讲述了父子两代人敬业爱岗、关爱生命、积极奉献、为他人服务的感人故事。(3分)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归纳、复述故事情节</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示例二：本片讲述了父子两代人关于是否继承剃头匠职业的矛盾冲突。儿子成为医生后理解了父亲，毅然在抗疫中为流浪汉修容，感人肺腑。(3分)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归纳、复述故事情节</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示例三：本片讲述了两个动人的故事。一个是父亲身残志坚，养活一家人，尊重生命的故事；一个是儿子理解、继承父亲精神，投身抗疫的故事。(3分)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归纳、复述故事情节</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示例四：本片讲述父子两代人的大爱故事，不同的职业，一样的实干、奉献。人物质朴而伟大，催人泪下。(3分)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归纳、复述故事情节</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示例五：本片讲述了父子两代人因儿子是否从事剃头匠这个职业而发生矛盾冲突的感人故事。情节曲折，人物生动，内涵深刻，令人深思。(3分)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归纳、复述故事情节</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[2019宁波《月下看猫头鹰》]在去看猫头鹰的路上，“我”遇到了许多困难，“我”想起了一些话，“我”克服了困难。仿照示例，用“虽然……但是……因为……”概括情节。(两个即可)(4分)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【示例】虽然“我”跟着爸爸跌跌撞撞很辛苦，但是“我”没有喊累，因为“我”想起了爸爸说“出去看猫头鹰，就得保持安静”。</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归纳、复述故事情节</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①虽然猫头鹰一开始没有出现，但是“我”并不难过，因为“我”想起几个哥哥说的话：猫头鹰是有时候出现，有时候不出现的。②虽然“我”冻得发疼，但是“我”一句抱怨的话也没说，因为出去看猫头鹰，一定要安静，一定要坚强。③虽然“我”很担心有什么东西躲在大树背后，但是“我”问都没问，因为出去看猫头鹰，一定要勇敢。(每点2分，答出两点，意思对即可。共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归纳、复述故事情节</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归纳、复述故事情节，常用的方法有以下四种：</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①段意合并法。这种方法一般适用于主体部分是并列结构的文章，把每段大意综合起来，加以概括即可。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《我的太爷老师》</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2020</a:t>
            </a:r>
            <a:r>
              <a:rPr lang="zh-CN" altLang="en-US">
                <a:solidFill>
                  <a:schemeClr val="bg1"/>
                </a:solidFill>
                <a:sym typeface="+mn-lt"/>
              </a:rPr>
              <a:t>河南</a:t>
            </a:r>
          </a:p>
        </p:txBody>
      </p:sp>
      <p:sp>
        <p:nvSpPr>
          <p:cNvPr id="2" name="文本框 1"/>
          <p:cNvSpPr txBox="1"/>
          <p:nvPr/>
        </p:nvSpPr>
        <p:spPr>
          <a:xfrm>
            <a:off x="479425" y="942340"/>
            <a:ext cx="11426825" cy="175323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3.本文是一篇回忆性散文。作者回忆了“我的太爷老师”的许多事，他是如何把这些事有条不紊地组织在一起的?请结合相关内容概括作答。(4分)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709930" y="2695575"/>
            <a:ext cx="11195685" cy="3969385"/>
          </a:xfrm>
          <a:prstGeom prst="rect">
            <a:avLst/>
          </a:prstGeom>
          <a:noFill/>
        </p:spPr>
        <p:txBody>
          <a:bodyPr wrap="square" rtlCol="0">
            <a:spAutoFit/>
          </a:bodyPr>
          <a:lstStyle/>
          <a:p>
            <a:pPr fontAlgn="auto">
              <a:lnSpc>
                <a:spcPct val="150000"/>
              </a:lnSpc>
            </a:pP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以“我”对太爷老师的感激、崇敬和赞美之情为线索，将这些事组织在一起。②详写太爷老师教书生涯中的事，略写他辞职后的境遇。或先概述(略写)太爷老师作为“行人”的各种才能，再详述他作为老师的具体事情。或略写学堂内的文化课教学，详写学堂外(山野田间)的各种教学活动。③按时间顺序写太爷老师的教书生涯和辞职后的境遇。或写教学暗含空间顺序，由学堂内到学堂外；写学堂外教学活动主要按照时间顺序。(第①②③点答出任意两点，意思对即可。一点2分，共4分。如有其他答案，言之成理亦可酌情给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归纳、复述故事情节</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②要素串联法。即在写人叙事类的文章里，把时间、地点、人物、事件及结果等基本要素串联起来，用简洁的语言进行表述。</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③问题概括法。阅读时抓住文章讲述的主要问题，把主要问题的陈述内容概括起来即可。</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④文题拓展法。有的文章题目能高度概括故事的情节，考生只需对它稍加扩展充实即可。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理解、分析文章内容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[八下教参《社戏》“问题研究”]作者为什么说平桥村“在我是乐土”?</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898525" y="1567180"/>
            <a:ext cx="10898505"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理解、分析文章内容</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民风淳朴的乡村，对一个在封建家庭中生长，受各种规矩束缚的孩子来说，确实是快乐自由的天堂。“我”作为客人，在这里“得到优待”，钓到虾“照例是归我吃”，小伙伴们对“我”体贴照顾，尤其是在看社戏的前后，这种体贴照顾表现得淋漓尽致；“我”在这里可以免念那些陈腐无用的经书，对于自幼就接受封建礼教的“我”而言，这样的自由是多么宝贵的享受，而且在农村可以亲近大自然，“掘蚯蚓”“钓虾”“放牛”，相对于城镇宅院中“我”那种受束缚的生活而言，这种生活无疑是新鲜有趣、有魅力的。</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理解、分析文章内容</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[2017河南《唯有垂杨管别离》]岳老师两次大哭的原因分别是什么?请具体分析。(4分)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理解、分析文章内容</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第一次大哭的原因：①小病号“反正活不了几年了”的话深深刺痛了她。②为自己只顾教学，忽视了小病号的感受而自责。(意思对即可。每点1分，共2分)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第二次大哭的原因：①为与小病号分别而伤感。②为小病号背出诗而欣慰、感动。(意思对即可，每点1分，共2分)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(共4分)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理解、分析文章内容</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[2013河南《放学》]放学回家的路程，妈妈认为只需十五分钟，安安却走了一小时零十分。为什么会有这样的矛盾?(2分)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理解、分析文章内容</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放学回家的路程只需十五分钟，是妈妈以成人的思维，按直奔目的地的时间来计算的。事实上，孩子天性好奇爱玩，容易被路上的事物吸引，所以安安一路玩耍却没有意识到耽误了回家的时间。(意思对即可。2分)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理解、分析文章内容</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[2020哈尔滨《绳子那头》]阅读第⑦~⑨段，思考并回答下面两个问题。(4分)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(1)父亲踩空了，心里很害怕，在回答“我”和母亲的询问时，为什么还带着笑意?</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(2)父亲带着笑意说没划伤，还夸“我”劲儿大，为什么“我”却很想哭?</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理解、分析文章内容</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(1)故作轻松，掩饰自己的紧张、害怕；安慰焦急的妻儿，消除他们的担心；为儿子长大了能帮自己而欣慰。(答出两点，意思对即可。一点1分，共2分)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(2)父亲的工作危险、艰辛，“我”心疼他；父亲身处险境，还安慰“我”和母亲，“我”很感动。(意思对即可。一点1分，共2分)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(共4分)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理解、分析文章内容</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[2020温州《子规的画》]下列关于子规画作“关东菊”的表述，符合文意的一项是(　　)(2分)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A.此画构图简单，但颜色有些繁杂。</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B.此画虽单调平凡，却流畅自然。</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C.此画朴拙认真，但缺少美感。</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D.此画虽画简单花草， 却也遵循画理。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《我的太爷老师》</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2020</a:t>
            </a:r>
            <a:r>
              <a:rPr lang="zh-CN" altLang="en-US">
                <a:solidFill>
                  <a:schemeClr val="bg1"/>
                </a:solidFill>
                <a:sym typeface="+mn-lt"/>
              </a:rPr>
              <a:t>河南</a:t>
            </a:r>
          </a:p>
        </p:txBody>
      </p:sp>
      <p:sp>
        <p:nvSpPr>
          <p:cNvPr id="2" name="文本框 1"/>
          <p:cNvSpPr txBox="1"/>
          <p:nvPr/>
        </p:nvSpPr>
        <p:spPr>
          <a:xfrm>
            <a:off x="382270" y="1250315"/>
            <a:ext cx="11426825" cy="119888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4.结合文章内容，探究作者写“我的太爷老师”的用意。(4分)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55320" y="2962275"/>
            <a:ext cx="10770870" cy="2306955"/>
          </a:xfrm>
          <a:prstGeom prst="rect">
            <a:avLst/>
          </a:prstGeom>
          <a:noFill/>
        </p:spPr>
        <p:txBody>
          <a:bodyPr wrap="square" rtlCol="0">
            <a:spAutoFit/>
          </a:bodyPr>
          <a:lstStyle/>
          <a:p>
            <a:pPr fontAlgn="auto">
              <a:lnSpc>
                <a:spcPct val="150000"/>
              </a:lnSpc>
            </a:pP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表达对“我的太爷老师”的感激、崇敬和赞美之情。②肯定所有像太爷老师一样的民办教师对农村教育的巨大贡献，表达对他们的崇敬、赞美之情。③引发人们对这一群体的贡献与命运的关注。(意思对即可。第①②点，一点1分；第③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理解、分析文章内容</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D(2分)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理解、分析文章内容</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a:latin typeface="黑体" panose="02010609060101010101" pitchFamily="49" charset="-122"/>
                <a:ea typeface="黑体" panose="02010609060101010101" pitchFamily="49" charset="-122"/>
                <a:cs typeface="宋体" panose="02010600030101010101" pitchFamily="2" charset="-122"/>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解答此类试题，可以按照以下步骤：</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(1)通读文章，锁定相关语句。题干若点明答题区域，考生可根据关键词句分析该区域的内容；若没有点明答题区域，则应先锁定原文中相关词句或内容的位置，然后展开分析。</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理解、分析文章内容</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(2)仔细阅读相关文字，在理解句意、层意的基础上，重点从情节安排、情感抒发、主题表达等角度分析，挖掘文字背后隐含的信息，进而把握答题要点。</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(3)将答题要点进行整合、归纳。有的答题要点可以直接摘录整合作为答案；有的答题要点则比较零散，整合时则须加上自己的理解或思考，从而表达完整、明确的意思。</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把握事物特点及内涵</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[七上《从百草园到三味书屋》“思考探究”]试用一两个词语概括三味书屋的生活，并结合课文说说你的依据。</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把握事物特点及内涵</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【示例】“快乐” 作者对早年读书生活的回忆重心并不在其苦，而在其乐。写了读书时偷跑进后花园折蜡梅花、寻蝉蜕和捉苍蝇喂蚂蚁；还写了被老师发现，回书屋，“大家放开喉咙读一阵书”，听老师一个人大声入迷地朗读；又有趁老师读书入迷，“有几个便用纸糊的盔甲套在指甲上做戏”，“我是画画儿”等课堂生活的细节描写。其中传递的更多的是一种儿童的快乐，一种成年人再也没有的单纯的快乐。</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把握事物特点及内涵</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[七上教参《雨的四季》“问题探究”]如何理解文中的“雨”这一意象?</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把握事物特点及内涵</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本文的雨有多重意义。一是自然形态的雨；二是作者带着有情的眼光来观照，赋予了灵性和情感的雨。前者表现的是雨的客观形态，是实写；后者表现的是雨的精神内核，是虚写。后一种雨代表了作者的诗情、艺境和审美情趣。</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把握事物特点及内涵</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[2020盐城《人间烟火气》]阅读第④段，分别用本段中的一个词概括早晨炊烟和黄昏炊烟的不同特点。(2分)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把握事物特点及内涵</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早晨炊烟：生机(或活力)　黄昏炊烟：朴实(或温暖)(2分)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把握事物特点及内涵</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[2020北京《抬头看见花》]文章写了很多“花”。这些“花”既指自然界的鲜花，如长寿梅、玉兰花；也指①</a:t>
            </a:r>
            <a:r>
              <a:rPr lang="zh-CN" altLang="en-US" sz="2400" u="sng">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，如纸花、木花；还指②</a:t>
            </a:r>
            <a:r>
              <a:rPr lang="zh-CN" altLang="en-US" sz="2400" u="sng">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，如女性好友、微笑的女孩、进城务工的夫妇。(3分)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2275840"/>
            <a:ext cx="11426825" cy="230695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①这一把用了多年的旧梳子，滑润无比，上面还浸染着属于母亲的独特发香。我用它给母亲梳头，小心谨慎，尽量少让头发掉落。母亲背对我坐着，花白的发根清晰可见。唉，曾经多么乌黑浓密的长发，如今却变得如此稀薄，只余小小一握在我的左手掌心。</a:t>
            </a:r>
          </a:p>
        </p:txBody>
      </p:sp>
    </p:spTree>
  </p:cSld>
  <p:clrMapOvr>
    <a:masterClrMapping/>
  </p:clrMapOvr>
  <p:transition spd="med">
    <p:wipe dir="d"/>
  </p:transition>
  <p:timing/>
</p:sld>
</file>

<file path=ppt/slides/slide1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把握事物特点及内涵</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①人们创造出来的花　②像花一样的人(3分)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把握事物特点及内涵</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解答把握事物特点类试题，可以按照以下步骤：①审要求，明段落。这类试题往往对要概括的内容或事物有明确指向，审清要求，明确这些内容具体在哪些段落中。②筛信息，画词句。很多时候，需要概括的内容和要点都在原文中，因此，从原文中找关键词句，是解答此类题的关键。若从原文中没有找到关键词句，则需比对分析相关内容，找寻共性，用凝练的词语或句子概括作答。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把握事物特点及内涵</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解法建模</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p>
        </p:txBody>
      </p:sp>
      <p:pic>
        <p:nvPicPr>
          <p:cNvPr id="105" name="21-QETI-7.eps" descr="id:2147491706;FounderCES"/>
          <p:cNvPicPr>
            <a:picLocks noChangeAspect="1"/>
          </p:cNvPicPr>
          <p:nvPr/>
        </p:nvPicPr>
        <p:blipFill>
          <a:blip r:embed="rId2"/>
          <a:stretch>
            <a:fillRect/>
          </a:stretch>
        </p:blipFill>
        <p:spPr>
          <a:xfrm>
            <a:off x="2915285" y="2871470"/>
            <a:ext cx="6749415" cy="325247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76347" y="2550850"/>
            <a:ext cx="10219174" cy="2306955"/>
          </a:xfrm>
          <a:prstGeom prst="rect">
            <a:avLst/>
          </a:prstGeom>
        </p:spPr>
        <p:txBody>
          <a:bodyPr wrap="square">
            <a:spAutoFit/>
          </a:bodyPr>
          <a:lstStyle/>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一般来说，标题是对文章内容、主题、描写对象以及作者思想情感等的高度概括与提炼。</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分析标题含义，一般从表层含义和深层含义两方面入手。表层含义，即标题的字面含义；深层含义，即标题的引申义、象征义、比喻义。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76347" y="2550850"/>
            <a:ext cx="10219174" cy="2306955"/>
          </a:xfrm>
          <a:prstGeom prst="rect">
            <a:avLst/>
          </a:prstGeom>
        </p:spPr>
        <p:txBody>
          <a:bodyPr wrap="square">
            <a:spAutoFit/>
          </a:bodyPr>
          <a:lstStyle/>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而文章标题一般有以下几方面的作用：①概括文章中心事件；②交代文章行文线索；③点明文章中心思想；④激发读者阅读兴趣；⑤含蓄隽永，一语双关，具有象征意义。另外，还可从修辞手法、表现手法等角度分析标题特点及其表达效果等。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理解标题含义</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[七上教参《济南的冬天》“问题探究”]文题《济南的冬天》有怎样的命意?开头结尾是怎样呼应的?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理解标题含义</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文题表明所写的是济南这个特定环境的冬天，不同于其他地方的冬天，作者正是要写出冬季济南景物的特色。最后的“这就是冬天的济南”是全文的结束语，抒发了作者对“冬天”这个特定时令里的济南的总的观感，意思是：这澄澈而又温润的，秀丽明净的，就是冬天的济南啊!这样的结尾，既和开头“济南真得算个宝地”相呼应，又点了题，抒发了作者的赞美之情，给人以回味的余地。</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理解标题含义</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[2017河南B卷《遥远的土豆花》]结合全文，说说你对标题“遥远的土豆花”的理解。(4分)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理解标题含义</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遥远”既指距离之远，也指时间之久。②“土豆花”既指土豆开的花，也指像老李头女儿一样微不足道的人。③“遥远的土豆花”，既表达了“我”的深深怀念，也蕴含着“我”淡淡的忧伤、遗憾和期盼。(意思对即可。第①②点一点1分，第③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理解标题含义</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[2020重庆A《赔偿》]“赔偿”是小说的中心事件，也是小说的主旨所在。请简要概括文中“赔偿”的表层含义和深层含义。(6分)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905" y="1377315"/>
            <a:ext cx="11426825" cy="452310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②小时候，最喜欢每天早晨睁眼时看到母亲梳理头发。那一头从未修剪过的长发，几乎长可及地，所以她总是站着梳理。一把梳子从头顶往下缓缓地梳，还得用左手分段抓着才能梳通。全部梳通之后，就先在后脑勺用一条黑丝线来回地扎，扎得牢牢的；接着将一根比毛线针稍细的钢针穿过，把垂在背后的一头乌亮的长发在那钢针上左右盘缠，梳出一个均衡而标致的髻子；然后套上一个黑色的细网，并用四只长夹子从上下左右固定形状；最后拔去钢针，插上有翠饰的簪子。对于母亲梳头的动作，我真是百看不厌，心里好羡慕那一头长发，觉得她那熟练的一举一动很动人。</a:t>
            </a:r>
          </a:p>
        </p:txBody>
      </p:sp>
    </p:spTree>
  </p:cSld>
  <p:clrMapOvr>
    <a:masterClrMapping/>
  </p:clrMapOvr>
  <p:transition spd="med">
    <p:wipe dir="d"/>
  </p:transition>
  <p:timing/>
</p:sld>
</file>

<file path=ppt/slides/slide1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理解标题含义</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表层含义：老人用真品赔偿次品，(2分)“我”用真钞赔偿假钞。(2分)深层含义：老人和“我”的行为都是用诚信之行对欺骗之心进行了赔偿，从而表达文章鞭挞欺骗、倡导诚信的主旨。(2分)(共6分)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理解标题含义</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[2019枣庄《活着》]请分别从夹竹桃、祖母和“我”的角度，谈谈你对文题“活着”的理解。(6分)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理解标题含义</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从夹竹桃来说，不论处于何种恶劣环境，都能够呈现一种顽强的生命力。②从祖母来说，祖母一直极力呵护着“我”，希望“我”像夹竹桃一样好好地活下去。③从“我”来说，由夹竹桃身上受到生命的启发，同时，更充满对祖母关爱“我”活下去的感激、怀念之情。(意思对即可。一点2分，共6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理解标题含义</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理解文章标题的含义，可按照“联系表层含义→体会深层含义→联系全文内容→结合文章主旨”的思路分析，具体可以从以下几方面入手。</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理解标题含义</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①分析标题的字词。从理解标题关键字词的本义入手，联系文章内容，得出标题的深层含义。</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②分析标题的修辞义。有些文章标题中运用了修辞手法，这就需要考生先将它的本义还原再进行分析。 </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理解标题含义</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③把握文章线索、主要内容和抒发的情感。有些文章的标题与文章的线索、主要内容和抒发的情感有关，把握住这三点也就能理解文章的标题了。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④寻找文章的文眼，把握文章的主旨。有些文章的文眼和主旨阐释了标题的含义。</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⑤分析标题的双关义。有些标题有双关义，考生在理解标题含义时就要先找出其表层含义，再结合文章内容和主旨挖掘其深层含义。</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分析标题的作用/妙处</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[七下《驿路梨花》“思考探究”]用“驿路梨花”做标题有什么妙处?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分析标题的作用/妙处</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文中的“驿路”，指过往行人所走的道路。它是“我”和老余在边疆行走的道路，是雷锋助人为乐精神长盛不衰的地域见证。“驿路梨花”是盛开在边疆驿路上的梨花，在作者笔下，这既是自然界的梨花——开满枝头、洁白如雪、香气四溢；又是梨花姑娘——助人为乐、充满朝气、淳朴热情；还是雷锋同志助人为乐精神的象征——盛开无华、生生不息、代代相传；也是边疆民族优良民风的体现——朴实热情、知恩图报、从善如流。</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分析标题的作用/妙处</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“驿路梨花”将标题与主题，形式与内容，梨花的自然美和人物的心灵美，巧妙联系，和谐一体；同时，“驿路梨花”语出陆游的诗，这也为文章增添了文化的韵味。</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分析标题的作用/妙处</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[2017河南《唯有垂杨管别离》]本文以“唯有垂杨管别离”为题有何妙处?请简要分析。(4分)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2275840"/>
            <a:ext cx="11426825" cy="230695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③母亲曾受过良好的教育，可是自我记事以来，她似乎是把全部精力都放在家事上了。她照顾父亲的生活起居，无微不至。她对子女们也照顾得十分用心，向来是亲自上市场选购食物。她还要在周末给我们洗晒球鞋，那些大大小小、黑黑白白的球鞋经常被整齐地放在阳台的栏杆上。</a:t>
            </a:r>
          </a:p>
        </p:txBody>
      </p:sp>
    </p:spTree>
  </p:cSld>
  <p:clrMapOvr>
    <a:masterClrMapping/>
  </p:clrMapOvr>
  <p:transition spd="med">
    <p:wipe dir="d"/>
  </p:transition>
  <p:timing/>
</p:sld>
</file>

<file path=ppt/slides/slide1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分析标题的作用/妙处</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暗示文章的主要情节是岳老师教小病号背诵这句诗。②奠定了全文哀而不伤的感情基调。③凝聚了小病号对岳老师的留恋、感激之情。④诗意地揭示了文章的主旨：面对厄运，唯有抗争才能体现生命的意义。(答出任意两点，意思对即可。一点2分，共4分。若有其他答案，言之成理，也可酌情给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分析标题的作用/妙处</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[2020株洲《信念》]小说以“信念”为标题，有什么作用?请结合全文简要分析。(6分)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分析标题的作用/妙处</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设置悬念，引出下文，吸引读者阅读的兴趣，希望一探究竟什么是信念。②“信念”是文眼和线索，信念也是老一辈传承给我们的宝贵精神财富。③点明文章主题，表明信念给人巨大力量，最终“我”凭借坚强的意志，坚持到底，在绝境中求生。(每小点2分，其中准确概括1分，结合文本分析1分。共6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分析标题的作用/妙处</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解法建模</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123" name="18ZKYWTJ-48.eps" descr="id:2147491832;FounderCES"/>
          <p:cNvPicPr>
            <a:picLocks noChangeAspect="1"/>
          </p:cNvPicPr>
          <p:nvPr/>
        </p:nvPicPr>
        <p:blipFill>
          <a:blip r:embed="rId2"/>
          <a:stretch>
            <a:fillRect/>
          </a:stretch>
        </p:blipFill>
        <p:spPr>
          <a:xfrm>
            <a:off x="2129790" y="3165475"/>
            <a:ext cx="8916670" cy="2178685"/>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拟写标题</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[七上《散步》“思考探究”]本文取题为《散步》。如果换个角度另拟一个题目，你会以什么为题?说说你的理由。</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拟写标题</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基于对文章所叙事件和细节的不同关注点，可以拟出《一家人》《三代》《儿子和母亲》《初春的田野》等题目；也可以基于对主旨的不同理解(“和谐”“孝道”“责任”“生命”“选择”等)，拟出抽象的题目，《背上的爱》。</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拟写标题</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[2020宜昌]请为本文拟标题，使之能概括主要情节。(2分)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175323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拟写标题</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示例：南极探险(勇闯南极、破冰之旅……)(2分)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拟写标题</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常见的拟写标题的角度有：①从主要人物的角度拟标题。②从中心事件的角度拟标题。③从文章中心的角度拟标题。④从线索事物的角度拟标题。此外，拟写标题时还应注意标题的语言一般要求简洁、生动、形象。</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[七上《秋天的怀念》“思考探究”]朗读课文，说说文章为什么取题为《秋天的怀念》。</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1680210"/>
            <a:ext cx="11426825" cy="396938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④母亲也很关心子女的读书情况。她不一定指导每一个人的功课，只是尽量替我们处理好课业外的琐事。我们房间里有一个专放文具的五斗柜，最上面的两个抽屉里，左边放着削尖的铅笔，右边则是用过的磨钝的铅笔。兄弟姐妹放学后，每个人只需放入写钝的，取走削好的，便可各自去做功课了。每一支铅笔都是母亲用小刀削好的。现在回想起来，母亲未免太过宠爱我们了，然而我们当时却视此为理所当然而不知感激。有一回，削尖的铅笔已被拿光，我竟为此与母亲斗过气。家中琐碎事那么多，我真想象不出，母亲是在什么时间做这些额外的事情的。</a:t>
            </a:r>
          </a:p>
        </p:txBody>
      </p:sp>
    </p:spTree>
  </p:cSld>
  <p:clrMapOvr>
    <a:masterClrMapping/>
  </p:clrMapOvr>
  <p:transition spd="med">
    <p:wipe dir="d"/>
  </p:transition>
  <p:timing/>
</p:sld>
</file>

<file path=ppt/slides/slide1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题目的表层意义是，文章回忆的往事发生在秋天，文章表达的是对母亲的怀念。深层意义是，“秋天”常常隐喻着生命的成熟、思想感情的沉淀；“秋天的怀念”，暗示着作者经受过命运残酷的打击，经历过暴躁绝望的心理过程，在母亲去世后，在风轻云淡的秋天，在菊花绽放的时节，才真正体会了母爱的坚忍和伟大，懂得了母亲的期望，悟出了生命存在的意义。如果说，题目中的“怀念”直接指向母亲，那么“秋天”则蕴含着“生命”的意味。</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[2020衡阳《三个目标之后》]文章为什么以“三个目标之后”为题，而不以“三个目标”为题?请说说你的理解。(3分)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三个目标之后”概括了文章的主要内容，本文重点讲的是完成三个目标之后的目标。②“三个目标之后”揭示了文章的中心，告诉人们实现一些目标之后，新的目标应是超越个人功利，是那些大善、大爱、大美的事情。③“三个目标之后”是文章的线索，引出全文的内容，使文章浑然一体。④给读者遐想的空间，吸引读者。(任答三点即可。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[2020本溪辽阳葫芦岛]请为选文选择一个恰当的题目并说明理由。(4分)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A.与父亲干杯　　　　　　B.不想说的秘密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我选</a:t>
            </a:r>
            <a:r>
              <a:rPr lang="zh-CN" altLang="en-US" sz="2400" i="1" u="sng">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，理由：</a:t>
            </a:r>
            <a:r>
              <a:rPr lang="zh-CN" altLang="en-US" sz="2400" u="sng">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示例一：A　“与父亲干杯”是选文的美好结局，(1分)表现他理解了父亲，父子二人重归于好，(1分)充满了浓浓的爱，(1分)含蓄揭示了文章的中心。(1分)(共4分)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示例二：B　“不想说的秘密”写出父亲不想解释当年喝酒出事的真正原因，(1分)怕儿子担心、不理解，(1分)表现了深沉的父爱，(1分)题目新颖，引起读者的阅读兴趣。(1分)(共4分)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[2020海南《老师，我出彩了吗》]文章的标题能否改为“一片独特的叶子”?请结合文章内容简述理由。(3分)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示例一：能。以比喻的修辞作为标题，生动形象，富有情趣，增加悬念，激发读者的阅读兴趣。(意思对即可。3分)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示例二：不能。因为原题中的“出彩”是小说所要揭示的中心，以“老师，我出彩了吗”作为标题，能揭示文章的主旨和情感，引发读者的阅读兴趣。(意思对即可。3分)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方法技巧</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解答分析文章取题原因类试题，既要结合标题的特点(含义及作用)，又要联系文章主要内容、情感主旨等。答题时，重在将题目与文章对接，从内容、结构、情感抒发、主旨表达、表达效果等方面答出标题的独特之处。</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(2)解答标题选择类试题，一般遵循以下步骤：①表态(如选择标题✕✕)。②从含义和作用等方面分析所选择标题好在哪里。</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2275840"/>
            <a:ext cx="11426825" cy="286131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⑤岁月流逝，子女们都先后长大成人，而母亲却在我们忙于成长的喜悦中不知不觉地衰老了，她的一头秀发也逐渐变得花白而稀薄。这些年来，我忙着养育自己的儿女，更能体会往日母亲的爱心。我不再能天天与母亲相处，也看不到她在晨曦中梳理头发的样子，只是惊觉那发髻已明显变小。她仍然梳着相同样式的髻子，但是，从前堆满后颈的乌发，如今所余已不及原来的四分之一。</a:t>
            </a:r>
          </a:p>
        </p:txBody>
      </p:sp>
    </p:spTree>
  </p:cSld>
  <p:clrMapOvr>
    <a:masterClrMapping/>
  </p:clrMapOvr>
  <p:transition spd="med">
    <p:wipe dir="d"/>
  </p:transition>
  <p:timing/>
</p:sld>
</file>

<file path=ppt/slides/slide1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(3)解答标题探究类试题，一般遵循以下步骤：①表态(如“可以替换”或“原标题好”)。②从含义和作用等方面对比分析，指出原标题/改后标题好在何处。③重申观点。</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把握文章线索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1753235"/>
          </a:xfrm>
          <a:prstGeom prst="rect">
            <a:avLst/>
          </a:prstGeom>
        </p:spPr>
        <p:txBody>
          <a:bodyPr wrap="square">
            <a:spAutoFit/>
          </a:bodyPr>
          <a:lstStyle/>
          <a:p>
            <a:pPr algn="ctr">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线索是文章布局谋篇的重要因素，它的作用在于把表现中心思想的主要材料贯串起来，形成一个有机整体。</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把握文章线索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1198880"/>
          </a:xfrm>
          <a:prstGeom prst="rect">
            <a:avLst/>
          </a:prstGeom>
        </p:spPr>
        <p:txBody>
          <a:bodyPr wrap="square">
            <a:spAutoFit/>
          </a:bodyPr>
          <a:lstStyle/>
          <a:p>
            <a:pPr algn="ctr">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p>
        </p:txBody>
      </p:sp>
      <p:graphicFrame>
        <p:nvGraphicFramePr>
          <p:cNvPr id="2" name="表格 1"/>
          <p:cNvGraphicFramePr>
            <a:graphicFrameLocks noGrp="1"/>
          </p:cNvGraphicFramePr>
          <p:nvPr>
            <p:custDataLst>
              <p:tags r:id="rId2"/>
            </p:custDataLst>
          </p:nvPr>
        </p:nvGraphicFramePr>
        <p:xfrm>
          <a:off x="835025" y="1808480"/>
          <a:ext cx="10364470" cy="4512945"/>
        </p:xfrm>
        <a:graphic>
          <a:graphicData uri="http://schemas.openxmlformats.org/drawingml/2006/table">
            <a:tbl>
              <a:tblPr firstRow="1" bandRow="1">
                <a:tableStyleId>{5940675A-B579-460E-94D1-54222C63F5DA}</a:tableStyleId>
              </a:tblPr>
              <a:tblGrid>
                <a:gridCol w="940435"/>
                <a:gridCol w="3759200"/>
                <a:gridCol w="5664835"/>
              </a:tblGrid>
              <a:tr h="821055">
                <a:tc>
                  <a:txBody>
                    <a:bodyPr vert="horz" wrap="square"/>
                    <a:lstStyle/>
                    <a:p>
                      <a:pPr indent="0" algn="ctr">
                        <a:buNone/>
                      </a:pPr>
                      <a:r>
                        <a:rPr lang="en-US" sz="2400" b="0">
                          <a:solidFill>
                            <a:srgbClr val="000000"/>
                          </a:solidFill>
                          <a:latin typeface="NEU-BZ-S92" charset="0"/>
                          <a:cs typeface="NEU-BZ-S92" charset="0"/>
                        </a:rPr>
                        <a:t>分类</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NEU-BZ-S92" charset="0"/>
                          <a:cs typeface="NEU-BZ-S92" charset="0"/>
                        </a:rPr>
                        <a:t>特点</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NEU-BZ-S92" charset="0"/>
                          <a:cs typeface="NEU-BZ-S92" charset="0"/>
                        </a:rPr>
                        <a:t>举例</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0840">
                <a:tc>
                  <a:txBody>
                    <a:bodyPr vert="horz" wrap="square"/>
                    <a:lstStyle/>
                    <a:p>
                      <a:pPr indent="0" algn="ctr">
                        <a:buNone/>
                      </a:pPr>
                      <a:r>
                        <a:rPr lang="en-US" sz="2400" b="0">
                          <a:solidFill>
                            <a:srgbClr val="000000"/>
                          </a:solidFill>
                          <a:latin typeface="NEU-BZ-S92" charset="0"/>
                          <a:cs typeface="NEU-BZ-S92" charset="0"/>
                        </a:rPr>
                        <a:t>物线</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以某一件具体的</a:t>
                      </a:r>
                      <a:r>
                        <a:rPr lang="en-US" sz="2400" b="0">
                          <a:solidFill>
                            <a:srgbClr val="000000"/>
                          </a:solidFill>
                          <a:latin typeface="方正书宋_GBK" panose="03000509000000000000" charset="-122"/>
                          <a:ea typeface="方正书宋_GBK" panose="03000509000000000000" charset="-122"/>
                          <a:cs typeface="方正书宋_GBK" panose="03000509000000000000" charset="-122"/>
                        </a:rPr>
                        <a:t>(</a:t>
                      </a:r>
                      <a:r>
                        <a:rPr lang="en-US" sz="2400" b="0">
                          <a:solidFill>
                            <a:srgbClr val="000000"/>
                          </a:solidFill>
                          <a:latin typeface="NEU-BZ-S92" charset="0"/>
                          <a:cs typeface="NEU-BZ-S92" charset="0"/>
                        </a:rPr>
                        <a:t>或具有某种象征意义的</a:t>
                      </a:r>
                      <a:r>
                        <a:rPr lang="en-US" sz="2400" b="0">
                          <a:solidFill>
                            <a:srgbClr val="000000"/>
                          </a:solidFill>
                          <a:latin typeface="方正书宋_GBK" panose="03000509000000000000" charset="-122"/>
                          <a:ea typeface="方正书宋_GBK" panose="03000509000000000000" charset="-122"/>
                          <a:cs typeface="方正书宋_GBK" panose="03000509000000000000" charset="-122"/>
                        </a:rPr>
                        <a:t>)</a:t>
                      </a:r>
                      <a:r>
                        <a:rPr lang="en-US" sz="2400" b="0">
                          <a:solidFill>
                            <a:srgbClr val="000000"/>
                          </a:solidFill>
                          <a:latin typeface="NEU-BZ-S92" charset="0"/>
                          <a:cs typeface="NEU-BZ-S92" charset="0"/>
                        </a:rPr>
                        <a:t>事物为线索。</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《紫藤萝瀑布》以“紫藤萝”为线索。</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19785">
                <a:tc>
                  <a:txBody>
                    <a:bodyPr vert="horz" wrap="square"/>
                    <a:lstStyle/>
                    <a:p>
                      <a:pPr indent="0" algn="ctr">
                        <a:buNone/>
                      </a:pPr>
                      <a:r>
                        <a:rPr lang="en-US" sz="2400" b="0">
                          <a:solidFill>
                            <a:srgbClr val="000000"/>
                          </a:solidFill>
                          <a:latin typeface="NEU-BZ-S92" charset="0"/>
                          <a:cs typeface="NEU-BZ-S92" charset="0"/>
                        </a:rPr>
                        <a:t>事线</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以某一中心事件为线索。</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《变色龙》以主人公处理狗咬人的案件为线索。</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31265">
                <a:tc>
                  <a:txBody>
                    <a:bodyPr vert="horz" wrap="square"/>
                    <a:lstStyle/>
                    <a:p>
                      <a:pPr indent="0" algn="ctr">
                        <a:buNone/>
                      </a:pPr>
                      <a:r>
                        <a:rPr lang="en-US" sz="2400" b="0">
                          <a:solidFill>
                            <a:srgbClr val="000000"/>
                          </a:solidFill>
                          <a:latin typeface="NEU-BZ-S92" charset="0"/>
                          <a:cs typeface="NEU-BZ-S92" charset="0"/>
                        </a:rPr>
                        <a:t>人线</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以人物的行踪或见闻为线索。</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《我的叔叔于勒》中的“我”既是线索人物</a:t>
                      </a:r>
                      <a:r>
                        <a:rPr lang="en-US" sz="2400" b="0">
                          <a:solidFill>
                            <a:srgbClr val="000000"/>
                          </a:solidFill>
                          <a:latin typeface="方正楷体_GBK" panose="03000509000000000000" charset="-122"/>
                          <a:ea typeface="方正楷体_GBK" panose="03000509000000000000" charset="-122"/>
                          <a:cs typeface="方正楷体_GBK" panose="03000509000000000000" charset="-122"/>
                        </a:rPr>
                        <a:t>，</a:t>
                      </a:r>
                      <a:r>
                        <a:rPr lang="en-US" sz="2400" b="0">
                          <a:solidFill>
                            <a:srgbClr val="000000"/>
                          </a:solidFill>
                          <a:latin typeface="NEU-BZ-S92" charset="0"/>
                          <a:cs typeface="NEU-BZ-S92" charset="0"/>
                        </a:rPr>
                        <a:t>又是视角人物。</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把握文章线索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1198880"/>
          </a:xfrm>
          <a:prstGeom prst="rect">
            <a:avLst/>
          </a:prstGeom>
        </p:spPr>
        <p:txBody>
          <a:bodyPr wrap="square">
            <a:spAutoFit/>
          </a:bodyPr>
          <a:lstStyle/>
          <a:p>
            <a:pPr algn="ctr">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p>
        </p:txBody>
      </p:sp>
      <p:graphicFrame>
        <p:nvGraphicFramePr>
          <p:cNvPr id="2" name="表格 1"/>
          <p:cNvGraphicFramePr>
            <a:graphicFrameLocks noGrp="1"/>
          </p:cNvGraphicFramePr>
          <p:nvPr>
            <p:custDataLst>
              <p:tags r:id="rId2"/>
            </p:custDataLst>
          </p:nvPr>
        </p:nvGraphicFramePr>
        <p:xfrm>
          <a:off x="835025" y="1808480"/>
          <a:ext cx="10364470" cy="4923790"/>
        </p:xfrm>
        <a:graphic>
          <a:graphicData uri="http://schemas.openxmlformats.org/drawingml/2006/table">
            <a:tbl>
              <a:tblPr firstRow="1" bandRow="1">
                <a:tableStyleId>{5940675A-B579-460E-94D1-54222C63F5DA}</a:tableStyleId>
              </a:tblPr>
              <a:tblGrid>
                <a:gridCol w="940435"/>
                <a:gridCol w="3759200"/>
                <a:gridCol w="5664835"/>
              </a:tblGrid>
              <a:tr h="821055">
                <a:tc>
                  <a:txBody>
                    <a:bodyPr vert="horz" wrap="square"/>
                    <a:lstStyle/>
                    <a:p>
                      <a:pPr indent="0" algn="ctr">
                        <a:buNone/>
                      </a:pPr>
                      <a:r>
                        <a:rPr lang="en-US" sz="2400" b="0">
                          <a:solidFill>
                            <a:srgbClr val="000000"/>
                          </a:solidFill>
                          <a:latin typeface="NEU-BZ-S92" charset="0"/>
                          <a:cs typeface="NEU-BZ-S92" charset="0"/>
                        </a:rPr>
                        <a:t>分类</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NEU-BZ-S92" charset="0"/>
                          <a:cs typeface="NEU-BZ-S92" charset="0"/>
                        </a:rPr>
                        <a:t>特点</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NEU-BZ-S92" charset="0"/>
                          <a:cs typeface="NEU-BZ-S92" charset="0"/>
                        </a:rPr>
                        <a:t>举例</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30630">
                <a:tc>
                  <a:txBody>
                    <a:bodyPr vert="horz" wrap="square"/>
                    <a:lstStyle/>
                    <a:p>
                      <a:pPr indent="0" algn="ctr">
                        <a:buNone/>
                      </a:pPr>
                      <a:r>
                        <a:rPr lang="en-US" sz="2400" b="0">
                          <a:solidFill>
                            <a:srgbClr val="000000"/>
                          </a:solidFill>
                          <a:latin typeface="NEU-BZ-S92" charset="0"/>
                          <a:cs typeface="NEU-BZ-S92" charset="0"/>
                        </a:rPr>
                        <a:t>地线</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以空间、地点的变换为线索。</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《从百草园到三味书屋》以“百草园”和“三味书屋”两个地点为线索。</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1475">
                <a:tc>
                  <a:txBody>
                    <a:bodyPr vert="horz" wrap="square"/>
                    <a:lstStyle/>
                    <a:p>
                      <a:pPr indent="0" algn="ctr">
                        <a:buNone/>
                      </a:pPr>
                      <a:r>
                        <a:rPr lang="en-US" sz="2400" b="0">
                          <a:solidFill>
                            <a:srgbClr val="000000"/>
                          </a:solidFill>
                          <a:latin typeface="NEU-BZ-S92" charset="0"/>
                          <a:cs typeface="NEU-BZ-S92" charset="0"/>
                        </a:rPr>
                        <a:t>时线</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以时间的推移为线索。</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《伟大的悲剧》以时间为线索</a:t>
                      </a:r>
                      <a:r>
                        <a:rPr lang="en-US" sz="2400" b="0">
                          <a:solidFill>
                            <a:srgbClr val="000000"/>
                          </a:solidFill>
                          <a:latin typeface="方正楷体_GBK" panose="03000509000000000000" charset="-122"/>
                          <a:ea typeface="方正楷体_GBK" panose="03000509000000000000" charset="-122"/>
                          <a:cs typeface="方正楷体_GBK" panose="03000509000000000000" charset="-122"/>
                        </a:rPr>
                        <a:t>，</a:t>
                      </a:r>
                      <a:r>
                        <a:rPr lang="en-US" sz="2400" b="0">
                          <a:solidFill>
                            <a:srgbClr val="000000"/>
                          </a:solidFill>
                          <a:latin typeface="NEU-BZ-S92" charset="0"/>
                          <a:cs typeface="NEU-BZ-S92" charset="0"/>
                        </a:rPr>
                        <a:t>记述了斯科特和他的队员悲壮的失败以及覆灭。</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30630">
                <a:tc>
                  <a:txBody>
                    <a:bodyPr vert="horz" wrap="square"/>
                    <a:lstStyle/>
                    <a:p>
                      <a:pPr indent="0" algn="ctr">
                        <a:buNone/>
                      </a:pPr>
                      <a:r>
                        <a:rPr lang="en-US" sz="2400" b="0">
                          <a:solidFill>
                            <a:srgbClr val="000000"/>
                          </a:solidFill>
                          <a:latin typeface="NEU-BZ-S92" charset="0"/>
                          <a:cs typeface="NEU-BZ-S92" charset="0"/>
                        </a:rPr>
                        <a:t>感情线</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以情感或情感变化为线索。</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NEU-BZ-S92" charset="0"/>
                          <a:cs typeface="NEU-BZ-S92" charset="0"/>
                        </a:rPr>
                        <a:t>《藤野先生》以“我”的爱国主义情感为线索</a:t>
                      </a:r>
                      <a:r>
                        <a:rPr lang="en-US" sz="2400" b="0">
                          <a:solidFill>
                            <a:srgbClr val="000000"/>
                          </a:solidFill>
                          <a:latin typeface="方正楷体_GBK" panose="03000509000000000000" charset="-122"/>
                          <a:ea typeface="方正楷体_GBK" panose="03000509000000000000" charset="-122"/>
                          <a:cs typeface="方正楷体_GBK" panose="03000509000000000000" charset="-122"/>
                        </a:rPr>
                        <a:t>(</a:t>
                      </a:r>
                      <a:r>
                        <a:rPr lang="en-US" sz="2400" b="0">
                          <a:solidFill>
                            <a:srgbClr val="000000"/>
                          </a:solidFill>
                          <a:latin typeface="NEU-BZ-S92" charset="0"/>
                          <a:cs typeface="NEU-BZ-S92" charset="0"/>
                        </a:rPr>
                        <a:t>暗线</a:t>
                      </a:r>
                      <a:r>
                        <a:rPr lang="en-US" sz="2400" b="0">
                          <a:solidFill>
                            <a:srgbClr val="000000"/>
                          </a:solidFill>
                          <a:latin typeface="方正楷体_GBK" panose="03000509000000000000" charset="-122"/>
                          <a:ea typeface="方正楷体_GBK" panose="03000509000000000000" charset="-122"/>
                          <a:cs typeface="方正楷体_GBK" panose="03000509000000000000" charset="-122"/>
                        </a:rPr>
                        <a:t>)</a:t>
                      </a:r>
                      <a:r>
                        <a:rPr lang="en-US" sz="2400" b="0">
                          <a:solidFill>
                            <a:srgbClr val="000000"/>
                          </a:solidFill>
                          <a:latin typeface="NEU-BZ-S92" charset="0"/>
                          <a:cs typeface="NEU-BZ-S92" charset="0"/>
                        </a:rPr>
                        <a:t>。</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把握文章线索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明暗线交织，很多作品有两条或两条以上的线索交织在一起。往往明线是实(具体的人物、事物、事件等)，暗线为虚(抒发的情感)。</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作用：明暗线交织，既使得情节脉络清晰，也使文章的主题得到更深的挖掘。如《藤野先生》一文：明线是“我”与藤野先生的相识、相处和离别，暗线是“我”的爱国主义情感。《一棵小桃树》一文：明线是小桃树的成长经历，暗线是“我”的成长经历。</a:t>
            </a:r>
          </a:p>
        </p:txBody>
      </p:sp>
      <p:pic>
        <p:nvPicPr>
          <p:cNvPr id="139" name="注.jpg"/>
          <p:cNvPicPr>
            <a:picLocks noChangeAspect="1"/>
          </p:cNvPicPr>
          <p:nvPr/>
        </p:nvPicPr>
        <p:blipFill>
          <a:blip r:embed="rId2"/>
          <a:stretch>
            <a:fillRect/>
          </a:stretch>
        </p:blipFill>
        <p:spPr>
          <a:xfrm>
            <a:off x="836930" y="2246630"/>
            <a:ext cx="469265" cy="469265"/>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把握文章线索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[九上《智取生辰纲》“思考探究”]小说围绕着生辰纲的争夺，采取了明暗结合的双线结构。同学之间讨论：明线是什么?暗线又是什么?这样安排有什么好处?</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明线是杨志押送生辰纲，写杨志一行的矛盾冲突；暗线是晁盖吴用一行智取生辰纲，写团结智取。明、暗双线交织点在六月初四正午、黄泥冈松树林。两条线索交织展开故事情节，揭示了护送和智取双方的矛盾冲突，为人物性格塑造和发展服务，更好地表现了主题。</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把握文章线索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solidFill>
                <a:latin typeface="黑体" panose="02010609060101010101" pitchFamily="49" charset="-122"/>
                <a:ea typeface="黑体" panose="02010609060101010101" pitchFamily="49" charset="-122"/>
                <a:cs typeface="宋体" panose="02010600030101010101" pitchFamily="2"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[2020荆州《平安报与故人知》]感人心者，莫先乎情!这篇文章最打动你的、贯串始终的情感是什么?(2分)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对他人的牵挂，对平安的期盼。(任答一点，意思对即可。2分)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把握文章线索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solidFill>
                <a:latin typeface="黑体" panose="02010609060101010101" pitchFamily="49" charset="-122"/>
                <a:ea typeface="黑体" panose="02010609060101010101" pitchFamily="49" charset="-122"/>
                <a:cs typeface="宋体" panose="02010600030101010101" pitchFamily="2"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[2019济宁《美丽墓园》]本文有明暗两条线索，分别是什么?(4分)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1170940"/>
            <a:ext cx="11426825" cy="50774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⑥近年来，母亲的身体已大不如从前。由于心脏功能衰退，不得不进行外科手术。她十分害怕，幸而一切顺利，经过一夜安眠之后，母亲终于渡过难关。数日后，医生准许母亲下床活动，以促进伤口愈合。可是，母亲忽然变得十分软弱，不再是从前翼护着我们的那个大无畏的妇人了。每隔一日，我便为她擦洗身体。起初，我们两个人都有些忸怩。母亲一直嘀咕着：“怎么好意思让女儿给我洗澡呢!”我用不太熟练的手法，小心地为她擦拭身子。没想到，她竟然逐渐放松，终于柔顺地任由我照料。我的手指遂不自觉地带着一种母性的慈祥和温柔，爱怜地为母亲洗澡。我相信，我幼小的时候，母亲也一定是这样慈祥温柔地替我沐浴的。我突然分辨不出亲情的方向，仿佛眼前这位衰老的母亲是我娇宠的婴儿。</a:t>
            </a:r>
          </a:p>
        </p:txBody>
      </p:sp>
    </p:spTree>
  </p:cSld>
  <p:clrMapOvr>
    <a:masterClrMapping/>
  </p:clrMapOvr>
  <p:transition spd="med">
    <p:wipe dir="d"/>
  </p:transition>
  <p:timing/>
</p:sld>
</file>

<file path=ppt/slides/slide1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标题的分析与把握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标题分析与探究</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明线：“我”瞻仰烈士墓园的过程。暗线：孟良崮战役的血与火的历史。(意思对即可。一点2分，共4分)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把握文章线索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寻找文章线索，要立足于文本。有的标题本身就是文章的线索；有些文中反复出现的词语、句子，也可能是文章的线索；文中的一些议论抒情句有时也包含文章的线索。考生也可以根据文体特点寻找线索。一般来说，叙事散文以时间或地点的变化为线索；抒情散文以作者的情感变化为线索；写景散文以作者的游踪或某一景物为线索；小说以事情发生、发展的过程或人物交往的过程为线索……此外，有的文章有不止一条线索，即明线和暗线并行，考生应多加注意。</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把握文章线索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119888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解法建模</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p>
        </p:txBody>
      </p:sp>
      <p:pic>
        <p:nvPicPr>
          <p:cNvPr id="148" name="18ZKYWTJ-42.eps" descr="id:2147492008;FounderCES"/>
          <p:cNvPicPr>
            <a:picLocks noChangeAspect="1"/>
          </p:cNvPicPr>
          <p:nvPr/>
        </p:nvPicPr>
        <p:blipFill>
          <a:blip r:embed="rId2"/>
          <a:stretch>
            <a:fillRect/>
          </a:stretch>
        </p:blipFill>
        <p:spPr>
          <a:xfrm>
            <a:off x="1597025" y="2766060"/>
            <a:ext cx="9886315" cy="2118995"/>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理解词语的含义</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[七下《阿长与&lt;山海经&gt;》“思考探究”]“伟大的神力”在文中两次出现。联系上下文，说说其含义的不同。</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理解词语的含义</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两处“伟大的神力”指代对象以及感情色彩不同。第一处指攻城时抵挡大炮的神力。“伟大的神力”包含着荒诞和调侃的意味，表现阿长的无知可笑，为后文阿长出人意料地买来《山海经》埋下伏笔。第二处指没有文化的阿长竟然帮“我”买来朝思暮想的《山海经》，而这是“别人不肯做，或不能做的事”。“伟大的神力”虽带夸张，却是作者以孩童口吻发出的最热烈、最真诚的赞美。</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理解词语的含义</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[2020陕西《黄河一掬》]文末“隐隐的水声”指什么?请概述并说明理由。(4分)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63118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理解词语的含义</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“隐隐的水声”指归来后，黄河留给“我”的记忆、情愫和主观感受。</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理由：①那次“黄河一掬”的经历、珍藏于名片盒里的黄河泥土，让作者铭记于心；②它们让作者获得了归属感、幸福感；③它们加深了作者对大陆无法割舍的思念和眷恋。</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(意思对即可。答出“隐隐的水声”所指，得1分；每答出一个理由，得1分。共4分)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理解词语的含义</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[2019泰安《槐花约》]第④段中画线的词语“心疼”“心醉”能否互换位置?为什么?(4分)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理解词语的含义</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不能。“心疼”是疼爱、喜爱的意思，“心醉”是因极喜爱而陶醉的意思。中天门的槐花开得艳丽、灿烂，既侠肝义胆又柔情似水，与别处的槐花不同，故而让人喜爱不已。槐花因“我”的到来而香飘满山、沁人心脾，让“我”对槐花的喜爱达到“心醉”的状态，故而不能互换。(意思对即可。共4分。只答“不能”，不得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460990"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理解词语的含义</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方法技巧</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解答此类试题，首先，要理解词语的本义，因为词语的语境义一般是在词语本义的基础上引申出来的。然后，要分析词语的语境义，即结合具体语境去理解词语在文中的意思。有时该词可能使用了某种修辞手法，考生也应结合语境理解其修辞义。最后，要从整体上感知，词语的含义通常与作品的整体内容和作者的思想感情、观点态度有关。因此，可根据上下文，把握文章的整体内容，概括作者的思想感情，从而推断该词的具体含义。</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4" name="直接连接符 33"/>
          <p:cNvCxnSpPr/>
          <p:nvPr/>
        </p:nvCxnSpPr>
        <p:spPr>
          <a:xfrm>
            <a:off x="6096000" y="1877060"/>
            <a:ext cx="11430" cy="3204210"/>
          </a:xfrm>
          <a:prstGeom prst="line">
            <a:avLst/>
          </a:prstGeom>
          <a:ln w="76200">
            <a:solidFill>
              <a:srgbClr val="EE3028"/>
            </a:solidFill>
          </a:ln>
        </p:spPr>
        <p:style>
          <a:lnRef idx="1">
            <a:schemeClr val="accent1"/>
          </a:lnRef>
          <a:fillRef idx="0">
            <a:schemeClr val="accent1"/>
          </a:fillRef>
          <a:effectRef idx="0">
            <a:schemeClr val="accent1"/>
          </a:effectRef>
          <a:fontRef idx="minor">
            <a:schemeClr val="tx1"/>
          </a:fontRef>
        </p:style>
      </p:cxnSp>
      <p:sp>
        <p:nvSpPr>
          <p:cNvPr id="3" name="iṣļiḑé"/>
          <p:cNvSpPr txBox="1"/>
          <p:nvPr/>
        </p:nvSpPr>
        <p:spPr bwMode="auto">
          <a:xfrm>
            <a:off x="0" y="-1"/>
            <a:ext cx="12192000" cy="571501"/>
          </a:xfrm>
          <a:prstGeom prst="rect">
            <a:avLst/>
          </a:prstGeom>
          <a:solidFill>
            <a:srgbClr val="EE3028"/>
          </a:solidFill>
          <a:ln w="9525">
            <a:noFill/>
            <a:miter lim="800000"/>
          </a:ln>
        </p:spPr>
        <p:txBody>
          <a:bodyPr wrap="square" lIns="91440" tIns="45720" rIns="91440" bIns="45720" anchor="ctr" anchorCtr="0">
            <a:normAutofit fontScale="97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3200" b="1">
                <a:solidFill>
                  <a:schemeClr val="bg1"/>
                </a:solidFill>
              </a:rPr>
              <a:t>目录</a:t>
            </a:r>
            <a:r>
              <a:rPr lang="zh-CN" altLang="en-US" sz="2000" b="1">
                <a:solidFill>
                  <a:schemeClr val="bg1"/>
                </a:solidFill>
              </a:rPr>
              <a:t>（河南</a:t>
            </a:r>
            <a:r>
              <a:rPr lang="en-US" altLang="zh-CN" sz="2000" b="1">
                <a:solidFill>
                  <a:schemeClr val="bg1"/>
                </a:solidFill>
              </a:rPr>
              <a:t>·</a:t>
            </a:r>
            <a:r>
              <a:rPr lang="zh-CN" altLang="en-US" sz="2000" b="1" smtClean="0">
                <a:solidFill>
                  <a:schemeClr val="bg1"/>
                </a:solidFill>
              </a:rPr>
              <a:t>中考 ）</a:t>
            </a:r>
            <a:endParaRPr lang="en-US" altLang="zh-CN" sz="2000" b="1">
              <a:solidFill>
                <a:schemeClr val="bg1"/>
              </a:solidFill>
            </a:endParaRPr>
          </a:p>
        </p:txBody>
      </p:sp>
      <p:grpSp>
        <p:nvGrpSpPr>
          <p:cNvPr id="4" name="组合 3"/>
          <p:cNvGrpSpPr/>
          <p:nvPr/>
        </p:nvGrpSpPr>
        <p:grpSpPr>
          <a:xfrm>
            <a:off x="5297578" y="1300862"/>
            <a:ext cx="1596297" cy="576159"/>
            <a:chOff x="5205047" y="3778051"/>
            <a:chExt cx="1596297" cy="576159"/>
          </a:xfrm>
          <a:solidFill>
            <a:srgbClr val="EE3028"/>
          </a:solidFill>
        </p:grpSpPr>
        <p:sp>
          <p:nvSpPr>
            <p:cNvPr id="5" name="圆角矩形 1">
              <a:hlinkClick r:id="rId2"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a:t>真</a:t>
              </a:r>
              <a:r>
                <a:rPr lang="zh-CN" altLang="en-US" sz="2600" b="1" smtClean="0"/>
                <a:t>题 </a:t>
              </a:r>
              <a:endParaRPr lang="zh-CN" altLang="en-US" sz="2600" b="1"/>
            </a:p>
          </p:txBody>
        </p:sp>
        <p:sp>
          <p:nvSpPr>
            <p:cNvPr id="6"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grpSp>
        <p:nvGrpSpPr>
          <p:cNvPr id="7" name="组合 6"/>
          <p:cNvGrpSpPr/>
          <p:nvPr/>
        </p:nvGrpSpPr>
        <p:grpSpPr>
          <a:xfrm>
            <a:off x="5297578" y="3416980"/>
            <a:ext cx="1596297" cy="576159"/>
            <a:chOff x="5205047" y="3778051"/>
            <a:chExt cx="1596297" cy="576159"/>
          </a:xfrm>
          <a:solidFill>
            <a:srgbClr val="EE3028"/>
          </a:solidFill>
        </p:grpSpPr>
        <p:sp>
          <p:nvSpPr>
            <p:cNvPr id="8" name="圆角矩形 42">
              <a:hlinkClick r:id="rId3"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smtClean="0"/>
                <a:t>考点 </a:t>
              </a:r>
              <a:endParaRPr lang="zh-CN" altLang="en-US" sz="2600" b="1"/>
            </a:p>
          </p:txBody>
        </p:sp>
        <p:sp>
          <p:nvSpPr>
            <p:cNvPr id="9"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grpSp>
        <p:nvGrpSpPr>
          <p:cNvPr id="2" name="组合 1"/>
          <p:cNvGrpSpPr/>
          <p:nvPr/>
        </p:nvGrpSpPr>
        <p:grpSpPr>
          <a:xfrm>
            <a:off x="5303293" y="5081315"/>
            <a:ext cx="1596297" cy="576159"/>
            <a:chOff x="5205047" y="3778051"/>
            <a:chExt cx="1596297" cy="576159"/>
          </a:xfrm>
          <a:solidFill>
            <a:srgbClr val="EE3028"/>
          </a:solidFill>
        </p:grpSpPr>
        <p:sp>
          <p:nvSpPr>
            <p:cNvPr id="10" name="圆角矩形 42">
              <a:hlinkClick r:id="rId3"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smtClean="0"/>
                <a:t>作业 </a:t>
              </a:r>
              <a:endParaRPr lang="zh-CN" altLang="en-US" sz="2600" b="1"/>
            </a:p>
          </p:txBody>
        </p:sp>
        <p:sp>
          <p:nvSpPr>
            <p:cNvPr id="11"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spTree>
  </p:cSld>
  <p:clrMapOvr>
    <a:masterClrMapping/>
  </p:clrMapOvr>
  <p:transition spd="med">
    <p:wipe dir="d"/>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1170940"/>
            <a:ext cx="11426825" cy="396938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⑦洗完澡，换一身干净的衣服，母亲觉得舒畅无比，更要求我为她梳理因久卧病床而蓬乱的头发。我们拉了一把椅子到窗边，闲聊着，不久，就变成我一个人的轻声絮聒。母亲背对我坐着，我看不见她的脸。许是困了吧?我想她大概舒服地睡着了，像婴儿沐浴后那样……</a:t>
            </a:r>
            <a:r>
              <a:rPr lang="zh-CN" altLang="en-US" sz="2400" u="sng">
                <a:latin typeface="宋体" panose="02010600030101010101" pitchFamily="2" charset="-122"/>
                <a:ea typeface="宋体" panose="02010600030101010101" pitchFamily="2" charset="-122"/>
                <a:cs typeface="宋体" panose="02010600030101010101" pitchFamily="2" charset="-122"/>
              </a:rPr>
              <a:t>嘘，轻一点儿。我轻轻柔柔地替她梳理头发，依照幼时记忆中的那一套过程。不要惊动她，不要惊动她，让她就这样坐着，舒舒服服地打一个盹儿吧。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(作者：林文月。有删改)</a:t>
            </a:r>
          </a:p>
        </p:txBody>
      </p:sp>
    </p:spTree>
  </p:cSld>
  <p:clrMapOvr>
    <a:masterClrMapping/>
  </p:clrMapOvr>
  <p:transition spd="med">
    <p:wipe dir="d"/>
  </p:transition>
  <p:timing/>
</p:sld>
</file>

<file path=ppt/slides/slide2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理解语句含意</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[九上《故乡》“积累拓展”]联系上下文，揣摩下面语句的含义。</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老屋离我愈远了；故乡的山水也都渐渐远离了我，但我却并不感到怎样的留恋。我只觉得我四面有看不见的高墙，将我隔成孤身，使我非常气闷；那西瓜地上的银项圈的小英雄的影像，我本来十分清楚，现在却忽地模糊了，又使我非常的悲哀。</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理解语句含意</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这段话揭示了“我”对故乡的失望和悲哀之情。本来在“我”心目中，故乡是非常美好的。然而这次回乡的见闻却使之前的印象破灭了。故乡人与人之间、“我”与故乡人之间，充满隔膜，所以才会有“只觉得我四面有看不见的高墙，将我隔成孤身，使我非常气闷”的感觉。而少年时期活泼可爱的小伙伴闰土更是变成了另外一个“辛苦麻木”的人，浑浑噩噩地活着。“我”对故乡人的生活现状和命运感到痛苦和悲哀。</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理解语句含意</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[2010河南《寻找妈妈的寻人启事》]说说第⑯段中画波浪线句子的含意。(2分)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理解语句含意</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委婉地批评孩子们对父母的忽视，殷切呼唤我们要怀着一颗关爱父母的心，从现在开始，及时回报父母。(意思对即可。2分)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理解语句含意</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[2020南充《芦苇花的精魂》]联系上下文，理解第⑤段中画线句子的含意。(3分)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宋体" panose="02010600030101010101" pitchFamily="2" charset="-122"/>
              </a:rPr>
              <a:t>整个芦苇荡，已然跨越清冷，不知是芦苇花温暖了残阳，还是落日渲染了芦花美。</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理解语句含意</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芦苇花和落日互相点缀，(1分)因此芦苇荡是温暖和美丽的，(1分)没有人们一般印象中冬天的清冷。(1分)(意思对即可。共3分)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理解语句含意</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[2020江西《一日的春光》]找出文中一处关键语句，谈谈你从中体会到的作者对人生的思考。(3分)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a:t>
            </a:r>
            <a:r>
              <a:rPr lang="en-US" altLang="zh-CN" sz="240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理解语句含意</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关键句：虽然九十天中，只有一日的春光，而对于春天，似乎已得了报复，不再怨恨憎嫌了。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作者的思考：生活中总会有许多的不如意，不要抱怨，要有乐观的心态，要珍惜眼前所拥有的一切，相信美好的时光一定会到来。(3分)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理解词句含义</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理解语句含意</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方法技巧</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解答此类试题，首先找准句子中的关键词，分析其语境义，从而把握句子的表层含意。然后联系文章主旨具体分析。作者写文章时，为了凸显文章的主旨，常常会采用含意深远的句子来深化主题。因此对句子深层含意的把握，可从文章主旨入手。</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64282" y="2275260"/>
            <a:ext cx="10219174" cy="2306955"/>
          </a:xfrm>
          <a:prstGeom prst="rect">
            <a:avLst/>
          </a:prstGeom>
        </p:spPr>
        <p:txBody>
          <a:bodyPr wrap="square">
            <a:spAutoFit/>
          </a:bodyPr>
          <a:lstStyle/>
          <a:p>
            <a:pPr algn="l">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所谓“主旨”，即文章的主题，是指在文章中通过有组织的文字表现出来的目的性，能反映出作者的某种思想、观点和倾向。主旨是文章的灵魂，其一般不直接在文章中呈现，若想把握文章主旨，必须认真阅读文章，深入思考，形成自己的理解和认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1170940"/>
            <a:ext cx="11426825" cy="119888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1.本文由“我”给母亲梳理头发写起，主要回顾了母亲哪几方面的事情?请从母亲的角度简要概括。(4分)</a:t>
            </a:r>
          </a:p>
        </p:txBody>
      </p:sp>
      <p:sp>
        <p:nvSpPr>
          <p:cNvPr id="3" name="文本框 2"/>
          <p:cNvSpPr txBox="1"/>
          <p:nvPr/>
        </p:nvSpPr>
        <p:spPr>
          <a:xfrm>
            <a:off x="339725" y="2905760"/>
            <a:ext cx="11157585" cy="175323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①母亲总喜欢在清晨梳理头发。②母亲把全部精力都放在家事上。③母亲关心子女的读书情况。④母亲手术后接受“我”的照料。（意思对即可。一方面1分，共4分)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[七上教参《散步》“问题探究”]对于本文的主旨，可以有哪些理解?</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示例一：本文营造了一家人互敬互爱、互相谦让的和谐氛围。</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示例二：本文赞美了儿女对父母孝心的可贵，弘扬了中华民族尊老敬老的美德。</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示例三：本文表现了中年人在家庭中的特殊身份和担当。</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示例四：本文旨在表达一种生命的感慨。</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示例五：本文蕴含着“人生无处不在选择”的感悟。</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[七上《植树的牧羊人》“思考探究”]课文首尾两段是作者对牧羊人的评价，前后呼应。阅读这两段，参考下面的文字，谈谈你对课文主题的认识。</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它的文字、它的图，都让人感动，鼓舞人们去做对我们这个地球有益的事，这个地球上神奇的人和事真是数也数不完!祝愿大家都有一颗慷慨的心，和别人分享，给自己带来幸福。</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——绘本《种树的男人》绘画作者给中国读者的寄语</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本文讲述了一个荒漠中的牧羊人默默无闻、坚持不懈、慷慨无私地为荒漠种树创造绿荫的故事，赞美了植树老人无私奉献的精神，抒发了作者对植树老人的无限敬佩之情。</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[九上《范进中举》“思考探究”]《儒林外史》以讽刺的笔法，写可笑之人、可笑之事，蕴含着深刻意味。阅读时，想一想可笑的背后隐含着什么。</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反映了封建科举制度对读书人的戕害及其所带来的世态炎凉。</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  [九下《变色龙》“思考探究”]奥楚蔑洛夫这一人物形象反映了怎样的社会现实?对我们认识社会有什么意义?</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当时沙皇统治下的俄国，经济凋敝，思想保守，实行残酷的专制统治，而作为这样一个国家机器上的小零件，像奥楚蔑洛夫这样的小官僚，为了生存，不得不用丧失人格和尊严来换取生存空间。这样的人物虽然可恨，但作者批判的锋芒更多的是指向当时腐朽专制的社会，指向孕育这种奴性人格的土壤。</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[2019河南《给母亲梳头发》]本文的主旨，有人认为是抒写家庭亲情，有人认为是对老年人生活状态的关注。你赞同哪种看法?请结合文章内容加以探究。(4分)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示例一：赞同“抒写家庭亲情”的看法。“选购食物”“洗晒球鞋”“削铅笔”等事情，表现了母亲对子女的呵护；为手术后的母亲洗澡、梳头等事情，表现了女儿对母亲的孝心。全文洋溢着浓浓亲情。</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(表明观点，1分；结合相关内容，1分；分析，2分。共4分)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1170940"/>
            <a:ext cx="11426825" cy="119888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2.第②段为什么用大量笔墨描写母亲在晨曦中梳理头发的场景?请结合文章内容简要分析。(4分)</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39725" y="2905760"/>
            <a:ext cx="11157585" cy="230695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突出母亲长发的乌黑浓密，表现了母亲年轻时的优雅、美丽。②表达了“我”对母亲长发的羡慕，对母亲梳理头发动作的喜欢。③与母亲后来头发的花白、稀薄形成鲜明对比。④为写母亲手术后要“我”为她梳理乱发做铺垫。(意思对即可。一点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赞同“对老年人生活状态的关注”的看法。母亲头发从“乌黑浓密”到“花白而稀薄”，母亲从以前的“大无畏”到手术后的“十分软弱”，“母亲却在我们忙于成长的喜悦中不知不觉地衰老了”等内容，都表达了“我”对年迈母亲的爱怜、对母亲衰老的无奈。文章流露出对老年人生活状态的深切关注。</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(表明观点，1分；结合相关内容，1分；分析，2分。共4分)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[2016河南《母亲养蜗牛》]本文的主题是什么?请写出两个方面，并结合具体内容简要分析。(4分)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表现老人们对情感交流的渴望，希望引起人们关注。文章开头点出母亲的寂寞；中间写母亲精心照料蜗牛，和蜗牛进行心灵的交流；结尾提醒人们给予关注。②表现浓浓的亲情。奶奶爱孙儿，虽然舍不得蜗牛，却从未回绝孙儿吃蜗牛的要求，最后用巧妙的办法满足孙儿的要求。孙儿爱奶奶，当明白自己的要求会剥夺奶奶的欢悦时，就再也不盼着吃蜗牛了。“我”爱母亲，能体察到母亲的寂寞和欢乐，有时停止写作陪母亲观赏蜗牛，并说服儿子不再想要吃蜗牛。</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③表现对小生命的爱。母亲像呵护儿女一样养蜗牛，舍不得伤害蜗牛，最后将能独立生活的蜗牛放生并继续照料它们。(写出任意两个方面，分析合理即可。一点2分，共4分。若有其他理解，分析符合文意也可酌情给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[2020台州《谁也看不见的阳台》]优秀的童话常有丰富的主题，请你结合内容谈谈对本文主题的理解。(6分)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本题分层赋分。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第一层次：仅从助人或受助单方面思考，思维单一。(1~2分)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示例一：好心眼的姑娘细心地照顾猫、鸟等小动物，可见她善良；好心眼的木匠答应猫为姑娘建造阳台，可见他乐于助人。作者借此表达对善良品质的赞美。</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示例二：猫为了回报姑娘，请木匠为姑娘建造阳台；姑娘为了回报木匠，给木匠送来了各种谢礼；猫为了回报木匠，带着木匠坐上天蓝色的阳台飞向远方。作者借此表现知恩图报的主题。</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第二层次：从助人和受助两方面思考，思维较全面。(3~4分)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三：好心眼的姑娘照顾了猫等小动物，猫为了回报，请好心眼的木匠为姑娘装上了一个小小的天蓝色阳台。此后木匠不断收到来自阳台的各种礼物，最后坐上阳台，飞向远方。作者赋予了这些形象以纯真、善良等美好的品质，表达了赞美之情，也寄寓了付出必有回报的深意。</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56311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第三层次：从助人和受助两方面思考，还涉及渴望与梦想，思维全面深入。(5~6分)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四：一只猫为了回报好心眼姑娘的照顾，请好心眼的木匠为她装上了一个小小的天蓝色阳台，此后木匠不断收到来自阳台的各种礼物。最后神奇的阳台像宇宙船，载着姑娘、木匠飞向了远方。这则童话赞扬了乐于助人、知恩图报等善良美好的人性。同时阳台唤醒并帮助木匠实现自己的梦想。阳台是梦想的隐喻，“看不见”暗示了梦想的隐秘与难以实现，作者借“谁也看不见的阳台”凸显了对梦想的强烈渴望与追寻。</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[2019随州《故乡的风》]概括选文主旨，并探究其中反映的时代精神。(4分)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主旨：作者通过“风”这一特有的元素，展现出故乡的变化，歌颂了改革开放四十周年的巨大成就。(2分)“时代精神”要点：①改革开放带来福祉；②绿水青山就是(胜过)金山银山；③绿色环境带来幸福生活；④建设美好家园。(任答一点，意思对即可。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997585"/>
            <a:ext cx="11426825" cy="175323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3.从词语运用、修辞手法中任选一个方面，赏析文中画线的语句。(4分)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楷体" panose="02010609060101010101" pitchFamily="49" charset="-122"/>
                <a:ea typeface="楷体" panose="02010609060101010101" pitchFamily="49" charset="-122"/>
                <a:cs typeface="楷体" panose="02010609060101010101" pitchFamily="49" charset="-122"/>
                <a:sym typeface="+mn-ea"/>
              </a:rPr>
              <a:t> 嘘，轻一点儿。我轻轻柔柔地替她梳理头发，依照幼时记忆中的那一套过程。不要惊动她，不要惊动她，让她就这样坐着，舒舒服服地打一个盹儿吧。</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76225" y="3646805"/>
            <a:ext cx="11157585" cy="230695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“词语运用”示例:“轻轻柔柔”，运用叠词，强调了“我”为母亲梳理头发时的小心翼翼，表现了“我”照料母亲时的细心。(典型词语，1分；分析，3分。共4分)</a:t>
            </a:r>
          </a:p>
          <a:p>
            <a:pPr fontAlgn="auto">
              <a:lnSpc>
                <a:spcPct val="150000"/>
              </a:lnSpc>
            </a:pPr>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解法建模</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179" name="18ZKYWTJ-40.eps" descr="id:2147492218;FounderCES"/>
          <p:cNvPicPr>
            <a:picLocks noChangeAspect="1"/>
          </p:cNvPicPr>
          <p:nvPr/>
        </p:nvPicPr>
        <p:blipFill>
          <a:blip r:embed="rId2"/>
          <a:stretch>
            <a:fillRect/>
          </a:stretch>
        </p:blipFill>
        <p:spPr>
          <a:xfrm>
            <a:off x="889635" y="3320415"/>
            <a:ext cx="10412730" cy="90805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抢分秘籍</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探究文章主旨的6种方法</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①从分析标题入手。标题是文章的眼睛，它有时会直接点明主旨，有时会借助其他事物凸显主旨。</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②从分析首段入手。文章常开篇点题，分析开篇的语句或段落，往往可以把握文章的主旨。</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③从分析篇末入手。许多记叙文都是在篇末点明主题或深化中心的，分析结尾段常常可以捕捉到文章的主旨。</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概括及探究主旨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抢分秘籍</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探究文章主旨的6种方法</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④从分析文中议论、抒情句入手。记叙文的议论、抒情句，有画龙点睛之功效，我们要善于抓住这个“睛”来分析文章的主旨。</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⑤从概括段意或分析人物、事件入手。有些文章的主旨隐含在人物、事件或文章各部分之中，要进行综合归纳才能得出。</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⑥从时代背景入手。有些作品有明显的时代烙印，能折射出特定时期、特定的社会内容所包含的深刻含义。</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[七上《皇帝的新装》“思考探究”]一个小孩子最先说出了真相，老百姓也都跟着说了真话，而皇帝和他的大臣们仍装模作样地把戏演下去。作者这样写，有什么用意?</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“小孩子”寄托着作者对于改变现实、戳穿虚伪的理想。老百姓们在小孩子的带动下有了说真话的勇气，而统治者们却仍然装模作样，两相对比，显得后者更加可笑、腐朽。作者的立场也就十分明显了。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[七下教参《伟大的悲剧》“问题探究”]茨威格为何不给胜利者阿蒙森作传，却充满激情地为失败者斯科特书写这悲壮的一幕?</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这可以从课文的最后两句话中找到答案：“一个人虽然在同不可战胜的厄运的搏斗中毁灭了自己，但他的心灵却因此变得无比高尚。所有这些在一切时代都是最伟大的悲剧。”作为一位伟大的作家，茨威格关注的不是事业成功与否，而是历史事件背后给人精神上的震撼和启迪。按照这个价值标准，茨威格当然认为给斯科特作传会更有意义，会给更多人以长久的思考。</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[2020河南《我的太爷老师》]结合文章内容，探究作者写“我的太爷老师”的用意。(4分)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表达对“我的太爷老师”的感激、崇敬和赞美之情。②肯定所有像太爷老师一样的民办教师对农村教育的巨大贡献，表达对他们的崇敬、赞美之情。③引发人们对这一群体的贡献与命运的关注。(意思对即可。第①②点，一点1分；第③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[2014河南《看自行车的女人》]从全文看，“我”为什么想为“看自行车的女人”写点儿什么?(4分)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997585"/>
            <a:ext cx="11426825" cy="175323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3.从词语运用、修辞手法中任选一个方面，赏析文中画线的语句。(4分)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楷体" panose="02010609060101010101" pitchFamily="49" charset="-122"/>
                <a:ea typeface="楷体" panose="02010609060101010101" pitchFamily="49" charset="-122"/>
                <a:cs typeface="楷体" panose="02010609060101010101" pitchFamily="49" charset="-122"/>
                <a:sym typeface="+mn-ea"/>
              </a:rPr>
              <a:t> 嘘，轻一点儿。我轻轻柔柔地替她梳理头发，依照幼时记忆中的那一套过程。不要惊动她，不要惊动她，让她就这样坐着，舒舒服服地打一个盹儿吧。</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88925" y="2750820"/>
            <a:ext cx="11157585" cy="230695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“修辞手法”示例：“不要惊动她，不要惊动她”，运用反复的修辞手法，突出了“我”不愿打扰母亲休息的心理，表现了“我”对母亲的呵护关爱。(相关语句，1分；修辞手法，1分；分析，2分。共4分)</a:t>
            </a:r>
          </a:p>
          <a:p>
            <a:pPr fontAlgn="auto">
              <a:lnSpc>
                <a:spcPct val="150000"/>
              </a:lnSpc>
            </a:pPr>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看自行车的女人的遭遇令“我”同情，她对“我”的体谅、对工作的尽职尽责令“我”感动。②看自行车的女人是社会中弱者的代表，为她写点儿什么是为了呼吁人们尊重他们、平等对待他们。(意思对即可。一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[2020成都《成都的卖水人》]本文选自何满子先生回忆自己二十世纪四十年代成都生活的《蓉城忆往》，作者将其放入《蓉城忆往》可能有哪些意图?请结合文章内容分条作答。(4分)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通过写成都卖水人来追忆二十世纪四十年代成都的城市风貌及百姓生活。②表达对以卖水人为代表的普通成都人的赞美。③通过对成都卖水人职业道德的赞美，表达对当前服务行业不讲职业道德现象的批评。④表达对“挑水卖”这一职业的消失及成都城市变迁的感慨。(每点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作者对故事情节的安排、人物的塑造方式甚至表现手法的选择都是出于自己的创作需要，或为了曲折动人，或为了人物形象丰富，或为了手法与众不同，当然最关键的是为了作品主题的表达。而主题的表达又和作品创作的时代背景有关。因此解答探究写作意图类试题时，应主要从以下几方面展开思考。</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探究写作意图</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1080750" cy="507746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(1)作者这样写对情节发展起到什么样的作用?是使情节波澜起伏，还是出人意料?是戛然而止，还是水到渠成?</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(2)作者这样写对人物的塑造起到什么样的作用?是使人物形象更加鲜明，还是让人物形象更加丰满?</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(3)从表现主题方面思考，作者这样写可以突出文章的主旨，还是可以使主题表达更进一步?</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(4)从时代背景考虑，当然这一点需要考生对文章所涉及的时代背景有所了解，或者文章本身能够提供故事的相关背景，否则很多考生可能无从入手。</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一、修辞手法</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中考考查的修辞手法一般是常见的八种。其中，描绘类的修辞手法主要有比喻、比拟(拟人和拟物)、夸张；结构类的修辞手法主要有排比、对偶、反复；表达类的修辞手法主要有反问和设问。</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3969385"/>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(一)比喻</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比喻是在描写事物或说明道理时，用同它有相似点的别的事物或道理来打比方。被比喻的事物或道理叫本体；用来比喻的事物或道理叫喻体；用来连接本体和喻体的词语叫比喻词。如：雨是最寻常的，一下就是</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三</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两天。可别恼。看，像牛毛，像花针，像细丝，密密地斜织着，人家屋顶上全笼着一层薄烟。(《春》)</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custDataLst>
              <p:tags r:id="rId2"/>
            </p:custDataLst>
          </p:nvPr>
        </p:nvGraphicFramePr>
        <p:xfrm>
          <a:off x="470535" y="1756410"/>
          <a:ext cx="10875010" cy="2987675"/>
        </p:xfrm>
        <a:graphic>
          <a:graphicData uri="http://schemas.openxmlformats.org/drawingml/2006/table">
            <a:tbl>
              <a:tblPr firstRow="1" bandRow="1">
                <a:tableStyleId>{5940675A-B579-460E-94D1-54222C63F5DA}</a:tableStyleId>
              </a:tblPr>
              <a:tblGrid>
                <a:gridCol w="986155"/>
                <a:gridCol w="9888855"/>
              </a:tblGrid>
              <a:tr h="747395">
                <a:tc>
                  <a:txBody>
                    <a:bodyPr vert="horz" wrap="square"/>
                    <a:lstStyle/>
                    <a:p>
                      <a:pPr indent="0" algn="ctr">
                        <a:buNone/>
                      </a:pPr>
                      <a:r>
                        <a:rPr lang="en-US" sz="2400" b="0">
                          <a:solidFill>
                            <a:srgbClr val="000000"/>
                          </a:solidFill>
                          <a:latin typeface="NEU-BZ-S92" charset="0"/>
                          <a:cs typeface="NEU-BZ-S92" charset="0"/>
                        </a:rPr>
                        <a:t>作　用</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NEU-BZ-S92" charset="0"/>
                        </a:rPr>
                        <a:t>化平淡为生动</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化深奥为浅显</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化抽象为具体。</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40280">
                <a:tc>
                  <a:txBody>
                    <a:bodyPr vert="horz" wrap="square"/>
                    <a:lstStyle/>
                    <a:p>
                      <a:pPr indent="0" algn="ctr">
                        <a:buNone/>
                      </a:pPr>
                      <a:r>
                        <a:rPr lang="en-US" sz="2400" b="0">
                          <a:solidFill>
                            <a:srgbClr val="000000"/>
                          </a:solidFill>
                          <a:latin typeface="NEU-BZ-S92" charset="0"/>
                          <a:cs typeface="NEU-BZ-S92" charset="0"/>
                        </a:rPr>
                        <a:t>分　类</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明喻。本体、喻体、比喻词同时出现。常用的比喻词有：像、好像、仿佛、如、犹如、恰似、像……似的等。其典型形式是：甲像乙一样。如：春天像小姑娘，花枝招展的，笑着，走着。(《春》)[本体：春天。比喻词：像。喻体：小姑娘。]</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custDataLst>
              <p:tags r:id="rId2"/>
            </p:custDataLst>
          </p:nvPr>
        </p:nvGraphicFramePr>
        <p:xfrm>
          <a:off x="470535" y="1756410"/>
          <a:ext cx="10875010" cy="3734435"/>
        </p:xfrm>
        <a:graphic>
          <a:graphicData uri="http://schemas.openxmlformats.org/drawingml/2006/table">
            <a:tbl>
              <a:tblPr firstRow="1" bandRow="1">
                <a:tableStyleId>{5940675A-B579-460E-94D1-54222C63F5DA}</a:tableStyleId>
              </a:tblPr>
              <a:tblGrid>
                <a:gridCol w="986155"/>
                <a:gridCol w="9888855"/>
              </a:tblGrid>
              <a:tr h="1866900">
                <a:tc rowSpan="2">
                  <a:txBody>
                    <a:bodyPr vert="horz" wrap="square"/>
                    <a:lstStyle/>
                    <a:p>
                      <a:pPr indent="0">
                        <a:buNone/>
                      </a:pPr>
                      <a:r>
                        <a:rPr lang="en-US" sz="2400" b="0">
                          <a:solidFill>
                            <a:srgbClr val="000000"/>
                          </a:solidFill>
                          <a:latin typeface="NEU-BZ-S92" charset="0"/>
                          <a:cs typeface="NEU-BZ-S92" charset="0"/>
                        </a:rPr>
                        <a:t> </a:t>
                      </a:r>
                    </a:p>
                    <a:p>
                      <a:pPr indent="0">
                        <a:buNone/>
                      </a:pPr>
                      <a:r>
                        <a:rPr lang="en-US" altLang="zh-CN" sz="2400" b="0">
                          <a:solidFill>
                            <a:srgbClr val="000000"/>
                          </a:solidFill>
                          <a:latin typeface="NEU-BZ-S92" charset="0"/>
                        </a:rPr>
                        <a:t> </a:t>
                      </a:r>
                      <a:r>
                        <a:rPr lang="zh-CN" altLang="en-US" sz="2400" b="0">
                          <a:solidFill>
                            <a:srgbClr val="000000"/>
                          </a:solidFill>
                          <a:latin typeface="NEU-BZ-S92" charset="0"/>
                        </a:rPr>
                        <a:t>分  类</a:t>
                      </a:r>
                      <a:endParaRPr lang="zh-CN" altLang="en-US" sz="2400" b="0">
                        <a:solidFill>
                          <a:srgbClr val="000000"/>
                        </a:solidFill>
                        <a:latin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②暗喻。本体、喻体同时出现，但用“是”“变成”“成为”“等于”等词代替“像”一类常用的比喻词。如：乡愁是一枚小小的邮票。(《乡愁》)[本体：乡愁。喻体：邮票。]</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67535">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③借喻。本体和比喻词都不出现，而是借用喻体直接代替本体，即只出现喻体。如：我就知道，我们之间已经隔了一层可悲的厚障壁了。(《故乡》)[喻体：厚障壁。以此代替本体“人与人之间的隔膜”。]</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custDataLst>
              <p:tags r:id="rId2"/>
            </p:custDataLst>
          </p:nvPr>
        </p:nvGraphicFramePr>
        <p:xfrm>
          <a:off x="507365" y="2861310"/>
          <a:ext cx="10875010" cy="1493520"/>
        </p:xfrm>
        <a:graphic>
          <a:graphicData uri="http://schemas.openxmlformats.org/drawingml/2006/table">
            <a:tbl>
              <a:tblPr firstRow="1" bandRow="1">
                <a:tableStyleId>{5940675A-B579-460E-94D1-54222C63F5DA}</a:tableStyleId>
              </a:tblPr>
              <a:tblGrid>
                <a:gridCol w="1313815"/>
                <a:gridCol w="9561195"/>
              </a:tblGrid>
              <a:tr h="1493520">
                <a:tc>
                  <a:txBody>
                    <a:bodyPr vert="horz" wrap="square"/>
                    <a:lstStyle/>
                    <a:p>
                      <a:pPr indent="0" algn="ctr">
                        <a:buNone/>
                      </a:pPr>
                      <a:r>
                        <a:rPr lang="en-US" sz="2400" b="0">
                          <a:solidFill>
                            <a:srgbClr val="000000"/>
                          </a:solidFill>
                          <a:latin typeface="NEU-BZ-S92" charset="0"/>
                          <a:cs typeface="NEU-BZ-S92" charset="0"/>
                        </a:rPr>
                        <a:t>构成条件</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①甲(本体)和乙(喻体)必须是性质不同的两类事物。②甲(本体)和乙(喻体)之间必须有相似点。</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1170940"/>
            <a:ext cx="11426825" cy="175323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4.本文的主旨，有人认为是抒写家庭亲情，有人认为是对老年人生活状态的关注。你赞同哪种看法?请结合文章内容加以探究。(4分)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82270" y="2514600"/>
            <a:ext cx="11157585" cy="230695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示例一：赞同“抒写家庭亲情”的看法。“选购食物”“洗晒球鞋”“削铅笔”等事情，表现了母亲对子女的呵护；为手术后的母亲洗澡、梳头等事情，表现了女儿对母亲的孝心。全文洋溢着浓浓亲情。（表明观点，1分；结合相关内容，1分；分析，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341503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抢分秘籍</a:t>
            </a:r>
          </a:p>
          <a:p>
            <a:pPr algn="ctr">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  并非所有带比喻词的句子都是比喻句</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①表示猜测的句子不是比喻句。如：这一带乍看好像没有什么变化。(《植树的牧羊人》)</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②表示幻觉的句子不是比喻句。如：看着看着，这件花衣好像被风儿吹动，叫你希望看见一点儿更美的山的肌肤。(《济南的冬天》)</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775" y="1567180"/>
            <a:ext cx="10619105" cy="452310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抢分秘籍</a:t>
            </a:r>
          </a:p>
          <a:p>
            <a:pPr algn="ctr">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  并非所有带比喻词的句子都是比喻句</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③表示比较的句子不是比喻句。如：她现在很听我的话，就像我小时候很听她的话一样。(《散步》)</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④表示列举的句子不是比喻句。如：云南有光荣的历史，远的如护国，这不用说了，近的如“一二·一”，都是属于云南人民的。(《最后一次讲演》)</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⑤有些夸张句、拟人句不是比喻句。如：微黄的阳光斜射在山腰上，那点儿薄雪好像忽然害了羞，微微露出点儿粉色。(《济南的冬天》)</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(二)比拟</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比拟分为拟人和拟物。恰当运用比拟，不仅能让读者对所描绘的事物产生鲜明的印象，而且能让读者感受到作者对该事物强烈的感情，从而引起共鸣。</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4523105"/>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(二)比拟</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①拟人是把物当作人来写，赋予物以人的动作行为或思想感情。如：桃树、杏树、梨树，你不让我，我不让你，都开满了花赶趟儿。(《春》)</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②拟物是把人当作物来写，或把甲物当乙物来写。如：我到了自家的房外，我的母亲早已迎着出来了，接着便飞出了八岁的侄儿宏儿。(《故乡》)</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河南中考对拟物一般不做考查，故只重点讲解拟人。</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nvGraphicFramePr>
        <p:xfrm>
          <a:off x="1519555" y="3063240"/>
          <a:ext cx="8891270" cy="731520"/>
        </p:xfrm>
        <a:graphic>
          <a:graphicData uri="http://schemas.openxmlformats.org/drawingml/2006/table">
            <a:tbl>
              <a:tblPr firstRow="1" bandRow="1">
                <a:tableStyleId>{5940675A-B579-460E-94D1-54222C63F5DA}</a:tableStyleId>
              </a:tblPr>
              <a:tblGrid>
                <a:gridCol w="1291590"/>
                <a:gridCol w="7599680"/>
              </a:tblGrid>
              <a:tr h="0">
                <a:tc>
                  <a:txBody>
                    <a:bodyPr vert="horz" wrap="square"/>
                    <a:lstStyle/>
                    <a:p>
                      <a:pPr indent="0" algn="ctr">
                        <a:buNone/>
                      </a:pPr>
                      <a:r>
                        <a:rPr lang="en-US" sz="2400" b="0">
                          <a:solidFill>
                            <a:srgbClr val="000000"/>
                          </a:solidFill>
                          <a:latin typeface="NEU-BZ-S92" charset="0"/>
                          <a:cs typeface="NEU-BZ-S92" charset="0"/>
                        </a:rPr>
                        <a:t>作　用</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NEU-BZ-S92" charset="0"/>
                        </a:rPr>
                        <a:t>把事物人格化</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赋予事物以人的动作行为或思想感情</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使表达更加形象、生动。</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3" name="表格 2"/>
          <p:cNvGraphicFramePr>
            <a:graphicFrameLocks noGrp="1"/>
          </p:cNvGraphicFramePr>
          <p:nvPr>
            <p:custDataLst>
              <p:tags r:id="rId2"/>
            </p:custDataLst>
          </p:nvPr>
        </p:nvGraphicFramePr>
        <p:xfrm>
          <a:off x="1040765" y="1762760"/>
          <a:ext cx="10110470" cy="4157345"/>
        </p:xfrm>
        <a:graphic>
          <a:graphicData uri="http://schemas.openxmlformats.org/drawingml/2006/table">
            <a:tbl>
              <a:tblPr firstRow="1" bandRow="1">
                <a:tableStyleId>{5940675A-B579-460E-94D1-54222C63F5DA}</a:tableStyleId>
              </a:tblPr>
              <a:tblGrid>
                <a:gridCol w="916940"/>
                <a:gridCol w="9193530"/>
              </a:tblGrid>
              <a:tr h="2870835">
                <a:tc rowSpan="2">
                  <a:txBody>
                    <a:bodyPr vert="horz" wrap="square"/>
                    <a:lstStyle/>
                    <a:p>
                      <a:pPr indent="0" algn="ctr">
                        <a:buNone/>
                      </a:pPr>
                      <a:r>
                        <a:rPr lang="en-US" sz="2400" b="0">
                          <a:solidFill>
                            <a:srgbClr val="000000"/>
                          </a:solidFill>
                          <a:latin typeface="NEU-BZ-S92" charset="0"/>
                          <a:cs typeface="NEU-BZ-S92" charset="0"/>
                        </a:rPr>
                        <a:t>分　类</a:t>
                      </a:r>
                    </a:p>
                    <a:p>
                      <a:pPr indent="0">
                        <a:buNone/>
                      </a:pPr>
                      <a:r>
                        <a:rPr lang="en-US" altLang="zh-CN" sz="2400" b="0">
                          <a:solidFill>
                            <a:srgbClr val="000000"/>
                          </a:solidFill>
                          <a:latin typeface="NEU-BZ-S92" charset="0"/>
                        </a:rPr>
                        <a:t> </a:t>
                      </a:r>
                      <a:endParaRPr lang="en-US" sz="2400" b="0">
                        <a:solidFill>
                          <a:srgbClr val="000000"/>
                        </a:solidFill>
                        <a:latin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把具象的物体拟人化。包括动植物、非生物的拟人化。如：但花朵从来都稀落，东一穗西一串伶仃地挂在树梢，好像在察言观色，试探什么。(《紫藤萝瀑布》)[赋予“花朵”以人的动作行为——“察言观色”“试探”。]波浪一边歌唱，一边冲向高空，去迎接那雷声。(《海燕》)[赋予“波浪”以人的动作行为——“歌唱”“迎接”。]</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8651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②把抽象的概念拟人化。如：东风来了，春天的脚步近了。(《春》)[赋予“春天”以人的特征——“脚步”。]</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nvGraphicFramePr>
        <p:xfrm>
          <a:off x="1471613" y="2514600"/>
          <a:ext cx="10001250" cy="2254250"/>
        </p:xfrm>
        <a:graphic>
          <a:graphicData uri="http://schemas.openxmlformats.org/drawingml/2006/table">
            <a:tbl>
              <a:tblPr firstRow="1" bandRow="1">
                <a:tableStyleId>{5940675A-B579-460E-94D1-54222C63F5DA}</a:tableStyleId>
              </a:tblPr>
              <a:tblGrid>
                <a:gridCol w="1731010"/>
                <a:gridCol w="8270240"/>
              </a:tblGrid>
              <a:tr h="2254250">
                <a:tc>
                  <a:txBody>
                    <a:bodyPr vert="horz" wrap="square"/>
                    <a:lstStyle/>
                    <a:p>
                      <a:pPr indent="0" algn="ctr">
                        <a:buNone/>
                      </a:pPr>
                      <a:r>
                        <a:rPr lang="en-US" sz="2400" b="0">
                          <a:solidFill>
                            <a:srgbClr val="000000"/>
                          </a:solidFill>
                          <a:latin typeface="NEU-BZ-S92" charset="0"/>
                          <a:cs typeface="NEU-BZ-S92" charset="0"/>
                        </a:rPr>
                        <a:t>构成条件</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NEU-BZ-S92" charset="0"/>
                        </a:rPr>
                        <a:t>拟人化后的事物</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具备了人的某些特征</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但仍然保留物的许多属性。因此</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拟人不仅不能违反所拟之物原来的特点</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还要照顾到物与人之间原有的关系和支配它们的自然规律与生活规律</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不可过于牵强附会。此外</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拟人句中出现的动作、神态、思想等必须是人所特有的。</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396938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抢分秘籍</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比喻句和拟人句的区别</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①比喻是用喻体同本体作比(如“明喻”和“暗喻”)，或用喻体替换本体(如“借喻”)，重在“喻”；拟人则是用描写拟体的词语直接描写本体，重在“拟”。如：流水像一个不知疲倦的歌手在欢唱着。[比喻句]流水不知疲倦地在欢唱着。[拟人句]</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396938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抢分秘籍</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比喻句和拟人句的区别</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②比喻句中，喻体必须出现，本体可以出现(如“明喻”和“暗喻”)，也可以不出现(如“借喻”)；拟人句中，本体必须出现，拟体一定不出现，即只用适用于描写拟体(人)的词语来描写本体(事物)。如：油蛉在这里低唱，蟋蟀们在这里弹琴。(《从百草园到三味书屋》)[拟人句]</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抢分秘籍</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比喻句和拟人句的区别</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③比喻句中，喻体是确定的；拟人句中，拟体是虚指，常根据描写拟体的词语去推断，所以拟体往往是不确定的。如：兴安岭多么会打扮自己呀![“会打扮自己”的，不一定是少女，还可以是小伙子或其他人。]</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《给母亲梳头发》</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a:t>
            </a:r>
            <a:r>
              <a:rPr lang="zh-CN" altLang="en-US">
                <a:solidFill>
                  <a:schemeClr val="bg1"/>
                </a:solidFill>
                <a:sym typeface="+mn-lt"/>
              </a:rPr>
              <a:t>河南</a:t>
            </a:r>
          </a:p>
        </p:txBody>
      </p:sp>
      <p:sp>
        <p:nvSpPr>
          <p:cNvPr id="2" name="文本框 1"/>
          <p:cNvSpPr txBox="1"/>
          <p:nvPr/>
        </p:nvSpPr>
        <p:spPr>
          <a:xfrm>
            <a:off x="382270" y="1170940"/>
            <a:ext cx="11426825" cy="645160"/>
          </a:xfrm>
          <a:prstGeom prst="rect">
            <a:avLst/>
          </a:prstGeom>
          <a:noFill/>
        </p:spPr>
        <p:txBody>
          <a:bodyPr wrap="square" rtlCol="0">
            <a:spAutoFit/>
          </a:bodyPr>
          <a:lstStyle/>
          <a:p>
            <a:pPr fontAlgn="auto">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82270" y="2514600"/>
            <a:ext cx="11157585" cy="2861310"/>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示例二：赞同“对老年人生活状态的关注”的看法。母亲头发从“乌黑浓密”到“花白而稀薄”，母亲从以前的“大无畏”到手术后的“十分软弱”，“母亲却在我们忙于成长的喜悦中不知不觉地衰老了”等内容，都表达了“我”对年迈母亲的爱怜、对母亲衰老的无奈。文章流露出对老年人生活状态的深切关注。（表明观点，1分；结合相关内容，1分；分析，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抢分秘籍</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比喻句和拟人句的区别</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④拟人句不能转化成甲像乙的格式。如：油蛉在这里低唱，蟋蟀们在这里弹琴。(《从百草园到三味书屋》)不能转化成“油蛉像低唱，蟋蟀们像弹琴”。</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567235"/>
            <a:ext cx="10219174" cy="2861310"/>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(四)排比</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排比就是把结构相同或相似、内容密切相关的三个或三个以上的短语或句子排列起来，以加强语言的气势和感情的表达。如：山朗润起来了，水涨起来了，太阳的脸红起来了。(《春》)</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nvGraphicFramePr>
        <p:xfrm>
          <a:off x="1430020" y="3105150"/>
          <a:ext cx="9236075" cy="986790"/>
        </p:xfrm>
        <a:graphic>
          <a:graphicData uri="http://schemas.openxmlformats.org/drawingml/2006/table">
            <a:tbl>
              <a:tblPr firstRow="1" bandRow="1">
                <a:tableStyleId>{5940675A-B579-460E-94D1-54222C63F5DA}</a:tableStyleId>
              </a:tblPr>
              <a:tblGrid>
                <a:gridCol w="1251585"/>
                <a:gridCol w="7984490"/>
              </a:tblGrid>
              <a:tr h="986790">
                <a:tc>
                  <a:txBody>
                    <a:bodyPr vert="horz" wrap="square"/>
                    <a:lstStyle/>
                    <a:p>
                      <a:pPr indent="0" algn="ctr">
                        <a:buNone/>
                      </a:pPr>
                      <a:r>
                        <a:rPr lang="en-US" sz="2400" b="0">
                          <a:solidFill>
                            <a:srgbClr val="000000"/>
                          </a:solidFill>
                          <a:latin typeface="NEU-BZ-S92" charset="0"/>
                          <a:cs typeface="NEU-BZ-S92" charset="0"/>
                        </a:rPr>
                        <a:t>作　用</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节奏感强，增强语言气势，加强表达效果，多用于说理或抒情</a:t>
                      </a:r>
                      <a:r>
                        <a:rPr lang="en-US" sz="2400" b="0">
                          <a:solidFill>
                            <a:srgbClr val="000000"/>
                          </a:solidFill>
                          <a:latin typeface="楷体" panose="02010609060101010101" pitchFamily="49" charset="-122"/>
                          <a:ea typeface="楷体" panose="02010609060101010101" pitchFamily="49" charset="-122"/>
                          <a:cs typeface="NEU-BZ-S92" charset="0"/>
                        </a:rPr>
                        <a:t>。</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3" name="表格 2"/>
          <p:cNvGraphicFramePr>
            <a:graphicFrameLocks noGrp="1"/>
          </p:cNvGraphicFramePr>
          <p:nvPr>
            <p:custDataLst>
              <p:tags r:id="rId2"/>
            </p:custDataLst>
          </p:nvPr>
        </p:nvGraphicFramePr>
        <p:xfrm>
          <a:off x="359728" y="1567180"/>
          <a:ext cx="11471275" cy="3668397"/>
        </p:xfrm>
        <a:graphic>
          <a:graphicData uri="http://schemas.openxmlformats.org/drawingml/2006/table">
            <a:tbl>
              <a:tblPr firstRow="1" bandRow="1">
                <a:tableStyleId>{5940675A-B579-460E-94D1-54222C63F5DA}</a:tableStyleId>
              </a:tblPr>
              <a:tblGrid>
                <a:gridCol w="1427480"/>
                <a:gridCol w="10043795"/>
              </a:tblGrid>
              <a:tr h="1633221">
                <a:tc rowSpan="2">
                  <a:txBody>
                    <a:bodyPr vert="horz" wrap="square"/>
                    <a:lstStyle/>
                    <a:p>
                      <a:pPr indent="0" algn="ctr">
                        <a:buNone/>
                      </a:pPr>
                      <a:r>
                        <a:rPr lang="en-US" sz="2400" b="0">
                          <a:solidFill>
                            <a:srgbClr val="000000"/>
                          </a:solidFill>
                          <a:latin typeface="NEU-BZ-S92" charset="0"/>
                          <a:cs typeface="NEU-BZ-S92" charset="0"/>
                        </a:rPr>
                        <a:t>分　类</a:t>
                      </a:r>
                    </a:p>
                    <a:p>
                      <a:pPr indent="0">
                        <a:buNone/>
                      </a:pPr>
                      <a:r>
                        <a:rPr lang="en-US" altLang="zh-CN" sz="2400" b="0">
                          <a:solidFill>
                            <a:srgbClr val="000000"/>
                          </a:solidFill>
                          <a:latin typeface="NEU-BZ-S92" charset="0"/>
                        </a:rPr>
                        <a:t> </a:t>
                      </a:r>
                    </a:p>
                    <a:p>
                      <a:pPr indent="0">
                        <a:buNone/>
                      </a:pPr>
                      <a:r>
                        <a:rPr lang="en-US" altLang="zh-CN" sz="2400" b="0">
                          <a:solidFill>
                            <a:srgbClr val="000000"/>
                          </a:solidFill>
                          <a:latin typeface="NEU-BZ-S92" charset="0"/>
                        </a:rPr>
                        <a:t> </a:t>
                      </a:r>
                      <a:endParaRPr lang="en-US" sz="2400" b="0">
                        <a:solidFill>
                          <a:srgbClr val="000000"/>
                        </a:solidFill>
                        <a:latin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①句子排比。</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如：骤雨一样，是急促的鼓点；旋风一样，是飞扬的流苏；乱蛙一样，是蹦跳的脚步；火花一样，是闪射的瞳仁；斗虎一样，是强健的风姿。(《安塞腰鼓》)[5个“……一样，是……”的句子构成排比句。]</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35176">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②短语的排比。</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如：雨是最寻常的，一下就是三两天。可别恼。看，像牛毛，像花针，像细丝，密密地斜织着。(《春》)[3个“像……”的短语构成排比句。]</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nvGraphicFramePr>
        <p:xfrm>
          <a:off x="809943" y="2729865"/>
          <a:ext cx="10280650" cy="2366010"/>
        </p:xfrm>
        <a:graphic>
          <a:graphicData uri="http://schemas.openxmlformats.org/drawingml/2006/table">
            <a:tbl>
              <a:tblPr firstRow="1" bandRow="1">
                <a:tableStyleId>{5940675A-B579-460E-94D1-54222C63F5DA}</a:tableStyleId>
              </a:tblPr>
              <a:tblGrid>
                <a:gridCol w="1330325"/>
                <a:gridCol w="8950325"/>
              </a:tblGrid>
              <a:tr h="2366010">
                <a:tc>
                  <a:txBody>
                    <a:bodyPr vert="horz" wrap="square"/>
                    <a:lstStyle/>
                    <a:p>
                      <a:pPr indent="0" algn="ctr">
                        <a:buNone/>
                      </a:pPr>
                      <a:r>
                        <a:rPr lang="en-US" sz="2400" b="0">
                          <a:solidFill>
                            <a:srgbClr val="000000"/>
                          </a:solidFill>
                          <a:latin typeface="NEU-BZ-S92" charset="0"/>
                          <a:cs typeface="NEU-BZ-S92" charset="0"/>
                        </a:rPr>
                        <a:t>构成条件</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①三个或三个以上的短语或句子。</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②短语或句子结构相同或相似、内容密切相关。</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nvGraphicFramePr>
        <p:xfrm>
          <a:off x="809943" y="2729865"/>
          <a:ext cx="10280650" cy="2985135"/>
        </p:xfrm>
        <a:graphic>
          <a:graphicData uri="http://schemas.openxmlformats.org/drawingml/2006/table">
            <a:tbl>
              <a:tblPr firstRow="1" bandRow="1">
                <a:tableStyleId>{5940675A-B579-460E-94D1-54222C63F5DA}</a:tableStyleId>
              </a:tblPr>
              <a:tblGrid>
                <a:gridCol w="1330325"/>
                <a:gridCol w="8950325"/>
              </a:tblGrid>
              <a:tr h="2985135">
                <a:tc>
                  <a:txBody>
                    <a:bodyPr vert="horz" wrap="square"/>
                    <a:lstStyle/>
                    <a:p>
                      <a:pPr indent="0" algn="ctr">
                        <a:buNone/>
                      </a:pPr>
                      <a:r>
                        <a:rPr lang="en-US" sz="2400" b="0">
                          <a:solidFill>
                            <a:srgbClr val="000000"/>
                          </a:solidFill>
                          <a:latin typeface="NEU-BZ-S92" charset="0"/>
                          <a:cs typeface="NEU-BZ-S92" charset="0"/>
                        </a:rPr>
                        <a:t>注意事项</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如果是三个或三个以上相关的并列词语，而不是短语或句子排列而成，则不是排比句。</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如：熟悉的树木、村庄、桥梁……都在不停地后退，成为杜小康眼中的遥远之物。(《孤独之旅》)[“树木”“村庄”“桥梁”只是并列的词语，而非短语，不符合构成排比句的条件，故不是排比句。]</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567235"/>
            <a:ext cx="10219174" cy="2861310"/>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(五)对偶</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对偶俗称“对对子”，就是把结构相同、字数相等、意义相关或相反的短语或句子成对地排列起来，给人以音节匀称、音律和谐的美感。如：谈笑有鸿儒，往来无白丁。(《陋室铭》)</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nvGraphicFramePr>
        <p:xfrm>
          <a:off x="1430020" y="3105150"/>
          <a:ext cx="9236075" cy="1097280"/>
        </p:xfrm>
        <a:graphic>
          <a:graphicData uri="http://schemas.openxmlformats.org/drawingml/2006/table">
            <a:tbl>
              <a:tblPr firstRow="1" bandRow="1">
                <a:tableStyleId>{5940675A-B579-460E-94D1-54222C63F5DA}</a:tableStyleId>
              </a:tblPr>
              <a:tblGrid>
                <a:gridCol w="1251585"/>
                <a:gridCol w="7984490"/>
              </a:tblGrid>
              <a:tr h="986790">
                <a:tc>
                  <a:txBody>
                    <a:bodyPr vert="horz" wrap="square"/>
                    <a:lstStyle/>
                    <a:p>
                      <a:pPr indent="0" algn="ctr">
                        <a:buNone/>
                      </a:pPr>
                      <a:r>
                        <a:rPr lang="en-US" sz="2400" b="0">
                          <a:solidFill>
                            <a:srgbClr val="000000"/>
                          </a:solidFill>
                          <a:latin typeface="NEU-BZ-S92" charset="0"/>
                          <a:cs typeface="NEU-BZ-S92" charset="0"/>
                        </a:rPr>
                        <a:t>作　用</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使语言形式整齐、结构匀称、音韵和谐、节奏感强，增强语言的表现力；高度概括，看起来醒目，读起来顺口，便于记忆和传诵</a:t>
                      </a:r>
                      <a:r>
                        <a:rPr lang="en-US" sz="2400" b="0">
                          <a:solidFill>
                            <a:srgbClr val="000000"/>
                          </a:solidFill>
                          <a:latin typeface="楷体" panose="02010609060101010101" pitchFamily="49" charset="-122"/>
                          <a:ea typeface="楷体" panose="02010609060101010101" pitchFamily="49" charset="-122"/>
                          <a:cs typeface="NEU-BZ-S92" charset="0"/>
                        </a:rPr>
                        <a:t>。</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3" name="表格 2"/>
          <p:cNvGraphicFramePr>
            <a:graphicFrameLocks noGrp="1"/>
          </p:cNvGraphicFramePr>
          <p:nvPr>
            <p:custDataLst>
              <p:tags r:id="rId2"/>
            </p:custDataLst>
          </p:nvPr>
        </p:nvGraphicFramePr>
        <p:xfrm>
          <a:off x="359728" y="1567180"/>
          <a:ext cx="11471275" cy="4975861"/>
        </p:xfrm>
        <a:graphic>
          <a:graphicData uri="http://schemas.openxmlformats.org/drawingml/2006/table">
            <a:tbl>
              <a:tblPr firstRow="1" bandRow="1">
                <a:tableStyleId>{5940675A-B579-460E-94D1-54222C63F5DA}</a:tableStyleId>
              </a:tblPr>
              <a:tblGrid>
                <a:gridCol w="1427480"/>
                <a:gridCol w="10043795"/>
              </a:tblGrid>
              <a:tr h="1633221">
                <a:tc rowSpan="3">
                  <a:txBody>
                    <a:bodyPr vert="horz" wrap="square"/>
                    <a:lstStyle/>
                    <a:p>
                      <a:pPr indent="0" algn="ctr">
                        <a:buNone/>
                      </a:pPr>
                      <a:r>
                        <a:rPr lang="en-US" sz="2400" b="0">
                          <a:solidFill>
                            <a:srgbClr val="000000"/>
                          </a:solidFill>
                          <a:latin typeface="NEU-BZ-S92" charset="0"/>
                          <a:cs typeface="NEU-BZ-S92" charset="0"/>
                        </a:rPr>
                        <a:t>分　类</a:t>
                      </a:r>
                    </a:p>
                    <a:p>
                      <a:pPr indent="0">
                        <a:buNone/>
                      </a:pPr>
                      <a:r>
                        <a:rPr lang="en-US" altLang="zh-CN" sz="2400" b="0">
                          <a:solidFill>
                            <a:srgbClr val="000000"/>
                          </a:solidFill>
                          <a:latin typeface="NEU-BZ-S92" charset="0"/>
                        </a:rPr>
                        <a:t> </a:t>
                      </a:r>
                    </a:p>
                    <a:p>
                      <a:pPr indent="0">
                        <a:buNone/>
                      </a:pPr>
                      <a:r>
                        <a:rPr lang="en-US" altLang="zh-CN" sz="2400" b="0">
                          <a:solidFill>
                            <a:srgbClr val="000000"/>
                          </a:solidFill>
                          <a:latin typeface="NEU-BZ-S92" charset="0"/>
                        </a:rPr>
                        <a:t> </a:t>
                      </a:r>
                      <a:endParaRPr lang="en-US" sz="2400" b="0">
                        <a:solidFill>
                          <a:srgbClr val="000000"/>
                        </a:solidFill>
                        <a:latin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①正对。指上下句在意思上相同、相近或互为补充的对偶形式。</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如：苔痕上阶绿，草色入帘青。(《陋室铭》)[上下句意思相近，反映陋室环境的清幽。]</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50035">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②反对。指上下句意思相反或相对的对偶形式。</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如：横眉冷对千夫指，俯首甘为孺子牛。[上下句意思相反，形容对敌人决不屈服，对人民大众却像牛一样任劳任怨。]</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92605">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③串对。又叫流水对，指上下句在意思上具有承接、因果、假设、条件等关系的对偶形式。</a:t>
                      </a:r>
                    </a:p>
                    <a:p>
                      <a:pPr indent="0">
                        <a:buNone/>
                      </a:pPr>
                      <a:r>
                        <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如：即从巴峡穿巫峡，便下襄阳向洛阳。[下句与上句是承接关系。]</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nvGraphicFramePr>
        <p:xfrm>
          <a:off x="809943" y="2110105"/>
          <a:ext cx="10280650" cy="2366010"/>
        </p:xfrm>
        <a:graphic>
          <a:graphicData uri="http://schemas.openxmlformats.org/drawingml/2006/table">
            <a:tbl>
              <a:tblPr firstRow="1" bandRow="1">
                <a:tableStyleId>{5940675A-B579-460E-94D1-54222C63F5DA}</a:tableStyleId>
              </a:tblPr>
              <a:tblGrid>
                <a:gridCol w="1330325"/>
                <a:gridCol w="8950325"/>
              </a:tblGrid>
              <a:tr h="2366010">
                <a:tc>
                  <a:txBody>
                    <a:bodyPr vert="horz" wrap="square"/>
                    <a:lstStyle/>
                    <a:p>
                      <a:pPr indent="0" algn="ctr">
                        <a:buNone/>
                      </a:pPr>
                      <a:r>
                        <a:rPr lang="en-US" sz="2400" b="0">
                          <a:solidFill>
                            <a:srgbClr val="000000"/>
                          </a:solidFill>
                          <a:latin typeface="NEU-BZ-S92" charset="0"/>
                          <a:cs typeface="NEU-BZ-S92" charset="0"/>
                        </a:rPr>
                        <a:t>构成条件</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结构相同、字数相等、意义相关或相反的短语或句子成对地排列起来。</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788670" y="4868545"/>
            <a:ext cx="10261600" cy="829945"/>
          </a:xfrm>
          <a:prstGeom prst="rect">
            <a:avLst/>
          </a:prstGeom>
          <a:noFill/>
        </p:spPr>
        <p:txBody>
          <a:bodyPr wrap="square" rtlCol="0">
            <a:spAutoFit/>
          </a:bodyPr>
          <a:lstStyle/>
          <a:p>
            <a:r>
              <a:rPr lang="en-US" altLang="zh-CN"/>
              <a:t>          </a:t>
            </a:r>
            <a:r>
              <a:rPr lang="zh-CN" altLang="en-US" sz="2400">
                <a:latin typeface="宋体" panose="02010600030101010101" pitchFamily="2" charset="-122"/>
                <a:ea typeface="宋体" panose="02010600030101010101" pitchFamily="2" charset="-122"/>
              </a:rPr>
              <a:t>现代文中一般很少直接运用对偶修辞，多是文中引用的诗句、文章等会运用对偶修辞。</a:t>
            </a:r>
          </a:p>
        </p:txBody>
      </p:sp>
      <p:pic>
        <p:nvPicPr>
          <p:cNvPr id="199" name="注.jpg" descr="id:2147492406;FounderCES"/>
          <p:cNvPicPr>
            <a:picLocks noChangeAspect="1"/>
          </p:cNvPicPr>
          <p:nvPr/>
        </p:nvPicPr>
        <p:blipFill>
          <a:blip r:embed="rId2"/>
          <a:stretch>
            <a:fillRect/>
          </a:stretch>
        </p:blipFill>
        <p:spPr>
          <a:xfrm>
            <a:off x="810260" y="4900295"/>
            <a:ext cx="336550" cy="336550"/>
          </a:xfrm>
          <a:prstGeom prst="rect">
            <a:avLst/>
          </a:prstGeom>
        </p:spPr>
      </p:pic>
    </p:spTree>
  </p:cSld>
  <p:clrMapOvr>
    <a:masterClrMapping/>
  </p:clrMapOvr>
  <p:transition spd="med">
    <p:wipe dir="d"/>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270" y="1170940"/>
            <a:ext cx="11426825" cy="341503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这条奔淌在湘东大山中的河，叫野马河。嵌在野马河中段南北相对的两个小渡口，都叫金络渡。金络渡的摆渡人，叫钟水生。</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钟水生五十好几了，大脸盘黑里透红，身板宽厚、挺直，只是短发间泛出星星白霜，透露出些许“老”的消息。</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日子如流水，钟水生怎么也想不到，高中毕业后入伍当了四年海军，转业到地方，本可以在城里安排工作，却自愿回老家来摆渡，一口气当了三十年的“河军”!</a:t>
            </a:r>
          </a:p>
        </p:txBody>
      </p:sp>
    </p:spTree>
  </p:cSld>
  <p:clrMapOvr>
    <a:masterClrMapping/>
  </p:clrMapOvr>
  <p:transition spd="med">
    <p:wipe dir="d"/>
  </p:transition>
  <p:timing/>
</p:sld>
</file>

<file path=ppt/slides/slide2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567235"/>
            <a:ext cx="10219174" cy="2861310"/>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(六)反复</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反复是有意重复使用某个词语、句子或某种结构，以强调某种意思，突出某种情感。如：盼望着，盼望着，东风来了，春天的脚步近了。(《春》)</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nvGraphicFramePr>
        <p:xfrm>
          <a:off x="1430020" y="3105150"/>
          <a:ext cx="9236075" cy="986790"/>
        </p:xfrm>
        <a:graphic>
          <a:graphicData uri="http://schemas.openxmlformats.org/drawingml/2006/table">
            <a:tbl>
              <a:tblPr firstRow="1" bandRow="1">
                <a:tableStyleId>{5940675A-B579-460E-94D1-54222C63F5DA}</a:tableStyleId>
              </a:tblPr>
              <a:tblGrid>
                <a:gridCol w="1251585"/>
                <a:gridCol w="7984490"/>
              </a:tblGrid>
              <a:tr h="986790">
                <a:tc>
                  <a:txBody>
                    <a:bodyPr vert="horz" wrap="square"/>
                    <a:lstStyle/>
                    <a:p>
                      <a:pPr indent="0" algn="ctr">
                        <a:buNone/>
                      </a:pPr>
                      <a:r>
                        <a:rPr lang="en-US" sz="2400" b="0">
                          <a:solidFill>
                            <a:srgbClr val="000000"/>
                          </a:solidFill>
                          <a:latin typeface="NEU-BZ-S92" charset="0"/>
                          <a:cs typeface="NEU-BZ-S92" charset="0"/>
                        </a:rPr>
                        <a:t>作　用</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突出思想，强调感情，层次分明，增强节奏感或感染力。</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3" name="表格 2"/>
          <p:cNvGraphicFramePr>
            <a:graphicFrameLocks noGrp="1"/>
          </p:cNvGraphicFramePr>
          <p:nvPr>
            <p:custDataLst>
              <p:tags r:id="rId2"/>
            </p:custDataLst>
          </p:nvPr>
        </p:nvGraphicFramePr>
        <p:xfrm>
          <a:off x="359728" y="1567180"/>
          <a:ext cx="11471275" cy="4752340"/>
        </p:xfrm>
        <a:graphic>
          <a:graphicData uri="http://schemas.openxmlformats.org/drawingml/2006/table">
            <a:tbl>
              <a:tblPr firstRow="1" bandRow="1">
                <a:tableStyleId>{5940675A-B579-460E-94D1-54222C63F5DA}</a:tableStyleId>
              </a:tblPr>
              <a:tblGrid>
                <a:gridCol w="1427480"/>
                <a:gridCol w="10043795"/>
              </a:tblGrid>
              <a:tr h="2217420">
                <a:tc rowSpan="2">
                  <a:txBody>
                    <a:bodyPr vert="horz" wrap="square"/>
                    <a:lstStyle/>
                    <a:p>
                      <a:pPr indent="0" algn="ctr">
                        <a:buNone/>
                      </a:pPr>
                      <a:r>
                        <a:rPr lang="en-US" sz="2400" b="0">
                          <a:solidFill>
                            <a:srgbClr val="000000"/>
                          </a:solidFill>
                          <a:latin typeface="NEU-BZ-S92" charset="0"/>
                          <a:cs typeface="NEU-BZ-S92" charset="0"/>
                        </a:rPr>
                        <a:t>分　类</a:t>
                      </a:r>
                    </a:p>
                    <a:p>
                      <a:pPr indent="0">
                        <a:buNone/>
                      </a:pPr>
                      <a:r>
                        <a:rPr lang="en-US" altLang="zh-CN" sz="2400" b="0">
                          <a:solidFill>
                            <a:srgbClr val="000000"/>
                          </a:solidFill>
                          <a:latin typeface="NEU-BZ-S92" charset="0"/>
                        </a:rPr>
                        <a:t> </a:t>
                      </a:r>
                    </a:p>
                    <a:p>
                      <a:pPr indent="0">
                        <a:buNone/>
                      </a:pPr>
                      <a:r>
                        <a:rPr lang="en-US" altLang="zh-CN" sz="2400" b="0">
                          <a:solidFill>
                            <a:srgbClr val="000000"/>
                          </a:solidFill>
                          <a:latin typeface="NEU-BZ-S92" charset="0"/>
                        </a:rPr>
                        <a:t> </a:t>
                      </a:r>
                      <a:endParaRPr lang="en-US" sz="2400" b="0">
                        <a:solidFill>
                          <a:srgbClr val="000000"/>
                        </a:solidFill>
                        <a:latin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①词语反复。为凸显某种感情或某种行为，连续两次或两次以上使用同一词语，达到强调的目的。</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如：无耻啊!无耻啊!(热烈的鼓掌)这是某集团的无耻，恰是李先生的光荣!(《最后一次讲演》)[“无耻啊”一词的反复，表达了对国民党反动派的强烈谴责。]</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349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②短语或句子反复。有时为了表达内容或者结构安排的需要，要连续两次或两次以上使用同一个短语或句子。</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每一个舞姿都充满了力量。每一个舞姿都呼呼作响。每一个舞姿都是光和影的匆匆变幻。每一个舞姿都使人战栗在浓烈的艺术享受中，使人叹为观止。(《安塞腰鼓》)[“每一个舞姿”一句的反复，表达对安塞腰鼓舞姿的赞美。]</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3" name="表格 2"/>
          <p:cNvGraphicFramePr>
            <a:graphicFrameLocks noGrp="1"/>
          </p:cNvGraphicFramePr>
          <p:nvPr>
            <p:custDataLst>
              <p:tags r:id="rId2"/>
            </p:custDataLst>
          </p:nvPr>
        </p:nvGraphicFramePr>
        <p:xfrm>
          <a:off x="359728" y="1567180"/>
          <a:ext cx="11471275" cy="3931920"/>
        </p:xfrm>
        <a:graphic>
          <a:graphicData uri="http://schemas.openxmlformats.org/drawingml/2006/table">
            <a:tbl>
              <a:tblPr firstRow="1" bandRow="1">
                <a:tableStyleId>{5940675A-B579-460E-94D1-54222C63F5DA}</a:tableStyleId>
              </a:tblPr>
              <a:tblGrid>
                <a:gridCol w="1427480"/>
                <a:gridCol w="10043795"/>
              </a:tblGrid>
              <a:tr h="3931920">
                <a:tc>
                  <a:txBody>
                    <a:bodyPr vert="horz" wrap="square"/>
                    <a:lstStyle/>
                    <a:p>
                      <a:pPr indent="0" algn="ctr">
                        <a:buNone/>
                      </a:pPr>
                      <a:r>
                        <a:rPr lang="en-US" sz="2400" b="0">
                          <a:solidFill>
                            <a:srgbClr val="000000"/>
                          </a:solidFill>
                          <a:latin typeface="NEU-BZ-S92" charset="0"/>
                          <a:cs typeface="NEU-BZ-S92" charset="0"/>
                        </a:rPr>
                        <a:t>分　类</a:t>
                      </a:r>
                    </a:p>
                    <a:p>
                      <a:pPr indent="0">
                        <a:buNone/>
                      </a:pPr>
                      <a:r>
                        <a:rPr lang="en-US" altLang="zh-CN" sz="2400" b="0">
                          <a:solidFill>
                            <a:srgbClr val="000000"/>
                          </a:solidFill>
                          <a:latin typeface="NEU-BZ-S92" charset="0"/>
                        </a:rPr>
                        <a:t> </a:t>
                      </a:r>
                    </a:p>
                    <a:p>
                      <a:pPr indent="0">
                        <a:buNone/>
                      </a:pPr>
                      <a:r>
                        <a:rPr lang="en-US" altLang="zh-CN" sz="2400" b="0">
                          <a:solidFill>
                            <a:srgbClr val="000000"/>
                          </a:solidFill>
                          <a:latin typeface="NEU-BZ-S92" charset="0"/>
                        </a:rPr>
                        <a:t> </a:t>
                      </a:r>
                      <a:endParaRPr lang="en-US" sz="2400" b="0">
                        <a:solidFill>
                          <a:srgbClr val="000000"/>
                        </a:solidFill>
                        <a:latin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③语段反复。在诗歌和小说中最为常见。</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如：式微式微，胡不归?/微君之故，胡为乎中露?/式微式微，胡不归?/微君之躬，胡为乎泥中? </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——《式微》</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[“式微式微，胡不归?”这一语段的反复，表达了对劳役者的同情。]</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567235"/>
            <a:ext cx="10219174" cy="2861310"/>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(七)反问</a:t>
            </a:r>
          </a:p>
          <a:p>
            <a:pPr algn="ctr">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反问也叫“反诘”，是用疑问的形式来表达某种确定的意思，以加强语气，表达强烈的情感。反问一般是用肯定形式表达否定的意思，用否定形式表达肯定的意思。如：做工苦，难道不做工就不苦吗?(《敬业与乐业》)</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nvGraphicFramePr>
        <p:xfrm>
          <a:off x="1430020" y="3105150"/>
          <a:ext cx="9236075" cy="986790"/>
        </p:xfrm>
        <a:graphic>
          <a:graphicData uri="http://schemas.openxmlformats.org/drawingml/2006/table">
            <a:tbl>
              <a:tblPr firstRow="1" bandRow="1">
                <a:tableStyleId>{5940675A-B579-460E-94D1-54222C63F5DA}</a:tableStyleId>
              </a:tblPr>
              <a:tblGrid>
                <a:gridCol w="1251585"/>
                <a:gridCol w="7984490"/>
              </a:tblGrid>
              <a:tr h="986790">
                <a:tc>
                  <a:txBody>
                    <a:bodyPr vert="horz" wrap="square"/>
                    <a:lstStyle/>
                    <a:p>
                      <a:pPr indent="0" algn="ctr">
                        <a:buNone/>
                      </a:pPr>
                      <a:r>
                        <a:rPr lang="en-US" sz="2400" b="0">
                          <a:solidFill>
                            <a:srgbClr val="000000"/>
                          </a:solidFill>
                          <a:latin typeface="NEU-BZ-S92" charset="0"/>
                          <a:cs typeface="NEU-BZ-S92" charset="0"/>
                        </a:rPr>
                        <a:t>作　用</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加强语气，把本来已确定的思想表现得更加鲜明，不但比一般陈述句的语气更为有力，而且感情色彩更加鲜明。</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3" name="表格 2"/>
          <p:cNvGraphicFramePr>
            <a:graphicFrameLocks noGrp="1"/>
          </p:cNvGraphicFramePr>
          <p:nvPr>
            <p:custDataLst>
              <p:tags r:id="rId2"/>
            </p:custDataLst>
          </p:nvPr>
        </p:nvGraphicFramePr>
        <p:xfrm>
          <a:off x="359728" y="1567180"/>
          <a:ext cx="11471275" cy="4752340"/>
        </p:xfrm>
        <a:graphic>
          <a:graphicData uri="http://schemas.openxmlformats.org/drawingml/2006/table">
            <a:tbl>
              <a:tblPr firstRow="1" bandRow="1">
                <a:tableStyleId>{5940675A-B579-460E-94D1-54222C63F5DA}</a:tableStyleId>
              </a:tblPr>
              <a:tblGrid>
                <a:gridCol w="1427480"/>
                <a:gridCol w="10043795"/>
              </a:tblGrid>
              <a:tr h="2217420">
                <a:tc rowSpan="2">
                  <a:txBody>
                    <a:bodyPr vert="horz" wrap="square"/>
                    <a:lstStyle/>
                    <a:p>
                      <a:pPr indent="0" algn="ctr">
                        <a:buNone/>
                      </a:pPr>
                      <a:r>
                        <a:rPr lang="en-US" sz="2400" b="0">
                          <a:solidFill>
                            <a:srgbClr val="000000"/>
                          </a:solidFill>
                          <a:latin typeface="NEU-BZ-S92" charset="0"/>
                          <a:cs typeface="NEU-BZ-S92" charset="0"/>
                        </a:rPr>
                        <a:t>分　类</a:t>
                      </a:r>
                    </a:p>
                    <a:p>
                      <a:pPr indent="0">
                        <a:buNone/>
                      </a:pPr>
                      <a:r>
                        <a:rPr lang="en-US" altLang="zh-CN" sz="2400" b="0">
                          <a:solidFill>
                            <a:srgbClr val="000000"/>
                          </a:solidFill>
                          <a:latin typeface="NEU-BZ-S92" charset="0"/>
                        </a:rPr>
                        <a:t> </a:t>
                      </a:r>
                    </a:p>
                    <a:p>
                      <a:pPr indent="0">
                        <a:buNone/>
                      </a:pPr>
                      <a:r>
                        <a:rPr lang="en-US" altLang="zh-CN" sz="2400" b="0">
                          <a:solidFill>
                            <a:srgbClr val="000000"/>
                          </a:solidFill>
                          <a:latin typeface="NEU-BZ-S92" charset="0"/>
                        </a:rPr>
                        <a:t> </a:t>
                      </a:r>
                      <a:endParaRPr lang="en-US" sz="2400" b="0">
                        <a:solidFill>
                          <a:srgbClr val="000000"/>
                        </a:solidFill>
                        <a:latin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①用肯定形式表达否定的意思。</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如：到了长成，那责任自然压在你头上，如何能躲?(《最苦与最乐》)</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[“如何能躲?”肯定的句式表达否定的意思，即“不能躲”。]</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349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②用否定形式表达肯定的意思。</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如：老爷爷，你给我们行这样大的礼，不怕折损我们吗?(《驿路梨花》)</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[“不怕……吗?”否定的句式表达肯定的意思，即“怕折损我们”。]</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567235"/>
            <a:ext cx="10219174" cy="2861310"/>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(八)设问</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设问是无疑而问，自问自答，用于提醒读者注意，引发思考，并使文章波澜起伏，有变化。如：名人和凡人差别在什么地方呢?名人用过的东西，就是文物了，凡人用过的就是废物。(《我一生中的重要抉择》)</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nvGraphicFramePr>
        <p:xfrm>
          <a:off x="1430020" y="3105150"/>
          <a:ext cx="9236075" cy="986790"/>
        </p:xfrm>
        <a:graphic>
          <a:graphicData uri="http://schemas.openxmlformats.org/drawingml/2006/table">
            <a:tbl>
              <a:tblPr firstRow="1" bandRow="1">
                <a:tableStyleId>{5940675A-B579-460E-94D1-54222C63F5DA}</a:tableStyleId>
              </a:tblPr>
              <a:tblGrid>
                <a:gridCol w="1251585"/>
                <a:gridCol w="7984490"/>
              </a:tblGrid>
              <a:tr h="986790">
                <a:tc>
                  <a:txBody>
                    <a:bodyPr vert="horz" wrap="square"/>
                    <a:lstStyle/>
                    <a:p>
                      <a:pPr indent="0" algn="ctr">
                        <a:buNone/>
                      </a:pPr>
                      <a:r>
                        <a:rPr lang="en-US" sz="2400" b="0">
                          <a:solidFill>
                            <a:srgbClr val="000000"/>
                          </a:solidFill>
                          <a:latin typeface="NEU-BZ-S92" charset="0"/>
                          <a:cs typeface="NEU-BZ-S92" charset="0"/>
                        </a:rPr>
                        <a:t>作　用</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提醒注意，引发思考，突出某些内容，使文章有变化，有波澜。</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3" name="表格 2"/>
          <p:cNvGraphicFramePr>
            <a:graphicFrameLocks noGrp="1"/>
          </p:cNvGraphicFramePr>
          <p:nvPr>
            <p:custDataLst>
              <p:tags r:id="rId2"/>
            </p:custDataLst>
          </p:nvPr>
        </p:nvGraphicFramePr>
        <p:xfrm>
          <a:off x="359728" y="1567180"/>
          <a:ext cx="11471275" cy="4752340"/>
        </p:xfrm>
        <a:graphic>
          <a:graphicData uri="http://schemas.openxmlformats.org/drawingml/2006/table">
            <a:tbl>
              <a:tblPr firstRow="1" bandRow="1">
                <a:tableStyleId>{5940675A-B579-460E-94D1-54222C63F5DA}</a:tableStyleId>
              </a:tblPr>
              <a:tblGrid>
                <a:gridCol w="1427480"/>
                <a:gridCol w="10043795"/>
              </a:tblGrid>
              <a:tr h="2217420">
                <a:tc rowSpan="2">
                  <a:txBody>
                    <a:bodyPr vert="horz" wrap="square"/>
                    <a:lstStyle/>
                    <a:p>
                      <a:pPr indent="0" algn="ctr">
                        <a:buNone/>
                      </a:pPr>
                      <a:r>
                        <a:rPr lang="en-US" sz="2400" b="0">
                          <a:solidFill>
                            <a:srgbClr val="000000"/>
                          </a:solidFill>
                          <a:latin typeface="NEU-BZ-S92" charset="0"/>
                          <a:cs typeface="NEU-BZ-S92" charset="0"/>
                        </a:rPr>
                        <a:t>分　类</a:t>
                      </a:r>
                    </a:p>
                    <a:p>
                      <a:pPr indent="0">
                        <a:buNone/>
                      </a:pPr>
                      <a:r>
                        <a:rPr lang="en-US" altLang="zh-CN" sz="2400" b="0">
                          <a:solidFill>
                            <a:srgbClr val="000000"/>
                          </a:solidFill>
                          <a:latin typeface="NEU-BZ-S92" charset="0"/>
                        </a:rPr>
                        <a:t> </a:t>
                      </a:r>
                    </a:p>
                    <a:p>
                      <a:pPr indent="0">
                        <a:buNone/>
                      </a:pPr>
                      <a:r>
                        <a:rPr lang="en-US" altLang="zh-CN" sz="2400" b="0">
                          <a:solidFill>
                            <a:srgbClr val="000000"/>
                          </a:solidFill>
                          <a:latin typeface="NEU-BZ-S92" charset="0"/>
                        </a:rPr>
                        <a:t> </a:t>
                      </a:r>
                      <a:endParaRPr lang="en-US" sz="2400" b="0">
                        <a:solidFill>
                          <a:srgbClr val="000000"/>
                        </a:solidFill>
                        <a:latin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①一问一答式。</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如：为什么我国的石拱桥会有这样光辉的成就呢? 首先，在于我国劳动人民的勤劳和智慧。(《中国石拱桥》)[一个问句，一个答句。]</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349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②多问一答式。</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如：啊，是谁，这么早就把那亲爱的令人心醉的乡音送到了我的耳畔?是谁，这么早就用他那吱吱哇哇的悦耳动听的音乐唤来了玫瑰色的黎明?是一个青年人。(《乡音》)[两个问句，一个答句。]</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905" y="1170940"/>
            <a:ext cx="11426825" cy="396938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这个县原本偏僻，还穷，而这块地方又是本县的最冷清处。野马河上不可能花大钱去架一座钢筋水泥桥，但河两岸总有人要来来往往，于是金络渡就成了一个常设机构。摆渡人是由镇政府聘请的合同工，乘客过河不需要付船钱，也算是一种福利。</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钟水生的父母、妻子和孩子，把农活、家务活包揽了，让他一门心思当好早出晚归的摆渡人。早上出门，父亲总是嘱咐他：“你就当好摆渡人! 家里的事，不要操心。”每一次他都会连连点头，带上家里给他准备的午饭和茶水赶往渡口。</a:t>
            </a:r>
          </a:p>
        </p:txBody>
      </p:sp>
    </p:spTree>
  </p:cSld>
  <p:clrMapOvr>
    <a:masterClrMapping/>
  </p:clrMapOvr>
  <p:transition spd="med">
    <p:wipe dir="d"/>
  </p:transition>
  <p:timing/>
</p:sld>
</file>

<file path=ppt/slides/slide2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2" name="表格 1"/>
          <p:cNvGraphicFramePr>
            <a:graphicFrameLocks noGrp="1"/>
          </p:cNvGraphicFramePr>
          <p:nvPr/>
        </p:nvGraphicFramePr>
        <p:xfrm>
          <a:off x="809943" y="2110105"/>
          <a:ext cx="10280650" cy="2926080"/>
        </p:xfrm>
        <a:graphic>
          <a:graphicData uri="http://schemas.openxmlformats.org/drawingml/2006/table">
            <a:tbl>
              <a:tblPr firstRow="1" bandRow="1">
                <a:tableStyleId>{5940675A-B579-460E-94D1-54222C63F5DA}</a:tableStyleId>
              </a:tblPr>
              <a:tblGrid>
                <a:gridCol w="1330325"/>
                <a:gridCol w="8950325"/>
              </a:tblGrid>
              <a:tr h="2366010">
                <a:tc>
                  <a:txBody>
                    <a:bodyPr vert="horz" wrap="square"/>
                    <a:lstStyle/>
                    <a:p>
                      <a:pPr indent="0" algn="ctr">
                        <a:buNone/>
                      </a:pPr>
                      <a:r>
                        <a:rPr lang="en-US" sz="2400" b="0">
                          <a:solidFill>
                            <a:srgbClr val="000000"/>
                          </a:solidFill>
                          <a:latin typeface="NEU-BZ-S92" charset="0"/>
                          <a:cs typeface="NEU-BZ-S92" charset="0"/>
                        </a:rPr>
                        <a:t>注意事项</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①设问是自问自答，互动式的问答不是设问。</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如：“主人家是谁?”</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“不晓得。”</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　　　　　——《驿路梨花》</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[虽然是一个问句一个答句，但是说话的是两个人，不是自问自答，故不是设问句。]</a:t>
                      </a:r>
                    </a:p>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②设问是明知故问，有问必答；设问的问题必须和答案相关，不能答非所问。</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567235"/>
            <a:ext cx="10219174" cy="396938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抢分秘籍</a:t>
            </a:r>
          </a:p>
          <a:p>
            <a:pPr algn="ctr">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宋体" panose="02010600030101010101" pitchFamily="2" charset="-122"/>
              </a:rPr>
              <a:t>设问和反问的区别</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①设问是自问自答，有问必答；反问则是寓答于问，有问无答。</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②设问主要是提出问题，引起注意，引发思考；反问则主要是加强语气，用确定的语气表明作者自己的思想。</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③设问有时不明确肯定什么或否定什么，而反问则明确地表示肯定或否定的内容。</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47071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二、描写方法</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(一)按描写对象分</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人物描写</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[注：也包含对动物的神态、动作、外貌等的描写。]</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a:graphicFrameLocks noGrp="1"/>
          </p:cNvGraphicFramePr>
          <p:nvPr>
            <p:custDataLst>
              <p:tags r:id="rId2"/>
            </p:custDataLst>
          </p:nvPr>
        </p:nvGraphicFramePr>
        <p:xfrm>
          <a:off x="810260" y="3394075"/>
          <a:ext cx="10101580" cy="2926080"/>
        </p:xfrm>
        <a:graphic>
          <a:graphicData uri="http://schemas.openxmlformats.org/drawingml/2006/table">
            <a:tbl>
              <a:tblPr firstRow="1" bandRow="1">
                <a:tableStyleId>{5940675A-B579-460E-94D1-54222C63F5DA}</a:tableStyleId>
              </a:tblPr>
              <a:tblGrid>
                <a:gridCol w="1367790"/>
                <a:gridCol w="1160145"/>
                <a:gridCol w="7573645"/>
              </a:tblGrid>
              <a:tr h="0">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神态描写</a:t>
                      </a:r>
                    </a:p>
                    <a:p>
                      <a:pPr indent="0">
                        <a:buNone/>
                      </a:pPr>
                      <a:r>
                        <a:rPr lang="en-US" altLang="zh-CN" sz="1000" b="0">
                          <a:solidFill>
                            <a:srgbClr val="000000"/>
                          </a:solidFill>
                          <a:latin typeface="宋体" panose="02010600030101010101" pitchFamily="2" charset="-122"/>
                          <a:ea typeface="宋体" panose="02010600030101010101" pitchFamily="2" charset="-122"/>
                        </a:rPr>
                        <a:t> </a:t>
                      </a:r>
                    </a:p>
                    <a:p>
                      <a:pPr indent="0">
                        <a:buNone/>
                      </a:pPr>
                      <a:r>
                        <a:rPr lang="en-US" altLang="zh-CN" sz="1000" b="0">
                          <a:solidFill>
                            <a:srgbClr val="000000"/>
                          </a:solidFill>
                          <a:latin typeface="宋体" panose="02010600030101010101" pitchFamily="2" charset="-122"/>
                          <a:ea typeface="宋体" panose="02010600030101010101" pitchFamily="2" charset="-122"/>
                        </a:rPr>
                        <a:t> </a:t>
                      </a:r>
                      <a:endParaRPr lang="en-US" sz="10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NEU-BZ-S92" charset="0"/>
                        </a:rPr>
                        <a:t>对人物的面部表情进行刻画</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以突出其性格特征的一种描写方法。</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NEU-BZ-S92" charset="0"/>
                        </a:rPr>
                        <a:t>揭示人物性格</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展示人物的精神气质、情感状态、价值观念等。</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如《秋天的怀念》：“母亲进来了，挡在窗前：‘北海的菊花开了，我推着你去看看吧。’她憔悴的脸上现出央求般的神色。”[“憔悴”“央求般的神色”为神态描写。]</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47071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二、描写方法</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(一)按描写对象分</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a:graphicFrameLocks noGrp="1"/>
          </p:cNvGraphicFramePr>
          <p:nvPr>
            <p:custDataLst>
              <p:tags r:id="rId2"/>
            </p:custDataLst>
          </p:nvPr>
        </p:nvGraphicFramePr>
        <p:xfrm>
          <a:off x="844550" y="3139440"/>
          <a:ext cx="10564177" cy="2556510"/>
        </p:xfrm>
        <a:graphic>
          <a:graphicData uri="http://schemas.openxmlformats.org/drawingml/2006/table">
            <a:tbl>
              <a:tblPr firstRow="1" bandRow="1">
                <a:tableStyleId>{5940675A-B579-460E-94D1-54222C63F5DA}</a:tableStyleId>
              </a:tblPr>
              <a:tblGrid>
                <a:gridCol w="1210310"/>
                <a:gridCol w="1330960"/>
                <a:gridCol w="8022907"/>
              </a:tblGrid>
              <a:tr h="949960">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语言</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通过人物个性化的独白(自言自语)或对话(与别人交谈)来刻画人物性格的一种描写方法。</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833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NEU-BZ-S92" charset="0"/>
                        </a:rPr>
                        <a:t>表现人物性格特点</a:t>
                      </a:r>
                      <a:r>
                        <a:rPr lang="en-US" sz="2400" b="0">
                          <a:solidFill>
                            <a:srgbClr val="000000"/>
                          </a:solidFill>
                          <a:latin typeface="楷体" panose="02010609060101010101" pitchFamily="49" charset="-122"/>
                          <a:ea typeface="楷体" panose="02010609060101010101" pitchFamily="49" charset="-122"/>
                          <a:cs typeface="方正书宋_GBK" panose="03000509000000000000" charset="-122"/>
                        </a:rPr>
                        <a:t>，</a:t>
                      </a:r>
                      <a:r>
                        <a:rPr lang="en-US" sz="2400" b="0">
                          <a:solidFill>
                            <a:srgbClr val="000000"/>
                          </a:solidFill>
                          <a:latin typeface="楷体" panose="02010609060101010101" pitchFamily="49" charset="-122"/>
                          <a:ea typeface="楷体" panose="02010609060101010101" pitchFamily="49" charset="-122"/>
                          <a:cs typeface="NEU-BZ-S92" charset="0"/>
                        </a:rPr>
                        <a:t>使人物形象变得丰满、鲜活。</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982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如《猫》：当时只得安慰着三妹道：“不要紧，我再向别处要一只来给你。”</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47071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二、描写方法</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(一)按描写对象分</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a:graphicFrameLocks noGrp="1"/>
          </p:cNvGraphicFramePr>
          <p:nvPr>
            <p:custDataLst>
              <p:tags r:id="rId2"/>
            </p:custDataLst>
          </p:nvPr>
        </p:nvGraphicFramePr>
        <p:xfrm>
          <a:off x="844550" y="3139440"/>
          <a:ext cx="10564177" cy="2556510"/>
        </p:xfrm>
        <a:graphic>
          <a:graphicData uri="http://schemas.openxmlformats.org/drawingml/2006/table">
            <a:tbl>
              <a:tblPr firstRow="1" bandRow="1">
                <a:tableStyleId>{5940675A-B579-460E-94D1-54222C63F5DA}</a:tableStyleId>
              </a:tblPr>
              <a:tblGrid>
                <a:gridCol w="1210310"/>
                <a:gridCol w="1330960"/>
                <a:gridCol w="8022907"/>
              </a:tblGrid>
              <a:tr h="949960">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动作</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通过对人物或动物个性化的行为、动作的描写来刻画其形象的一种描写方法。</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833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突显人物个性，使人物形象鲜活生动，表现人物性格特征。</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982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如《范进中举》：“屠户把银子攥在手里紧紧的，把拳头舒过来。”[“攥”“舒”是对屠户动作的描写。]</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47071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二、描写方法</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(一)按描写对象分</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a:graphicFrameLocks noGrp="1"/>
          </p:cNvGraphicFramePr>
          <p:nvPr>
            <p:custDataLst>
              <p:tags r:id="rId2"/>
            </p:custDataLst>
          </p:nvPr>
        </p:nvGraphicFramePr>
        <p:xfrm>
          <a:off x="844550" y="3139440"/>
          <a:ext cx="10564177" cy="2703830"/>
        </p:xfrm>
        <a:graphic>
          <a:graphicData uri="http://schemas.openxmlformats.org/drawingml/2006/table">
            <a:tbl>
              <a:tblPr firstRow="1" bandRow="1">
                <a:tableStyleId>{5940675A-B579-460E-94D1-54222C63F5DA}</a:tableStyleId>
              </a:tblPr>
              <a:tblGrid>
                <a:gridCol w="1210310"/>
                <a:gridCol w="1330960"/>
                <a:gridCol w="8022907"/>
              </a:tblGrid>
              <a:tr h="949960">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心理</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通过分析人物的心理活动(如内心感受、愿望、意向、思索、思想斗争……)，挖掘人物的思想感情，披露人物的内心世界，以刻画人物形象的一种描写方法。</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833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揭示人物的内心世界，表现人物丰富而复杂的感情。</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982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如《走一步，再走一步》：我想掉头回去，但知道我绝对回不去了。</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47071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二、描写方法</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(一)按描写对象分</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a:graphicFrameLocks noGrp="1"/>
          </p:cNvGraphicFramePr>
          <p:nvPr>
            <p:custDataLst>
              <p:tags r:id="rId2"/>
            </p:custDataLst>
          </p:nvPr>
        </p:nvGraphicFramePr>
        <p:xfrm>
          <a:off x="844550" y="3139440"/>
          <a:ext cx="10564177" cy="2703830"/>
        </p:xfrm>
        <a:graphic>
          <a:graphicData uri="http://schemas.openxmlformats.org/drawingml/2006/table">
            <a:tbl>
              <a:tblPr firstRow="1" bandRow="1">
                <a:tableStyleId>{5940675A-B579-460E-94D1-54222C63F5DA}</a:tableStyleId>
              </a:tblPr>
              <a:tblGrid>
                <a:gridCol w="1210310"/>
                <a:gridCol w="1330960"/>
                <a:gridCol w="8022907"/>
              </a:tblGrid>
              <a:tr h="949960">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外貌</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又叫肖像描写。通过对人物或动物的容貌、身材、姿态、服饰、打扮及风度、仪态等进行描写来刻画其形象的一种描写方法。</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833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揭示人物的思想品质、精神风貌和性格特征。</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982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如《阿长与&lt;山海经&gt;》：“她生得黄胖而矮，‘长’也不是形容词。”[“黄胖而矮”是对长妈妈外貌的描写。]</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47071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二、描写方法</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(一)按描写对象分</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a:graphicFrameLocks noGrp="1"/>
          </p:cNvGraphicFramePr>
          <p:nvPr>
            <p:custDataLst>
              <p:tags r:id="rId2"/>
            </p:custDataLst>
          </p:nvPr>
        </p:nvGraphicFramePr>
        <p:xfrm>
          <a:off x="880745" y="2787015"/>
          <a:ext cx="10564177" cy="3606165"/>
        </p:xfrm>
        <a:graphic>
          <a:graphicData uri="http://schemas.openxmlformats.org/drawingml/2006/table">
            <a:tbl>
              <a:tblPr firstRow="1" bandRow="1">
                <a:tableStyleId>{5940675A-B579-460E-94D1-54222C63F5DA}</a:tableStyleId>
              </a:tblPr>
              <a:tblGrid>
                <a:gridCol w="1210310"/>
                <a:gridCol w="1330960"/>
                <a:gridCol w="8022907"/>
              </a:tblGrid>
              <a:tr h="127952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细节</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抓住生活中细微而又具体的典型情节，加以生动细致的描绘的一种描写方法，它具体渗透在对人物、动物、景物或场面的描写之中。</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62025">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烘托环境气氛；推动情节发展；刻画人物形象；揭示主题思想。</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64615">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如《猫》：“它躺在露台板上晒太阳，态度很安详，嘴里好像还在吃着什么。”[“嘴里好像还在吃着什么”这一细节描写更加坚定了“我”对第三只猫咬死芙蓉鸟的推测。]</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88061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810002" y="121544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二、描写方法</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(一)按描写对象分</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环境描写</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a:graphicFrameLocks noGrp="1"/>
          </p:cNvGraphicFramePr>
          <p:nvPr>
            <p:custDataLst>
              <p:tags r:id="rId2"/>
            </p:custDataLst>
          </p:nvPr>
        </p:nvGraphicFramePr>
        <p:xfrm>
          <a:off x="810260" y="2957830"/>
          <a:ext cx="10890885" cy="3657600"/>
        </p:xfrm>
        <a:graphic>
          <a:graphicData uri="http://schemas.openxmlformats.org/drawingml/2006/table">
            <a:tbl>
              <a:tblPr firstRow="1" bandRow="1">
                <a:tableStyleId>{5940675A-B579-460E-94D1-54222C63F5DA}</a:tableStyleId>
              </a:tblPr>
              <a:tblGrid>
                <a:gridCol w="1112520"/>
                <a:gridCol w="1026795"/>
                <a:gridCol w="8751570"/>
              </a:tblGrid>
              <a:tr h="0">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自然</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环境</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r>
                        <a:rPr lang="en-US" altLang="zh-CN" sz="1000" b="0">
                          <a:solidFill>
                            <a:srgbClr val="000000"/>
                          </a:solidFill>
                          <a:latin typeface="宋体" panose="02010600030101010101" pitchFamily="2" charset="-122"/>
                          <a:ea typeface="宋体" panose="02010600030101010101" pitchFamily="2" charset="-122"/>
                        </a:rPr>
                        <a:t> </a:t>
                      </a:r>
                    </a:p>
                    <a:p>
                      <a:pPr indent="0">
                        <a:buNone/>
                      </a:pPr>
                      <a:r>
                        <a:rPr lang="en-US" altLang="zh-CN" sz="1000" b="0">
                          <a:solidFill>
                            <a:srgbClr val="000000"/>
                          </a:solidFill>
                          <a:latin typeface="宋体" panose="02010600030101010101" pitchFamily="2" charset="-122"/>
                          <a:ea typeface="宋体" panose="02010600030101010101" pitchFamily="2" charset="-122"/>
                        </a:rPr>
                        <a:t> </a:t>
                      </a:r>
                      <a:endParaRPr lang="en-US" sz="10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包括人物活动的时间、地点、气候以及景物等。</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①交代故事发生的时间、地点、气候等。②烘托人物心境，衬托人物形象，表现人物性格。③推动情节发展。④渲染气氛，奠定……的感情基调。⑤突出、深化主题。⑥使读者有身临其境之感，增强文章感染力。</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植树的牧羊人》：“这里海拔一千二三百米，一眼望去，到处是荒地。光秃秃的山上，稀稀拉拉地长着一些野生的薰衣草。”[这是一段自然环境描写。写出了阿尔卑斯山地原本荒芜凄凉、了无生机的情形，与后文长着大片挺拔树木的山形成鲜明的对比。]</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47071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二、描写方法</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(一)按描写对象分</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a:graphicFrameLocks noGrp="1"/>
          </p:cNvGraphicFramePr>
          <p:nvPr>
            <p:custDataLst>
              <p:tags r:id="rId2"/>
            </p:custDataLst>
          </p:nvPr>
        </p:nvGraphicFramePr>
        <p:xfrm>
          <a:off x="808355" y="2738755"/>
          <a:ext cx="10564177" cy="3510280"/>
        </p:xfrm>
        <a:graphic>
          <a:graphicData uri="http://schemas.openxmlformats.org/drawingml/2006/table">
            <a:tbl>
              <a:tblPr firstRow="1" bandRow="1">
                <a:tableStyleId>{5940675A-B579-460E-94D1-54222C63F5DA}</a:tableStyleId>
              </a:tblPr>
              <a:tblGrid>
                <a:gridCol w="1210310"/>
                <a:gridCol w="1330960"/>
                <a:gridCol w="8022907"/>
              </a:tblGrid>
              <a:tr h="949960">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社会</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环境</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能反映社会、时代特征的场所、陈设以及民俗、民风等。</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833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①交代对人物、事件起作用的历史情况或现实环境(作品的时代背景)，揭示社会现实。②渲染……的气氛，衬托人物……的心情。③推动情节的发展，深化主题。</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982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如《孔乙己》前三段，交代了故事发生的时间、地点，展示了孔乙己所处的社会环境，揭示出当时社会贫富差距之大及人们的势利冷酷，从而揭示了造成孔乙己的人生悲剧的社会根源。</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270" y="1170940"/>
            <a:ext cx="11426825" cy="452310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又是草长莺飞的春天。</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野马河上的雾气，渐薄渐淡。隔河相对的两个渡口，这时都静了下来。赶集的，上学的，走亲戚的，你来我往，去了自己应去的地方。已是上午十点，钟水生拿出拖把，在河水中使劲鼓捣几下，再提起来拧干水，开始擦洗船头上、船舷上、船舱里的泥巴脚印。野马河不宽，但水流得很急，河滩一年四季潮乎乎的。不管是穿鞋的还是赤脚的，都得走过这段十多米的河滩路，才能上船。从早上六点到现在，渡船穿梭般一来一去，渡人多少，便留下多少双沾泥巴和不沾泥巴的脚印。上年纪的老人和年纪小的学生的脚印都不会沾上泥巴，因为他们是钟水生一个一个背上船的。</a:t>
            </a:r>
          </a:p>
        </p:txBody>
      </p:sp>
    </p:spTree>
  </p:cSld>
  <p:clrMapOvr>
    <a:masterClrMapping/>
  </p:clrMapOvr>
  <p:transition spd="med">
    <p:wipe dir="d"/>
  </p:transition>
  <p:timing/>
</p:sld>
</file>

<file path=ppt/slides/slide2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88061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810002" y="1215445"/>
            <a:ext cx="10219174" cy="119888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二、描写方法</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(二)按描写角度分</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a:graphicFrameLocks noGrp="1"/>
          </p:cNvGraphicFramePr>
          <p:nvPr>
            <p:custDataLst>
              <p:tags r:id="rId2"/>
            </p:custDataLst>
          </p:nvPr>
        </p:nvGraphicFramePr>
        <p:xfrm>
          <a:off x="810260" y="2630170"/>
          <a:ext cx="10890885" cy="2023110"/>
        </p:xfrm>
        <a:graphic>
          <a:graphicData uri="http://schemas.openxmlformats.org/drawingml/2006/table">
            <a:tbl>
              <a:tblPr firstRow="1" bandRow="1">
                <a:tableStyleId>{5940675A-B579-460E-94D1-54222C63F5DA}</a:tableStyleId>
              </a:tblPr>
              <a:tblGrid>
                <a:gridCol w="1112520"/>
                <a:gridCol w="1026795"/>
                <a:gridCol w="8751570"/>
              </a:tblGrid>
              <a:tr h="560070">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正面</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r>
                        <a:rPr lang="en-US" altLang="zh-CN" sz="1000" b="0">
                          <a:solidFill>
                            <a:srgbClr val="000000"/>
                          </a:solidFill>
                          <a:latin typeface="宋体" panose="02010600030101010101" pitchFamily="2" charset="-122"/>
                          <a:ea typeface="宋体" panose="02010600030101010101" pitchFamily="2" charset="-122"/>
                        </a:rPr>
                        <a:t> </a:t>
                      </a:r>
                    </a:p>
                    <a:p>
                      <a:pPr indent="0">
                        <a:buNone/>
                      </a:pPr>
                      <a:r>
                        <a:rPr lang="en-US" altLang="zh-CN" sz="1000" b="0">
                          <a:solidFill>
                            <a:srgbClr val="000000"/>
                          </a:solidFill>
                          <a:latin typeface="宋体" panose="02010600030101010101" pitchFamily="2" charset="-122"/>
                          <a:ea typeface="宋体" panose="02010600030101010101" pitchFamily="2" charset="-122"/>
                        </a:rPr>
                        <a:t> </a:t>
                      </a:r>
                      <a:endParaRPr lang="en-US" sz="10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直接描写人、事、物本身呈现的特征。</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刻画(或表现、写出)人物(或景物、事物)……的特点。</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如：红的像火，粉的像霞，白的像雪。(《春》)[正面描写桃花、杏花、梨花的特点。]</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582" y="147071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二、描写方法</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(二)按描写角度分</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a:graphicFrameLocks noGrp="1"/>
          </p:cNvGraphicFramePr>
          <p:nvPr>
            <p:custDataLst>
              <p:tags r:id="rId2"/>
            </p:custDataLst>
          </p:nvPr>
        </p:nvGraphicFramePr>
        <p:xfrm>
          <a:off x="808355" y="2738755"/>
          <a:ext cx="10564177" cy="2910205"/>
        </p:xfrm>
        <a:graphic>
          <a:graphicData uri="http://schemas.openxmlformats.org/drawingml/2006/table">
            <a:tbl>
              <a:tblPr firstRow="1" bandRow="1">
                <a:tableStyleId>{5940675A-B579-460E-94D1-54222C63F5DA}</a:tableStyleId>
              </a:tblPr>
              <a:tblGrid>
                <a:gridCol w="1210310"/>
                <a:gridCol w="1330960"/>
                <a:gridCol w="8022907"/>
              </a:tblGrid>
              <a:tr h="130365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侧面</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通过对其他人、事、物的描写来烘托渲染所要描写的人、事、物，或通过别人的评价、议论来描写人、事、物，从而获得独特的艺术效果。</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833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使人物或事件更加突出；使主题更加深刻。</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982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如：花下成千成百的蜜蜂嗡嗡地闹着，大小的蝴蝶飞来飞去。(《春》)[用蜜蜂和蝴蝶侧面写出花的繁盛。]</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51840" y="1470660"/>
            <a:ext cx="10911205" cy="4523105"/>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endParaRP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二、描写方法</a:t>
            </a: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endParaRP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场面描写也是一种常见的描写方法。场面描写是对一个特定的时间与地点内许多人物活动的总体情况的描写。它往往是自然景色、社会环境、人物活动等描写对象的集中表现。如刘成章的《安塞腰鼓》里就有一段对安塞腰鼓表演场面的描写：“骤雨一样，是急促的鼓点；旋风一样，是飞扬的流苏；乱蛙一样，是蹦跳的脚步；火花一样，是闪射的瞳仁；斗虎一样，是强健的风姿。黄土高原上，爆出一场多么壮阔、多么豪放、多么火烈的舞蹈哇——安塞腰鼓!”</a:t>
            </a:r>
          </a:p>
        </p:txBody>
      </p:sp>
      <p:pic>
        <p:nvPicPr>
          <p:cNvPr id="203" name="注.jpg" descr="id:2147492482;FounderCES"/>
          <p:cNvPicPr>
            <a:picLocks noChangeAspect="1"/>
          </p:cNvPicPr>
          <p:nvPr/>
        </p:nvPicPr>
        <p:blipFill>
          <a:blip r:embed="rId2"/>
          <a:stretch>
            <a:fillRect/>
          </a:stretch>
        </p:blipFill>
        <p:spPr>
          <a:xfrm>
            <a:off x="882015" y="2781300"/>
            <a:ext cx="349250" cy="34925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[七上《散步》“积累拓展”]课文多处运用对称的句子。画出这些句子，说说这样写的好处。</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例句：</a:t>
            </a:r>
            <a:r>
              <a:rPr lang="zh-CN" altLang="en-US" sz="2400">
                <a:latin typeface="楷体" panose="02010609060101010101" pitchFamily="49" charset="-122"/>
                <a:ea typeface="楷体" panose="02010609060101010101" pitchFamily="49" charset="-122"/>
                <a:cs typeface="宋体" panose="02010600030101010101" pitchFamily="2" charset="-122"/>
              </a:rPr>
              <a:t>我的母亲老了，她早已习惯听从她强壮的儿子；我的儿子还小，他还习惯听从他高大的父亲；妻子呢，在外面，她总是听我的。</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507746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课文中的对称语句还有：①她现在很听我的话，就像我小时候很听她的话一样。②我和母亲走在前面，我的妻子和儿子走在后面。③前面也是妈妈和儿子，后面也是妈妈和儿子!④我的母亲要走大路，大路平顺；我的儿子要走小路，小路有意思……⑤我蹲下来，背起了我的母亲，妻子也蹲下来，背起了我们的儿子。⑥我的母亲虽然高大，然而很瘦，自然不算重；儿子虽然很胖，毕竟幼小，自然也很轻。这些对称的语句，把事物的两个方面并列、对举着说，从语义表达上看，增加了思想内涵的张力，引人注意，耐人寻味；从语音美感上看，句式整齐，富有对称之美，两句互相映衬，很有情趣。</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[七上教参《植树的牧羊人》“问题探究”]文章是怎样运用比喻来增加语言的表现力的?</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文章多处运用比喻，描写非常生动，使语言更具有表现力，例句很多，比如：①狂风呼啸着穿过破房子的缝隙，像一只饥饿的野兽发出吼叫。②风吹在瓦上，发出海浪拍打沙滩的声音。③……一片灰灰的薄雾，像地毯一样，铺在高原上。④这些白桦树棵棵鲜嫩、挺拔，像笔直站立的少年一样。</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这几个比喻句，前两句描摹声音，十分形象贴切，也符合写景的整体气氛。第三、四两句写景，前者是写远景，比喻生动，后者是写近景，用新奇的比喻，不仅写出了新生的白桦树的外形，而且写出了其勃勃生机和青葱之感，写出了风景的神韵。</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endParaRPr lang="zh-CN" altLang="en-US" sz="2400" b="1">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[2017河南B卷《遥远的土豆花》]本文刻画人物栩栩如生。请以第⑤段为例，分别从词语运用、描写方法的角度加以赏析。(4分)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“词语运用”示例：“砸姜磨蒜”形容说话细碎、反复，用口语化、生活化的质朴语言，写出了“我”苦口婆心劝老李头让女儿继续上学的情形。(准确找出词语1分，分析1分，共2分)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“描写方法”示例：老李头女儿“眼巴巴”的神态，以及“望着我，又望着他”的动作细节，传神地写出了她渴望继续上学的心理。(准确找出词句1分，分析1分，共2分)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Freeform 5"/>
          <p:cNvSpPr/>
          <p:nvPr/>
        </p:nvSpPr>
        <p:spPr bwMode="auto">
          <a:xfrm>
            <a:off x="4642931" y="2018413"/>
            <a:ext cx="2906139" cy="2620214"/>
          </a:xfrm>
          <a:custGeom>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EE3028"/>
          </a:solidFill>
          <a:ln w="9525" cap="flat">
            <a:noFill/>
            <a:prstDash val="solid"/>
            <a:miter lim="800000"/>
          </a:ln>
        </p:spPr>
        <p:txBody>
          <a:bodyPr vert="horz" wrap="square" lIns="91440" tIns="45720" rIns="91440" bIns="45720" numCol="1" anchor="ctr" anchorCtr="0" compatLnSpc="1"/>
          <a:lstStyle/>
          <a:p>
            <a:pPr algn="ctr"/>
            <a:r>
              <a:rPr lang="zh-CN" altLang="en-US" sz="4000" b="1">
                <a:solidFill>
                  <a:schemeClr val="bg1"/>
                </a:solidFill>
                <a:cs typeface="+mn-ea"/>
                <a:sym typeface="+mn-lt"/>
              </a:rPr>
              <a:t>真</a:t>
            </a:r>
            <a:r>
              <a:rPr lang="zh-CN" altLang="en-US" sz="4000" b="1" smtClean="0">
                <a:solidFill>
                  <a:schemeClr val="bg1"/>
                </a:solidFill>
                <a:cs typeface="+mn-ea"/>
                <a:sym typeface="+mn-lt"/>
              </a:rPr>
              <a:t>题 </a:t>
            </a:r>
            <a:endParaRPr lang="zh-CN" altLang="en-US" sz="4000" b="1">
              <a:solidFill>
                <a:schemeClr val="bg1"/>
              </a:solidFill>
              <a:cs typeface="+mn-ea"/>
              <a:sym typeface="+mn-lt"/>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7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strVal val="2/3*#ppt_w"/>
                                          </p:val>
                                        </p:tav>
                                        <p:tav tm="100000">
                                          <p:val>
                                            <p:strVal val="#ppt_w"/>
                                          </p:val>
                                        </p:tav>
                                      </p:tavLst>
                                    </p:anim>
                                    <p:anim calcmode="lin" valueType="num">
                                      <p:cBhvr>
                                        <p:cTn id="8" dur="300" fill="hold"/>
                                        <p:tgtEl>
                                          <p:spTgt spid="2"/>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905" y="2057400"/>
            <a:ext cx="11426825" cy="230695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钟水生除了寒冬腊月穿长筒套鞋外，其余的季节都是赤脚，裤腿高高卷起。当所有的人上船后，他洗干净脚上的泥巴，在船尾操起双桨，高喊一声：“坐稳了哟——开船了!”渡船便离开渡口，稳稳地驶向对岸。</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这一幕旷日持久，又平常又真切。</a:t>
            </a:r>
          </a:p>
        </p:txBody>
      </p:sp>
    </p:spTree>
  </p:cSld>
  <p:clrMapOvr>
    <a:masterClrMapping/>
  </p:clrMapOvr>
  <p:transition spd="med">
    <p:wipe dir="d"/>
  </p:transition>
  <p:timing/>
</p:sld>
</file>

<file path=ppt/slides/slide3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endParaRPr lang="zh-CN" altLang="en-US" sz="2400" b="1">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[2017河南《唯有垂杨管别离》]根据括号内的要求，赏析第②段中画横线的句子。(4分)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a:t>
            </a:r>
            <a:r>
              <a:rPr lang="zh-CN" altLang="en-US" sz="2400">
                <a:latin typeface="楷体" panose="02010609060101010101" pitchFamily="49" charset="-122"/>
                <a:ea typeface="楷体" panose="02010609060101010101" pitchFamily="49" charset="-122"/>
                <a:cs typeface="宋体" panose="02010600030101010101" pitchFamily="2" charset="-122"/>
              </a:rPr>
              <a:t>可是，当她将病房当作课堂以后，某种奇异的喜悦降临了，她那终年苍白的面容上竟然现出一丝红晕。</a:t>
            </a:r>
            <a:r>
              <a:rPr lang="zh-CN" altLang="en-US" sz="2400">
                <a:latin typeface="宋体" panose="02010600030101010101" pitchFamily="2" charset="-122"/>
                <a:ea typeface="宋体" panose="02010600030101010101" pitchFamily="2" charset="-122"/>
                <a:cs typeface="宋体" panose="02010600030101010101" pitchFamily="2" charset="-122"/>
              </a:rPr>
              <a:t>(从描写方法的角度)</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【B】</a:t>
            </a:r>
            <a:r>
              <a:rPr lang="zh-CN" altLang="en-US" sz="2400">
                <a:latin typeface="楷体" panose="02010609060101010101" pitchFamily="49" charset="-122"/>
                <a:ea typeface="楷体" panose="02010609060101010101" pitchFamily="49" charset="-122"/>
                <a:cs typeface="宋体" panose="02010600030101010101" pitchFamily="2" charset="-122"/>
              </a:rPr>
              <a:t>每一天，只要两个人一输完液，她就马上开始给小病号上课。</a:t>
            </a:r>
            <a:r>
              <a:rPr lang="zh-CN" altLang="en-US" sz="2400">
                <a:latin typeface="宋体" panose="02010600030101010101" pitchFamily="2" charset="-122"/>
                <a:ea typeface="宋体" panose="02010600030101010101" pitchFamily="2" charset="-122"/>
                <a:cs typeface="宋体" panose="02010600030101010101" pitchFamily="2" charset="-122"/>
              </a:rPr>
              <a:t>(从词语运用的角度)　　</a:t>
            </a:r>
            <a:endParaRPr lang="zh-CN" altLang="en-US" sz="2400">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【A】示例：从“终年苍白”到“一丝红晕”，抓住脸色变化这一细节，表现出岳老师成为小病号老师后的成就感和喜悦之情。</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【B】示例：“每一天”“一输完液”“马上”等表示时间的词语连用，写出了岳老师利用一切可利用的时间抓紧给小病号上课的情形。(一句2分，共4分)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endParaRPr lang="zh-CN" altLang="en-US" sz="2400" b="1">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[2012河南《桥在水上》]从画线句中找出几个体现细节的词语，结合具体内容进行赏析。(3分)　　</a:t>
            </a:r>
            <a:endParaRPr lang="zh-CN" altLang="en-US" sz="2400">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示例一：“绕住”“扑”等词语具体细致地展现了两个孩子拥抱男子的感人情景，突出了孩子的纯真善良。(3分)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示例二：“犹豫”“紧紧”等词语细腻地表现了男子内心的波动，写出了孩子的纯真善良带给男子的感动。(3分)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endParaRPr lang="zh-CN" altLang="en-US" sz="2400" b="1">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  [2011河南《漓江情韵》]从文中画波浪线的a、b两个比喻句中任选一句，分析其表达效果。(3分)　　</a:t>
            </a:r>
            <a:endParaRPr lang="zh-CN" altLang="en-US" sz="2400">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a示例：把雨雾中的漓江比作朦胧诗，把远处江中隐约可见的小舟比作破折号，形象地写出了小舟的形态，生动别致，富有诗情画意。(意思对即可，3分)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b示例：把被笑声惊飞的水鸟比作一串黑色省略号，形象地写出了水鸟渐飞渐远的身影，生动别致，富有诗情画意。(意思对即可。3分)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[2020南京《惊叹，由“吁”到“芋”》]你学着米豆的批注①，给这里的“吁”写了批注。(3分)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米豆的批注①：“吁”这个感叹词，相当于我们今天的“哇”，朗读时声音可以由低到高再到低，而且拖得较长，用一种惊叹的语气。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示例：这里的“吁”，相当于现在的感叹词“咦”，声音由低到高，是上扬的，语气是惊讶的。(3分)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[2020杭州《家有斑鸠》]有同学对文中【甲】【乙】两处有疑问，请你解答。(4分)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(1)【甲】处“我们把鸟儿兽儿作为美食作为美裳作为玩物作为发财的对象而心狠手狠的年月”语句很长，没用标点停顿，强调了什么?</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(2)【乙】处的“探头探脑”好像有丑化斑鸠的感觉，去掉是不是更好些?</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(1)强调了人类为了自己的私欲而伤害鸟兽的手段数不胜数，突出了作者的愤慨之情。</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(2)不能去掉。“探头探脑”并没有丑化斑鸠，而是生动地表现了斑鸠的小心、机警，对人类怀有戒备之心。(每小题2分，共4分)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270" y="1170940"/>
            <a:ext cx="11426825" cy="341503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u="sng">
                <a:latin typeface="宋体" panose="02010600030101010101" pitchFamily="2" charset="-122"/>
                <a:ea typeface="宋体" panose="02010600030101010101" pitchFamily="2" charset="-122"/>
                <a:cs typeface="宋体" panose="02010600030101010101" pitchFamily="2" charset="-122"/>
              </a:rPr>
              <a:t>老人说：“水生呀，我的儿孙都没你这样地耐得烦。”</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u="sng">
                <a:latin typeface="宋体" panose="02010600030101010101" pitchFamily="2" charset="-122"/>
                <a:ea typeface="宋体" panose="02010600030101010101" pitchFamily="2" charset="-122"/>
                <a:cs typeface="宋体" panose="02010600030101010101" pitchFamily="2" charset="-122"/>
              </a:rPr>
              <a:t>学生说：“穿再漂亮的鞋子，也不会弄脏，谢谢钟爷爷。”</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u="sng">
                <a:latin typeface="宋体" panose="02010600030101010101" pitchFamily="2" charset="-122"/>
                <a:ea typeface="宋体" panose="02010600030101010101" pitchFamily="2" charset="-122"/>
                <a:cs typeface="宋体" panose="02010600030101010101" pitchFamily="2" charset="-122"/>
              </a:rPr>
              <a:t>钟水生灿烂地笑了，说：“应该的，应该的。我小时候上学和回家，都是由摆渡人背来背去的，我是比着他的样子学哩。”</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u="sng">
                <a:latin typeface="宋体" panose="02010600030101010101" pitchFamily="2" charset="-122"/>
                <a:ea typeface="宋体" panose="02010600030101010101" pitchFamily="2" charset="-122"/>
                <a:cs typeface="宋体" panose="02010600030101010101" pitchFamily="2" charset="-122"/>
              </a:rPr>
              <a:t>有人问：“那个摆渡人是谁呀?”</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u="sng">
                <a:latin typeface="宋体" panose="02010600030101010101" pitchFamily="2" charset="-122"/>
                <a:ea typeface="宋体" panose="02010600030101010101" pitchFamily="2" charset="-122"/>
                <a:cs typeface="宋体" panose="02010600030101010101" pitchFamily="2" charset="-122"/>
              </a:rPr>
              <a:t>“他叫宫子山。我叫他宫大爷。”</a:t>
            </a:r>
          </a:p>
        </p:txBody>
      </p:sp>
    </p:spTree>
  </p:cSld>
  <p:clrMapOvr>
    <a:masterClrMapping/>
  </p:clrMapOvr>
  <p:transition spd="med">
    <p:wipe dir="d"/>
  </p:transition>
  <p:timing/>
</p:sld>
</file>

<file path=ppt/slides/slide3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[2020荆州《平安报与故人知》]第①段画线句，有两处须重读才有味道，你也读读，找出来并说说理由。(2分)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示例一：重读副词“也”“还”，这样能体现出等待时间之长，内心牵挂之深。(2分)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 ：重读“春分”“清明”两个时间节点，体现出等待时间之长，内心牵挂之深。(2分)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  [2019随州《故乡的风》]删去第④段加点的部分，全句的表达效果会有怎样的变化?(3分)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宋体" panose="02010600030101010101" pitchFamily="2" charset="-122"/>
              </a:rPr>
              <a:t>风力助推沙尘漫天席卷，掀翻了街口摆着糖果的摊板，刮跑了老爷爷头上的帽子。</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“漫天”表示风沙范围的广泛，“席卷”展现风势的恢宏，突出了故乡的风强劲有力的特点。(2分)若删除，不能表现出故乡的风个性十足、生猛异常的特点。(1分)(意思对即可。共3分)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  [2020贵阳《一切都好起来了》]文中画线句若改为“这个年轻人走进来，犹豫几秒钟后坐下并摘了口罩”，句意虽变化不大，但表达效果不同。请品析原句的表达效果。(3分)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原句中用逗号多次停顿，这直接表现了年轻人选择堂食时反复思考、慎重决定的心理过程；还间接体现了小店里没有堂食的顾客，店主热切希望这个年轻人坐下来就餐，因而目光紧随，对他的一举一动十分关注。(3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17873" y="81711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14810"/>
            <a:ext cx="10219174" cy="119888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解法建模</a:t>
            </a:r>
          </a:p>
        </p:txBody>
      </p:sp>
      <p:pic>
        <p:nvPicPr>
          <p:cNvPr id="2" name="图片 1"/>
          <p:cNvPicPr>
            <a:picLocks noChangeAspect="1"/>
          </p:cNvPicPr>
          <p:nvPr/>
        </p:nvPicPr>
        <p:blipFill>
          <a:blip r:embed="rId2"/>
          <a:stretch>
            <a:fillRect/>
          </a:stretch>
        </p:blipFill>
        <p:spPr>
          <a:xfrm>
            <a:off x="1559560" y="2309495"/>
            <a:ext cx="9315450" cy="440055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17873" y="81711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14810"/>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一、从修辞手法的角度进行赏析</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首先判断词句运用了哪种修辞手法(若题干已明确指出修辞手法，可省略此步)，然后结合该修辞手法的一般作用，联系文章内容具体分析表达效果。常见的答题模板如下：</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①比喻：将……比作……，生动形象地写出了……事物的……特点(情态)，表达了……的情感。</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17873" y="81711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14810"/>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②拟人：赋予……以人的性格、思想、动作、情感，生动形象地写出了事物……的特点，表达了……的情感。</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③夸张：夸大(或缩小)了事物的大小、长度、速度、性能等，突出了事物……的特点，表达了……的情感。</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④排比：使用整齐的句式，增强了语言的气势，强调了事物……的特点，突出了……的情感。</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17873" y="81711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14810"/>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⑤反复：将“……”反复使用(或咏叹)，增强了语气或语势，表达了……的情感。</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⑥对偶：使结构整齐，音韵和谐，增强了文章的节奏感和韵律美。</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⑦反问：更有力地强调了……，发人深省；语气更为强烈，激发读者的思考。</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270" y="1721485"/>
            <a:ext cx="11426825" cy="341503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u="sng">
                <a:latin typeface="宋体" panose="02010600030101010101" pitchFamily="2" charset="-122"/>
                <a:ea typeface="宋体" panose="02010600030101010101" pitchFamily="2" charset="-122"/>
                <a:cs typeface="宋体" panose="02010600030101010101" pitchFamily="2" charset="-122"/>
              </a:rPr>
              <a:t>“宫大爷该过九十了吧?”</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u="sng">
                <a:latin typeface="宋体" panose="02010600030101010101" pitchFamily="2" charset="-122"/>
                <a:ea typeface="宋体" panose="02010600030101010101" pitchFamily="2" charset="-122"/>
                <a:cs typeface="宋体" panose="02010600030101010101" pitchFamily="2" charset="-122"/>
              </a:rPr>
              <a:t>“他老人家不在了。三十年前那个春天，野马河发大水。他为救一个坐船不慎落水的妇女，卷进了一个大漩涡里……那个被救起的人，就是我娘。那一年，宫大爷六十五岁，我二十二岁。”</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钟水生把渡船弄得干干净净，然后坐在船头喝茶。阳光下，听着河水流动的声音，他又想起了在潜艇上当海军的日子。</a:t>
            </a:r>
          </a:p>
        </p:txBody>
      </p:sp>
    </p:spTree>
  </p:cSld>
  <p:clrMapOvr>
    <a:masterClrMapping/>
  </p:clrMapOvr>
  <p:transition spd="med">
    <p:wipe dir="d"/>
  </p:transition>
  <p:timing/>
</p:sld>
</file>

<file path=ppt/slides/slide3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17873" y="81711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14810"/>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二、从描写方法的角度进行赏析</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解答此类试题，一般可按照以下步骤：</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(1)判断词句运用了哪种描写方法(若题干已明确指出描写方法，可省略此步)。</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17873" y="81711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14810"/>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(2)答出相应描写方法写出了什么内容。一般来说，动作描写要答出描写人物个性化的行为、动作的词句；外貌描写要写出描摹人物容貌、身材、姿态、服饰等的词句；语言描写要找出人物的独白或对话；神态描写要找出刻画人物面部表情的词句；心理描写要找出表现人物内心感受、愿望、思想斗争等的内容。</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17873" y="81711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14810"/>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(3)结合句子及语境具体分析作用。如表现了人物……的性格特点/表达了人物……的感情/解释了人物……的心理等。</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17873" y="81711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14810"/>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三、从词语运用的角度赏析句子</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赏析的词语(即句子中的关键词)往往是动词、形容词、副词、数词、拟声词、叠词等，它们常常揭示事物的本质或者状态等重要信息，对文章的表情达意起到重要作用。这些词语或体现作者观点，或蕴含深层含义，或在结构上起到独特作用。要注意，分析时不能离开特定的语言环境，要在具体语境中推断、确定词语的含义。常见词语的表达效果如下：</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17873" y="81711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14810"/>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①动词：能准确地描摹出人物/事物的动态。②形容词：能生动传神地刻画出描写对象的状态。③副词：强调了描写对象的特点。④拟声词：增强语言的生动性、形象性，使描写具有画面感。⑤叠词：使描写对象更加形象。</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17873" y="81711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14810"/>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四、从句式或语气的角度进行赏析</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首先要判断句子运用了哪种句式或哪种语气(若题干已明确指出句式或句子语气，可省略此步)，然后结合句式或语气的特点，联系文章内容具体分析。常见的句式或语气的表达效果如下：</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17873" y="81711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14810"/>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限定角度赏析词句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①感叹句(感叹语气)：感情强烈。②疑问句(疑问语气)：引人深思。③反问句：起强调作用。④长句：层层修饰，表意严密。⑤短句：节奏感强，简洁有力。⑥整句：结构匀称，音韵和谐，气势贯通。⑦散句：自由灵活，便于抒情。</a:t>
            </a:r>
          </a:p>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任选/自选角度赏析词句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[七下《老山界》“积累拓展”]文中有不少生动、细腻的描写。赏析下列语句，再找出一两处精彩的描写，做一些批注。</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宋体" panose="02010600030101010101" pitchFamily="2" charset="-122"/>
              </a:rPr>
              <a:t>除此以外，就是寂静。耳朵里有不可捉摸的声响，极远的又是极近的，极洪大的又是极细切的，像春蚕在咀嚼桑叶，像野马在平原上奔驰，像山泉在呜咽，像波涛在澎湃。</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写听觉时，一是很注意运用对比——寂静与声响的对比，远与近的对比，大与小的对比；二是将听觉的感觉暗暗与前面视觉的感觉相贯通——星星“跟我们这样地接近”，这是“极远的又是极近的”，山谷被四围的山“包围得像一口井”，这是“极洪大的又是极细切的”；三是以一组极富抒情性的比喻作结。前两个比喻用动物设喻，后两个用流水设喻，句子短小而又整齐，形象丰富而又生动，能够引发读者的种种联想和想象。</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任选/自选角度赏析词句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[2019河南《给母亲梳头发》]从词语运用、修辞手法中任选一个方面，赏析文中画线的语句。(4分)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宋体" panose="02010600030101010101" pitchFamily="2" charset="-122"/>
              </a:rPr>
              <a:t>嘘，轻一点儿。我轻轻柔柔地替她梳理头发，依照幼时记忆中的那一套过程。不要惊动她，不要惊动她，让她就这样坐着，舒舒服服地打一个盹儿吧。</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905" y="2057400"/>
            <a:ext cx="11426825" cy="286131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一次，在潜望镜里，他看见一条刚死去的鲸鱼，庞大的尸体慢慢沉入海底，很凄美，也很惊心动魄。后来舰长告诉他，死去的鲸鱼会创造出一套完整的生态系统，可以供上百种无脊椎动物生存几十年甚至上百年，是寂寞海底最温馨的“绿洲”。动物学家把这个悲壮的过程，叫作“鲸落”。正如英雄故去，他的精神不死，会滋养一代一代的后继者。</a:t>
            </a:r>
          </a:p>
        </p:txBody>
      </p:sp>
    </p:spTree>
  </p:cSld>
  <p:clrMapOvr>
    <a:masterClrMapping/>
  </p:clrMapOvr>
  <p:transition spd="med">
    <p:wipe dir="d"/>
  </p:transition>
  <p:timing/>
</p:sld>
</file>

<file path=ppt/slides/slide3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“词语运用”示例：“轻轻柔柔”，运用叠词，强调了“我”为母亲梳理头发时的小心翼翼，表现了“我”照料母亲时的细心。(典型词语，1分；分析，3分。共4分)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“修辞手法”示例：“不要惊动她，不要惊动她”，运用反复的修辞手法，突出了“我”不愿打扰母亲休息的心理，表现了“我”对母亲的呵护关爱。(相关语句，1分；修辞手法，1分；分析，2分。共4分)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(任选一方面，意思对即可。共4分)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任选/自选角度赏析词句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[2018河南《父亲的长笛》]下面的语句是如何描写笛声的?请简要赏析。(4分)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宋体" panose="02010600030101010101" pitchFamily="2" charset="-122"/>
              </a:rPr>
              <a:t>清脆悠扬的笛声从父亲的嘴边漫延开来，如哗啦啦的小河流水。大人们摇头晃脑陶醉着，孩子们停止嬉闹，围在父亲身边，眼里充满了好奇与崇拜。</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①用“清脆悠扬”直接描写笛声给人的感受。(或：用“漫延”形象地写出笛声的扩散、飘扬。)②用比喻的修辞手法，把笛声比作小河流水，表现笛声的清脆悠扬。③通过描写大人和孩子们的动作、神态，表现了笛声的悦耳动听。(意思对即可。第①②点一点1分，共2分；第③点2分。共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①正面(直接)描写。(1分)用比喻的修辞手法，把笛声比作小河流水，表现笛声的清脆悠扬。(或用“清脆悠扬”直接描写笛声给人的感受。或用“漫延”形象地写出笛声的扩散、飘扬。)(意思对即可。1分)②侧面(间接)描写。(1分)通过描写大人和孩子们的动作、神态，表现了笛声的悦耳动听。(意思对即可。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任选/自选角度赏析词句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宁波《城堡旁的老树》]严文井说：“寓言是孩子们的好朋友。它长得又矮又小，说起话来却很逗。”成人眼里非常严重可怕的事，在寓言里却变得轻松有趣，这则寓言也是如此。赏析文中画线句，体会其中的“逗”，可以从用词、句式、标点等角度思考。(4分)</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任选/自选角度赏析词句</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他对着鼠王愤怒地喊道：“你是哪里来的强盗?竟敢践踏我的土地!赶快离开这里，否则我就向你宣战!”</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鼠王站在高高的城墙上大吼：“我现在谁都不怕。别说是你，就是老鹰来了，我也不怕!”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507746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强盗”“竟敢”“赶快离开”“宣战”写出蟾蜍王对鼠王侵占自己土地的愤怒；“大吼”“谁都不怕”“别说是……就是……也……”写出鼠王面对蟾蜍王恐吓、威胁时的狂妄和有恃无恐。两个国王针锋相对，剑拔弩张，战争一触即发。可是，当你发现这是蟾蜍和老鼠之间的对话时，你会觉得这是一场滑稽的闹剧，荒唐可笑，轻松有趣。(从用词、标点、句式等角度中任选一个，阐述合理，给2分。结合双方对话内容分析，点出“逗”，给2分。共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蟾蜍王对鼠王宣战时，一个问号表现了他对鼠王的质问，两个感叹号表现了他对鼠王的恐吓与威胁；鼠王的回应中，一个句号表现了鼠王面对挑衅时的满不在乎，一个感叹号强调了鼠王的无所畏惧。两个国王针锋相对，剑拔弩张，战争一触即发。可是，当你发现这是蟾蜍和老鼠之间的对话时，你会觉得这是一场滑稽的闹剧，荒唐可笑，轻松有趣。(从用词、标点、句式等角度中任选一个，阐述合理，给2分。结合双方对话内容分析，点出“逗”，给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三：对话中，蟾蜍王连用了几个短句，表现出他质问鼠王时的气势汹汹。鼠王以干脆利落的短句回应，表现了他的狂妄自大。两个国王唇枪舌剑，针锋相对。可是，当你发现这是蟾蜍和老鼠之间的对话时，你会觉得这是一场滑稽的闹剧，荒唐可笑，轻松有趣。(从用词、标点、句式等角度中任选一个，阐述合理，给2分。结合双方对话内容分析，点出“逗”，给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63118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任选/自选角度赏析词句</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[2020滨州《艾溪湖湿地的美》]做批注是一种很好的读书方法，批注角度有赏语言、写理解、谈感悟、作评价、提疑问等。请任选一个角度批注文中画横线的句子。(3分)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落单的天鹅低着头，用长长的喙专心拣觅食物；孤傲的丹顶鹤单腿立在沼泽里，静静地眺望着苍穹；一群接一群的大雁在空中摆阵，鸣叫声此起彼伏……</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905" y="2057400"/>
            <a:ext cx="11426825" cy="341503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钟水生尽心尽责地当了四年海军。转业的时候，摆渡人宫大爷为救他娘，牺牲了。在宫大爷的追悼会上，钟水生的父亲对他说：“水生，你回老家来吧，当摆渡人。人家嫌这工作不赚钱，还又苦又累，镇政府着急找不到合适的人。为了你娘捡回的一条命，为了死去的宫大爷，为了过河的父老乡亲，回来做这件事吧!”</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就这样，钟水生成了野马河上的摆渡人。</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桨声里的野马河，流了三十年，潮涨潮退，周而复始。</a:t>
            </a:r>
          </a:p>
        </p:txBody>
      </p:sp>
    </p:spTree>
  </p:cSld>
  <p:clrMapOvr>
    <a:masterClrMapping/>
  </p:clrMapOvr>
  <p:transition spd="med">
    <p:wipe dir="d"/>
  </p:transition>
  <p:timing/>
</p:sld>
</file>

<file path=ppt/slides/slide3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重点词句赏析</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略。(从一个角度做批注，言之成理即可。共3分)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072832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732155" y="2180590"/>
          <a:ext cx="10890885" cy="3912870"/>
        </p:xfrm>
        <a:graphic>
          <a:graphicData uri="http://schemas.openxmlformats.org/drawingml/2006/table">
            <a:tbl>
              <a:tblPr firstRow="1" bandRow="1">
                <a:tableStyleId>{5940675A-B579-460E-94D1-54222C63F5DA}</a:tableStyleId>
              </a:tblPr>
              <a:tblGrid>
                <a:gridCol w="1112520"/>
                <a:gridCol w="1026795"/>
                <a:gridCol w="8751570"/>
              </a:tblGrid>
              <a:tr h="621030">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自然</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环境</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r>
                        <a:rPr lang="en-US" altLang="zh-CN" sz="1000" b="0">
                          <a:solidFill>
                            <a:srgbClr val="000000"/>
                          </a:solidFill>
                          <a:latin typeface="宋体" panose="02010600030101010101" pitchFamily="2" charset="-122"/>
                          <a:ea typeface="宋体" panose="02010600030101010101" pitchFamily="2" charset="-122"/>
                        </a:rPr>
                        <a:t> </a:t>
                      </a:r>
                    </a:p>
                    <a:p>
                      <a:pPr indent="0">
                        <a:buNone/>
                      </a:pPr>
                      <a:r>
                        <a:rPr lang="en-US" altLang="zh-CN" sz="1000" b="0">
                          <a:solidFill>
                            <a:srgbClr val="000000"/>
                          </a:solidFill>
                          <a:latin typeface="宋体" panose="02010600030101010101" pitchFamily="2" charset="-122"/>
                          <a:ea typeface="宋体" panose="02010600030101010101" pitchFamily="2" charset="-122"/>
                        </a:rPr>
                        <a:t> </a:t>
                      </a:r>
                      <a:endParaRPr lang="en-US" sz="10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包括人物活动的时间、地点、气候以及景物等。</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①交代故事发生的时间、地点、气候等。②烘托人物心境，衬托人物形象，表现人物性格。③推动情节发展。④渲染气氛，奠定……的感情基调。⑤突出、深化主题。⑥使读者有身临其境之感，增强文章感染力。</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植树的牧羊人》：“这里海拔一千二三百米，一眼望去，到处是荒地。光秃秃的山上，稀稀拉拉地长着一些野生的薰衣草。”[这是一段自然环境描写。写出了阿尔卑斯山地原本荒芜凄凉、了无生机的情形，与后文长着大片挺拔树木的山形成鲜明的对比。]</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072832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3" name="表格 2"/>
          <p:cNvGraphicFramePr>
            <a:graphicFrameLocks noGrp="1"/>
          </p:cNvGraphicFramePr>
          <p:nvPr>
            <p:custDataLst>
              <p:tags r:id="rId2"/>
            </p:custDataLst>
          </p:nvPr>
        </p:nvGraphicFramePr>
        <p:xfrm>
          <a:off x="650240" y="1925320"/>
          <a:ext cx="10564177" cy="3691890"/>
        </p:xfrm>
        <a:graphic>
          <a:graphicData uri="http://schemas.openxmlformats.org/drawingml/2006/table">
            <a:tbl>
              <a:tblPr firstRow="1" bandRow="1">
                <a:tableStyleId>{5940675A-B579-460E-94D1-54222C63F5DA}</a:tableStyleId>
              </a:tblPr>
              <a:tblGrid>
                <a:gridCol w="1210310"/>
                <a:gridCol w="1330960"/>
                <a:gridCol w="8022907"/>
              </a:tblGrid>
              <a:tr h="62166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社会</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环境</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能反映社会、时代特征的场所、陈设以及民俗、民风等。</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1572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rPr>
                        <a:t>①交代对人物、事件起作用的历史情况或现实环境(作品的时代背景)，揭示社会现实。②渲染……的气氛，衬托人物……的心情。③推动情节的发展，深化主题。</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4505">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如《孔乙己》前三段，交代了故事发生的时间、地点，展示了孔乙己所处的社会环境，揭示出当时社会贫富差距之大及人们的势利冷酷，从而揭示了造成孔乙己的人生悲剧的社会根源。</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[七上教参《从百草园到三味书屋》“问题探究”]文章第2段的景物描写有何特点?</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第一，既抓住事物的特点，又符合儿童的心理。第二，形、声、色、味俱全，春、夏、秋景皆备。第三，层次井然，条理分明。</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[七上教参《秋天的怀念》“问题探究”]课文多次写到了秋天的景色，这些描写有哪些不同的意义?课文结尾处写到北海菊花的不同颜色，你认为有什么深意?</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课文第3段写“窗外的树叶‘唰唰啦啦’地飘落”，暗示着自己当时悲凉的心情；同时为下文写母亲“挡在窗前”，又央求“我”去北海看菊花做了铺垫。课文结尾，描写北海的各色菊花，无论“淡雅”“高洁”，还是“热烈而深沉”，都是“泼泼洒洒，秋风中正开得烂漫”。这象征着母亲的期望：无论遭遇怎样的厄运，无论选择什么样的人生之路，都要活得坚韧，活出尊严，活出自我生命的个性与美丽。</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[2016河南B卷《父亲的歌》]任选一个角度，对第②段的景物描写进行赏析。(4分)</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示例一：运用比喻、夸张的修辞手法，把风比作魔鬼，把雷电比作鞭炮，生动形象地突出了暴风雨之夜狂风吼叫、电闪雷鸣的景象，渲染了恐怖的气氛，烘托了“我”当时恐惧的心理。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(任选一个角度，赏析合理即可。“角度”1分，“赏析”3分。共4分)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24610"/>
            <a:ext cx="108369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示例二：用词精当，有表现力。用“划破”“滚滚而来”“挤”“嘶吼”“震响”等词语，描写了暴风雨之夜狂风吼叫、电闪雷鸣的景象，渲染了恐怖的气氛，烘托了“我”当时恐惧的心理。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(任选一个角度，赏析合理即可。“角度”1分，“赏析”3分。共4分)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905" y="2057400"/>
            <a:ext cx="11426825" cy="341503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钟水生知道，他也会有划不动船的那一天，好在他两个儿子，都在本乡做泥工、木工，都很乐意做摆渡人，谁来干由他说了算。想到这里，钟水生不由得笑出了声。</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忽然有一天，省报记者到这个县来采写扶贫攻坚的新闻，无意中听说了钟水生和金络渡的故事，于是兴致勃勃地采访后，写了一篇人物特写在报上登载，题目是《鲸落金络渡》。</a:t>
            </a:r>
          </a:p>
          <a:p>
            <a:pPr algn="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(作者：聂鑫森。有删改)</a:t>
            </a:r>
          </a:p>
        </p:txBody>
      </p:sp>
    </p:spTree>
  </p:cSld>
  <p:clrMapOvr>
    <a:masterClrMapping/>
  </p:clrMapOvr>
  <p:transition spd="med">
    <p:wipe dir="d"/>
  </p:transition>
  <p:timing/>
</p:sld>
</file>

<file path=ppt/slides/slide3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三：视觉和听觉相结合。从视觉的角度写出了电光之闪亮，从听觉的角度写出了雷声、风声之大，视听结合，描写了暴风雨之夜狂风吼叫、电闪雷鸣的景象，渲染了恐怖的气氛，烘托了“我”当时恐惧的心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(任选一个角度，赏析合理即可。“角度”1分，“赏析”3分。共4分)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[2020上海《念念不忘　必有回响》]下面对第①段环境描写的理解不正确的一项是(　　)(3分)</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A.点明“我”前去支教的时节是春季。</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B.交代“我”去支教的地点是偏远山区。</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C.为文章第③段停电情况的出现做了铺垫。</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D.烘托了“我”对支教工作的恐惧心理。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D(3分)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[2020达州《海上的父亲》]请结合文章内容说说开头和结尾两处写景句有什么作用。(3分)</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文章开头写景交代了故事发生的背景，写海洋的“深广”“动荡”给父亲的船员生活带来的艰辛和危险。(1分)结尾写父亲身后的大海广阔、平静，暗示了经过多年的海上生活，父亲已历练得沉稳、内敛。(1分)结构上，首尾呼应，使文章结构完整。(1分)(共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119888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解法建模</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pic>
        <p:nvPicPr>
          <p:cNvPr id="244" name="19n8yhb-gy9yw25.jpg" descr="id:2147492748;FounderCES"/>
          <p:cNvPicPr>
            <a:picLocks noChangeAspect="1"/>
          </p:cNvPicPr>
          <p:nvPr/>
        </p:nvPicPr>
        <p:blipFill>
          <a:blip r:embed="rId2"/>
          <a:stretch>
            <a:fillRect/>
          </a:stretch>
        </p:blipFill>
        <p:spPr>
          <a:xfrm>
            <a:off x="1087755" y="2839085"/>
            <a:ext cx="9871075" cy="68072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环境描写的作用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抢分秘籍</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分析环境描写作用的角度</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①分析其在交代故事发生的时间、地点，渲染气氛，烘托人物心情等方面的作用；②分析其在塑造人物形象、表现主旨、表达思想、抒发感情等方面的作用；③分析其在写法、结构或情节发展等方面的作用。</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396938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一、记叙文中，句段在不同位置的作用</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1.句段位于文章的开头：</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(1)结构上：①统领下文；②引出下文，为下文做铺垫/埋伏笔；③与下文形成对比；④欲扬先抑。(2)内容上：①开篇点题，点明时间、地点等；②交代写作对象/内容；③营造气氛/奠定情感基调。(3)表达效果上：激发读者的阅读兴趣。</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341503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一、记叙文中，句段在不同位置的作用</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2.句段位于文章的中间：</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(1)结构上：①单独成段起承上启下的过渡作用；②总结上文，引起下文；③照应标题或开头。(2)内容上：①突出强调某事/某种情感；②揭示事件的意义，丰富文章内涵；③推动故事情节发展。</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396938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一、记叙文中，句段在不同位置的作用</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3.句段位于文章的结尾：</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(1)结构上：①收束(总结)全文；②呼应标题或开头。(2)内容上：①归纳主旨，卒章显志；②暗示主题，强化感情，深化/升华主旨。</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sym typeface="+mn-ea"/>
              </a:rPr>
              <a:t>(3)表达效果上：①引发读者的思考(或对某一问题的反思)；②戛然而止，留给读者想象的空间。</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905" y="2057400"/>
            <a:ext cx="11426825" cy="6451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p>
        </p:txBody>
      </p:sp>
      <p:graphicFrame>
        <p:nvGraphicFramePr>
          <p:cNvPr id="3" name="表格 2"/>
          <p:cNvGraphicFramePr>
            <a:graphicFrameLocks noGrp="1"/>
          </p:cNvGraphicFramePr>
          <p:nvPr>
            <p:custDataLst>
              <p:tags r:id="rId2"/>
            </p:custDataLst>
          </p:nvPr>
        </p:nvGraphicFramePr>
        <p:xfrm>
          <a:off x="2463800" y="2702560"/>
          <a:ext cx="6370638" cy="1828800"/>
        </p:xfrm>
        <a:graphic>
          <a:graphicData uri="http://schemas.openxmlformats.org/drawingml/2006/table">
            <a:tbl>
              <a:tblPr firstRow="1" bandRow="1">
                <a:tableStyleId>{5940675A-B579-460E-94D1-54222C63F5DA}</a:tableStyleId>
              </a:tblPr>
              <a:tblGrid>
                <a:gridCol w="2333625"/>
                <a:gridCol w="4037013"/>
              </a:tblGrid>
              <a:tr h="365760">
                <a:tc>
                  <a:txBody>
                    <a:bodyPr vert="horz" wrap="square"/>
                    <a:lstStyle/>
                    <a:p>
                      <a:pPr indent="0" algn="ctr">
                        <a:buNone/>
                      </a:pPr>
                      <a:r>
                        <a:rPr lang="en-US" sz="2400" b="0">
                          <a:solidFill>
                            <a:srgbClr val="000000"/>
                          </a:solidFill>
                          <a:latin typeface="楷体" panose="02010609060101010101" pitchFamily="49" charset="-122"/>
                          <a:ea typeface="楷体" panose="02010609060101010101" pitchFamily="49" charset="-122"/>
                          <a:cs typeface="NEU-BZ-S92" charset="0"/>
                        </a:rPr>
                        <a:t>时　间</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楷体" panose="02010609060101010101" pitchFamily="49" charset="-122"/>
                          <a:ea typeface="楷体" panose="02010609060101010101" pitchFamily="49" charset="-122"/>
                          <a:cs typeface="NEU-BZ-S92" charset="0"/>
                        </a:rPr>
                        <a:t>钟水生的故事</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楷体" panose="02010609060101010101" pitchFamily="49" charset="-122"/>
                          <a:ea typeface="楷体" panose="02010609060101010101" pitchFamily="49" charset="-122"/>
                          <a:cs typeface="NEU-BZ-S92" charset="0"/>
                        </a:rPr>
                        <a:t>高中毕业时</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①</a:t>
                      </a:r>
                      <a:r>
                        <a:rPr lang="en-US" sz="2400" b="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②</a:t>
                      </a:r>
                      <a:r>
                        <a:rPr lang="en-US" sz="2400" b="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楷体" panose="02010609060101010101" pitchFamily="49" charset="-122"/>
                          <a:ea typeface="楷体" panose="02010609060101010101" pitchFamily="49" charset="-122"/>
                          <a:cs typeface="NEU-BZ-S92" charset="0"/>
                        </a:rPr>
                        <a:t>他回乡当了摆渡人</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楷体" panose="02010609060101010101" pitchFamily="49" charset="-122"/>
                          <a:ea typeface="楷体" panose="02010609060101010101" pitchFamily="49" charset="-122"/>
                          <a:cs typeface="NEU-BZ-S92" charset="0"/>
                        </a:rPr>
                        <a:t>三十年间</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③</a:t>
                      </a:r>
                      <a:r>
                        <a:rPr lang="en-US" sz="2400" b="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④</a:t>
                      </a:r>
                      <a:r>
                        <a:rPr lang="en-US" sz="2400" b="0" u="sng">
                          <a:solidFill>
                            <a:srgbClr val="000000"/>
                          </a:solidFill>
                          <a:uFill>
                            <a:solidFill>
                              <a:srgbClr val="000000"/>
                            </a:solidFill>
                          </a:uFill>
                          <a:latin typeface="楷体" panose="02010609060101010101" pitchFamily="49" charset="-122"/>
                          <a:ea typeface="楷体" panose="02010609060101010101" pitchFamily="49" charset="-122"/>
                          <a:cs typeface="楷体" panose="02010609060101010101" pitchFamily="49" charset="-122"/>
                        </a:rPr>
                        <a:t>　　　　　　　 </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楷体" panose="02010609060101010101" pitchFamily="49" charset="-122"/>
                          <a:ea typeface="楷体" panose="02010609060101010101" pitchFamily="49" charset="-122"/>
                          <a:cs typeface="NEU-BZ-S92" charset="0"/>
                        </a:rPr>
                        <a:t>他将让儿子接替他</a:t>
                      </a:r>
                      <a:endParaRPr lang="en-US" altLang="en-US" sz="2400" b="0">
                        <a:solidFill>
                          <a:srgbClr val="000000"/>
                        </a:solidFill>
                        <a:latin typeface="楷体" panose="02010609060101010101" pitchFamily="49" charset="-122"/>
                        <a:ea typeface="楷体" panose="02010609060101010101" pitchFamily="49"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979805" y="1881505"/>
            <a:ext cx="10273030" cy="460375"/>
          </a:xfrm>
          <a:prstGeom prst="rect">
            <a:avLst/>
          </a:prstGeom>
          <a:noFill/>
        </p:spPr>
        <p:txBody>
          <a:bodyPr wrap="square" rtlCol="0">
            <a:spAutoFit/>
          </a:bodyPr>
          <a:lstStyle/>
          <a:p>
            <a:r>
              <a:rPr lang="zh-CN" altLang="en-US" sz="2400">
                <a:latin typeface="宋体" panose="02010600030101010101" pitchFamily="2" charset="-122"/>
                <a:ea typeface="宋体" panose="02010600030101010101" pitchFamily="2" charset="-122"/>
                <a:cs typeface="宋体" panose="02010600030101010101" pitchFamily="2" charset="-122"/>
              </a:rPr>
              <a:t>1.请按照时间顺序概括钟水生的故事，把相关内容填写在表格中。(4分)</a:t>
            </a:r>
          </a:p>
        </p:txBody>
      </p:sp>
      <p:sp>
        <p:nvSpPr>
          <p:cNvPr id="5" name="文本框 4"/>
          <p:cNvSpPr txBox="1"/>
          <p:nvPr/>
        </p:nvSpPr>
        <p:spPr>
          <a:xfrm>
            <a:off x="1526540" y="4988560"/>
            <a:ext cx="9642475" cy="1198880"/>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①他入伍当了海军  ②转业时（二十二岁时）  ③他每天早出晚归地摆渡  ④老了划不动船时（意思对即可。一点1分，共4分）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二、独句成段的作用</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(1)起强调作用，点明主旨、表达观点、抒发感情等；</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(2)调整节奏，使语言更加简洁、明快、有力，以突出中心；</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(3)显示文脉、贯串线索、前后呼应、过渡、记录人物对话等，使思路更加明晰。</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[八上教参《回忆我的母亲》“问题探究”]第1段在全文中起什么作用?</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第1段开篇点题。作者怀着对母亲深沉的爱，回忆母亲勤劳的一生。“我爱我母亲”这句话奠定了全文的感情基调；“勤劳一生”是母亲的本质特征，起总领全文的作用；“永远回忆”，既直接呼应题目，又自然地引出下文。</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[2019河南B卷《金络渡》]请结合全文探究小说最后一段所写内容对表现主题的作用。(4分)</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钟水生平凡人的平凡事，得到了省报记者的认可，这是对他坚守、敬业、感恩等美好品德的褒奖，使小说的主题更加突出。②钟水生的事迹被登报宣传，会使更多的人受到感染和教育，会产生更大的社会影响力，这样就使小说的主题更具典型性和社会价值。(意思对即可。一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[2017河南B卷《遥远的土豆花》]本文结尾提到迟子建的小说，有什么作用?(4分)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①细腻地表达了作者的欣慰、赞美和祝福之情。②加深了对土豆花的认识，由花及人，收束全文。(意思对即可。一点2分，共4分)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[2010河南《寻找妈妈的寻人启事》]第⑭段中画横线的句子在文章结构上有什么作用?(3分)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过渡(承上启下)。收束前文的叙事部分，引起下文的议论、抒情部分。(意思对即可。3分)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[2020成都《成都的卖水人》]将第⑦段画线句删去并不影响上下文衔接，这句话用在这里有何妙处?请简要赏析。(4分)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905" y="2057400"/>
            <a:ext cx="11426825" cy="6451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2.从全文看，画线处的对话描写有哪些作用?(4分)</a:t>
            </a:r>
          </a:p>
        </p:txBody>
      </p:sp>
      <p:sp>
        <p:nvSpPr>
          <p:cNvPr id="3" name="文本框 2"/>
          <p:cNvSpPr txBox="1"/>
          <p:nvPr/>
        </p:nvSpPr>
        <p:spPr>
          <a:xfrm>
            <a:off x="617855" y="3309620"/>
            <a:ext cx="10815955" cy="2861310"/>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从侧面烘托出钟水生尽职尽责、耐得住寂寞、热心助人的形象。②引出宫大爷的故事，突出宫大爷舍己为人的高尚品德，丰富文章英雄精神传承的主题。③补充交代钟水生回乡当摆渡人的原因，使故事情节更合理。④在叙述中插入对话描写，使故事的叙述更加灵活、简洁，吸引读者阅读。（答出任意两点，意思对即可。一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设置了“挑水人赤足究竟是为什么”的悬念，引起读者兴趣，也使行文生出波澜。②以设问句强调挑水人赤足不是为节约，自然地引出赤足的真正原因，加深读者印象，从而强化了挑水人重职业道德的形象。(每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[2020杭州《家有斑鸠》]本文题为“家有斑鸠”，二、三两段却没有写“斑鸠”。这两段是否多余?为什么?(5分)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不多余。第二段讲述了“我”在波士顿城郊见到人鸟兽共存共荣的景象，第三段写了我们对鸟兽的伤害，造成鸟兽对人类的警惕。这两段文字与前后文关系密切，既照应了“我”重见斑鸠时的惊喜，又对后文斑鸠难以跟“我”建立信任关系的原因做了交代；使文章内容丰富而厚重，行文具有变化，避免了平铺直叙。(5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[2020绥化《鹅毛压得父亲喘》]第⑤段和第⑨段是什么关系?从内容方面分析其作用。(2分)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照应(呼应)关系。作用：交代了父亲坚持收鹅毛的原因，赞美父亲为“我”和姐姐付出的重于泰山的父爱，突出中心。(意思对即可。“关系”1分，“作用”1分，共2分)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把握句段作用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解法建模</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pic>
        <p:nvPicPr>
          <p:cNvPr id="261" name="18ZKYWTJ-50.eps" descr="id:2147492860;FounderCES"/>
          <p:cNvPicPr>
            <a:picLocks noChangeAspect="1"/>
          </p:cNvPicPr>
          <p:nvPr/>
        </p:nvPicPr>
        <p:blipFill>
          <a:blip r:embed="rId2"/>
          <a:stretch>
            <a:fillRect/>
          </a:stretch>
        </p:blipFill>
        <p:spPr>
          <a:xfrm>
            <a:off x="739775" y="2675255"/>
            <a:ext cx="11037570" cy="260858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[七上《从百草园到三味书屋》“思考探究”]有人认为美女蛇的故事是赘笔，没必要写。你是否同意?简要说明理由。</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美女蛇的故事虽然与百草园中的赤练蛇没有关系，作者却由此开始生发出联想。“长的草里是不去的，因为相传这园里有一条很大的赤练蛇。”先由百草园的草联想到草中的赤练蛇，再由赤练蛇联想到长妈妈讲述的美女蛇故事。很明显，美女蛇的故事深深地吸引着“我”，而这故事让“我”产生了“做人之险”的感受，同时也给百草园增添了更多的神秘色彩。所以多年以后“我”还清楚地记得。这一段看似闲笔，却写出了儿童的心理，写出了童年的“我”的心目中世界奇特的色彩，是全文有机的组成部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[2019河南《给母亲梳头发》]第②段为什么用大量笔墨描写母亲在晨曦中梳理头发的场景?请结合文章内容简要分析。(4分)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突出母亲长发的乌黑浓密，表现了母亲年轻时的优雅、美丽。②表达了“我”对母亲长发的羡慕，对母亲梳理头发动作的喜欢。③与母亲后来头发的花白、稀薄形成鲜明对比。④为写母亲手术后要“我”为她梳理乱发做铺垫。(意思对即可。一点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905" y="2057400"/>
            <a:ext cx="11426825" cy="286131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3.品读下面的句子，从人物描写和词语运用两个角度，分析这段文字是如何塑造钟水生的形象的。(4分)</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　钟水生除了寒冬腊月穿长筒套鞋外，其余的季节都是赤脚，裤腿高高卷起。当所有的人上船后，他洗干净脚上的泥巴，在船尾操起双桨，高喊一声：“坐稳了哟——开船了!”渡船便离开渡口，稳稳地驶向对岸。</a:t>
            </a:r>
          </a:p>
        </p:txBody>
      </p:sp>
    </p:spTree>
  </p:cSld>
  <p:clrMapOvr>
    <a:masterClrMapping/>
  </p:clrMapOvr>
  <p:transition spd="med">
    <p:wipe dir="d"/>
  </p:transition>
  <p:timing/>
</p:sld>
</file>

<file path=ppt/slides/slide3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[2019河南B卷《金络渡》]从全文看，画线处的对话描写有哪些作用?(4分)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从侧面烘托出钟水生尽职尽责、耐得住寂寞、热心助人的形象。②引出宫大爷的故事，突出宫大爷舍己为人的高尚品德，丰富文章英雄精神传承的主题。③补充交代钟水生回乡当摆渡人的原因，使故事情节更合理。④在叙述中插入对话描写，使故事的叙述更加灵活、简洁，吸引读者阅读。(答出任意两点，意思对即可。一点2分，共4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[2018河南B卷《槐树下，槐花飘》]儿歌在文中出现了两次，分别有什么作用?请结合上下文简要分析。(4分)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第一次：①设置悬念，引出“老歪是谁”的疑问，激发读者的阅读兴趣。②暗含盼望老歪回来之意，引起下文。③用“槐树下，槐花飘”营造优美温馨的意境。(答出任意两点，意思对即可。一点1分，共2分)第二次：①以孩子们唱儿歌的无忧无虑，反衬爷爷想帮老歪又不知如何帮的苦恼。②舒缓沉闷压抑的气氛，暗示情节的变化。(意思对即可。一点1分，共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[2020成都《成都的卖水人》]第⑥段写了打牙祭的内容，与题目关联不大，作者为何写这些内容?请结合文章简要分析。(4分)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打牙祭之日留卖水人吃饭，表现出主人家的诚意；这与卖水人主动帮助主人家的事例共同体现段首的“成都人很讲情义”。②打牙祭的内容，使对留饭的叙写更具体，也是对成都风俗的介绍，使文章内容更丰富，激发了读者的阅读兴趣。(每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[2020连云港《捡麦穗儿》]文中两处提到一个小火柿子，试分析其在文中的作用。(3分)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第一次出现，“红得透亮”的小火柿子暗示“我”对老汉到来的期待。②第二次出现，得知老汉去世，以乐景写哀情，“喜盈盈”的小火柿子反衬“我”的悲伤。③“红得透亮”的、经风霜不落的小火柿子代表“我”和老汉之间纯净美好的感情。④小火柿子象征老汉饱经风霜、孤独寂寞的人生际遇。⑤“孤零零”的小火柿子喻示“我”和老汉共有的孤独感。(答出三点即可。一点1分，共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[2020苏州《草原日出》]第⑩段画线处设置小男孩呼唤猎狗这一情节是否合理?联系上下文简述理由。(3分)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合理。与第③段写狗“自由散漫，有时会玩失踪”的文字相照应；有利于表现小男孩听到陌生声音后的紧张心理。(答“不合理”，理由恰当、表述清晰，正常赋分。3分)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3" name="文本框 2"/>
          <p:cNvSpPr txBox="1"/>
          <p:nvPr/>
        </p:nvSpPr>
        <p:spPr>
          <a:xfrm>
            <a:off x="687705" y="1807845"/>
            <a:ext cx="10815955" cy="452310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人物描写”示例：“穿长筒套鞋”“赤脚”“裤腿高高卷起”等外貌描写，刻画了钟水生“摆渡人”的外貌特征，突出他摆渡工作的艰辛（或“裤腿高高卷起”“洗干净脚上的泥巴”等细节描写，表现了钟水生对待摆渡工作的细致认真。或“坐稳了哟——开船了”的语言描写，表现了钟水生的细心周到）。</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“词语运用”示例：“操起”“喊”“离开”“稳稳地”“驶向”等词语，表现了钟水生驾船动作的娴熟。 </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（意思对即可。一个角度2分，共4分）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把握情节作用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解法建模</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pic>
        <p:nvPicPr>
          <p:cNvPr id="273" name="18ZKYWTJ-38.eps" descr="id:2147492944;FounderCES"/>
          <p:cNvPicPr>
            <a:picLocks noChangeAspect="1"/>
          </p:cNvPicPr>
          <p:nvPr/>
        </p:nvPicPr>
        <p:blipFill>
          <a:blip r:embed="rId2"/>
          <a:stretch>
            <a:fillRect/>
          </a:stretch>
        </p:blipFill>
        <p:spPr>
          <a:xfrm>
            <a:off x="876935" y="2910840"/>
            <a:ext cx="10518775" cy="2257425"/>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分析人物形象</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[七上《植树的牧羊人》“思考探究”]参照示例，以“他是一个　　　　的人”的形式说说你对牧羊人的认识。注意结合课文中描写牧羊人的相关语句(包括直接描写和间接描写)。</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分析人物形象</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示例：他是一个极为认真的人，无论对劳作，还是对生活。从他挑选橡子的细节可以看出，他工作起来心无旁骛，认认真真；从“房间里收拾得很整齐，餐具洗得干干净净，地板上没有一点儿灰尘，猎枪也上过了油。……他的衣服扣子缝得结结实实，补丁的针脚也很细，几乎看不出来”等细节，可以看出他在生活中也一丝不苟，不愿马马虎虎地过日子。</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他是一个沉默寡言的人。课文中说：“这个男人不太爱说话，独自生活的人往往这样。”在高原中独自一个人生活，他处在完全的孤寂中，语言对于他已经不是必需品。“我”与他的几次见面，他话语都不多，基本是有问才有答，关于个人的一些信息，都是在“我”的刨根问底下才道出的。这也说明他是个不爱说话的人。</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还可以总结出：“他是一个充满自信、意志果断的人”“他是一个有着非凡的毅力和坚定的信念的人”“他是一个不计名利、不图回报、毫无私心的人”“他是一个勤劳的人”“他是一个有着心灵的伟大节操的人”“他是一个值得敬佩的人”“他是一个单纯的人”等等。注意要从文中找到相应的语句证明观点。</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分析人物形象</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[2015河南《滴水之恩》]文中的“我”是个什么样的形象?请简要分析。(4分)</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善良，有爱心，乐于助人：为潦倒的“他”买水买糕，并劝“他”离开。②细心体贴，尊重他人：没有言明“我”曾帮助过“他”，维护“他”的尊严，让“他”拥有一份完整的助人的快乐和自豪。(意思对即可。一方面2分，其中形象1分，分析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分析人物形象</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[2020宁波《城堡旁的老树》]文中一再提到老树保持“沉默”，这引起了某同学的思考。在细读相关内容后，该同学由老树联想到了以下长者形象，其中和文中老树形象最不符合的一项是(　　)(3分)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A.深沉内敛的长者　　　　B.主动奉献的长者</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C.善良宽厚的长者	      D.隐忍大度的长者</a:t>
            </a: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B(3分)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分析人物形象</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[2020达州《海上的父亲》]阅读全文，请围绕“船”一词，参照示例，结合文本内容分析父亲这一人物形象。(2分)</a:t>
            </a:r>
            <a:r>
              <a:rPr lang="zh-CN" altLang="en-US" sz="2400">
                <a:latin typeface="楷体" panose="02010609060101010101" pitchFamily="49" charset="-122"/>
                <a:ea typeface="楷体" panose="02010609060101010101" pitchFamily="49" charset="-122"/>
                <a:cs typeface="楷体" panose="02010609060101010101" pitchFamily="49" charset="-122"/>
              </a:rPr>
              <a:t>　</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示例：荔枝——一颗颗荔枝，一路上的小心翻拣，看儿女贪吃时的不住叹气，都承载着父亲对子女细致深切的爱。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《我的太爷老师》</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2020</a:t>
            </a:r>
            <a:r>
              <a:rPr lang="zh-CN" altLang="en-US">
                <a:solidFill>
                  <a:schemeClr val="bg1"/>
                </a:solidFill>
                <a:sym typeface="+mn-lt"/>
              </a:rPr>
              <a:t>河南</a:t>
            </a:r>
          </a:p>
        </p:txBody>
      </p:sp>
      <p:sp>
        <p:nvSpPr>
          <p:cNvPr id="2" name="文本框 1"/>
          <p:cNvSpPr txBox="1"/>
          <p:nvPr/>
        </p:nvSpPr>
        <p:spPr>
          <a:xfrm>
            <a:off x="382270" y="1250315"/>
            <a:ext cx="11426825" cy="452310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①我的家乡在西北高原上，那是一个贫寒闭塞的小山村。村子的中间有一个小学堂，学堂里有几排高低不等的长桌和板凳，西墙上挂着块小黑板。</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②学堂只有一个老师，官名漆润江，四十多岁，民办教师。农村人讲究辈分，我叫他太爷。他有个绰号叫“行人”，“行人”就是能干能行的意思。他很早就入了党，作宣传抓革命，样样在行。他精于木工、画画，还会女红，村里唱戏穿的各类戏服，绝大部分出自他的手，最厉害的是，他还担任村里社戏的总导演和主演。太爷做老师的时候，把自己这十八般武艺发挥得淋漓尽致，使他的学堂在全县大有名气。</a:t>
            </a:r>
          </a:p>
        </p:txBody>
      </p:sp>
    </p:spTree>
  </p:cSld>
  <p:clrMapOvr>
    <a:masterClrMapping/>
  </p:clrMapOvr>
  <p:transition spd="med">
    <p:wipe dir="d"/>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《金络渡》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2019B</a:t>
            </a:r>
            <a:r>
              <a:rPr lang="zh-CN" altLang="en-US">
                <a:solidFill>
                  <a:schemeClr val="bg1"/>
                </a:solidFill>
                <a:sym typeface="+mn-lt"/>
              </a:rPr>
              <a:t>卷</a:t>
            </a:r>
          </a:p>
        </p:txBody>
      </p:sp>
      <p:sp>
        <p:nvSpPr>
          <p:cNvPr id="2" name="文本框 1"/>
          <p:cNvSpPr txBox="1"/>
          <p:nvPr/>
        </p:nvSpPr>
        <p:spPr>
          <a:xfrm>
            <a:off x="382905" y="2057400"/>
            <a:ext cx="11426825" cy="6451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4.请结合全文探究小说最后一段所写内容对表现主题的作用。(4分)</a:t>
            </a:r>
          </a:p>
        </p:txBody>
      </p:sp>
      <p:sp>
        <p:nvSpPr>
          <p:cNvPr id="3" name="文本框 2"/>
          <p:cNvSpPr txBox="1"/>
          <p:nvPr/>
        </p:nvSpPr>
        <p:spPr>
          <a:xfrm>
            <a:off x="617855" y="3309620"/>
            <a:ext cx="10815955" cy="230695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钟水生平凡人的平凡事，得到了省报记者的认可，这是对他坚守、敬业、感恩等美好品德的褒奖，使小说的主题更加突出。②钟水生的事迹被登报宣传，会使更多的人受到感染和教育，会产生更大的社会影响力，这样就使小说的主题更具典型性和社会价值。（意思对即可。一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船——木帆船、机帆船、千吨货船，厨师、水手、水手长。船的变换见证了时光的流逝，岁月的变迁，也见证了父亲的蜕变、成长，映衬出父亲吃苦耐劳、坚韧顽强的精神品质。(答出父亲形象给1分，语句流畅，能表述船与父亲的关系给1分。共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88412" y="125100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分析人物形象</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解法建模</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a:t>
            </a:r>
          </a:p>
        </p:txBody>
      </p:sp>
      <p:pic>
        <p:nvPicPr>
          <p:cNvPr id="2" name="图片 1"/>
          <p:cNvPicPr>
            <a:picLocks noChangeAspect="1"/>
          </p:cNvPicPr>
          <p:nvPr/>
        </p:nvPicPr>
        <p:blipFill>
          <a:blip r:embed="rId2"/>
          <a:stretch>
            <a:fillRect/>
          </a:stretch>
        </p:blipFill>
        <p:spPr>
          <a:xfrm>
            <a:off x="1259840" y="2400935"/>
            <a:ext cx="10038080" cy="4289425"/>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理解人物名称</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[2020扬州《俗世奇人：弹弓杨》]从“弹弓杨”“一身皂”“杨匡汉”中选两个，谈谈你对作品中人物名称的理解。(5分。选“弹弓杨”，满分1分；选“一身皂”，满分2分；选“杨匡汉”，满分3分)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507746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“弹弓杨”：因此人姓杨，且善于玩弹弓，有一手神功，故人称“弹弓杨。</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“一身皂”：“皂”指黑色，符合人物“黑衣黑裤黑鞋黑脸”的特征，寓意该人物是不分黑白的地痞流氓。</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“杨匡汉”：“匡”指匡正，强调此人正直，能匡扶正义；“匡汉”符合当时的社会背景，与文章结尾暗合。</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(5分。选“弹弓杨”，满分1分；选“一身皂”，满分2分；选“杨匡汉”，满分3分)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理解人物名称</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[2020泰安《丑石》]小说人物“老墨”和“老白”的命名也很有意思，请结合人物特点或文中的描写，写下你的发现。(4分)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老墨：墨亦是黑，但墨比黑要文雅一些，老墨也可以引申为老黑，这一名字暗含着作者对文中老墨厚黑行为的讽刺。老白：白在文中代表着真诚、大度、厚道、以德报怨等品质。与黑形成鲜明的对比。文中对老白发现的“独钓寒江”石进行了细致描写：“石头乃玛瑙石，白色，质地像奶。润、绵、厚。不浮、不薄、不浅。”这些描写也衬托了老白的美好品质，石如其人。(意思对即可。每个人物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分析塑造人物形象的方法</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[七上教参《植树的牧羊人》“问题探究”]作者是怎样来表现牧羊人这个人物形象的?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第1段作者直接表明自己的看法：“想真正了解一个人，要长期观察他所做的事。”作者观察了牧羊人数十年；“如果他慷慨无私，不图回报，还给这世界留下了许多，那就可以肯定地说，这是一个难得的好人。”这里直接点明了题旨，概括地说明了人物形象。</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507746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下文就通过故事的叙述，进一步丰富这一形象。有直接明确的评价：通过一系列主观情感倾向明确的语句，直接表达作者对牧羊人的赞美。更多的则是通过具体的细节描写来丰富人物形象：例如从牧羊人挑选橡子时，一颗一颗选择，并且拒绝“我”的帮忙，独自完成的细节描写，可以看出他的一丝不苟、认真仔细的工作态度。又例如作者询问土地的归属时，牧羊人不知道，更不关心，这样的叙述让我们看到他一心种树，毫无私心。再如他从山下的农场中独自一人搬到这荒凉冷僻的高原来，说明他是一个充满自信、意志果断的人……</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在末段作者更直抒胸臆：“他靠一个人的体力与毅力，把这片荒漠变成了绿洲……我就从心底里，对这位没有受过什么教育的普通农民，感到无限的敬佩。”直接歌颂牧羊人，表达自己的敬佩之情。</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3969385"/>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小时候，每天晚饭后，父亲总喜欢拿出心爱的长笛吹奏一曲。那时，她特别爱听，笛声一响，她就用跑调的声音跟着哼唱。母亲也停下手边的活儿，侧耳倾听，发丝垂在脸上，格外柔美。</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夏天的傍晚，父亲有时会拿着长笛去巷口儿。邻居们说：“来，来，吹一段!”“吹一段?”父亲似问似答，将长笛横放在嘴边。</a:t>
            </a:r>
            <a:r>
              <a:rPr lang="zh-CN" altLang="en-US" sz="2400" u="sng">
                <a:latin typeface="宋体" panose="02010600030101010101" pitchFamily="2" charset="-122"/>
                <a:ea typeface="宋体" panose="02010600030101010101" pitchFamily="2" charset="-122"/>
                <a:cs typeface="宋体" panose="02010600030101010101" pitchFamily="2" charset="-122"/>
              </a:rPr>
              <a:t>清脆悠扬的笛声从父亲的嘴边漫延开来，如哗啦啦的小河流水。大人们摇头晃脑陶醉着，孩子们停止嬉闹，围在父亲身边，眼里充满了好奇与崇拜。</a:t>
            </a:r>
          </a:p>
        </p:txBody>
      </p:sp>
    </p:spTree>
  </p:cSld>
  <p:clrMapOvr>
    <a:masterClrMapping/>
  </p:clrMapOvr>
  <p:transition spd="med">
    <p:wipe dir="d"/>
  </p:transition>
  <p:timing/>
</p:sld>
</file>

<file path=ppt/slides/slide4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分析塑造人物形象的方法</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[2020扬州《俗世奇人：弹弓杨》]联系内容简析，除正面描述弹弓杨的言行，小说还从哪些方面来突出他的“奇”。(4分)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次要人物。“一身皂”故意刁难，但弹弓杨机智勇敢化解了冲突，展现出强烈的正义感，树立了威信，可以看出他的“奇”。②众人的反应。通过写众人看弹弓杨玩弹弓的反应表现出弹弓杨的技艺高超，从而突出他的“奇”。③庚子事变后，弹弓杨再也没有出现过。(4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探究人物魅力</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[2020遂宁《眷恋那棵老柿树》]在这篇读后让人泪目的散文中，三个人物均有闪光之处。哪个人物最能够打动你?请结合文章内容简要阐述。(3分)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探究人物形象</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示例：我最感动的是那个只闪现了一下的“伟大的母亲”。自己承受思儿的孤独，自己承受生活的重担……他们——军人的母亲(家属)才是牺牲最大的人。(言之成理即可。3分)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次要人物的作用</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[九下《海燕》“思考探究”]课文歌颂的是海燕，为什么还要写海鸥、海鸭和企鹅?在写海燕高傲地飞翔时，为什么还写了大海、狂风和乌云?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写海鸥“呻吟”“飞窜”“恐惧”“掩藏”，海鸭“呻吟”“吓坏”，企鹅“胆怯”“躲藏”的惊恐万状的丑态，正是为了与海燕高傲的飞翔、欢乐的叫喊形成鲜明的对比，以突出海燕英勇坚强、乐观自信的形象。</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在写海燕高傲地飞翔时还写了大海、狂风和乌云，是为了点明海燕所处的险恶环境，烘托海燕的战斗雄姿，突出海燕的高大形象。</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次要人物的作用</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[2018河南《父亲的长笛》]母亲这一形象在文中起什么作用?请结合全文简要分析。(4分)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从情节看，母亲的话设置悬念，引发读者的疑问；又是母亲的话交代父亲断腿的原因，使情节有波澜、更完整合理。②从人物形象看，母亲打她、训斥她与父亲的沉默形成对比，表现父亲的隐忍和对女儿的爱，突出父亲的形象。③从主题看，母亲在听父亲吹长笛和她哼唱时流露出的幸福之情，突出了家庭的和谐、温馨，丰富了文章的主题。(意思对即可。第①点2分，第②③点一点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次要人物的作用</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[2015河南《滴水之恩》]“头裹苗帕的老妇人”在文中起什么作用?请结合具体内容，从情节和主题两个角度进行分析。(4分)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3969385"/>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她开始讨厌父亲吹长笛，是小学五年级的时候。那天晚上，她写完作业后，父亲又拿出长笛来吹。笛声刚响，她就大吼一声：“哎呀!别吹了好不好!烦死人了!”笛声戛然而止。她看也没看父亲一眼，转身跑回自己屋里。</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她三年级时，父亲的工厂倒闭。两年后，左腿残疾又没技术的父亲被安排当了环卫工，负责她学校周边街区的卫生。那天，一个捣蛋鬼在班里嚷嚷：“门口那扫地的老大爷是小敏她爸!”顿时，嘘声、哄笑声连成一片。她感到无地自容，趴在桌上哭了。那一刻，她只恨父亲没出息!</a:t>
            </a:r>
          </a:p>
        </p:txBody>
      </p:sp>
    </p:spTree>
  </p:cSld>
  <p:clrMapOvr>
    <a:masterClrMapping/>
  </p:clrMapOvr>
  <p:transition spd="med">
    <p:wipe dir="d"/>
  </p:transition>
  <p:timing/>
</p:sld>
</file>

<file path=ppt/slides/slide4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①情节：交代“我”面临的困境，写出“我”步行返回的原因，为故事情节的展开做铺垫。②主题：老妇人充满善意的言行，表现了她对陌生人的友善与关爱，使主题更丰厚。(意思对即可。一点2分，共4分)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次要人物的作用</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[2020台州《谁也看不见的阳台》]“猫”这一形象在文中有何作用?(4分)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文中的“猫”先是请求木匠做阳台，后来也是它请木匠坐上阳台到远方去，“猫”推动了文章故事情节的发展；文中的“猫”为了回报小姑娘，请木匠建造了一个美丽的阳台，为了回报木匠，最后带着木匠坐着阳台飞向远方，文中借“猫”表现感恩的主题。(意思对即可。一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次要人物的作用</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解法建模</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05" name="18ZKYWTJ-45.eps" descr="id:2147493168;FounderCES"/>
          <p:cNvPicPr>
            <a:picLocks noChangeAspect="1"/>
          </p:cNvPicPr>
          <p:nvPr/>
        </p:nvPicPr>
        <p:blipFill>
          <a:blip r:embed="rId2"/>
          <a:stretch>
            <a:fillRect/>
          </a:stretch>
        </p:blipFill>
        <p:spPr>
          <a:xfrm>
            <a:off x="2799080" y="2834640"/>
            <a:ext cx="8168005" cy="3688715"/>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探究主要人物与次要人物</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[2015河南B卷《大年夜》]本文的主要人物，有人认为是老板，有人认为是“我”，有人认为是老板和“我”两个人。你同意哪一种观点?请结合文章内容加以探究。(4分)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是老板。①文章主要写的是老板给“我”和那女人理发的事。②老板的言行表现了当代人的热情友善，突显主题。③“我”的谦让和那女人送老板赶火车是受老板感染的。④写“我”和那女人是为了衬托老板的形象。⑤文章开头部分是从侧面写老板的。(观点1分。理由符合文意，言之成理即可；答出一条理由给1分，答出两条理由给3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是“我”。①故事是从“我”的视角来写的。②因“我”去理发才引出了理发店里的故事。③因为“我”的介绍和谦让，那女人才体会到老板为她理发的可贵，才会送老板赶火车。④“我”的言行表现了当代人的热情友善，凸显主题。(观点1分。理由符合文意，言之成理即可；答出一条理由给1分，答出两条理由给3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三：是老板和“我”两个人。①他们都是贯穿故事始终的人物。②他们的友善感染了那女人，推动了情节的发展。③他们的言行表现了当代人之间的热情友善，凸显主题。(观点1分。理由符合文意，言之成理即可；答出一条理由给1分，答出两条理由给3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分析次要人物</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探究主要人物与次要人物</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解答此类试题，一般按照以下步骤：①先点明主要人物是A(或次要人物是B)。②分析原因。如从文章内容看，文章以A的视角展开叙述，主要写了A和××……的故事；从行文篇幅看，文章主要围绕A展开叙述，A在情节发展中占主导地位；从文章主题看，A是文章主题的集中体现者；从人物关系看，文章写B是为了衬托A……的思想品质，突出A的形象。</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分析人物情感/心理</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[七上《秋天的怀念》“积累拓展”]品味下面语句，体会加点词蕴含的情感。</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宋体" panose="02010600030101010101" pitchFamily="2" charset="-122"/>
              </a:rPr>
              <a:t>可我却</a:t>
            </a:r>
            <a:r>
              <a:rPr lang="zh-CN" altLang="en-US" sz="2400" u="sng">
                <a:solidFill>
                  <a:schemeClr val="tx1"/>
                </a:solidFill>
                <a:uFillTx/>
                <a:latin typeface="楷体" panose="02010609060101010101" pitchFamily="49" charset="-122"/>
                <a:ea typeface="楷体" panose="02010609060101010101" pitchFamily="49" charset="-122"/>
                <a:cs typeface="宋体" panose="02010600030101010101" pitchFamily="2" charset="-122"/>
              </a:rPr>
              <a:t>一直</a:t>
            </a:r>
            <a:r>
              <a:rPr lang="zh-CN" altLang="en-US" sz="2400">
                <a:latin typeface="楷体" panose="02010609060101010101" pitchFamily="49" charset="-122"/>
                <a:ea typeface="楷体" panose="02010609060101010101" pitchFamily="49" charset="-122"/>
                <a:cs typeface="宋体" panose="02010600030101010101" pitchFamily="2" charset="-122"/>
              </a:rPr>
              <a:t>都不知道，她的病已经到了那步田地。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3415030"/>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她毕竟还是个懂事的孩子，没有把这事告诉父母，只是不再喜欢父亲吹长笛了，每次父亲一吹，她就狠狠制止。渐渐地，家里就听不到笛声了。</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上了初中，离家远，她从不跟别人提家里的事。可事情就这么巧，父亲工作间隙坐在环卫车旁的马路牙子上吹长笛，竟被电视台记者录进了镜头。节目播出后，恰巧被她老师看到，老师把这事当作励志故事讲给同学们听，班里爽直的同学对她说：“小敏，你爸好酷啊，扫大街还忘不了吹笛子!”</a:t>
            </a:r>
          </a:p>
        </p:txBody>
      </p:sp>
    </p:spTree>
  </p:cSld>
  <p:clrMapOvr>
    <a:masterClrMapping/>
  </p:clrMapOvr>
  <p:transition spd="med">
    <p:wipe dir="d"/>
  </p:transition>
  <p:timing/>
</p:sld>
</file>

<file path=ppt/slides/slide4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“一直”，表达了“我”当时只顾沉浸在自己的悲苦情绪中，完全没有注意到母亲的严重病情，事后想来无比悔恨的心情。</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分析人物情感/心理</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[2018河南《父亲的长笛》]请品读下面的语句，联系上下文揣摩她和父亲的心理。(4分)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她赶紧抹一把泪，挤出笑来，说：“来，来，吹一段!”“吹一段?”父亲似问似答，将长笛横放在嘴边。</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她的心理：①得知父亲断腿的真相后，伤心自责(为父亲对自己的隐忍和宽容而感动)。②不想让父母看到自己流泪，想让父母开心(想活跃气氛)。(意思对即可。一点1分，共2分)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父亲的心理：①为女儿的理解、体贴而欣慰。②为自己能重新吹长笛而高兴。(意思对即可。一点1分，共2分)(共4分)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分析人物情感/心理</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[2020广州《1985年的一场电影》]请结合上下文，分析文中画线处姐两次流泪的心理有何不同。(4分)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(1)姐默默地流下了眼泪。</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(2)姐的眼睛又湿润了。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(1)姐听到父亲表明坚决支持自己读书的态度，内心十分感动，因此流泪。(2)姐目睹了父亲为供自己读书所付出的努力，因心疼父亲而流泪。(一点2分，共4分)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分析人物情感/心理</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分析人物情感(心理)的3种方法</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①从描写方法入手。抓住描写人物语言、动作、神态、心理的句子，分析表现了人物怎样的情感(心理)。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②从关键词语入手。抓住能体现人物情感(心理)的动词、形容词等，结合具体情节分析人物心理活动。</a:t>
            </a:r>
          </a:p>
          <a:p>
            <a:pPr algn="l">
              <a:lnSpc>
                <a:spcPct val="150000"/>
              </a:lnSpc>
            </a:pPr>
            <a:endParaRPr lang="zh-CN" altLang="en-US" sz="2400">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分析人物情感/心理</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分析人物情感(心理)的3种方法</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③从修饰、限制性词语或关联词语入手。在故事情节中，人物的情感(心理)往往是有一个变化过程的，因而抓住修饰、限制性词语或关联词语，往往可以分析出人物的情感(心理)变化过程。</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分析表现人物情感/心理的方法</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[2020河南《我的太爷老师》]阅读第⑥段，分析作者是怎样表现孩子们“踏青”的快乐的。(4分)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通过描写景物来衬托快乐：描写春夏之交山野清新宜人、生机盎然的景象，衬托孩子们快乐的心情。②通过写人物活动来表现快乐：展现丰富多彩、趣味盎然的山野活动，选取盘花环、吹马莲等有趣的细节，描写去山野路上敲锣打鼓的情景和踏青后满载而归的情景，表现孩子们的快乐。(意思对即可。“写景”和“写人”两方面，一方面2分，共4分。其中“写人”方面答出两点即可。如果从词语使用、修辞手法、句式特点等角度分析，能关注到“写景”和“写人”两方面，分析合理亦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分析表现人物情感/心理的方法</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[2016河南《母亲养蜗牛》]细读文中画横线的句子，任选一个角度分析作者是怎样表现人物心理的。(4分)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先是，儿子问它们为什么还没长大，而母亲肯定地回答——它们分明已经长大了。</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后来是，儿子确定地说，它们已经长大了，不是长大了些，而是长大了许多。而母亲总是摇头——根本就没长。</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5077460"/>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她万万没想到自己极力隐藏的父亲，就这样被曝光在全班同学面前。她忍无可忍，到家就跟父亲吵：“你说你扫个垃圾，还吹什么长笛，丢人都丢到电视上去了，我都快没脸活了!”“啪”的一声，母亲的巴掌落在她脸上：“你个没良心的，你怎么这样说你爸!要不是你，你爸……”“别跟孩子瞎说!”父亲喝住了母亲。“你可是听着你爸的笛声长大的呀!你小时候那么爱听，你爸干一天活儿回来，多累都吹给你听……”</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父亲的沉默和母亲的训斥并没有打动她。她还是悄悄拿走长笛，扔进了城外的小河里。虽然那一刻她心里也有丝丝的不舍。她等着父亲爆发，然而，没有。自此，父亲再没提过长笛的事儿。</a:t>
            </a:r>
          </a:p>
        </p:txBody>
      </p:sp>
    </p:spTree>
  </p:cSld>
  <p:clrMapOvr>
    <a:masterClrMapping/>
  </p:clrMapOvr>
  <p:transition spd="med">
    <p:wipe dir="d"/>
  </p:transition>
  <p:timing/>
</p:sld>
</file>

<file path=ppt/slides/slide4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通过人物的语言(对话)表现人物心理。儿子的话表现了儿子想吃蜗牛的急切心理；母亲看似矛盾的话语则表现出母亲为蜗牛长大感到自豪和舍不得蜗牛被吃掉的心理。(任选一个角度，分析合理即可。共4分。若有其他角度，言之成理也可酌情给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用人物说话的语气变化表现人物心理。儿子先疑惑后确定的语气变化，表现了他想吃蜗牛的急切心理。母亲先肯定后否定的语气变化，显示了她为蜗牛长大感到自豪和舍不得蜗牛被吃掉的心理。(任选一个角度，分析合理即可。共4分。若有其他角度，言之成理也可酌情给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三：选取能突出人物心理的词语表现人物心理。写母亲时，先用“肯定”“分明”来突出她看到蜗牛长大时的自豪，后用“总是”“根本”表现她舍不得蜗牛被吃掉的心理。写儿子时，用“确定”“已经”“许多”突出他想吃蜗牛的急切心理。(任选一个角度，分析合理即可。共4分。若有其他角度，言之成理也可酌情给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分析表现人物情感/心理的方法</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分析表现人物情感(心理)的方法，即分析所给语段是如何表现人物情感(心理)的。解答此类题，一般可从以下几个角度入手：</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(1)从所述事件入手。一般来说，文章选取的多是能集中体现人物思想、品质、情感等的典型事件。故生动、典型的事件(包括具体活动)，对表现人物情感(心理)至关重要。</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分析表现人物情感/心理的方法</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(2)从所用写作手法入手。文章往往通过鲜明、生动的描写来展现人物独特的思想感情或精神面貌。故描写方法(包括环境描写)、修辞手法的恰当运用，也能很好地表现人物情感(心理)。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(3)从人物的语言入手。语言是情感(心理)的外化，透过语言的外衣可以把握人物的情感(心理)。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分析表现人物情感/心理的方法</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(4)从文段句式入手。句子的长短、停顿、节奏等，往往隐含着抒情主人公的情感态度(心理活动)或者主人公的际遇，故句式也在一定程度上折射出人物的情感态度(心理活动)。</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(5)从关键词语入手。文中往往会使用某些具有情感倾向的词语(多是形容词、副词等)。故关键词语的运用，也能很好地表现人物的情感(心理)。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描摹人物心理</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[2019昆明《园中虫思》]选文第⑤段写道：“它惊呆了……”此刻，这只蚂蚁会想些什么?请你展开想象，用第一人称描写蚂蚁当时的心理活动。(60字左右)(3分)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示例：啊!怎么回事?刚才还是平坦大路，怎么突然出现一座小山挡在面前呢?我还要赶快去通知大家来抬刚才发现的面包呢!我必须爬过去!(3分。想象合理，符合题目要求即可)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探究人物心理变化及其原因</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[七下《阿长与&lt;山海经&gt;》“思考探究”]在“童年的感受”中，作者对阿长的印象和态度是有变化的。试简要说明。</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首先，对阿长粗俗率性的行为习惯“实在不大佩服”，对“她懂得许多规矩”表示“大概是我所不耐烦的”；之后，对她能抵挡枪炮的“伟大的神力”“发生过空前的敬意”，却在知道她“谋害”了“我”的隐鼠后完全消失；后来，阿长给“我”买来《山海经》，这是“别人不肯做，或不能做的事”，由此“我”对她又“发生新的敬意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2861310"/>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多年以后，她有了孩子，懂得了做父母的艰辛。她对父母很好，常给他们买吃的穿的。儿子初一那年，学校要开“感恩”主题晚会，儿子在家练唱《父亲》这首歌：“想想你的背影，我感受了坚韧；抚摩你的双手，我摸到了艰辛……我的老父亲，我最疼爱的人，人间的甘甜有十分，你只尝了三分。”儿子唱了一遍又一遍，唱得她心里一阵阵酸，一阵阵疼……</a:t>
            </a:r>
          </a:p>
        </p:txBody>
      </p:sp>
    </p:spTree>
  </p:cSld>
  <p:clrMapOvr>
    <a:masterClrMapping/>
  </p:clrMapOvr>
  <p:transition spd="med">
    <p:wipe dir="d"/>
  </p:transition>
  <p:timing/>
</p:sld>
</file>

<file path=ppt/slides/slide4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探究人物心理变化及其原因</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[2020衢州《第一定律》]文中画线处是多诺万讲述故事时的心理变化，请分析这种变化的原因。(4分)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把握人物情感、心理</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多诺万从痛恨自己的大嘴巴想避开话题，到决定说出来，再到声音颤抖地说。这一变化的原因是：这是人控制机器人失败的事情，而且可能涉及军事秘密，这让他难以启口。后来在麦克法兰的要求下不得不说，在讲述中，艾玛二号带给他的心灵冲击，让他声音颤抖。(4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把握作者情感</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[七下教参《回忆鲁迅先生》“问题探究”]文中寄寓了萧红对鲁迅怎样的情感?</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把握作者情感</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dist">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文中写到萧红搬到北四川路后，“就每夜饭后必到大陆新村来了，刮风的天，下雨的天，几乎没有间断的时候”，可见她对鲁迅充满了敬仰和亲近；写到萧红在鲁迅家里和许广平一起包饺子，做韭菜合子、荷叶饼，可见她和鲁迅一家人相处得十分亲密融洽；写到梅雨季遇到晴天，萧红高兴极了便跑到鲁迅家里，可见她对鲁迅有一种依赖和热爱，愿意与之分享好心情；</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把握作者情感</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写鲁迅看完电影后坐在桥边的石围上，和一个乡下的安静老人一样，可见萧红眼里鲁迅如邻家老伯般随和亲切；还写到了鲁迅尝鱼丸、包书、读信、深夜工作等事，体现出萧红对鲁迅严谨、认真、细致、刻苦、坚忍等美好品格的赞颂。在萧红眼中鲁迅既是文学和思想上的导师，又是生活中的长者，也是让人信任亲近的朋友。</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把握作者情感</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[2020天津《艾香悠悠溢端午》]请结合全文分析，作者在悠悠艾香中寄托了哪些情感。(4分)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把握作者情感</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①对故乡的眷恋；②对浓浓母爱的赞美；③对端午传统习俗的热爱；④对传统文化代代传承的美好愿望。(一点1分，共4分)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把握作者情感</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1020425" cy="396938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抢分秘籍</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把握作者情感的5种方法</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①题目分析法。有些文章的题目直接点明了作者的写作目的，考生须先读懂文章的主要内容，思考题目与主旨间的关系，然后把握作者的思想感情。</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②重点句子分析法。在一篇文章中，抒情句、议论句、中心句等重点句子往往能直接反映作者的写作目的或思想感情。一般来说，这些句子多出现在文章的开头、结尾或中间，考生应多关注这些位置的句子，从中找寻作者的思想感情。</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把握作者情感</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1020425" cy="452310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抢分秘籍</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把握作者情感的5种方法</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③重点段落分析法。文章的重点段落，如开头段、结尾段，往往集中反映了作者的写作目的，抓住重点段落仔细分析，就比较容易体会到作者的思想感情。</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④主要人物分析法。在写人的文章中，作者的写作目的一般是表现人物的性格特点、精神品质或表达对人物的某种情感。阅读这类文章，往往要抓住主要人物的言行来体会作者的思想感情。</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把握作者情感</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775" y="1567180"/>
            <a:ext cx="11020425" cy="2861310"/>
          </a:xfrm>
          <a:prstGeom prst="rect">
            <a:avLst/>
          </a:prstGeom>
        </p:spPr>
        <p:txBody>
          <a:bodyPr wrap="square">
            <a:spAutoFit/>
          </a:bodyPr>
          <a:lstStyle/>
          <a:p>
            <a:pPr algn="ctr">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抢分秘籍</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把握作者情感的5种方法</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⑤写作背景分析法。作者的身世遭遇、所处的时代背景等往往能传达作者想要表达的思想感情。</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4523105"/>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第二天，她买了一支上好的长笛，给父亲送去。父亲先是一愣，随即欣喜地摩挲起来。她吞吞吐吐，说：“爸，对不起，当初是我扔了您那长笛。”父亲一笑：“傻丫头，我早知道是你干的。”母亲走过来：“还是闺女疼你呀!你这条腿没白断，委屈没白受啊!”“腿?没白断?”她吃惊地问。“还不是因为你三年级那年非吵着要电子琴，你爸为了挣钱给你买琴，大雪天骑车去给人家送货，摔断了腿……”“唉!跟孩子提这些干啥!都是过去的事儿了。”父亲笑着打断母亲，转脸看她。</a:t>
            </a:r>
            <a:r>
              <a:rPr lang="zh-CN" altLang="en-US" sz="2400" u="wavy">
                <a:solidFill>
                  <a:schemeClr val="tx1"/>
                </a:solidFill>
                <a:uFillTx/>
                <a:latin typeface="宋体" panose="02010600030101010101" pitchFamily="2" charset="-122"/>
                <a:ea typeface="宋体" panose="02010600030101010101" pitchFamily="2" charset="-122"/>
                <a:cs typeface="宋体" panose="02010600030101010101" pitchFamily="2" charset="-122"/>
              </a:rPr>
              <a:t>她赶紧抹一把泪，挤出笑来，说：“来，来，吹一段!”“吹一段?”父亲似问似答，将长笛横放在嘴边。</a:t>
            </a:r>
          </a:p>
        </p:txBody>
      </p:sp>
    </p:spTree>
  </p:cSld>
  <p:clrMapOvr>
    <a:masterClrMapping/>
  </p:clrMapOvr>
  <p:transition spd="med">
    <p:wipe dir="d"/>
  </p:transition>
  <p:timing/>
</p:sld>
</file>

<file path=ppt/slides/slide4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1198880"/>
          </a:xfrm>
          <a:prstGeom prst="rect">
            <a:avLst/>
          </a:prstGeom>
        </p:spPr>
        <p:txBody>
          <a:bodyPr wrap="square">
            <a:spAutoFit/>
          </a:bodyPr>
          <a:lstStyle/>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graphicFrame>
        <p:nvGraphicFramePr>
          <p:cNvPr id="2" name="表格 1"/>
          <p:cNvGraphicFramePr>
            <a:graphicFrameLocks noGrp="1"/>
          </p:cNvGraphicFramePr>
          <p:nvPr>
            <p:custDataLst>
              <p:tags r:id="rId2"/>
            </p:custDataLst>
          </p:nvPr>
        </p:nvGraphicFramePr>
        <p:xfrm>
          <a:off x="591820" y="1686560"/>
          <a:ext cx="11045825" cy="3947160"/>
        </p:xfrm>
        <a:graphic>
          <a:graphicData uri="http://schemas.openxmlformats.org/drawingml/2006/table">
            <a:tbl>
              <a:tblPr firstRow="1" bandRow="1">
                <a:tableStyleId>{5940675A-B579-460E-94D1-54222C63F5DA}</a:tableStyleId>
              </a:tblPr>
              <a:tblGrid>
                <a:gridCol w="1386840"/>
                <a:gridCol w="5697855"/>
                <a:gridCol w="3961130"/>
              </a:tblGrid>
              <a:tr h="58483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记叙人称</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具体介绍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97965">
                <a:tc rowSpan="2">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第一</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人称</a:t>
                      </a:r>
                    </a:p>
                    <a:p>
                      <a:pPr indent="0">
                        <a:buNone/>
                      </a:pPr>
                      <a:r>
                        <a:rPr lang="en-US" altLang="zh-CN" sz="2400" b="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以“我”的口吻或从“我”的角度展开叙述。第一人称的“我”有时是作者本人，有时是经过艺术加工的“我”。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《社戏》《故乡》《孔乙己》虽是小说，却以第一人称“我”来写，增强了真实感。</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altLang="zh-CN" sz="2400" b="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6436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作用</a:t>
                      </a:r>
                      <a:r>
                        <a:rPr lang="en-US" sz="2400" b="0">
                          <a:solidFill>
                            <a:srgbClr val="000000"/>
                          </a:solidFill>
                          <a:latin typeface="宋体" panose="02010600030101010101" pitchFamily="2" charset="-122"/>
                          <a:ea typeface="宋体" panose="02010600030101010101" pitchFamily="2" charset="-122"/>
                          <a:cs typeface="方正黑体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①便于自我抒情</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直接表达或渗透作者的主观意识。②显得亲切、自然、真实</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适用于心理描写</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感情真挚。③使事件显得真实可信。</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vert="horz" wrap="square"/>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9775" y="1567180"/>
            <a:ext cx="11020425" cy="3969385"/>
          </a:xfrm>
          <a:prstGeom prst="rect">
            <a:avLst/>
          </a:prstGeom>
        </p:spPr>
        <p:txBody>
          <a:bodyPr wrap="square">
            <a:spAutoFit/>
          </a:bodyPr>
          <a:lstStyle/>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小说中次要人物“我”的作用：</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★叙述上：故事是由“我”叙述出来的，真实可信。</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★情节上：“我”是事件的参与者或见证者，由于“我”的存在，情节得以发展或完整。</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★人物上：“我”的形象可以衬托主要人物的形象，主人公的性格由于“我”的存在而更加鲜明。</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666750" y="2077085"/>
            <a:ext cx="11020425" cy="2306955"/>
          </a:xfrm>
          <a:prstGeom prst="rect">
            <a:avLst/>
          </a:prstGeom>
        </p:spPr>
        <p:txBody>
          <a:bodyPr wrap="square">
            <a:spAutoFit/>
          </a:bodyPr>
          <a:lstStyle/>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小说中次要人物“我”的作用：</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★结构上：线索式人物，穿起……的故事情节。</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★情感上：第一人称便于抒发感情，拉近与读者的距离。</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★主题上：见证了……。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1198880"/>
          </a:xfrm>
          <a:prstGeom prst="rect">
            <a:avLst/>
          </a:prstGeom>
        </p:spPr>
        <p:txBody>
          <a:bodyPr wrap="square">
            <a:spAutoFit/>
          </a:bodyPr>
          <a:lstStyle/>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graphicFrame>
        <p:nvGraphicFramePr>
          <p:cNvPr id="2" name="表格 1"/>
          <p:cNvGraphicFramePr>
            <a:graphicFrameLocks noGrp="1"/>
          </p:cNvGraphicFramePr>
          <p:nvPr>
            <p:custDataLst>
              <p:tags r:id="rId2"/>
            </p:custDataLst>
          </p:nvPr>
        </p:nvGraphicFramePr>
        <p:xfrm>
          <a:off x="591820" y="1686560"/>
          <a:ext cx="11045825" cy="4643755"/>
        </p:xfrm>
        <a:graphic>
          <a:graphicData uri="http://schemas.openxmlformats.org/drawingml/2006/table">
            <a:tbl>
              <a:tblPr firstRow="1" bandRow="1">
                <a:tableStyleId>{5940675A-B579-460E-94D1-54222C63F5DA}</a:tableStyleId>
              </a:tblPr>
              <a:tblGrid>
                <a:gridCol w="1386840"/>
                <a:gridCol w="5697855"/>
                <a:gridCol w="3961130"/>
              </a:tblGrid>
              <a:tr h="58483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记叙人称</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具体介绍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97965">
                <a:tc rowSpan="2">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第</a:t>
                      </a:r>
                      <a:r>
                        <a:rPr lang="zh-CN" altLang="en-US" sz="2400" b="0">
                          <a:solidFill>
                            <a:srgbClr val="000000"/>
                          </a:solidFill>
                          <a:latin typeface="宋体" panose="02010600030101010101" pitchFamily="2" charset="-122"/>
                          <a:ea typeface="宋体" panose="02010600030101010101" pitchFamily="2" charset="-122"/>
                          <a:cs typeface="NEU-BZ-S92" charset="0"/>
                        </a:rPr>
                        <a:t>二</a:t>
                      </a:r>
                      <a:endParaRPr lang="en-US" sz="2400" b="0">
                        <a:solidFill>
                          <a:srgbClr val="000000"/>
                        </a:solidFill>
                        <a:latin typeface="宋体" panose="02010600030101010101" pitchFamily="2" charset="-122"/>
                        <a:ea typeface="宋体" panose="02010600030101010101" pitchFamily="2" charset="-122"/>
                        <a:cs typeface="NEU-BZ-S92" charset="0"/>
                      </a:endParaRP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人称</a:t>
                      </a:r>
                    </a:p>
                    <a:p>
                      <a:pPr indent="0">
                        <a:buNone/>
                      </a:pPr>
                      <a:r>
                        <a:rPr lang="en-US" altLang="zh-CN" sz="2400" b="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有的文章中运用了第二人称“你”，其一般多出现在用第一人称或第三人称的叙述里，实际上仍是以第一人称或第三人称的角度写的。第二人称写作中很少用到，一般只在书信中使用，偶尔也用第二人称来抒情或议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《白杨礼赞》开篇写道：“当汽车在望不到边际的高原上奔驰，扑入你的视野的，是黄绿错综的一条大毯子。”采用第二人称，像与读者对话，拉近与读者的距离。</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altLang="zh-CN" sz="2400" b="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6436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作用</a:t>
                      </a:r>
                      <a:r>
                        <a:rPr lang="en-US" sz="2400" b="0">
                          <a:solidFill>
                            <a:srgbClr val="000000"/>
                          </a:solidFill>
                          <a:latin typeface="宋体" panose="02010600030101010101" pitchFamily="2" charset="-122"/>
                          <a:ea typeface="宋体" panose="02010600030101010101" pitchFamily="2" charset="-122"/>
                          <a:cs typeface="方正黑体_GBK" panose="03000509000000000000" charset="-122"/>
                        </a:rPr>
                        <a:t>：</a:t>
                      </a:r>
                      <a:r>
                        <a:rPr lang="en-US" sz="2400" b="0">
                          <a:solidFill>
                            <a:srgbClr val="000000"/>
                          </a:solidFill>
                          <a:latin typeface="宋体" panose="02010600030101010101" pitchFamily="2" charset="-122"/>
                          <a:ea typeface="宋体" panose="02010600030101010101" pitchFamily="2" charset="-122"/>
                        </a:rPr>
                        <a:t>便于情感交流，如同作者和读者对话，给人一种亲切感，还能起到拟人化的作用</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vert="horz" wrap="square"/>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739517" y="1567235"/>
            <a:ext cx="10219174" cy="1198880"/>
          </a:xfrm>
          <a:prstGeom prst="rect">
            <a:avLst/>
          </a:prstGeom>
        </p:spPr>
        <p:txBody>
          <a:bodyPr wrap="square">
            <a:spAutoFit/>
          </a:bodyPr>
          <a:lstStyle/>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graphicFrame>
        <p:nvGraphicFramePr>
          <p:cNvPr id="2" name="表格 1"/>
          <p:cNvGraphicFramePr>
            <a:graphicFrameLocks noGrp="1"/>
          </p:cNvGraphicFramePr>
          <p:nvPr>
            <p:custDataLst>
              <p:tags r:id="rId2"/>
            </p:custDataLst>
          </p:nvPr>
        </p:nvGraphicFramePr>
        <p:xfrm>
          <a:off x="591820" y="1686560"/>
          <a:ext cx="11045825" cy="3947160"/>
        </p:xfrm>
        <a:graphic>
          <a:graphicData uri="http://schemas.openxmlformats.org/drawingml/2006/table">
            <a:tbl>
              <a:tblPr firstRow="1" bandRow="1">
                <a:tableStyleId>{5940675A-B579-460E-94D1-54222C63F5DA}</a:tableStyleId>
              </a:tblPr>
              <a:tblGrid>
                <a:gridCol w="1386840"/>
                <a:gridCol w="5697855"/>
                <a:gridCol w="3961130"/>
              </a:tblGrid>
              <a:tr h="58483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记叙人称</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具体介绍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97965">
                <a:tc rowSpan="2">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第</a:t>
                      </a:r>
                      <a:r>
                        <a:rPr lang="zh-CN" altLang="en-US" sz="2400" b="0">
                          <a:solidFill>
                            <a:srgbClr val="000000"/>
                          </a:solidFill>
                          <a:latin typeface="宋体" panose="02010600030101010101" pitchFamily="2" charset="-122"/>
                          <a:ea typeface="宋体" panose="02010600030101010101" pitchFamily="2" charset="-122"/>
                          <a:cs typeface="NEU-BZ-S92" charset="0"/>
                        </a:rPr>
                        <a:t>三</a:t>
                      </a:r>
                      <a:endParaRPr lang="en-US" sz="2400" b="0">
                        <a:solidFill>
                          <a:srgbClr val="000000"/>
                        </a:solidFill>
                        <a:latin typeface="宋体" panose="02010600030101010101" pitchFamily="2" charset="-122"/>
                        <a:ea typeface="宋体" panose="02010600030101010101" pitchFamily="2" charset="-122"/>
                        <a:cs typeface="NEU-BZ-S92" charset="0"/>
                      </a:endParaRP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人称</a:t>
                      </a:r>
                    </a:p>
                    <a:p>
                      <a:pPr indent="0">
                        <a:buNone/>
                      </a:pPr>
                      <a:r>
                        <a:rPr lang="en-US" altLang="zh-CN" sz="2400" b="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以第三人称中的“他(们)”“她(们)”“它(们)”叙述文章中的人物、事件、场景等。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《美丽的颜色》一文主要讲述了居里夫妇在棚屋中用四年时间提取镭的过程。文中使用第三人称“她”称呼居里夫人。</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altLang="zh-CN" sz="2400" b="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64360">
                <a:tc vMerge="1">
                  <a:txBody>
                    <a:bodyPr vert="horz" wrap="square"/>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作用</a:t>
                      </a:r>
                      <a:r>
                        <a:rPr lang="en-US" sz="2400" b="0">
                          <a:solidFill>
                            <a:srgbClr val="000000"/>
                          </a:solidFill>
                          <a:latin typeface="宋体" panose="02010600030101010101" pitchFamily="2" charset="-122"/>
                          <a:ea typeface="宋体" panose="02010600030101010101" pitchFamily="2" charset="-122"/>
                          <a:cs typeface="方正黑体_GBK" panose="03000509000000000000" charset="-122"/>
                        </a:rPr>
                        <a:t>：</a:t>
                      </a:r>
                      <a:r>
                        <a:rPr lang="en-US" sz="2400" b="0">
                          <a:solidFill>
                            <a:srgbClr val="000000"/>
                          </a:solidFill>
                          <a:latin typeface="宋体" panose="02010600030101010101" pitchFamily="2" charset="-122"/>
                          <a:ea typeface="宋体" panose="02010600030101010101" pitchFamily="2" charset="-122"/>
                        </a:rPr>
                        <a:t>显得客观冷静，不受时空限制，便于叙事和议论</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vert="horz" wrap="square"/>
                    <a:lstStyle/>
                    <a:p>
                      <a:endParaRPr lang="zh-CN"/>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[九上《我的叔叔于勒》“思考探究”]这篇小说是以若瑟夫回忆少年时代往事的角度来叙述故事的。这样写有什么好处?</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小说以“我”回忆往事的角度来讲述故事，既有利于拉开适当的距离，为小说思想主题的展开留下空间，同时也有利于安排情节的曲折变化，避免多余的解释说明。</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[2018河南B卷《槐树下，槐花飘》]文章用第一人称“我”来讲述故事有什么好处?请结合全文内容简要分析。(4分)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用“我”的听闻和心理串起一个跨越十多年的故事，线索清晰，构思巧妙。②用“我”断断续续的听闻连缀起老歪的故事，给读者留下想象的空间(节省笔墨)。③用“我”的不解来设置悬念，增强读者的阅读兴趣。④用“我”的不解和不满突出(衬托)老人们重情重义、知恩图报的美好品德。⑤用第一人称来讲述故事，增加文章的真实性和感染力。⑥用“我”这样一个孩子的单纯眼光来淡化故事背景，增添童趣和温馨。(答出任意四点，意思对即可。一点1分，共4分。若有其他答案，言之成理亦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[2020呼和浩特《父爱之舟》]比较文中画线原句和下面的改句，说说原句好在哪里。(3分)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原句：老天不负苦心人，他的儿子考取了。 </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改句：老天不负苦心人，我考取了。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1753235"/>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久违的笛声，从父亲嘴边漫延开来，飞扬在屋子的各个角落。她跟着哼唱，母亲则满脸温柔，鬓角的白发泛着银光，格外柔美。</a:t>
            </a:r>
          </a:p>
          <a:p>
            <a:pPr algn="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(作者：赵文静。有删改)</a:t>
            </a:r>
          </a:p>
        </p:txBody>
      </p:sp>
    </p:spTree>
  </p:cSld>
  <p:clrMapOvr>
    <a:masterClrMapping/>
  </p:clrMapOvr>
  <p:transition spd="med">
    <p:wipe dir="d"/>
  </p:transition>
  <p:timing/>
</p:sld>
</file>

<file path=ppt/slides/slide4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原句好处：以第三人称的角度记叙，写明“苦心人”指“我”的父亲；表达“我”对父亲的感激之情；也表达出父亲的喜悦和自豪之情。(3分)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[2019岳阳《一汤陈》]这篇小说是以隐身的第三人称角度来叙述故事的，运用这样的叙事视角有什么效果?(3分)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分析叙述人称与叙述视角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这样叙事便于铺展情节，便于作者自由把控。另外，人物情感和作者立意交由读者自己体悟，给了读者更大的自由阅读空间。(3分)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分析记叙顺序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3" name="表格 2"/>
          <p:cNvGraphicFramePr>
            <a:graphicFrameLocks noGrp="1"/>
          </p:cNvGraphicFramePr>
          <p:nvPr>
            <p:custDataLst>
              <p:tags r:id="rId2"/>
            </p:custDataLst>
          </p:nvPr>
        </p:nvGraphicFramePr>
        <p:xfrm>
          <a:off x="969645" y="2060575"/>
          <a:ext cx="10083165" cy="2560320"/>
        </p:xfrm>
        <a:graphic>
          <a:graphicData uri="http://schemas.openxmlformats.org/drawingml/2006/table">
            <a:tbl>
              <a:tblPr firstRow="1" bandRow="1">
                <a:tableStyleId>{5940675A-B579-460E-94D1-54222C63F5DA}</a:tableStyleId>
              </a:tblPr>
              <a:tblGrid>
                <a:gridCol w="1219835"/>
                <a:gridCol w="5591175"/>
                <a:gridCol w="3272155"/>
              </a:tblGrid>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分类</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含义及作用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32205">
                <a:tc rowSpan="2">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顺叙</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含义</a:t>
                      </a:r>
                      <a:r>
                        <a:rPr lang="en-US" sz="2400" b="0">
                          <a:solidFill>
                            <a:srgbClr val="000000"/>
                          </a:solidFill>
                          <a:latin typeface="宋体" panose="02010600030101010101" pitchFamily="2" charset="-122"/>
                          <a:ea typeface="宋体" panose="02010600030101010101" pitchFamily="2" charset="-122"/>
                          <a:cs typeface="方正黑体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按事件发生、发展、结果的先后顺序来写。</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《社戏》以“看社戏”为中心事件，按照时间顺序，写了“戏前风波—月夜行船—赵庄看戏—月下归航—偷豆送豆”等情节。</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作用</a:t>
                      </a:r>
                      <a:r>
                        <a:rPr lang="en-US" sz="2400" b="0">
                          <a:solidFill>
                            <a:srgbClr val="000000"/>
                          </a:solidFill>
                          <a:latin typeface="宋体" panose="02010600030101010101" pitchFamily="2" charset="-122"/>
                          <a:ea typeface="宋体" panose="02010600030101010101" pitchFamily="2" charset="-122"/>
                          <a:cs typeface="方正黑体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使叙事有头有尾</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条理清晰</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读起来脉络清晰</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使人印象深刻。</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bl>
          </a:graphicData>
        </a:graphic>
      </p:graphicFrame>
      <p:sp>
        <p:nvSpPr>
          <p:cNvPr id="100" name="文本框 99"/>
          <p:cNvSpPr txBox="1"/>
          <p:nvPr/>
        </p:nvSpPr>
        <p:spPr>
          <a:xfrm>
            <a:off x="2911475" y="3580765"/>
            <a:ext cx="5080000" cy="245110"/>
          </a:xfrm>
          <a:prstGeom prst="rect">
            <a:avLst/>
          </a:prstGeom>
          <a:noFill/>
          <a:ln w="9525">
            <a:noFill/>
          </a:ln>
        </p:spPr>
        <p:txBody>
          <a:bodyPr>
            <a:spAutoFit/>
          </a:bodyPr>
          <a:lstStyle/>
          <a:p>
            <a:pPr indent="0" algn="ctr"/>
            <a:r>
              <a:rPr lang="en-US" sz="1000" b="0">
                <a:solidFill>
                  <a:srgbClr val="000000"/>
                </a:solidFill>
                <a:latin typeface="NEU-BZ-S92" charset="0"/>
                <a:ea typeface="方正书宋_GBK" panose="03000509000000000000" charset="-122"/>
                <a:cs typeface="Times New Roman" panose="02020603050405020304" pitchFamily="18" charset="0"/>
              </a:rPr>
              <a:t> </a:t>
            </a:r>
            <a:endParaRPr lang="zh-CN" altLang="en-US"/>
          </a:p>
        </p:txBody>
      </p:sp>
    </p:spTree>
  </p:cSld>
  <p:clrMapOvr>
    <a:masterClrMapping/>
  </p:clrMapOvr>
  <p:transition spd="med">
    <p:wipe dir="d"/>
  </p:transition>
  <p:timing/>
</p:sld>
</file>

<file path=ppt/slides/slide4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分析记叙顺序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3" name="表格 2"/>
          <p:cNvGraphicFramePr>
            <a:graphicFrameLocks noGrp="1"/>
          </p:cNvGraphicFramePr>
          <p:nvPr>
            <p:custDataLst>
              <p:tags r:id="rId2"/>
            </p:custDataLst>
          </p:nvPr>
        </p:nvGraphicFramePr>
        <p:xfrm>
          <a:off x="957580" y="1567180"/>
          <a:ext cx="10471785" cy="3888740"/>
        </p:xfrm>
        <a:graphic>
          <a:graphicData uri="http://schemas.openxmlformats.org/drawingml/2006/table">
            <a:tbl>
              <a:tblPr firstRow="1" bandRow="1">
                <a:tableStyleId>{5940675A-B579-460E-94D1-54222C63F5DA}</a:tableStyleId>
              </a:tblPr>
              <a:tblGrid>
                <a:gridCol w="1219835"/>
                <a:gridCol w="5238750"/>
                <a:gridCol w="4013200"/>
              </a:tblGrid>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分类</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含义及作用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35735">
                <a:tc rowSpan="2">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倒叙</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含义</a:t>
                      </a:r>
                      <a:r>
                        <a:rPr lang="en-US" sz="2400" b="0">
                          <a:solidFill>
                            <a:srgbClr val="000000"/>
                          </a:solidFill>
                          <a:latin typeface="宋体" panose="02010600030101010101" pitchFamily="2" charset="-122"/>
                          <a:ea typeface="宋体" panose="02010600030101010101" pitchFamily="2" charset="-122"/>
                          <a:cs typeface="方正黑体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先写事件的结果，或把事件发展过程中最突出的片段提到前面来写，然后再用顺叙写出整个过程。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《回忆我的母亲》开篇写道：“得到母亲去世的消息，我很悲痛。我爱我母亲，特别是她勤劳一生，很多事情是值得我永远回忆的。”采用了倒叙的手法，先交代母亲去世的消息，再引出下文对母亲的回忆。</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8724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作用</a:t>
                      </a:r>
                      <a:r>
                        <a:rPr lang="en-US" sz="2400" b="0">
                          <a:solidFill>
                            <a:srgbClr val="000000"/>
                          </a:solidFill>
                          <a:latin typeface="宋体" panose="02010600030101010101" pitchFamily="2" charset="-122"/>
                          <a:ea typeface="宋体" panose="02010600030101010101" pitchFamily="2" charset="-122"/>
                          <a:cs typeface="方正黑体_GBK" panose="03000509000000000000" charset="-122"/>
                        </a:rPr>
                        <a:t>：</a:t>
                      </a:r>
                      <a:r>
                        <a:rPr lang="en-US" sz="2400" b="0">
                          <a:solidFill>
                            <a:srgbClr val="000000"/>
                          </a:solidFill>
                          <a:latin typeface="宋体" panose="02010600030101010101" pitchFamily="2" charset="-122"/>
                          <a:ea typeface="宋体" panose="02010600030101010101" pitchFamily="2" charset="-122"/>
                        </a:rPr>
                        <a:t>强调主要内容，突出中心思想，造成强烈悬念，激励读者寻根究底，饶有兴味地读下去，避免了叙述的平铺直叙，增强文章的生动性</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bl>
          </a:graphicData>
        </a:graphic>
      </p:graphicFrame>
      <p:sp>
        <p:nvSpPr>
          <p:cNvPr id="100" name="文本框 99"/>
          <p:cNvSpPr txBox="1"/>
          <p:nvPr/>
        </p:nvSpPr>
        <p:spPr>
          <a:xfrm>
            <a:off x="2911475" y="3580765"/>
            <a:ext cx="5080000" cy="245110"/>
          </a:xfrm>
          <a:prstGeom prst="rect">
            <a:avLst/>
          </a:prstGeom>
          <a:noFill/>
          <a:ln w="9525">
            <a:noFill/>
          </a:ln>
        </p:spPr>
        <p:txBody>
          <a:bodyPr>
            <a:spAutoFit/>
          </a:bodyPr>
          <a:lstStyle/>
          <a:p>
            <a:pPr indent="0" algn="ctr"/>
            <a:r>
              <a:rPr lang="en-US" sz="1000" b="0">
                <a:solidFill>
                  <a:srgbClr val="000000"/>
                </a:solidFill>
                <a:latin typeface="NEU-BZ-S92" charset="0"/>
                <a:ea typeface="方正书宋_GBK" panose="03000509000000000000" charset="-122"/>
                <a:cs typeface="Times New Roman" panose="02020603050405020304" pitchFamily="18" charset="0"/>
              </a:rPr>
              <a:t> </a:t>
            </a:r>
            <a:endParaRPr lang="zh-CN" altLang="en-US"/>
          </a:p>
        </p:txBody>
      </p:sp>
      <p:sp>
        <p:nvSpPr>
          <p:cNvPr id="2" name="文本框 1"/>
          <p:cNvSpPr txBox="1"/>
          <p:nvPr/>
        </p:nvSpPr>
        <p:spPr>
          <a:xfrm>
            <a:off x="1090930" y="5757545"/>
            <a:ext cx="10471150" cy="829945"/>
          </a:xfrm>
          <a:prstGeom prst="rect">
            <a:avLst/>
          </a:prstGeom>
          <a:noFill/>
          <a:ln w="9525">
            <a:noFill/>
          </a:ln>
        </p:spPr>
        <p:txBody>
          <a:bodyPr wrap="square">
            <a:spAutoFit/>
          </a:bodyPr>
          <a:lstStyle/>
          <a:p>
            <a:pPr indent="0"/>
            <a:r>
              <a:rPr lang="en-US" altLang="zh-CN" sz="2400" b="0">
                <a:solidFill>
                  <a:srgbClr val="000000"/>
                </a:solidFill>
                <a:ea typeface="方正仿宋_GBK" panose="03000509000000000000" charset="-122"/>
              </a:rPr>
              <a:t>        </a:t>
            </a:r>
            <a:r>
              <a:rPr lang="zh-CN" sz="2400" b="0">
                <a:solidFill>
                  <a:srgbClr val="000000"/>
                </a:solidFill>
                <a:ea typeface="方正仿宋_GBK" panose="03000509000000000000" charset="-122"/>
              </a:rPr>
              <a:t>由于倒叙改变了记叙的顺序</a:t>
            </a:r>
            <a:r>
              <a:rPr lang="zh-CN" sz="2400" b="0">
                <a:solidFill>
                  <a:srgbClr val="000000"/>
                </a:solidFill>
                <a:ea typeface="方正书宋_GBK" panose="03000509000000000000" charset="-122"/>
              </a:rPr>
              <a:t>，</a:t>
            </a:r>
            <a:r>
              <a:rPr lang="zh-CN" sz="2400" b="0">
                <a:solidFill>
                  <a:srgbClr val="000000"/>
                </a:solidFill>
                <a:ea typeface="方正仿宋_GBK" panose="03000509000000000000" charset="-122"/>
              </a:rPr>
              <a:t>阅读时要特别注意倒叙和顺叙交接处的句段</a:t>
            </a:r>
            <a:r>
              <a:rPr lang="zh-CN" sz="2400" b="0">
                <a:solidFill>
                  <a:srgbClr val="000000"/>
                </a:solidFill>
                <a:ea typeface="方正书宋_GBK" panose="03000509000000000000" charset="-122"/>
              </a:rPr>
              <a:t>，</a:t>
            </a:r>
            <a:r>
              <a:rPr lang="zh-CN" sz="2400" b="0">
                <a:solidFill>
                  <a:srgbClr val="000000"/>
                </a:solidFill>
                <a:ea typeface="方正仿宋_GBK" panose="03000509000000000000" charset="-122"/>
              </a:rPr>
              <a:t>这是情节逆转的关键处。</a:t>
            </a:r>
            <a:endParaRPr lang="zh-CN" altLang="en-US" sz="2400"/>
          </a:p>
        </p:txBody>
      </p:sp>
      <p:pic>
        <p:nvPicPr>
          <p:cNvPr id="349" name="注.jpg"/>
          <p:cNvPicPr>
            <a:picLocks noChangeAspect="1"/>
          </p:cNvPicPr>
          <p:nvPr/>
        </p:nvPicPr>
        <p:blipFill>
          <a:blip r:embed="rId3"/>
          <a:stretch>
            <a:fillRect/>
          </a:stretch>
        </p:blipFill>
        <p:spPr>
          <a:xfrm>
            <a:off x="1246505" y="5757545"/>
            <a:ext cx="307975" cy="307975"/>
          </a:xfrm>
          <a:prstGeom prst="rect">
            <a:avLst/>
          </a:prstGeom>
        </p:spPr>
      </p:pic>
    </p:spTree>
  </p:cSld>
  <p:clrMapOvr>
    <a:masterClrMapping/>
  </p:clrMapOvr>
  <p:transition spd="med">
    <p:wipe dir="d"/>
  </p:transition>
  <p:timing/>
</p:sld>
</file>

<file path=ppt/slides/slide4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分析记叙顺序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graphicFrame>
        <p:nvGraphicFramePr>
          <p:cNvPr id="3" name="表格 2"/>
          <p:cNvGraphicFramePr>
            <a:graphicFrameLocks noGrp="1"/>
          </p:cNvGraphicFramePr>
          <p:nvPr>
            <p:custDataLst>
              <p:tags r:id="rId2"/>
            </p:custDataLst>
          </p:nvPr>
        </p:nvGraphicFramePr>
        <p:xfrm>
          <a:off x="836295" y="1567180"/>
          <a:ext cx="11042650" cy="5120639"/>
        </p:xfrm>
        <a:graphic>
          <a:graphicData uri="http://schemas.openxmlformats.org/drawingml/2006/table">
            <a:tbl>
              <a:tblPr firstRow="1" bandRow="1">
                <a:tableStyleId>{5940675A-B579-460E-94D1-54222C63F5DA}</a:tableStyleId>
              </a:tblPr>
              <a:tblGrid>
                <a:gridCol w="782320"/>
                <a:gridCol w="8117840"/>
                <a:gridCol w="2142490"/>
              </a:tblGrid>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分类</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含义及作用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89685">
                <a:tc rowSpan="2">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顺叙</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含义</a:t>
                      </a:r>
                      <a:r>
                        <a:rPr lang="en-US" sz="2400" b="0">
                          <a:solidFill>
                            <a:srgbClr val="000000"/>
                          </a:solidFill>
                          <a:latin typeface="宋体" panose="02010600030101010101" pitchFamily="2" charset="-122"/>
                          <a:ea typeface="宋体" panose="02010600030101010101" pitchFamily="2" charset="-122"/>
                          <a:cs typeface="方正黑体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由于表达方式、情节上的需要，暂时中断主线的叙述，而插入有关的事情或片段，以使读者有更全面的了解，插叙后再接着主线继续叙述。</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vert="horz" wrap="square"/>
                    <a:lstStyle/>
                    <a:p>
                      <a:pPr indent="0">
                        <a:buNone/>
                      </a:pPr>
                      <a:r>
                        <a:rPr lang="en-US" sz="2400" b="0">
                          <a:solidFill>
                            <a:srgbClr val="000000"/>
                          </a:solidFill>
                          <a:latin typeface="楷体" panose="02010609060101010101" pitchFamily="49" charset="-122"/>
                          <a:ea typeface="楷体" panose="02010609060101010101" pitchFamily="49" charset="-122"/>
                          <a:cs typeface="楷体" panose="02010609060101010101" pitchFamily="49" charset="-122"/>
                        </a:rPr>
                        <a:t>《秋天的怀念》第一段中插入“母亲喜欢花，可自从我的腿瘫痪后，她侍弄的那些花都死了”，交代母亲要推“我”去北海看花的缘由，从侧面写出了母爱的无私与伟大。</a:t>
                      </a:r>
                      <a:endParaRPr lang="en-US" altLang="en-US" sz="2400" b="0">
                        <a:solidFill>
                          <a:srgbClr val="000000"/>
                        </a:solidFill>
                        <a:latin typeface="楷体" panose="02010609060101010101" pitchFamily="49" charset="-122"/>
                        <a:ea typeface="楷体" panose="02010609060101010101" pitchFamily="49" charset="-122"/>
                        <a:cs typeface="楷体" panose="02010609060101010101" pitchFamily="49"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6138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作用</a:t>
                      </a:r>
                      <a:r>
                        <a:rPr lang="en-US" sz="2400" b="0">
                          <a:solidFill>
                            <a:srgbClr val="000000"/>
                          </a:solidFill>
                          <a:latin typeface="宋体" panose="02010600030101010101" pitchFamily="2" charset="-122"/>
                          <a:ea typeface="宋体" panose="02010600030101010101" pitchFamily="2" charset="-122"/>
                          <a:cs typeface="方正黑体_GBK" panose="03000509000000000000" charset="-122"/>
                        </a:rPr>
                        <a:t>：</a:t>
                      </a:r>
                      <a:r>
                        <a:rPr lang="en-US" sz="2400" b="0">
                          <a:solidFill>
                            <a:srgbClr val="000000"/>
                          </a:solidFill>
                          <a:latin typeface="宋体" panose="02010600030101010101" pitchFamily="2" charset="-122"/>
                          <a:ea typeface="宋体" panose="02010600030101010101" pitchFamily="2" charset="-122"/>
                        </a:rPr>
                        <a:t>插叙对情节起补充、衬托的作用，可丰富人物形象，突出、点明中心。在阅读时不仅要注意插叙在结构上的作用，还要注意它对深化中心思想的作用。</a:t>
                      </a:r>
                    </a:p>
                    <a:p>
                      <a:pPr indent="0">
                        <a:buNone/>
                      </a:pPr>
                      <a:r>
                        <a:rPr lang="en-US" sz="2400" b="0">
                          <a:solidFill>
                            <a:srgbClr val="000000"/>
                          </a:solidFill>
                          <a:latin typeface="宋体" panose="02010600030101010101" pitchFamily="2" charset="-122"/>
                          <a:ea typeface="宋体" panose="02010600030101010101" pitchFamily="2" charset="-122"/>
                        </a:rPr>
                        <a:t>内容上：写(交代)……(家境、生活环境、相关故事内容及缘由)。</a:t>
                      </a:r>
                    </a:p>
                    <a:p>
                      <a:pPr indent="0">
                        <a:buNone/>
                      </a:pPr>
                      <a:r>
                        <a:rPr lang="en-US" sz="2400" b="0">
                          <a:solidFill>
                            <a:srgbClr val="000000"/>
                          </a:solidFill>
                          <a:latin typeface="宋体" panose="02010600030101010101" pitchFamily="2" charset="-122"/>
                          <a:ea typeface="宋体" panose="02010600030101010101" pitchFamily="2" charset="-122"/>
                        </a:rPr>
                        <a:t>结构上：为下文写……的情节或刻画人物……的形象做铺垫。</a:t>
                      </a:r>
                    </a:p>
                    <a:p>
                      <a:pPr indent="0">
                        <a:buNone/>
                      </a:pPr>
                      <a:r>
                        <a:rPr lang="en-US" sz="2400" b="0">
                          <a:solidFill>
                            <a:srgbClr val="000000"/>
                          </a:solidFill>
                          <a:latin typeface="宋体" panose="02010600030101010101" pitchFamily="2" charset="-122"/>
                          <a:ea typeface="宋体" panose="02010600030101010101" pitchFamily="2" charset="-122"/>
                        </a:rPr>
                        <a:t>人物形象上：刻画了人物……的形象特点。</a:t>
                      </a:r>
                    </a:p>
                    <a:p>
                      <a:pPr indent="0">
                        <a:buNone/>
                      </a:pPr>
                      <a:r>
                        <a:rPr lang="en-US" sz="2400" b="0">
                          <a:solidFill>
                            <a:srgbClr val="000000"/>
                          </a:solidFill>
                          <a:latin typeface="宋体" panose="02010600030101010101" pitchFamily="2" charset="-122"/>
                          <a:ea typeface="宋体" panose="02010600030101010101" pitchFamily="2" charset="-122"/>
                        </a:rPr>
                        <a:t>表达效果上：使读者产生……的阅读效果，具有……的作用</a:t>
                      </a:r>
                      <a:r>
                        <a:rPr lang="en-US" sz="2400" b="0">
                          <a:solidFill>
                            <a:srgbClr val="000000"/>
                          </a:solidFill>
                          <a:latin typeface="宋体" panose="02010600030101010101" pitchFamily="2" charset="-122"/>
                          <a:ea typeface="宋体" panose="02010600030101010101" pitchFamily="2" charset="-122"/>
                          <a:cs typeface="NEU-BZ-S92" charset="0"/>
                        </a:rPr>
                        <a:t>清晰</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读起来脉络清晰</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使人印象深刻。</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bl>
          </a:graphicData>
        </a:graphic>
      </p:graphicFrame>
      <p:sp>
        <p:nvSpPr>
          <p:cNvPr id="100" name="文本框 99"/>
          <p:cNvSpPr txBox="1"/>
          <p:nvPr/>
        </p:nvSpPr>
        <p:spPr>
          <a:xfrm>
            <a:off x="2911475" y="3580765"/>
            <a:ext cx="5080000" cy="245110"/>
          </a:xfrm>
          <a:prstGeom prst="rect">
            <a:avLst/>
          </a:prstGeom>
          <a:noFill/>
          <a:ln w="9525">
            <a:noFill/>
          </a:ln>
        </p:spPr>
        <p:txBody>
          <a:bodyPr>
            <a:spAutoFit/>
          </a:bodyPr>
          <a:lstStyle/>
          <a:p>
            <a:pPr indent="0" algn="ctr"/>
            <a:r>
              <a:rPr lang="en-US" sz="1000" b="0">
                <a:solidFill>
                  <a:srgbClr val="000000"/>
                </a:solidFill>
                <a:latin typeface="NEU-BZ-S92" charset="0"/>
                <a:ea typeface="方正书宋_GBK" panose="03000509000000000000" charset="-122"/>
                <a:cs typeface="Times New Roman" panose="02020603050405020304" pitchFamily="18" charset="0"/>
              </a:rPr>
              <a:t> </a:t>
            </a:r>
            <a:endParaRPr lang="zh-CN" altLang="en-US"/>
          </a:p>
        </p:txBody>
      </p:sp>
    </p:spTree>
  </p:cSld>
  <p:clrMapOvr>
    <a:masterClrMapping/>
  </p:clrMapOvr>
  <p:transition spd="med">
    <p:wipe dir="d"/>
  </p:transition>
  <p:timing/>
</p:sld>
</file>

<file path=ppt/slides/slide4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分析记叙顺序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[七上教参《走一步，再走一步》“问题探究”]课文是如何按时间顺序展开叙事的?</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分析记叙顺序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课文是按照事件发展的先后顺序展开叙事的。一开头，“那是……”的句式，表明是对往事的回忆。之后按照时间顺序，叙述了“我”跟五个小孩子一起爬悬崖，陷入险境，并最终在爸爸的策略引导下，脱离险境，收获成就感的同时，也积累了应对困境的人生经验。</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分析记叙顺序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课文运用一些标志时间发展或进程变化的语句，将事情串在一起，叙事清晰，不蔓不枝。这些标志性语句，有些表达的是时间的进程，如“一个酷热的七月天”“然后他们出发了”“几分钟后”“时间在慢慢地过去”“暮色中”，有的表达的是空间的转换(实际上也是时间的变化)，如“最后来到一块空地上”“直到其他孩子都爬到了上面”“我努力向他们爬过去”“我紧贴在一块岩石上”等。</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分析记叙顺序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[2016河南B卷《父亲的歌》]本文在记叙的顺序方面有什么特点?从全文看有什么作用?请结合具体内容分析。(4分)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6451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1.请以长笛为线索，从父亲的角度概括父女之间发生的四件事。(4分)</a:t>
            </a:r>
          </a:p>
        </p:txBody>
      </p:sp>
      <p:sp>
        <p:nvSpPr>
          <p:cNvPr id="4" name="文本框 3"/>
          <p:cNvSpPr txBox="1"/>
          <p:nvPr/>
        </p:nvSpPr>
        <p:spPr>
          <a:xfrm>
            <a:off x="680720" y="2842895"/>
            <a:ext cx="10803890" cy="230695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父亲爱吹长笛,经常吹给女儿听。②父亲因女儿讨厌、制止他吹长笛,所以不在家里吹长笛了。③父亲因女儿扔了他的长笛,从此不再提长笛的事儿。④父亲因女儿给他买来新长笛,又吹起了长笛。(意思对即可。一点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分析记叙顺序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倒叙。(1分)作用：①突出父亲去世给“我”带来的悲痛，表达对父亲的怀念之情。②用父亲教“我”听歌一事，引出下文对父亲的回忆。③设置悬念，激发读者阅读兴趣。④首尾呼应，更突出“父亲的歌”带给“我”的深远影响。(答出任意三点，意思对即可。一点1分，共3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分析记叙顺序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[2020广东《与母亲相守50天》]选文多处运用插叙的写法，请举出一例并简析其作用。(4分)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分析记叙顺序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父亲故去多年，母亲从村里小学退休后，独自在山村生活”。写出了母亲独居山村的寂寞和冷清，交代了母亲希望儿孙们多住几日的理由，揭示了莉君对母亲从不体谅到体谅的原因。(举例1分，简析作用3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分析记叙顺序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16</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175323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解法建模</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endParaRPr lang="zh-CN" altLang="en-US" sz="2400">
              <a:latin typeface="楷体" panose="02010609060101010101" pitchFamily="49" charset="-122"/>
              <a:ea typeface="楷体" panose="02010609060101010101" pitchFamily="49" charset="-122"/>
              <a:cs typeface="宋体" panose="02010600030101010101" pitchFamily="2" charset="-122"/>
            </a:endParaRPr>
          </a:p>
        </p:txBody>
      </p:sp>
      <p:pic>
        <p:nvPicPr>
          <p:cNvPr id="357" name="18ZKYWTJ-51.eps" descr="id:2147493550;FounderCES"/>
          <p:cNvPicPr>
            <a:picLocks noChangeAspect="1"/>
          </p:cNvPicPr>
          <p:nvPr/>
        </p:nvPicPr>
        <p:blipFill>
          <a:blip r:embed="rId2"/>
          <a:stretch>
            <a:fillRect/>
          </a:stretch>
        </p:blipFill>
        <p:spPr>
          <a:xfrm>
            <a:off x="1287780" y="3095625"/>
            <a:ext cx="9947275" cy="727075"/>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探究文章结构</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[八上教参《回忆我的母亲》“问题探究”]对于文章结构的划分，有两种不同的意见：一种意见认为最后两段是一部分，一种认为最后四段是一部分。怎样划分更恰当?</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这两种意见都有一定的道理。从文章内容的前后呼应看，文章第14、15两段，承接上文叙述的事例，概述母亲对自己的教育和深刻的影响：一是“教给我与困难做斗争的经验”“给我一个强健的身体，一个勤劳的习惯”，二是“教给我生产的知识和革命的意志”。这两段说出母亲“值得我永远回忆”的原因，与文章开头照应，又自然引出下文。文章最后两段则表达对母亲的沉痛悼念以及作者报答母亲的决心。</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从文章表达方式的角度看，前文是具体叙述母亲“勤劳一生”，而从第14段开始的最后四段，转而以抒情、议论的笔触来表达自己对母亲的怀念。第14、15两段，是表达对母亲的感谢，第16、17段，抒写母亲离“我”而去所带来的哀痛和自己报答母亲深恩的决心。最后这四段，写作者感谢母亲以及由爱母亲到爱党和广大人民，是感情深化、主题深化的部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[七下教参《邓稼先》“问题探究”]为什么作者对邓稼先的生平事迹和巨大贡献没有做详细介绍?</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dist">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按理说，邓稼先是“两弹”元勋，文章应把重点放在叙述邓稼先对研制“两弹”的巨大贡献上。现在这样写，原因在于：第一，作者是大科学家，写的也是大科学家，科学家写科学家，着眼于科学精神、科学态度以及气质、品格、价值观、人生道路等方面。第二，作者与邓稼先有着50年的友谊，写这篇介绍邓稼先的文章，包含着作者对老朋友不尽的思念；同时，写邓稼先的人生道路，又渗透着自己人生中某些与邓稼先相同的东西。</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第三，作者与邓稼先虽然有50年的友谊，但很长一段时间分隔大洋两岸，他对邓稼先工作的具体情况不可能很了解，掌握材料不会很多。因此，像现在这样写，扬长避短，是比较高明的。</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175323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2.下面的语句是如何描写笛声的?请简要赏析。(4分)</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 清脆悠扬的笛声从父亲的嘴边漫延开来，如哗啦啦的小河流水。大人们摇头晃脑陶醉着，孩子们停止嬉闹，围在父亲身边，眼里充满了好奇与崇拜。</a:t>
            </a:r>
          </a:p>
        </p:txBody>
      </p:sp>
      <p:sp>
        <p:nvSpPr>
          <p:cNvPr id="4" name="文本框 3"/>
          <p:cNvSpPr txBox="1"/>
          <p:nvPr/>
        </p:nvSpPr>
        <p:spPr>
          <a:xfrm>
            <a:off x="694055" y="3575050"/>
            <a:ext cx="10803890" cy="2861310"/>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示例一:①用“清脆悠扬”直接描写笛声给人的感受。（或:用“漫延”形象地写出笛声的扩散、飘扬。）②用比喻的修辞手法,把笛声比作小河流水,表现笛声的清脆悠扬。③通过描写大人和孩子们的动作、神态,表现了笛声的悦耳动听。(意思对即可。第①②点一点1分，共2分;第③点2分。共4分)</a:t>
            </a:r>
          </a:p>
          <a:p>
            <a:pPr fontAlgn="auto">
              <a:lnSpc>
                <a:spcPct val="150000"/>
              </a:lnSpc>
            </a:pPr>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[八下教参《灯笼》“素养提升”]理解本文材料琐碎而主题集中的特点。</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dist">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课文所述之事多而杂，细数下来应有几十件，时间纵跨千年，地域横跨万里。如此诸多的看似相关又不相关的琐碎之事，如何组合连缀成篇?</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dist">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首先是依据标题“灯笼”聚合在一起的，所有的细小事件无不与“灯笼”相关，不相关者一件不写。但如果仅依据“灯笼”来写，仍然有可能随意排列，错乱失序。如何让各个材料在连缀成篇时做到有序的整合?</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这就是课文构思的另一机巧：依据情感线索安排材料次序，恰当地布局谋篇。每一处叙述都联结着情感的表达，有些是直接点明情感的，如写祖父每每被请去城里，回家时常是二更，灯笼挂在院里，“那种熙熙然庭院的静穆，是一辈子思慕着的”，这里的“静穆”点明了氛围，“思慕”点明了情感活动。</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072832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有些是间接表达情感的，如“虽然人已经是站在青春尾梢上的人，母亲的头发也全白了”，仿佛在凝视着母亲的形象，平静的叙述中透出深厚的感情。至于课文最后直言“我愿就是那灯笼下的马前卒”“数燎原的一把烈火”，则是显豁而壮烈的情感表达。总而言之，“灯笼”是课文的话题，可以拢起各种材料；情感是课文的暗藏线索，它既串联起各种材料，又是课文的灵魂所在、主旨所在。</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[2020河南《我的太爷老师》]本文是一篇回忆性散文。作者回忆了“我的太爷老师”的许多事，他是如何把这些事有条不紊地组织在一起的?请结合相关内容概括作答。(4分)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以“我”对太爷老师的感激、崇敬和赞美之情为线索，将这些事组织在一起。②详写太爷老师教书生涯中的事，略写他辞职后的境遇。或先概述(略写)太爷老师作为“行人”的各种才能，再详述他作为老师的具体事情。或略写学堂内的文化课教学，详写学堂外(山野田间)的各种教学活动。③按时间顺序写太爷老师的教书生涯和辞职后的境遇。或写教学暗含空间顺序，由学堂内到学堂外；写学堂外教学活动主要按照时间顺序。(第①②③点答出任意两点，意思对即可。一点2分，共4分。如有其他答案，言之成理亦可酌情给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[2020东营《带着风声的花》]同是表现“山丹丹”形貌特征，为什么不把第⑪段紧接在第⑧段之后?(4分)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507746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(1)从整体顺序看，文章按时间先后展开对“山丹丹”的叙写。⑧⑪两段分别写“大学时”和“现在”的所见所感，不是同一时间作者眼里心中的“山丹丹”，不能放在一起。(2)从观察角度和着笔侧重点看，⑧⑪两段分别为全景远景描写和近景特写，两者不必连在一起。(3)从对“山丹丹”形象内涵表现的构思看，第⑧⑨及其以前文段，侧重表现“山丹丹”外在、自然特征，第⑪段侧重对其精神品格的揭示，有逻辑层次的先后。(4)从思想情感发展看，从第⑧到第⑪段作者对“山丹丹”形象的认识经历了由外到内的过程，情感也由无比喜爱升华为无比崇敬、由衷赞美。(任答两点，意思对即可。一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[2020重庆B卷《草根募捐晚会》]本文在情节安排上极为巧妙，试结合⑧~⑮段进行分析。(4分)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《我的太爷老师》</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2020</a:t>
            </a:r>
            <a:r>
              <a:rPr lang="zh-CN" altLang="en-US">
                <a:solidFill>
                  <a:schemeClr val="bg1"/>
                </a:solidFill>
                <a:sym typeface="+mn-lt"/>
              </a:rPr>
              <a:t>河南</a:t>
            </a:r>
          </a:p>
        </p:txBody>
      </p:sp>
      <p:sp>
        <p:nvSpPr>
          <p:cNvPr id="2" name="文本框 1"/>
          <p:cNvSpPr txBox="1"/>
          <p:nvPr/>
        </p:nvSpPr>
        <p:spPr>
          <a:xfrm>
            <a:off x="382270" y="1250315"/>
            <a:ext cx="11426825" cy="50774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③学堂只有一间教室，但太爷调配得次序井然。他教完一年级生词，就让他们在外面的窗台下对着太阳去狂喊狠读，再教二年级或者三年级，互相岔开，互不干扰。他教书有声有色，形神兼具。有娃问，“拖”字是个啥?咋个念?太爷就拽着他的手满院子跑，直到他说出“拖”字来才放手，从此他永志不忘。我至今还记得他教《草原英雄小姐妹》时声嘶力竭地喊：“龙梅——，玉荣——，你们在哪里?”喊得我们都为英雄小姐妹揪心。</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④那年月课本经常不能按时到，好在每年的课本也没有什么区别，太爷就抄在黑板上让我们跟着抄。没有复写纸，他有时一页一页地抄下来，发给大家。我觉得他抄得比课本还要好，可惜那些字纸都已经不存在了。</a:t>
            </a:r>
          </a:p>
        </p:txBody>
      </p:sp>
    </p:spTree>
  </p:cSld>
  <p:clrMapOvr>
    <a:masterClrMapping/>
  </p:clrMapOvr>
  <p:transition spd="med">
    <p:wipe dir="d"/>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175323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2.下面的语句是如何描写笛声的?请简要赏析。(4分)</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 清脆悠扬的笛声从父亲的嘴边漫延开来，如哗啦啦的小河流水。大人们摇头晃脑陶醉着，孩子们停止嬉闹，围在父亲身边，眼里充满了好奇与崇拜。</a:t>
            </a:r>
          </a:p>
        </p:txBody>
      </p:sp>
      <p:sp>
        <p:nvSpPr>
          <p:cNvPr id="4" name="文本框 3"/>
          <p:cNvSpPr txBox="1"/>
          <p:nvPr/>
        </p:nvSpPr>
        <p:spPr>
          <a:xfrm>
            <a:off x="694055" y="3575050"/>
            <a:ext cx="10803890" cy="2861310"/>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示例二:①正面(直接)描写。(1分)用比喻的修辞手法,把笛声比作小河流水,表现笛声的清脆悠扬。（或:用“清脆悠扬”直接描写笛声给人的感受。或:用“漫延”形象地写出笛声的扩散、飘扬。）(意思对即可。1分)②侧面(间接)描写。(1分)通过描写大人和孩子们的动作、神态,表现了笛声的悦耳动听。(意思对即可。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可从悬念、铺垫和反转中任选一方面作答。</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悬念：(1分)前文写方姨的犹豫和艰难抉择，给读者留下疑惑，(1分)后文写方姨自述经历，揭示谜底，(1分)吸引读者，引人入胜。(1分)(共4分)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铺垫：(1分)前文写老街人对方姨唱歌的怀疑，以及对方姨上台前晚会情形的叙述，都是为方姨出场做铺垫，(2分)这样能更好地塑造方姨的形象。(1分)(共4分)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反转(或突转)：(1分)前文写老街人对方姨唱歌的疑惑，(1分)后文写观众沉醉于方姨的精彩演唱中，与前文形成强烈的反转，(1分)使情节跌宕起伏。(1分)(共4分)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[2019安顺《拾荒》]小说②③段王婆婆捡弃婴的情节，时间很短却用了大量的篇幅来描述，第⑬段仅用“一年后”三个字将这一年发生的事情一笔带过。作者为什么这样写?(3分)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②③段描述弃婴的状况和王婆捡拾弃婴的过程，更能表现王婆婆的善心，故详写；第⑬段中，新教学楼的修建过程对王婆婆形象的塑造和对全文主旨的表达作用不大，故一笔带过。(意思对即可。3分)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分析材料安排，可以从以下几个角度入手：</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(1)找文章线索。线索是贯串全文、将内容材料串联起来的一根主线。要看所选材料是否是围绕文章的线索(人物线索、事件线索、情感线索等)来进行组织的。</a:t>
            </a:r>
          </a:p>
          <a:p>
            <a:pPr algn="l">
              <a:lnSpc>
                <a:spcPct val="150000"/>
              </a:lnSpc>
            </a:pP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(2)看材料质量。可考虑以下几点：材料是否能突出中心，对表现中心思想起到重要作用；材料是否为真实发生的事件，真实的选材往往富有真情实感；材料是否最能反映事物的本质或人物的品质，典型且具有说服力；材料是否紧跟时代，有热点信息。</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(3)看详略安排。把握文章中心，看与文章中心密切相关的事是否详写了，与文章中心有关但不是很重要的事是否略写了。要根据文章中心来安排材料的详略。</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(4)看写作顺序。材料是否按照时间顺序连贯下来；若存在插叙、倒叙、补叙等情况，可结合插叙、倒叙、补叙的一般作用进行分析。</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(5)看情感态度。一般而言，文章都有鲜明的情感态度，所选材料要紧紧围绕文章所要表达的情感展开，与情感表达无关或偏离情感的材料一般舍弃或略写。</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175323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3.请品读下面的语句，联系上下文揣摩她和父亲的心理。(4分)</a:t>
            </a:r>
          </a:p>
          <a:p>
            <a:pPr fontAlgn="auto">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    她赶紧抹一把泪，挤出笑来，说：“来，来，吹一段!”“吹一段?”父亲似问似答，将长笛横放在嘴边。</a:t>
            </a:r>
          </a:p>
        </p:txBody>
      </p:sp>
      <p:sp>
        <p:nvSpPr>
          <p:cNvPr id="4" name="文本框 3"/>
          <p:cNvSpPr txBox="1"/>
          <p:nvPr/>
        </p:nvSpPr>
        <p:spPr>
          <a:xfrm>
            <a:off x="694055" y="3335020"/>
            <a:ext cx="10803890" cy="3415030"/>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她的心理：①得知父亲断腿的真相后,伤心自责(为父亲对自己的隐忍和宽容而感动)。②不想让父母看到自己流泪,想让父母开心(想活跃气氛)。(意思对即可。一点1分,共2分）</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父亲的心理：①为女儿的理解、体贴而欣慰。②为自己能重新吹长笛而高兴。(意思对即可。一点1分,共2分)</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文章结构及材料安排</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17</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分析材料安排</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(6)看写作手法。为了使情节更具吸引力，作者在安排情节时，往往会综合运用对比、设置悬念、铺垫、欲扬先抑等多种表现手法。故分析材料安排时，亦要结合写作手法的具体使用情况。</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分析语言特点</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[八下《壶口瀑布》“积累拓展”]反复阅读课文第3、4段，品味其语言的妙处，并试着写一段赏析文字。</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分析语言特点</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dist">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课文第3、4段主要描写壶口瀑布的河水，在动词使用方面很有特点。第一，选词准确，词语丰富。如描写即将坠入深沟的河水，连用“挤”“撞”“推”“搡”“呼”“拥”等动词，非常准确地表现出水的种种动态。第二，适当重复，形成特殊的表达效果。“跌”字在这两段中出现了六次，突出强调了瀑布飞流直下的动态，特别是第4段，在不长的语句中连续五次使用</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分析语言特点</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跌”，三次使用“碎”，不仅强化了瀑布流水的力度，也因适当的重复而形成了独特的音节效果。第三，运用拟人手法，用人的动作写水的动态。这两段中的动词，很多都常常用来表现人的动作，除了上面提到的一些，像“走”“进”“折返”“迂回”“觅”等动词都是如此，这些动词使文章的描写更形象生动，更易打动读者，也更能引发读者的联想与想象。</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分析语言特点</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[2015河南B卷《大年夜》]本文的一个突出特点是朴实自然的语言中蕴含着生活的温情。请以第⑦段为例，分析这一特点是如何体现的。(4分)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分析语言特点</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①叙述(描述)语言朴实自然。“让出了座位”“那女人忙推辞”“老板一把拉住我”等句子，没有华丽的辞藻，没有过多的修饰，但展现了一幅温馨和谐的画面，蕴含着生活的温情。②人物语言朴实自然。“我不用见婆婆，不急”“正月不剃头，你今儿不理，要等一个月呢”等人物对话，亲切自然，充满了生活气息，蕴含着生活的温情。(结合具体语句，从任意一方面分析，言之成理即可。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分析语言特点</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[2020随州《纪念傅雷》]关于本文的语言特点，下列说法不正确的一项是	(　　)(3分)　　　　　　　　　　　　　　　　</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A.质朴无华	B.生动形象	C.言简意丰	D.饱含深情</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分析语言特点</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B(3分)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分析语言特点</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[2020呼和浩特《父爱之舟》]请你简要概括本文的语言特点。(1分)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分析语言特点</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朴素、自然，饱含深情。(1分)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《父亲的长笛》</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zh-CN" altLang="en-US">
                <a:solidFill>
                  <a:schemeClr val="bg1"/>
                </a:solidFill>
                <a:sym typeface="+mn-lt"/>
              </a:rPr>
              <a:t>河南</a:t>
            </a:r>
          </a:p>
        </p:txBody>
      </p:sp>
      <p:sp>
        <p:nvSpPr>
          <p:cNvPr id="2" name="文本框 1"/>
          <p:cNvSpPr txBox="1"/>
          <p:nvPr/>
        </p:nvSpPr>
        <p:spPr>
          <a:xfrm>
            <a:off x="534035" y="1443990"/>
            <a:ext cx="11426825" cy="6451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4.母亲这一形象在文中起什么作用?请结合全文简要分析。(4分)</a:t>
            </a:r>
          </a:p>
        </p:txBody>
      </p:sp>
      <p:sp>
        <p:nvSpPr>
          <p:cNvPr id="4" name="文本框 3"/>
          <p:cNvSpPr txBox="1"/>
          <p:nvPr/>
        </p:nvSpPr>
        <p:spPr>
          <a:xfrm>
            <a:off x="680720" y="2842895"/>
            <a:ext cx="10803890" cy="3415030"/>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从情节看,母亲的话设置悬念,引发读者的疑问;又是母亲的话交代父亲断腿的原因,使情节有波澜、更完整合理。②从人物形象看,母亲打她、训斥她与父亲的沉默形成对比,表现父亲的隐忍和对女儿的爱,突出父亲的形象。③从主题看,母亲在听父亲吹长笛和她哼唱时流露出的幸福之情,突出了家庭的和谐、温馨,丰富了文章的主题。(意思对即可。第①点2分,第②③点一点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分析语言特点</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[2019江西《马》]文章的语言给人以节奏明快与典雅之感，你认为文章是如何达到这两种效果的?(4分)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分析语言特点</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18</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文章大量使用短句使语言节奏明快；文章运用许多典雅的词、句，引用大量典故，化用古诗词，使语言典雅。(4分)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3921760"/>
        </p:xfrm>
        <a:graphic>
          <a:graphicData uri="http://schemas.openxmlformats.org/drawingml/2006/table">
            <a:tbl>
              <a:tblPr firstRow="1" bandRow="1">
                <a:tableStyleId>{5940675A-B579-460E-94D1-54222C63F5DA}</a:tableStyleId>
              </a:tblPr>
              <a:tblGrid>
                <a:gridCol w="988695"/>
                <a:gridCol w="1111250"/>
                <a:gridCol w="8870315"/>
              </a:tblGrid>
              <a:tr h="136461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铺垫</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为了突出后面要出场的主要人物、事物或要发生的事件</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先对次要人物、事物、事件进行铺陈描述。</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537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一方面可以避免事件出现时给读者造成突兀的印象</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增强作品的可信性</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另一方面</a:t>
                      </a:r>
                      <a:r>
                        <a:rPr lang="en-US"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en-US" sz="2400" b="0">
                          <a:solidFill>
                            <a:srgbClr val="000000"/>
                          </a:solidFill>
                          <a:latin typeface="宋体" panose="02010600030101010101" pitchFamily="2" charset="-122"/>
                          <a:ea typeface="宋体" panose="02010600030101010101" pitchFamily="2" charset="-122"/>
                          <a:cs typeface="NEU-BZ-S92" charset="0"/>
                        </a:rPr>
                        <a:t>加强故事情节之间的因果关系和完整性。</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177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如杨绛《老王》中描写“我在家听到打门，开门看见老王直僵僵地镶嵌在门框里……他面色死灰，两只眼上都结着一层翳”为下文写老王的死亡做铺垫。</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4214495"/>
        </p:xfrm>
        <a:graphic>
          <a:graphicData uri="http://schemas.openxmlformats.org/drawingml/2006/table">
            <a:tbl>
              <a:tblPr firstRow="1" bandRow="1">
                <a:tableStyleId>{5940675A-B579-460E-94D1-54222C63F5DA}</a:tableStyleId>
              </a:tblPr>
              <a:tblGrid>
                <a:gridCol w="988695"/>
                <a:gridCol w="1111250"/>
                <a:gridCol w="8870315"/>
              </a:tblGrid>
              <a:tr h="136461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渲染</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对所写对象做突出的描写、形容、烘托。</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537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突出人或事物的本质特点，加深主题的表现。</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450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鲁迅《故乡》开篇“时候既然是深冬；渐近故乡时，天气又阴晦了，冷风吹进船舱中，呜呜的响，从篷隙向外一望，苍黄的天底下，远近横着几个萧索的荒村，没有一些活气”，对环境的渲染，突出人物凄楚的心境，奠定全文抑郁深沉的感情基调。</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3921760"/>
        </p:xfrm>
        <a:graphic>
          <a:graphicData uri="http://schemas.openxmlformats.org/drawingml/2006/table">
            <a:tbl>
              <a:tblPr firstRow="1" bandRow="1">
                <a:tableStyleId>{5940675A-B579-460E-94D1-54222C63F5DA}</a:tableStyleId>
              </a:tblPr>
              <a:tblGrid>
                <a:gridCol w="988695"/>
                <a:gridCol w="1111250"/>
                <a:gridCol w="8870315"/>
              </a:tblGrid>
              <a:tr h="136461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对比</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也叫对照。把两个相反、相对的事物或同一事物相反、相对的两个方面放在一起，用比较的方法加以描述</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537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使形象更鲜明，使读者的感受更强烈，能更好地表现文章的主题</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177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如莫泊桑《我的叔叔于勒》中前面的“盼于勒”和后面的“躲于勒”形成鲜明对比。</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689100"/>
          <a:ext cx="10970260" cy="4631690"/>
        </p:xfrm>
        <a:graphic>
          <a:graphicData uri="http://schemas.openxmlformats.org/drawingml/2006/table">
            <a:tbl>
              <a:tblPr firstRow="1" bandRow="1">
                <a:tableStyleId>{5940675A-B579-460E-94D1-54222C63F5DA}</a:tableStyleId>
              </a:tblPr>
              <a:tblGrid>
                <a:gridCol w="988695"/>
                <a:gridCol w="1111250"/>
                <a:gridCol w="8870315"/>
              </a:tblGrid>
              <a:tr h="204787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衬托</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为了突出主要人、事、物，先描写与之有关联的人、事、物，作为陪衬烘托。包括用次要人物衬托主要人物，用景物描写衬托人物性格或事件意义。常与对比一起使用。衬托分为正衬和反衬。正衬是用类似的人、事、物衬托所描绘的人、事、物，反衬是用相反或相异的人、事、物衬托所描绘的人、事、物</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451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突出主体，使之形象鲜明，给人以深刻的印象</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5930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茨威格《列夫·托尔斯泰》“来访者一边与他握手，一边深感疑惑和惊讶。什么?就这么个侏儒!这么个小巧玲珑的家伙，难道真的是列夫·尼古拉耶维奇·托尔斯泰吗?这位客人不无尴尬地抬起眼皮直勾勾地打量着主人的脸”，写拜访者见到托尔斯泰后的失望，从侧面衬托出托尔斯泰相貌的普通、身材的矮小。</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3921760"/>
        </p:xfrm>
        <a:graphic>
          <a:graphicData uri="http://schemas.openxmlformats.org/drawingml/2006/table">
            <a:tbl>
              <a:tblPr firstRow="1" bandRow="1">
                <a:tableStyleId>{5940675A-B579-460E-94D1-54222C63F5DA}</a:tableStyleId>
              </a:tblPr>
              <a:tblGrid>
                <a:gridCol w="988695"/>
                <a:gridCol w="1111250"/>
                <a:gridCol w="8870315"/>
              </a:tblGrid>
              <a:tr h="136461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伏笔</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实际上是一种交代。埋下伏笔后，后文一定要有照应</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537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对将要出现的事件做暗示，使下文的情节的出现不使读者感到疑惑</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177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如鲁迅《故乡》中写“出门坐船”为后文离开故乡“听船底潺潺的水声”时的抒情、议论埋下伏笔。</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3921760"/>
        </p:xfrm>
        <a:graphic>
          <a:graphicData uri="http://schemas.openxmlformats.org/drawingml/2006/table">
            <a:tbl>
              <a:tblPr firstRow="1" bandRow="1">
                <a:tableStyleId>{5940675A-B579-460E-94D1-54222C63F5DA}</a:tableStyleId>
              </a:tblPr>
              <a:tblGrid>
                <a:gridCol w="988695"/>
                <a:gridCol w="1111250"/>
                <a:gridCol w="8870315"/>
              </a:tblGrid>
              <a:tr h="136461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照应</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文章前后内容上的关照呼应</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537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使文章情节完整、结构严谨、中心突出</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177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如朱自清《背影》一文中四次写“我”流泪，反复照应，感情抒发一次比一次强烈，滚滚热泪将“我”的情感表达得真挚感人。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3921760"/>
        </p:xfrm>
        <a:graphic>
          <a:graphicData uri="http://schemas.openxmlformats.org/drawingml/2006/table">
            <a:tbl>
              <a:tblPr firstRow="1" bandRow="1">
                <a:tableStyleId>{5940675A-B579-460E-94D1-54222C63F5DA}</a:tableStyleId>
              </a:tblPr>
              <a:tblGrid>
                <a:gridCol w="988695"/>
                <a:gridCol w="1111250"/>
                <a:gridCol w="8870315"/>
              </a:tblGrid>
              <a:tr h="136461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悬念</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为了引起读者兴趣，作者常在作品的开端提出尖锐的矛盾或设置疑团，又不立即予以解答，而是到一定阶段或结束才化解矛盾或揭示谜底</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537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引起读者的注意与思考；激发读者的阅读兴趣；使文章情节曲折有波澜</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177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如宗璞《紫藤萝瀑布》开篇“我不由得停住了脚步”为下文设置悬念。</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3923665"/>
        </p:xfrm>
        <a:graphic>
          <a:graphicData uri="http://schemas.openxmlformats.org/drawingml/2006/table">
            <a:tbl>
              <a:tblPr firstRow="1" bandRow="1">
                <a:tableStyleId>{5940675A-B579-460E-94D1-54222C63F5DA}</a:tableStyleId>
              </a:tblPr>
              <a:tblGrid>
                <a:gridCol w="988695"/>
                <a:gridCol w="1111250"/>
                <a:gridCol w="8870315"/>
              </a:tblGrid>
              <a:tr h="136461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象征</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借助某种特定的、容易引起联想的具体形象，表现某种概念、思想和感情</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537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①使某种抽象的概念、思想或感情得到含蓄而形象的表现，增强文章的表现力。②可以使文章更含蓄隽永，运用眼前之物，寄托深远之意</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177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如弗罗斯特的《未选择的路》，以“路”象征人生选择。</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2861310"/>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“槐树下，槐花飘，老歪就要回来喽……”</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每到槐花飘飞时节，在村口的老槐树下，爷爷总会叫我哼唱这首在村里流传了很久的儿歌。爷爷告诉我，老歪总在槐花飘飞时来我们村，最后一次是十几年前了。老歪说槐花飘的时候再回来，可他一直没回来。</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爷爷和村里的老人们在槐花飘飞时节，眼窝总是蓄满了期待。</a:t>
            </a:r>
          </a:p>
        </p:txBody>
      </p:sp>
    </p:spTree>
  </p:cSld>
  <p:clrMapOvr>
    <a:masterClrMapping/>
  </p:clrMapOvr>
  <p:transition spd="med">
    <p:wipe dir="d"/>
  </p:transition>
  <p:timing/>
</p:sld>
</file>

<file path=ppt/slides/slide5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3921760"/>
        </p:xfrm>
        <a:graphic>
          <a:graphicData uri="http://schemas.openxmlformats.org/drawingml/2006/table">
            <a:tbl>
              <a:tblPr firstRow="1" bandRow="1">
                <a:tableStyleId>{5940675A-B579-460E-94D1-54222C63F5DA}</a:tableStyleId>
              </a:tblPr>
              <a:tblGrid>
                <a:gridCol w="988695"/>
                <a:gridCol w="1111250"/>
                <a:gridCol w="8870315"/>
              </a:tblGrid>
              <a:tr h="1364615">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托物</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言志</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把自己的感情融入事物，借以表达自己的内心情感</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537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①具有含蓄性、哲理性和暗示性，使读者在欣赏中获得独特的感受。②增强表达的生动形象性，增强文章的感染力</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177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如宗璞《紫藤萝瀑布》以紫藤萝花的再次繁盛，来表达作者“花和人都会遇到各种各样的不幸，但是生命的长河是无止境的”的人生感悟。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4242435"/>
        </p:xfrm>
        <a:graphic>
          <a:graphicData uri="http://schemas.openxmlformats.org/drawingml/2006/table">
            <a:tbl>
              <a:tblPr firstRow="1" bandRow="1">
                <a:tableStyleId>{5940675A-B579-460E-94D1-54222C63F5DA}</a:tableStyleId>
              </a:tblPr>
              <a:tblGrid>
                <a:gridCol w="988695"/>
                <a:gridCol w="1111250"/>
                <a:gridCol w="8870315"/>
              </a:tblGrid>
              <a:tr h="697230">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欲扬</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先抑</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先贬抑再大力颂扬所描写的对象</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537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使上下文形成对比，突出强调了事物(或人物)的某种特征，使所描写的形象更丰满、更鲜明，收到出人意料的效果</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4983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如鲁迅在《阿长与&lt;山海经&gt;》一文中饱含深情地追忆了阿长，表达了对这位普通劳动妇女的怀念之情。 但文章开篇先写阿长种种让人讨厌甚至憎恶的行为，“抑”至极点； 随后才写阿长的好，尤其是她给“我”买来了有画儿的《山海经》，“别人不肯做，或不能做的事，她却能够做成功”，这使“我”对她的怨恨，也“从此完全消灭了”。这就是欲扬先抑。</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4242435"/>
        </p:xfrm>
        <a:graphic>
          <a:graphicData uri="http://schemas.openxmlformats.org/drawingml/2006/table">
            <a:tbl>
              <a:tblPr firstRow="1" bandRow="1">
                <a:tableStyleId>{5940675A-B579-460E-94D1-54222C63F5DA}</a:tableStyleId>
              </a:tblPr>
              <a:tblGrid>
                <a:gridCol w="988695"/>
                <a:gridCol w="1111250"/>
                <a:gridCol w="8870315"/>
              </a:tblGrid>
              <a:tr h="697230">
                <a:tc row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以小</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见大</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以平凡细微的事情反映重大的主题</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5375">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作用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突出表现中心，使文章更有震撼力</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4983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如张中行《叶圣陶先生二三事》一文，用修润课本文字、送客、回信三件小事来表现叶圣陶先生“待人厚”的品质，便是运用了以小见大的手法。</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3147060"/>
        </p:xfrm>
        <a:graphic>
          <a:graphicData uri="http://schemas.openxmlformats.org/drawingml/2006/table">
            <a:tbl>
              <a:tblPr firstRow="1" bandRow="1">
                <a:tableStyleId>{5940675A-B579-460E-94D1-54222C63F5DA}</a:tableStyleId>
              </a:tblPr>
              <a:tblGrid>
                <a:gridCol w="988695"/>
                <a:gridCol w="1111250"/>
                <a:gridCol w="8870315"/>
              </a:tblGrid>
              <a:tr h="697230">
                <a:tc rowSpan="2">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借景</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抒情</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通过对某种景物(或事物)的描写来抒发感情</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4983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如老舍《济南的冬天》，通过对各种景物的描写，来抒发作者对济南的冬天的喜爱之情。</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3606800"/>
        </p:xfrm>
        <a:graphic>
          <a:graphicData uri="http://schemas.openxmlformats.org/drawingml/2006/table">
            <a:tbl>
              <a:tblPr firstRow="1" bandRow="1">
                <a:tableStyleId>{5940675A-B579-460E-94D1-54222C63F5DA}</a:tableStyleId>
              </a:tblPr>
              <a:tblGrid>
                <a:gridCol w="988695"/>
                <a:gridCol w="1111250"/>
                <a:gridCol w="8870315"/>
              </a:tblGrid>
              <a:tr h="1156970">
                <a:tc rowSpan="2">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虚实</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结合</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就是把抽象的述说与具体的描写结合起来，或者把眼前现实生活的描写与回忆、想象结合起来</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4983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如朱自清《春》中描写春花：“花里带着甜味儿；闭了眼，树上仿佛已经满是桃儿、杏儿、梨儿。”虚实结合。</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732155" y="1336675"/>
            <a:ext cx="11128375"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a:graphicFrameLocks noGrp="1"/>
          </p:cNvGraphicFramePr>
          <p:nvPr>
            <p:custDataLst>
              <p:tags r:id="rId2"/>
            </p:custDataLst>
          </p:nvPr>
        </p:nvGraphicFramePr>
        <p:xfrm>
          <a:off x="422910" y="1908175"/>
          <a:ext cx="10970260" cy="3618230"/>
        </p:xfrm>
        <a:graphic>
          <a:graphicData uri="http://schemas.openxmlformats.org/drawingml/2006/table">
            <a:tbl>
              <a:tblPr firstRow="1" bandRow="1">
                <a:tableStyleId>{5940675A-B579-460E-94D1-54222C63F5DA}</a:tableStyleId>
              </a:tblPr>
              <a:tblGrid>
                <a:gridCol w="988695"/>
                <a:gridCol w="1111250"/>
                <a:gridCol w="8870315"/>
              </a:tblGrid>
              <a:tr h="1168400">
                <a:tc rowSpan="2">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联想、</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想象</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rPr>
                        <a:t>联想是由某一事物想到与之相关的另一事物。想象是在头脑中创造出未曾有过的新的形象</a:t>
                      </a:r>
                      <a:r>
                        <a:rPr lang="en-US" sz="2400" b="0">
                          <a:solidFill>
                            <a:srgbClr val="000000"/>
                          </a:solidFill>
                          <a:latin typeface="宋体" panose="02010600030101010101" pitchFamily="2" charset="-122"/>
                          <a:ea typeface="宋体" panose="02010600030101010101" pitchFamily="2" charset="-122"/>
                          <a:cs typeface="NEU-BZ-S92" charset="0"/>
                        </a:rPr>
                        <a:t>。</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49830">
                <a:tc vMerge="1">
                  <a:txBody>
                    <a:bodyPr vert="horz" wrap="square"/>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举例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如郭沫若《天上的街市》：“远远的街灯明了，好像闪着无数的明星。天上的明星现了，好像点着无数的街灯。我想那缥缈的空中，定然有美丽的街市。”由“街灯”联想到“明星”，又由“明星”想象天上也有“街市”。这一句既有联想也有想象。</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[九下《变色龙》“思考探究”]这是一篇讽刺小说。结合课文具体内容，说说这篇小说是如何运用对比、夸张等艺术手法收到讽刺效果的。</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在短短的时间里，随着狗主人身份的不断变化，奥楚蔑洛夫的态度也发生了五次“变色”。变化之快，跨度之大，令人瞠目。这种夸张手法的巧妙运用，使人物性格鲜明突出，给人留下了深刻印象。奥楚蔑洛夫的“变色”表现为时而威风凛凛，时而奴颜婢膝，一会儿痛骂小狗是“疯狗”“下贱胚子”，一会儿又夸小狗“名贵”“伶俐”，前后矛盾，对比鲜明，自己打自己的嘴巴。这样写，小说的喜剧效果更加突出。</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山西《进城》]“照应”是文章的结构技巧，常见的种类有伏笔照应、首尾照应、文题照应。这篇小说有两个不同的结尾，通读全文后，你认为哪个结尾更能体现照应这一结构技巧?请谈谈你的看法和理由。(不少于50字)(5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我认为结尾一更能体现照应这一结构技巧，“似乎依然害怕”与前文多处照应，如山伯面对儿子“低眉顺眼”“怯怯地说”，山娘面对儿子“不敢多说”“把话咽了回去”等，细微处巧妙照应，使结构严谨。(5分。言之成理即可，字数不合要求可酌情扣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3969385"/>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那年我9岁，不知道老歪是个什么样的人，只是从爷爷和老人们的叙述中，隐约知道，老歪是个走街串巷的补铁匠。</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爷爷和老人们谈论老歪的时候，我很怅然，要么和小伙伴去老槐树下荡秋千，要么就伏在爷爷腿上打瞌睡，谁愿意去听他们讲那些陈芝麻烂谷子的事?说什么王家奶奶的铁锅坏了，几天无法生火做饭，病中的老歪硬撑着身子为她补好了锅；说什么万老汉无儿无女，穷得叮当响，老歪每次走时，总悄悄给他留点儿钱；说什么张爷爷家的小孙子掉进了河里，要不是老歪，他就没命了……</a:t>
            </a:r>
          </a:p>
        </p:txBody>
      </p:sp>
    </p:spTree>
  </p:cSld>
  <p:clrMapOvr>
    <a:masterClrMapping/>
  </p:clrMapOvr>
  <p:transition spd="med">
    <p:wipe dir="d"/>
  </p:transition>
  <p:timing/>
</p:sld>
</file>

<file path=ppt/slides/slide5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我认为结尾二更能体现照应这一结构技巧，“我进城，就是你爹也进城了”照应了题目“进城”，同时也照应了开头“山伯这辈子，去过一次县城，唯一的一次”，可谓独具匠心。(5分。言之成理即可，字数不合要求可酌情扣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[2020衡阳《三个目标之后》]文章倒数第五段提到“中国读者”与“中国大多数企业家”，这运用了什么写作手法?有什么作用?(2分)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探究写作手法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19</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运用了对比的写作手法，既衬托出贝林先生投身慈善，付出大爱的高尚，也表现出现在中国人追逐名利的社会现实，同时希望人们能早日悟出“目标应该要超越个人功利”对于人生的重要性。(意思对即可。2分)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sp>
        <p:nvSpPr>
          <p:cNvPr id="8" name="矩形 7"/>
          <p:cNvSpPr/>
          <p:nvPr/>
        </p:nvSpPr>
        <p:spPr>
          <a:xfrm>
            <a:off x="531495" y="2040890"/>
            <a:ext cx="11128375"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表达方式，主要着眼于文章整体的语言运用形式，分为记叙、描写、抒情、议论、说明五种。记叙文的主要表达方式是记叙，但还常常辅以描写、议论和抒情。</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graphicFrame>
        <p:nvGraphicFramePr>
          <p:cNvPr id="2" name="表格 1"/>
          <p:cNvGraphicFramePr>
            <a:graphicFrameLocks noGrp="1"/>
          </p:cNvGraphicFramePr>
          <p:nvPr>
            <p:custDataLst>
              <p:tags r:id="rId2"/>
            </p:custDataLst>
          </p:nvPr>
        </p:nvGraphicFramePr>
        <p:xfrm>
          <a:off x="919163" y="2142490"/>
          <a:ext cx="10087610" cy="2062480"/>
        </p:xfrm>
        <a:graphic>
          <a:graphicData uri="http://schemas.openxmlformats.org/drawingml/2006/table">
            <a:tbl>
              <a:tblPr firstRow="1" bandRow="1">
                <a:tableStyleId>{5940675A-B579-460E-94D1-54222C63F5DA}</a:tableStyleId>
              </a:tblPr>
              <a:tblGrid>
                <a:gridCol w="1457325"/>
                <a:gridCol w="8630285"/>
              </a:tblGrid>
              <a:tr h="7759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表达方式</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　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8651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记叙</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是作者对人物的经历和事件的发展变化过程以及场景、空间的转换所做的叙说和交代。</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graphicFrame>
        <p:nvGraphicFramePr>
          <p:cNvPr id="2" name="表格 1"/>
          <p:cNvGraphicFramePr>
            <a:graphicFrameLocks noGrp="1"/>
          </p:cNvGraphicFramePr>
          <p:nvPr>
            <p:custDataLst>
              <p:tags r:id="rId2"/>
            </p:custDataLst>
          </p:nvPr>
        </p:nvGraphicFramePr>
        <p:xfrm>
          <a:off x="919163" y="2142490"/>
          <a:ext cx="10087610" cy="2062480"/>
        </p:xfrm>
        <a:graphic>
          <a:graphicData uri="http://schemas.openxmlformats.org/drawingml/2006/table">
            <a:tbl>
              <a:tblPr firstRow="1" bandRow="1">
                <a:tableStyleId>{5940675A-B579-460E-94D1-54222C63F5DA}</a:tableStyleId>
              </a:tblPr>
              <a:tblGrid>
                <a:gridCol w="1457325"/>
                <a:gridCol w="8630285"/>
              </a:tblGrid>
              <a:tr h="7759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表达方式</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　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8651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描写</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是用生动形象的语言，把人物、事物和景物的状态具体地描绘出来。描写能将人物、事件和景物表现得栩栩如生，使文章更加形象生动。</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graphicFrame>
        <p:nvGraphicFramePr>
          <p:cNvPr id="2" name="表格 1"/>
          <p:cNvGraphicFramePr>
            <a:graphicFrameLocks noGrp="1"/>
          </p:cNvGraphicFramePr>
          <p:nvPr>
            <p:custDataLst>
              <p:tags r:id="rId2"/>
            </p:custDataLst>
          </p:nvPr>
        </p:nvGraphicFramePr>
        <p:xfrm>
          <a:off x="919163" y="2142490"/>
          <a:ext cx="10087610" cy="2761615"/>
        </p:xfrm>
        <a:graphic>
          <a:graphicData uri="http://schemas.openxmlformats.org/drawingml/2006/table">
            <a:tbl>
              <a:tblPr firstRow="1" bandRow="1">
                <a:tableStyleId>{5940675A-B579-460E-94D1-54222C63F5DA}</a:tableStyleId>
              </a:tblPr>
              <a:tblGrid>
                <a:gridCol w="1457325"/>
                <a:gridCol w="8630285"/>
              </a:tblGrid>
              <a:tr h="7759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表达方式</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　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8564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抒情</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是作者在文章中抒发感受、表露感情的一种表达方式，着重于感情的抒发。记叙文中的抒情有两种方式，直接抒情(直抒胸臆)和间接抒情(借景抒情、触景生情、咏物寓情、咏物言志、融情于事、融情于理)。</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lang="zh-CN" sz="2400" b="1">
                <a:latin typeface="+mn-ea"/>
              </a:rPr>
              <a:t>必备知识</a:t>
            </a:r>
          </a:p>
        </p:txBody>
      </p:sp>
      <p:graphicFrame>
        <p:nvGraphicFramePr>
          <p:cNvPr id="2" name="表格 1"/>
          <p:cNvGraphicFramePr>
            <a:graphicFrameLocks noGrp="1"/>
          </p:cNvGraphicFramePr>
          <p:nvPr>
            <p:custDataLst>
              <p:tags r:id="rId2"/>
            </p:custDataLst>
          </p:nvPr>
        </p:nvGraphicFramePr>
        <p:xfrm>
          <a:off x="773748" y="1911985"/>
          <a:ext cx="10087610" cy="2809875"/>
        </p:xfrm>
        <a:graphic>
          <a:graphicData uri="http://schemas.openxmlformats.org/drawingml/2006/table">
            <a:tbl>
              <a:tblPr firstRow="1" bandRow="1">
                <a:tableStyleId>{5940675A-B579-460E-94D1-54222C63F5DA}</a:tableStyleId>
              </a:tblPr>
              <a:tblGrid>
                <a:gridCol w="1457325"/>
                <a:gridCol w="8630285"/>
              </a:tblGrid>
              <a:tr h="7759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表达方式</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　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3390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议论</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在记叙文中，议论不是主要的表达方式，其目的是直接点明和深化所写事物的意义。一般是先叙后议，使读者提高对所叙事物的认识，增强文章的思想深度；也有先议后叙，使读者很快进入对将要叙述的事物的思考，引起对下文的密切关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l">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[八下《社戏》“思考探究”]作者在叙述事件的过程中，融合了描写、抒情、议论等多种表达方式。以本文所写的某件事为例，具体分析这些表达方式各自的作用。</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如课文开篇一段，讲述了“我”的外祖母的家乡平桥村的情况，用的都是描述语句。大概说了几件事：一是“我们鲁镇的习惯”，二是“我”随母亲来平桥村的缘由，三是平桥村的地理概貌、村民状况。层次非常清楚，语言非常简略。“但在我是乐土：因为我在这里不但得到优待，又可以免念‘秩秩斯干幽幽南山’了”，是充满感情的议论语句，表达了“我”对平桥村的热爱和怀念，以及对自己在城里读书生活的厌倦。</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3969385"/>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那都是啥时候的事了，还没完没了地说。再说，现在谁还用容易生锈的铁锅?一个铁锅值多少钱?破了再买呗。我每说到这儿，爷爷总会用粗糙的手掌抚摩着我的头，叹息一声，孩子，那个年代的艰难，你不懂啊!</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时不时地，老歪的故事就会从老槐树下传出来。真的，我都听腻了，听得槐花都几开几落了。我忽然讨厌起那个老歪了，他是何方神圣?要不是叨叨他的那些旧事儿，爷爷他们肯定会讲更多更好听的故事。</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没想到，老歪还真的回来了。</a:t>
            </a:r>
          </a:p>
        </p:txBody>
      </p:sp>
    </p:spTree>
  </p:cSld>
  <p:clrMapOvr>
    <a:masterClrMapping/>
  </p:clrMapOvr>
  <p:transition spd="med">
    <p:wipe dir="d"/>
  </p:transition>
  <p:timing/>
</p:sld>
</file>

<file path=ppt/slides/slide5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128375"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又如课文最后两段，讲述了“我”再次吃豆的经历和感觉。六一公公不仅不指责孩子们偷豆，反而给“我”家送来新豆，并且夸奖“我”有见识，说明他这个人除了心地善良外，还有一些可爱的虚荣心，想博得他人的夸赞。最后一段关于吃豆的议论，是全文的总结性议论，表达了“我”的内心想法：“我”觉得那夜的豆好吃，觉得那夜的戏好看，是因为有那种特殊的经历，让“我”感到新鲜、愉快。这一议论句起着点明主旨的作用。</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[2014河南《看自行车的女人》]本文表现了作者的理性思考。作者是如何做到这一点的?请以第⑦段为例进行分析。(4分)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在叙述她免收“我”存车费这件事后进行议论。(2分)由她对“我”的信任、体谅，引发了“我”对人与人之间猜度与信任的感慨，引人深思。(2分)(共4分)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[2020凉山州《陪父母一场温暖》]请简要概括③④⑤段的主要内容，判断其主要表达方式，结合全文分析这三段的作用。(5分)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第③段写父亲很高兴“我”回家陪他喝酒，很快整治了一桌美味佳肴，表达方式是记叙；第④段主要写“我”和父亲在喝酒时答非所问，喝得都很高兴，表达方式是描写；第⑤段主要写“我”发现父亲老了，头发花白如雪，表达方式是描写。这三段内容与前两段构成了鲜明的对比，为下文点明中心做了铺垫。(5分。意思对即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[2019江西《马》]作者在叙述事件的过程中，融合了描写、抒情、议论等多种表达方式。以文中“端阳访友，骑马赏景”这件事为例，简要分析其中两种表达方式的作用。(4分)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分析表达方式</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20</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通过叙述，交代了时间、地点、人物和事件的经过；通过描写人物衣着、途中景物与人物活动，营造了美好的氛围，表现了“我”愉悦的心情；通过议论，表达对美好境界和美食的赞美；用“最喜那满天星斗”抒发对家乡夜景的喜爱之情。(答对其中两处即可，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[2012河南《桥在水上》]依据本文的主题和意境，写几句描写景物的话作为本文的结尾。(3分)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示例：桥下，水静静地流着，在阳光下泛着片片金光，远处飘来悠扬的乐声，好听极了。(3分)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[2010河南《寻找妈妈的寻人启事》]第⑨段开头的“……”处省略了同学们七嘴八舌讨论的内容。请联系上下文，补写在下面。(3分)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3415030"/>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一个雪意欲滴的午后，老歪在村口出现了。在老槐树下玩耍的我瞥见他的时候，并不知道他是老歪，以为是个叫花子。他穿着黑乎乎的破棉袄，挑着一副沉甸甸的担子。</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爷爷一看见他，赶紧走过去，紧紧握着他的双手不放，兴奋地嚷着：“老伙计，你可回来了!你可回来了!”爷爷转身冲着村里大声地喊：“老歪回来啦!老歪回来啦!”我纳闷，这就是我们儿歌里唱的那个人?</a:t>
            </a:r>
          </a:p>
        </p:txBody>
      </p:sp>
    </p:spTree>
  </p:cSld>
  <p:clrMapOvr>
    <a:masterClrMapping/>
  </p:clrMapOvr>
  <p:transition spd="med">
    <p:wipe dir="d"/>
  </p:transition>
  <p:timing/>
</p:sld>
</file>

<file path=ppt/slides/slide5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我妈妈特别爱唠叨……”“我妈妈很勤快，每天都要洗很多衣服，还要做饭，搞卫生……”“我妈妈总是要管我，连电视都不让我看，说我浪费时间……”“我妈妈最疼我了，有什么好吃的都留给我……”(3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[2009河南《前方遭遇塌方》]第⑥段中“……”处省略了“我”的心理描写，请根据上下文补写出来。(3分）</a:t>
            </a:r>
            <a:r>
              <a:rPr lang="zh-CN" altLang="en-US" sz="2400">
                <a:latin typeface="楷体" panose="02010609060101010101" pitchFamily="49" charset="-122"/>
                <a:ea typeface="楷体" panose="02010609060101010101" pitchFamily="49" charset="-122"/>
                <a:cs typeface="宋体" panose="02010600030101010101" pitchFamily="2"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示例：不下吧，情况确实很危险；下去吧，就剩司机一个人了，多不仗义啊。还是留下给他做个伴儿吧，起码能给他壮壮胆。(3分)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[2020广东《与母亲相守50天》]结合上下文，在横线上补充母亲说话时的神态或语气，并说明理由。(2分)</a:t>
            </a:r>
            <a:r>
              <a:rPr lang="zh-CN" altLang="en-US" sz="2400">
                <a:latin typeface="楷体" panose="02010609060101010101" pitchFamily="49" charset="-122"/>
                <a:ea typeface="楷体" panose="02010609060101010101" pitchFamily="49" charset="-122"/>
                <a:cs typeface="宋体" panose="02010600030101010101" pitchFamily="2" charset="-122"/>
              </a:rPr>
              <a:t>　</a:t>
            </a:r>
          </a:p>
          <a:p>
            <a:pPr algn="l">
              <a:lnSpc>
                <a:spcPct val="150000"/>
              </a:lnSpc>
            </a:pPr>
            <a:r>
              <a:rPr lang="zh-CN" altLang="en-US" sz="2400">
                <a:latin typeface="楷体" panose="02010609060101010101" pitchFamily="49" charset="-122"/>
                <a:ea typeface="楷体" panose="02010609060101010101" pitchFamily="49" charset="-122"/>
                <a:cs typeface="宋体" panose="02010600030101010101" pitchFamily="2" charset="-122"/>
              </a:rPr>
              <a:t>  母亲</a:t>
            </a:r>
            <a:r>
              <a:rPr lang="zh-CN" altLang="en-US" sz="2400" u="sng">
                <a:latin typeface="楷体" panose="02010609060101010101" pitchFamily="49" charset="-122"/>
                <a:ea typeface="楷体" panose="02010609060101010101" pitchFamily="49"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宋体" panose="02010600030101010101" pitchFamily="2" charset="-122"/>
              </a:rPr>
              <a:t>地说：“这下可好，你就不得不多陪妈一阵子了，走不脱了!”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示例：大喜过望(喜形于色、幸灾乐祸……)理由：母亲想儿孙们多住几天的愿望意外地实现了。(2分。说话时的神态或语气恰当1分，理由合理1分)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第一步：根据题干，明确需要补写的位置、内容。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第二步：回归原文，联系上下文语境，根据要求进行补写。</a:t>
            </a:r>
            <a:endParaRPr lang="zh-CN" altLang="en-US" sz="2400">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补写心理描写。①从人物描写入手。抓住描写人物语言、动作、神态、心理的句子，联系上下文把握人物内心情感，结合语境和人物的性格特点，分析人物心理活动，据此进行补写。②从关键词语入手。在故事情节中，人物的心理往往是有一个变化过程的，因而抓住修饰、限制性词语，往往可以分析出人物的心理变化过程，据此进行补写。</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2.补写景物描写。要调动多种感官，分析文章的感情基调，使用带有感情色彩的修饰语进行补写。注意补写的内容要切合文章主题和意境。</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3.补写语言描写。明确说话对象，分析该人物的性格特点和心态及所处的环境，据此进行补写。</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第三步：补写完之后，可将所补写内容代入原文，看是否符合人物的性格特点和文章的结构特点、情感基调等。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4523105"/>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村里的老人们都颠儿颠儿地赶过来了。他们摇着老歪的手，拍着老歪的肩，问寒问暖。孩子们也围了过来，对老歪担子里的东西发生了兴趣，风箱、铁炉、碎木炭、小铝片……</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老人们问东问西，我断断续续听到，什么去了山西，什么老伴走了，什么无依无靠，什么想念老伙计……</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老人们争相拉老歪去家里，只听爷爷说，现在日子好了，年轻人都外出了，留下做个伴儿吧。老歪连连说，不用了，不用了，手艺还在，能养活自己。一边说着一边从担子里搬出各种物件。</a:t>
            </a:r>
          </a:p>
        </p:txBody>
      </p:sp>
    </p:spTree>
  </p:cSld>
  <p:clrMapOvr>
    <a:masterClrMapping/>
  </p:clrMapOvr>
  <p:transition spd="med">
    <p:wipe dir="d"/>
  </p:transition>
  <p:timing/>
</p:sld>
</file>

<file path=ppt/slides/slide5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按要求拟写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泸州《古榕酒香飘》]抗日战争胜利后的第一个清明节，阿九和小篮子又来到才叔的墓前，请你代阿九写一段话，表达对才叔的思念与崇敬之情。要求：结合小说内容，突出人物品质，至少使用一种修辞手法，80~100字。(5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341503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师父，我和小篮子又来看您了。昨晚我又梦到您了，告诉您一个好消息，赶走敌人后，咱们酒坊的生意可好啦!您在生死关头，机智勇敢，舍生取义，您就像一盏不灭的明灯，照亮着我们前行的路!(表达思念之情1分，突出才叔品质2分，修辞1分，语言符合语境和人物身份1分。共5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按要求拟写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[2020衡阳《三个目标之后》]在生活中，我们常常为那些“超越个人功利”，有大善、大爱、大美的人点赞，请用简洁的语言补充一个类似的事例，要求写出人物的名字和相关优秀事迹。(2分)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示例：疫情期间，84岁高龄的钟南山院士不顾个人安危，奔赴抗击疫情的第一线，为国家和人民的生命安全殚精竭虑。(2分)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按要求拟写</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[2020铜仁《永不折服的中国脊梁》]哪有什么岁月静好，只是有人替我们负重前行。结合文本内容和下面的链接材料，给替我们负重前行的鲁迅、毛泽东、习近平和钟南山写一段感谢词。要求：不少于50个字，至少运用一种修辞手法。(5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链接材料：</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世上本没有路，走的人多了，也便成了路。(鲁迅)</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孩儿立志出乡关，学不成名誓不还。埋骨何须桑梓地，人生无处不青山。(毛泽东)</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我将无我，不负人民。(习近平)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根据文意拟写</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21</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按要求补写</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略。(5分)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[七下《老王》“思考探究”]读完这篇课文，也许你会联想到下面这些词语：穷苦、命运、平等、尊重、同情、人道关怀……你能结合课文内容，围绕其中的一两个词语谈谈感受吗?</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507746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人道关怀的体现是以人为本，尊重和保护个体生命、个体人格、个体价值，尊重和保障法律赋予的个体权利、个体尊严。作者一家关心老王的生计，尽可能地照顾老王的生意，尊重老王，让他有尊严地挣钱；而老王知恩图报，在作者一家最狼狈的时候，不避风险，倾力相助。善良之心互相传递、互相支撑，正是基于平等意识的“人道关怀”。这也促使我们思考，如何让“人道关怀”照耀社会的每个角落，保障每个个体的合法权益，让忠厚善良、吃苦耐劳的“老王”们，能够凭借诚实劳动，过上有尊严的生活。</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[2009河南《前方遭遇塌方》]请将下面尚未完成的读书卡片填写完整。(2分)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3415030"/>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老人们渐渐安静下来，他们交换着眼神，若有所悟地离开了。</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不久，他们就挤满了我爷爷的房间，我也凑了过去，却被爷爷赶了出来。哼，我才不稀罕听他们又说老歪呢!不过，我还是隐约听到了，什么管饭啊，什么给钱啊，什么他那脾气不行啊……</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过了一会儿，他们一个个叹息着离开了。爷爷坐在大门槛上，铜头烟管敲得石阶“嘣嘣”响。</a:t>
            </a:r>
          </a:p>
        </p:txBody>
      </p:sp>
    </p:spTree>
  </p:cSld>
  <p:clrMapOvr>
    <a:masterClrMapping/>
  </p:clrMapOvr>
  <p:transition spd="med">
    <p:wipe dir="d"/>
  </p:transition>
  <p:timing/>
</p:sld>
</file>

<file path=ppt/slides/slide5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ctr">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读书卡片</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篇目：《前方遭遇塌方》　　　　　　作者：肖复兴</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摘句：一个人的性格会在平常的日子里显现出来，一个人的品格却在关键时刻尤其是危险的时刻更为凸显，那是一个人生命最鲜亮的底色。</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启示：</a:t>
            </a:r>
          </a:p>
        </p:txBody>
      </p:sp>
      <p:sp>
        <p:nvSpPr>
          <p:cNvPr id="2" name="圆角矩形 1"/>
          <p:cNvSpPr/>
          <p:nvPr/>
        </p:nvSpPr>
        <p:spPr>
          <a:xfrm>
            <a:off x="728345" y="2233930"/>
            <a:ext cx="10066655" cy="2950210"/>
          </a:xfrm>
          <a:prstGeom prst="roundRec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危难之时方显英雄本色。(2分)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[2020宁波《城堡旁的老树》]寓言是寄寓着道理的故事，往往批判了某一种社会现象或某一类人物，让读者通过反思获得启迪。阅读本则寓言，结合故事情节和形象，联系生活现象，谈谈你获得的启示。(6分)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曾经胆小的老鼠，发现王冠后，欲望开始膨胀：占地为王、建造城堡、与蟾蜍国开战、致使老树毁灭。这让我想到历史上有些君主，为了满足自己膨胀的欲望，频频发动战争，致使生灵涂炭。我从中获得启示：要节制自己的欲望。(结合情节、形象2分，联系生活现象2分，从中获得启示2分。共6分。其他符合题意的答案亦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开头提到山头有一座破旧不堪的城堡，暗示这里曾有过繁荣的王国。后来，鼠王重建城堡，建立了强大的王国。百年之后，老鼠王国不复存在，山头又只剩下残破的城堡和古老的王冠，还有一株新生的树苗。这让我想到历史上封建王朝的更替以及生命的轮回。我从中获得启示：毁灭与新生是亘古不变的规律。(结合情节、形象2分，联系生活现象2分，从中获得启示2分。共6分。其他符合题意的答案亦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452310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三：老鼠借老树之根躲过老鹰的追捕；与蟾蜍国开战后，向老树索取果实、树枝；最后点燃老树作篝火来庆祝战争的胜利。而老树面对鼠王一次次的索取，都是一言不发，默默忍受。这让我想到现实生活中子女对父母过度索求，父母则对子女溺爱、纵容。我从中获得启示：要掌控好给予与索取的平衡。(结合情节、形象2分，联系生活现象2分，从中获得启示2分。共6分。其他符合题意的答案亦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第一步：仔细审题。</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如果题干要求“联系文章表达的情感谈感受”，一定要先分析作者表达的情感，再谈感受；如果题干要求“结合文章的主题谈启示”，一定要先分析文章的主题，再谈获得的启示。</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第二步：抓关键句。</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反复阅读文章，抓住中心句、过渡句、抒情议论句等关键语句，把握文章主旨，由文章主旨衍生阅读启示。</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第三步：联系生活实际。</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答出阅读启示后，结合生活实际进行具体阐述。所摆生活实例要与文章内容有关且必须能支撑或佐证自己的观点。</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谈感悟启示</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方法技巧</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第四步：总结启示或观点。</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组织语言时，一般采用“总—分—总”的结构。先用“我认为(觉得)……”表达自己的想法或感悟，然后结合文章内容从几个方面具体阐述，阐述完毕后，用一句简明的话总结或重申获得的启示或得出的观点。</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3415030"/>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“槐树下，槐花飘，老歪就要回来喽……”小伙伴在老槐树下奔跑着，又唱起了儿歌。</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老歪支起小铁炉，点燃了烟火。一缕烟冉冉升起，氤氲在老槐树上。</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不知什么时候，呆坐在门口的爷爷不见了，我家尘封已久的阁楼却亮了灯。</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不到半个时辰，村里的老人们不约而同地朝老槐树走来，看到对方拎着抱着的东西时，先是露出吃惊的神情，继而会心地笑了。</a:t>
            </a:r>
          </a:p>
        </p:txBody>
      </p:sp>
    </p:spTree>
  </p:cSld>
  <p:clrMapOvr>
    <a:masterClrMapping/>
  </p:clrMapOvr>
  <p:transition spd="med">
    <p:wipe dir="d"/>
  </p:transition>
  <p:timing/>
</p:sld>
</file>

<file path=ppt/slides/slide5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发表看法</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对接教材</a:t>
            </a:r>
          </a:p>
          <a:p>
            <a:pPr algn="ctr">
              <a:lnSpc>
                <a:spcPct val="150000"/>
              </a:lnSpc>
            </a:pP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zh-CN" altLang="en-US" sz="2400">
                <a:latin typeface="宋体" panose="02010600030101010101" pitchFamily="2" charset="-122"/>
                <a:ea typeface="宋体" panose="02010600030101010101" pitchFamily="2" charset="-122"/>
                <a:cs typeface="宋体" panose="02010600030101010101" pitchFamily="2" charset="-122"/>
              </a:rPr>
              <a:t>  [九上《范进中举》“思考探究”]范进中举，喜极而疯，是喜剧，还是悲剧?结合课文的相关描写，谈谈你的看法。</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发表看法</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【示例一】范进喜极而疯是一场喜剧，理由是：①文中写范进发疯和胡屠户打嘴巴都运用了夸张手法；②揭露了当时士人热衷功名的丑恶灵魂和市侩的趋炎附势的嘴脸；③范进终于清醒过来，结局圆满。</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发表看法</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范进喜极而疯是一场悲剧，理由是：①从人物命运的角度说这是一场悲剧，把一生浪费在科举考场中，是范进的人生悲剧；②把知识分子束缚在科举制度框架内，扼杀他的独立的人格和自由的灵魂，是国家民族的悲剧。</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发表看法</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[2020杭州《家有斑鸠》]文章以“我将等待”结尾，“我”能等来“我家的斑鸠”吗?请联系全文和生活体验简要分析。(4分)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396938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发表看法</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能等来。从文中看，“我”与斑鸠的关系已有了突破性进展，“我”觉得假以时日斑鸠会随心无虞地落到小院里；现实生活中人们尊重自然、保护鸟兽的意识已越来越强，经常见到人鸟兽和谐相处的情景。相信通过我们的努力，斑鸠定能慢慢建立起对人类的信任。(4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发表看法</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示例二：不能等来。文中写过去人们对鸟类的伤害，让“斑鸠”一直对人类保持戒心；生活中还有不少人缺乏尊重自然保护生态的意识，伤害鸟兽的行为也时有发生。斑鸠要建立起对人类的信任还很困难。(4分)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发表看法</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[2020广州《1985年的一场电影》]小说中，我们家并不富裕，父亲却坚持为庆祝姐姐考上大学请大家看电影。对“父亲”的这个举动，你赞同吗?说说你的理由。(3分)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发表看法</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示例一：赞同。这是父亲对女儿爱的体现，父亲辛勤劳作，终于把女儿供上了大学，这种富有仪式感的庆祝方式也是对父亲付出的肯定。(意思对即可。3分)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谈感悟启示、发表看法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22</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考向</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　发表看法</a:t>
            </a: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示例二：不赞同。爱的表达方式有很多种，小说中的家庭并不富裕，在这种条件下，不必破费铺张，可以把钱拿去做更有实际意义的事。(意思对即可。3分)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对接统编教材【全国视野新考法】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[2020盐城《人间烟火气》]本文第⑤段与链接材料都写到了妻子(老婆)与母亲，试分析其情感表达的侧重点有何不同。(4分)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【链接材料】　</a:t>
            </a:r>
            <a:r>
              <a:rPr lang="zh-CN" altLang="en-US" sz="2400">
                <a:latin typeface="楷体" panose="02010609060101010101" pitchFamily="49" charset="-122"/>
                <a:ea typeface="楷体" panose="02010609060101010101" pitchFamily="49" charset="-122"/>
                <a:cs typeface="宋体" panose="02010600030101010101" pitchFamily="2" charset="-122"/>
              </a:rPr>
              <a:t>我的母亲老了，她早已习惯听从她强壮的儿子；我的儿子还小，他还习惯听从他高大的父亲；妻子呢，在外面，她总是听我的。</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《我的太爷老师》</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2020</a:t>
            </a:r>
            <a:r>
              <a:rPr lang="zh-CN" altLang="en-US">
                <a:solidFill>
                  <a:schemeClr val="bg1"/>
                </a:solidFill>
                <a:sym typeface="+mn-lt"/>
              </a:rPr>
              <a:t>河南</a:t>
            </a:r>
          </a:p>
        </p:txBody>
      </p:sp>
      <p:sp>
        <p:nvSpPr>
          <p:cNvPr id="2" name="文本框 1"/>
          <p:cNvSpPr txBox="1"/>
          <p:nvPr/>
        </p:nvSpPr>
        <p:spPr>
          <a:xfrm>
            <a:off x="382905" y="1019810"/>
            <a:ext cx="11426825" cy="563118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⑤太爷对我们纪律的要求有些酷苛，不许迟到，更不许逃学旷课。如果谁没来上课，太爷会派一个娃子去他家请，如果还不来，就派四个男娃去抬。所以如果不想上学，我们哪怕跑到野地里去，也不敢在家里待着。如果你今天没有来，那明天一大早提前去，把学堂打扫得干干净净，太爷才不会处罚你。</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⑥西土边壤，春夏之交时才山青草绿。每到这时，太爷就带着我们排着队，敲锣打鼓地去山野，那时我还不知道世上有所谓踏青。山野翠绿，风和日丽，花香气清，百鸟欢鸣。我们挖野菜，追蝴蝶，采花蜜，摘大把的狗艳艳花，将花里面的小虫子抖出来，盘成花环戴在头上；把开了花的马莲从节上掐下，一吸一吹，“啾啾”鸣响。十几个娃娃，背着装满野菜的背篼，戴着鲜花的王冠，吹着自己的号角，像打了胜仗的战士，在将军的带领下，敲着得胜鼓满载而归。</a:t>
            </a:r>
          </a:p>
        </p:txBody>
      </p:sp>
    </p:spTree>
  </p:cSld>
  <p:clrMapOvr>
    <a:masterClrMapping/>
  </p:clrMapOvr>
  <p:transition spd="med">
    <p:wipe dir="d"/>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2861310"/>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老槐树底下，一圈破破烂烂的铁锅很快把老歪围在了中央。</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最后一个朝老槐树走来的是万老汉。他捧着一口铁锅，一瘸一拐地，着急但又缓慢地走着。铁锅上有一道崭新的豁口。</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雪花从槐树的枝丫间飘落下来，像春天的槐花，纷纷扬扬……</a:t>
            </a:r>
          </a:p>
          <a:p>
            <a:pPr algn="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(作者：刘会然。有删改)</a:t>
            </a:r>
          </a:p>
        </p:txBody>
      </p:sp>
    </p:spTree>
  </p:cSld>
  <p:clrMapOvr>
    <a:masterClrMapping/>
  </p:clrMapOvr>
  <p:transition spd="med">
    <p:wipe dir="d"/>
  </p:transition>
  <p:timing/>
</p:sld>
</file>

<file path=ppt/slides/slide6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对接统编教材【全国视野新考法】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本文通过写老婆、母亲默默地为家辛勤付出，表达了对老婆、母亲的敬爱、赞美。《散步》通过写妻子、母亲总是听从“我”的话，体现了妻子、母亲对“我”的信任与依赖，表达了“我”内心的责任感。(4分)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对接统编教材【全国视野新考法】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[2020扬州《俗世奇人：弹弓杨》]中外文学作品中奇人不少。你认为下列人物中哪一位的“奇”与弹弓杨的“奇”更接近?结合情节简要阐明理由。(4分)</a:t>
            </a:r>
          </a:p>
          <a:p>
            <a:pPr algn="l">
              <a:lnSpc>
                <a:spcPct val="150000"/>
              </a:lnSpc>
            </a:pPr>
            <a:r>
              <a:rPr lang="zh-CN" altLang="en-US" sz="2400">
                <a:latin typeface="楷体" panose="02010609060101010101" pitchFamily="49" charset="-122"/>
                <a:ea typeface="楷体" panose="02010609060101010101" pitchFamily="49" charset="-122"/>
                <a:cs typeface="楷体" panose="02010609060101010101" pitchFamily="49" charset="-122"/>
              </a:rPr>
              <a:t>武松(《水浒传》)、燕赤霞(《聊斋志异》)、尼摩船长(《海底两万里》)</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对接统编教材【全国视野新考法】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我认为《水浒传》中武松的“奇”与弹弓杨的“奇”更接近。武松本领高强，能够赤手空拳打死猛虎；武松还是一个英勇正义、疾恶如仇的人，他醉打蒋门神、大闹飞云浦的行为令人钦佩。而弹弓杨也是一个技艺高超，一身正义，愿为民除害的人。(4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对接统编教材【全国视野新考法】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30695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示例二：我认为《聊斋志异》中燕赤霞的“奇”与弹弓杨的“奇”更接近。燕赤霞性格刚直，本领高强，会降妖除魔，正义凛然。而弹弓杨也是一个技艺高超，富有正义感的人。(4分)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对接统编教材【全国视野新考法】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23</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三：我认为《海底两万里》中尼摩船长的“奇”与弹弓杨的“奇”更接近。尼摩船长知识渊博，本领高强且极富正义感，他搜集海底金银财宝，支援被压迫民族的正义斗争。而弹弓杨也是一个技艺高超，一身正义，愿为民除害的人。(4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探究文章开头和结尾【全国视野新考法】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[2020重庆B卷《草根募捐晚会》]有人给文章添加了一个结尾：“半月后，老李的手术在中心医院进行……”与选文相比，你认为哪个结尾更好?说出你的理由。(4分)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探究文章开头和结尾【全国视野新考法】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示例一：选文结尾更好。(1分)理由：给读者留下广阔的想象空间，余味无穷。(3分)(共4分)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探究文章开头和结尾【全国视野新考法】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1753235"/>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示例二：添加后的结尾更好。(1分)理由：结构上，首尾呼应，结构完整；(2分)内容上，结果圆满，符合读者的心理期待。(1分)(共4分)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探究文章开头和结尾【全国视野新考法】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[2020绍兴《豪华保险柜》]结合全文，请为段开头句选择一个更贴合选文的版本，并说明理由。(3分)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A.伴随着《金与银》的音乐，保险柜的门徐徐打开，里面的灯也亮了起来。(王维幸译)</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B.当门打开的时候，装在里面的自动音响装置就开始播送起优美动听的音乐来。并且，保险箱内部的照明灯也亮了起来。(李有宽译)</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探究文章开头和结尾【全国视野新考法】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小贴士</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宋体" panose="02010600030101010101" pitchFamily="2" charset="-122"/>
              </a:rPr>
              <a:t>阅读外国小说，我们常常会面临不同版本的译文选择，好的译文能更贴近原作，让你更好地把握人物形象，感受作品的语言风格。</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6451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1.请结合全文内容，概括村里的老人们和老歪之间的故事。(4分)</a:t>
            </a:r>
          </a:p>
        </p:txBody>
      </p:sp>
      <p:sp>
        <p:nvSpPr>
          <p:cNvPr id="3" name="文本框 2"/>
          <p:cNvSpPr txBox="1"/>
          <p:nvPr/>
        </p:nvSpPr>
        <p:spPr>
          <a:xfrm>
            <a:off x="807085" y="2956560"/>
            <a:ext cx="9730740" cy="230695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过去，老歪来村里补锅，帮助过老人们；老歪走后，老人们对他念念不忘，盼他回来。②现在，老歪回来了，老人们劝他留下，他拒绝了；最后老人们用让他补铁锅的方式帮助他。（意思对即可。一点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探究文章开头和结尾【全国视野新考法】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示例一：我选A　A句点明了保险柜打开时响起的音乐的名称——《金与银》，这是主人公精心选择的，与保险柜外银内金的设计主题相匹配，折射出“我”对金银的独特喜好。而且此句语言简洁明了，与选文整体风格一致。(可以从“金与银”“徐徐”任一角度切入。共3分。若有其他发现，酌情给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探究文章开头和结尾【全国视野新考法】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24</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示例二：我选A　“徐徐”描摹出保险柜门打开的情状，使小说叙事节奏由疾趋缓，折射出“我”对自己的设计颇有信心，同时为下文情节的突转埋下伏笔。而且此句语言简洁明了，与选文整体风格一致。(可以从“金与银”“徐徐”任一角度切入。共3分。若有其他发现，酌情给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揣摩朗读情感和语气【全国视野新考法】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[2020长春《理想的风筝》]结合文本，揣摩刘老师说话时的语气，选出判断不恰当的一项。	(　　)(2分)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A.“……我就是那时候被她甩掉了一条腿的。”(凝重、严肃)</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B.“好!五分!”(肯定、赞赏)</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C.“别紧张，想想，想想，再好好想想。”(鼓励、期待)</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D.“你们不要管，我自己来。”(自信、坚定)</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揣摩朗读情感和语气【全国视野新考法】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119888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A(2分)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揣摩朗读情感和语气【全国视野新考法】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sym typeface="+mn-ea"/>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[2020湖州《会飞的太阳》]学习全文后，老师请一位同学用恰当的情感和语气来朗读第⑤段。你认为下面哪一项是最恰当的?请选择并阐述理由。(3分)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A.温情，舒缓</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B.同情，沉重</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C.愤怒，激昂</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揣摩朗读情感和语气【全国视野新考法】</a:t>
            </a:r>
          </a:p>
        </p:txBody>
      </p:sp>
      <p:sp>
        <p:nvSpPr>
          <p:cNvPr id="9" name="文本框 8"/>
          <p:cNvSpPr txBox="1"/>
          <p:nvPr/>
        </p:nvSpPr>
        <p:spPr>
          <a:xfrm>
            <a:off x="-6351"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solidFill>
                  <a:schemeClr val="bg1"/>
                </a:solidFill>
                <a:sym typeface="+mn-lt"/>
              </a:rPr>
              <a:t>25</a:t>
            </a: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2155" y="1336675"/>
            <a:ext cx="11357610" cy="2861310"/>
          </a:xfrm>
          <a:prstGeom prst="rect">
            <a:avLst/>
          </a:prstGeom>
        </p:spPr>
        <p:txBody>
          <a:bodyPr wrap="square">
            <a:spAutoFit/>
          </a:bodyPr>
          <a:lstStyle/>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这段文字描写老妇人“追赶”太阳晒被子的情状。阳光虽然只有一星点儿，但老人们不以为意，安宁祥和，透露出她们的悠闲从容，这也感染着作者。整段文字，既无愤怒，也不沉重。所以用“温情、舒缓”的情感和语气来朗读最恰当。(意思对即可。选择1分，理由2分。共3分)</a:t>
            </a:r>
          </a:p>
        </p:txBody>
      </p:sp>
      <p:pic>
        <p:nvPicPr>
          <p:cNvPr id="10" name="New picture"/>
          <p:cNvPicPr/>
          <p:nvPr/>
        </p:nvPicPr>
        <p:blipFill>
          <a:blip r:embed="rId2"/>
          <a:stretch>
            <a:fillRect/>
          </a:stretch>
        </p:blipFill>
        <p:spPr>
          <a:xfrm>
            <a:off x="10833100" y="11772900"/>
            <a:ext cx="342900" cy="266700"/>
          </a:xfrm>
          <a:prstGeom prst="cube">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175323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2.请从细节描写的角度赏析文中画线的语句。(4分)</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宋体" panose="02010600030101010101" pitchFamily="2" charset="-122"/>
              </a:rPr>
              <a:t>他捧着一口铁锅，一瘸一拐地，着急但又缓慢地走着。铁锅上有一道崭新的豁口。</a:t>
            </a:r>
          </a:p>
        </p:txBody>
      </p:sp>
      <p:sp>
        <p:nvSpPr>
          <p:cNvPr id="3" name="文本框 2"/>
          <p:cNvSpPr txBox="1"/>
          <p:nvPr/>
        </p:nvSpPr>
        <p:spPr>
          <a:xfrm>
            <a:off x="845185" y="3297555"/>
            <a:ext cx="9730740" cy="230695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一瘸一拐”“着急但又缓慢”“崭新的豁口”等细节描写，生动细腻地表现了万老汉急于帮助老歪的心理和他想方设法帮助老歪的良苦用心，（2分）突出了万老汉的知恩图报和对老歪的理解与尊重。（2分）（意思对即可。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6451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3.儿歌在文中出现了两次，分别有什么作用?请结合上下文简要分析。(4分)</a:t>
            </a:r>
          </a:p>
        </p:txBody>
      </p:sp>
      <p:sp>
        <p:nvSpPr>
          <p:cNvPr id="4" name="文本框 3"/>
          <p:cNvSpPr txBox="1"/>
          <p:nvPr/>
        </p:nvSpPr>
        <p:spPr>
          <a:xfrm>
            <a:off x="857885" y="2439670"/>
            <a:ext cx="9730740" cy="3415030"/>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第一次：①设置悬念，引出“老歪是谁”的疑问，激发读者的阅读兴趣。②暗含盼望老歪回来之意，引起下文。③用“槐树下，槐花飘”营造优美温馨的意境。（答出任意两点，意思对即可。一点1分，共2分）第二次：①以孩子们唱儿歌的无忧无虑，反衬爷爷想帮老歪又不知如何帮的苦恼。②舒缓沉闷压抑的气氛，暗示情节的变化。（意思对即可。一点1分，共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《槐树下，槐花飘》</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201</a:t>
            </a:r>
            <a:r>
              <a:rPr lang="en-US">
                <a:solidFill>
                  <a:schemeClr val="bg1"/>
                </a:solidFill>
                <a:sym typeface="+mn-lt"/>
              </a:rPr>
              <a:t>8</a:t>
            </a:r>
            <a:r>
              <a:rPr lang="en-US" altLang="zh-CN">
                <a:solidFill>
                  <a:schemeClr val="bg1"/>
                </a:solidFill>
                <a:sym typeface="+mn-lt"/>
              </a:rPr>
              <a:t>B</a:t>
            </a:r>
            <a:r>
              <a:rPr lang="zh-CN" altLang="en-US">
                <a:solidFill>
                  <a:schemeClr val="bg1"/>
                </a:solidFill>
                <a:sym typeface="+mn-lt"/>
              </a:rPr>
              <a:t>卷</a:t>
            </a:r>
          </a:p>
        </p:txBody>
      </p:sp>
      <p:sp>
        <p:nvSpPr>
          <p:cNvPr id="2" name="文本框 1"/>
          <p:cNvSpPr txBox="1"/>
          <p:nvPr/>
        </p:nvSpPr>
        <p:spPr>
          <a:xfrm>
            <a:off x="534035" y="1443990"/>
            <a:ext cx="11426825" cy="6451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4.文章用第一人称“我”来讲述故事有什么好处?请结合全文内容简要分析。(4分)</a:t>
            </a:r>
          </a:p>
        </p:txBody>
      </p:sp>
      <p:sp>
        <p:nvSpPr>
          <p:cNvPr id="3" name="文本框 2"/>
          <p:cNvSpPr txBox="1"/>
          <p:nvPr/>
        </p:nvSpPr>
        <p:spPr>
          <a:xfrm>
            <a:off x="927735" y="2552700"/>
            <a:ext cx="10639425" cy="396938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①用“我”的听闻和心理串起一个跨越十多年的故事，线索清晰，构思巧妙。②用“我”断断续续的听闻连缀起老歪的故事，给读者留下想象的空间（节省笔墨）。③用“我”的不解来设置悬念，增强读者的阅读兴趣。④用“我”的不解和不满突出（衬托）老人们重情重义、知恩图报的美好品德。⑤用第一人称来讲述故事，增加文章的真实性和感染力。⑥用“我”这样一个孩子的单纯眼光来淡化故事背景，增添童趣和温馨。（答出任意四点，意思对即可。一点1分，共4分。若有其他答案，言之成理亦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Freeform 5"/>
          <p:cNvSpPr/>
          <p:nvPr/>
        </p:nvSpPr>
        <p:spPr bwMode="auto">
          <a:xfrm>
            <a:off x="4642931" y="2018413"/>
            <a:ext cx="2906139" cy="2620214"/>
          </a:xfrm>
          <a:custGeom>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EE3028"/>
          </a:solidFill>
          <a:ln w="9525" cap="flat">
            <a:noFill/>
            <a:prstDash val="solid"/>
            <a:miter lim="800000"/>
          </a:ln>
        </p:spPr>
        <p:txBody>
          <a:bodyPr vert="horz" wrap="square" lIns="91440" tIns="45720" rIns="91440" bIns="45720" numCol="1" anchor="ctr" anchorCtr="0" compatLnSpc="1"/>
          <a:lstStyle/>
          <a:p>
            <a:pPr algn="ctr"/>
            <a:r>
              <a:rPr lang="zh-CN" altLang="en-US" sz="4000" b="1" smtClean="0">
                <a:solidFill>
                  <a:schemeClr val="bg1"/>
                </a:solidFill>
                <a:cs typeface="+mn-ea"/>
                <a:sym typeface="+mn-lt"/>
              </a:rPr>
              <a:t>考点 </a:t>
            </a:r>
            <a:endParaRPr lang="zh-CN" altLang="en-US" sz="4000" b="1">
              <a:solidFill>
                <a:schemeClr val="bg1"/>
              </a:solidFill>
              <a:cs typeface="+mn-ea"/>
              <a:sym typeface="+mn-lt"/>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iṣļiḑé"/>
          <p:cNvSpPr txBox="1"/>
          <p:nvPr/>
        </p:nvSpPr>
        <p:spPr bwMode="auto">
          <a:xfrm>
            <a:off x="0" y="-1"/>
            <a:ext cx="12192000" cy="571501"/>
          </a:xfrm>
          <a:prstGeom prst="rect">
            <a:avLst/>
          </a:prstGeom>
          <a:solidFill>
            <a:srgbClr val="EE3028"/>
          </a:solidFill>
          <a:ln w="9525">
            <a:noFill/>
            <a:miter lim="800000"/>
          </a:ln>
        </p:spPr>
        <p:txBody>
          <a:bodyPr wrap="square" lIns="91440" tIns="45720" rIns="91440" bIns="45720" anchor="ctr" anchorCtr="0">
            <a:normAutofit fontScale="97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3200" b="1">
                <a:solidFill>
                  <a:schemeClr val="bg1"/>
                </a:solidFill>
              </a:rPr>
              <a:t>目录</a:t>
            </a:r>
            <a:r>
              <a:rPr lang="zh-CN" altLang="en-US" sz="2000" b="1">
                <a:solidFill>
                  <a:schemeClr val="bg1"/>
                </a:solidFill>
              </a:rPr>
              <a:t>（河南</a:t>
            </a:r>
            <a:r>
              <a:rPr lang="en-US" altLang="zh-CN" sz="2000" b="1">
                <a:solidFill>
                  <a:schemeClr val="bg1"/>
                </a:solidFill>
              </a:rPr>
              <a:t>·</a:t>
            </a:r>
            <a:r>
              <a:rPr lang="zh-CN" altLang="en-US" sz="2000" b="1" smtClean="0">
                <a:solidFill>
                  <a:schemeClr val="bg1"/>
                </a:solidFill>
              </a:rPr>
              <a:t>中考 ）</a:t>
            </a:r>
            <a:endParaRPr lang="en-US" altLang="zh-CN" sz="2000" b="1">
              <a:solidFill>
                <a:schemeClr val="bg1"/>
              </a:solidFill>
            </a:endParaRPr>
          </a:p>
        </p:txBody>
      </p:sp>
      <p:grpSp>
        <p:nvGrpSpPr>
          <p:cNvPr id="7" name="组合 6"/>
          <p:cNvGrpSpPr/>
          <p:nvPr/>
        </p:nvGrpSpPr>
        <p:grpSpPr>
          <a:xfrm>
            <a:off x="354738" y="878885"/>
            <a:ext cx="1596297" cy="576159"/>
            <a:chOff x="5205047" y="3778051"/>
            <a:chExt cx="1596297" cy="576159"/>
          </a:xfrm>
          <a:solidFill>
            <a:srgbClr val="EE3028"/>
          </a:solidFill>
        </p:grpSpPr>
        <p:sp>
          <p:nvSpPr>
            <p:cNvPr id="8" name="圆角矩形 42">
              <a:hlinkClick r:id="rId2"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smtClean="0"/>
                <a:t>考点 </a:t>
              </a:r>
              <a:endParaRPr lang="zh-CN" altLang="en-US" sz="2600" b="1"/>
            </a:p>
          </p:txBody>
        </p:sp>
        <p:sp>
          <p:nvSpPr>
            <p:cNvPr id="9"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sp>
        <p:nvSpPr>
          <p:cNvPr id="12" name="文本框 11"/>
          <p:cNvSpPr txBox="1"/>
          <p:nvPr/>
        </p:nvSpPr>
        <p:spPr>
          <a:xfrm>
            <a:off x="3546475" y="1112520"/>
            <a:ext cx="5099050" cy="5631180"/>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考点1  内容的理解与概括</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考向1  梳理、概括文章内容</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考向2  归纳、复述故事情节</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考向3  理解、分析文章内容</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考向4  把握事物特点及内涵</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考点2  标题的分析与把握</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考向1  理解标题含义</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考向2  分析标题的作用/妙处</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考向3  拟写标题</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考向4  标题分析与探究</a:t>
            </a:r>
          </a:p>
        </p:txBody>
      </p:sp>
    </p:spTree>
  </p:cSld>
  <p:clrMapOvr>
    <a:masterClrMapping/>
  </p:clrMapOvr>
  <p:transition spd="med">
    <p:wipe dir="d"/>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iṣļiḑé"/>
          <p:cNvSpPr txBox="1"/>
          <p:nvPr/>
        </p:nvSpPr>
        <p:spPr bwMode="auto">
          <a:xfrm>
            <a:off x="0" y="-1"/>
            <a:ext cx="12192000" cy="571501"/>
          </a:xfrm>
          <a:prstGeom prst="rect">
            <a:avLst/>
          </a:prstGeom>
          <a:solidFill>
            <a:srgbClr val="EE3028"/>
          </a:solidFill>
          <a:ln w="9525">
            <a:noFill/>
            <a:miter lim="800000"/>
          </a:ln>
        </p:spPr>
        <p:txBody>
          <a:bodyPr wrap="square" lIns="91440" tIns="45720" rIns="91440" bIns="45720" anchor="ctr" anchorCtr="0">
            <a:normAutofit fontScale="97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3200" b="1">
                <a:solidFill>
                  <a:schemeClr val="bg1"/>
                </a:solidFill>
              </a:rPr>
              <a:t>目录</a:t>
            </a:r>
            <a:r>
              <a:rPr lang="zh-CN" altLang="en-US" sz="2000" b="1">
                <a:solidFill>
                  <a:schemeClr val="bg1"/>
                </a:solidFill>
              </a:rPr>
              <a:t>（河南</a:t>
            </a:r>
            <a:r>
              <a:rPr lang="en-US" altLang="zh-CN" sz="2000" b="1">
                <a:solidFill>
                  <a:schemeClr val="bg1"/>
                </a:solidFill>
              </a:rPr>
              <a:t>·</a:t>
            </a:r>
            <a:r>
              <a:rPr lang="zh-CN" altLang="en-US" sz="2000" b="1" smtClean="0">
                <a:solidFill>
                  <a:schemeClr val="bg1"/>
                </a:solidFill>
              </a:rPr>
              <a:t>中考 ）</a:t>
            </a:r>
            <a:endParaRPr lang="en-US" altLang="zh-CN" sz="2000" b="1">
              <a:solidFill>
                <a:schemeClr val="bg1"/>
              </a:solidFill>
            </a:endParaRPr>
          </a:p>
        </p:txBody>
      </p:sp>
      <p:grpSp>
        <p:nvGrpSpPr>
          <p:cNvPr id="7" name="组合 6"/>
          <p:cNvGrpSpPr/>
          <p:nvPr/>
        </p:nvGrpSpPr>
        <p:grpSpPr>
          <a:xfrm>
            <a:off x="354738" y="878885"/>
            <a:ext cx="1596297" cy="576159"/>
            <a:chOff x="5205047" y="3778051"/>
            <a:chExt cx="1596297" cy="576159"/>
          </a:xfrm>
          <a:solidFill>
            <a:srgbClr val="EE3028"/>
          </a:solidFill>
        </p:grpSpPr>
        <p:sp>
          <p:nvSpPr>
            <p:cNvPr id="8" name="圆角矩形 42">
              <a:hlinkClick r:id="rId2"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smtClean="0"/>
                <a:t>考点 </a:t>
              </a:r>
              <a:endParaRPr lang="zh-CN" altLang="en-US" sz="2600" b="1"/>
            </a:p>
          </p:txBody>
        </p:sp>
        <p:sp>
          <p:nvSpPr>
            <p:cNvPr id="9"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sp>
        <p:nvSpPr>
          <p:cNvPr id="12" name="文本框 11"/>
          <p:cNvSpPr txBox="1"/>
          <p:nvPr/>
        </p:nvSpPr>
        <p:spPr>
          <a:xfrm>
            <a:off x="3533140" y="1454785"/>
            <a:ext cx="5622290" cy="5077460"/>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考点3  把握文章线索</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考点4  理解词句含义</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考向1  理解词语的含义</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考向2  理解语句含意</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考点5  概括及探究主旨</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考点6  探究写作意图</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考点7  重点词句赏析</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考向1  限定角度赏析词句</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考向2  任选/自选角度赏析词句</a:t>
            </a:r>
          </a:p>
        </p:txBody>
      </p:sp>
    </p:spTree>
  </p:cSld>
  <p:clrMapOvr>
    <a:masterClrMapping/>
  </p:clrMapOvr>
  <p:transition spd="med">
    <p:wipe dir="d"/>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iṣļiḑé"/>
          <p:cNvSpPr txBox="1"/>
          <p:nvPr/>
        </p:nvSpPr>
        <p:spPr bwMode="auto">
          <a:xfrm>
            <a:off x="0" y="-1"/>
            <a:ext cx="12192000" cy="571501"/>
          </a:xfrm>
          <a:prstGeom prst="rect">
            <a:avLst/>
          </a:prstGeom>
          <a:solidFill>
            <a:srgbClr val="EE3028"/>
          </a:solidFill>
          <a:ln w="9525">
            <a:noFill/>
            <a:miter lim="800000"/>
          </a:ln>
        </p:spPr>
        <p:txBody>
          <a:bodyPr wrap="square" lIns="91440" tIns="45720" rIns="91440" bIns="45720" anchor="ctr" anchorCtr="0">
            <a:normAutofit fontScale="97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3200" b="1">
                <a:solidFill>
                  <a:schemeClr val="bg1"/>
                </a:solidFill>
              </a:rPr>
              <a:t>目录</a:t>
            </a:r>
            <a:r>
              <a:rPr lang="zh-CN" altLang="en-US" sz="2000" b="1">
                <a:solidFill>
                  <a:schemeClr val="bg1"/>
                </a:solidFill>
              </a:rPr>
              <a:t>（河南</a:t>
            </a:r>
            <a:r>
              <a:rPr lang="en-US" altLang="zh-CN" sz="2000" b="1">
                <a:solidFill>
                  <a:schemeClr val="bg1"/>
                </a:solidFill>
              </a:rPr>
              <a:t>·</a:t>
            </a:r>
            <a:r>
              <a:rPr lang="zh-CN" altLang="en-US" sz="2000" b="1" smtClean="0">
                <a:solidFill>
                  <a:schemeClr val="bg1"/>
                </a:solidFill>
              </a:rPr>
              <a:t>中考 ）</a:t>
            </a:r>
            <a:endParaRPr lang="en-US" altLang="zh-CN" sz="2000" b="1">
              <a:solidFill>
                <a:schemeClr val="bg1"/>
              </a:solidFill>
            </a:endParaRPr>
          </a:p>
        </p:txBody>
      </p:sp>
      <p:grpSp>
        <p:nvGrpSpPr>
          <p:cNvPr id="7" name="组合 6"/>
          <p:cNvGrpSpPr/>
          <p:nvPr/>
        </p:nvGrpSpPr>
        <p:grpSpPr>
          <a:xfrm>
            <a:off x="354738" y="878885"/>
            <a:ext cx="1596297" cy="576159"/>
            <a:chOff x="5205047" y="3778051"/>
            <a:chExt cx="1596297" cy="576159"/>
          </a:xfrm>
          <a:solidFill>
            <a:srgbClr val="EE3028"/>
          </a:solidFill>
        </p:grpSpPr>
        <p:sp>
          <p:nvSpPr>
            <p:cNvPr id="8" name="圆角矩形 42">
              <a:hlinkClick r:id="rId2"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smtClean="0"/>
                <a:t>考点 </a:t>
              </a:r>
              <a:endParaRPr lang="zh-CN" altLang="en-US" sz="2600" b="1"/>
            </a:p>
          </p:txBody>
        </p:sp>
        <p:sp>
          <p:nvSpPr>
            <p:cNvPr id="9"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sp>
        <p:nvSpPr>
          <p:cNvPr id="12" name="文本框 11"/>
          <p:cNvSpPr txBox="1"/>
          <p:nvPr/>
        </p:nvSpPr>
        <p:spPr>
          <a:xfrm>
            <a:off x="3533140" y="1454785"/>
            <a:ext cx="5622290" cy="452310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考点8  环境描写的作用</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考点9  把握句段作用</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考点10  把握情节作用</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考点11  探究人物形象</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考向1  分析人物形象</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考向2  理解人物名称</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考向3  分析塑造人物形象的方法</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考向4  探究人物魅力</a:t>
            </a:r>
          </a:p>
        </p:txBody>
      </p:sp>
    </p:spTree>
  </p:cSld>
  <p:clrMapOvr>
    <a:masterClrMapping/>
  </p:clrMapOvr>
  <p:transition spd="med">
    <p:wipe dir="d"/>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iṣļiḑé"/>
          <p:cNvSpPr txBox="1"/>
          <p:nvPr/>
        </p:nvSpPr>
        <p:spPr bwMode="auto">
          <a:xfrm>
            <a:off x="0" y="-1"/>
            <a:ext cx="12192000" cy="571501"/>
          </a:xfrm>
          <a:prstGeom prst="rect">
            <a:avLst/>
          </a:prstGeom>
          <a:solidFill>
            <a:srgbClr val="EE3028"/>
          </a:solidFill>
          <a:ln w="9525">
            <a:noFill/>
            <a:miter lim="800000"/>
          </a:ln>
        </p:spPr>
        <p:txBody>
          <a:bodyPr wrap="square" lIns="91440" tIns="45720" rIns="91440" bIns="45720" anchor="ctr" anchorCtr="0">
            <a:normAutofit fontScale="97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3200" b="1">
                <a:solidFill>
                  <a:schemeClr val="bg1"/>
                </a:solidFill>
              </a:rPr>
              <a:t>目录</a:t>
            </a:r>
            <a:r>
              <a:rPr lang="zh-CN" altLang="en-US" sz="2000" b="1">
                <a:solidFill>
                  <a:schemeClr val="bg1"/>
                </a:solidFill>
              </a:rPr>
              <a:t>（河南</a:t>
            </a:r>
            <a:r>
              <a:rPr lang="en-US" altLang="zh-CN" sz="2000" b="1">
                <a:solidFill>
                  <a:schemeClr val="bg1"/>
                </a:solidFill>
              </a:rPr>
              <a:t>·</a:t>
            </a:r>
            <a:r>
              <a:rPr lang="zh-CN" altLang="en-US" sz="2000" b="1" smtClean="0">
                <a:solidFill>
                  <a:schemeClr val="bg1"/>
                </a:solidFill>
              </a:rPr>
              <a:t>中考 ）</a:t>
            </a:r>
            <a:endParaRPr lang="en-US" altLang="zh-CN" sz="2000" b="1">
              <a:solidFill>
                <a:schemeClr val="bg1"/>
              </a:solidFill>
            </a:endParaRPr>
          </a:p>
        </p:txBody>
      </p:sp>
      <p:grpSp>
        <p:nvGrpSpPr>
          <p:cNvPr id="7" name="组合 6"/>
          <p:cNvGrpSpPr/>
          <p:nvPr/>
        </p:nvGrpSpPr>
        <p:grpSpPr>
          <a:xfrm>
            <a:off x="354738" y="878885"/>
            <a:ext cx="1596297" cy="576159"/>
            <a:chOff x="5205047" y="3778051"/>
            <a:chExt cx="1596297" cy="576159"/>
          </a:xfrm>
          <a:solidFill>
            <a:srgbClr val="EE3028"/>
          </a:solidFill>
        </p:grpSpPr>
        <p:sp>
          <p:nvSpPr>
            <p:cNvPr id="8" name="圆角矩形 42">
              <a:hlinkClick r:id="rId2"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smtClean="0"/>
                <a:t>考点 </a:t>
              </a:r>
              <a:endParaRPr lang="zh-CN" altLang="en-US" sz="2600" b="1"/>
            </a:p>
          </p:txBody>
        </p:sp>
        <p:sp>
          <p:nvSpPr>
            <p:cNvPr id="9"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sp>
        <p:nvSpPr>
          <p:cNvPr id="12" name="文本框 11"/>
          <p:cNvSpPr txBox="1"/>
          <p:nvPr/>
        </p:nvSpPr>
        <p:spPr>
          <a:xfrm>
            <a:off x="3460115" y="1454785"/>
            <a:ext cx="6058535" cy="5077460"/>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考点12  分析次要人物</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考向1  次要人物的作用</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考向2  探究主要人物与次要人物</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考点13  把握人物情感、心理</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考向1  分析人物情感/心理</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考向2  分析表现人物情感/心理的方法</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考向3  描摹人物心理</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考向4  探究人物心理变化及其原因</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考点14  把握作者情感</a:t>
            </a:r>
          </a:p>
        </p:txBody>
      </p:sp>
    </p:spTree>
  </p:cSld>
  <p:clrMapOvr>
    <a:masterClrMapping/>
  </p:clrMapOvr>
  <p:transition spd="med">
    <p:wipe dir="d"/>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《我的太爷老师》</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2020</a:t>
            </a:r>
            <a:r>
              <a:rPr lang="zh-CN" altLang="en-US">
                <a:solidFill>
                  <a:schemeClr val="bg1"/>
                </a:solidFill>
                <a:sym typeface="+mn-lt"/>
              </a:rPr>
              <a:t>河南</a:t>
            </a:r>
          </a:p>
        </p:txBody>
      </p:sp>
      <p:sp>
        <p:nvSpPr>
          <p:cNvPr id="2" name="文本框 1"/>
          <p:cNvSpPr txBox="1"/>
          <p:nvPr/>
        </p:nvSpPr>
        <p:spPr>
          <a:xfrm>
            <a:off x="382270" y="1250315"/>
            <a:ext cx="11426825" cy="452310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⑦夏天麦收时节，太爷带我们排着队去收割过的麦地里拾麦穗；秋天，太爷带我们去山里采草药，柴胡、甘草、杜仲之类，或挖或采；到了冬天，太爷让我们去拾柴，以作御寒之用，他要求我们必须把柴一捆一捆地码得整齐好看……</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⑧太爷会唱戏，但却不会唱革命歌曲，可是他要强得很，到公社或县里去开会，听到一句半句，回来就教我们。太爷还充分发挥他的木匠优势，给我们每人做了一杆木枪一把木刀。有了刀枪，太爷就教大家跳舞。我们持枪舞刀，变换队形，边唱边舞。有时我们挎枪背刀去邻村作宣传，一二三四，孔武有力，威风凛凛。那些学校的学生娃看了，羡慕得眼珠子都要掉到地上。</a:t>
            </a:r>
          </a:p>
        </p:txBody>
      </p:sp>
    </p:spTree>
  </p:cSld>
  <p:clrMapOvr>
    <a:masterClrMapping/>
  </p:clrMapOvr>
  <p:transition spd="med">
    <p:wipe dir="d"/>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iṣļiḑé"/>
          <p:cNvSpPr txBox="1"/>
          <p:nvPr/>
        </p:nvSpPr>
        <p:spPr bwMode="auto">
          <a:xfrm>
            <a:off x="0" y="-1"/>
            <a:ext cx="12192000" cy="571501"/>
          </a:xfrm>
          <a:prstGeom prst="rect">
            <a:avLst/>
          </a:prstGeom>
          <a:solidFill>
            <a:srgbClr val="EE3028"/>
          </a:solidFill>
          <a:ln w="9525">
            <a:noFill/>
            <a:miter lim="800000"/>
          </a:ln>
        </p:spPr>
        <p:txBody>
          <a:bodyPr wrap="square" lIns="91440" tIns="45720" rIns="91440" bIns="45720" anchor="ctr" anchorCtr="0">
            <a:normAutofit fontScale="97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3200" b="1">
                <a:solidFill>
                  <a:schemeClr val="bg1"/>
                </a:solidFill>
              </a:rPr>
              <a:t>目录</a:t>
            </a:r>
            <a:r>
              <a:rPr lang="zh-CN" altLang="en-US" sz="2000" b="1">
                <a:solidFill>
                  <a:schemeClr val="bg1"/>
                </a:solidFill>
              </a:rPr>
              <a:t>（河南</a:t>
            </a:r>
            <a:r>
              <a:rPr lang="en-US" altLang="zh-CN" sz="2000" b="1">
                <a:solidFill>
                  <a:schemeClr val="bg1"/>
                </a:solidFill>
              </a:rPr>
              <a:t>·</a:t>
            </a:r>
            <a:r>
              <a:rPr lang="zh-CN" altLang="en-US" sz="2000" b="1" smtClean="0">
                <a:solidFill>
                  <a:schemeClr val="bg1"/>
                </a:solidFill>
              </a:rPr>
              <a:t>中考 ）</a:t>
            </a:r>
            <a:endParaRPr lang="en-US" altLang="zh-CN" sz="2000" b="1">
              <a:solidFill>
                <a:schemeClr val="bg1"/>
              </a:solidFill>
            </a:endParaRPr>
          </a:p>
        </p:txBody>
      </p:sp>
      <p:grpSp>
        <p:nvGrpSpPr>
          <p:cNvPr id="7" name="组合 6"/>
          <p:cNvGrpSpPr/>
          <p:nvPr/>
        </p:nvGrpSpPr>
        <p:grpSpPr>
          <a:xfrm>
            <a:off x="354738" y="878885"/>
            <a:ext cx="1596297" cy="576159"/>
            <a:chOff x="5205047" y="3778051"/>
            <a:chExt cx="1596297" cy="576159"/>
          </a:xfrm>
          <a:solidFill>
            <a:srgbClr val="EE3028"/>
          </a:solidFill>
        </p:grpSpPr>
        <p:sp>
          <p:nvSpPr>
            <p:cNvPr id="8" name="圆角矩形 42">
              <a:hlinkClick r:id="rId2"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smtClean="0"/>
                <a:t>考点 </a:t>
              </a:r>
              <a:endParaRPr lang="zh-CN" altLang="en-US" sz="2600" b="1"/>
            </a:p>
          </p:txBody>
        </p:sp>
        <p:sp>
          <p:nvSpPr>
            <p:cNvPr id="9"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sp>
        <p:nvSpPr>
          <p:cNvPr id="12" name="文本框 11"/>
          <p:cNvSpPr txBox="1"/>
          <p:nvPr/>
        </p:nvSpPr>
        <p:spPr>
          <a:xfrm>
            <a:off x="3533140" y="1825625"/>
            <a:ext cx="6264910" cy="396938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考点15  分析叙述人称与叙述视角</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考点16  分析记叙顺序</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考点17  文章结构及材料安排</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考向1  探究文章结构</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考向2  分析材料安排</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考点18  分析语言特点</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考点19  探究写作手法</a:t>
            </a:r>
          </a:p>
        </p:txBody>
      </p:sp>
    </p:spTree>
  </p:cSld>
  <p:clrMapOvr>
    <a:masterClrMapping/>
  </p:clrMapOvr>
  <p:transition spd="med">
    <p:wipe dir="d"/>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iṣļiḑé"/>
          <p:cNvSpPr txBox="1"/>
          <p:nvPr/>
        </p:nvSpPr>
        <p:spPr bwMode="auto">
          <a:xfrm>
            <a:off x="0" y="-1"/>
            <a:ext cx="12192000" cy="571501"/>
          </a:xfrm>
          <a:prstGeom prst="rect">
            <a:avLst/>
          </a:prstGeom>
          <a:solidFill>
            <a:srgbClr val="EE3028"/>
          </a:solidFill>
          <a:ln w="9525">
            <a:noFill/>
            <a:miter lim="800000"/>
          </a:ln>
        </p:spPr>
        <p:txBody>
          <a:bodyPr wrap="square" lIns="91440" tIns="45720" rIns="91440" bIns="45720" anchor="ctr" anchorCtr="0">
            <a:normAutofit fontScale="97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3200" b="1">
                <a:solidFill>
                  <a:schemeClr val="bg1"/>
                </a:solidFill>
              </a:rPr>
              <a:t>目录</a:t>
            </a:r>
            <a:r>
              <a:rPr lang="zh-CN" altLang="en-US" sz="2000" b="1">
                <a:solidFill>
                  <a:schemeClr val="bg1"/>
                </a:solidFill>
              </a:rPr>
              <a:t>（河南</a:t>
            </a:r>
            <a:r>
              <a:rPr lang="en-US" altLang="zh-CN" sz="2000" b="1">
                <a:solidFill>
                  <a:schemeClr val="bg1"/>
                </a:solidFill>
              </a:rPr>
              <a:t>·</a:t>
            </a:r>
            <a:r>
              <a:rPr lang="zh-CN" altLang="en-US" sz="2000" b="1" smtClean="0">
                <a:solidFill>
                  <a:schemeClr val="bg1"/>
                </a:solidFill>
              </a:rPr>
              <a:t>中考 ）</a:t>
            </a:r>
            <a:endParaRPr lang="en-US" altLang="zh-CN" sz="2000" b="1">
              <a:solidFill>
                <a:schemeClr val="bg1"/>
              </a:solidFill>
            </a:endParaRPr>
          </a:p>
        </p:txBody>
      </p:sp>
      <p:grpSp>
        <p:nvGrpSpPr>
          <p:cNvPr id="7" name="组合 6"/>
          <p:cNvGrpSpPr/>
          <p:nvPr/>
        </p:nvGrpSpPr>
        <p:grpSpPr>
          <a:xfrm>
            <a:off x="354738" y="878885"/>
            <a:ext cx="1596297" cy="576159"/>
            <a:chOff x="5205047" y="3778051"/>
            <a:chExt cx="1596297" cy="576159"/>
          </a:xfrm>
          <a:solidFill>
            <a:srgbClr val="EE3028"/>
          </a:solidFill>
        </p:grpSpPr>
        <p:sp>
          <p:nvSpPr>
            <p:cNvPr id="8" name="圆角矩形 42">
              <a:hlinkClick r:id="rId2"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smtClean="0"/>
                <a:t>考点 </a:t>
              </a:r>
              <a:endParaRPr lang="zh-CN" altLang="en-US" sz="2600" b="1"/>
            </a:p>
          </p:txBody>
        </p:sp>
        <p:sp>
          <p:nvSpPr>
            <p:cNvPr id="9"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sp>
        <p:nvSpPr>
          <p:cNvPr id="12" name="文本框 11"/>
          <p:cNvSpPr txBox="1"/>
          <p:nvPr/>
        </p:nvSpPr>
        <p:spPr>
          <a:xfrm>
            <a:off x="3533140" y="1825625"/>
            <a:ext cx="6264910" cy="396938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考点20  分析表达方式</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考点21  根据文意拟写</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考向1  按要求补写</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考向2  按要求拟写</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考点22  谈感悟启示、发表看法</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考向1  谈感悟启示</a:t>
            </a:r>
          </a:p>
          <a:p>
            <a:pPr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考向2  发表看法</a:t>
            </a:r>
          </a:p>
        </p:txBody>
      </p:sp>
    </p:spTree>
  </p:cSld>
  <p:clrMapOvr>
    <a:masterClrMapping/>
  </p:clrMapOvr>
  <p:transition spd="med">
    <p:wipe dir="d"/>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iṣļiḑé"/>
          <p:cNvSpPr txBox="1"/>
          <p:nvPr/>
        </p:nvSpPr>
        <p:spPr bwMode="auto">
          <a:xfrm>
            <a:off x="0" y="-1"/>
            <a:ext cx="12192000" cy="571501"/>
          </a:xfrm>
          <a:prstGeom prst="rect">
            <a:avLst/>
          </a:prstGeom>
          <a:solidFill>
            <a:srgbClr val="EE3028"/>
          </a:solidFill>
          <a:ln w="9525">
            <a:noFill/>
            <a:miter lim="800000"/>
          </a:ln>
        </p:spPr>
        <p:txBody>
          <a:bodyPr wrap="square" lIns="91440" tIns="45720" rIns="91440" bIns="45720" anchor="ctr" anchorCtr="0">
            <a:normAutofit fontScale="97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3200" b="1">
                <a:solidFill>
                  <a:schemeClr val="bg1"/>
                </a:solidFill>
              </a:rPr>
              <a:t>目录</a:t>
            </a:r>
            <a:r>
              <a:rPr lang="zh-CN" altLang="en-US" sz="2000" b="1">
                <a:solidFill>
                  <a:schemeClr val="bg1"/>
                </a:solidFill>
              </a:rPr>
              <a:t>（河南</a:t>
            </a:r>
            <a:r>
              <a:rPr lang="en-US" altLang="zh-CN" sz="2000" b="1">
                <a:solidFill>
                  <a:schemeClr val="bg1"/>
                </a:solidFill>
              </a:rPr>
              <a:t>·</a:t>
            </a:r>
            <a:r>
              <a:rPr lang="zh-CN" altLang="en-US" sz="2000" b="1" smtClean="0">
                <a:solidFill>
                  <a:schemeClr val="bg1"/>
                </a:solidFill>
              </a:rPr>
              <a:t>中考 ）</a:t>
            </a:r>
            <a:endParaRPr lang="en-US" altLang="zh-CN" sz="2000" b="1">
              <a:solidFill>
                <a:schemeClr val="bg1"/>
              </a:solidFill>
            </a:endParaRPr>
          </a:p>
        </p:txBody>
      </p:sp>
      <p:grpSp>
        <p:nvGrpSpPr>
          <p:cNvPr id="7" name="组合 6"/>
          <p:cNvGrpSpPr/>
          <p:nvPr/>
        </p:nvGrpSpPr>
        <p:grpSpPr>
          <a:xfrm>
            <a:off x="354738" y="878885"/>
            <a:ext cx="1596297" cy="576159"/>
            <a:chOff x="5205047" y="3778051"/>
            <a:chExt cx="1596297" cy="576159"/>
          </a:xfrm>
          <a:solidFill>
            <a:srgbClr val="EE3028"/>
          </a:solidFill>
        </p:grpSpPr>
        <p:sp>
          <p:nvSpPr>
            <p:cNvPr id="8" name="圆角矩形 42">
              <a:hlinkClick r:id="rId2"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smtClean="0"/>
                <a:t>考点 </a:t>
              </a:r>
              <a:endParaRPr lang="zh-CN" altLang="en-US" sz="2600" b="1"/>
            </a:p>
          </p:txBody>
        </p:sp>
        <p:sp>
          <p:nvSpPr>
            <p:cNvPr id="9"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sp>
        <p:nvSpPr>
          <p:cNvPr id="12" name="文本框 11"/>
          <p:cNvSpPr txBox="1"/>
          <p:nvPr/>
        </p:nvSpPr>
        <p:spPr>
          <a:xfrm>
            <a:off x="3023870" y="1825625"/>
            <a:ext cx="6774180" cy="1753235"/>
          </a:xfrm>
          <a:prstGeom prst="rect">
            <a:avLst/>
          </a:prstGeom>
          <a:noFill/>
        </p:spPr>
        <p:txBody>
          <a:bodyPr wrap="square" rtlCol="0">
            <a:spAutoFit/>
          </a:bodyPr>
          <a:lstStyle/>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考点23  对接统编教材【全国视野新考法】</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考点24  探究文章开头和结尾【全国视野新考法】</a:t>
            </a:r>
          </a:p>
          <a:p>
            <a:pPr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考点25  揣摩朗读情感和语气【全国视野新考法】</a:t>
            </a:r>
          </a:p>
        </p:txBody>
      </p:sp>
    </p:spTree>
  </p:cSld>
  <p:clrMapOvr>
    <a:masterClrMapping/>
  </p:clrMapOvr>
  <p:transition spd="med">
    <p:wipe dir="d"/>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848737" y="2117145"/>
            <a:ext cx="10219174" cy="2306955"/>
          </a:xfrm>
          <a:prstGeom prst="rect">
            <a:avLst/>
          </a:prstGeom>
        </p:spPr>
        <p:txBody>
          <a:bodyPr wrap="square">
            <a:spAutoFit/>
          </a:bodyPr>
          <a:lstStyle/>
          <a:p>
            <a:pPr algn="l">
              <a:lnSpc>
                <a:spcPct val="150000"/>
              </a:lnSpc>
            </a:pPr>
            <a:endParaRPr lang="zh-CN" altLang="en-US" sz="2400" b="1">
              <a:solidFill>
                <a:schemeClr val="tx1">
                  <a:lumMod val="85000"/>
                  <a:lumOff val="15000"/>
                </a:schemeClr>
              </a:solidFill>
              <a:latin typeface="黑体" panose="02010609060101010101" pitchFamily="49" charset="-122"/>
              <a:ea typeface="黑体" panose="02010609060101010101" pitchFamily="49" charset="-122"/>
            </a:endParaRP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记叙文是以写人叙事、写景状物为主的一种文体。它最突出的特点是“以事感人,以情动人”,即通过记叙事件、描写人物活动来表现文章的中心思想和作者的感情立场,使人读后受到感染和影响。</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800477" y="1898070"/>
            <a:ext cx="10219174" cy="2861310"/>
          </a:xfrm>
          <a:prstGeom prst="rect">
            <a:avLst/>
          </a:prstGeom>
        </p:spPr>
        <p:txBody>
          <a:bodyPr wrap="square">
            <a:spAutoFit/>
          </a:bodyPr>
          <a:lstStyle/>
          <a:p>
            <a:pPr algn="l">
              <a:lnSpc>
                <a:spcPct val="150000"/>
              </a:lnSpc>
            </a:pPr>
            <a:endParaRPr lang="zh-CN" altLang="en-US" sz="2400" b="1">
              <a:solidFill>
                <a:schemeClr val="tx1">
                  <a:lumMod val="85000"/>
                  <a:lumOff val="15000"/>
                </a:schemeClr>
              </a:solidFill>
              <a:latin typeface="黑体" panose="02010609060101010101" pitchFamily="49" charset="-122"/>
              <a:ea typeface="黑体" panose="02010609060101010101" pitchFamily="49" charset="-122"/>
            </a:endParaRP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r>
              <a:rPr lang="zh-CN" altLang="en-US" sz="2400">
                <a:solidFill>
                  <a:schemeClr val="tx1"/>
                </a:solidFill>
                <a:latin typeface="宋体" panose="02010600030101010101" pitchFamily="2" charset="-122"/>
                <a:ea typeface="宋体" panose="02010600030101010101" pitchFamily="2" charset="-122"/>
                <a:cs typeface="楷体" panose="02010609060101010101" pitchFamily="49" charset="-122"/>
              </a:rPr>
              <a:t>理解和概括文章内容，必须弄清记叙文的六要素，即时间、地点、人物、(事件的)起因、经过和结果。这六要素在文中可以直接交代，也可以间接交代。</a:t>
            </a: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必备知识</a:t>
            </a:r>
          </a:p>
        </p:txBody>
      </p:sp>
      <p:sp>
        <p:nvSpPr>
          <p:cNvPr id="8" name="矩形 7"/>
          <p:cNvSpPr/>
          <p:nvPr/>
        </p:nvSpPr>
        <p:spPr>
          <a:xfrm>
            <a:off x="800477" y="1837110"/>
            <a:ext cx="10219174" cy="2861310"/>
          </a:xfrm>
          <a:prstGeom prst="rect">
            <a:avLst/>
          </a:prstGeom>
        </p:spPr>
        <p:txBody>
          <a:bodyPr wrap="square">
            <a:spAutoFit/>
          </a:bodyPr>
          <a:lstStyle/>
          <a:p>
            <a:pPr algn="l">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如《背影》一文：时间——那年冬天的一个下午；地点——南京车站；人物——父亲、“我”；起因——“我”回北京念书,父亲到车站送“我”；经过——父亲穿过铁道、攀爬月台给“我”买橘子；结果——“我”看着父亲的背影流下泪来。</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[八上《藤野先生》“思考探究”]本文是一篇回忆性散文。看看文章记录了作者留学过程中的哪几件事，试为每件事拟一个小标题。</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①离开东京之缘由；②仙台求学受优待；③初识藤野先生；④添改讲义；⑤纠正解剖图；⑥关心解剖实习；⑦了解中国女人裹脚情形；⑧匿名信事件；⑨看电影事件；⑩离别先生。</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例2</a:t>
            </a:r>
            <a:r>
              <a:rPr lang="zh-CN" altLang="en-US" sz="2400"/>
              <a:t>　</a:t>
            </a:r>
            <a:r>
              <a:rPr lang="zh-CN" altLang="en-US" sz="2400">
                <a:latin typeface="宋体" panose="02010600030101010101" pitchFamily="2" charset="-122"/>
                <a:ea typeface="宋体" panose="02010600030101010101" pitchFamily="2" charset="-122"/>
                <a:cs typeface="宋体" panose="02010600030101010101" pitchFamily="2" charset="-122"/>
              </a:rPr>
              <a:t> [七上《从百草园到三味书屋》“思考探究”]文中说，百草园“其中似乎确凿只有一些野草；但那时却是我的乐园”，“乐园”之“乐”表现在哪些方面?</a:t>
            </a:r>
          </a:p>
          <a:p>
            <a:pPr algn="l">
              <a:lnSpc>
                <a:spcPct val="150000"/>
              </a:lnSpc>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ctr">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“乐园”之“乐”表现在三个方面：在百草园里抓虫子、拔野草的乐趣；听长妈妈讲美女蛇故事的乐趣；在大雪天跟闰土父亲学捕鸟的乐趣。</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《我的太爷老师》</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2020</a:t>
            </a:r>
            <a:r>
              <a:rPr lang="zh-CN" altLang="en-US">
                <a:solidFill>
                  <a:schemeClr val="bg1"/>
                </a:solidFill>
                <a:sym typeface="+mn-lt"/>
              </a:rPr>
              <a:t>河南</a:t>
            </a:r>
          </a:p>
        </p:txBody>
      </p:sp>
      <p:sp>
        <p:nvSpPr>
          <p:cNvPr id="2" name="文本框 1"/>
          <p:cNvSpPr txBox="1"/>
          <p:nvPr/>
        </p:nvSpPr>
        <p:spPr>
          <a:xfrm>
            <a:off x="382270" y="1250315"/>
            <a:ext cx="11426825" cy="5077460"/>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⑨太爷得过公社、县里甚至地区的各种奖励，奖状贴满了他家厅房里的一面墙，那就是他的一切。他还经常作为先进代表去市里作报告，讲一个只读过十八天书的泥腿子，如何成为一名优秀的人民教师。</a:t>
            </a: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⑩随着国家的改革开放，中小学教学逐步走上正轨。小学数学中有了方程之类的内容，这些对于太爷来说，就等于是天书。他总是努力地学，也仍然不许他的学生考得不好。但现实是残酷的，他和他的学生终究是跟不上了。太爷经过痛苦的抉择，辞了职，还原成一个地道的农民。二十世纪九十年代，民办教师纷纷转正，工资待遇大幅度提高，但他已经享受不到这些福利了。只有那些发黄的奖状和照片，记载着他过去的荣光。</a:t>
            </a:r>
          </a:p>
        </p:txBody>
      </p:sp>
    </p:spTree>
  </p:cSld>
  <p:clrMapOvr>
    <a:masterClrMapping/>
  </p:clrMapOvr>
  <p:transition spd="med">
    <p:wipe dir="d"/>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例3</a:t>
            </a:r>
            <a:r>
              <a:rPr lang="zh-CN" altLang="en-US" sz="2400">
                <a:latin typeface="宋体" panose="02010600030101010101" pitchFamily="2" charset="-122"/>
                <a:ea typeface="宋体" panose="02010600030101010101" pitchFamily="2" charset="-122"/>
                <a:cs typeface="宋体" panose="02010600030101010101" pitchFamily="2" charset="-122"/>
              </a:rPr>
              <a:t>　[七上《猫》“思考探究”]作者笔下的三只猫，特点不同，命运各异。默读课文，直接摘录或者自己概括相关内容，填写下表。</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graphicFrame>
        <p:nvGraphicFramePr>
          <p:cNvPr id="2" name="表格 1"/>
          <p:cNvGraphicFramePr>
            <a:graphicFrameLocks noGrp="1"/>
          </p:cNvGraphicFramePr>
          <p:nvPr>
            <p:custDataLst>
              <p:tags r:id="rId2"/>
            </p:custDataLst>
          </p:nvPr>
        </p:nvGraphicFramePr>
        <p:xfrm>
          <a:off x="1950720" y="1123950"/>
          <a:ext cx="8266430" cy="4960620"/>
        </p:xfrm>
        <a:graphic>
          <a:graphicData uri="http://schemas.openxmlformats.org/drawingml/2006/table">
            <a:tbl>
              <a:tblPr firstRow="1" bandRow="1">
                <a:tableStyleId>{5940675A-B579-460E-94D1-54222C63F5DA}</a:tableStyleId>
              </a:tblPr>
              <a:tblGrid>
                <a:gridCol w="1271270"/>
                <a:gridCol w="3180080"/>
                <a:gridCol w="1906905"/>
                <a:gridCol w="1908175"/>
              </a:tblGrid>
              <a:tr h="679450">
                <a:tc>
                  <a:txBody>
                    <a:bodyPr vert="horz" wrap="square"/>
                    <a:lstStyle/>
                    <a:p>
                      <a:pPr indent="0" algn="ctr">
                        <a:buNone/>
                      </a:pPr>
                      <a:endParaRPr lang="en-US" altLang="en-US" sz="10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第一只猫</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第二只猫</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第三只猫</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08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来历</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从隔壁要来的</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③</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⑧</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2364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外形</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花白的毛，“如带着泥土的白雪球似的”</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④</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214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性情</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①</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⑤</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⑩</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2364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在家中的地位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②</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⑥</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⑪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08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结局</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病死</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⑦</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a:solidFill>
                            <a:srgbClr val="000000"/>
                          </a:solidFill>
                          <a:latin typeface="宋体" panose="02010600030101010101" pitchFamily="2" charset="-122"/>
                          <a:ea typeface="宋体" panose="02010600030101010101" pitchFamily="2" charset="-122"/>
                          <a:cs typeface="NEU-BZ-S92" charset="0"/>
                          <a:sym typeface="+mn-ea"/>
                        </a:rPr>
                        <a:t>⑫</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graphicFrame>
        <p:nvGraphicFramePr>
          <p:cNvPr id="2" name="表格 1"/>
          <p:cNvGraphicFramePr>
            <a:graphicFrameLocks noGrp="1"/>
          </p:cNvGraphicFramePr>
          <p:nvPr>
            <p:custDataLst>
              <p:tags r:id="rId2"/>
            </p:custDataLst>
          </p:nvPr>
        </p:nvGraphicFramePr>
        <p:xfrm>
          <a:off x="1890395" y="1694815"/>
          <a:ext cx="9114155" cy="4862195"/>
        </p:xfrm>
        <a:graphic>
          <a:graphicData uri="http://schemas.openxmlformats.org/drawingml/2006/table">
            <a:tbl>
              <a:tblPr firstRow="1" bandRow="1">
                <a:tableStyleId>{5940675A-B579-460E-94D1-54222C63F5DA}</a:tableStyleId>
              </a:tblPr>
              <a:tblGrid>
                <a:gridCol w="1271270"/>
                <a:gridCol w="7842885"/>
              </a:tblGrid>
              <a:tr h="679450">
                <a:tc>
                  <a:txBody>
                    <a:bodyPr vert="horz" wrap="square"/>
                    <a:lstStyle/>
                    <a:p>
                      <a:pPr indent="0" algn="ctr">
                        <a:buNone/>
                      </a:pPr>
                      <a:endParaRPr lang="en-US" altLang="en-US" sz="10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第一只猫</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08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来历</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从隔壁要来的</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4008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外形</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花白的毛，“如带着泥土的白雪球似的”</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214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性情</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0">
                          <a:solidFill>
                            <a:srgbClr val="000000"/>
                          </a:solidFill>
                          <a:latin typeface="宋体" panose="02010600030101010101" pitchFamily="2" charset="-122"/>
                          <a:ea typeface="宋体" panose="02010600030101010101" pitchFamily="2" charset="-122"/>
                          <a:cs typeface="NEU-BZ-S92" charset="0"/>
                        </a:rPr>
                        <a:t>①</a:t>
                      </a:r>
                      <a:r>
                        <a:rPr lang="en-US" sz="2400" b="0">
                          <a:solidFill>
                            <a:srgbClr val="FF0000"/>
                          </a:solidFill>
                          <a:latin typeface="宋体" panose="02010600030101010101" pitchFamily="2" charset="-122"/>
                          <a:ea typeface="宋体" panose="02010600030101010101" pitchFamily="2" charset="-122"/>
                          <a:cs typeface="NEU-BZ-S92" charset="0"/>
                        </a:rPr>
                        <a:t>很活泼。“在廊前太阳光里滚来滚去”“三妹常常地，取了一条红带，或一根绳子，在它面前来回地拖摇着，它便扑过来抢，又扑过去抢”</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2364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在家中的地位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0">
                          <a:solidFill>
                            <a:srgbClr val="000000"/>
                          </a:solidFill>
                          <a:latin typeface="宋体" panose="02010600030101010101" pitchFamily="2" charset="-122"/>
                          <a:ea typeface="宋体" panose="02010600030101010101" pitchFamily="2" charset="-122"/>
                          <a:cs typeface="NEU-BZ-S92" charset="0"/>
                        </a:rPr>
                        <a:t>②</a:t>
                      </a:r>
                      <a:r>
                        <a:rPr lang="en-US" sz="2400" b="0">
                          <a:solidFill>
                            <a:srgbClr val="FF0000"/>
                          </a:solidFill>
                          <a:latin typeface="宋体" panose="02010600030101010101" pitchFamily="2" charset="-122"/>
                          <a:ea typeface="宋体" panose="02010600030101010101" pitchFamily="2" charset="-122"/>
                          <a:cs typeface="NEU-BZ-S92" charset="0"/>
                        </a:rPr>
                        <a:t>很受喜爱。“我坐在藤椅上看着他们，可以微笑着消耗过一二小时的光阴，那时太阳光暖暖地照着，心上感着生命的新鲜与快乐”</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08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结局</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病死</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351790" y="1137285"/>
            <a:ext cx="3242310" cy="460375"/>
          </a:xfrm>
          <a:prstGeom prst="rect">
            <a:avLst/>
          </a:prstGeom>
          <a:noFill/>
        </p:spPr>
        <p:txBody>
          <a:bodyPr wrap="square" rtlCol="0">
            <a:spAutoFit/>
          </a:bodyPr>
          <a:lstStyle/>
          <a:p>
            <a:r>
              <a:rPr lang="zh-CN" altLang="en-US" sz="2400" b="1">
                <a:solidFill>
                  <a:srgbClr val="FF0000"/>
                </a:solidFill>
                <a:latin typeface="宋体" panose="02010600030101010101" pitchFamily="2" charset="-122"/>
                <a:ea typeface="宋体" panose="02010600030101010101" pitchFamily="2" charset="-122"/>
              </a:rPr>
              <a:t>【参考答案】</a:t>
            </a:r>
          </a:p>
        </p:txBody>
      </p:sp>
    </p:spTree>
  </p:cSld>
  <p:clrMapOvr>
    <a:masterClrMapping/>
  </p:clrMapOvr>
  <p:transition spd="med">
    <p:wipe dir="d"/>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graphicFrame>
        <p:nvGraphicFramePr>
          <p:cNvPr id="2" name="表格 1"/>
          <p:cNvGraphicFramePr>
            <a:graphicFrameLocks noGrp="1"/>
          </p:cNvGraphicFramePr>
          <p:nvPr>
            <p:custDataLst>
              <p:tags r:id="rId2"/>
            </p:custDataLst>
          </p:nvPr>
        </p:nvGraphicFramePr>
        <p:xfrm>
          <a:off x="1902460" y="1524635"/>
          <a:ext cx="9419590" cy="4961255"/>
        </p:xfrm>
        <a:graphic>
          <a:graphicData uri="http://schemas.openxmlformats.org/drawingml/2006/table">
            <a:tbl>
              <a:tblPr firstRow="1" bandRow="1">
                <a:tableStyleId>{5940675A-B579-460E-94D1-54222C63F5DA}</a:tableStyleId>
              </a:tblPr>
              <a:tblGrid>
                <a:gridCol w="1271270"/>
                <a:gridCol w="8148320"/>
              </a:tblGrid>
              <a:tr h="679450">
                <a:tc>
                  <a:txBody>
                    <a:bodyPr vert="horz" wrap="square"/>
                    <a:lstStyle/>
                    <a:p>
                      <a:pPr indent="0" algn="ctr">
                        <a:buNone/>
                      </a:pPr>
                      <a:endParaRPr lang="en-US" altLang="en-US" sz="10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第二只猫</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08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来历</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③</a:t>
                      </a:r>
                      <a:r>
                        <a:rPr lang="en-US" sz="2400" b="0">
                          <a:solidFill>
                            <a:srgbClr val="FF0000"/>
                          </a:solidFill>
                          <a:latin typeface="宋体" panose="02010600030101010101" pitchFamily="2" charset="-122"/>
                          <a:ea typeface="宋体" panose="02010600030101010101" pitchFamily="2" charset="-122"/>
                          <a:cs typeface="NEU-BZ-S92" charset="0"/>
                        </a:rPr>
                        <a:t>从舅舅家要来的</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149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外形</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④</a:t>
                      </a:r>
                      <a:r>
                        <a:rPr lang="en-US" sz="2400" b="0">
                          <a:solidFill>
                            <a:srgbClr val="FF0000"/>
                          </a:solidFill>
                          <a:latin typeface="宋体" panose="02010600030101010101" pitchFamily="2" charset="-122"/>
                          <a:ea typeface="宋体" panose="02010600030101010101" pitchFamily="2" charset="-122"/>
                          <a:cs typeface="NEU-BZ-S92" charset="0"/>
                        </a:rPr>
                        <a:t>浑身黄色</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214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性情</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0">
                          <a:solidFill>
                            <a:srgbClr val="000000"/>
                          </a:solidFill>
                          <a:latin typeface="宋体" panose="02010600030101010101" pitchFamily="2" charset="-122"/>
                          <a:ea typeface="宋体" panose="02010600030101010101" pitchFamily="2" charset="-122"/>
                          <a:cs typeface="NEU-BZ-S92" charset="0"/>
                        </a:rPr>
                        <a:t>⑤</a:t>
                      </a:r>
                      <a:r>
                        <a:rPr lang="en-US" sz="2400" b="0">
                          <a:solidFill>
                            <a:srgbClr val="FF0000"/>
                          </a:solidFill>
                          <a:latin typeface="宋体" panose="02010600030101010101" pitchFamily="2" charset="-122"/>
                          <a:ea typeface="宋体" panose="02010600030101010101" pitchFamily="2" charset="-122"/>
                          <a:cs typeface="NEU-BZ-S92" charset="0"/>
                        </a:rPr>
                        <a:t>更有趣，更活泼。会爬树，会捉老鼠。“它在园中乱跑，又会爬树，有时蝴蝶安详地飞过时，它也会扑过去捉。它似乎太活泼了，一点儿也不怕生人，有时由树上跃到墙上，又跑到街上，在那里晒太阳”</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6553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在家中的地位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0">
                          <a:solidFill>
                            <a:srgbClr val="000000"/>
                          </a:solidFill>
                          <a:latin typeface="宋体" panose="02010600030101010101" pitchFamily="2" charset="-122"/>
                          <a:ea typeface="宋体" panose="02010600030101010101" pitchFamily="2" charset="-122"/>
                          <a:cs typeface="NEU-BZ-S92" charset="0"/>
                        </a:rPr>
                        <a:t>⑥</a:t>
                      </a:r>
                      <a:r>
                        <a:rPr lang="en-US" sz="2400" b="0">
                          <a:solidFill>
                            <a:srgbClr val="FF0000"/>
                          </a:solidFill>
                          <a:latin typeface="宋体" panose="02010600030101010101" pitchFamily="2" charset="-122"/>
                          <a:ea typeface="宋体" panose="02010600030101010101" pitchFamily="2" charset="-122"/>
                          <a:cs typeface="NEU-BZ-S92" charset="0"/>
                        </a:rPr>
                        <a:t>很受家人的宠爱。“我们都很为它提心吊胆，一天都要‘小猫呢?小猫呢?’地查问好几次”</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08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结局</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⑦</a:t>
                      </a:r>
                      <a:r>
                        <a:rPr lang="en-US" sz="2400" b="0">
                          <a:solidFill>
                            <a:srgbClr val="FF0000"/>
                          </a:solidFill>
                          <a:latin typeface="宋体" panose="02010600030101010101" pitchFamily="2" charset="-122"/>
                          <a:ea typeface="宋体" panose="02010600030101010101" pitchFamily="2" charset="-122"/>
                          <a:cs typeface="NEU-BZ-S92" charset="0"/>
                        </a:rPr>
                        <a:t>丢失</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03250" y="986155"/>
            <a:ext cx="2019300" cy="460375"/>
          </a:xfrm>
          <a:prstGeom prst="rect">
            <a:avLst/>
          </a:prstGeom>
          <a:noFill/>
        </p:spPr>
        <p:txBody>
          <a:bodyPr wrap="none" rtlCol="0" anchor="t">
            <a:spAutoFit/>
          </a:bodyPr>
          <a:lstStyle/>
          <a:p>
            <a:r>
              <a:rPr lang="zh-CN" altLang="en-US" sz="2400" b="1">
                <a:solidFill>
                  <a:srgbClr val="FF0000"/>
                </a:solidFill>
                <a:latin typeface="宋体" panose="02010600030101010101" pitchFamily="2" charset="-122"/>
                <a:ea typeface="宋体" panose="02010600030101010101" pitchFamily="2" charset="-122"/>
                <a:sym typeface="+mn-ea"/>
              </a:rPr>
              <a:t>【参考答案】</a:t>
            </a:r>
          </a:p>
        </p:txBody>
      </p:sp>
    </p:spTree>
  </p:cSld>
  <p:clrMapOvr>
    <a:masterClrMapping/>
  </p:clrMapOvr>
  <p:transition spd="med">
    <p:wipe dir="d"/>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graphicFrame>
        <p:nvGraphicFramePr>
          <p:cNvPr id="2" name="表格 1"/>
          <p:cNvGraphicFramePr>
            <a:graphicFrameLocks noGrp="1"/>
          </p:cNvGraphicFramePr>
          <p:nvPr>
            <p:custDataLst>
              <p:tags r:id="rId2"/>
            </p:custDataLst>
          </p:nvPr>
        </p:nvGraphicFramePr>
        <p:xfrm>
          <a:off x="1950720" y="1123950"/>
          <a:ext cx="9822180" cy="5811520"/>
        </p:xfrm>
        <a:graphic>
          <a:graphicData uri="http://schemas.openxmlformats.org/drawingml/2006/table">
            <a:tbl>
              <a:tblPr firstRow="1" bandRow="1">
                <a:tableStyleId>{5940675A-B579-460E-94D1-54222C63F5DA}</a:tableStyleId>
              </a:tblPr>
              <a:tblGrid>
                <a:gridCol w="1271270"/>
                <a:gridCol w="8550910"/>
              </a:tblGrid>
              <a:tr h="679450">
                <a:tc>
                  <a:txBody>
                    <a:bodyPr vert="horz" wrap="square"/>
                    <a:lstStyle/>
                    <a:p>
                      <a:pPr indent="0" algn="ctr">
                        <a:buNone/>
                      </a:pPr>
                      <a:endParaRPr lang="en-US" altLang="en-US" sz="10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第三只猫</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08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来历</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⑧</a:t>
                      </a:r>
                      <a:r>
                        <a:rPr lang="en-US" sz="2400" b="0">
                          <a:solidFill>
                            <a:srgbClr val="FF0000"/>
                          </a:solidFill>
                          <a:latin typeface="宋体" panose="02010600030101010101" pitchFamily="2" charset="-122"/>
                          <a:ea typeface="宋体" panose="02010600030101010101" pitchFamily="2" charset="-122"/>
                          <a:cs typeface="NEU-BZ-S92" charset="0"/>
                        </a:rPr>
                        <a:t>流浪猫</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2364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外形</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0">
                          <a:solidFill>
                            <a:srgbClr val="000000"/>
                          </a:solidFill>
                          <a:latin typeface="宋体" panose="02010600030101010101" pitchFamily="2" charset="-122"/>
                          <a:ea typeface="宋体" panose="02010600030101010101" pitchFamily="2" charset="-122"/>
                          <a:cs typeface="NEU-BZ-S92" charset="0"/>
                        </a:rPr>
                        <a:t>⑨</a:t>
                      </a:r>
                      <a:r>
                        <a:rPr lang="en-US" sz="2400" b="0">
                          <a:solidFill>
                            <a:srgbClr val="FF0000"/>
                          </a:solidFill>
                          <a:latin typeface="宋体" panose="02010600030101010101" pitchFamily="2" charset="-122"/>
                          <a:ea typeface="宋体" panose="02010600030101010101" pitchFamily="2" charset="-122"/>
                          <a:cs typeface="NEU-BZ-S92" charset="0"/>
                        </a:rPr>
                        <a:t>毛色花白，不好看。“有一天，它因夜里冷，钻到火炉底下去，毛被烧脱好几块，更觉得难看了”</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214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性情</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0">
                          <a:solidFill>
                            <a:srgbClr val="000000"/>
                          </a:solidFill>
                          <a:latin typeface="宋体" panose="02010600030101010101" pitchFamily="2" charset="-122"/>
                          <a:ea typeface="宋体" panose="02010600030101010101" pitchFamily="2" charset="-122"/>
                          <a:cs typeface="NEU-BZ-S92" charset="0"/>
                        </a:rPr>
                        <a:t>⑩</a:t>
                      </a:r>
                      <a:r>
                        <a:rPr lang="en-US" sz="2400" b="0">
                          <a:solidFill>
                            <a:srgbClr val="FF0000"/>
                          </a:solidFill>
                          <a:latin typeface="宋体" panose="02010600030101010101" pitchFamily="2" charset="-122"/>
                          <a:ea typeface="宋体" panose="02010600030101010101" pitchFamily="2" charset="-122"/>
                          <a:cs typeface="NEU-BZ-S92" charset="0"/>
                        </a:rPr>
                        <a:t>不活泼，忧郁，懒惰。“它不活泼，也不像别的小猫之喜欢</a:t>
                      </a:r>
                    </a:p>
                    <a:p>
                      <a:pPr indent="0" algn="l">
                        <a:buNone/>
                      </a:pPr>
                      <a:r>
                        <a:rPr lang="en-US" sz="2400" b="0">
                          <a:solidFill>
                            <a:srgbClr val="FF0000"/>
                          </a:solidFill>
                          <a:latin typeface="宋体" panose="02010600030101010101" pitchFamily="2" charset="-122"/>
                          <a:ea typeface="宋体" panose="02010600030101010101" pitchFamily="2" charset="-122"/>
                          <a:cs typeface="NEU-BZ-S92" charset="0"/>
                        </a:rPr>
                        <a:t>玩游，好像是具着天生的忧郁性似的……”“春天来了，它成</a:t>
                      </a:r>
                    </a:p>
                    <a:p>
                      <a:pPr indent="0" algn="l">
                        <a:buNone/>
                      </a:pPr>
                      <a:r>
                        <a:rPr lang="en-US" sz="2400" b="0">
                          <a:solidFill>
                            <a:srgbClr val="FF0000"/>
                          </a:solidFill>
                          <a:latin typeface="宋体" panose="02010600030101010101" pitchFamily="2" charset="-122"/>
                          <a:ea typeface="宋体" panose="02010600030101010101" pitchFamily="2" charset="-122"/>
                          <a:cs typeface="NEU-BZ-S92" charset="0"/>
                        </a:rPr>
                        <a:t>了一只壮猫了，却仍不改它的忧郁性，也不去捉鼠，终日懒惰</a:t>
                      </a:r>
                    </a:p>
                    <a:p>
                      <a:pPr indent="0" algn="l">
                        <a:buNone/>
                      </a:pPr>
                      <a:r>
                        <a:rPr lang="en-US" sz="2400" b="0">
                          <a:solidFill>
                            <a:srgbClr val="FF0000"/>
                          </a:solidFill>
                          <a:latin typeface="宋体" panose="02010600030101010101" pitchFamily="2" charset="-122"/>
                          <a:ea typeface="宋体" panose="02010600030101010101" pitchFamily="2" charset="-122"/>
                          <a:cs typeface="NEU-BZ-S92" charset="0"/>
                        </a:rPr>
                        <a:t>地伏着，吃得胖胖的”</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2364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在家中的地位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0">
                          <a:solidFill>
                            <a:srgbClr val="000000"/>
                          </a:solidFill>
                          <a:latin typeface="宋体" panose="02010600030101010101" pitchFamily="2" charset="-122"/>
                          <a:ea typeface="宋体" panose="02010600030101010101" pitchFamily="2" charset="-122"/>
                          <a:cs typeface="NEU-BZ-S92" charset="0"/>
                        </a:rPr>
                        <a:t>⑪</a:t>
                      </a:r>
                      <a:r>
                        <a:rPr lang="en-US" sz="2400" b="0">
                          <a:solidFill>
                            <a:srgbClr val="FF0000"/>
                          </a:solidFill>
                          <a:latin typeface="宋体" panose="02010600030101010101" pitchFamily="2" charset="-122"/>
                          <a:ea typeface="宋体" panose="02010600030101010101" pitchFamily="2" charset="-122"/>
                          <a:cs typeface="NEU-BZ-S92" charset="0"/>
                        </a:rPr>
                        <a:t>不为大家所喜欢，若有若无。“大家都不喜欢它……连三妹那样爱猫的，对于它，也不加注意。如此地，过了几个月，它在我家仍是一只若有若无的动物”</a:t>
                      </a: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087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结局</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a:solidFill>
                            <a:srgbClr val="000000"/>
                          </a:solidFill>
                          <a:latin typeface="宋体" panose="02010600030101010101" pitchFamily="2" charset="-122"/>
                          <a:ea typeface="宋体" panose="02010600030101010101" pitchFamily="2" charset="-122"/>
                          <a:cs typeface="NEU-BZ-S92" charset="0"/>
                          <a:sym typeface="+mn-ea"/>
                        </a:rPr>
                        <a:t>⑫</a:t>
                      </a:r>
                      <a:r>
                        <a:rPr lang="en-US" sz="2400">
                          <a:solidFill>
                            <a:srgbClr val="FF0000"/>
                          </a:solidFill>
                          <a:latin typeface="宋体" panose="02010600030101010101" pitchFamily="2" charset="-122"/>
                          <a:ea typeface="宋体" panose="02010600030101010101" pitchFamily="2" charset="-122"/>
                          <a:cs typeface="NEU-BZ-S92" charset="0"/>
                          <a:sym typeface="+mn-ea"/>
                        </a:rPr>
                        <a:t>死亡</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对接教材</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例4</a:t>
            </a:r>
            <a:r>
              <a:rPr lang="zh-CN" altLang="en-US" sz="2400">
                <a:latin typeface="宋体" panose="02010600030101010101" pitchFamily="2" charset="-122"/>
                <a:ea typeface="宋体" panose="02010600030101010101" pitchFamily="2" charset="-122"/>
                <a:cs typeface="宋体" panose="02010600030101010101" pitchFamily="2" charset="-122"/>
              </a:rPr>
              <a:t>   [九上《我的叔叔于勒》“思考探究”]小说围绕菲利普夫妇对于勒态度的变化，讲述了一个曲折的故事。试根据下面的提示，从不同角度梳理课文的故事情节。</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开端→发展→高潮→结局(情节)　</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原因→结果(逻辑)　</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期待→破灭(心理)　</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悬念→结局(技巧)</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96938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ctr">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ctr">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情节：菲利普一家因于勒的挥霍陷入困境→菲利普一家等待在海外发财的于勒归来解困→船上发现于勒破产成了穷光蛋→菲利普夫妇弃他而去</a:t>
            </a:r>
          </a:p>
          <a:p>
            <a:pPr algn="l">
              <a:lnSpc>
                <a:spcPct val="15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ctr">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逻辑：菲利普一家生活艰辛，对于勒充满期待→发现真相，幻梦破灭，遂弃他而去</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ctr">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心理：听到于勒发财的消息，菲利普一家期待他归来解困→发现于勒已成为又老又穷的水手，又急又气，害怕背上包袱，明知对方身份却不相认</a:t>
            </a:r>
          </a:p>
          <a:p>
            <a:pPr algn="l">
              <a:lnSpc>
                <a:spcPct val="150000"/>
              </a:lnSpc>
            </a:pP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ctr">
              <a:lnSpc>
                <a:spcPct val="150000"/>
              </a:lnSpc>
            </a:pPr>
            <a:endPar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技巧：菲利普一家苦苦等待于勒归来，为什么?→于勒在海外发财了，一家人盼他回来搭救→在船上巧遇一个与于勒相貌相似的水手，他是谁?→原来就是破产的于勒，一家人希望破灭，失望而归</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《我的太爷老师》</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en-US" altLang="zh-CN">
                <a:solidFill>
                  <a:schemeClr val="bg1"/>
                </a:solidFill>
                <a:sym typeface="+mn-lt"/>
              </a:rPr>
              <a:t>2020</a:t>
            </a:r>
            <a:r>
              <a:rPr lang="zh-CN" altLang="en-US">
                <a:solidFill>
                  <a:schemeClr val="bg1"/>
                </a:solidFill>
                <a:sym typeface="+mn-lt"/>
              </a:rPr>
              <a:t>河南</a:t>
            </a:r>
          </a:p>
        </p:txBody>
      </p:sp>
      <p:sp>
        <p:nvSpPr>
          <p:cNvPr id="2" name="文本框 1"/>
          <p:cNvSpPr txBox="1"/>
          <p:nvPr/>
        </p:nvSpPr>
        <p:spPr>
          <a:xfrm>
            <a:off x="382270" y="1250315"/>
            <a:ext cx="11426825" cy="3969385"/>
          </a:xfrm>
          <a:prstGeom prst="rect">
            <a:avLst/>
          </a:prstGeom>
          <a:noFill/>
        </p:spPr>
        <p:txBody>
          <a:bodyPr wrap="square" rtlCol="0">
            <a:spAutoFit/>
          </a:bodyPr>
          <a:lstStyle/>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⑪在我们那个小村，现在五十岁以上的人都是太爷的弟子。他为这个村子打下了读书识字的根基，使三代人摆脱了文盲命运。我想，在中国的贫困山区，像太爷这样的民办教师，在那个特殊年代应该有一大批，他们给孩子们点亮了知识的明灯，开启了心智的大门，使数以亿计的农家子弟，学会了写自己的姓名，走出了山沟，融入了城市，走向了世界。太爷们在新中国的教育史上，留下了浓墨重彩的一笔。但遗憾的是，我很少见过有人记述他们的功绩。他们是无言的丰碑，太上的大德。</a:t>
            </a:r>
          </a:p>
          <a:p>
            <a:pPr algn="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(作者：漆永祥。有删改)</a:t>
            </a:r>
          </a:p>
        </p:txBody>
      </p:sp>
    </p:spTree>
  </p:cSld>
  <p:clrMapOvr>
    <a:masterClrMapping/>
  </p:clrMapOvr>
  <p:transition spd="med">
    <p:wipe dir="d"/>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[2020河南《我的太爷老师》]作为一名优秀的人民教师，“我的太爷老师”的优秀体现在哪些方面?请结合全文内容分条概括。(4分)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能干能行，多才多艺，把自己的才艺都用在教学上。②克服困难，在艰苦的条件下灵活地组织教学。③教学有方，有声有色，形神兼具。④对学生严格要求，不允许学生逃学，注重学生行为习惯的养成。⑤对学生进行劳动教育和艺术启蒙。或组织学生参加劳动和艺体活动。⑥不断学习，提升自己，适应教学。(答出任意四条，意思对即可。一条1分，共4分。如有其他答案，符合文章内容亦可酌情给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   [2018河南《父亲的长笛》]请以长笛为线索，从父亲的角度概括父女之间发生的四件事。(4分)</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452310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父亲爱吹长笛，经常吹给女儿听。②父亲因女儿讨厌、制止他吹长笛，所以不在家里吹长笛了。③父亲因女儿扔了他的长笛，从此不再提长笛的事儿。④父亲因女儿给他买来新长笛，又吹起了长笛。(意思对即可。一点1分，共4分)</a:t>
            </a:r>
          </a:p>
          <a:p>
            <a:pPr algn="l">
              <a:lnSpc>
                <a:spcPct val="150000"/>
              </a:lnSpc>
            </a:pPr>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(有时也会要求按照时间顺序概括事件。)</a:t>
            </a:r>
          </a:p>
        </p:txBody>
      </p:sp>
      <p:pic>
        <p:nvPicPr>
          <p:cNvPr id="70" name="注.jpg" descr="id:2147491461;FounderCES"/>
          <p:cNvPicPr>
            <a:picLocks noChangeAspect="1"/>
          </p:cNvPicPr>
          <p:nvPr/>
        </p:nvPicPr>
        <p:blipFill>
          <a:blip r:embed="rId2"/>
          <a:stretch>
            <a:fillRect/>
          </a:stretch>
        </p:blipFill>
        <p:spPr>
          <a:xfrm>
            <a:off x="739775" y="5490210"/>
            <a:ext cx="421640" cy="42164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   [2017河南《唯有垂杨管别离》]面对厄运，岳老师带着小病号留下了哪些“抗争的痕迹”?请简要概括。(4分)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岳老师在病房里给从未踏足过学校的小病号上课。②岳老师在小病号愤怒发问后，不仅教他更多，还给他喂饭，让他喝水，陪他采花。③岳老师听说小病号要转院，为小病号编写教材。④岳老师听到小病号离别时背出了诗，大哭起来。(意思对即可。一点1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507746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河南中考</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   [2016河南《母亲养蜗牛》]“母亲养蜗牛”的故事可谓波澜起伏。请将相关情节填写在下面横线处。(4分)</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a:t>
            </a:r>
            <a:r>
              <a:rPr lang="zh-CN" altLang="en-US" sz="2400" u="sng">
                <a:latin typeface="宋体" panose="02010600030101010101" pitchFamily="2" charset="-122"/>
                <a:ea typeface="宋体" panose="02010600030101010101" pitchFamily="2" charset="-122"/>
                <a:cs typeface="宋体" panose="02010600030101010101" pitchFamily="2" charset="-122"/>
              </a:rPr>
              <a:t>　　　　①　　　　</a:t>
            </a:r>
            <a:r>
              <a:rPr lang="zh-CN" altLang="en-US" sz="2400">
                <a:latin typeface="宋体" panose="02010600030101010101" pitchFamily="2" charset="-122"/>
                <a:ea typeface="宋体" panose="02010600030101010101" pitchFamily="2" charset="-122"/>
                <a:cs typeface="宋体" panose="02010600030101010101" pitchFamily="2" charset="-122"/>
              </a:rPr>
              <a:t>。波澜顿起。 </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(2)蜗牛逐渐长大，母亲刚将蜗牛移入新居，儿子却说现在就要吃蜗牛。波澜再起。</a:t>
            </a: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(3)</a:t>
            </a:r>
            <a:r>
              <a:rPr lang="zh-CN" altLang="en-US" sz="2400" u="sng">
                <a:latin typeface="宋体" panose="02010600030101010101" pitchFamily="2" charset="-122"/>
                <a:ea typeface="宋体" panose="02010600030101010101" pitchFamily="2" charset="-122"/>
                <a:cs typeface="宋体" panose="02010600030101010101" pitchFamily="2" charset="-122"/>
              </a:rPr>
              <a:t>　　　　②　　　　</a:t>
            </a:r>
            <a:r>
              <a:rPr lang="zh-CN" altLang="en-US" sz="2400">
                <a:latin typeface="宋体" panose="02010600030101010101" pitchFamily="2" charset="-122"/>
                <a:ea typeface="宋体" panose="02010600030101010101" pitchFamily="2" charset="-122"/>
                <a:cs typeface="宋体" panose="02010600030101010101" pitchFamily="2" charset="-122"/>
              </a:rPr>
              <a:t>。波澜又起。</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86131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①蜗牛尚小，母亲精心照料，儿子却说要吃蜗牛　②蜗牛长大了，儿子已放弃吃蜗牛的念头，母亲却突然端出一盆“蜗牛汤”(意思对即可。一处2分，共4分)</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3415030"/>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中考链接</a:t>
            </a:r>
          </a:p>
          <a:p>
            <a:pPr algn="ctr">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楷体" panose="02010609060101010101" pitchFamily="49" charset="-122"/>
              </a:rPr>
              <a:t>全国视野</a:t>
            </a:r>
          </a:p>
          <a:p>
            <a:pPr algn="l">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   [2020哈尔滨《绳子那头》]找出文中最能体现父亲呵护儿子的三处细节，请分别概括。(3分)</a:t>
            </a:r>
          </a:p>
          <a:p>
            <a:pPr algn="ctr">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内容的理解与概括</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endParaRPr lang="zh-CN" altLang="en-US">
              <a:solidFill>
                <a:schemeClr val="bg1"/>
              </a:solidFill>
              <a:sym typeface="+mn-lt"/>
            </a:endParaRPr>
          </a:p>
        </p:txBody>
      </p:sp>
      <p:sp>
        <p:nvSpPr>
          <p:cNvPr id="6" name="矩形 5"/>
          <p:cNvSpPr/>
          <p:nvPr/>
        </p:nvSpPr>
        <p:spPr>
          <a:xfrm>
            <a:off x="242638" y="1013960"/>
            <a:ext cx="6096000" cy="553085"/>
          </a:xfrm>
          <a:prstGeom prst="rect">
            <a:avLst/>
          </a:prstGeom>
        </p:spPr>
        <p:txBody>
          <a:bodyPr>
            <a:spAutoFit/>
          </a:bodyPr>
          <a:lstStyle/>
          <a:p>
            <a:pPr>
              <a:lnSpc>
                <a:spcPct val="125000"/>
              </a:lnSpc>
            </a:pPr>
            <a:r>
              <a:rPr sz="2400" b="1">
                <a:latin typeface="+mn-ea"/>
              </a:rPr>
              <a:t>考向探究</a:t>
            </a:r>
          </a:p>
        </p:txBody>
      </p:sp>
      <p:sp>
        <p:nvSpPr>
          <p:cNvPr id="8" name="矩形 7"/>
          <p:cNvSpPr/>
          <p:nvPr/>
        </p:nvSpPr>
        <p:spPr>
          <a:xfrm>
            <a:off x="739517" y="1567235"/>
            <a:ext cx="10219174" cy="2306955"/>
          </a:xfrm>
          <a:prstGeom prst="rect">
            <a:avLst/>
          </a:prstGeom>
        </p:spPr>
        <p:txBody>
          <a:bodyPr wrap="square">
            <a:spAutoFit/>
          </a:bodyPr>
          <a:lstStyle/>
          <a:p>
            <a:pPr algn="ctr">
              <a:lnSpc>
                <a:spcPct val="150000"/>
              </a:lnSpc>
            </a:pPr>
            <a:r>
              <a:rPr lang="zh-CN" altLang="en-US" sz="2400">
                <a:solidFill>
                  <a:srgbClr val="FF0000"/>
                </a:solidFill>
                <a:latin typeface="宋体" panose="02010600030101010101" pitchFamily="2" charset="-122"/>
                <a:ea typeface="宋体" panose="02010600030101010101" pitchFamily="2" charset="-122"/>
                <a:cs typeface="楷体" panose="02010609060101010101" pitchFamily="49" charset="-122"/>
              </a:rPr>
              <a:t>考向1</a:t>
            </a:r>
            <a:r>
              <a:rPr lang="zh-CN" altLang="en-US" sz="2400">
                <a:solidFill>
                  <a:schemeClr val="tx1">
                    <a:lumMod val="85000"/>
                    <a:lumOff val="15000"/>
                  </a:schemeClr>
                </a:solidFill>
                <a:latin typeface="宋体" panose="02010600030101010101" pitchFamily="2" charset="-122"/>
                <a:ea typeface="宋体" panose="02010600030101010101" pitchFamily="2" charset="-122"/>
                <a:cs typeface="楷体" panose="02010609060101010101" pitchFamily="49" charset="-122"/>
              </a:rPr>
              <a:t>　梳理、概括文章内容</a:t>
            </a:r>
          </a:p>
          <a:p>
            <a:pPr algn="l">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给儿子买并涂防晒油；给儿子腰上围毛巾；让儿子吃雪糕。(一点1分，共3分)</a:t>
            </a:r>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UNIT_TABLE_BEAUTIFY" val="smartTable{108d9415-91cc-40c2-816f-b4fa15de07fa}"/>
</p:tagLst>
</file>

<file path=ppt/tags/tag10.xml><?xml version="1.0" encoding="utf-8"?>
<p:tagLst xmlns:p="http://schemas.openxmlformats.org/presentationml/2006/main">
  <p:tag name="KSO_WM_UNIT_TABLE_BEAUTIFY" val="smartTable{2267f166-97c9-42e8-9e97-3c1fae37d21c}"/>
</p:tagLst>
</file>

<file path=ppt/tags/tag11.xml><?xml version="1.0" encoding="utf-8"?>
<p:tagLst xmlns:p="http://schemas.openxmlformats.org/presentationml/2006/main">
  <p:tag name="KSO_WM_UNIT_TABLE_BEAUTIFY" val="smartTable{d955d486-3bb9-453b-b0bb-751c392c8de5}"/>
</p:tagLst>
</file>

<file path=ppt/tags/tag12.xml><?xml version="1.0" encoding="utf-8"?>
<p:tagLst xmlns:p="http://schemas.openxmlformats.org/presentationml/2006/main">
  <p:tag name="KSO_WM_UNIT_TABLE_BEAUTIFY" val="smartTable{dadf80f3-8b61-4f34-bfb5-97ca867c6197}"/>
</p:tagLst>
</file>

<file path=ppt/tags/tag13.xml><?xml version="1.0" encoding="utf-8"?>
<p:tagLst xmlns:p="http://schemas.openxmlformats.org/presentationml/2006/main">
  <p:tag name="KSO_WM_UNIT_TABLE_BEAUTIFY" val="smartTable{dadf80f3-8b61-4f34-bfb5-97ca867c6197}"/>
</p:tagLst>
</file>

<file path=ppt/tags/tag14.xml><?xml version="1.0" encoding="utf-8"?>
<p:tagLst xmlns:p="http://schemas.openxmlformats.org/presentationml/2006/main">
  <p:tag name="KSO_WM_UNIT_TABLE_BEAUTIFY" val="smartTable{dadf80f3-8b61-4f34-bfb5-97ca867c6197}"/>
</p:tagLst>
</file>

<file path=ppt/tags/tag15.xml><?xml version="1.0" encoding="utf-8"?>
<p:tagLst xmlns:p="http://schemas.openxmlformats.org/presentationml/2006/main">
  <p:tag name="KSO_WM_UNIT_TABLE_BEAUTIFY" val="smartTable{dadf80f3-8b61-4f34-bfb5-97ca867c6197}"/>
</p:tagLst>
</file>

<file path=ppt/tags/tag16.xml><?xml version="1.0" encoding="utf-8"?>
<p:tagLst xmlns:p="http://schemas.openxmlformats.org/presentationml/2006/main">
  <p:tag name="KSO_WM_UNIT_TABLE_BEAUTIFY" val="smartTable{dadf80f3-8b61-4f34-bfb5-97ca867c6197}"/>
</p:tagLst>
</file>

<file path=ppt/tags/tag17.xml><?xml version="1.0" encoding="utf-8"?>
<p:tagLst xmlns:p="http://schemas.openxmlformats.org/presentationml/2006/main">
  <p:tag name="KSO_WM_UNIT_TABLE_BEAUTIFY" val="smartTable{dadf80f3-8b61-4f34-bfb5-97ca867c6197}"/>
</p:tagLst>
</file>

<file path=ppt/tags/tag18.xml><?xml version="1.0" encoding="utf-8"?>
<p:tagLst xmlns:p="http://schemas.openxmlformats.org/presentationml/2006/main">
  <p:tag name="KSO_WM_UNIT_TABLE_BEAUTIFY" val="smartTable{d33295a0-e877-4ad1-a299-6bdabfa87476}"/>
</p:tagLst>
</file>

<file path=ppt/tags/tag19.xml><?xml version="1.0" encoding="utf-8"?>
<p:tagLst xmlns:p="http://schemas.openxmlformats.org/presentationml/2006/main">
  <p:tag name="KSO_WM_UNIT_TABLE_BEAUTIFY" val="smartTable{f86be844-3212-4de8-9d7e-a73257517689}"/>
</p:tagLst>
</file>

<file path=ppt/tags/tag2.xml><?xml version="1.0" encoding="utf-8"?>
<p:tagLst xmlns:p="http://schemas.openxmlformats.org/presentationml/2006/main">
  <p:tag name="KSO_WM_UNIT_TABLE_BEAUTIFY" val="smartTable{5a1b5dfa-2d2b-4814-966d-bb33c83023dc}"/>
</p:tagLst>
</file>

<file path=ppt/tags/tag20.xml><?xml version="1.0" encoding="utf-8"?>
<p:tagLst xmlns:p="http://schemas.openxmlformats.org/presentationml/2006/main">
  <p:tag name="KSO_WM_UNIT_TABLE_BEAUTIFY" val="smartTable{f86be844-3212-4de8-9d7e-a73257517689}"/>
</p:tagLst>
</file>

<file path=ppt/tags/tag21.xml><?xml version="1.0" encoding="utf-8"?>
<p:tagLst xmlns:p="http://schemas.openxmlformats.org/presentationml/2006/main">
  <p:tag name="KSO_WM_UNIT_TABLE_BEAUTIFY" val="smartTable{f86be844-3212-4de8-9d7e-a73257517689}"/>
</p:tagLst>
</file>

<file path=ppt/tags/tag22.xml><?xml version="1.0" encoding="utf-8"?>
<p:tagLst xmlns:p="http://schemas.openxmlformats.org/presentationml/2006/main">
  <p:tag name="KSO_WM_UNIT_TABLE_BEAUTIFY" val="smartTable{f86be844-3212-4de8-9d7e-a73257517689}"/>
</p:tagLst>
</file>

<file path=ppt/tags/tag23.xml><?xml version="1.0" encoding="utf-8"?>
<p:tagLst xmlns:p="http://schemas.openxmlformats.org/presentationml/2006/main">
  <p:tag name="KSO_WM_UNIT_TABLE_BEAUTIFY" val="smartTable{f86be844-3212-4de8-9d7e-a73257517689}"/>
</p:tagLst>
</file>

<file path=ppt/tags/tag24.xml><?xml version="1.0" encoding="utf-8"?>
<p:tagLst xmlns:p="http://schemas.openxmlformats.org/presentationml/2006/main">
  <p:tag name="KSO_WM_UNIT_TABLE_BEAUTIFY" val="smartTable{d33295a0-e877-4ad1-a299-6bdabfa87476}"/>
</p:tagLst>
</file>

<file path=ppt/tags/tag25.xml><?xml version="1.0" encoding="utf-8"?>
<p:tagLst xmlns:p="http://schemas.openxmlformats.org/presentationml/2006/main">
  <p:tag name="KSO_WM_UNIT_TABLE_BEAUTIFY" val="smartTable{f86be844-3212-4de8-9d7e-a73257517689}"/>
</p:tagLst>
</file>

<file path=ppt/tags/tag26.xml><?xml version="1.0" encoding="utf-8"?>
<p:tagLst xmlns:p="http://schemas.openxmlformats.org/presentationml/2006/main">
  <p:tag name="KSO_WM_UNIT_TABLE_BEAUTIFY" val="smartTable{d33295a0-e877-4ad1-a299-6bdabfa87476}"/>
</p:tagLst>
</file>

<file path=ppt/tags/tag27.xml><?xml version="1.0" encoding="utf-8"?>
<p:tagLst xmlns:p="http://schemas.openxmlformats.org/presentationml/2006/main">
  <p:tag name="KSO_WM_UNIT_TABLE_BEAUTIFY" val="smartTable{f86be844-3212-4de8-9d7e-a73257517689}"/>
</p:tagLst>
</file>

<file path=ppt/tags/tag28.xml><?xml version="1.0" encoding="utf-8"?>
<p:tagLst xmlns:p="http://schemas.openxmlformats.org/presentationml/2006/main">
  <p:tag name="KSO_WM_UNIT_TABLE_BEAUTIFY" val="smartTable{d33295a0-e877-4ad1-a299-6bdabfa87476}"/>
</p:tagLst>
</file>

<file path=ppt/tags/tag29.xml><?xml version="1.0" encoding="utf-8"?>
<p:tagLst xmlns:p="http://schemas.openxmlformats.org/presentationml/2006/main">
  <p:tag name="KSO_WM_UNIT_TABLE_BEAUTIFY" val="smartTable{f86be844-3212-4de8-9d7e-a73257517689}"/>
</p:tagLst>
</file>

<file path=ppt/tags/tag3.xml><?xml version="1.0" encoding="utf-8"?>
<p:tagLst xmlns:p="http://schemas.openxmlformats.org/presentationml/2006/main">
  <p:tag name="KSO_WM_UNIT_TABLE_BEAUTIFY" val="smartTable{5a1b5dfa-2d2b-4814-966d-bb33c83023dc}"/>
</p:tagLst>
</file>

<file path=ppt/tags/tag30.xml><?xml version="1.0" encoding="utf-8"?>
<p:tagLst xmlns:p="http://schemas.openxmlformats.org/presentationml/2006/main">
  <p:tag name="KSO_WM_UNIT_TABLE_BEAUTIFY" val="smartTable{b50c93cc-ecca-4a86-b87f-4eb6535fdc0b}"/>
</p:tagLst>
</file>

<file path=ppt/tags/tag31.xml><?xml version="1.0" encoding="utf-8"?>
<p:tagLst xmlns:p="http://schemas.openxmlformats.org/presentationml/2006/main">
  <p:tag name="KSO_WM_UNIT_TABLE_BEAUTIFY" val="smartTable{b50c93cc-ecca-4a86-b87f-4eb6535fdc0b}"/>
</p:tagLst>
</file>

<file path=ppt/tags/tag32.xml><?xml version="1.0" encoding="utf-8"?>
<p:tagLst xmlns:p="http://schemas.openxmlformats.org/presentationml/2006/main">
  <p:tag name="KSO_WM_UNIT_TABLE_BEAUTIFY" val="smartTable{b50c93cc-ecca-4a86-b87f-4eb6535fdc0b}"/>
</p:tagLst>
</file>

<file path=ppt/tags/tag33.xml><?xml version="1.0" encoding="utf-8"?>
<p:tagLst xmlns:p="http://schemas.openxmlformats.org/presentationml/2006/main">
  <p:tag name="KSO_WM_UNIT_TABLE_BEAUTIFY" val="smartTable{7f77c8f5-0fdb-43e9-9db1-2a90e6118293}"/>
</p:tagLst>
</file>

<file path=ppt/tags/tag34.xml><?xml version="1.0" encoding="utf-8"?>
<p:tagLst xmlns:p="http://schemas.openxmlformats.org/presentationml/2006/main">
  <p:tag name="KSO_WM_UNIT_TABLE_BEAUTIFY" val="smartTable{7f77c8f5-0fdb-43e9-9db1-2a90e6118293}"/>
</p:tagLst>
</file>

<file path=ppt/tags/tag35.xml><?xml version="1.0" encoding="utf-8"?>
<p:tagLst xmlns:p="http://schemas.openxmlformats.org/presentationml/2006/main">
  <p:tag name="KSO_WM_UNIT_TABLE_BEAUTIFY" val="smartTable{7f77c8f5-0fdb-43e9-9db1-2a90e6118293}"/>
</p:tagLst>
</file>

<file path=ppt/tags/tag36.xml><?xml version="1.0" encoding="utf-8"?>
<p:tagLst xmlns:p="http://schemas.openxmlformats.org/presentationml/2006/main">
  <p:tag name="KSO_WM_UNIT_TABLE_BEAUTIFY" val="smartTable{bc15db2e-d52e-45ef-96af-32488d8e920b}"/>
</p:tagLst>
</file>

<file path=ppt/tags/tag37.xml><?xml version="1.0" encoding="utf-8"?>
<p:tagLst xmlns:p="http://schemas.openxmlformats.org/presentationml/2006/main">
  <p:tag name="KSO_WM_UNIT_TABLE_BEAUTIFY" val="smartTable{bc15db2e-d52e-45ef-96af-32488d8e920b}"/>
</p:tagLst>
</file>

<file path=ppt/tags/tag38.xml><?xml version="1.0" encoding="utf-8"?>
<p:tagLst xmlns:p="http://schemas.openxmlformats.org/presentationml/2006/main">
  <p:tag name="KSO_WM_UNIT_TABLE_BEAUTIFY" val="smartTable{bc15db2e-d52e-45ef-96af-32488d8e920b}"/>
</p:tagLst>
</file>

<file path=ppt/tags/tag39.xml><?xml version="1.0" encoding="utf-8"?>
<p:tagLst xmlns:p="http://schemas.openxmlformats.org/presentationml/2006/main">
  <p:tag name="KSO_WM_UNIT_TABLE_BEAUTIFY" val="smartTable{bc15db2e-d52e-45ef-96af-32488d8e920b}"/>
</p:tagLst>
</file>

<file path=ppt/tags/tag4.xml><?xml version="1.0" encoding="utf-8"?>
<p:tagLst xmlns:p="http://schemas.openxmlformats.org/presentationml/2006/main">
  <p:tag name="KSO_WM_UNIT_TABLE_BEAUTIFY" val="smartTable{5a1b5dfa-2d2b-4814-966d-bb33c83023dc}"/>
</p:tagLst>
</file>

<file path=ppt/tags/tag40.xml><?xml version="1.0" encoding="utf-8"?>
<p:tagLst xmlns:p="http://schemas.openxmlformats.org/presentationml/2006/main">
  <p:tag name="KSO_WM_UNIT_TABLE_BEAUTIFY" val="smartTable{bc15db2e-d52e-45ef-96af-32488d8e920b}"/>
</p:tagLst>
</file>

<file path=ppt/tags/tag41.xml><?xml version="1.0" encoding="utf-8"?>
<p:tagLst xmlns:p="http://schemas.openxmlformats.org/presentationml/2006/main">
  <p:tag name="KSO_WM_UNIT_TABLE_BEAUTIFY" val="smartTable{bc15db2e-d52e-45ef-96af-32488d8e920b}"/>
</p:tagLst>
</file>

<file path=ppt/tags/tag42.xml><?xml version="1.0" encoding="utf-8"?>
<p:tagLst xmlns:p="http://schemas.openxmlformats.org/presentationml/2006/main">
  <p:tag name="KSO_WM_UNIT_TABLE_BEAUTIFY" val="smartTable{bc15db2e-d52e-45ef-96af-32488d8e920b}"/>
</p:tagLst>
</file>

<file path=ppt/tags/tag43.xml><?xml version="1.0" encoding="utf-8"?>
<p:tagLst xmlns:p="http://schemas.openxmlformats.org/presentationml/2006/main">
  <p:tag name="KSO_WM_UNIT_TABLE_BEAUTIFY" val="smartTable{bc15db2e-d52e-45ef-96af-32488d8e920b}"/>
</p:tagLst>
</file>

<file path=ppt/tags/tag44.xml><?xml version="1.0" encoding="utf-8"?>
<p:tagLst xmlns:p="http://schemas.openxmlformats.org/presentationml/2006/main">
  <p:tag name="KSO_WM_UNIT_TABLE_BEAUTIFY" val="smartTable{bc15db2e-d52e-45ef-96af-32488d8e920b}"/>
</p:tagLst>
</file>

<file path=ppt/tags/tag45.xml><?xml version="1.0" encoding="utf-8"?>
<p:tagLst xmlns:p="http://schemas.openxmlformats.org/presentationml/2006/main">
  <p:tag name="KSO_WM_UNIT_TABLE_BEAUTIFY" val="smartTable{bc15db2e-d52e-45ef-96af-32488d8e920b}"/>
</p:tagLst>
</file>

<file path=ppt/tags/tag46.xml><?xml version="1.0" encoding="utf-8"?>
<p:tagLst xmlns:p="http://schemas.openxmlformats.org/presentationml/2006/main">
  <p:tag name="KSO_WM_UNIT_TABLE_BEAUTIFY" val="smartTable{bc15db2e-d52e-45ef-96af-32488d8e920b}"/>
</p:tagLst>
</file>

<file path=ppt/tags/tag47.xml><?xml version="1.0" encoding="utf-8"?>
<p:tagLst xmlns:p="http://schemas.openxmlformats.org/presentationml/2006/main">
  <p:tag name="KSO_WM_UNIT_TABLE_BEAUTIFY" val="smartTable{bc15db2e-d52e-45ef-96af-32488d8e920b}"/>
</p:tagLst>
</file>

<file path=ppt/tags/tag48.xml><?xml version="1.0" encoding="utf-8"?>
<p:tagLst xmlns:p="http://schemas.openxmlformats.org/presentationml/2006/main">
  <p:tag name="KSO_WM_UNIT_TABLE_BEAUTIFY" val="smartTable{bc15db2e-d52e-45ef-96af-32488d8e920b}"/>
</p:tagLst>
</file>

<file path=ppt/tags/tag49.xml><?xml version="1.0" encoding="utf-8"?>
<p:tagLst xmlns:p="http://schemas.openxmlformats.org/presentationml/2006/main">
  <p:tag name="KSO_WM_UNIT_TABLE_BEAUTIFY" val="smartTable{bc15db2e-d52e-45ef-96af-32488d8e920b}"/>
</p:tagLst>
</file>

<file path=ppt/tags/tag5.xml><?xml version="1.0" encoding="utf-8"?>
<p:tagLst xmlns:p="http://schemas.openxmlformats.org/presentationml/2006/main">
  <p:tag name="KSO_WM_UNIT_TABLE_BEAUTIFY" val="smartTable{5a1b5dfa-2d2b-4814-966d-bb33c83023dc}"/>
</p:tagLst>
</file>

<file path=ppt/tags/tag50.xml><?xml version="1.0" encoding="utf-8"?>
<p:tagLst xmlns:p="http://schemas.openxmlformats.org/presentationml/2006/main">
  <p:tag name="KSO_WM_UNIT_TABLE_BEAUTIFY" val="smartTable{808be8f8-cab7-4715-bc9b-65e3d3144650}"/>
</p:tagLst>
</file>

<file path=ppt/tags/tag51.xml><?xml version="1.0" encoding="utf-8"?>
<p:tagLst xmlns:p="http://schemas.openxmlformats.org/presentationml/2006/main">
  <p:tag name="KSO_WM_UNIT_TABLE_BEAUTIFY" val="smartTable{808be8f8-cab7-4715-bc9b-65e3d3144650}"/>
</p:tagLst>
</file>

<file path=ppt/tags/tag52.xml><?xml version="1.0" encoding="utf-8"?>
<p:tagLst xmlns:p="http://schemas.openxmlformats.org/presentationml/2006/main">
  <p:tag name="KSO_WM_UNIT_TABLE_BEAUTIFY" val="smartTable{808be8f8-cab7-4715-bc9b-65e3d3144650}"/>
</p:tagLst>
</file>

<file path=ppt/tags/tag53.xml><?xml version="1.0" encoding="utf-8"?>
<p:tagLst xmlns:p="http://schemas.openxmlformats.org/presentationml/2006/main">
  <p:tag name="KSO_WM_UNIT_TABLE_BEAUTIFY" val="smartTable{808be8f8-cab7-4715-bc9b-65e3d3144650}"/>
</p:tagLst>
</file>

<file path=ppt/tags/tag54.xml><?xml version="1.0" encoding="utf-8"?>
<p:tagLst xmlns:p="http://schemas.openxmlformats.org/presentationml/2006/main">
  <p:tag name="ARTICULATE_PROJECT_OPEN" val="0"/>
  <p:tag name="AS_OS" val="Unix 3.10 unknown"/>
  <p:tag name="AS_RELEASE_DATE" val="2020.11.30"/>
  <p:tag name="AS_TITLE" val="Aspose.Slides for Java"/>
  <p:tag name="AS_VERSION" val="20.11"/>
  <p:tag name="ISLIDE.GUIDESSETTING" val="{&quot;Id&quot;:&quot;GuidesStyle_Normal&quot;,&quot;Name&quot;:&quot;正常&quot;,&quot;HeaderHeight&quot;:15.0,&quot;FooterHeight&quot;:9.0,&quot;SideMargin&quot;:5.5,&quot;TopMargin&quot;:0.0,&quot;BottomMargin&quot;:0.0,&quot;IntervalMargin&quot;:1.5}"/>
  <p:tag name="ISPRING_RESOURCE_PATHS_HASH_PRESENTER" val="79344ea4aab3a8c51a92227a70fa2e8d10f17e"/>
</p:tagLst>
</file>

<file path=ppt/tags/tag6.xml><?xml version="1.0" encoding="utf-8"?>
<p:tagLst xmlns:p="http://schemas.openxmlformats.org/presentationml/2006/main">
  <p:tag name="KSO_WM_UNIT_TABLE_BEAUTIFY" val="smartTable{f29f3583-a439-4ef5-ac04-2a00460e861e}"/>
</p:tagLst>
</file>

<file path=ppt/tags/tag7.xml><?xml version="1.0" encoding="utf-8"?>
<p:tagLst xmlns:p="http://schemas.openxmlformats.org/presentationml/2006/main">
  <p:tag name="KSO_WM_UNIT_TABLE_BEAUTIFY" val="smartTable{f29f3583-a439-4ef5-ac04-2a00460e861e}"/>
</p:tagLst>
</file>

<file path=ppt/tags/tag8.xml><?xml version="1.0" encoding="utf-8"?>
<p:tagLst xmlns:p="http://schemas.openxmlformats.org/presentationml/2006/main">
  <p:tag name="KSO_WM_UNIT_TABLE_BEAUTIFY" val="smartTable{2267f166-97c9-42e8-9e97-3c1fae37d21c}"/>
</p:tagLst>
</file>

<file path=ppt/tags/tag9.xml><?xml version="1.0" encoding="utf-8"?>
<p:tagLst xmlns:p="http://schemas.openxmlformats.org/presentationml/2006/main">
  <p:tag name="KSO_WM_UNIT_TABLE_BEAUTIFY" val="smartTable{2267f166-97c9-42e8-9e97-3c1fae37d21c}"/>
</p:tagLst>
</file>

<file path=ppt/theme/theme1.xml><?xml version="1.0" encoding="utf-8"?>
<a:theme xmlns:r="http://schemas.openxmlformats.org/officeDocument/2006/relationships" xmlns:a="http://schemas.openxmlformats.org/drawingml/2006/main" name="Office 主题">
  <a:themeElements>
    <a:clrScheme name="Office">
      <a:dk1>
        <a:srgbClr val="000000"/>
      </a:dk1>
      <a:lt1>
        <a:srgbClr val="FFFFFF"/>
      </a:lt1>
      <a:dk2>
        <a:srgbClr val="778495"/>
      </a:dk2>
      <a:lt2>
        <a:srgbClr val="F0F0F0"/>
      </a:lt2>
      <a:accent1>
        <a:srgbClr val="E60122"/>
      </a:accent1>
      <a:accent2>
        <a:srgbClr val="125C9E"/>
      </a:accent2>
      <a:accent3>
        <a:srgbClr val="F17737"/>
      </a:accent3>
      <a:accent4>
        <a:srgbClr val="CA3962"/>
      </a:accent4>
      <a:accent5>
        <a:srgbClr val="D15B1C"/>
      </a:accent5>
      <a:accent6>
        <a:srgbClr val="F02F4C"/>
      </a:accent6>
      <a:hlink>
        <a:srgbClr val="E60122"/>
      </a:hlink>
      <a:folHlink>
        <a:srgbClr val="BFBFBF"/>
      </a:folHlink>
    </a:clrScheme>
    <a:fontScheme name="at1gy054">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3264</Paragraphs>
  <Slides>615</Slides>
  <Notes>0</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615</vt:i4>
      </vt:variant>
    </vt:vector>
  </HeadingPairs>
  <TitlesOfParts>
    <vt:vector baseType="lpstr" size="629">
      <vt:lpstr>Arial</vt:lpstr>
      <vt:lpstr>微软雅黑</vt:lpstr>
      <vt:lpstr>等线 Light</vt:lpstr>
      <vt:lpstr>等线</vt:lpstr>
      <vt:lpstr>宋体</vt:lpstr>
      <vt:lpstr>黑体</vt:lpstr>
      <vt:lpstr>楷体</vt:lpstr>
      <vt:lpstr>NEU-BZ-S92</vt:lpstr>
      <vt:lpstr>方正楷体_GBK</vt:lpstr>
      <vt:lpstr>方正书宋_GBK</vt:lpstr>
      <vt:lpstr>方正黑体_GBK</vt:lpstr>
      <vt:lpstr>Times New Roman</vt:lpstr>
      <vt:lpstr>方正仿宋_GBK</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2021-02-20T13:26:36.233</cp:lastPrinted>
  <dcterms:created xsi:type="dcterms:W3CDTF">2021-02-20T13:26:36Z</dcterms:created>
  <dcterms:modified xsi:type="dcterms:W3CDTF">2021-02-20T05:26:41Z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