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Default Extension="wdp" ContentType="image/vnd.ms-photo"/>
  <Default Extension="gif" ContentType="image/gif"/>
  <Override PartName="/ppt/tags/tag1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333" r:id="rId2"/>
    <p:sldId id="372" r:id="rId3"/>
    <p:sldId id="334" r:id="rId4"/>
    <p:sldId id="335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6" r:id="rId13"/>
    <p:sldId id="345" r:id="rId14"/>
    <p:sldId id="347" r:id="rId15"/>
    <p:sldId id="348" r:id="rId16"/>
    <p:sldId id="349" r:id="rId17"/>
    <p:sldId id="350" r:id="rId18"/>
    <p:sldId id="351" r:id="rId19"/>
    <p:sldId id="352" r:id="rId20"/>
    <p:sldId id="353" r:id="rId21"/>
    <p:sldId id="354" r:id="rId22"/>
    <p:sldId id="355" r:id="rId23"/>
    <p:sldId id="356" r:id="rId24"/>
    <p:sldId id="357" r:id="rId25"/>
    <p:sldId id="359" r:id="rId26"/>
    <p:sldId id="363" r:id="rId27"/>
    <p:sldId id="361" r:id="rId28"/>
    <p:sldId id="360" r:id="rId29"/>
    <p:sldId id="365" r:id="rId30"/>
    <p:sldId id="367" r:id="rId31"/>
    <p:sldId id="368" r:id="rId32"/>
    <p:sldId id="369" r:id="rId33"/>
    <p:sldId id="370" r:id="rId34"/>
    <p:sldId id="371" r:id="rId35"/>
    <p:sldId id="297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E888B"/>
    <a:srgbClr val="1761B1"/>
    <a:srgbClr val="595959"/>
    <a:srgbClr val="063D54"/>
    <a:srgbClr val="A5A5A5"/>
    <a:srgbClr val="AAABAB"/>
    <a:srgbClr val="FFFFFF"/>
    <a:srgbClr val="999999"/>
    <a:srgbClr val="ACACAC"/>
    <a:srgbClr val="B6B6B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38" autoAdjust="0"/>
    <p:restoredTop sz="94660"/>
  </p:normalViewPr>
  <p:slideViewPr>
    <p:cSldViewPr snapToGrid="0">
      <p:cViewPr>
        <p:scale>
          <a:sx n="50" d="100"/>
          <a:sy n="50" d="100"/>
        </p:scale>
        <p:origin x="-1572" y="-534"/>
      </p:cViewPr>
      <p:guideLst>
        <p:guide orient="horz" pos="2171"/>
        <p:guide pos="558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E7A195-25D9-48DF-B639-5B24D2B00AE8}" type="datetimeFigureOut">
              <a:rPr lang="zh-CN" altLang="en-US" smtClean="0"/>
              <a:pPr/>
              <a:t>2019/12/27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97584D-8746-4D72-BA3A-5A81C8B546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http://meihua.docer.com/</a:t>
            </a: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81F6061-2F4B-488E-8D92-3753CAD4AFB5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http://meihua.docer.com/</a:t>
            </a: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81F6061-2F4B-488E-8D92-3753CAD4AFB5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http://meihua.docer.com/</a:t>
            </a: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81F6061-2F4B-488E-8D92-3753CAD4AFB5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7584D-8746-4D72-BA3A-5A81C8B5466D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D6209-B3DA-41BE-87E3-CC78C5062099}" type="datetimeFigureOut">
              <a:rPr lang="zh-CN" altLang="en-US" smtClean="0"/>
              <a:pPr/>
              <a:t>2019/12/27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1BB1-40C4-4700-B8C2-D06FA29C9A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D6209-B3DA-41BE-87E3-CC78C5062099}" type="datetimeFigureOut">
              <a:rPr lang="zh-CN" altLang="en-US" smtClean="0"/>
              <a:pPr/>
              <a:t>2019/12/27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1BB1-40C4-4700-B8C2-D06FA29C9A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D6209-B3DA-41BE-87E3-CC78C5062099}" type="datetimeFigureOut">
              <a:rPr lang="zh-CN" altLang="en-US" smtClean="0"/>
              <a:pPr/>
              <a:t>2019/12/27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1BB1-40C4-4700-B8C2-D06FA29C9A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D6209-B3DA-41BE-87E3-CC78C5062099}" type="datetimeFigureOut">
              <a:rPr lang="zh-CN" altLang="en-US" smtClean="0"/>
              <a:pPr/>
              <a:t>2019/12/27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41BB1-40C4-4700-B8C2-D06FA29C9A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image1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image1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image15.wdp"/><Relationship Id="rId5" Type="http://schemas.openxmlformats.org/officeDocument/2006/relationships/image" Target="../media/image8.pn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image2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image2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microsoft.com/office/2007/relationships/hdphoto" Target="../media/image25.wdp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image25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image27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microsoft.com/office/2007/relationships/hdphoto" Target="../media/image29.wdp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image27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microsoft.com/office/2007/relationships/hdphoto" Target="../media/image29.wdp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image27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microsoft.com/office/2007/relationships/hdphoto" Target="../media/image29.wdp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image6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image8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image10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image1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microsoft.com/office/2007/relationships/hdphoto" Target="../media/image15.wdp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142819" y="2002809"/>
            <a:ext cx="12801600" cy="285238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chemeClr val="tx2">
                <a:lumMod val="60000"/>
                <a:lumOff val="40000"/>
                <a:alpha val="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A_文本框 3"/>
          <p:cNvSpPr txBox="1"/>
          <p:nvPr>
            <p:custDataLst>
              <p:tags r:id="rId2"/>
            </p:custDataLst>
          </p:nvPr>
        </p:nvSpPr>
        <p:spPr>
          <a:xfrm>
            <a:off x="24199" y="3833468"/>
            <a:ext cx="12188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北京市第</a:t>
            </a:r>
            <a:r>
              <a:rPr lang="en-US" altLang="zh-CN" sz="32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109</a:t>
            </a:r>
            <a:r>
              <a:rPr lang="zh-CN" altLang="en-US" sz="32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中</a:t>
            </a:r>
            <a:r>
              <a:rPr lang="zh-CN" altLang="en-US" sz="3200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学</a:t>
            </a:r>
            <a:endParaRPr lang="zh-CN" altLang="en-US" sz="32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5" name="PA_文本框 2"/>
          <p:cNvSpPr txBox="1"/>
          <p:nvPr>
            <p:custDataLst>
              <p:tags r:id="rId3"/>
            </p:custDataLst>
          </p:nvPr>
        </p:nvSpPr>
        <p:spPr>
          <a:xfrm>
            <a:off x="24198" y="2527714"/>
            <a:ext cx="121920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如何</a:t>
            </a:r>
            <a:r>
              <a:rPr lang="zh-CN" altLang="en-US" sz="6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阅读</a:t>
            </a:r>
            <a:r>
              <a:rPr lang="en-US" altLang="zh-CN" sz="6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红楼梦</a:t>
            </a:r>
            <a:r>
              <a:rPr lang="en-US" altLang="zh-CN" sz="6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》</a:t>
            </a:r>
            <a:endParaRPr lang="zh-CN" altLang="en-US" sz="6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28668"/>
          <a:stretch>
            <a:fillRect/>
          </a:stretch>
        </p:blipFill>
        <p:spPr>
          <a:xfrm>
            <a:off x="657860" y="2644140"/>
            <a:ext cx="7402195" cy="407797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42900" y="2547247"/>
            <a:ext cx="8058150" cy="5929466"/>
          </a:xfrm>
          <a:prstGeom prst="rect">
            <a:avLst/>
          </a:prstGeom>
          <a:noFill/>
          <a:ln w="38100">
            <a:solidFill>
              <a:srgbClr val="FE888B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78909">
            <a:off x="5700265" y="1522156"/>
            <a:ext cx="3308652" cy="2481489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7" name="矩形: 圆角 16"/>
          <p:cNvSpPr/>
          <p:nvPr/>
        </p:nvSpPr>
        <p:spPr>
          <a:xfrm>
            <a:off x="-474700" y="743981"/>
            <a:ext cx="8704300" cy="8359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800" y="558904"/>
            <a:ext cx="8818050" cy="1325563"/>
          </a:xfrm>
        </p:spPr>
        <p:txBody>
          <a:bodyPr>
            <a:noAutofit/>
          </a:bodyPr>
          <a:lstStyle/>
          <a:p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87</a:t>
            </a: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版电视剧</a:t>
            </a:r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《</a:t>
            </a: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红楼梦</a:t>
            </a:r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》</a:t>
            </a: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的深远影响</a:t>
            </a:r>
          </a:p>
        </p:txBody>
      </p:sp>
    </p:spTree>
  </p:cSld>
  <p:clrMapOvr>
    <a:masterClrMapping/>
  </p:clrMapOvr>
  <p:transition spd="slow" advClick="0" advTm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53071"/>
          <a:stretch>
            <a:fillRect/>
          </a:stretch>
        </p:blipFill>
        <p:spPr>
          <a:xfrm>
            <a:off x="657860" y="2661285"/>
            <a:ext cx="7402195" cy="268287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42900" y="2547247"/>
            <a:ext cx="8058150" cy="5929466"/>
          </a:xfrm>
          <a:prstGeom prst="rect">
            <a:avLst/>
          </a:prstGeom>
          <a:noFill/>
          <a:ln w="38100">
            <a:solidFill>
              <a:srgbClr val="FE888B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78909">
            <a:off x="5700265" y="1522156"/>
            <a:ext cx="3308652" cy="2481489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7" name="矩形: 圆角 16"/>
          <p:cNvSpPr/>
          <p:nvPr/>
        </p:nvSpPr>
        <p:spPr>
          <a:xfrm>
            <a:off x="-474700" y="743981"/>
            <a:ext cx="8704300" cy="8359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800" y="558904"/>
            <a:ext cx="8818050" cy="1325563"/>
          </a:xfrm>
        </p:spPr>
        <p:txBody>
          <a:bodyPr>
            <a:noAutofit/>
          </a:bodyPr>
          <a:lstStyle/>
          <a:p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87</a:t>
            </a: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版电视剧</a:t>
            </a:r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《</a:t>
            </a: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红楼梦</a:t>
            </a:r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》</a:t>
            </a: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的深远影响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0791" y="5343745"/>
            <a:ext cx="7402368" cy="1319234"/>
          </a:xfrm>
          <a:prstGeom prst="rect">
            <a:avLst/>
          </a:prstGeom>
        </p:spPr>
      </p:pic>
    </p:spTree>
  </p:cSld>
  <p:clrMapOvr>
    <a:masterClrMapping/>
  </p:clrMapOvr>
  <p:transition spd="slow" advClick="0" advTm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424" y="8934655"/>
            <a:ext cx="7502124" cy="4998290"/>
          </a:xfrm>
          <a:prstGeom prst="rect">
            <a:avLst/>
          </a:prstGeom>
        </p:spPr>
      </p:pic>
      <p:pic>
        <p:nvPicPr>
          <p:cNvPr id="17" name="内容占位符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951"/>
          <a:stretch>
            <a:fillRect/>
          </a:stretch>
        </p:blipFill>
        <p:spPr>
          <a:xfrm>
            <a:off x="514350" y="3270885"/>
            <a:ext cx="7531100" cy="3787140"/>
          </a:xfr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425" y="1764353"/>
            <a:ext cx="7531385" cy="1506277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363118" y="1076572"/>
            <a:ext cx="5668228" cy="253142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5730" y="744938"/>
            <a:ext cx="55209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（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3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）“红学”就在我们身边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203200" y="1661346"/>
            <a:ext cx="8423562" cy="5393883"/>
          </a:xfrm>
          <a:prstGeom prst="roundRect">
            <a:avLst>
              <a:gd name="adj" fmla="val 5291"/>
            </a:avLst>
          </a:prstGeom>
          <a:noFill/>
          <a:ln w="76200">
            <a:solidFill>
              <a:srgbClr val="FE888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424" y="2368803"/>
            <a:ext cx="7502124" cy="499829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5729" y="7249031"/>
            <a:ext cx="7502123" cy="8797214"/>
          </a:xfrm>
          <a:prstGeom prst="rect">
            <a:avLst/>
          </a:prstGeom>
        </p:spPr>
      </p:pic>
      <p:pic>
        <p:nvPicPr>
          <p:cNvPr id="17" name="内容占位符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8533"/>
          <a:stretch>
            <a:fillRect/>
          </a:stretch>
        </p:blipFill>
        <p:spPr>
          <a:xfrm>
            <a:off x="514350" y="1720850"/>
            <a:ext cx="7531100" cy="647700"/>
          </a:xfr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425" y="-3859035"/>
            <a:ext cx="7531385" cy="1506277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363118" y="1076572"/>
            <a:ext cx="5668228" cy="253142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5730" y="744938"/>
            <a:ext cx="55209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（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3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）“红学”就在我们身边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203200" y="1661346"/>
            <a:ext cx="8423562" cy="5393883"/>
          </a:xfrm>
          <a:prstGeom prst="roundRect">
            <a:avLst>
              <a:gd name="adj" fmla="val 5291"/>
            </a:avLst>
          </a:prstGeom>
          <a:noFill/>
          <a:ln w="76200">
            <a:solidFill>
              <a:srgbClr val="FE888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424" y="-8814311"/>
            <a:ext cx="7531385" cy="5648538"/>
          </a:xfr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9664"/>
          <a:stretch>
            <a:fillRect/>
          </a:stretch>
        </p:blipFill>
        <p:spPr>
          <a:xfrm>
            <a:off x="445770" y="1714500"/>
            <a:ext cx="7501890" cy="53079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425" y="-3859035"/>
            <a:ext cx="7531385" cy="1506277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363118" y="1076572"/>
            <a:ext cx="5668228" cy="253142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5730" y="744938"/>
            <a:ext cx="55209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（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3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）“红学”就在我们身边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203200" y="1661346"/>
            <a:ext cx="8423562" cy="5393883"/>
          </a:xfrm>
          <a:prstGeom prst="roundRect">
            <a:avLst>
              <a:gd name="adj" fmla="val 5291"/>
            </a:avLst>
          </a:prstGeom>
          <a:noFill/>
          <a:ln w="76200">
            <a:solidFill>
              <a:srgbClr val="FE888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5424"/>
          <a:stretch>
            <a:fillRect/>
          </a:stretch>
        </p:blipFill>
        <p:spPr>
          <a:xfrm>
            <a:off x="445770" y="1861820"/>
            <a:ext cx="7501890" cy="4801235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363118" y="1076572"/>
            <a:ext cx="5668228" cy="253142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5730" y="744938"/>
            <a:ext cx="55209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（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3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）“红学”就在我们身边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203200" y="1661346"/>
            <a:ext cx="8423562" cy="5393883"/>
          </a:xfrm>
          <a:prstGeom prst="roundRect">
            <a:avLst>
              <a:gd name="adj" fmla="val 5291"/>
            </a:avLst>
          </a:prstGeom>
          <a:noFill/>
          <a:ln w="76200">
            <a:solidFill>
              <a:srgbClr val="FE888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A_矩形 2"/>
          <p:cNvSpPr/>
          <p:nvPr>
            <p:custDataLst>
              <p:tags r:id="rId2"/>
            </p:custDataLst>
          </p:nvPr>
        </p:nvSpPr>
        <p:spPr>
          <a:xfrm>
            <a:off x="568658" y="2240929"/>
            <a:ext cx="2283724" cy="2310926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6000" dirty="0">
              <a:solidFill>
                <a:srgbClr val="FCFCFC"/>
              </a:solidFill>
              <a:latin typeface="Gungsuh" panose="02030600000101010101" pitchFamily="18" charset="-127"/>
            </a:endParaRPr>
          </a:p>
        </p:txBody>
      </p:sp>
      <p:cxnSp>
        <p:nvCxnSpPr>
          <p:cNvPr id="21" name="PA_直接连接符 9"/>
          <p:cNvCxnSpPr/>
          <p:nvPr>
            <p:custDataLst>
              <p:tags r:id="rId3"/>
            </p:custDataLst>
          </p:nvPr>
        </p:nvCxnSpPr>
        <p:spPr>
          <a:xfrm>
            <a:off x="3057657" y="3897078"/>
            <a:ext cx="5665429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: 圆角 22"/>
          <p:cNvSpPr/>
          <p:nvPr/>
        </p:nvSpPr>
        <p:spPr>
          <a:xfrm>
            <a:off x="898000" y="2723795"/>
            <a:ext cx="2358767" cy="1392071"/>
          </a:xfrm>
          <a:prstGeom prst="roundRect">
            <a:avLst>
              <a:gd name="adj" fmla="val 50000"/>
            </a:avLst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68883" y="2875002"/>
            <a:ext cx="121700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66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02</a:t>
            </a:r>
            <a:endParaRPr lang="zh-CN" altLang="en-US" sz="6600" dirty="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594725" y="2173706"/>
            <a:ext cx="273050" cy="2528273"/>
          </a:xfrm>
          <a:prstGeom prst="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PA_文本框 4"/>
          <p:cNvSpPr txBox="1"/>
          <p:nvPr>
            <p:custDataLst>
              <p:tags r:id="rId4"/>
            </p:custDataLst>
          </p:nvPr>
        </p:nvSpPr>
        <p:spPr>
          <a:xfrm>
            <a:off x="3091761" y="2240929"/>
            <a:ext cx="5330492" cy="1136650"/>
          </a:xfrm>
          <a:prstGeom prst="rect">
            <a:avLst/>
          </a:prstGeom>
          <a:noFill/>
        </p:spPr>
        <p:txBody>
          <a:bodyPr rIns="360000">
            <a:noAutofit/>
          </a:bodyPr>
          <a:lstStyle/>
          <a:p>
            <a:pPr algn="r">
              <a:defRPr/>
            </a:pP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我们应该怎样阅读</a:t>
            </a:r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《</a:t>
            </a: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红楼梦</a:t>
            </a:r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》</a:t>
            </a: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？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22784">
            <a:off x="1765895" y="737180"/>
            <a:ext cx="5360624" cy="5360624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1981200" y="5710201"/>
            <a:ext cx="5572125" cy="7524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44142" y="5878479"/>
            <a:ext cx="5661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北京师范大学出版社 </a:t>
            </a:r>
            <a:r>
              <a:rPr lang="en-US" altLang="zh-CN" sz="24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2019</a:t>
            </a:r>
            <a:r>
              <a:rPr lang="zh-CN" altLang="en-US" sz="24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24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</a:t>
            </a:r>
            <a:r>
              <a:rPr lang="zh-CN" altLang="en-US" sz="24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月出版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b="43727"/>
          <a:stretch>
            <a:fillRect/>
          </a:stretch>
        </p:blipFill>
        <p:spPr>
          <a:xfrm>
            <a:off x="840740" y="1661160"/>
            <a:ext cx="7106920" cy="5089525"/>
          </a:xfrm>
          <a:prstGeom prst="rect">
            <a:avLst/>
          </a:prstGeom>
        </p:spPr>
      </p:pic>
      <p:pic>
        <p:nvPicPr>
          <p:cNvPr id="17" name="内容占位符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424" y="-12663001"/>
            <a:ext cx="7531385" cy="5648538"/>
          </a:xfr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425" y="-7707725"/>
            <a:ext cx="7531385" cy="1506277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363118" y="1076572"/>
            <a:ext cx="7584734" cy="253142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5730" y="744938"/>
            <a:ext cx="76790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（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）逐回阅读促进整体感知分章节推进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203200" y="1661346"/>
            <a:ext cx="8423562" cy="5393883"/>
          </a:xfrm>
          <a:prstGeom prst="roundRect">
            <a:avLst>
              <a:gd name="adj" fmla="val 5291"/>
            </a:avLst>
          </a:prstGeom>
          <a:noFill/>
          <a:ln w="76200">
            <a:solidFill>
              <a:srgbClr val="FE888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53423"/>
          <a:stretch>
            <a:fillRect/>
          </a:stretch>
        </p:blipFill>
        <p:spPr>
          <a:xfrm>
            <a:off x="840740" y="1805305"/>
            <a:ext cx="7106920" cy="42125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b="85441"/>
          <a:stretch>
            <a:fillRect/>
          </a:stretch>
        </p:blipFill>
        <p:spPr>
          <a:xfrm>
            <a:off x="863600" y="5976620"/>
            <a:ext cx="7008495" cy="86487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363118" y="1076572"/>
            <a:ext cx="7584734" cy="253142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5730" y="744938"/>
            <a:ext cx="76790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（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）逐回阅读促进整体感知分章节推进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203200" y="1661346"/>
            <a:ext cx="8423562" cy="5393883"/>
          </a:xfrm>
          <a:prstGeom prst="roundRect">
            <a:avLst>
              <a:gd name="adj" fmla="val 5291"/>
            </a:avLst>
          </a:prstGeom>
          <a:noFill/>
          <a:ln w="76200">
            <a:solidFill>
              <a:srgbClr val="FE888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152979" y="2002809"/>
            <a:ext cx="12801600" cy="285238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chemeClr val="tx2">
                <a:lumMod val="60000"/>
                <a:lumOff val="40000"/>
                <a:alpha val="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A_文本框 3"/>
          <p:cNvSpPr txBox="1"/>
          <p:nvPr>
            <p:custDataLst>
              <p:tags r:id="rId1"/>
            </p:custDataLst>
          </p:nvPr>
        </p:nvSpPr>
        <p:spPr>
          <a:xfrm>
            <a:off x="14039" y="3833468"/>
            <a:ext cx="12188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北京市第</a:t>
            </a:r>
            <a:r>
              <a:rPr lang="en-US" altLang="zh-CN" sz="32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109</a:t>
            </a:r>
            <a:r>
              <a:rPr lang="zh-CN" altLang="en-US" sz="32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中学 权晔</a:t>
            </a:r>
          </a:p>
        </p:txBody>
      </p:sp>
      <p:sp>
        <p:nvSpPr>
          <p:cNvPr id="25" name="PA_文本框 2"/>
          <p:cNvSpPr txBox="1"/>
          <p:nvPr>
            <p:custDataLst>
              <p:tags r:id="rId2"/>
            </p:custDataLst>
          </p:nvPr>
        </p:nvSpPr>
        <p:spPr>
          <a:xfrm>
            <a:off x="14038" y="2527714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《</a:t>
            </a:r>
            <a:r>
              <a:rPr lang="zh-CN" altLang="en-US" sz="6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红楼梦</a:t>
            </a:r>
            <a:r>
              <a:rPr lang="en-US" altLang="zh-CN" sz="6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》</a:t>
            </a:r>
            <a:r>
              <a:rPr lang="zh-CN" altLang="en-US" sz="6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整本书阅读教学建议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18161"/>
          <a:stretch>
            <a:fillRect/>
          </a:stretch>
        </p:blipFill>
        <p:spPr>
          <a:xfrm>
            <a:off x="863600" y="1823720"/>
            <a:ext cx="7008495" cy="486156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363118" y="1076572"/>
            <a:ext cx="7584734" cy="253142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5730" y="744938"/>
            <a:ext cx="76790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（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）逐回阅读促进整体感知分章节推进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203200" y="1661346"/>
            <a:ext cx="8423562" cy="5393883"/>
          </a:xfrm>
          <a:prstGeom prst="roundRect">
            <a:avLst>
              <a:gd name="adj" fmla="val 5291"/>
            </a:avLst>
          </a:prstGeom>
          <a:noFill/>
          <a:ln w="76200">
            <a:solidFill>
              <a:srgbClr val="FE888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r="1849"/>
          <a:stretch>
            <a:fillRect/>
          </a:stretch>
        </p:blipFill>
        <p:spPr>
          <a:xfrm>
            <a:off x="552387" y="8002280"/>
            <a:ext cx="7725187" cy="45212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b="15330"/>
          <a:stretch>
            <a:fillRect/>
          </a:stretch>
        </p:blipFill>
        <p:spPr>
          <a:xfrm>
            <a:off x="589915" y="1371600"/>
            <a:ext cx="7693025" cy="548513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363118" y="1076572"/>
            <a:ext cx="6313907" cy="253142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5730" y="744938"/>
            <a:ext cx="62312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（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）带着任务回看完成局部精读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203200" y="1620706"/>
            <a:ext cx="8423562" cy="5393883"/>
          </a:xfrm>
          <a:prstGeom prst="roundRect">
            <a:avLst>
              <a:gd name="adj" fmla="val 5291"/>
            </a:avLst>
          </a:prstGeom>
          <a:noFill/>
          <a:ln w="76200">
            <a:solidFill>
              <a:srgbClr val="FE888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r="1849" b="19649"/>
          <a:stretch>
            <a:fillRect/>
          </a:stretch>
        </p:blipFill>
        <p:spPr>
          <a:xfrm>
            <a:off x="217170" y="3239135"/>
            <a:ext cx="7725410" cy="36328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75730"/>
          <a:stretch>
            <a:fillRect/>
          </a:stretch>
        </p:blipFill>
        <p:spPr>
          <a:xfrm>
            <a:off x="589915" y="1666875"/>
            <a:ext cx="7693025" cy="157226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363118" y="1076572"/>
            <a:ext cx="6313907" cy="253142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5730" y="744938"/>
            <a:ext cx="62312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（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）带着任务回看完成局部精读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203200" y="1661346"/>
            <a:ext cx="8423562" cy="5393883"/>
          </a:xfrm>
          <a:prstGeom prst="roundRect">
            <a:avLst>
              <a:gd name="adj" fmla="val 5291"/>
            </a:avLst>
          </a:prstGeom>
          <a:noFill/>
          <a:ln w="76200">
            <a:solidFill>
              <a:srgbClr val="FE888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r="1849"/>
          <a:stretch>
            <a:fillRect/>
          </a:stretch>
        </p:blipFill>
        <p:spPr>
          <a:xfrm>
            <a:off x="186627" y="2336800"/>
            <a:ext cx="7725187" cy="45212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90247"/>
          <a:stretch>
            <a:fillRect/>
          </a:stretch>
        </p:blipFill>
        <p:spPr>
          <a:xfrm>
            <a:off x="589915" y="1704975"/>
            <a:ext cx="7693025" cy="631825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363118" y="1076572"/>
            <a:ext cx="6313907" cy="253142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5730" y="744938"/>
            <a:ext cx="62312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（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）带着任务回看完成局部精读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203200" y="1661346"/>
            <a:ext cx="8423562" cy="5393883"/>
          </a:xfrm>
          <a:prstGeom prst="roundRect">
            <a:avLst>
              <a:gd name="adj" fmla="val 5291"/>
            </a:avLst>
          </a:prstGeom>
          <a:noFill/>
          <a:ln w="76200">
            <a:solidFill>
              <a:srgbClr val="FE888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内容占位符 2"/>
          <p:cNvSpPr>
            <a:spLocks noGrp="1"/>
          </p:cNvSpPr>
          <p:nvPr>
            <p:ph idx="1"/>
          </p:nvPr>
        </p:nvSpPr>
        <p:spPr>
          <a:xfrm>
            <a:off x="1209040" y="1671320"/>
            <a:ext cx="7897495" cy="523303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冯其庸、李广柏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《</a:t>
            </a: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红楼梦概论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》</a:t>
            </a:r>
          </a:p>
          <a:p>
            <a:pPr marL="0" indent="0">
              <a:buNone/>
            </a:pP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俞平伯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《</a:t>
            </a: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红楼梦辨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》</a:t>
            </a:r>
          </a:p>
          <a:p>
            <a:pPr marL="0" indent="0">
              <a:buNone/>
            </a:pP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王国维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《〈</a:t>
            </a: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红楼梦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〉</a:t>
            </a: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评论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》</a:t>
            </a:r>
          </a:p>
          <a:p>
            <a:pPr marL="0" indent="0">
              <a:buNone/>
            </a:pP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周汝昌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《</a:t>
            </a: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红楼梦新证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》《</a:t>
            </a: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红楼小讲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》</a:t>
            </a:r>
          </a:p>
          <a:p>
            <a:pPr marL="0" indent="0">
              <a:buNone/>
            </a:pP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王昆仑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《</a:t>
            </a: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红楼梦人物论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》</a:t>
            </a:r>
          </a:p>
          <a:p>
            <a:pPr marL="0" indent="0">
              <a:buNone/>
            </a:pP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张爱玲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《</a:t>
            </a: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红楼梦魇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》</a:t>
            </a:r>
          </a:p>
          <a:p>
            <a:pPr marL="0" indent="0">
              <a:buNone/>
            </a:pP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林冠夫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《</a:t>
            </a: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红楼梦纵横谈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——</a:t>
            </a: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林冠夫论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〈</a:t>
            </a: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红楼梦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〉》</a:t>
            </a:r>
          </a:p>
          <a:p>
            <a:pPr marL="0" indent="0">
              <a:buNone/>
            </a:pP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杨光汉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《</a:t>
            </a: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红楼梦：一次历史的轮回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》</a:t>
            </a:r>
            <a:endParaRPr lang="en-US" altLang="zh-CN" sz="2000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  <a:p>
            <a:pPr marL="0" indent="0">
              <a:buNone/>
            </a:pP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余英时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《</a:t>
            </a: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红楼梦的两个世界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》</a:t>
            </a:r>
            <a:endParaRPr lang="en-US" altLang="zh-CN" sz="2000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  <a:p>
            <a:pPr marL="0" indent="0">
              <a:buNone/>
            </a:pP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朱一玄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《</a:t>
            </a: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红楼梦人物谱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》</a:t>
            </a:r>
            <a:endParaRPr lang="en-US" altLang="zh-CN" sz="2000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  <a:p>
            <a:pPr marL="0" indent="0">
              <a:buNone/>
            </a:pP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胡文彬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《</a:t>
            </a: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红楼梦人物论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——</a:t>
            </a: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胡文彬论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〈</a:t>
            </a: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红楼梦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〉》</a:t>
            </a:r>
            <a:endParaRPr lang="en-US" altLang="zh-CN" sz="2000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  <a:p>
            <a:pPr marL="0" indent="0">
              <a:buNone/>
            </a:pP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刘耕路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《</a:t>
            </a: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红楼梦诗词解析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》</a:t>
            </a:r>
            <a:endParaRPr lang="en-US" altLang="zh-CN" sz="2000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  <a:p>
            <a:pPr marL="0" indent="0">
              <a:buNone/>
            </a:pP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蔡义江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《</a:t>
            </a: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红楼梦诗词曲赋评注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》</a:t>
            </a:r>
            <a:endParaRPr lang="en-US" altLang="zh-CN" sz="2000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  <a:p>
            <a:pPr marL="0" indent="0">
              <a:buNone/>
            </a:pP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王蒙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《</a:t>
            </a: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红楼启示录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》</a:t>
            </a:r>
            <a:endParaRPr lang="en-US" altLang="zh-CN" sz="2000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  <a:p>
            <a:pPr marL="0" indent="0">
              <a:buNone/>
            </a:pP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端木蕻良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《</a:t>
            </a:r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细说红楼梦</a:t>
            </a:r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+mn-ea"/>
              </a:rPr>
              <a:t>》</a:t>
            </a:r>
            <a:endParaRPr lang="zh-CN" altLang="en-US" sz="2000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524608" y="1524126"/>
            <a:ext cx="8102153" cy="5531104"/>
          </a:xfrm>
          <a:prstGeom prst="roundRect">
            <a:avLst>
              <a:gd name="adj" fmla="val 5291"/>
            </a:avLst>
          </a:prstGeom>
          <a:noFill/>
          <a:ln w="38100">
            <a:solidFill>
              <a:srgbClr val="FE888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363118" y="1076572"/>
            <a:ext cx="8102152" cy="253142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5730" y="744938"/>
            <a:ext cx="78875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（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3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）参考权威红学研究著作推进深入研读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A_矩形 2"/>
          <p:cNvSpPr/>
          <p:nvPr>
            <p:custDataLst>
              <p:tags r:id="rId2"/>
            </p:custDataLst>
          </p:nvPr>
        </p:nvSpPr>
        <p:spPr>
          <a:xfrm>
            <a:off x="568658" y="2240929"/>
            <a:ext cx="2283724" cy="2310926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6000" dirty="0">
              <a:solidFill>
                <a:srgbClr val="FCFCFC"/>
              </a:solidFill>
              <a:latin typeface="Gungsuh" panose="02030600000101010101" pitchFamily="18" charset="-127"/>
            </a:endParaRPr>
          </a:p>
        </p:txBody>
      </p:sp>
      <p:cxnSp>
        <p:nvCxnSpPr>
          <p:cNvPr id="21" name="PA_直接连接符 9"/>
          <p:cNvCxnSpPr/>
          <p:nvPr>
            <p:custDataLst>
              <p:tags r:id="rId3"/>
            </p:custDataLst>
          </p:nvPr>
        </p:nvCxnSpPr>
        <p:spPr>
          <a:xfrm>
            <a:off x="3057657" y="3897078"/>
            <a:ext cx="5665429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: 圆角 22"/>
          <p:cNvSpPr/>
          <p:nvPr/>
        </p:nvSpPr>
        <p:spPr>
          <a:xfrm>
            <a:off x="898000" y="2723795"/>
            <a:ext cx="2358767" cy="1392071"/>
          </a:xfrm>
          <a:prstGeom prst="roundRect">
            <a:avLst>
              <a:gd name="adj" fmla="val 50000"/>
            </a:avLst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68883" y="2875002"/>
            <a:ext cx="121700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66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03</a:t>
            </a:r>
            <a:endParaRPr lang="zh-CN" altLang="en-US" sz="6600" dirty="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594725" y="2173706"/>
            <a:ext cx="273050" cy="2528273"/>
          </a:xfrm>
          <a:prstGeom prst="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PA_文本框 4"/>
          <p:cNvSpPr txBox="1"/>
          <p:nvPr>
            <p:custDataLst>
              <p:tags r:id="rId4"/>
            </p:custDataLst>
          </p:nvPr>
        </p:nvSpPr>
        <p:spPr>
          <a:xfrm>
            <a:off x="3091761" y="2240929"/>
            <a:ext cx="5330492" cy="1136650"/>
          </a:xfrm>
          <a:prstGeom prst="rect">
            <a:avLst/>
          </a:prstGeom>
          <a:noFill/>
        </p:spPr>
        <p:txBody>
          <a:bodyPr rIns="360000">
            <a:noAutofit/>
          </a:bodyPr>
          <a:lstStyle/>
          <a:p>
            <a:pPr algn="r">
              <a:defRPr/>
            </a:pP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阅读</a:t>
            </a:r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《</a:t>
            </a: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红楼梦</a:t>
            </a:r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》</a:t>
            </a: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我们会有哪些收获</a:t>
            </a:r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?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>
          <a:xfrm>
            <a:off x="410308" y="1778479"/>
            <a:ext cx="8352692" cy="5531104"/>
          </a:xfrm>
          <a:prstGeom prst="roundRect">
            <a:avLst>
              <a:gd name="adj" fmla="val 5291"/>
            </a:avLst>
          </a:prstGeom>
          <a:solidFill>
            <a:schemeClr val="bg1"/>
          </a:solidFill>
          <a:ln w="38100">
            <a:solidFill>
              <a:srgbClr val="FE888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-474700" y="743981"/>
            <a:ext cx="6812000" cy="8359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68800" y="558904"/>
            <a:ext cx="5941500" cy="132556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讨论一：个人成长的烦恼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5836"/>
          <a:stretch>
            <a:fillRect/>
          </a:stretch>
        </p:blipFill>
        <p:spPr bwMode="auto">
          <a:xfrm>
            <a:off x="3290589" y="3281877"/>
            <a:ext cx="2265871" cy="2207697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60" t="583" r="12231"/>
          <a:stretch>
            <a:fillRect/>
          </a:stretch>
        </p:blipFill>
        <p:spPr bwMode="auto">
          <a:xfrm>
            <a:off x="8762999" y="649049"/>
            <a:ext cx="1609725" cy="1625691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7" name="矩形 16"/>
          <p:cNvSpPr/>
          <p:nvPr/>
        </p:nvSpPr>
        <p:spPr>
          <a:xfrm>
            <a:off x="7660772" y="1975907"/>
            <a:ext cx="93228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青春之恋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3391"/>
          <a:stretch>
            <a:fillRect/>
          </a:stretch>
        </p:blipFill>
        <p:spPr>
          <a:xfrm>
            <a:off x="1208456" y="2098119"/>
            <a:ext cx="1709185" cy="1681440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1889513">
            <a:off x="5377029" y="3072229"/>
            <a:ext cx="713539" cy="7135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9710487" flipH="1">
            <a:off x="2828289" y="3072228"/>
            <a:ext cx="713539" cy="713539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384947" y="1975907"/>
            <a:ext cx="93228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纯真情谊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2112"/>
          <a:stretch>
            <a:fillRect/>
          </a:stretch>
        </p:blipFill>
        <p:spPr>
          <a:xfrm>
            <a:off x="1190682" y="4864573"/>
            <a:ext cx="1726960" cy="1716157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1889513" flipH="1" flipV="1">
            <a:off x="2828289" y="4853294"/>
            <a:ext cx="713539" cy="713539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384947" y="4759875"/>
            <a:ext cx="93228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亲子关系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109"/>
          <a:stretch>
            <a:fillRect/>
          </a:stretch>
        </p:blipFill>
        <p:spPr>
          <a:xfrm>
            <a:off x="6006576" y="4973530"/>
            <a:ext cx="1647080" cy="1625691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9710487" flipV="1">
            <a:off x="5377029" y="4733699"/>
            <a:ext cx="713539" cy="713539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7729069" y="4666230"/>
            <a:ext cx="64755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少年天性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与</a:t>
            </a:r>
          </a:p>
        </p:txBody>
      </p:sp>
      <p:sp>
        <p:nvSpPr>
          <p:cNvPr id="33" name="矩形 32"/>
          <p:cNvSpPr/>
          <p:nvPr/>
        </p:nvSpPr>
        <p:spPr>
          <a:xfrm>
            <a:off x="8167911" y="4640280"/>
            <a:ext cx="38740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成人社会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46567" y="1695207"/>
            <a:ext cx="8041035" cy="3668233"/>
          </a:xfrm>
          <a:prstGeom prst="roundRect">
            <a:avLst>
              <a:gd name="adj" fmla="val 8130"/>
            </a:avLst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/>
          <a:srcRect l="5664" r="4992"/>
          <a:stretch>
            <a:fillRect/>
          </a:stretch>
        </p:blipFill>
        <p:spPr>
          <a:xfrm>
            <a:off x="677740" y="1939756"/>
            <a:ext cx="7651982" cy="30960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-474701" y="743981"/>
            <a:ext cx="7832431" cy="8359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68800" y="558904"/>
            <a:ext cx="7391972" cy="132556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讨论二：传统文化的鲜活展示</a:t>
            </a:r>
          </a:p>
        </p:txBody>
      </p:sp>
      <p:sp>
        <p:nvSpPr>
          <p:cNvPr id="34" name="矩形: 圆角 33"/>
          <p:cNvSpPr/>
          <p:nvPr/>
        </p:nvSpPr>
        <p:spPr>
          <a:xfrm>
            <a:off x="363117" y="2065754"/>
            <a:ext cx="5602073" cy="291217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45730" y="1778136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《</a:t>
            </a:r>
            <a:r>
              <a:rPr lang="zh-CN" altLang="en-US" sz="32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红楼梦</a:t>
            </a:r>
            <a:r>
              <a:rPr lang="en-US" altLang="zh-CN" sz="32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》</a:t>
            </a:r>
            <a:r>
              <a:rPr lang="zh-CN" altLang="en-US" sz="32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中的传统文化例说</a:t>
            </a:r>
          </a:p>
        </p:txBody>
      </p:sp>
      <p:sp>
        <p:nvSpPr>
          <p:cNvPr id="36" name="矩形: 圆角 35"/>
          <p:cNvSpPr/>
          <p:nvPr/>
        </p:nvSpPr>
        <p:spPr>
          <a:xfrm>
            <a:off x="552893" y="2751350"/>
            <a:ext cx="7644809" cy="3487479"/>
          </a:xfrm>
          <a:prstGeom prst="roundRect">
            <a:avLst>
              <a:gd name="adj" fmla="val 8130"/>
            </a:avLst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6249" y="2952114"/>
            <a:ext cx="6638095" cy="3161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46567" y="1695207"/>
            <a:ext cx="8041035" cy="3668233"/>
          </a:xfrm>
          <a:prstGeom prst="roundRect">
            <a:avLst>
              <a:gd name="adj" fmla="val 8130"/>
            </a:avLst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0632" y="2018821"/>
            <a:ext cx="7683163" cy="29040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/>
          <p:cNvSpPr/>
          <p:nvPr/>
        </p:nvSpPr>
        <p:spPr>
          <a:xfrm>
            <a:off x="-326571" y="1968022"/>
            <a:ext cx="2320587" cy="3466531"/>
          </a:xfrm>
          <a:prstGeom prst="roundRect">
            <a:avLst>
              <a:gd name="adj" fmla="val 14272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A_MH_Others_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99648" y="3035765"/>
            <a:ext cx="557212" cy="120032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目录</a:t>
            </a:r>
          </a:p>
        </p:txBody>
      </p:sp>
      <p:sp>
        <p:nvSpPr>
          <p:cNvPr id="3" name="矩形 2"/>
          <p:cNvSpPr/>
          <p:nvPr/>
        </p:nvSpPr>
        <p:spPr>
          <a:xfrm>
            <a:off x="2791250" y="1968022"/>
            <a:ext cx="6860750" cy="756000"/>
          </a:xfrm>
          <a:prstGeom prst="rect">
            <a:avLst/>
          </a:prstGeom>
          <a:solidFill>
            <a:srgbClr val="FF7C80">
              <a:alpha val="90000"/>
            </a:srgb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矩形: 圆角 3"/>
          <p:cNvSpPr/>
          <p:nvPr/>
        </p:nvSpPr>
        <p:spPr>
          <a:xfrm>
            <a:off x="3094988" y="1525222"/>
            <a:ext cx="4715512" cy="885600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0728" tIns="0" rIns="160728" bIns="0" numCol="1" spcCol="1270" anchor="ctr" anchorCtr="0">
            <a:noAutofit/>
          </a:bodyPr>
          <a:lstStyle/>
          <a:p>
            <a:pPr lvl="0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0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我们为什么要读</a:t>
            </a:r>
            <a:r>
              <a:rPr lang="en-US" altLang="zh-CN" sz="30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《</a:t>
            </a:r>
            <a:r>
              <a:rPr lang="zh-CN" altLang="en-US" sz="30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红楼梦</a:t>
            </a:r>
            <a:r>
              <a:rPr lang="en-US" altLang="zh-CN" sz="30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》</a:t>
            </a:r>
          </a:p>
        </p:txBody>
      </p:sp>
      <p:sp>
        <p:nvSpPr>
          <p:cNvPr id="5" name="矩形 4"/>
          <p:cNvSpPr/>
          <p:nvPr/>
        </p:nvSpPr>
        <p:spPr>
          <a:xfrm>
            <a:off x="2791250" y="3328823"/>
            <a:ext cx="6860750" cy="756000"/>
          </a:xfrm>
          <a:prstGeom prst="rect">
            <a:avLst/>
          </a:prstGeom>
          <a:solidFill>
            <a:srgbClr val="FF7C80">
              <a:alpha val="90000"/>
            </a:srgb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矩形: 圆角 5"/>
          <p:cNvSpPr/>
          <p:nvPr/>
        </p:nvSpPr>
        <p:spPr>
          <a:xfrm>
            <a:off x="3094988" y="2886022"/>
            <a:ext cx="5147312" cy="885600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0728" tIns="0" rIns="160728" bIns="0" numCol="1" spcCol="1270" anchor="ctr" anchorCtr="0">
            <a:noAutofit/>
          </a:bodyPr>
          <a:lstStyle/>
          <a:p>
            <a:pPr lvl="0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0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我们应该怎样阅读</a:t>
            </a:r>
            <a:r>
              <a:rPr lang="en-US" altLang="zh-CN" sz="30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《</a:t>
            </a:r>
            <a:r>
              <a:rPr lang="zh-CN" altLang="en-US" sz="30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红楼梦</a:t>
            </a:r>
            <a:r>
              <a:rPr lang="en-US" altLang="zh-CN" sz="30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》</a:t>
            </a:r>
          </a:p>
        </p:txBody>
      </p:sp>
      <p:sp>
        <p:nvSpPr>
          <p:cNvPr id="8" name="矩形 7"/>
          <p:cNvSpPr/>
          <p:nvPr/>
        </p:nvSpPr>
        <p:spPr>
          <a:xfrm>
            <a:off x="2791250" y="4689623"/>
            <a:ext cx="6860750" cy="756000"/>
          </a:xfrm>
          <a:prstGeom prst="rect">
            <a:avLst/>
          </a:prstGeom>
          <a:solidFill>
            <a:srgbClr val="FF7C80">
              <a:alpha val="90000"/>
            </a:srgb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矩形: 圆角 9"/>
          <p:cNvSpPr/>
          <p:nvPr/>
        </p:nvSpPr>
        <p:spPr>
          <a:xfrm>
            <a:off x="3094988" y="4246822"/>
            <a:ext cx="6305762" cy="885600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0728" tIns="0" rIns="160728" bIns="0" numCol="1" spcCol="1270" anchor="ctr" anchorCtr="0">
            <a:noAutofit/>
          </a:bodyPr>
          <a:lstStyle/>
          <a:p>
            <a:pPr lvl="0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0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阅读</a:t>
            </a:r>
            <a:r>
              <a:rPr lang="en-US" altLang="zh-CN" sz="30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《</a:t>
            </a:r>
            <a:r>
              <a:rPr lang="zh-CN" altLang="en-US" sz="30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红楼梦</a:t>
            </a:r>
            <a:r>
              <a:rPr lang="en-US" altLang="zh-CN" sz="30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》</a:t>
            </a:r>
            <a:r>
              <a:rPr lang="zh-CN" altLang="en-US" sz="30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我们会有哪些收获 </a:t>
            </a:r>
            <a:endParaRPr lang="zh-CN" altLang="en-US" sz="3000" b="0" i="0" kern="1200" dirty="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619" y="-858851"/>
            <a:ext cx="3021789" cy="35550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94595" y="1547405"/>
            <a:ext cx="6336152" cy="5317841"/>
          </a:xfrm>
          <a:prstGeom prst="rect">
            <a:avLst/>
          </a:prstGeom>
        </p:spPr>
      </p:pic>
      <p:sp>
        <p:nvSpPr>
          <p:cNvPr id="14" name="矩形: 圆角 13"/>
          <p:cNvSpPr/>
          <p:nvPr/>
        </p:nvSpPr>
        <p:spPr>
          <a:xfrm>
            <a:off x="552893" y="1579790"/>
            <a:ext cx="7619557" cy="5522839"/>
          </a:xfrm>
          <a:prstGeom prst="roundRect">
            <a:avLst>
              <a:gd name="adj" fmla="val 8130"/>
            </a:avLst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-474700" y="703341"/>
            <a:ext cx="5301882" cy="8359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68800" y="518264"/>
            <a:ext cx="4483953" cy="132556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讨论三：为人处世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94595" y="3850798"/>
            <a:ext cx="6345329" cy="272972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rcRect t="64406"/>
          <a:stretch>
            <a:fillRect/>
          </a:stretch>
        </p:blipFill>
        <p:spPr>
          <a:xfrm>
            <a:off x="1194435" y="1958340"/>
            <a:ext cx="6336030" cy="1892935"/>
          </a:xfrm>
          <a:prstGeom prst="rect">
            <a:avLst/>
          </a:prstGeom>
        </p:spPr>
      </p:pic>
      <p:sp>
        <p:nvSpPr>
          <p:cNvPr id="14" name="矩形: 圆角 13"/>
          <p:cNvSpPr/>
          <p:nvPr/>
        </p:nvSpPr>
        <p:spPr>
          <a:xfrm>
            <a:off x="552893" y="1892845"/>
            <a:ext cx="7619557" cy="5522839"/>
          </a:xfrm>
          <a:prstGeom prst="roundRect">
            <a:avLst>
              <a:gd name="adj" fmla="val 8130"/>
            </a:avLst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-474700" y="743981"/>
            <a:ext cx="5301882" cy="8359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68800" y="558904"/>
            <a:ext cx="4483953" cy="132556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讨论三：为人处世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b="84299"/>
          <a:stretch>
            <a:fillRect/>
          </a:stretch>
        </p:blipFill>
        <p:spPr>
          <a:xfrm>
            <a:off x="747395" y="5304155"/>
            <a:ext cx="7230745" cy="149352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7213" y="742826"/>
            <a:ext cx="7230916" cy="4561397"/>
          </a:xfrm>
          <a:prstGeom prst="rect">
            <a:avLst/>
          </a:prstGeom>
        </p:spPr>
      </p:pic>
      <p:sp>
        <p:nvSpPr>
          <p:cNvPr id="18" name="矩形: 圆角 17"/>
          <p:cNvSpPr/>
          <p:nvPr/>
        </p:nvSpPr>
        <p:spPr>
          <a:xfrm>
            <a:off x="552893" y="889001"/>
            <a:ext cx="7619557" cy="6526684"/>
          </a:xfrm>
          <a:prstGeom prst="roundRect">
            <a:avLst>
              <a:gd name="adj" fmla="val 8130"/>
            </a:avLst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t="12330" b="26342"/>
          <a:stretch>
            <a:fillRect/>
          </a:stretch>
        </p:blipFill>
        <p:spPr>
          <a:xfrm>
            <a:off x="747395" y="937895"/>
            <a:ext cx="9501505" cy="5833745"/>
          </a:xfrm>
          <a:prstGeom prst="rect">
            <a:avLst/>
          </a:prstGeom>
        </p:spPr>
      </p:pic>
      <p:sp>
        <p:nvSpPr>
          <p:cNvPr id="18" name="矩形: 圆角 17"/>
          <p:cNvSpPr/>
          <p:nvPr/>
        </p:nvSpPr>
        <p:spPr>
          <a:xfrm>
            <a:off x="457643" y="736601"/>
            <a:ext cx="9924607" cy="6526684"/>
          </a:xfrm>
          <a:prstGeom prst="roundRect">
            <a:avLst>
              <a:gd name="adj" fmla="val 8130"/>
            </a:avLst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t="62250"/>
          <a:stretch>
            <a:fillRect/>
          </a:stretch>
        </p:blipFill>
        <p:spPr>
          <a:xfrm>
            <a:off x="747395" y="923925"/>
            <a:ext cx="7230745" cy="3590925"/>
          </a:xfrm>
          <a:prstGeom prst="rect">
            <a:avLst/>
          </a:prstGeom>
        </p:spPr>
      </p:pic>
      <p:sp>
        <p:nvSpPr>
          <p:cNvPr id="18" name="矩形: 圆角 17"/>
          <p:cNvSpPr/>
          <p:nvPr/>
        </p:nvSpPr>
        <p:spPr>
          <a:xfrm>
            <a:off x="548448" y="889001"/>
            <a:ext cx="7619557" cy="6526684"/>
          </a:xfrm>
          <a:prstGeom prst="roundRect">
            <a:avLst>
              <a:gd name="adj" fmla="val 8130"/>
            </a:avLst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163774" y="1784369"/>
            <a:ext cx="12801600" cy="285238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chemeClr val="tx2">
                <a:lumMod val="60000"/>
                <a:lumOff val="40000"/>
                <a:alpha val="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文本框 2"/>
          <p:cNvSpPr txBox="1"/>
          <p:nvPr>
            <p:custDataLst>
              <p:tags r:id="rId1"/>
            </p:custDataLst>
          </p:nvPr>
        </p:nvSpPr>
        <p:spPr>
          <a:xfrm>
            <a:off x="1234440" y="2703195"/>
            <a:ext cx="108826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感谢收看！</a:t>
            </a:r>
            <a:endParaRPr lang="zh-CN" altLang="en-US" sz="6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A_矩形 2"/>
          <p:cNvSpPr/>
          <p:nvPr>
            <p:custDataLst>
              <p:tags r:id="rId2"/>
            </p:custDataLst>
          </p:nvPr>
        </p:nvSpPr>
        <p:spPr>
          <a:xfrm>
            <a:off x="568658" y="2240929"/>
            <a:ext cx="2283724" cy="2310926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6000" dirty="0">
              <a:solidFill>
                <a:srgbClr val="FCFCFC"/>
              </a:solidFill>
              <a:latin typeface="Gungsuh" panose="02030600000101010101" pitchFamily="18" charset="-127"/>
            </a:endParaRPr>
          </a:p>
        </p:txBody>
      </p:sp>
      <p:cxnSp>
        <p:nvCxnSpPr>
          <p:cNvPr id="21" name="PA_直接连接符 9"/>
          <p:cNvCxnSpPr/>
          <p:nvPr>
            <p:custDataLst>
              <p:tags r:id="rId3"/>
            </p:custDataLst>
          </p:nvPr>
        </p:nvCxnSpPr>
        <p:spPr>
          <a:xfrm>
            <a:off x="3057657" y="3897078"/>
            <a:ext cx="5665429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: 圆角 22"/>
          <p:cNvSpPr/>
          <p:nvPr/>
        </p:nvSpPr>
        <p:spPr>
          <a:xfrm>
            <a:off x="898000" y="2723795"/>
            <a:ext cx="2358767" cy="1392071"/>
          </a:xfrm>
          <a:prstGeom prst="roundRect">
            <a:avLst>
              <a:gd name="adj" fmla="val 50000"/>
            </a:avLst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68882" y="2875002"/>
            <a:ext cx="121700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66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01</a:t>
            </a:r>
            <a:endParaRPr lang="zh-CN" altLang="en-US" sz="6600" dirty="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594725" y="2173706"/>
            <a:ext cx="273050" cy="2528273"/>
          </a:xfrm>
          <a:prstGeom prst="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PA_文本框 4"/>
          <p:cNvSpPr txBox="1"/>
          <p:nvPr>
            <p:custDataLst>
              <p:tags r:id="rId4"/>
            </p:custDataLst>
          </p:nvPr>
        </p:nvSpPr>
        <p:spPr>
          <a:xfrm>
            <a:off x="3091761" y="2240929"/>
            <a:ext cx="5330492" cy="1136650"/>
          </a:xfrm>
          <a:prstGeom prst="rect">
            <a:avLst/>
          </a:prstGeom>
          <a:noFill/>
        </p:spPr>
        <p:txBody>
          <a:bodyPr rIns="360000">
            <a:noAutofit/>
          </a:bodyPr>
          <a:lstStyle/>
          <a:p>
            <a:pPr algn="r">
              <a:defRPr/>
            </a:pP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我们为什么要读</a:t>
            </a:r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《</a:t>
            </a: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红楼梦</a:t>
            </a:r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》</a:t>
            </a: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？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5212" y="2617958"/>
            <a:ext cx="3231558" cy="430874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927"/>
          <a:stretch>
            <a:fillRect/>
          </a:stretch>
        </p:blipFill>
        <p:spPr>
          <a:xfrm>
            <a:off x="4284338" y="2617958"/>
            <a:ext cx="2838457" cy="430874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17" name="矩形: 圆角 16"/>
          <p:cNvSpPr/>
          <p:nvPr/>
        </p:nvSpPr>
        <p:spPr>
          <a:xfrm>
            <a:off x="-474700" y="743981"/>
            <a:ext cx="8704300" cy="8359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800" y="558904"/>
            <a:ext cx="7795700" cy="1325563"/>
          </a:xfrm>
        </p:spPr>
        <p:txBody>
          <a:bodyPr/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教学内容和评价标准的变化</a:t>
            </a:r>
          </a:p>
        </p:txBody>
      </p:sp>
      <p:sp>
        <p:nvSpPr>
          <p:cNvPr id="4" name="矩形: 圆角 3"/>
          <p:cNvSpPr/>
          <p:nvPr/>
        </p:nvSpPr>
        <p:spPr>
          <a:xfrm>
            <a:off x="363117" y="2065754"/>
            <a:ext cx="2319123" cy="291217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5730" y="1778136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高中新课标</a:t>
            </a:r>
            <a:endParaRPr lang="en-US" altLang="zh-CN" sz="3200" dirty="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2900" y="2538258"/>
            <a:ext cx="8058150" cy="5929466"/>
          </a:xfrm>
          <a:prstGeom prst="rect">
            <a:avLst/>
          </a:prstGeom>
          <a:noFill/>
          <a:ln w="38100">
            <a:solidFill>
              <a:srgbClr val="FE888B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265" y="3010762"/>
            <a:ext cx="7370235" cy="3103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  <p:sp>
        <p:nvSpPr>
          <p:cNvPr id="17" name="矩形: 圆角 16"/>
          <p:cNvSpPr/>
          <p:nvPr/>
        </p:nvSpPr>
        <p:spPr>
          <a:xfrm>
            <a:off x="-474700" y="743981"/>
            <a:ext cx="8704300" cy="8359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800" y="558904"/>
            <a:ext cx="7795700" cy="1325563"/>
          </a:xfrm>
        </p:spPr>
        <p:txBody>
          <a:bodyPr>
            <a:normAutofit fontScale="90000"/>
          </a:bodyPr>
          <a:lstStyle/>
          <a:p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教学内容和评价标准的变化</a:t>
            </a:r>
          </a:p>
        </p:txBody>
      </p:sp>
      <p:sp>
        <p:nvSpPr>
          <p:cNvPr id="4" name="矩形: 圆角 3"/>
          <p:cNvSpPr/>
          <p:nvPr/>
        </p:nvSpPr>
        <p:spPr>
          <a:xfrm>
            <a:off x="363117" y="2065754"/>
            <a:ext cx="2319123" cy="291217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5730" y="1778136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高中新课标</a:t>
            </a:r>
            <a:endParaRPr lang="en-US" altLang="zh-CN" sz="3200" dirty="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2900" y="2538258"/>
            <a:ext cx="8058150" cy="5929466"/>
          </a:xfrm>
          <a:prstGeom prst="rect">
            <a:avLst/>
          </a:prstGeom>
          <a:noFill/>
          <a:ln w="38100">
            <a:solidFill>
              <a:srgbClr val="FE888B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>
            <a:off x="-474700" y="743981"/>
            <a:ext cx="8704300" cy="8359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800" y="558904"/>
            <a:ext cx="7795700" cy="1325563"/>
          </a:xfrm>
        </p:spPr>
        <p:txBody>
          <a:bodyPr>
            <a:normAutofit fontScale="90000"/>
          </a:bodyPr>
          <a:lstStyle/>
          <a:p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教学内容和评价标准的变化</a:t>
            </a:r>
          </a:p>
        </p:txBody>
      </p:sp>
      <p:sp>
        <p:nvSpPr>
          <p:cNvPr id="4" name="矩形: 圆角 3"/>
          <p:cNvSpPr/>
          <p:nvPr/>
        </p:nvSpPr>
        <p:spPr>
          <a:xfrm>
            <a:off x="363117" y="2065754"/>
            <a:ext cx="2319123" cy="291217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5730" y="1778136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高中新课标</a:t>
            </a:r>
            <a:endParaRPr lang="en-US" altLang="zh-CN" sz="3200" dirty="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2900" y="2538258"/>
            <a:ext cx="8058150" cy="5929466"/>
          </a:xfrm>
          <a:prstGeom prst="rect">
            <a:avLst/>
          </a:prstGeom>
          <a:noFill/>
          <a:ln w="38100">
            <a:solidFill>
              <a:srgbClr val="FE888B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7006" y="2627839"/>
            <a:ext cx="5779288" cy="4272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</p:spTree>
  </p:cSld>
  <p:clrMapOvr>
    <a:masterClrMapping/>
  </p:clrMapOvr>
  <p:transition spd="slow" advClick="0" advTm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/>
          <p:cNvSpPr/>
          <p:nvPr/>
        </p:nvSpPr>
        <p:spPr>
          <a:xfrm>
            <a:off x="257175" y="2124379"/>
            <a:ext cx="8667750" cy="5000321"/>
          </a:xfrm>
          <a:prstGeom prst="roundRect">
            <a:avLst>
              <a:gd name="adj" fmla="val 5291"/>
            </a:avLst>
          </a:prstGeom>
          <a:solidFill>
            <a:srgbClr val="FE888B"/>
          </a:solidFill>
          <a:ln w="38100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04775" y="1872830"/>
            <a:ext cx="8667750" cy="5099470"/>
          </a:xfrm>
          <a:prstGeom prst="roundRect">
            <a:avLst>
              <a:gd name="adj" fmla="val 5291"/>
            </a:avLst>
          </a:prstGeom>
          <a:solidFill>
            <a:schemeClr val="bg1"/>
          </a:solidFill>
          <a:ln w="381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363117" y="1076571"/>
            <a:ext cx="7851243" cy="561729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5730" y="744938"/>
            <a:ext cx="74257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（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）毛泽东主席与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《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红楼梦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》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、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87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版电视剧  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        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红楼梦的广泛影响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20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46876">
            <a:off x="-2011245" y="2592113"/>
            <a:ext cx="5429142" cy="38682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1" name="矩形 20"/>
          <p:cNvSpPr/>
          <p:nvPr/>
        </p:nvSpPr>
        <p:spPr>
          <a:xfrm>
            <a:off x="3716677" y="2124379"/>
            <a:ext cx="49320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       毛泽东喜爱读</a:t>
            </a:r>
            <a:r>
              <a:rPr lang="en-US" altLang="zh-CN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《</a:t>
            </a:r>
            <a:r>
              <a: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红楼梦</a:t>
            </a:r>
            <a:r>
              <a:rPr lang="en-US" altLang="zh-CN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》</a:t>
            </a:r>
            <a:r>
              <a: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，并且提倡干部读</a:t>
            </a:r>
            <a:r>
              <a:rPr lang="en-US" altLang="zh-CN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《</a:t>
            </a:r>
            <a:r>
              <a: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红楼梦</a:t>
            </a:r>
            <a:r>
              <a:rPr lang="en-US" altLang="zh-CN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》</a:t>
            </a:r>
            <a:r>
              <a: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，他经常征引</a:t>
            </a:r>
            <a:r>
              <a:rPr lang="en-US" altLang="zh-CN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《</a:t>
            </a:r>
            <a:r>
              <a: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红楼梦</a:t>
            </a:r>
            <a:r>
              <a:rPr lang="en-US" altLang="zh-CN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》</a:t>
            </a:r>
            <a:r>
              <a: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中的典故来喻事说理。毛泽东透过</a:t>
            </a:r>
            <a:r>
              <a:rPr lang="en-US" altLang="zh-CN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《</a:t>
            </a:r>
            <a:r>
              <a: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红楼梦</a:t>
            </a:r>
            <a:r>
              <a:rPr lang="en-US" altLang="zh-CN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》</a:t>
            </a:r>
            <a:r>
              <a: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中的艺术形象，把握其反映的封建社会衰落与更迭的规律，并从中洞察其积极的意义与希望所在。</a:t>
            </a:r>
          </a:p>
        </p:txBody>
      </p:sp>
      <p:sp>
        <p:nvSpPr>
          <p:cNvPr id="22" name="矩形 21"/>
          <p:cNvSpPr/>
          <p:nvPr/>
        </p:nvSpPr>
        <p:spPr>
          <a:xfrm>
            <a:off x="3705225" y="3792510"/>
            <a:ext cx="49431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       1952</a:t>
            </a:r>
            <a:r>
              <a: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年，毛泽东为了帮助从苏联回国、汉语不太好的女儿李敏提高中文水平，给她列出</a:t>
            </a:r>
            <a:r>
              <a:rPr lang="en-US" altLang="zh-CN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《</a:t>
            </a:r>
            <a:r>
              <a: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红楼梦</a:t>
            </a:r>
            <a:r>
              <a:rPr lang="en-US" altLang="zh-CN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》</a:t>
            </a:r>
            <a:r>
              <a: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一书，要她读。毛泽东还亲自指导她读</a:t>
            </a:r>
            <a:r>
              <a:rPr lang="en-US" altLang="zh-CN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《</a:t>
            </a:r>
            <a:r>
              <a: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红楼梦</a:t>
            </a:r>
            <a:r>
              <a:rPr lang="en-US" altLang="zh-CN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》</a:t>
            </a:r>
            <a:r>
              <a: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，指导时，毛泽东曾为女儿背诵</a:t>
            </a:r>
            <a:r>
              <a:rPr lang="en-US" altLang="zh-CN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《</a:t>
            </a:r>
            <a:r>
              <a: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红楼梦</a:t>
            </a:r>
            <a:r>
              <a:rPr lang="en-US" altLang="zh-CN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》</a:t>
            </a:r>
            <a:r>
              <a: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中的好多段落和诗词。</a:t>
            </a:r>
            <a:r>
              <a:rPr lang="en-US" altLang="zh-CN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1954</a:t>
            </a:r>
            <a:r>
              <a: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年，毛泽东在杭州对摄影记者侯波说：你要读一读</a:t>
            </a:r>
            <a:r>
              <a:rPr lang="en-US" altLang="zh-CN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《</a:t>
            </a:r>
            <a:r>
              <a: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红楼梦</a:t>
            </a:r>
            <a:r>
              <a:rPr lang="en-US" altLang="zh-CN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》</a:t>
            </a:r>
            <a:r>
              <a: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，这本书，你要看五遍才有发言权。</a:t>
            </a:r>
            <a:r>
              <a:rPr lang="en-US" altLang="zh-CN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1959</a:t>
            </a:r>
            <a:r>
              <a: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年，毛泽东在与水静谈话时，听到水静说读</a:t>
            </a:r>
            <a:r>
              <a:rPr lang="en-US" altLang="zh-CN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《</a:t>
            </a:r>
            <a:r>
              <a: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红楼梦</a:t>
            </a:r>
            <a:r>
              <a:rPr lang="en-US" altLang="zh-CN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》</a:t>
            </a:r>
            <a:r>
              <a: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至少要读三遍时，毛泽东说，“读三遍不够，至少要读五遍以上”。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7947" y="3255679"/>
            <a:ext cx="7402367" cy="571668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0791" y="8972359"/>
            <a:ext cx="7402368" cy="131923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42900" y="2547247"/>
            <a:ext cx="8058150" cy="5929466"/>
          </a:xfrm>
          <a:prstGeom prst="rect">
            <a:avLst/>
          </a:prstGeom>
          <a:noFill/>
          <a:ln w="38100">
            <a:solidFill>
              <a:srgbClr val="FE888B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78909">
            <a:off x="5700265" y="1522156"/>
            <a:ext cx="3308652" cy="2481489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7" name="矩形: 圆角 16"/>
          <p:cNvSpPr/>
          <p:nvPr/>
        </p:nvSpPr>
        <p:spPr>
          <a:xfrm>
            <a:off x="-474700" y="743981"/>
            <a:ext cx="8704300" cy="8359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800" y="558904"/>
            <a:ext cx="8818050" cy="1325563"/>
          </a:xfrm>
        </p:spPr>
        <p:txBody>
          <a:bodyPr>
            <a:noAutofit/>
          </a:bodyPr>
          <a:lstStyle/>
          <a:p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87</a:t>
            </a: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版电视剧</a:t>
            </a:r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《</a:t>
            </a: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红楼梦</a:t>
            </a:r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》</a:t>
            </a: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的深远影响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3257"/>
  <p:tag name="MH_LIBRARY" val="GRAPHIC"/>
  <p:tag name="MH_ORDER" val="Straight Connector 9"/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3257"/>
  <p:tag name="MH_LIBRARY" val="GRAPHIC"/>
  <p:tag name="MH_ORDER" val="TextBox 4"/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3257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3257"/>
  <p:tag name="MH_LIBRARY" val="GRAPHIC"/>
  <p:tag name="MH_ORDER" val="Rectangle 2"/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3257"/>
  <p:tag name="MH_LIBRARY" val="GRAPHIC"/>
  <p:tag name="MH_ORDER" val="Straight Connector 9"/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3257"/>
  <p:tag name="MH_LIBRARY" val="GRAPHIC"/>
  <p:tag name="MH_ORDER" val="TextBox 4"/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3257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3257"/>
  <p:tag name="MH_LIBRARY" val="GRAPHIC"/>
  <p:tag name="MH_ORDER" val="Rectangle 2"/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3257"/>
  <p:tag name="MH_LIBRARY" val="GRAPHIC"/>
  <p:tag name="MH_ORDER" val="Straight Connector 9"/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3257"/>
  <p:tag name="MH_LIBRARY" val="GRAPHIC"/>
  <p:tag name="MH_ORDER" val="TextBox 4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AUTOCOLOR" val="TRUE"/>
  <p:tag name="MH_TYPE" val="CONTENTS"/>
  <p:tag name="ID" val="54714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OTHERS"/>
  <p:tag name="ID" val="547146"/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3257"/>
  <p:tag name="MH_LIBRARY" val="GRAPHI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3257"/>
  <p:tag name="MH_LIBRARY" val="GRAPHIC"/>
  <p:tag name="MH_ORDER" val="Rectangle 2"/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63D54"/>
      </a:accent1>
      <a:accent2>
        <a:srgbClr val="ED7D31"/>
      </a:accent2>
      <a:accent3>
        <a:srgbClr val="A5A5A5"/>
      </a:accent3>
      <a:accent4>
        <a:srgbClr val="FFC000"/>
      </a:accent4>
      <a:accent5>
        <a:srgbClr val="E2E2E2"/>
      </a:accent5>
      <a:accent6>
        <a:srgbClr val="70AD47"/>
      </a:accent6>
      <a:hlink>
        <a:srgbClr val="D3D4D4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1031</Words>
  <Application>Microsoft Office PowerPoint</Application>
  <PresentationFormat>自定义</PresentationFormat>
  <Paragraphs>76</Paragraphs>
  <Slides>35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主题​​</vt:lpstr>
      <vt:lpstr>幻灯片 1</vt:lpstr>
      <vt:lpstr>幻灯片 2</vt:lpstr>
      <vt:lpstr>幻灯片 3</vt:lpstr>
      <vt:lpstr>幻灯片 4</vt:lpstr>
      <vt:lpstr>教学内容和评价标准的变化</vt:lpstr>
      <vt:lpstr>教学内容和评价标准的变化</vt:lpstr>
      <vt:lpstr>教学内容和评价标准的变化</vt:lpstr>
      <vt:lpstr>幻灯片 8</vt:lpstr>
      <vt:lpstr>87版电视剧《红楼梦》的深远影响</vt:lpstr>
      <vt:lpstr>87版电视剧《红楼梦》的深远影响</vt:lpstr>
      <vt:lpstr>87版电视剧《红楼梦》的深远影响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讨论一：个人成长的烦恼</vt:lpstr>
      <vt:lpstr>幻灯片 27</vt:lpstr>
      <vt:lpstr>讨论二：传统文化的鲜活展示</vt:lpstr>
      <vt:lpstr>幻灯片 29</vt:lpstr>
      <vt:lpstr>讨论三：为人处世</vt:lpstr>
      <vt:lpstr>讨论三：为人处世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165</cp:revision>
  <dcterms:created xsi:type="dcterms:W3CDTF">2017-10-15T06:57:00Z</dcterms:created>
  <dcterms:modified xsi:type="dcterms:W3CDTF">2019-12-27T05:53:43Z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