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av" ContentType="audio/x-wav"/>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0"/>
  </p:notesMasterIdLst>
  <p:sldIdLst>
    <p:sldId id="257" r:id="rId3"/>
    <p:sldId id="283" r:id="rId4"/>
    <p:sldId id="258" r:id="rId5"/>
    <p:sldId id="259" r:id="rId6"/>
    <p:sldId id="260" r:id="rId7"/>
    <p:sldId id="261" r:id="rId8"/>
    <p:sldId id="262" r:id="rId9"/>
    <p:sldId id="263" r:id="rId10"/>
    <p:sldId id="264" r:id="rId11"/>
    <p:sldId id="265" r:id="rId12"/>
    <p:sldId id="266" r:id="rId13"/>
    <p:sldId id="268" r:id="rId14"/>
    <p:sldId id="267" r:id="rId15"/>
    <p:sldId id="272" r:id="rId16"/>
    <p:sldId id="269" r:id="rId17"/>
    <p:sldId id="270" r:id="rId18"/>
    <p:sldId id="273" r:id="rId19"/>
    <p:sldId id="274" r:id="rId20"/>
    <p:sldId id="285" r:id="rId21"/>
    <p:sldId id="275" r:id="rId22"/>
    <p:sldId id="279" r:id="rId23"/>
    <p:sldId id="286" r:id="rId24"/>
    <p:sldId id="287" r:id="rId25"/>
    <p:sldId id="281" r:id="rId26"/>
    <p:sldId id="276" r:id="rId27"/>
    <p:sldId id="280" r:id="rId28"/>
    <p:sldId id="282" r:id="rId2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8000"/>
    <a:srgbClr val="0000FF"/>
    <a:srgbClr val="663300"/>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336" y="-6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304C96B1-4807-482A-B3AA-81908C8BD378}" type="datetimeFigureOut">
              <a:rPr lang="zh-CN" altLang="en-US"/>
              <a:t>2018/10/10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D27F6893-CD38-4381-BD6D-E4AEE5B5E333}" type="slidenum">
              <a:rPr lang="zh-CN" altLang="en-US"/>
              <a:t>‹#›</a:t>
            </a:fld>
            <a:endParaRPr lang="zh-CN" altLang="en-US"/>
          </a:p>
        </p:txBody>
      </p:sp>
    </p:spTree>
    <p:extLst>
      <p:ext uri="{BB962C8B-B14F-4D97-AF65-F5344CB8AC3E}">
        <p14:creationId xmlns:p14="http://schemas.microsoft.com/office/powerpoint/2010/main" val="30553319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sldNum" sz="quarter" idx="5"/>
          </p:nvPr>
        </p:nvSpPr>
        <p:spPr bwMode="auto">
          <a:ln>
            <a:miter lim="800000"/>
          </a:ln>
        </p:spPr>
        <p:txBody>
          <a:bodyPr wrap="square" numCol="1" anchorCtr="0" compatLnSpc="1"/>
          <a:lstStyle/>
          <a:p>
            <a:pPr fontAlgn="base">
              <a:spcBef>
                <a:spcPct val="0"/>
              </a:spcBef>
              <a:spcAft>
                <a:spcPct val="0"/>
              </a:spcAft>
              <a:defRPr/>
            </a:pPr>
            <a:fld id="{41918D21-2BDE-48D7-9E76-5BC04250F5F4}" type="slidenum">
              <a:rPr lang="en-US" altLang="zh-CN"/>
              <a:t>14</a:t>
            </a:fld>
            <a:endParaRPr lang="en-US" altLang="zh-CN"/>
          </a:p>
        </p:txBody>
      </p:sp>
      <p:sp>
        <p:nvSpPr>
          <p:cNvPr id="41986" name="Rectangle 2"/>
          <p:cNvSpPr>
            <a:spLocks noGrp="1" noRot="1" noChangeAspect="1" noChangeArrowheads="1" noTextEdit="1"/>
          </p:cNvSpPr>
          <p:nvPr>
            <p:ph type="sldImg"/>
          </p:nvPr>
        </p:nvSpPr>
        <p:spPr bwMode="auto">
          <a:noFill/>
          <a:ln>
            <a:solidFill>
              <a:srgbClr val="000000"/>
            </a:solidFill>
            <a:miter lim="800000"/>
          </a:ln>
        </p:spPr>
      </p:sp>
      <p:sp>
        <p:nvSpPr>
          <p:cNvPr id="41987" name="Rectangle 3"/>
          <p:cNvSpPr>
            <a:spLocks noGrp="1" noChangeArrowheads="1"/>
          </p:cNvSpPr>
          <p:nvPr>
            <p:ph type="body" idx="1"/>
          </p:nvPr>
        </p:nvSpPr>
        <p:spPr bwMode="auto">
          <a:noFill/>
        </p:spPr>
        <p:txBody>
          <a:bodyPr wrap="square" numCol="1" anchor="t" anchorCtr="0" compatLnSpc="1"/>
          <a:lstStyle/>
          <a:p>
            <a:pPr eaLnBrk="1" hangingPunct="1">
              <a:spcBef>
                <a:spcPct val="0"/>
              </a:spcBef>
            </a:pPr>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bwMode="auto">
          <a:ln>
            <a:miter lim="800000"/>
          </a:ln>
        </p:spPr>
        <p:txBody>
          <a:bodyPr wrap="square" numCol="1" anchorCtr="0" compatLnSpc="1"/>
          <a:lstStyle/>
          <a:p>
            <a:pPr fontAlgn="base">
              <a:spcBef>
                <a:spcPct val="0"/>
              </a:spcBef>
              <a:spcAft>
                <a:spcPct val="0"/>
              </a:spcAft>
              <a:defRPr/>
            </a:pPr>
            <a:fld id="{CE06E1C3-6BD2-4828-B252-4AB9E0F00272}" type="slidenum">
              <a:rPr lang="en-US" altLang="zh-CN"/>
              <a:t>15</a:t>
            </a:fld>
            <a:endParaRPr lang="en-US" altLang="zh-CN"/>
          </a:p>
        </p:txBody>
      </p:sp>
      <p:sp>
        <p:nvSpPr>
          <p:cNvPr id="44034" name="Rectangle 2"/>
          <p:cNvSpPr>
            <a:spLocks noGrp="1" noRot="1" noChangeAspect="1" noChangeArrowheads="1" noTextEdit="1"/>
          </p:cNvSpPr>
          <p:nvPr>
            <p:ph type="sldImg"/>
          </p:nvPr>
        </p:nvSpPr>
        <p:spPr bwMode="auto">
          <a:noFill/>
          <a:ln>
            <a:solidFill>
              <a:srgbClr val="000000"/>
            </a:solidFill>
            <a:miter lim="800000"/>
          </a:ln>
        </p:spPr>
      </p:sp>
      <p:sp>
        <p:nvSpPr>
          <p:cNvPr id="44035" name="Rectangle 3"/>
          <p:cNvSpPr>
            <a:spLocks noGrp="1" noChangeArrowheads="1"/>
          </p:cNvSpPr>
          <p:nvPr>
            <p:ph type="body" idx="1"/>
          </p:nvPr>
        </p:nvSpPr>
        <p:spPr bwMode="auto">
          <a:noFill/>
        </p:spPr>
        <p:txBody>
          <a:bodyPr wrap="square" numCol="1" anchor="t" anchorCtr="0" compatLnSpc="1"/>
          <a:lstStyle/>
          <a:p>
            <a:pPr eaLnBrk="1" hangingPunct="1">
              <a:spcBef>
                <a:spcPct val="0"/>
              </a:spcBef>
            </a:pPr>
            <a:endParaRPr lang="zh-CN"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bwMode="auto">
          <a:ln>
            <a:miter lim="800000"/>
          </a:ln>
        </p:spPr>
        <p:txBody>
          <a:bodyPr wrap="square" numCol="1" anchorCtr="0" compatLnSpc="1"/>
          <a:lstStyle/>
          <a:p>
            <a:pPr fontAlgn="base">
              <a:spcBef>
                <a:spcPct val="0"/>
              </a:spcBef>
              <a:spcAft>
                <a:spcPct val="0"/>
              </a:spcAft>
              <a:defRPr/>
            </a:pPr>
            <a:fld id="{D8F381A5-8908-4A8C-A7CF-F6117B24B77E}" type="slidenum">
              <a:rPr lang="en-US" altLang="zh-CN"/>
              <a:t>16</a:t>
            </a:fld>
            <a:endParaRPr lang="en-US" altLang="zh-CN"/>
          </a:p>
        </p:txBody>
      </p:sp>
      <p:sp>
        <p:nvSpPr>
          <p:cNvPr id="46082" name="Rectangle 2"/>
          <p:cNvSpPr>
            <a:spLocks noGrp="1" noRot="1" noChangeAspect="1" noChangeArrowheads="1" noTextEdit="1"/>
          </p:cNvSpPr>
          <p:nvPr>
            <p:ph type="sldImg"/>
          </p:nvPr>
        </p:nvSpPr>
        <p:spPr bwMode="auto">
          <a:noFill/>
          <a:ln>
            <a:solidFill>
              <a:srgbClr val="000000"/>
            </a:solidFill>
            <a:miter lim="800000"/>
          </a:ln>
        </p:spPr>
      </p:sp>
      <p:sp>
        <p:nvSpPr>
          <p:cNvPr id="46083" name="Rectangle 3"/>
          <p:cNvSpPr>
            <a:spLocks noGrp="1" noChangeArrowheads="1"/>
          </p:cNvSpPr>
          <p:nvPr>
            <p:ph type="body" idx="1"/>
          </p:nvPr>
        </p:nvSpPr>
        <p:spPr bwMode="auto">
          <a:noFill/>
        </p:spPr>
        <p:txBody>
          <a:bodyPr wrap="square" numCol="1" anchor="t" anchorCtr="0" compatLnSpc="1"/>
          <a:lstStyle/>
          <a:p>
            <a:pPr eaLnBrk="1" hangingPunct="1">
              <a:spcBef>
                <a:spcPct val="0"/>
              </a:spcBef>
            </a:pPr>
            <a:endParaRPr lang="zh-CN"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C80E0C-EC47-4BCE-97E5-D59FF3D063BB}" type="slidenum">
              <a:rPr lang="en-US" altLang="zh-CN"/>
              <a:pPr/>
              <a:t>19</a:t>
            </a:fld>
            <a:endParaRPr lang="en-US" altLang="zh-CN"/>
          </a:p>
        </p:txBody>
      </p:sp>
      <p:sp>
        <p:nvSpPr>
          <p:cNvPr id="726018" name="Rectangle 2"/>
          <p:cNvSpPr>
            <a:spLocks noRot="1" noChangeArrowheads="1" noTextEdit="1"/>
          </p:cNvSpPr>
          <p:nvPr>
            <p:ph type="sldImg"/>
          </p:nvPr>
        </p:nvSpPr>
        <p:spPr>
          <a:ln/>
        </p:spPr>
      </p:sp>
      <p:sp>
        <p:nvSpPr>
          <p:cNvPr id="72601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147155-F767-448C-8EAD-45A7FFF925E8}" type="slidenum">
              <a:rPr lang="en-US" altLang="zh-CN"/>
              <a:pPr/>
              <a:t>22</a:t>
            </a:fld>
            <a:endParaRPr lang="en-US" altLang="zh-CN"/>
          </a:p>
        </p:txBody>
      </p:sp>
      <p:sp>
        <p:nvSpPr>
          <p:cNvPr id="458754" name="Rectangle 2"/>
          <p:cNvSpPr>
            <a:spLocks noRot="1" noChangeArrowheads="1" noTextEdit="1"/>
          </p:cNvSpPr>
          <p:nvPr>
            <p:ph type="sldImg"/>
          </p:nvPr>
        </p:nvSpPr>
        <p:spPr>
          <a:ln/>
        </p:spPr>
      </p:sp>
      <p:sp>
        <p:nvSpPr>
          <p:cNvPr id="458755"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43AF5DB-0CED-42A3-A7B3-3E193B2E425B}" type="datetimeFigureOut">
              <a:rPr lang="zh-CN" altLang="en-US"/>
              <a:t>2018/10/10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7E4D37C-10F2-4248-ABA3-6F45B12C7F33}" type="slidenum">
              <a:rPr lang="zh-CN" altLang="en-US"/>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E808C0A-24F9-4460-93AD-C9B41422338A}" type="datetimeFigureOut">
              <a:rPr lang="zh-CN" altLang="en-US"/>
              <a:t>2018/10/10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190BB4A-45B4-4DFB-9F17-6F1E2E3B7156}" type="slidenum">
              <a:rPr lang="zh-CN" altLang="en-US"/>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964ACD0-AA8F-4DF3-AE54-0228304C0A3F}" type="datetimeFigureOut">
              <a:rPr lang="zh-CN" altLang="en-US"/>
              <a:t>2018/10/10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BC2A1D8-90A5-4568-8941-43680AEB188E}" type="slidenum">
              <a:rPr lang="zh-CN" altLang="en-US"/>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2F9386C-49C0-4FB8-81A0-57C245324E06}" type="datetimeFigureOut">
              <a:rPr lang="zh-CN" altLang="en-US"/>
              <a:t>2018/10/10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652FECF-FFA1-41E0-A02A-195ABC1B68CB}" type="slidenum">
              <a:rPr lang="zh-CN" altLang="en-US"/>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EB4AAB0-F712-4574-8851-9452AB03B112}" type="datetimeFigureOut">
              <a:rPr lang="zh-CN" altLang="en-US"/>
              <a:t>2018/10/10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0265A39-56F0-46E3-9C97-4F3B50924A03}" type="slidenum">
              <a:rPr lang="zh-CN" altLang="en-US"/>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DEC6780-D102-4611-BCDC-D079585D4061}" type="datetimeFigureOut">
              <a:rPr lang="zh-CN" altLang="en-US"/>
              <a:t>2018/10/10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491C27C-3FFF-4E4A-95BC-3D310C9478AE}" type="slidenum">
              <a:rPr lang="zh-CN" altLang="en-US"/>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5D8C2F3-9248-410A-B675-98CFA5A7133D}" type="datetimeFigureOut">
              <a:rPr lang="zh-CN" altLang="en-US"/>
              <a:t>2018/10/10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27E3A9E-C667-4BF1-AE3B-BED1DCCE2ADE}" type="slidenum">
              <a:rPr lang="zh-CN" altLang="en-US"/>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02AFE0C4-482A-4F77-84D8-B39AB4612A8D}" type="datetimeFigureOut">
              <a:rPr lang="zh-CN" altLang="en-US"/>
              <a:t>2018/10/10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6C0427D-88AC-4809-9DF9-F1A28978A45D}" type="slidenum">
              <a:rPr lang="zh-CN" altLang="en-US"/>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24E5C7FF-DA2B-4DB6-99D3-9EF566BF6AAD}" type="datetimeFigureOut">
              <a:rPr lang="zh-CN" altLang="en-US"/>
              <a:t>2018/10/10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BC67B6B0-E623-451C-B8D0-C8470893F583}" type="slidenum">
              <a:rPr lang="zh-CN" altLang="en-US"/>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97B5ED-D28A-4C89-8428-8A10D1F7166D}" type="datetimeFigureOut">
              <a:rPr lang="zh-CN" altLang="en-US"/>
              <a:t>2018/10/10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15B932AC-5F78-450D-92E9-3AB166E0C1D9}" type="slidenum">
              <a:rPr lang="zh-CN" altLang="en-US"/>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29841" y="2057400"/>
            <a:ext cx="3124012"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D8891EC-D95F-4FAD-B7DD-288291746440}" type="datetimeFigureOut">
              <a:rPr lang="zh-CN" altLang="en-US"/>
              <a:t>2018/10/10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F4469E5-B4E7-42BA-AC0B-BD117276F6A8}" type="slidenum">
              <a:rPr lang="zh-CN" altLang="en-US"/>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EDCF36F-1CDF-4C8A-BEA8-F8D518112B5E}" type="datetimeFigureOut">
              <a:rPr lang="zh-CN" altLang="en-US"/>
              <a:t>2018/10/10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52C7981-F9C0-488A-8B33-73FEEF5A2956}" type="slidenum">
              <a:rPr lang="zh-CN" altLang="en-US"/>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A606853-48FF-4DFD-97F8-0AFCBE492FA2}" type="datetimeFigureOut">
              <a:rPr lang="zh-CN" altLang="en-US"/>
              <a:t>2018/10/10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8923E06-3B0E-49F7-908B-D5094D2A2C34}" type="slidenum">
              <a:rPr lang="zh-CN" altLang="en-US"/>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3"/>
          <p:cNvSpPr>
            <a:spLocks noGrp="1"/>
          </p:cNvSpPr>
          <p:nvPr>
            <p:ph type="dt" sz="half" idx="10"/>
          </p:nvPr>
        </p:nvSpPr>
        <p:spPr/>
        <p:txBody>
          <a:bodyPr/>
          <a:lstStyle>
            <a:lvl1pPr>
              <a:defRPr/>
            </a:lvl1pPr>
          </a:lstStyle>
          <a:p>
            <a:pPr>
              <a:defRPr/>
            </a:pPr>
            <a:fld id="{5D270712-96B7-4A09-B301-4A06B1DD0290}" type="datetimeFigureOut">
              <a:rPr lang="zh-CN" altLang="en-US"/>
              <a:t>2018/10/10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31BD3352-D82B-47AC-9017-71D0FE8B1F52}" type="slidenum">
              <a:rPr lang="zh-CN" altLang="en-US"/>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buClr>
                <a:srgbClr val="000000"/>
              </a:buClr>
              <a:defRPr/>
            </a:lvl1pPr>
          </a:lstStyle>
          <a:p>
            <a:pPr>
              <a:defRPr/>
            </a:pPr>
            <a:endParaRPr lang="zh-CN" altLang="en-US"/>
          </a:p>
        </p:txBody>
      </p:sp>
      <p:sp>
        <p:nvSpPr>
          <p:cNvPr id="6" name="页脚占位符 5"/>
          <p:cNvSpPr>
            <a:spLocks noGrp="1"/>
          </p:cNvSpPr>
          <p:nvPr>
            <p:ph type="ftr" sz="quarter" idx="11"/>
          </p:nvPr>
        </p:nvSpPr>
        <p:spPr/>
        <p:txBody>
          <a:bodyPr/>
          <a:lstStyle>
            <a:lvl1pPr>
              <a:buClr>
                <a:srgbClr val="000000"/>
              </a:buClr>
              <a:defRPr/>
            </a:lvl1pPr>
          </a:lstStyle>
          <a:p>
            <a:pPr>
              <a:defRPr/>
            </a:pPr>
            <a:endParaRPr lang="zh-CN" altLang="en-US"/>
          </a:p>
        </p:txBody>
      </p:sp>
      <p:sp>
        <p:nvSpPr>
          <p:cNvPr id="7" name="灯片编号占位符 6"/>
          <p:cNvSpPr>
            <a:spLocks noGrp="1"/>
          </p:cNvSpPr>
          <p:nvPr>
            <p:ph type="sldNum" sz="quarter" idx="12"/>
          </p:nvPr>
        </p:nvSpPr>
        <p:spPr/>
        <p:txBody>
          <a:bodyPr/>
          <a:lstStyle>
            <a:lvl1pPr>
              <a:buClr>
                <a:srgbClr val="000000"/>
              </a:buClr>
              <a:defRPr/>
            </a:lvl1pPr>
          </a:lstStyle>
          <a:p>
            <a:pPr>
              <a:defRPr/>
            </a:pPr>
            <a:fld id="{92B7AAB1-9D1D-4F17-A261-0C26BC151C8F}" type="slidenum">
              <a:rPr lang="en-US" altLang="zh-CN"/>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联机映像占位符 3"/>
          <p:cNvSpPr>
            <a:spLocks noGrp="1"/>
          </p:cNvSpPr>
          <p:nvPr>
            <p:ph type="clipArt" sz="half" idx="2"/>
          </p:nvPr>
        </p:nvSpPr>
        <p:spPr>
          <a:xfrm>
            <a:off x="4629150" y="1825625"/>
            <a:ext cx="3886200" cy="4351338"/>
          </a:xfrm>
        </p:spPr>
        <p:txBody>
          <a:bodyPr rtlCol="0">
            <a:normAutofit/>
          </a:bodyPr>
          <a:lstStyle/>
          <a:p>
            <a:pPr lvl="0"/>
            <a:endParaRPr lang="zh-CN" altLang="en-US" noProof="0"/>
          </a:p>
        </p:txBody>
      </p:sp>
      <p:sp>
        <p:nvSpPr>
          <p:cNvPr id="5" name="日期占位符 4"/>
          <p:cNvSpPr>
            <a:spLocks noGrp="1"/>
          </p:cNvSpPr>
          <p:nvPr>
            <p:ph type="dt" sz="half" idx="10"/>
          </p:nvPr>
        </p:nvSpPr>
        <p:spPr/>
        <p:txBody>
          <a:bodyPr/>
          <a:lstStyle>
            <a:lvl1pPr>
              <a:buClr>
                <a:srgbClr val="000000"/>
              </a:buClr>
              <a:defRPr/>
            </a:lvl1pPr>
          </a:lstStyle>
          <a:p>
            <a:pPr>
              <a:defRPr/>
            </a:pPr>
            <a:endParaRPr lang="zh-CN" altLang="en-US"/>
          </a:p>
        </p:txBody>
      </p:sp>
      <p:sp>
        <p:nvSpPr>
          <p:cNvPr id="6" name="页脚占位符 5"/>
          <p:cNvSpPr>
            <a:spLocks noGrp="1"/>
          </p:cNvSpPr>
          <p:nvPr>
            <p:ph type="ftr" sz="quarter" idx="11"/>
          </p:nvPr>
        </p:nvSpPr>
        <p:spPr/>
        <p:txBody>
          <a:bodyPr/>
          <a:lstStyle>
            <a:lvl1pPr>
              <a:buClr>
                <a:srgbClr val="000000"/>
              </a:buClr>
              <a:defRPr/>
            </a:lvl1pPr>
          </a:lstStyle>
          <a:p>
            <a:pPr>
              <a:defRPr/>
            </a:pPr>
            <a:endParaRPr lang="zh-CN" altLang="en-US"/>
          </a:p>
        </p:txBody>
      </p:sp>
      <p:sp>
        <p:nvSpPr>
          <p:cNvPr id="7" name="灯片编号占位符 6"/>
          <p:cNvSpPr>
            <a:spLocks noGrp="1"/>
          </p:cNvSpPr>
          <p:nvPr>
            <p:ph type="sldNum" sz="quarter" idx="12"/>
          </p:nvPr>
        </p:nvSpPr>
        <p:spPr/>
        <p:txBody>
          <a:bodyPr/>
          <a:lstStyle>
            <a:lvl1pPr>
              <a:buClr>
                <a:srgbClr val="000000"/>
              </a:buClr>
              <a:defRPr/>
            </a:lvl1pPr>
          </a:lstStyle>
          <a:p>
            <a:pPr>
              <a:defRPr/>
            </a:pPr>
            <a:fld id="{2AD69BAB-98F7-4606-A96F-5374E774D896}" type="slidenum">
              <a:rPr lang="en-US" altLang="zh-CN"/>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FE1DC0F-AF7C-4F39-BC34-0F364ED3BBFB}" type="datetimeFigureOut">
              <a:rPr lang="zh-CN" altLang="en-US"/>
              <a:t>2018/10/10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E8CC4A1-AF81-49E0-873F-56F7C3706393}" type="slidenum">
              <a:rPr lang="zh-CN" altLang="en-US"/>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2DDB4441-2270-4DEA-AE90-3779F82BF69B}" type="datetimeFigureOut">
              <a:rPr lang="zh-CN" altLang="en-US"/>
              <a:t>2018/10/10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7931B37-255F-4715-82AD-9EFCEAA33F22}" type="slidenum">
              <a:rPr lang="zh-CN" altLang="en-US"/>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0E0DE107-4D0C-4AE3-99AB-EAAA0DB38172}" type="datetimeFigureOut">
              <a:rPr lang="zh-CN" altLang="en-US"/>
              <a:t>2018/10/10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2A94096B-DDFE-44A5-8AFC-2FBCB197BEE5}" type="slidenum">
              <a:rPr lang="zh-CN" altLang="en-US"/>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B1381EA-DD4C-4629-807B-A816758680B1}" type="datetimeFigureOut">
              <a:rPr lang="zh-CN" altLang="en-US"/>
              <a:t>2018/10/10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AC773D2-A7F5-4A48-87CD-8EF6D882F3E4}" type="slidenum">
              <a:rPr lang="zh-CN" altLang="en-US"/>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E2A356B-896D-4ED3-B2E6-B955ED18BBB2}" type="datetimeFigureOut">
              <a:rPr lang="zh-CN" altLang="en-US"/>
              <a:t>2018/10/10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9CDE42A-99E6-40DA-9AEC-62DA17B4C39B}" type="slidenum">
              <a:rPr lang="zh-CN" altLang="en-US"/>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629EFBE-F576-455B-BB44-BF65AD2C186C}" type="datetimeFigureOut">
              <a:rPr lang="zh-CN" altLang="en-US"/>
              <a:t>2018/10/10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8D36637-B8D3-41B0-9490-89BE6C53D9C5}" type="slidenum">
              <a:rPr lang="zh-CN" altLang="en-US"/>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48EECF8-339E-4139-B551-1F40E4EAF982}" type="datetimeFigureOut">
              <a:rPr lang="zh-CN" altLang="en-US"/>
              <a:t>2018/10/10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7B68D64-63D9-4478-B1B5-45E047D08DA5}" type="slidenum">
              <a:rPr lang="zh-CN" altLang="en-US"/>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57347" name="文本占位符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6CA80B15-FA4F-45C1-B18A-B4591DF14EF2}" type="datetimeFigureOut">
              <a:rPr lang="zh-CN" altLang="en-US"/>
              <a:t>2018/10/10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42C8BCE1-9CFD-47DE-A3F1-0F901F6C802E}"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标题占位符 1"/>
          <p:cNvSpPr>
            <a:spLocks noGrp="1"/>
          </p:cNvSpPr>
          <p:nvPr>
            <p:ph type="title"/>
          </p:nvPr>
        </p:nvSpPr>
        <p:spPr bwMode="auto">
          <a:xfrm>
            <a:off x="628650" y="365125"/>
            <a:ext cx="78867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3315" name="文本占位符 2"/>
          <p:cNvSpPr>
            <a:spLocks noGrp="1"/>
          </p:cNvSpPr>
          <p:nvPr>
            <p:ph type="body" idx="1"/>
          </p:nvPr>
        </p:nvSpPr>
        <p:spPr bwMode="auto">
          <a:xfrm>
            <a:off x="628650" y="1825625"/>
            <a:ext cx="78867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ea typeface="+mn-ea"/>
              </a:defRPr>
            </a:lvl1pPr>
          </a:lstStyle>
          <a:p>
            <a:pPr>
              <a:defRPr/>
            </a:pPr>
            <a:fld id="{9329DF2D-792E-4014-9181-0D35C1F01866}" type="datetimeFigureOut">
              <a:rPr lang="zh-CN" altLang="en-US"/>
              <a:t>2018/10/10</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ea typeface="+mn-ea"/>
              </a:defRPr>
            </a:lvl1pPr>
          </a:lstStyle>
          <a:p>
            <a:pPr>
              <a:defRPr/>
            </a:pPr>
            <a:fld id="{5B72331F-3CDC-4242-B2D6-29E23BC1266C}"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18.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8.xml"/><Relationship Id="rId5" Type="http://schemas.openxmlformats.org/officeDocument/2006/relationships/image" Target="../media/image6.jpeg"/><Relationship Id="rId4" Type="http://schemas.openxmlformats.org/officeDocument/2006/relationships/audio" Target="../media/audio2.wav"/></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8.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1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8.xml"/><Relationship Id="rId1" Type="http://schemas.openxmlformats.org/officeDocument/2006/relationships/vmlDrawing" Target="../drawings/vmlDrawing1.vml"/><Relationship Id="rId5" Type="http://schemas.openxmlformats.org/officeDocument/2006/relationships/image" Target="../media/image21.png"/><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36865" descr="bcw22"/>
          <p:cNvPicPr>
            <a:picLocks noChangeAspect="1"/>
          </p:cNvPicPr>
          <p:nvPr/>
        </p:nvPicPr>
        <p:blipFill>
          <a:blip r:embed="rId2"/>
          <a:srcRect/>
          <a:stretch>
            <a:fillRect/>
          </a:stretch>
        </p:blipFill>
        <p:spPr bwMode="auto">
          <a:xfrm>
            <a:off x="457200" y="1447800"/>
            <a:ext cx="4343400" cy="4876800"/>
          </a:xfrm>
          <a:prstGeom prst="rect">
            <a:avLst/>
          </a:prstGeom>
          <a:noFill/>
          <a:ln w="9525">
            <a:noFill/>
            <a:miter lim="800000"/>
            <a:headEnd/>
            <a:tailEnd/>
          </a:ln>
        </p:spPr>
      </p:pic>
      <p:pic>
        <p:nvPicPr>
          <p:cNvPr id="27650" name="图片 36866" descr="luxun3三味书屋"/>
          <p:cNvPicPr>
            <a:picLocks noChangeAspect="1"/>
          </p:cNvPicPr>
          <p:nvPr/>
        </p:nvPicPr>
        <p:blipFill>
          <a:blip r:embed="rId3"/>
          <a:srcRect/>
          <a:stretch>
            <a:fillRect/>
          </a:stretch>
        </p:blipFill>
        <p:spPr bwMode="auto">
          <a:xfrm>
            <a:off x="5029200" y="1447800"/>
            <a:ext cx="4114800" cy="4876800"/>
          </a:xfrm>
          <a:prstGeom prst="rect">
            <a:avLst/>
          </a:prstGeom>
          <a:noFill/>
          <a:ln w="9525">
            <a:noFill/>
            <a:miter lim="800000"/>
            <a:headEnd/>
            <a:tailEnd/>
          </a:ln>
        </p:spPr>
      </p:pic>
      <p:sp>
        <p:nvSpPr>
          <p:cNvPr id="27651" name="矩形 36867"/>
          <p:cNvSpPr>
            <a:spLocks noChangeArrowheads="1" noChangeShapeType="1" noTextEdit="1"/>
          </p:cNvSpPr>
          <p:nvPr/>
        </p:nvSpPr>
        <p:spPr bwMode="auto">
          <a:xfrm>
            <a:off x="1981200" y="228600"/>
            <a:ext cx="5143500" cy="860425"/>
          </a:xfrm>
          <a:prstGeom prst="rect">
            <a:avLst/>
          </a:prstGeom>
        </p:spPr>
        <p:txBody>
          <a:bodyPr wrap="none" fromWordArt="1">
            <a:prstTxWarp prst="textCascadeUp">
              <a:avLst>
                <a:gd name="adj" fmla="val 100000"/>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r>
              <a:rPr lang="zh-CN" altLang="en-US" sz="4400"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从百草园到三味书屋</a:t>
            </a:r>
          </a:p>
        </p:txBody>
      </p:sp>
      <p:sp>
        <p:nvSpPr>
          <p:cNvPr id="27652" name="文本框 36868"/>
          <p:cNvSpPr txBox="1">
            <a:spLocks noChangeArrowheads="1"/>
          </p:cNvSpPr>
          <p:nvPr/>
        </p:nvSpPr>
        <p:spPr bwMode="auto">
          <a:xfrm>
            <a:off x="7391400" y="762000"/>
            <a:ext cx="2286000" cy="579438"/>
          </a:xfrm>
          <a:prstGeom prst="rect">
            <a:avLst/>
          </a:prstGeom>
          <a:noFill/>
          <a:ln w="9525">
            <a:noFill/>
            <a:miter lim="800000"/>
          </a:ln>
        </p:spPr>
        <p:txBody>
          <a:bodyPr>
            <a:spAutoFit/>
          </a:bodyPr>
          <a:lstStyle/>
          <a:p>
            <a:pPr>
              <a:spcBef>
                <a:spcPct val="50000"/>
              </a:spcBef>
            </a:pPr>
            <a:r>
              <a:rPr lang="zh-CN" altLang="en-US" sz="3200" b="1">
                <a:solidFill>
                  <a:schemeClr val="accent2"/>
                </a:solidFill>
                <a:latin typeface="Times New Roman" panose="02020603050405020304" pitchFamily="18" charset="0"/>
              </a:rPr>
              <a:t>鲁迅</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25" name="Text Box 9">
            <a:hlinkClick r:id="rId2" action="ppaction://hlinksldjump"/>
          </p:cNvPr>
          <p:cNvSpPr txBox="1">
            <a:spLocks noChangeArrowheads="1"/>
          </p:cNvSpPr>
          <p:nvPr/>
        </p:nvSpPr>
        <p:spPr bwMode="auto">
          <a:xfrm>
            <a:off x="793750" y="1412875"/>
            <a:ext cx="7777163" cy="677863"/>
          </a:xfrm>
          <a:prstGeom prst="rect">
            <a:avLst/>
          </a:prstGeom>
          <a:noFill/>
          <a:ln w="9525">
            <a:noFill/>
            <a:miter lim="800000"/>
          </a:ln>
        </p:spPr>
        <p:txBody>
          <a:bodyPr>
            <a:spAutoFit/>
          </a:bodyPr>
          <a:lstStyle/>
          <a:p>
            <a:pPr>
              <a:lnSpc>
                <a:spcPct val="115000"/>
              </a:lnSpc>
              <a:spcBef>
                <a:spcPct val="50000"/>
              </a:spcBef>
            </a:pPr>
            <a:r>
              <a:rPr kumimoji="1" lang="zh-CN" altLang="en-US" sz="3600" b="1">
                <a:latin typeface="Times New Roman" panose="02020603050405020304" pitchFamily="18" charset="0"/>
                <a:ea typeface="黑体" panose="02010600030101010101" pitchFamily="2" charset="-122"/>
              </a:rPr>
              <a:t>“乐园”之“乐”表现在哪些方面？</a:t>
            </a:r>
          </a:p>
        </p:txBody>
      </p:sp>
      <p:sp>
        <p:nvSpPr>
          <p:cNvPr id="36866" name="TextBox 1"/>
          <p:cNvSpPr txBox="1">
            <a:spLocks noChangeArrowheads="1"/>
          </p:cNvSpPr>
          <p:nvPr/>
        </p:nvSpPr>
        <p:spPr bwMode="auto">
          <a:xfrm>
            <a:off x="117475" y="188913"/>
            <a:ext cx="3311525" cy="830262"/>
          </a:xfrm>
          <a:prstGeom prst="rect">
            <a:avLst/>
          </a:prstGeom>
          <a:noFill/>
          <a:ln w="9525">
            <a:noFill/>
            <a:miter lim="800000"/>
          </a:ln>
        </p:spPr>
        <p:txBody>
          <a:bodyPr>
            <a:spAutoFit/>
          </a:bodyPr>
          <a:lstStyle/>
          <a:p>
            <a:pPr>
              <a:spcBef>
                <a:spcPct val="50000"/>
              </a:spcBef>
            </a:pPr>
            <a:r>
              <a:rPr lang="zh-CN" altLang="en-US" sz="4800" b="1">
                <a:latin typeface="宋体" panose="02010600030101010101" pitchFamily="2" charset="-122"/>
              </a:rPr>
              <a:t>精读课文</a:t>
            </a:r>
          </a:p>
        </p:txBody>
      </p:sp>
      <p:sp>
        <p:nvSpPr>
          <p:cNvPr id="36867" name="TextBox 2"/>
          <p:cNvSpPr txBox="1">
            <a:spLocks noChangeArrowheads="1"/>
          </p:cNvSpPr>
          <p:nvPr/>
        </p:nvSpPr>
        <p:spPr bwMode="auto">
          <a:xfrm>
            <a:off x="3203575" y="250825"/>
            <a:ext cx="3240088" cy="708025"/>
          </a:xfrm>
          <a:prstGeom prst="rect">
            <a:avLst/>
          </a:prstGeom>
          <a:noFill/>
          <a:ln w="9525">
            <a:noFill/>
            <a:miter lim="800000"/>
          </a:ln>
        </p:spPr>
        <p:txBody>
          <a:bodyPr>
            <a:spAutoFit/>
          </a:bodyPr>
          <a:lstStyle/>
          <a:p>
            <a:r>
              <a:rPr lang="zh-CN" altLang="en-US" sz="4000" b="1">
                <a:latin typeface="Calibri" panose="020F0502020204030204" pitchFamily="34" charset="0"/>
              </a:rPr>
              <a:t>任务一</a:t>
            </a:r>
          </a:p>
        </p:txBody>
      </p:sp>
      <p:sp>
        <p:nvSpPr>
          <p:cNvPr id="2" name="TextBox 1"/>
          <p:cNvSpPr txBox="1">
            <a:spLocks noChangeArrowheads="1"/>
          </p:cNvSpPr>
          <p:nvPr/>
        </p:nvSpPr>
        <p:spPr bwMode="auto">
          <a:xfrm>
            <a:off x="4800600" y="2463800"/>
            <a:ext cx="2952750" cy="1076325"/>
          </a:xfrm>
          <a:prstGeom prst="rect">
            <a:avLst/>
          </a:prstGeom>
          <a:noFill/>
          <a:ln w="9525">
            <a:noFill/>
            <a:miter lim="800000"/>
          </a:ln>
        </p:spPr>
        <p:txBody>
          <a:bodyPr>
            <a:spAutoFit/>
          </a:bodyPr>
          <a:lstStyle/>
          <a:p>
            <a:r>
              <a:rPr lang="zh-CN" altLang="en-US" sz="3200" b="1">
                <a:solidFill>
                  <a:srgbClr val="FF0000"/>
                </a:solidFill>
                <a:latin typeface="Calibri" panose="020F0502020204030204" pitchFamily="34" charset="0"/>
              </a:rPr>
              <a:t>百草园抓虫子、拔野草的乐趣</a:t>
            </a:r>
          </a:p>
        </p:txBody>
      </p:sp>
      <p:sp>
        <p:nvSpPr>
          <p:cNvPr id="7" name="TextBox 6"/>
          <p:cNvSpPr txBox="1">
            <a:spLocks noChangeArrowheads="1"/>
          </p:cNvSpPr>
          <p:nvPr/>
        </p:nvSpPr>
        <p:spPr bwMode="auto">
          <a:xfrm>
            <a:off x="4824413" y="3789363"/>
            <a:ext cx="2951162" cy="1076325"/>
          </a:xfrm>
          <a:prstGeom prst="rect">
            <a:avLst/>
          </a:prstGeom>
          <a:noFill/>
          <a:ln w="9525">
            <a:noFill/>
            <a:miter lim="800000"/>
          </a:ln>
        </p:spPr>
        <p:txBody>
          <a:bodyPr>
            <a:spAutoFit/>
          </a:bodyPr>
          <a:lstStyle/>
          <a:p>
            <a:r>
              <a:rPr lang="zh-CN" altLang="en-US" sz="3200" b="1">
                <a:solidFill>
                  <a:srgbClr val="FF0000"/>
                </a:solidFill>
                <a:latin typeface="Calibri" panose="020F0502020204030204" pitchFamily="34" charset="0"/>
                <a:hlinkClick r:id="rId3" action="ppaction://hlinksldjump"/>
              </a:rPr>
              <a:t>听长妈妈讲美女蛇的故事</a:t>
            </a:r>
            <a:endParaRPr lang="zh-CN" altLang="en-US" sz="3200" b="1">
              <a:solidFill>
                <a:srgbClr val="FF0000"/>
              </a:solidFill>
              <a:latin typeface="Calibri" panose="020F0502020204030204" pitchFamily="34" charset="0"/>
            </a:endParaRPr>
          </a:p>
        </p:txBody>
      </p:sp>
      <p:sp>
        <p:nvSpPr>
          <p:cNvPr id="8" name="TextBox 7"/>
          <p:cNvSpPr txBox="1">
            <a:spLocks noChangeArrowheads="1"/>
          </p:cNvSpPr>
          <p:nvPr/>
        </p:nvSpPr>
        <p:spPr bwMode="auto">
          <a:xfrm>
            <a:off x="4824413" y="5013325"/>
            <a:ext cx="2951162" cy="1570038"/>
          </a:xfrm>
          <a:prstGeom prst="rect">
            <a:avLst/>
          </a:prstGeom>
          <a:noFill/>
          <a:ln w="9525">
            <a:noFill/>
            <a:miter lim="800000"/>
          </a:ln>
        </p:spPr>
        <p:txBody>
          <a:bodyPr>
            <a:spAutoFit/>
          </a:bodyPr>
          <a:lstStyle/>
          <a:p>
            <a:r>
              <a:rPr lang="zh-CN" altLang="en-US" sz="3200" b="1">
                <a:solidFill>
                  <a:srgbClr val="FF0000"/>
                </a:solidFill>
                <a:latin typeface="Calibri" panose="020F0502020204030204" pitchFamily="34" charset="0"/>
                <a:hlinkClick r:id="rId4" action="ppaction://hlinksldjump"/>
              </a:rPr>
              <a:t>大雪天和闰土的父亲学习不鸟的乐趣</a:t>
            </a:r>
            <a:endParaRPr lang="zh-CN" altLang="en-US" sz="3200" b="1">
              <a:solidFill>
                <a:srgbClr val="FF0000"/>
              </a:solidFill>
              <a:latin typeface="Calibri" panose="020F0502020204030204" pitchFamily="34" charset="0"/>
            </a:endParaRPr>
          </a:p>
        </p:txBody>
      </p:sp>
      <p:sp>
        <p:nvSpPr>
          <p:cNvPr id="4" name="左大括号 3"/>
          <p:cNvSpPr/>
          <p:nvPr/>
        </p:nvSpPr>
        <p:spPr>
          <a:xfrm>
            <a:off x="3924300" y="2781300"/>
            <a:ext cx="431800" cy="3311525"/>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36872" name="TextBox 4"/>
          <p:cNvSpPr txBox="1">
            <a:spLocks noChangeArrowheads="1"/>
          </p:cNvSpPr>
          <p:nvPr/>
        </p:nvSpPr>
        <p:spPr bwMode="auto">
          <a:xfrm>
            <a:off x="2987675" y="4103688"/>
            <a:ext cx="733425" cy="646112"/>
          </a:xfrm>
          <a:prstGeom prst="rect">
            <a:avLst/>
          </a:prstGeom>
          <a:noFill/>
          <a:ln w="9525">
            <a:noFill/>
            <a:miter lim="800000"/>
          </a:ln>
        </p:spPr>
        <p:txBody>
          <a:bodyPr>
            <a:spAutoFit/>
          </a:bodyPr>
          <a:lstStyle/>
          <a:p>
            <a:r>
              <a:rPr lang="zh-CN" altLang="en-US" sz="3600" b="1">
                <a:solidFill>
                  <a:srgbClr val="FF0000"/>
                </a:solidFill>
                <a:latin typeface="Calibri" panose="020F0502020204030204" pitchFamily="34" charset="0"/>
              </a:rPr>
              <a:t>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93225"/>
                                        </p:tgtEl>
                                        <p:attrNameLst>
                                          <p:attrName>style.visibility</p:attrName>
                                        </p:attrNameLst>
                                      </p:cBhvr>
                                      <p:to>
                                        <p:strVal val="visible"/>
                                      </p:to>
                                    </p:set>
                                    <p:animEffect transition="in" filter="checkerboard(across)">
                                      <p:cBhvr>
                                        <p:cTn id="7" dur="500"/>
                                        <p:tgtEl>
                                          <p:spTgt spid="39322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in)">
                                      <p:cBhvr>
                                        <p:cTn id="19" dur="2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225" grpId="0"/>
      <p:bldP spid="2"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7" name="Text Box 3"/>
          <p:cNvSpPr txBox="1">
            <a:spLocks noChangeArrowheads="1"/>
          </p:cNvSpPr>
          <p:nvPr/>
        </p:nvSpPr>
        <p:spPr bwMode="auto">
          <a:xfrm>
            <a:off x="1033463" y="2609850"/>
            <a:ext cx="7200900" cy="3751263"/>
          </a:xfrm>
          <a:prstGeom prst="rect">
            <a:avLst/>
          </a:prstGeom>
          <a:noFill/>
          <a:ln w="9525">
            <a:noFill/>
            <a:miter lim="800000"/>
          </a:ln>
        </p:spPr>
        <p:txBody>
          <a:bodyPr>
            <a:spAutoFit/>
          </a:bodyPr>
          <a:lstStyle/>
          <a:p>
            <a:pPr>
              <a:lnSpc>
                <a:spcPct val="150000"/>
              </a:lnSpc>
              <a:spcBef>
                <a:spcPct val="50000"/>
              </a:spcBef>
            </a:pPr>
            <a:r>
              <a:rPr kumimoji="1" lang="en-US" altLang="zh-CN" sz="3200" b="1">
                <a:solidFill>
                  <a:srgbClr val="FF0000"/>
                </a:solidFill>
                <a:latin typeface="Times New Roman" panose="02020603050405020304" pitchFamily="18" charset="0"/>
                <a:ea typeface="黑体" panose="02010600030101010101" pitchFamily="2" charset="-122"/>
              </a:rPr>
              <a:t>“</a:t>
            </a:r>
            <a:r>
              <a:rPr kumimoji="1" lang="zh-CN" altLang="en-US" sz="3200" b="1">
                <a:solidFill>
                  <a:srgbClr val="FF0000"/>
                </a:solidFill>
                <a:latin typeface="Times New Roman" panose="02020603050405020304" pitchFamily="18" charset="0"/>
                <a:ea typeface="黑体" panose="02010600030101010101" pitchFamily="2" charset="-122"/>
              </a:rPr>
              <a:t>不必说”撇开一些东西，是为了突出“单是”的内容。既然“单是”这一点已经趣味无穷了，那么园中的乐趣比比皆是了。这样写，突出了百草园的无穷乐趣。</a:t>
            </a:r>
          </a:p>
        </p:txBody>
      </p:sp>
      <p:sp>
        <p:nvSpPr>
          <p:cNvPr id="313351" name="Text Box 7"/>
          <p:cNvSpPr txBox="1">
            <a:spLocks noChangeArrowheads="1"/>
          </p:cNvSpPr>
          <p:nvPr/>
        </p:nvSpPr>
        <p:spPr bwMode="auto">
          <a:xfrm>
            <a:off x="1033463" y="476250"/>
            <a:ext cx="7632700" cy="2493963"/>
          </a:xfrm>
          <a:prstGeom prst="rect">
            <a:avLst/>
          </a:prstGeom>
          <a:noFill/>
          <a:ln w="9525">
            <a:noFill/>
            <a:miter lim="800000"/>
          </a:ln>
        </p:spPr>
        <p:txBody>
          <a:bodyPr>
            <a:spAutoFit/>
          </a:bodyPr>
          <a:lstStyle/>
          <a:p>
            <a:pPr algn="just">
              <a:spcBef>
                <a:spcPct val="50000"/>
              </a:spcBef>
            </a:pPr>
            <a:r>
              <a:rPr kumimoji="1" lang="en-US" altLang="zh-CN" sz="3200" b="1">
                <a:latin typeface="Times New Roman" panose="02020603050405020304" pitchFamily="18" charset="0"/>
              </a:rPr>
              <a:t>“</a:t>
            </a:r>
            <a:r>
              <a:rPr kumimoji="1" lang="zh-CN" altLang="en-US" sz="3600" b="1">
                <a:latin typeface="Times New Roman" panose="02020603050405020304" pitchFamily="18" charset="0"/>
              </a:rPr>
              <a:t>不必说</a:t>
            </a:r>
            <a:r>
              <a:rPr kumimoji="1" lang="en-US" altLang="zh-CN" sz="3600" b="1">
                <a:latin typeface="Times New Roman" panose="02020603050405020304" pitchFamily="18" charset="0"/>
              </a:rPr>
              <a:t>……</a:t>
            </a:r>
            <a:r>
              <a:rPr kumimoji="1" lang="zh-CN" altLang="en-US" sz="3600" b="1">
                <a:latin typeface="Times New Roman" panose="02020603050405020304" pitchFamily="18" charset="0"/>
              </a:rPr>
              <a:t>也不必说</a:t>
            </a:r>
            <a:r>
              <a:rPr kumimoji="1" lang="en-US" altLang="zh-CN" sz="3600" b="1">
                <a:latin typeface="Times New Roman" panose="02020603050405020304" pitchFamily="18" charset="0"/>
              </a:rPr>
              <a:t>……</a:t>
            </a:r>
            <a:r>
              <a:rPr kumimoji="1" lang="zh-CN" altLang="en-US" sz="3600" b="1">
                <a:latin typeface="Times New Roman" panose="02020603050405020304" pitchFamily="18" charset="0"/>
              </a:rPr>
              <a:t>单是</a:t>
            </a:r>
            <a:r>
              <a:rPr kumimoji="1" lang="en-US" altLang="zh-CN" sz="3600" b="1">
                <a:latin typeface="Times New Roman" panose="02020603050405020304" pitchFamily="18" charset="0"/>
              </a:rPr>
              <a:t>……”</a:t>
            </a:r>
            <a:r>
              <a:rPr kumimoji="1" lang="zh-CN" altLang="en-US" sz="3600" b="1">
                <a:latin typeface="Times New Roman" panose="02020603050405020304" pitchFamily="18" charset="0"/>
              </a:rPr>
              <a:t>中，哪个内容是强调的重点 ？前两个“不必说”在表达上有什么作用？</a:t>
            </a:r>
          </a:p>
          <a:p>
            <a:pPr>
              <a:spcBef>
                <a:spcPct val="50000"/>
              </a:spcBef>
            </a:pPr>
            <a:endParaRPr lang="en-US" altLang="zh-CN" sz="3200" b="1">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3351"/>
                                        </p:tgtEl>
                                        <p:attrNameLst>
                                          <p:attrName>style.visibility</p:attrName>
                                        </p:attrNameLst>
                                      </p:cBhvr>
                                      <p:to>
                                        <p:strVal val="visible"/>
                                      </p:to>
                                    </p:set>
                                    <p:anim calcmode="lin" valueType="num">
                                      <p:cBhvr additive="base">
                                        <p:cTn id="7" dur="2000" fill="hold"/>
                                        <p:tgtEl>
                                          <p:spTgt spid="313351"/>
                                        </p:tgtEl>
                                        <p:attrNameLst>
                                          <p:attrName>ppt_x</p:attrName>
                                        </p:attrNameLst>
                                      </p:cBhvr>
                                      <p:tavLst>
                                        <p:tav tm="0">
                                          <p:val>
                                            <p:strVal val="0-#ppt_w/2"/>
                                          </p:val>
                                        </p:tav>
                                        <p:tav tm="100000">
                                          <p:val>
                                            <p:strVal val="#ppt_x"/>
                                          </p:val>
                                        </p:tav>
                                      </p:tavLst>
                                    </p:anim>
                                    <p:anim calcmode="lin" valueType="num">
                                      <p:cBhvr additive="base">
                                        <p:cTn id="8" dur="2000" fill="hold"/>
                                        <p:tgtEl>
                                          <p:spTgt spid="31335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13347"/>
                                        </p:tgtEl>
                                        <p:attrNameLst>
                                          <p:attrName>style.visibility</p:attrName>
                                        </p:attrNameLst>
                                      </p:cBhvr>
                                      <p:to>
                                        <p:strVal val="visible"/>
                                      </p:to>
                                    </p:set>
                                    <p:animEffect transition="in" filter="slide(fromBottom)">
                                      <p:cBhvr>
                                        <p:cTn id="13" dur="2000"/>
                                        <p:tgtEl>
                                          <p:spTgt spid="313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3347" grpId="0"/>
      <p:bldP spid="3133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2395538" y="100013"/>
            <a:ext cx="2620962" cy="1554162"/>
          </a:xfrm>
          <a:prstGeom prst="rect">
            <a:avLst/>
          </a:prstGeom>
          <a:noFill/>
          <a:ln w="9525">
            <a:noFill/>
            <a:miter lim="800000"/>
          </a:ln>
        </p:spPr>
        <p:txBody>
          <a:bodyPr>
            <a:spAutoFit/>
          </a:bodyPr>
          <a:lstStyle/>
          <a:p>
            <a:r>
              <a:rPr lang="zh-CN" altLang="en-US" sz="2400" b="1">
                <a:solidFill>
                  <a:srgbClr val="FF0000"/>
                </a:solidFill>
                <a:latin typeface="Calibri" panose="020F0502020204030204" pitchFamily="34" charset="0"/>
              </a:rPr>
              <a:t>碧绿的</a:t>
            </a:r>
            <a:r>
              <a:rPr lang="zh-CN" altLang="en-US" sz="2400" b="1">
                <a:latin typeface="Calibri" panose="020F0502020204030204" pitchFamily="34" charset="0"/>
              </a:rPr>
              <a:t>菜畦</a:t>
            </a:r>
          </a:p>
          <a:p>
            <a:r>
              <a:rPr lang="zh-CN" altLang="en-US" sz="2400" b="1">
                <a:solidFill>
                  <a:srgbClr val="FF0000"/>
                </a:solidFill>
                <a:latin typeface="Calibri" panose="020F0502020204030204" pitchFamily="34" charset="0"/>
              </a:rPr>
              <a:t>光滑的</a:t>
            </a:r>
            <a:r>
              <a:rPr lang="zh-CN" altLang="en-US" sz="2400" b="1">
                <a:latin typeface="Calibri" panose="020F0502020204030204" pitchFamily="34" charset="0"/>
              </a:rPr>
              <a:t>石井栏</a:t>
            </a:r>
          </a:p>
          <a:p>
            <a:r>
              <a:rPr lang="zh-CN" altLang="en-US" sz="2400" b="1">
                <a:solidFill>
                  <a:srgbClr val="FF0000"/>
                </a:solidFill>
                <a:latin typeface="Calibri" panose="020F0502020204030204" pitchFamily="34" charset="0"/>
              </a:rPr>
              <a:t>高大的</a:t>
            </a:r>
            <a:r>
              <a:rPr lang="zh-CN" altLang="en-US" sz="2400" b="1">
                <a:latin typeface="Calibri" panose="020F0502020204030204" pitchFamily="34" charset="0"/>
              </a:rPr>
              <a:t>皂荚树</a:t>
            </a:r>
          </a:p>
          <a:p>
            <a:r>
              <a:rPr lang="zh-CN" altLang="en-US" sz="2400" b="1">
                <a:solidFill>
                  <a:srgbClr val="FF0000"/>
                </a:solidFill>
                <a:latin typeface="Calibri" panose="020F0502020204030204" pitchFamily="34" charset="0"/>
              </a:rPr>
              <a:t>紫红的</a:t>
            </a:r>
            <a:r>
              <a:rPr lang="zh-CN" altLang="en-US" sz="2400" b="1">
                <a:latin typeface="Calibri" panose="020F0502020204030204" pitchFamily="34" charset="0"/>
              </a:rPr>
              <a:t>桑椹</a:t>
            </a:r>
          </a:p>
        </p:txBody>
      </p:sp>
      <p:sp>
        <p:nvSpPr>
          <p:cNvPr id="5" name="文本框 4"/>
          <p:cNvSpPr txBox="1">
            <a:spLocks noChangeArrowheads="1"/>
          </p:cNvSpPr>
          <p:nvPr/>
        </p:nvSpPr>
        <p:spPr bwMode="auto">
          <a:xfrm>
            <a:off x="53975" y="1554163"/>
            <a:ext cx="1824038" cy="822325"/>
          </a:xfrm>
          <a:prstGeom prst="rect">
            <a:avLst/>
          </a:prstGeom>
          <a:noFill/>
          <a:ln w="9525">
            <a:noFill/>
            <a:miter lim="800000"/>
          </a:ln>
        </p:spPr>
        <p:txBody>
          <a:bodyPr>
            <a:spAutoFit/>
          </a:bodyPr>
          <a:lstStyle/>
          <a:p>
            <a:r>
              <a:rPr lang="zh-CN" altLang="en-US" sz="2400" b="1">
                <a:latin typeface="Calibri" panose="020F0502020204030204" pitchFamily="34" charset="0"/>
              </a:rPr>
              <a:t>整体</a:t>
            </a:r>
          </a:p>
          <a:p>
            <a:endParaRPr lang="zh-CN" altLang="en-US" sz="2400">
              <a:latin typeface="Calibri" panose="020F0502020204030204" pitchFamily="34" charset="0"/>
            </a:endParaRPr>
          </a:p>
        </p:txBody>
      </p:sp>
      <p:sp>
        <p:nvSpPr>
          <p:cNvPr id="7" name="左大括号 6"/>
          <p:cNvSpPr/>
          <p:nvPr/>
        </p:nvSpPr>
        <p:spPr>
          <a:xfrm>
            <a:off x="2054225" y="200025"/>
            <a:ext cx="355600" cy="1335088"/>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8" name="文本框 7"/>
          <p:cNvSpPr txBox="1">
            <a:spLocks noChangeArrowheads="1"/>
          </p:cNvSpPr>
          <p:nvPr/>
        </p:nvSpPr>
        <p:spPr bwMode="auto">
          <a:xfrm>
            <a:off x="877888" y="639763"/>
            <a:ext cx="1298575" cy="457200"/>
          </a:xfrm>
          <a:prstGeom prst="rect">
            <a:avLst/>
          </a:prstGeom>
          <a:noFill/>
          <a:ln w="9525">
            <a:noFill/>
            <a:miter lim="800000"/>
          </a:ln>
        </p:spPr>
        <p:txBody>
          <a:bodyPr>
            <a:spAutoFit/>
          </a:bodyPr>
          <a:lstStyle/>
          <a:p>
            <a:r>
              <a:rPr lang="zh-CN" altLang="en-US" sz="2400" b="1">
                <a:latin typeface="Calibri" panose="020F0502020204030204" pitchFamily="34" charset="0"/>
              </a:rPr>
              <a:t>不必说</a:t>
            </a:r>
          </a:p>
        </p:txBody>
      </p:sp>
      <p:sp>
        <p:nvSpPr>
          <p:cNvPr id="9" name="左大括号 8"/>
          <p:cNvSpPr/>
          <p:nvPr/>
        </p:nvSpPr>
        <p:spPr>
          <a:xfrm>
            <a:off x="803275" y="754063"/>
            <a:ext cx="74613" cy="1800225"/>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10" name="文本框 9"/>
          <p:cNvSpPr txBox="1">
            <a:spLocks noChangeArrowheads="1"/>
          </p:cNvSpPr>
          <p:nvPr/>
        </p:nvSpPr>
        <p:spPr bwMode="auto">
          <a:xfrm>
            <a:off x="877888" y="2239963"/>
            <a:ext cx="1641475" cy="457200"/>
          </a:xfrm>
          <a:prstGeom prst="rect">
            <a:avLst/>
          </a:prstGeom>
          <a:noFill/>
          <a:ln w="9525">
            <a:noFill/>
            <a:miter lim="800000"/>
          </a:ln>
        </p:spPr>
        <p:txBody>
          <a:bodyPr>
            <a:spAutoFit/>
          </a:bodyPr>
          <a:lstStyle/>
          <a:p>
            <a:r>
              <a:rPr lang="zh-CN" altLang="en-US" sz="2400" b="1">
                <a:latin typeface="Calibri" panose="020F0502020204030204" pitchFamily="34" charset="0"/>
              </a:rPr>
              <a:t>也不必说</a:t>
            </a:r>
          </a:p>
        </p:txBody>
      </p:sp>
      <p:sp>
        <p:nvSpPr>
          <p:cNvPr id="11" name="左大括号 10"/>
          <p:cNvSpPr/>
          <p:nvPr/>
        </p:nvSpPr>
        <p:spPr>
          <a:xfrm>
            <a:off x="2286000" y="2017713"/>
            <a:ext cx="233363" cy="1016000"/>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12" name="文本框 11"/>
          <p:cNvSpPr txBox="1">
            <a:spLocks noChangeArrowheads="1"/>
          </p:cNvSpPr>
          <p:nvPr/>
        </p:nvSpPr>
        <p:spPr bwMode="auto">
          <a:xfrm>
            <a:off x="2451100" y="1936750"/>
            <a:ext cx="3743325" cy="1554163"/>
          </a:xfrm>
          <a:prstGeom prst="rect">
            <a:avLst/>
          </a:prstGeom>
          <a:noFill/>
          <a:ln w="9525">
            <a:noFill/>
            <a:miter lim="800000"/>
          </a:ln>
        </p:spPr>
        <p:txBody>
          <a:bodyPr>
            <a:spAutoFit/>
          </a:bodyPr>
          <a:lstStyle/>
          <a:p>
            <a:r>
              <a:rPr lang="zh-CN" altLang="en-US" sz="2400" b="1">
                <a:latin typeface="Calibri" panose="020F0502020204030204" pitchFamily="34" charset="0"/>
              </a:rPr>
              <a:t>鸣蝉在树叶里</a:t>
            </a:r>
            <a:r>
              <a:rPr lang="zh-CN" altLang="en-US" sz="2400" b="1">
                <a:solidFill>
                  <a:srgbClr val="FF0000"/>
                </a:solidFill>
                <a:latin typeface="Calibri" panose="020F0502020204030204" pitchFamily="34" charset="0"/>
              </a:rPr>
              <a:t>长吟</a:t>
            </a:r>
          </a:p>
          <a:p>
            <a:r>
              <a:rPr lang="zh-CN" altLang="en-US" sz="2400" b="1">
                <a:solidFill>
                  <a:srgbClr val="FF0000"/>
                </a:solidFill>
                <a:latin typeface="Calibri" panose="020F0502020204030204" pitchFamily="34" charset="0"/>
              </a:rPr>
              <a:t>肥胖的</a:t>
            </a:r>
            <a:r>
              <a:rPr lang="zh-CN" altLang="en-US" sz="2400" b="1">
                <a:latin typeface="Calibri" panose="020F0502020204030204" pitchFamily="34" charset="0"/>
              </a:rPr>
              <a:t>黄蜂</a:t>
            </a:r>
            <a:r>
              <a:rPr lang="zh-CN" altLang="en-US" sz="2400" b="1">
                <a:solidFill>
                  <a:srgbClr val="FF0000"/>
                </a:solidFill>
                <a:latin typeface="Calibri" panose="020F0502020204030204" pitchFamily="34" charset="0"/>
              </a:rPr>
              <a:t>伏在</a:t>
            </a:r>
            <a:r>
              <a:rPr lang="zh-CN" altLang="en-US" sz="2400" b="1">
                <a:latin typeface="Calibri" panose="020F0502020204030204" pitchFamily="34" charset="0"/>
              </a:rPr>
              <a:t>菜花上</a:t>
            </a:r>
          </a:p>
          <a:p>
            <a:r>
              <a:rPr lang="zh-CN" altLang="en-US" sz="2400" b="1">
                <a:solidFill>
                  <a:srgbClr val="FF0000"/>
                </a:solidFill>
                <a:latin typeface="Calibri" panose="020F0502020204030204" pitchFamily="34" charset="0"/>
              </a:rPr>
              <a:t>轻捷的</a:t>
            </a:r>
            <a:r>
              <a:rPr lang="zh-CN" altLang="en-US" sz="2400" b="1">
                <a:latin typeface="Calibri" panose="020F0502020204030204" pitchFamily="34" charset="0"/>
              </a:rPr>
              <a:t>叫天子忽然从草原</a:t>
            </a:r>
          </a:p>
          <a:p>
            <a:r>
              <a:rPr lang="zh-CN" altLang="en-US" sz="2400" b="1">
                <a:latin typeface="Calibri" panose="020F0502020204030204" pitchFamily="34" charset="0"/>
              </a:rPr>
              <a:t>              直</a:t>
            </a:r>
            <a:r>
              <a:rPr lang="zh-CN" altLang="en-US" sz="2400" b="1">
                <a:solidFill>
                  <a:srgbClr val="FF0000"/>
                </a:solidFill>
                <a:latin typeface="Calibri" panose="020F0502020204030204" pitchFamily="34" charset="0"/>
              </a:rPr>
              <a:t>窜</a:t>
            </a:r>
            <a:r>
              <a:rPr lang="zh-CN" altLang="en-US" sz="2400" b="1">
                <a:latin typeface="Calibri" panose="020F0502020204030204" pitchFamily="34" charset="0"/>
              </a:rPr>
              <a:t>向云霄里去了</a:t>
            </a:r>
          </a:p>
        </p:txBody>
      </p:sp>
      <p:sp>
        <p:nvSpPr>
          <p:cNvPr id="13" name="文本框 12"/>
          <p:cNvSpPr txBox="1">
            <a:spLocks noChangeArrowheads="1"/>
          </p:cNvSpPr>
          <p:nvPr/>
        </p:nvSpPr>
        <p:spPr bwMode="auto">
          <a:xfrm>
            <a:off x="38100" y="4603750"/>
            <a:ext cx="1311275" cy="457200"/>
          </a:xfrm>
          <a:prstGeom prst="rect">
            <a:avLst/>
          </a:prstGeom>
          <a:noFill/>
          <a:ln w="9525">
            <a:noFill/>
            <a:miter lim="800000"/>
          </a:ln>
        </p:spPr>
        <p:txBody>
          <a:bodyPr>
            <a:spAutoFit/>
          </a:bodyPr>
          <a:lstStyle/>
          <a:p>
            <a:r>
              <a:rPr lang="zh-CN" altLang="en-US" sz="2400" b="1">
                <a:latin typeface="Calibri" panose="020F0502020204030204" pitchFamily="34" charset="0"/>
              </a:rPr>
              <a:t>局部</a:t>
            </a:r>
          </a:p>
        </p:txBody>
      </p:sp>
      <p:sp>
        <p:nvSpPr>
          <p:cNvPr id="14" name="左大括号 13"/>
          <p:cNvSpPr/>
          <p:nvPr/>
        </p:nvSpPr>
        <p:spPr>
          <a:xfrm>
            <a:off x="877888" y="4003675"/>
            <a:ext cx="285750" cy="1539875"/>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15" name="文本框 14"/>
          <p:cNvSpPr txBox="1">
            <a:spLocks noChangeArrowheads="1"/>
          </p:cNvSpPr>
          <p:nvPr/>
        </p:nvSpPr>
        <p:spPr bwMode="auto">
          <a:xfrm>
            <a:off x="1285875" y="3749675"/>
            <a:ext cx="4035425" cy="825500"/>
          </a:xfrm>
          <a:prstGeom prst="rect">
            <a:avLst/>
          </a:prstGeom>
          <a:noFill/>
          <a:ln w="9525">
            <a:noFill/>
            <a:miter lim="800000"/>
          </a:ln>
        </p:spPr>
        <p:txBody>
          <a:bodyPr>
            <a:spAutoFit/>
          </a:bodyPr>
          <a:lstStyle/>
          <a:p>
            <a:r>
              <a:rPr lang="zh-CN" altLang="en-US" sz="2400" b="1">
                <a:latin typeface="Calibri" panose="020F0502020204030204" pitchFamily="34" charset="0"/>
              </a:rPr>
              <a:t>单是</a:t>
            </a:r>
            <a:r>
              <a:rPr lang="en-US" altLang="zh-CN" sz="2400" b="1">
                <a:latin typeface="Calibri" panose="020F0502020204030204" pitchFamily="34" charset="0"/>
              </a:rPr>
              <a:t>...... </a:t>
            </a:r>
            <a:r>
              <a:rPr lang="zh-CN" altLang="en-US" sz="2400" b="1">
                <a:latin typeface="Calibri" panose="020F0502020204030204" pitchFamily="34" charset="0"/>
              </a:rPr>
              <a:t>油蛉在这里低唱</a:t>
            </a:r>
          </a:p>
          <a:p>
            <a:r>
              <a:rPr lang="zh-CN" altLang="en-US" sz="2400" b="1">
                <a:latin typeface="Calibri" panose="020F0502020204030204" pitchFamily="34" charset="0"/>
              </a:rPr>
              <a:t>                  蟋蟀们在这里弹琴</a:t>
            </a:r>
          </a:p>
        </p:txBody>
      </p:sp>
      <p:sp>
        <p:nvSpPr>
          <p:cNvPr id="16" name="文本框 15"/>
          <p:cNvSpPr txBox="1">
            <a:spLocks noChangeArrowheads="1"/>
          </p:cNvSpPr>
          <p:nvPr/>
        </p:nvSpPr>
        <p:spPr bwMode="auto">
          <a:xfrm>
            <a:off x="1163638" y="4664075"/>
            <a:ext cx="5808662" cy="1922463"/>
          </a:xfrm>
          <a:prstGeom prst="rect">
            <a:avLst/>
          </a:prstGeom>
          <a:noFill/>
          <a:ln w="9525">
            <a:noFill/>
            <a:miter lim="800000"/>
          </a:ln>
        </p:spPr>
        <p:txBody>
          <a:bodyPr>
            <a:spAutoFit/>
          </a:bodyPr>
          <a:lstStyle/>
          <a:p>
            <a:r>
              <a:rPr lang="zh-CN" altLang="en-US" sz="2400" b="1">
                <a:latin typeface="Calibri" panose="020F0502020204030204" pitchFamily="34" charset="0"/>
              </a:rPr>
              <a:t>就</a:t>
            </a:r>
            <a:r>
              <a:rPr lang="en-US" altLang="zh-CN" sz="2400" b="1">
                <a:latin typeface="Calibri" panose="020F0502020204030204" pitchFamily="34" charset="0"/>
              </a:rPr>
              <a:t>...... </a:t>
            </a:r>
            <a:r>
              <a:rPr lang="zh-CN" altLang="en-US" sz="2400" b="1">
                <a:latin typeface="Calibri" panose="020F0502020204030204" pitchFamily="34" charset="0"/>
              </a:rPr>
              <a:t>遇见蜈蚣，斑蝥</a:t>
            </a:r>
            <a:r>
              <a:rPr lang="en-US" altLang="zh-CN" sz="2400" b="1">
                <a:latin typeface="Calibri" panose="020F0502020204030204" pitchFamily="34" charset="0"/>
              </a:rPr>
              <a:t>......</a:t>
            </a:r>
            <a:r>
              <a:rPr lang="zh-CN" altLang="en-US" sz="2400" b="1">
                <a:latin typeface="Calibri" panose="020F0502020204030204" pitchFamily="34" charset="0"/>
              </a:rPr>
              <a:t>喷出一阵烟雾</a:t>
            </a:r>
          </a:p>
          <a:p>
            <a:r>
              <a:rPr lang="zh-CN" altLang="en-US" sz="2400" b="1">
                <a:latin typeface="Calibri" panose="020F0502020204030204" pitchFamily="34" charset="0"/>
              </a:rPr>
              <a:t>            </a:t>
            </a:r>
            <a:r>
              <a:rPr lang="zh-CN" altLang="en-US" sz="2400" b="1">
                <a:solidFill>
                  <a:srgbClr val="FF0000"/>
                </a:solidFill>
                <a:latin typeface="Calibri" panose="020F0502020204030204" pitchFamily="34" charset="0"/>
              </a:rPr>
              <a:t>木莲有莲房一般的果实</a:t>
            </a:r>
          </a:p>
          <a:p>
            <a:r>
              <a:rPr lang="zh-CN" altLang="en-US" sz="2400" b="1">
                <a:latin typeface="Calibri" panose="020F0502020204030204" pitchFamily="34" charset="0"/>
              </a:rPr>
              <a:t>            何首乌有臃肿的根</a:t>
            </a:r>
          </a:p>
          <a:p>
            <a:r>
              <a:rPr lang="zh-CN" altLang="en-US" sz="2400" b="1">
                <a:latin typeface="Calibri" panose="020F0502020204030204" pitchFamily="34" charset="0"/>
              </a:rPr>
              <a:t>            </a:t>
            </a:r>
            <a:r>
              <a:rPr lang="zh-CN" altLang="en-US" sz="2400" b="1">
                <a:solidFill>
                  <a:srgbClr val="FF0000"/>
                </a:solidFill>
                <a:latin typeface="Calibri" panose="020F0502020204030204" pitchFamily="34" charset="0"/>
              </a:rPr>
              <a:t>覆盆子，像小珊瑚攒成的小球，</a:t>
            </a:r>
          </a:p>
          <a:p>
            <a:r>
              <a:rPr lang="zh-CN" altLang="en-US" sz="2400" b="1">
                <a:latin typeface="Calibri" panose="020F0502020204030204" pitchFamily="34" charset="0"/>
              </a:rPr>
              <a:t>                              又酸又甜</a:t>
            </a:r>
          </a:p>
        </p:txBody>
      </p:sp>
      <p:sp>
        <p:nvSpPr>
          <p:cNvPr id="20" name="文本框 19"/>
          <p:cNvSpPr txBox="1">
            <a:spLocks noChangeArrowheads="1"/>
          </p:cNvSpPr>
          <p:nvPr/>
        </p:nvSpPr>
        <p:spPr bwMode="auto">
          <a:xfrm>
            <a:off x="5778500" y="219075"/>
            <a:ext cx="684213" cy="457200"/>
          </a:xfrm>
          <a:prstGeom prst="rect">
            <a:avLst/>
          </a:prstGeom>
          <a:noFill/>
          <a:ln w="9525">
            <a:noFill/>
            <a:miter lim="800000"/>
          </a:ln>
        </p:spPr>
        <p:txBody>
          <a:bodyPr>
            <a:spAutoFit/>
          </a:bodyPr>
          <a:lstStyle/>
          <a:p>
            <a:r>
              <a:rPr lang="zh-CN" altLang="en-US" sz="2400" b="1">
                <a:latin typeface="Calibri" panose="020F0502020204030204" pitchFamily="34" charset="0"/>
              </a:rPr>
              <a:t>低</a:t>
            </a:r>
          </a:p>
        </p:txBody>
      </p:sp>
      <p:sp>
        <p:nvSpPr>
          <p:cNvPr id="21" name="文本框 20"/>
          <p:cNvSpPr txBox="1">
            <a:spLocks noChangeArrowheads="1"/>
          </p:cNvSpPr>
          <p:nvPr/>
        </p:nvSpPr>
        <p:spPr bwMode="auto">
          <a:xfrm>
            <a:off x="5783263" y="1171575"/>
            <a:ext cx="411162" cy="457200"/>
          </a:xfrm>
          <a:prstGeom prst="rect">
            <a:avLst/>
          </a:prstGeom>
          <a:noFill/>
          <a:ln w="9525">
            <a:noFill/>
            <a:miter lim="800000"/>
          </a:ln>
        </p:spPr>
        <p:txBody>
          <a:bodyPr>
            <a:spAutoFit/>
          </a:bodyPr>
          <a:lstStyle/>
          <a:p>
            <a:r>
              <a:rPr lang="zh-CN" altLang="en-US" sz="2400" b="1">
                <a:latin typeface="Calibri" panose="020F0502020204030204" pitchFamily="34" charset="0"/>
              </a:rPr>
              <a:t>高</a:t>
            </a:r>
          </a:p>
        </p:txBody>
      </p:sp>
      <p:sp>
        <p:nvSpPr>
          <p:cNvPr id="23" name="文本框 22"/>
          <p:cNvSpPr txBox="1">
            <a:spLocks noChangeArrowheads="1"/>
          </p:cNvSpPr>
          <p:nvPr/>
        </p:nvSpPr>
        <p:spPr bwMode="auto">
          <a:xfrm>
            <a:off x="6607175" y="754063"/>
            <a:ext cx="495300" cy="461962"/>
          </a:xfrm>
          <a:prstGeom prst="rect">
            <a:avLst/>
          </a:prstGeom>
          <a:noFill/>
          <a:ln w="9525">
            <a:noFill/>
            <a:miter lim="800000"/>
          </a:ln>
        </p:spPr>
        <p:txBody>
          <a:bodyPr wrap="none">
            <a:spAutoFit/>
          </a:bodyPr>
          <a:lstStyle/>
          <a:p>
            <a:r>
              <a:rPr lang="zh-CN" altLang="en-US" sz="2400" b="1">
                <a:solidFill>
                  <a:srgbClr val="0000FF"/>
                </a:solidFill>
                <a:latin typeface="Calibri" panose="020F0502020204030204" pitchFamily="34" charset="0"/>
              </a:rPr>
              <a:t>春</a:t>
            </a:r>
          </a:p>
        </p:txBody>
      </p:sp>
      <p:sp>
        <p:nvSpPr>
          <p:cNvPr id="24" name="文本框 23"/>
          <p:cNvSpPr txBox="1">
            <a:spLocks noChangeArrowheads="1"/>
          </p:cNvSpPr>
          <p:nvPr/>
        </p:nvSpPr>
        <p:spPr bwMode="auto">
          <a:xfrm>
            <a:off x="4362450" y="166688"/>
            <a:ext cx="1133475" cy="400050"/>
          </a:xfrm>
          <a:prstGeom prst="rect">
            <a:avLst/>
          </a:prstGeom>
          <a:noFill/>
          <a:ln w="9525">
            <a:noFill/>
            <a:miter lim="800000"/>
          </a:ln>
        </p:spPr>
        <p:txBody>
          <a:bodyPr>
            <a:spAutoFit/>
          </a:bodyPr>
          <a:lstStyle/>
          <a:p>
            <a:r>
              <a:rPr lang="zh-CN" altLang="en-US" sz="2000" b="1">
                <a:solidFill>
                  <a:srgbClr val="7030A0"/>
                </a:solidFill>
                <a:latin typeface="Calibri" panose="020F0502020204030204" pitchFamily="34" charset="0"/>
              </a:rPr>
              <a:t>（颜色）</a:t>
            </a:r>
          </a:p>
        </p:txBody>
      </p:sp>
      <p:sp>
        <p:nvSpPr>
          <p:cNvPr id="25" name="文本框 24"/>
          <p:cNvSpPr txBox="1">
            <a:spLocks noChangeArrowheads="1"/>
          </p:cNvSpPr>
          <p:nvPr/>
        </p:nvSpPr>
        <p:spPr bwMode="auto">
          <a:xfrm>
            <a:off x="4406900" y="592138"/>
            <a:ext cx="1133475" cy="400050"/>
          </a:xfrm>
          <a:prstGeom prst="rect">
            <a:avLst/>
          </a:prstGeom>
          <a:noFill/>
          <a:ln w="9525">
            <a:noFill/>
            <a:miter lim="800000"/>
          </a:ln>
        </p:spPr>
        <p:txBody>
          <a:bodyPr>
            <a:spAutoFit/>
          </a:bodyPr>
          <a:lstStyle/>
          <a:p>
            <a:r>
              <a:rPr lang="zh-CN" altLang="en-US" sz="2000" b="1">
                <a:solidFill>
                  <a:srgbClr val="7030A0"/>
                </a:solidFill>
                <a:latin typeface="Calibri" panose="020F0502020204030204" pitchFamily="34" charset="0"/>
              </a:rPr>
              <a:t>（外形）</a:t>
            </a:r>
          </a:p>
        </p:txBody>
      </p:sp>
      <p:sp>
        <p:nvSpPr>
          <p:cNvPr id="26" name="文本框 25"/>
          <p:cNvSpPr txBox="1">
            <a:spLocks noChangeArrowheads="1"/>
          </p:cNvSpPr>
          <p:nvPr/>
        </p:nvSpPr>
        <p:spPr bwMode="auto">
          <a:xfrm>
            <a:off x="4319588" y="957263"/>
            <a:ext cx="1133475" cy="400050"/>
          </a:xfrm>
          <a:prstGeom prst="rect">
            <a:avLst/>
          </a:prstGeom>
          <a:noFill/>
          <a:ln w="9525">
            <a:noFill/>
            <a:miter lim="800000"/>
          </a:ln>
        </p:spPr>
        <p:txBody>
          <a:bodyPr>
            <a:spAutoFit/>
          </a:bodyPr>
          <a:lstStyle/>
          <a:p>
            <a:r>
              <a:rPr lang="zh-CN" altLang="en-US" sz="2000" b="1">
                <a:solidFill>
                  <a:srgbClr val="7030A0"/>
                </a:solidFill>
                <a:latin typeface="Calibri" panose="020F0502020204030204" pitchFamily="34" charset="0"/>
              </a:rPr>
              <a:t>（外形）</a:t>
            </a:r>
          </a:p>
        </p:txBody>
      </p:sp>
      <p:sp>
        <p:nvSpPr>
          <p:cNvPr id="27" name="文本框 26"/>
          <p:cNvSpPr txBox="1">
            <a:spLocks noChangeArrowheads="1"/>
          </p:cNvSpPr>
          <p:nvPr/>
        </p:nvSpPr>
        <p:spPr bwMode="auto">
          <a:xfrm>
            <a:off x="4362450" y="1355725"/>
            <a:ext cx="1133475" cy="400050"/>
          </a:xfrm>
          <a:prstGeom prst="rect">
            <a:avLst/>
          </a:prstGeom>
          <a:noFill/>
          <a:ln w="9525">
            <a:noFill/>
            <a:miter lim="800000"/>
          </a:ln>
        </p:spPr>
        <p:txBody>
          <a:bodyPr>
            <a:spAutoFit/>
          </a:bodyPr>
          <a:lstStyle/>
          <a:p>
            <a:r>
              <a:rPr lang="zh-CN" altLang="en-US" sz="2000" b="1">
                <a:solidFill>
                  <a:srgbClr val="7030A0"/>
                </a:solidFill>
                <a:latin typeface="Calibri" panose="020F0502020204030204" pitchFamily="34" charset="0"/>
              </a:rPr>
              <a:t>（颜色）</a:t>
            </a:r>
          </a:p>
        </p:txBody>
      </p:sp>
      <p:sp>
        <p:nvSpPr>
          <p:cNvPr id="28" name="右大括号 27"/>
          <p:cNvSpPr/>
          <p:nvPr/>
        </p:nvSpPr>
        <p:spPr>
          <a:xfrm>
            <a:off x="6896100" y="4906963"/>
            <a:ext cx="246063" cy="1570037"/>
          </a:xfrm>
          <a:prstGeom prst="righ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33" name="文本框 32"/>
          <p:cNvSpPr txBox="1">
            <a:spLocks noChangeArrowheads="1"/>
          </p:cNvSpPr>
          <p:nvPr/>
        </p:nvSpPr>
        <p:spPr bwMode="auto">
          <a:xfrm>
            <a:off x="5861050" y="2841625"/>
            <a:ext cx="2070100" cy="400050"/>
          </a:xfrm>
          <a:prstGeom prst="rect">
            <a:avLst/>
          </a:prstGeom>
          <a:noFill/>
          <a:ln w="9525">
            <a:noFill/>
            <a:miter lim="800000"/>
          </a:ln>
        </p:spPr>
        <p:txBody>
          <a:bodyPr>
            <a:spAutoFit/>
          </a:bodyPr>
          <a:lstStyle/>
          <a:p>
            <a:r>
              <a:rPr lang="zh-CN" altLang="en-US" sz="2000" b="1">
                <a:solidFill>
                  <a:srgbClr val="7030A0"/>
                </a:solidFill>
                <a:latin typeface="Calibri" panose="020F0502020204030204" pitchFamily="34" charset="0"/>
              </a:rPr>
              <a:t>（状态）</a:t>
            </a:r>
          </a:p>
        </p:txBody>
      </p:sp>
      <p:sp>
        <p:nvSpPr>
          <p:cNvPr id="34" name="文本框 33"/>
          <p:cNvSpPr txBox="1">
            <a:spLocks noChangeArrowheads="1"/>
          </p:cNvSpPr>
          <p:nvPr/>
        </p:nvSpPr>
        <p:spPr bwMode="auto">
          <a:xfrm>
            <a:off x="5456238" y="2341563"/>
            <a:ext cx="1724025" cy="400050"/>
          </a:xfrm>
          <a:prstGeom prst="rect">
            <a:avLst/>
          </a:prstGeom>
          <a:noFill/>
          <a:ln w="9525">
            <a:noFill/>
            <a:miter lim="800000"/>
          </a:ln>
        </p:spPr>
        <p:txBody>
          <a:bodyPr>
            <a:spAutoFit/>
          </a:bodyPr>
          <a:lstStyle/>
          <a:p>
            <a:r>
              <a:rPr lang="zh-CN" altLang="en-US" sz="2000" b="1">
                <a:solidFill>
                  <a:srgbClr val="7030A0"/>
                </a:solidFill>
                <a:latin typeface="Calibri" panose="020F0502020204030204" pitchFamily="34" charset="0"/>
              </a:rPr>
              <a:t>（外形</a:t>
            </a:r>
            <a:r>
              <a:rPr lang="en-US" altLang="zh-CN" sz="2000" b="1">
                <a:solidFill>
                  <a:srgbClr val="7030A0"/>
                </a:solidFill>
                <a:latin typeface="Calibri" panose="020F0502020204030204" pitchFamily="34" charset="0"/>
              </a:rPr>
              <a:t>+</a:t>
            </a:r>
            <a:r>
              <a:rPr lang="zh-CN" altLang="en-US" sz="2000" b="1">
                <a:solidFill>
                  <a:srgbClr val="7030A0"/>
                </a:solidFill>
                <a:latin typeface="Calibri" panose="020F0502020204030204" pitchFamily="34" charset="0"/>
              </a:rPr>
              <a:t>状态）</a:t>
            </a:r>
          </a:p>
        </p:txBody>
      </p:sp>
      <p:sp>
        <p:nvSpPr>
          <p:cNvPr id="40" name="文本框 39"/>
          <p:cNvSpPr txBox="1">
            <a:spLocks noChangeArrowheads="1"/>
          </p:cNvSpPr>
          <p:nvPr/>
        </p:nvSpPr>
        <p:spPr bwMode="auto">
          <a:xfrm>
            <a:off x="4929188" y="4175125"/>
            <a:ext cx="1409700" cy="461963"/>
          </a:xfrm>
          <a:prstGeom prst="rect">
            <a:avLst/>
          </a:prstGeom>
          <a:noFill/>
          <a:ln w="9525">
            <a:noFill/>
            <a:miter lim="800000"/>
          </a:ln>
        </p:spPr>
        <p:txBody>
          <a:bodyPr>
            <a:spAutoFit/>
          </a:bodyPr>
          <a:lstStyle/>
          <a:p>
            <a:r>
              <a:rPr lang="zh-CN" altLang="en-US" sz="2400" b="1">
                <a:solidFill>
                  <a:srgbClr val="663300"/>
                </a:solidFill>
                <a:latin typeface="Calibri" panose="020F0502020204030204" pitchFamily="34" charset="0"/>
              </a:rPr>
              <a:t>（拟人）</a:t>
            </a:r>
          </a:p>
        </p:txBody>
      </p:sp>
      <p:sp>
        <p:nvSpPr>
          <p:cNvPr id="43" name="文本框 42"/>
          <p:cNvSpPr txBox="1">
            <a:spLocks noChangeArrowheads="1"/>
          </p:cNvSpPr>
          <p:nvPr/>
        </p:nvSpPr>
        <p:spPr bwMode="auto">
          <a:xfrm>
            <a:off x="4724400" y="3749675"/>
            <a:ext cx="1133475" cy="400050"/>
          </a:xfrm>
          <a:prstGeom prst="rect">
            <a:avLst/>
          </a:prstGeom>
          <a:noFill/>
          <a:ln w="9525">
            <a:noFill/>
            <a:miter lim="800000"/>
          </a:ln>
        </p:spPr>
        <p:txBody>
          <a:bodyPr>
            <a:spAutoFit/>
          </a:bodyPr>
          <a:lstStyle/>
          <a:p>
            <a:r>
              <a:rPr lang="zh-CN" altLang="en-US" sz="2000" b="1">
                <a:solidFill>
                  <a:srgbClr val="7030A0"/>
                </a:solidFill>
                <a:latin typeface="Calibri" panose="020F0502020204030204" pitchFamily="34" charset="0"/>
              </a:rPr>
              <a:t>（声音）</a:t>
            </a:r>
          </a:p>
        </p:txBody>
      </p:sp>
      <p:sp>
        <p:nvSpPr>
          <p:cNvPr id="29" name="文本框 28"/>
          <p:cNvSpPr txBox="1">
            <a:spLocks noChangeArrowheads="1"/>
          </p:cNvSpPr>
          <p:nvPr/>
        </p:nvSpPr>
        <p:spPr bwMode="auto">
          <a:xfrm>
            <a:off x="7245350" y="5464175"/>
            <a:ext cx="1539875" cy="457200"/>
          </a:xfrm>
          <a:prstGeom prst="rect">
            <a:avLst/>
          </a:prstGeom>
          <a:noFill/>
          <a:ln w="9525">
            <a:noFill/>
            <a:miter lim="800000"/>
          </a:ln>
        </p:spPr>
        <p:txBody>
          <a:bodyPr>
            <a:spAutoFit/>
          </a:bodyPr>
          <a:lstStyle/>
          <a:p>
            <a:r>
              <a:rPr lang="zh-CN" altLang="en-US" sz="2400" b="1">
                <a:solidFill>
                  <a:srgbClr val="663300"/>
                </a:solidFill>
                <a:latin typeface="Calibri" panose="020F0502020204030204" pitchFamily="34" charset="0"/>
              </a:rPr>
              <a:t>（比喻）</a:t>
            </a:r>
          </a:p>
        </p:txBody>
      </p:sp>
      <p:sp>
        <p:nvSpPr>
          <p:cNvPr id="30" name="文本框 29"/>
          <p:cNvSpPr txBox="1">
            <a:spLocks noChangeArrowheads="1"/>
          </p:cNvSpPr>
          <p:nvPr/>
        </p:nvSpPr>
        <p:spPr bwMode="auto">
          <a:xfrm>
            <a:off x="6619875" y="3887788"/>
            <a:ext cx="609600" cy="457200"/>
          </a:xfrm>
          <a:prstGeom prst="rect">
            <a:avLst/>
          </a:prstGeom>
          <a:noFill/>
          <a:ln w="9525">
            <a:noFill/>
            <a:miter lim="800000"/>
          </a:ln>
        </p:spPr>
        <p:txBody>
          <a:bodyPr>
            <a:spAutoFit/>
          </a:bodyPr>
          <a:lstStyle/>
          <a:p>
            <a:r>
              <a:rPr lang="zh-CN" altLang="en-US" sz="2400" b="1">
                <a:solidFill>
                  <a:srgbClr val="0000FF"/>
                </a:solidFill>
                <a:latin typeface="Calibri" panose="020F0502020204030204" pitchFamily="34" charset="0"/>
              </a:rPr>
              <a:t>秋</a:t>
            </a:r>
          </a:p>
        </p:txBody>
      </p:sp>
      <p:sp>
        <p:nvSpPr>
          <p:cNvPr id="31" name="右大括号 30"/>
          <p:cNvSpPr/>
          <p:nvPr/>
        </p:nvSpPr>
        <p:spPr>
          <a:xfrm>
            <a:off x="6084888" y="3841750"/>
            <a:ext cx="285750" cy="457200"/>
          </a:xfrm>
          <a:prstGeom prst="righ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37" name="右大括号 36"/>
          <p:cNvSpPr/>
          <p:nvPr/>
        </p:nvSpPr>
        <p:spPr>
          <a:xfrm>
            <a:off x="7723188" y="2357438"/>
            <a:ext cx="292100" cy="1252537"/>
          </a:xfrm>
          <a:prstGeom prst="righ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38" name="文本框 37"/>
          <p:cNvSpPr txBox="1">
            <a:spLocks noChangeArrowheads="1"/>
          </p:cNvSpPr>
          <p:nvPr/>
        </p:nvSpPr>
        <p:spPr bwMode="auto">
          <a:xfrm>
            <a:off x="8101013" y="2655888"/>
            <a:ext cx="1108075" cy="457200"/>
          </a:xfrm>
          <a:prstGeom prst="rect">
            <a:avLst/>
          </a:prstGeom>
          <a:noFill/>
          <a:ln w="9525">
            <a:noFill/>
            <a:miter lim="800000"/>
          </a:ln>
        </p:spPr>
        <p:txBody>
          <a:bodyPr>
            <a:spAutoFit/>
          </a:bodyPr>
          <a:lstStyle/>
          <a:p>
            <a:r>
              <a:rPr lang="zh-CN" altLang="en-US" sz="2400" b="1">
                <a:solidFill>
                  <a:srgbClr val="0000FF"/>
                </a:solidFill>
                <a:latin typeface="Calibri" panose="020F0502020204030204" pitchFamily="34" charset="0"/>
              </a:rPr>
              <a:t>夏</a:t>
            </a:r>
          </a:p>
        </p:txBody>
      </p:sp>
      <p:sp>
        <p:nvSpPr>
          <p:cNvPr id="75" name="左大括号 74"/>
          <p:cNvSpPr/>
          <p:nvPr/>
        </p:nvSpPr>
        <p:spPr>
          <a:xfrm>
            <a:off x="2054225" y="200025"/>
            <a:ext cx="355600" cy="1335088"/>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79" name="左大括号 78"/>
          <p:cNvSpPr/>
          <p:nvPr/>
        </p:nvSpPr>
        <p:spPr>
          <a:xfrm>
            <a:off x="2286000" y="2017713"/>
            <a:ext cx="233363" cy="1016000"/>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87" name="右大括号 86"/>
          <p:cNvSpPr/>
          <p:nvPr/>
        </p:nvSpPr>
        <p:spPr>
          <a:xfrm>
            <a:off x="6397625" y="628650"/>
            <a:ext cx="209550" cy="703263"/>
          </a:xfrm>
          <a:prstGeom prst="righ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89" name="文本框 88"/>
          <p:cNvSpPr txBox="1">
            <a:spLocks noChangeArrowheads="1"/>
          </p:cNvSpPr>
          <p:nvPr/>
        </p:nvSpPr>
        <p:spPr bwMode="auto">
          <a:xfrm>
            <a:off x="7080250" y="1954213"/>
            <a:ext cx="296863" cy="457200"/>
          </a:xfrm>
          <a:prstGeom prst="rect">
            <a:avLst/>
          </a:prstGeom>
          <a:noFill/>
          <a:ln w="9525">
            <a:noFill/>
            <a:miter lim="800000"/>
          </a:ln>
        </p:spPr>
        <p:txBody>
          <a:bodyPr>
            <a:spAutoFit/>
          </a:bodyPr>
          <a:lstStyle/>
          <a:p>
            <a:r>
              <a:rPr lang="zh-CN" altLang="en-US" sz="2400" b="1">
                <a:latin typeface="Calibri" panose="020F0502020204030204" pitchFamily="34" charset="0"/>
              </a:rPr>
              <a:t>高</a:t>
            </a:r>
          </a:p>
        </p:txBody>
      </p:sp>
      <p:sp>
        <p:nvSpPr>
          <p:cNvPr id="92" name="文本框 91"/>
          <p:cNvSpPr txBox="1">
            <a:spLocks noChangeArrowheads="1"/>
          </p:cNvSpPr>
          <p:nvPr/>
        </p:nvSpPr>
        <p:spPr bwMode="auto">
          <a:xfrm>
            <a:off x="5060950" y="2011363"/>
            <a:ext cx="1133475" cy="400050"/>
          </a:xfrm>
          <a:prstGeom prst="rect">
            <a:avLst/>
          </a:prstGeom>
          <a:noFill/>
          <a:ln w="9525">
            <a:noFill/>
            <a:miter lim="800000"/>
          </a:ln>
        </p:spPr>
        <p:txBody>
          <a:bodyPr>
            <a:spAutoFit/>
          </a:bodyPr>
          <a:lstStyle/>
          <a:p>
            <a:r>
              <a:rPr lang="zh-CN" altLang="en-US" sz="2000" b="1">
                <a:solidFill>
                  <a:srgbClr val="7030A0"/>
                </a:solidFill>
                <a:latin typeface="Calibri" panose="020F0502020204030204" pitchFamily="34" charset="0"/>
              </a:rPr>
              <a:t>（声音）</a:t>
            </a:r>
          </a:p>
        </p:txBody>
      </p:sp>
      <p:sp>
        <p:nvSpPr>
          <p:cNvPr id="94" name="文本框 93"/>
          <p:cNvSpPr txBox="1">
            <a:spLocks noChangeArrowheads="1"/>
          </p:cNvSpPr>
          <p:nvPr/>
        </p:nvSpPr>
        <p:spPr bwMode="auto">
          <a:xfrm>
            <a:off x="4724400" y="6221413"/>
            <a:ext cx="1054100" cy="400050"/>
          </a:xfrm>
          <a:prstGeom prst="rect">
            <a:avLst/>
          </a:prstGeom>
          <a:noFill/>
          <a:ln w="9525">
            <a:noFill/>
            <a:miter lim="800000"/>
          </a:ln>
        </p:spPr>
        <p:txBody>
          <a:bodyPr>
            <a:spAutoFit/>
          </a:bodyPr>
          <a:lstStyle/>
          <a:p>
            <a:r>
              <a:rPr lang="zh-CN" altLang="en-US" sz="2000" b="1">
                <a:solidFill>
                  <a:srgbClr val="7030A0"/>
                </a:solidFill>
                <a:latin typeface="Calibri" panose="020F0502020204030204" pitchFamily="34" charset="0"/>
              </a:rPr>
              <a:t>（味道）</a:t>
            </a:r>
          </a:p>
        </p:txBody>
      </p:sp>
      <p:sp>
        <p:nvSpPr>
          <p:cNvPr id="2" name="下箭头 1"/>
          <p:cNvSpPr/>
          <p:nvPr/>
        </p:nvSpPr>
        <p:spPr>
          <a:xfrm>
            <a:off x="338138" y="2066925"/>
            <a:ext cx="385762" cy="2281238"/>
          </a:xfrm>
          <a:prstGeom prst="down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5" name="下箭头 54"/>
          <p:cNvSpPr/>
          <p:nvPr/>
        </p:nvSpPr>
        <p:spPr>
          <a:xfrm>
            <a:off x="5949950" y="700088"/>
            <a:ext cx="138113" cy="457200"/>
          </a:xfrm>
          <a:prstGeom prst="down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6" name="下箭头 55"/>
          <p:cNvSpPr/>
          <p:nvPr/>
        </p:nvSpPr>
        <p:spPr>
          <a:xfrm>
            <a:off x="7270750" y="2333625"/>
            <a:ext cx="138113" cy="644525"/>
          </a:xfrm>
          <a:prstGeom prst="down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7" name="文本框 19"/>
          <p:cNvSpPr txBox="1">
            <a:spLocks noChangeArrowheads="1"/>
          </p:cNvSpPr>
          <p:nvPr/>
        </p:nvSpPr>
        <p:spPr bwMode="auto">
          <a:xfrm>
            <a:off x="7083425" y="3033713"/>
            <a:ext cx="684213" cy="457200"/>
          </a:xfrm>
          <a:prstGeom prst="rect">
            <a:avLst/>
          </a:prstGeom>
          <a:noFill/>
          <a:ln w="9525">
            <a:noFill/>
            <a:miter lim="800000"/>
          </a:ln>
        </p:spPr>
        <p:txBody>
          <a:bodyPr>
            <a:spAutoFit/>
          </a:bodyPr>
          <a:lstStyle/>
          <a:p>
            <a:r>
              <a:rPr lang="zh-CN" altLang="en-US" sz="2400" b="1">
                <a:latin typeface="Calibri" panose="020F0502020204030204" pitchFamily="34" charset="0"/>
              </a:rPr>
              <a:t>低</a:t>
            </a:r>
          </a:p>
        </p:txBody>
      </p:sp>
      <p:sp>
        <p:nvSpPr>
          <p:cNvPr id="3" name="TextBox 2"/>
          <p:cNvSpPr txBox="1">
            <a:spLocks noChangeArrowheads="1"/>
          </p:cNvSpPr>
          <p:nvPr/>
        </p:nvSpPr>
        <p:spPr bwMode="auto">
          <a:xfrm>
            <a:off x="7783513" y="646113"/>
            <a:ext cx="1230312" cy="461962"/>
          </a:xfrm>
          <a:prstGeom prst="rect">
            <a:avLst/>
          </a:prstGeom>
          <a:noFill/>
          <a:ln w="9525">
            <a:noFill/>
            <a:miter lim="800000"/>
          </a:ln>
        </p:spPr>
        <p:txBody>
          <a:bodyPr>
            <a:spAutoFit/>
          </a:bodyPr>
          <a:lstStyle/>
          <a:p>
            <a:r>
              <a:rPr lang="zh-CN" altLang="en-US" sz="2400" b="1">
                <a:solidFill>
                  <a:srgbClr val="0000FF"/>
                </a:solidFill>
                <a:latin typeface="Calibri" panose="020F0502020204030204" pitchFamily="34" charset="0"/>
              </a:rPr>
              <a:t>（静）</a:t>
            </a:r>
            <a:endParaRPr lang="zh-CN" altLang="en-US">
              <a:latin typeface="Calibri" panose="020F0502020204030204" pitchFamily="34" charset="0"/>
            </a:endParaRPr>
          </a:p>
        </p:txBody>
      </p:sp>
      <p:sp>
        <p:nvSpPr>
          <p:cNvPr id="6" name="TextBox 5"/>
          <p:cNvSpPr txBox="1">
            <a:spLocks noChangeArrowheads="1"/>
          </p:cNvSpPr>
          <p:nvPr/>
        </p:nvSpPr>
        <p:spPr bwMode="auto">
          <a:xfrm>
            <a:off x="7869238" y="2187575"/>
            <a:ext cx="1238250" cy="460375"/>
          </a:xfrm>
          <a:prstGeom prst="rect">
            <a:avLst/>
          </a:prstGeom>
          <a:noFill/>
          <a:ln w="9525">
            <a:noFill/>
            <a:miter lim="800000"/>
          </a:ln>
        </p:spPr>
        <p:txBody>
          <a:bodyPr>
            <a:spAutoFit/>
          </a:bodyPr>
          <a:lstStyle/>
          <a:p>
            <a:r>
              <a:rPr lang="zh-CN" altLang="en-US" sz="2400" b="1">
                <a:solidFill>
                  <a:srgbClr val="0000FF"/>
                </a:solidFill>
                <a:latin typeface="Calibri" panose="020F0502020204030204" pitchFamily="34" charset="0"/>
              </a:rPr>
              <a:t>（动）</a:t>
            </a:r>
          </a:p>
        </p:txBody>
      </p:sp>
      <p:sp>
        <p:nvSpPr>
          <p:cNvPr id="60" name="下箭头 59"/>
          <p:cNvSpPr/>
          <p:nvPr/>
        </p:nvSpPr>
        <p:spPr>
          <a:xfrm>
            <a:off x="8294688" y="1050925"/>
            <a:ext cx="193675" cy="1160463"/>
          </a:xfrm>
          <a:prstGeom prst="down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动作按钮: 后退或前一项 16">
            <a:hlinkClick r:id="rId2" action="ppaction://hlinksldjump" highlightClick="1"/>
          </p:cNvPr>
          <p:cNvSpPr/>
          <p:nvPr/>
        </p:nvSpPr>
        <p:spPr>
          <a:xfrm>
            <a:off x="8294688" y="219075"/>
            <a:ext cx="719137" cy="37306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wipe(down)">
                                      <p:cBhvr>
                                        <p:cTn id="16" dur="500"/>
                                        <p:tgtEl>
                                          <p:spTgt spid="7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wipe(down)">
                                      <p:cBhvr>
                                        <p:cTn id="19" dur="500"/>
                                        <p:tgtEl>
                                          <p:spTgt spid="7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circle(in)">
                                      <p:cBhvr>
                                        <p:cTn id="29" dur="20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circle(in)">
                                      <p:cBhvr>
                                        <p:cTn id="34" dur="2000"/>
                                        <p:tgtEl>
                                          <p:spTgt spid="14"/>
                                        </p:tgtEl>
                                      </p:cBhvr>
                                    </p:animEffect>
                                  </p:childTnLst>
                                </p:cTn>
                              </p:par>
                              <p:par>
                                <p:cTn id="35" presetID="6"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circle(in)">
                                      <p:cBhvr>
                                        <p:cTn id="37" dur="2000"/>
                                        <p:tgtEl>
                                          <p:spTgt spid="15"/>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circle(in)">
                                      <p:cBhvr>
                                        <p:cTn id="40" dur="20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21" presetClass="entr" presetSubtype="1"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heel(1)">
                                      <p:cBhvr>
                                        <p:cTn id="45" dur="2000"/>
                                        <p:tgtEl>
                                          <p:spTgt spid="24"/>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grpId="0" nodeType="click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heel(1)">
                                      <p:cBhvr>
                                        <p:cTn id="50" dur="2000"/>
                                        <p:tgtEl>
                                          <p:spTgt spid="25"/>
                                        </p:tgtEl>
                                      </p:cBhvr>
                                    </p:animEffect>
                                  </p:childTnLst>
                                </p:cTn>
                              </p:par>
                            </p:childTnLst>
                          </p:cTn>
                        </p:par>
                      </p:childTnLst>
                    </p:cTn>
                  </p:par>
                  <p:par>
                    <p:cTn id="51" fill="hold">
                      <p:stCondLst>
                        <p:cond delay="indefinite"/>
                      </p:stCondLst>
                      <p:childTnLst>
                        <p:par>
                          <p:cTn id="52" fill="hold">
                            <p:stCondLst>
                              <p:cond delay="0"/>
                            </p:stCondLst>
                            <p:childTnLst>
                              <p:par>
                                <p:cTn id="53" presetID="6" presetClass="entr" presetSubtype="16"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circle(in)">
                                      <p:cBhvr>
                                        <p:cTn id="55" dur="2000"/>
                                        <p:tgtEl>
                                          <p:spTgt spid="26"/>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down)">
                                      <p:cBhvr>
                                        <p:cTn id="60" dur="500"/>
                                        <p:tgtEl>
                                          <p:spTgt spid="27"/>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92"/>
                                        </p:tgtEl>
                                        <p:attrNameLst>
                                          <p:attrName>style.visibility</p:attrName>
                                        </p:attrNameLst>
                                      </p:cBhvr>
                                      <p:to>
                                        <p:strVal val="visible"/>
                                      </p:to>
                                    </p:set>
                                    <p:animEffect transition="in" filter="wipe(down)">
                                      <p:cBhvr>
                                        <p:cTn id="65" dur="500"/>
                                        <p:tgtEl>
                                          <p:spTgt spid="92"/>
                                        </p:tgtEl>
                                      </p:cBhvr>
                                    </p:animEffect>
                                  </p:childTnLst>
                                </p:cTn>
                              </p:par>
                            </p:childTnLst>
                          </p:cTn>
                        </p:par>
                      </p:childTnLst>
                    </p:cTn>
                  </p:par>
                  <p:par>
                    <p:cTn id="66" fill="hold">
                      <p:stCondLst>
                        <p:cond delay="indefinite"/>
                      </p:stCondLst>
                      <p:childTnLst>
                        <p:par>
                          <p:cTn id="67" fill="hold">
                            <p:stCondLst>
                              <p:cond delay="0"/>
                            </p:stCondLst>
                            <p:childTnLst>
                              <p:par>
                                <p:cTn id="68" presetID="6" presetClass="entr" presetSubtype="16" fill="hold" grpId="0" nodeType="click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circle(in)">
                                      <p:cBhvr>
                                        <p:cTn id="70" dur="2000"/>
                                        <p:tgtEl>
                                          <p:spTgt spid="34"/>
                                        </p:tgtEl>
                                      </p:cBhvr>
                                    </p:animEffect>
                                  </p:childTnLst>
                                </p:cTn>
                              </p:par>
                            </p:childTnLst>
                          </p:cTn>
                        </p:par>
                      </p:childTnLst>
                    </p:cTn>
                  </p:par>
                  <p:par>
                    <p:cTn id="71" fill="hold">
                      <p:stCondLst>
                        <p:cond delay="indefinite"/>
                      </p:stCondLst>
                      <p:childTnLst>
                        <p:par>
                          <p:cTn id="72" fill="hold">
                            <p:stCondLst>
                              <p:cond delay="0"/>
                            </p:stCondLst>
                            <p:childTnLst>
                              <p:par>
                                <p:cTn id="73" presetID="6" presetClass="entr" presetSubtype="16" fill="hold" grpId="0" nodeType="click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circle(in)">
                                      <p:cBhvr>
                                        <p:cTn id="75" dur="2000"/>
                                        <p:tgtEl>
                                          <p:spTgt spid="33"/>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wipe(down)">
                                      <p:cBhvr>
                                        <p:cTn id="80" dur="500"/>
                                        <p:tgtEl>
                                          <p:spTgt spid="43"/>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94"/>
                                        </p:tgtEl>
                                        <p:attrNameLst>
                                          <p:attrName>style.visibility</p:attrName>
                                        </p:attrNameLst>
                                      </p:cBhvr>
                                      <p:to>
                                        <p:strVal val="visible"/>
                                      </p:to>
                                    </p:set>
                                    <p:animEffect transition="in" filter="barn(inVertical)">
                                      <p:cBhvr>
                                        <p:cTn id="85" dur="500"/>
                                        <p:tgtEl>
                                          <p:spTgt spid="94"/>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87"/>
                                        </p:tgtEl>
                                        <p:attrNameLst>
                                          <p:attrName>style.visibility</p:attrName>
                                        </p:attrNameLst>
                                      </p:cBhvr>
                                      <p:to>
                                        <p:strVal val="visible"/>
                                      </p:to>
                                    </p:set>
                                    <p:animEffect transition="in" filter="barn(inVertical)">
                                      <p:cBhvr>
                                        <p:cTn id="90" dur="500"/>
                                        <p:tgtEl>
                                          <p:spTgt spid="87"/>
                                        </p:tgtEl>
                                      </p:cBhvr>
                                    </p:animEffect>
                                  </p:childTnLst>
                                </p:cTn>
                              </p:par>
                              <p:par>
                                <p:cTn id="91" presetID="16" presetClass="entr" presetSubtype="21" fill="hold" grpId="0" nodeType="with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barn(inVertical)">
                                      <p:cBhvr>
                                        <p:cTn id="93" dur="500"/>
                                        <p:tgtEl>
                                          <p:spTgt spid="23"/>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wipe(down)">
                                      <p:cBhvr>
                                        <p:cTn id="98" dur="500"/>
                                        <p:tgtEl>
                                          <p:spTgt spid="37"/>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wipe(down)">
                                      <p:cBhvr>
                                        <p:cTn id="101" dur="500"/>
                                        <p:tgtEl>
                                          <p:spTgt spid="38"/>
                                        </p:tgtEl>
                                      </p:cBhvr>
                                    </p:animEffect>
                                  </p:childTnLst>
                                </p:cTn>
                              </p:par>
                            </p:childTnLst>
                          </p:cTn>
                        </p:par>
                      </p:childTnLst>
                    </p:cTn>
                  </p:par>
                  <p:par>
                    <p:cTn id="102" fill="hold">
                      <p:stCondLst>
                        <p:cond delay="indefinite"/>
                      </p:stCondLst>
                      <p:childTnLst>
                        <p:par>
                          <p:cTn id="103" fill="hold">
                            <p:stCondLst>
                              <p:cond delay="0"/>
                            </p:stCondLst>
                            <p:childTnLst>
                              <p:par>
                                <p:cTn id="104" presetID="6" presetClass="entr" presetSubtype="16" fill="hold" grpId="0" nodeType="click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circle(in)">
                                      <p:cBhvr>
                                        <p:cTn id="106" dur="2000"/>
                                        <p:tgtEl>
                                          <p:spTgt spid="31"/>
                                        </p:tgtEl>
                                      </p:cBhvr>
                                    </p:animEffect>
                                  </p:childTnLst>
                                </p:cTn>
                              </p:par>
                              <p:par>
                                <p:cTn id="107" presetID="6" presetClass="entr" presetSubtype="16" fill="hold" grpId="0" nodeType="with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circle(in)">
                                      <p:cBhvr>
                                        <p:cTn id="109" dur="2000"/>
                                        <p:tgtEl>
                                          <p:spTgt spid="30"/>
                                        </p:tgtEl>
                                      </p:cBhvr>
                                    </p:animEffect>
                                  </p:childTnLst>
                                </p:cTn>
                              </p:par>
                            </p:childTnLst>
                          </p:cTn>
                        </p:par>
                      </p:childTnLst>
                    </p:cTn>
                  </p:par>
                  <p:par>
                    <p:cTn id="110" fill="hold">
                      <p:stCondLst>
                        <p:cond delay="indefinite"/>
                      </p:stCondLst>
                      <p:childTnLst>
                        <p:par>
                          <p:cTn id="111" fill="hold">
                            <p:stCondLst>
                              <p:cond delay="0"/>
                            </p:stCondLst>
                            <p:childTnLst>
                              <p:par>
                                <p:cTn id="112" presetID="16" presetClass="entr" presetSubtype="21" fill="hold" grpId="0" nodeType="clickEffect">
                                  <p:stCondLst>
                                    <p:cond delay="0"/>
                                  </p:stCondLst>
                                  <p:childTnLst>
                                    <p:set>
                                      <p:cBhvr>
                                        <p:cTn id="113" dur="1" fill="hold">
                                          <p:stCondLst>
                                            <p:cond delay="0"/>
                                          </p:stCondLst>
                                        </p:cTn>
                                        <p:tgtEl>
                                          <p:spTgt spid="20"/>
                                        </p:tgtEl>
                                        <p:attrNameLst>
                                          <p:attrName>style.visibility</p:attrName>
                                        </p:attrNameLst>
                                      </p:cBhvr>
                                      <p:to>
                                        <p:strVal val="visible"/>
                                      </p:to>
                                    </p:set>
                                    <p:animEffect transition="in" filter="barn(inVertical)">
                                      <p:cBhvr>
                                        <p:cTn id="114" dur="500"/>
                                        <p:tgtEl>
                                          <p:spTgt spid="20"/>
                                        </p:tgtEl>
                                      </p:cBhvr>
                                    </p:animEffect>
                                  </p:childTnLst>
                                </p:cTn>
                              </p:par>
                              <p:par>
                                <p:cTn id="115" presetID="16" presetClass="entr" presetSubtype="21" fill="hold" grpId="0" nodeType="withEffect">
                                  <p:stCondLst>
                                    <p:cond delay="0"/>
                                  </p:stCondLst>
                                  <p:childTnLst>
                                    <p:set>
                                      <p:cBhvr>
                                        <p:cTn id="116" dur="1" fill="hold">
                                          <p:stCondLst>
                                            <p:cond delay="0"/>
                                          </p:stCondLst>
                                        </p:cTn>
                                        <p:tgtEl>
                                          <p:spTgt spid="55"/>
                                        </p:tgtEl>
                                        <p:attrNameLst>
                                          <p:attrName>style.visibility</p:attrName>
                                        </p:attrNameLst>
                                      </p:cBhvr>
                                      <p:to>
                                        <p:strVal val="visible"/>
                                      </p:to>
                                    </p:set>
                                    <p:animEffect transition="in" filter="barn(inVertical)">
                                      <p:cBhvr>
                                        <p:cTn id="117" dur="500"/>
                                        <p:tgtEl>
                                          <p:spTgt spid="55"/>
                                        </p:tgtEl>
                                      </p:cBhvr>
                                    </p:animEffect>
                                  </p:childTnLst>
                                </p:cTn>
                              </p:par>
                              <p:par>
                                <p:cTn id="118" presetID="16" presetClass="entr" presetSubtype="21" fill="hold" grpId="0" nodeType="with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barn(inVertical)">
                                      <p:cBhvr>
                                        <p:cTn id="120" dur="500"/>
                                        <p:tgtEl>
                                          <p:spTgt spid="21"/>
                                        </p:tgtEl>
                                      </p:cBhvr>
                                    </p:animEffect>
                                  </p:childTnLst>
                                </p:cTn>
                              </p:par>
                            </p:childTnLst>
                          </p:cTn>
                        </p:par>
                      </p:childTnLst>
                    </p:cTn>
                  </p:par>
                  <p:par>
                    <p:cTn id="121" fill="hold">
                      <p:stCondLst>
                        <p:cond delay="indefinite"/>
                      </p:stCondLst>
                      <p:childTnLst>
                        <p:par>
                          <p:cTn id="122" fill="hold">
                            <p:stCondLst>
                              <p:cond delay="0"/>
                            </p:stCondLst>
                            <p:childTnLst>
                              <p:par>
                                <p:cTn id="123" presetID="6" presetClass="entr" presetSubtype="16" fill="hold" grpId="0" nodeType="clickEffect">
                                  <p:stCondLst>
                                    <p:cond delay="0"/>
                                  </p:stCondLst>
                                  <p:childTnLst>
                                    <p:set>
                                      <p:cBhvr>
                                        <p:cTn id="124" dur="1" fill="hold">
                                          <p:stCondLst>
                                            <p:cond delay="0"/>
                                          </p:stCondLst>
                                        </p:cTn>
                                        <p:tgtEl>
                                          <p:spTgt spid="89"/>
                                        </p:tgtEl>
                                        <p:attrNameLst>
                                          <p:attrName>style.visibility</p:attrName>
                                        </p:attrNameLst>
                                      </p:cBhvr>
                                      <p:to>
                                        <p:strVal val="visible"/>
                                      </p:to>
                                    </p:set>
                                    <p:animEffect transition="in" filter="circle(in)">
                                      <p:cBhvr>
                                        <p:cTn id="125" dur="2000"/>
                                        <p:tgtEl>
                                          <p:spTgt spid="89"/>
                                        </p:tgtEl>
                                      </p:cBhvr>
                                    </p:animEffect>
                                  </p:childTnLst>
                                </p:cTn>
                              </p:par>
                              <p:par>
                                <p:cTn id="126" presetID="6" presetClass="entr" presetSubtype="16" fill="hold" grpId="0" nodeType="withEffect">
                                  <p:stCondLst>
                                    <p:cond delay="0"/>
                                  </p:stCondLst>
                                  <p:childTnLst>
                                    <p:set>
                                      <p:cBhvr>
                                        <p:cTn id="127" dur="1" fill="hold">
                                          <p:stCondLst>
                                            <p:cond delay="0"/>
                                          </p:stCondLst>
                                        </p:cTn>
                                        <p:tgtEl>
                                          <p:spTgt spid="56"/>
                                        </p:tgtEl>
                                        <p:attrNameLst>
                                          <p:attrName>style.visibility</p:attrName>
                                        </p:attrNameLst>
                                      </p:cBhvr>
                                      <p:to>
                                        <p:strVal val="visible"/>
                                      </p:to>
                                    </p:set>
                                    <p:animEffect transition="in" filter="circle(in)">
                                      <p:cBhvr>
                                        <p:cTn id="128" dur="2000"/>
                                        <p:tgtEl>
                                          <p:spTgt spid="56"/>
                                        </p:tgtEl>
                                      </p:cBhvr>
                                    </p:animEffect>
                                  </p:childTnLst>
                                </p:cTn>
                              </p:par>
                              <p:par>
                                <p:cTn id="129" presetID="6" presetClass="entr" presetSubtype="16" fill="hold" grpId="0" nodeType="withEffect">
                                  <p:stCondLst>
                                    <p:cond delay="0"/>
                                  </p:stCondLst>
                                  <p:childTnLst>
                                    <p:set>
                                      <p:cBhvr>
                                        <p:cTn id="130" dur="1" fill="hold">
                                          <p:stCondLst>
                                            <p:cond delay="0"/>
                                          </p:stCondLst>
                                        </p:cTn>
                                        <p:tgtEl>
                                          <p:spTgt spid="57"/>
                                        </p:tgtEl>
                                        <p:attrNameLst>
                                          <p:attrName>style.visibility</p:attrName>
                                        </p:attrNameLst>
                                      </p:cBhvr>
                                      <p:to>
                                        <p:strVal val="visible"/>
                                      </p:to>
                                    </p:set>
                                    <p:animEffect transition="in" filter="circle(in)">
                                      <p:cBhvr>
                                        <p:cTn id="131" dur="2000"/>
                                        <p:tgtEl>
                                          <p:spTgt spid="57"/>
                                        </p:tgtEl>
                                      </p:cBhvr>
                                    </p:animEffect>
                                  </p:childTnLst>
                                </p:cTn>
                              </p:par>
                            </p:childTnLst>
                          </p:cTn>
                        </p:par>
                      </p:childTnLst>
                    </p:cTn>
                  </p:par>
                  <p:par>
                    <p:cTn id="132" fill="hold">
                      <p:stCondLst>
                        <p:cond delay="indefinite"/>
                      </p:stCondLst>
                      <p:childTnLst>
                        <p:par>
                          <p:cTn id="133" fill="hold">
                            <p:stCondLst>
                              <p:cond delay="0"/>
                            </p:stCondLst>
                            <p:childTnLst>
                              <p:par>
                                <p:cTn id="134" presetID="6" presetClass="entr" presetSubtype="16" fill="hold" grpId="0" nodeType="clickEffect">
                                  <p:stCondLst>
                                    <p:cond delay="0"/>
                                  </p:stCondLst>
                                  <p:childTnLst>
                                    <p:set>
                                      <p:cBhvr>
                                        <p:cTn id="135" dur="1" fill="hold">
                                          <p:stCondLst>
                                            <p:cond delay="0"/>
                                          </p:stCondLst>
                                        </p:cTn>
                                        <p:tgtEl>
                                          <p:spTgt spid="6"/>
                                        </p:tgtEl>
                                        <p:attrNameLst>
                                          <p:attrName>style.visibility</p:attrName>
                                        </p:attrNameLst>
                                      </p:cBhvr>
                                      <p:to>
                                        <p:strVal val="visible"/>
                                      </p:to>
                                    </p:set>
                                    <p:animEffect transition="in" filter="circle(in)">
                                      <p:cBhvr>
                                        <p:cTn id="136" dur="2000"/>
                                        <p:tgtEl>
                                          <p:spTgt spid="6"/>
                                        </p:tgtEl>
                                      </p:cBhvr>
                                    </p:animEffect>
                                  </p:childTnLst>
                                </p:cTn>
                              </p:par>
                              <p:par>
                                <p:cTn id="137" presetID="6" presetClass="entr" presetSubtype="16" fill="hold" grpId="0" nodeType="withEffect">
                                  <p:stCondLst>
                                    <p:cond delay="0"/>
                                  </p:stCondLst>
                                  <p:childTnLst>
                                    <p:set>
                                      <p:cBhvr>
                                        <p:cTn id="138" dur="1" fill="hold">
                                          <p:stCondLst>
                                            <p:cond delay="0"/>
                                          </p:stCondLst>
                                        </p:cTn>
                                        <p:tgtEl>
                                          <p:spTgt spid="3"/>
                                        </p:tgtEl>
                                        <p:attrNameLst>
                                          <p:attrName>style.visibility</p:attrName>
                                        </p:attrNameLst>
                                      </p:cBhvr>
                                      <p:to>
                                        <p:strVal val="visible"/>
                                      </p:to>
                                    </p:set>
                                    <p:animEffect transition="in" filter="circle(in)">
                                      <p:cBhvr>
                                        <p:cTn id="139" dur="2000"/>
                                        <p:tgtEl>
                                          <p:spTgt spid="3"/>
                                        </p:tgtEl>
                                      </p:cBhvr>
                                    </p:animEffect>
                                  </p:childTnLst>
                                </p:cTn>
                              </p:par>
                              <p:par>
                                <p:cTn id="140" presetID="6" presetClass="entr" presetSubtype="16" fill="hold" grpId="0" nodeType="withEffect">
                                  <p:stCondLst>
                                    <p:cond delay="0"/>
                                  </p:stCondLst>
                                  <p:childTnLst>
                                    <p:set>
                                      <p:cBhvr>
                                        <p:cTn id="141" dur="1" fill="hold">
                                          <p:stCondLst>
                                            <p:cond delay="0"/>
                                          </p:stCondLst>
                                        </p:cTn>
                                        <p:tgtEl>
                                          <p:spTgt spid="60"/>
                                        </p:tgtEl>
                                        <p:attrNameLst>
                                          <p:attrName>style.visibility</p:attrName>
                                        </p:attrNameLst>
                                      </p:cBhvr>
                                      <p:to>
                                        <p:strVal val="visible"/>
                                      </p:to>
                                    </p:set>
                                    <p:animEffect transition="in" filter="circle(in)">
                                      <p:cBhvr>
                                        <p:cTn id="142" dur="2000"/>
                                        <p:tgtEl>
                                          <p:spTgt spid="60"/>
                                        </p:tgtEl>
                                      </p:cBhvr>
                                    </p:animEffect>
                                  </p:childTnLst>
                                </p:cTn>
                              </p:par>
                            </p:childTnLst>
                          </p:cTn>
                        </p:par>
                      </p:childTnLst>
                    </p:cTn>
                  </p:par>
                  <p:par>
                    <p:cTn id="143" fill="hold">
                      <p:stCondLst>
                        <p:cond delay="indefinite"/>
                      </p:stCondLst>
                      <p:childTnLst>
                        <p:par>
                          <p:cTn id="144" fill="hold">
                            <p:stCondLst>
                              <p:cond delay="0"/>
                            </p:stCondLst>
                            <p:childTnLst>
                              <p:par>
                                <p:cTn id="145" presetID="16" presetClass="entr" presetSubtype="21" fill="hold" grpId="0" nodeType="clickEffect">
                                  <p:stCondLst>
                                    <p:cond delay="0"/>
                                  </p:stCondLst>
                                  <p:childTnLst>
                                    <p:set>
                                      <p:cBhvr>
                                        <p:cTn id="146" dur="1" fill="hold">
                                          <p:stCondLst>
                                            <p:cond delay="0"/>
                                          </p:stCondLst>
                                        </p:cTn>
                                        <p:tgtEl>
                                          <p:spTgt spid="5"/>
                                        </p:tgtEl>
                                        <p:attrNameLst>
                                          <p:attrName>style.visibility</p:attrName>
                                        </p:attrNameLst>
                                      </p:cBhvr>
                                      <p:to>
                                        <p:strVal val="visible"/>
                                      </p:to>
                                    </p:set>
                                    <p:animEffect transition="in" filter="barn(inVertical)">
                                      <p:cBhvr>
                                        <p:cTn id="147" dur="500"/>
                                        <p:tgtEl>
                                          <p:spTgt spid="5"/>
                                        </p:tgtEl>
                                      </p:cBhvr>
                                    </p:animEffect>
                                  </p:childTnLst>
                                </p:cTn>
                              </p:par>
                            </p:childTnLst>
                          </p:cTn>
                        </p:par>
                      </p:childTnLst>
                    </p:cTn>
                  </p:par>
                  <p:par>
                    <p:cTn id="148" fill="hold">
                      <p:stCondLst>
                        <p:cond delay="indefinite"/>
                      </p:stCondLst>
                      <p:childTnLst>
                        <p:par>
                          <p:cTn id="149" fill="hold">
                            <p:stCondLst>
                              <p:cond delay="0"/>
                            </p:stCondLst>
                            <p:childTnLst>
                              <p:par>
                                <p:cTn id="150" presetID="16" presetClass="entr" presetSubtype="21" fill="hold" grpId="0" nodeType="clickEffect">
                                  <p:stCondLst>
                                    <p:cond delay="0"/>
                                  </p:stCondLst>
                                  <p:childTnLst>
                                    <p:set>
                                      <p:cBhvr>
                                        <p:cTn id="151" dur="1" fill="hold">
                                          <p:stCondLst>
                                            <p:cond delay="0"/>
                                          </p:stCondLst>
                                        </p:cTn>
                                        <p:tgtEl>
                                          <p:spTgt spid="2"/>
                                        </p:tgtEl>
                                        <p:attrNameLst>
                                          <p:attrName>style.visibility</p:attrName>
                                        </p:attrNameLst>
                                      </p:cBhvr>
                                      <p:to>
                                        <p:strVal val="visible"/>
                                      </p:to>
                                    </p:set>
                                    <p:animEffect transition="in" filter="barn(inVertical)">
                                      <p:cBhvr>
                                        <p:cTn id="152" dur="500"/>
                                        <p:tgtEl>
                                          <p:spTgt spid="2"/>
                                        </p:tgtEl>
                                      </p:cBhvr>
                                    </p:animEffect>
                                  </p:childTnLst>
                                </p:cTn>
                              </p:par>
                              <p:par>
                                <p:cTn id="153" presetID="16" presetClass="entr" presetSubtype="21" fill="hold" grpId="0" nodeType="withEffect">
                                  <p:stCondLst>
                                    <p:cond delay="0"/>
                                  </p:stCondLst>
                                  <p:childTnLst>
                                    <p:set>
                                      <p:cBhvr>
                                        <p:cTn id="154" dur="1" fill="hold">
                                          <p:stCondLst>
                                            <p:cond delay="0"/>
                                          </p:stCondLst>
                                        </p:cTn>
                                        <p:tgtEl>
                                          <p:spTgt spid="13"/>
                                        </p:tgtEl>
                                        <p:attrNameLst>
                                          <p:attrName>style.visibility</p:attrName>
                                        </p:attrNameLst>
                                      </p:cBhvr>
                                      <p:to>
                                        <p:strVal val="visible"/>
                                      </p:to>
                                    </p:set>
                                    <p:animEffect transition="in" filter="barn(inVertical)">
                                      <p:cBhvr>
                                        <p:cTn id="155" dur="500"/>
                                        <p:tgtEl>
                                          <p:spTgt spid="13"/>
                                        </p:tgtEl>
                                      </p:cBhvr>
                                    </p:animEffect>
                                  </p:childTnLst>
                                </p:cTn>
                              </p:par>
                            </p:childTnLst>
                          </p:cTn>
                        </p:par>
                      </p:childTnLst>
                    </p:cTn>
                  </p:par>
                  <p:par>
                    <p:cTn id="156" fill="hold">
                      <p:stCondLst>
                        <p:cond delay="indefinite"/>
                      </p:stCondLst>
                      <p:childTnLst>
                        <p:par>
                          <p:cTn id="157" fill="hold">
                            <p:stCondLst>
                              <p:cond delay="0"/>
                            </p:stCondLst>
                            <p:childTnLst>
                              <p:par>
                                <p:cTn id="158" presetID="21" presetClass="entr" presetSubtype="1" fill="hold" grpId="0" nodeType="clickEffect">
                                  <p:stCondLst>
                                    <p:cond delay="0"/>
                                  </p:stCondLst>
                                  <p:childTnLst>
                                    <p:set>
                                      <p:cBhvr>
                                        <p:cTn id="159" dur="1" fill="hold">
                                          <p:stCondLst>
                                            <p:cond delay="0"/>
                                          </p:stCondLst>
                                        </p:cTn>
                                        <p:tgtEl>
                                          <p:spTgt spid="40"/>
                                        </p:tgtEl>
                                        <p:attrNameLst>
                                          <p:attrName>style.visibility</p:attrName>
                                        </p:attrNameLst>
                                      </p:cBhvr>
                                      <p:to>
                                        <p:strVal val="visible"/>
                                      </p:to>
                                    </p:set>
                                    <p:animEffect transition="in" filter="wheel(1)">
                                      <p:cBhvr>
                                        <p:cTn id="160" dur="2000"/>
                                        <p:tgtEl>
                                          <p:spTgt spid="40"/>
                                        </p:tgtEl>
                                      </p:cBhvr>
                                    </p:animEffect>
                                  </p:childTnLst>
                                </p:cTn>
                              </p:par>
                              <p:par>
                                <p:cTn id="161" presetID="21" presetClass="entr" presetSubtype="1" fill="hold" grpId="0" nodeType="withEffect">
                                  <p:stCondLst>
                                    <p:cond delay="0"/>
                                  </p:stCondLst>
                                  <p:childTnLst>
                                    <p:set>
                                      <p:cBhvr>
                                        <p:cTn id="162" dur="1" fill="hold">
                                          <p:stCondLst>
                                            <p:cond delay="0"/>
                                          </p:stCondLst>
                                        </p:cTn>
                                        <p:tgtEl>
                                          <p:spTgt spid="29"/>
                                        </p:tgtEl>
                                        <p:attrNameLst>
                                          <p:attrName>style.visibility</p:attrName>
                                        </p:attrNameLst>
                                      </p:cBhvr>
                                      <p:to>
                                        <p:strVal val="visible"/>
                                      </p:to>
                                    </p:set>
                                    <p:animEffect transition="in" filter="wheel(1)">
                                      <p:cBhvr>
                                        <p:cTn id="163"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animBg="1"/>
      <p:bldP spid="10" grpId="0"/>
      <p:bldP spid="12" grpId="0"/>
      <p:bldP spid="13" grpId="0"/>
      <p:bldP spid="14" grpId="0" animBg="1"/>
      <p:bldP spid="15" grpId="0"/>
      <p:bldP spid="16" grpId="0"/>
      <p:bldP spid="20" grpId="0"/>
      <p:bldP spid="21" grpId="0"/>
      <p:bldP spid="23" grpId="0"/>
      <p:bldP spid="24" grpId="0"/>
      <p:bldP spid="25" grpId="0"/>
      <p:bldP spid="26" grpId="0"/>
      <p:bldP spid="27" grpId="0"/>
      <p:bldP spid="33" grpId="0"/>
      <p:bldP spid="34" grpId="0"/>
      <p:bldP spid="40" grpId="0"/>
      <p:bldP spid="43" grpId="0"/>
      <p:bldP spid="29" grpId="0"/>
      <p:bldP spid="30" grpId="0"/>
      <p:bldP spid="31" grpId="0" animBg="1"/>
      <p:bldP spid="37" grpId="0" animBg="1"/>
      <p:bldP spid="38" grpId="0"/>
      <p:bldP spid="75" grpId="0" animBg="1"/>
      <p:bldP spid="79" grpId="0" animBg="1"/>
      <p:bldP spid="87" grpId="0" animBg="1"/>
      <p:bldP spid="89" grpId="0"/>
      <p:bldP spid="92" grpId="0"/>
      <p:bldP spid="94" grpId="0"/>
      <p:bldP spid="2" grpId="0" animBg="1"/>
      <p:bldP spid="55" grpId="0" animBg="1"/>
      <p:bldP spid="56" grpId="0" animBg="1"/>
      <p:bldP spid="57" grpId="0"/>
      <p:bldP spid="3" grpId="0"/>
      <p:bldP spid="6" grpId="0"/>
      <p:bldP spid="6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Rot="1" noChangeArrowheads="1"/>
          </p:cNvSpPr>
          <p:nvPr>
            <p:ph type="body" idx="1"/>
          </p:nvPr>
        </p:nvSpPr>
        <p:spPr>
          <a:xfrm>
            <a:off x="827088" y="1628775"/>
            <a:ext cx="7345362" cy="1223963"/>
          </a:xfrm>
        </p:spPr>
        <p:txBody>
          <a:bodyPr/>
          <a:lstStyle/>
          <a:p>
            <a:pPr eaLnBrk="1" hangingPunct="1"/>
            <a:r>
              <a:rPr lang="zh-CN" altLang="en-US" sz="3600" b="1" smtClean="0"/>
              <a:t>写了百草园的景物后，为什么要写美女蛇的故事</a:t>
            </a:r>
            <a:r>
              <a:rPr lang="en-US" altLang="zh-CN" smtClean="0"/>
              <a:t>? </a:t>
            </a:r>
          </a:p>
          <a:p>
            <a:pPr eaLnBrk="1" hangingPunct="1"/>
            <a:endParaRPr lang="en-US" altLang="zh-CN" b="1" smtClean="0"/>
          </a:p>
        </p:txBody>
      </p:sp>
      <p:sp>
        <p:nvSpPr>
          <p:cNvPr id="58373" name="Rectangle 5"/>
          <p:cNvSpPr>
            <a:spLocks noChangeArrowheads="1"/>
          </p:cNvSpPr>
          <p:nvPr/>
        </p:nvSpPr>
        <p:spPr bwMode="auto">
          <a:xfrm>
            <a:off x="971550" y="3370263"/>
            <a:ext cx="7416800" cy="2909887"/>
          </a:xfrm>
          <a:prstGeom prst="rect">
            <a:avLst/>
          </a:prstGeom>
          <a:noFill/>
          <a:ln w="9525">
            <a:noFill/>
            <a:miter lim="800000"/>
          </a:ln>
        </p:spPr>
        <p:txBody>
          <a:bodyPr>
            <a:spAutoFit/>
          </a:bodyPr>
          <a:lstStyle/>
          <a:p>
            <a:pPr>
              <a:spcBef>
                <a:spcPct val="50000"/>
              </a:spcBef>
              <a:buClr>
                <a:schemeClr val="tx1"/>
              </a:buClr>
              <a:buSzPct val="75000"/>
              <a:buFont typeface="Wingdings" panose="05000000000000000000" pitchFamily="2" charset="2"/>
              <a:buNone/>
            </a:pPr>
            <a:r>
              <a:rPr lang="zh-CN" altLang="en-US" sz="3200" b="1">
                <a:solidFill>
                  <a:srgbClr val="FF0000"/>
                </a:solidFill>
                <a:latin typeface="Times New Roman" panose="02020603050405020304" pitchFamily="18" charset="0"/>
              </a:rPr>
              <a:t>美女蛇的故事很吸引孩子，给百草园增添了神秘色彩，丰富了百草园作为儿童乐园的情趣。</a:t>
            </a:r>
            <a:r>
              <a:rPr lang="zh-CN" altLang="en-US" sz="4000" b="1">
                <a:solidFill>
                  <a:srgbClr val="FF0000"/>
                </a:solidFill>
                <a:latin typeface="Times New Roman" panose="02020603050405020304" pitchFamily="18" charset="0"/>
              </a:rPr>
              <a:t> </a:t>
            </a:r>
          </a:p>
          <a:p>
            <a:pPr>
              <a:spcBef>
                <a:spcPct val="50000"/>
              </a:spcBef>
              <a:buClr>
                <a:schemeClr val="tx1"/>
              </a:buClr>
              <a:buSzPct val="75000"/>
              <a:buFont typeface="Wingdings" panose="05000000000000000000" pitchFamily="2" charset="2"/>
              <a:buNone/>
            </a:pPr>
            <a:endParaRPr lang="en-US" altLang="zh-CN" sz="5400" b="1">
              <a:solidFill>
                <a:srgbClr val="FF0000"/>
              </a:solidFill>
              <a:latin typeface="Times New Roman" panose="02020603050405020304" pitchFamily="18" charset="0"/>
            </a:endParaRPr>
          </a:p>
        </p:txBody>
      </p:sp>
      <p:sp>
        <p:nvSpPr>
          <p:cNvPr id="2" name="动作按钮: 后退或前一项 1">
            <a:hlinkClick r:id="rId2" action="ppaction://hlinksldjump" highlightClick="1"/>
          </p:cNvPr>
          <p:cNvSpPr/>
          <p:nvPr/>
        </p:nvSpPr>
        <p:spPr>
          <a:xfrm>
            <a:off x="8101013" y="333375"/>
            <a:ext cx="719137" cy="50323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 calcmode="lin" valueType="num">
                                      <p:cBhvr additive="base">
                                        <p:cTn id="7" dur="2000" fill="hold"/>
                                        <p:tgtEl>
                                          <p:spTgt spid="58371">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58371">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8373"/>
                                        </p:tgtEl>
                                        <p:attrNameLst>
                                          <p:attrName>style.visibility</p:attrName>
                                        </p:attrNameLst>
                                      </p:cBhvr>
                                      <p:to>
                                        <p:strVal val="visible"/>
                                      </p:to>
                                    </p:set>
                                    <p:anim calcmode="lin" valueType="num">
                                      <p:cBhvr additive="base">
                                        <p:cTn id="13" dur="500" fill="hold"/>
                                        <p:tgtEl>
                                          <p:spTgt spid="58373"/>
                                        </p:tgtEl>
                                        <p:attrNameLst>
                                          <p:attrName>ppt_x</p:attrName>
                                        </p:attrNameLst>
                                      </p:cBhvr>
                                      <p:tavLst>
                                        <p:tav tm="0">
                                          <p:val>
                                            <p:strVal val="#ppt_x"/>
                                          </p:val>
                                        </p:tav>
                                        <p:tav tm="100000">
                                          <p:val>
                                            <p:strVal val="#ppt_x"/>
                                          </p:val>
                                        </p:tav>
                                      </p:tavLst>
                                    </p:anim>
                                    <p:anim calcmode="lin" valueType="num">
                                      <p:cBhvr additive="base">
                                        <p:cTn id="14" dur="500" fill="hold"/>
                                        <p:tgtEl>
                                          <p:spTgt spid="583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ext Box 2"/>
          <p:cNvSpPr txBox="1">
            <a:spLocks noChangeArrowheads="1"/>
          </p:cNvSpPr>
          <p:nvPr/>
        </p:nvSpPr>
        <p:spPr bwMode="auto">
          <a:xfrm>
            <a:off x="533400" y="381000"/>
            <a:ext cx="6630988" cy="579438"/>
          </a:xfrm>
          <a:prstGeom prst="rect">
            <a:avLst/>
          </a:prstGeom>
          <a:noFill/>
          <a:ln w="9525">
            <a:noFill/>
            <a:miter lim="800000"/>
          </a:ln>
        </p:spPr>
        <p:txBody>
          <a:bodyPr>
            <a:spAutoFit/>
          </a:bodyPr>
          <a:lstStyle/>
          <a:p>
            <a:pPr>
              <a:spcBef>
                <a:spcPct val="50000"/>
              </a:spcBef>
            </a:pPr>
            <a:r>
              <a:rPr kumimoji="1" lang="zh-CN" altLang="en-US" sz="3200" b="1">
                <a:solidFill>
                  <a:srgbClr val="0000CC"/>
                </a:solidFill>
                <a:latin typeface="Times New Roman" panose="02020603050405020304" pitchFamily="18" charset="0"/>
              </a:rPr>
              <a:t>朗读第</a:t>
            </a:r>
            <a:r>
              <a:rPr kumimoji="1" lang="en-US" altLang="zh-CN" sz="3200" b="1">
                <a:solidFill>
                  <a:srgbClr val="0000CC"/>
                </a:solidFill>
                <a:latin typeface="Times New Roman" panose="02020603050405020304" pitchFamily="18" charset="0"/>
              </a:rPr>
              <a:t>7</a:t>
            </a:r>
            <a:r>
              <a:rPr kumimoji="1" lang="zh-CN" altLang="en-US" sz="3200" b="1">
                <a:solidFill>
                  <a:srgbClr val="0000CC"/>
                </a:solidFill>
                <a:latin typeface="Times New Roman" panose="02020603050405020304" pitchFamily="18" charset="0"/>
              </a:rPr>
              <a:t>段，思考下列问题：</a:t>
            </a:r>
          </a:p>
        </p:txBody>
      </p:sp>
      <p:sp>
        <p:nvSpPr>
          <p:cNvPr id="40962" name="Text Box 3">
            <a:hlinkClick r:id="rId3" action="ppaction://hlinksldjump"/>
          </p:cNvPr>
          <p:cNvSpPr txBox="1">
            <a:spLocks noChangeArrowheads="1"/>
          </p:cNvSpPr>
          <p:nvPr/>
        </p:nvSpPr>
        <p:spPr bwMode="auto">
          <a:xfrm>
            <a:off x="250825" y="1052513"/>
            <a:ext cx="7777163" cy="1739900"/>
          </a:xfrm>
          <a:prstGeom prst="rect">
            <a:avLst/>
          </a:prstGeom>
          <a:noFill/>
          <a:ln w="9525">
            <a:noFill/>
            <a:miter lim="800000"/>
          </a:ln>
        </p:spPr>
        <p:txBody>
          <a:bodyPr>
            <a:spAutoFit/>
          </a:bodyPr>
          <a:lstStyle/>
          <a:p>
            <a:pPr algn="just">
              <a:spcBef>
                <a:spcPct val="50000"/>
              </a:spcBef>
            </a:pPr>
            <a:r>
              <a:rPr kumimoji="1" lang="en-US" altLang="zh-CN" sz="3600" b="1">
                <a:latin typeface="Times New Roman" panose="02020603050405020304" pitchFamily="18" charset="0"/>
              </a:rPr>
              <a:t>       1</a:t>
            </a:r>
            <a:r>
              <a:rPr kumimoji="1" lang="zh-CN" altLang="en-US" sz="3600" b="1">
                <a:latin typeface="Times New Roman" panose="02020603050405020304" pitchFamily="18" charset="0"/>
              </a:rPr>
              <a:t>、作者先写百草园冬天的“无味”，然后写下雪带来的乐趣，这是什么写法？起什么作用？</a:t>
            </a:r>
          </a:p>
        </p:txBody>
      </p:sp>
      <p:grpSp>
        <p:nvGrpSpPr>
          <p:cNvPr id="156677" name="Group 5"/>
          <p:cNvGrpSpPr/>
          <p:nvPr/>
        </p:nvGrpSpPr>
        <p:grpSpPr bwMode="auto">
          <a:xfrm>
            <a:off x="900113" y="4076700"/>
            <a:ext cx="7467600" cy="1431925"/>
            <a:chOff x="288" y="1632"/>
            <a:chExt cx="4704" cy="902"/>
          </a:xfrm>
        </p:grpSpPr>
        <p:sp>
          <p:nvSpPr>
            <p:cNvPr id="40967" name="Text Box 6">
              <a:hlinkClick r:id="rId3" action="ppaction://hlinksldjump"/>
            </p:cNvPr>
            <p:cNvSpPr txBox="1">
              <a:spLocks noChangeArrowheads="1"/>
            </p:cNvSpPr>
            <p:nvPr/>
          </p:nvSpPr>
          <p:spPr bwMode="auto">
            <a:xfrm>
              <a:off x="672" y="1632"/>
              <a:ext cx="4320" cy="902"/>
            </a:xfrm>
            <a:prstGeom prst="rect">
              <a:avLst/>
            </a:prstGeom>
            <a:noFill/>
            <a:ln w="9525">
              <a:noFill/>
              <a:miter lim="800000"/>
            </a:ln>
          </p:spPr>
          <p:txBody>
            <a:bodyPr>
              <a:spAutoFit/>
            </a:bodyPr>
            <a:lstStyle/>
            <a:p>
              <a:pPr>
                <a:spcBef>
                  <a:spcPct val="50000"/>
                </a:spcBef>
              </a:pPr>
              <a:r>
                <a:rPr kumimoji="1" lang="zh-CN" altLang="en-US" sz="4400" b="1">
                  <a:solidFill>
                    <a:srgbClr val="FF0000"/>
                  </a:solidFill>
                  <a:latin typeface="Times New Roman" panose="02020603050405020304" pitchFamily="18" charset="0"/>
                </a:rPr>
                <a:t>以没有雪的无味来衬托下雪带来的乐趣。</a:t>
              </a:r>
            </a:p>
          </p:txBody>
        </p:sp>
        <p:pic>
          <p:nvPicPr>
            <p:cNvPr id="40968" name="Picture 7" descr="button43"/>
            <p:cNvPicPr preferRelativeResize="0">
              <a:picLocks noChangeArrowheads="1"/>
            </p:cNvPicPr>
            <p:nvPr/>
          </p:nvPicPr>
          <p:blipFill>
            <a:blip r:embed="rId4"/>
            <a:srcRect/>
            <a:stretch>
              <a:fillRect/>
            </a:stretch>
          </p:blipFill>
          <p:spPr bwMode="auto">
            <a:xfrm>
              <a:off x="288" y="1680"/>
              <a:ext cx="288" cy="288"/>
            </a:xfrm>
            <a:prstGeom prst="rect">
              <a:avLst/>
            </a:prstGeom>
            <a:noFill/>
            <a:ln w="9525">
              <a:noFill/>
              <a:miter lim="800000"/>
              <a:headEnd/>
              <a:tailEnd/>
            </a:ln>
          </p:spPr>
        </p:pic>
      </p:grpSp>
      <p:grpSp>
        <p:nvGrpSpPr>
          <p:cNvPr id="156680" name="Group 8"/>
          <p:cNvGrpSpPr/>
          <p:nvPr/>
        </p:nvGrpSpPr>
        <p:grpSpPr bwMode="auto">
          <a:xfrm>
            <a:off x="900113" y="3068638"/>
            <a:ext cx="7467600" cy="762000"/>
            <a:chOff x="288" y="1296"/>
            <a:chExt cx="4704" cy="480"/>
          </a:xfrm>
        </p:grpSpPr>
        <p:sp>
          <p:nvSpPr>
            <p:cNvPr id="40965" name="Text Box 9">
              <a:hlinkClick r:id="rId3" action="ppaction://hlinksldjump"/>
            </p:cNvPr>
            <p:cNvSpPr txBox="1">
              <a:spLocks noChangeArrowheads="1"/>
            </p:cNvSpPr>
            <p:nvPr/>
          </p:nvSpPr>
          <p:spPr bwMode="auto">
            <a:xfrm>
              <a:off x="672" y="1296"/>
              <a:ext cx="4320" cy="480"/>
            </a:xfrm>
            <a:prstGeom prst="rect">
              <a:avLst/>
            </a:prstGeom>
            <a:noFill/>
            <a:ln w="9525">
              <a:noFill/>
              <a:miter lim="800000"/>
            </a:ln>
          </p:spPr>
          <p:txBody>
            <a:bodyPr>
              <a:spAutoFit/>
            </a:bodyPr>
            <a:lstStyle/>
            <a:p>
              <a:pPr>
                <a:spcBef>
                  <a:spcPct val="50000"/>
                </a:spcBef>
              </a:pPr>
              <a:r>
                <a:rPr kumimoji="1" lang="zh-CN" altLang="en-US" sz="4400" b="1">
                  <a:solidFill>
                    <a:srgbClr val="FF0000"/>
                  </a:solidFill>
                  <a:latin typeface="Times New Roman" panose="02020603050405020304" pitchFamily="18" charset="0"/>
                </a:rPr>
                <a:t>先抑后扬，欲扬先抑。</a:t>
              </a:r>
            </a:p>
          </p:txBody>
        </p:sp>
        <p:pic>
          <p:nvPicPr>
            <p:cNvPr id="40966" name="Picture 10" descr="button43"/>
            <p:cNvPicPr preferRelativeResize="0">
              <a:picLocks noChangeArrowheads="1"/>
            </p:cNvPicPr>
            <p:nvPr/>
          </p:nvPicPr>
          <p:blipFill>
            <a:blip r:embed="rId4"/>
            <a:srcRect/>
            <a:stretch>
              <a:fillRect/>
            </a:stretch>
          </p:blipFill>
          <p:spPr bwMode="auto">
            <a:xfrm>
              <a:off x="288" y="1344"/>
              <a:ext cx="288" cy="288"/>
            </a:xfrm>
            <a:prstGeom prst="rect">
              <a:avLst/>
            </a:prstGeom>
            <a:noFill/>
            <a:ln w="9525">
              <a:noFill/>
              <a:miter lim="800000"/>
              <a:headEnd/>
              <a:tailEnd/>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nodeType="clickEffect">
                                  <p:stCondLst>
                                    <p:cond delay="0"/>
                                  </p:stCondLst>
                                  <p:childTnLst>
                                    <p:set>
                                      <p:cBhvr>
                                        <p:cTn id="6" dur="1" fill="hold">
                                          <p:stCondLst>
                                            <p:cond delay="0"/>
                                          </p:stCondLst>
                                        </p:cTn>
                                        <p:tgtEl>
                                          <p:spTgt spid="156680"/>
                                        </p:tgtEl>
                                        <p:attrNameLst>
                                          <p:attrName>style.visibility</p:attrName>
                                        </p:attrNameLst>
                                      </p:cBhvr>
                                      <p:to>
                                        <p:strVal val="visible"/>
                                      </p:to>
                                    </p:set>
                                    <p:anim calcmode="lin" valueType="num">
                                      <p:cBhvr>
                                        <p:cTn id="7" dur="500" fill="hold"/>
                                        <p:tgtEl>
                                          <p:spTgt spid="156680"/>
                                        </p:tgtEl>
                                        <p:attrNameLst>
                                          <p:attrName>ppt_x</p:attrName>
                                        </p:attrNameLst>
                                      </p:cBhvr>
                                      <p:tavLst>
                                        <p:tav tm="0">
                                          <p:val>
                                            <p:strVal val="#ppt_x-#ppt_w/2"/>
                                          </p:val>
                                        </p:tav>
                                        <p:tav tm="100000">
                                          <p:val>
                                            <p:strVal val="#ppt_x"/>
                                          </p:val>
                                        </p:tav>
                                      </p:tavLst>
                                    </p:anim>
                                    <p:anim calcmode="lin" valueType="num">
                                      <p:cBhvr>
                                        <p:cTn id="8" dur="500" fill="hold"/>
                                        <p:tgtEl>
                                          <p:spTgt spid="156680"/>
                                        </p:tgtEl>
                                        <p:attrNameLst>
                                          <p:attrName>ppt_y</p:attrName>
                                        </p:attrNameLst>
                                      </p:cBhvr>
                                      <p:tavLst>
                                        <p:tav tm="0">
                                          <p:val>
                                            <p:strVal val="#ppt_y"/>
                                          </p:val>
                                        </p:tav>
                                        <p:tav tm="100000">
                                          <p:val>
                                            <p:strVal val="#ppt_y"/>
                                          </p:val>
                                        </p:tav>
                                      </p:tavLst>
                                    </p:anim>
                                    <p:anim calcmode="lin" valueType="num">
                                      <p:cBhvr>
                                        <p:cTn id="9" dur="500" fill="hold"/>
                                        <p:tgtEl>
                                          <p:spTgt spid="156680"/>
                                        </p:tgtEl>
                                        <p:attrNameLst>
                                          <p:attrName>ppt_w</p:attrName>
                                        </p:attrNameLst>
                                      </p:cBhvr>
                                      <p:tavLst>
                                        <p:tav tm="0">
                                          <p:val>
                                            <p:fltVal val="0"/>
                                          </p:val>
                                        </p:tav>
                                        <p:tav tm="100000">
                                          <p:val>
                                            <p:strVal val="#ppt_w"/>
                                          </p:val>
                                        </p:tav>
                                      </p:tavLst>
                                    </p:anim>
                                    <p:anim calcmode="lin" valueType="num">
                                      <p:cBhvr>
                                        <p:cTn id="10" dur="500" fill="hold"/>
                                        <p:tgtEl>
                                          <p:spTgt spid="156680"/>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156677"/>
                                        </p:tgtEl>
                                        <p:attrNameLst>
                                          <p:attrName>style.visibility</p:attrName>
                                        </p:attrNameLst>
                                      </p:cBhvr>
                                      <p:to>
                                        <p:strVal val="visible"/>
                                      </p:to>
                                    </p:set>
                                    <p:anim calcmode="lin" valueType="num">
                                      <p:cBhvr>
                                        <p:cTn id="15" dur="500" fill="hold"/>
                                        <p:tgtEl>
                                          <p:spTgt spid="156677"/>
                                        </p:tgtEl>
                                        <p:attrNameLst>
                                          <p:attrName>ppt_w</p:attrName>
                                        </p:attrNameLst>
                                      </p:cBhvr>
                                      <p:tavLst>
                                        <p:tav tm="0">
                                          <p:val>
                                            <p:fltVal val="0"/>
                                          </p:val>
                                        </p:tav>
                                        <p:tav tm="100000">
                                          <p:val>
                                            <p:strVal val="#ppt_w"/>
                                          </p:val>
                                        </p:tav>
                                      </p:tavLst>
                                    </p:anim>
                                    <p:anim calcmode="lin" valueType="num">
                                      <p:cBhvr>
                                        <p:cTn id="16" dur="500" fill="hold"/>
                                        <p:tgtEl>
                                          <p:spTgt spid="15667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Picture 2" descr="wang"/>
          <p:cNvPicPr>
            <a:picLocks noChangeAspect="1" noChangeArrowheads="1"/>
          </p:cNvPicPr>
          <p:nvPr/>
        </p:nvPicPr>
        <p:blipFill>
          <a:blip r:embed="rId5"/>
          <a:srcRect/>
          <a:stretch>
            <a:fillRect/>
          </a:stretch>
        </p:blipFill>
        <p:spPr bwMode="auto">
          <a:xfrm>
            <a:off x="0" y="0"/>
            <a:ext cx="9144000" cy="5791200"/>
          </a:xfrm>
          <a:prstGeom prst="rect">
            <a:avLst/>
          </a:prstGeom>
          <a:noFill/>
          <a:ln w="9525">
            <a:noFill/>
            <a:miter lim="800000"/>
            <a:headEnd/>
            <a:tailEnd/>
          </a:ln>
        </p:spPr>
      </p:pic>
      <p:sp>
        <p:nvSpPr>
          <p:cNvPr id="158723" name="Text Box 3"/>
          <p:cNvSpPr txBox="1">
            <a:spLocks noChangeArrowheads="1"/>
          </p:cNvSpPr>
          <p:nvPr/>
        </p:nvSpPr>
        <p:spPr bwMode="auto">
          <a:xfrm>
            <a:off x="0" y="6019800"/>
            <a:ext cx="8966200" cy="579438"/>
          </a:xfrm>
          <a:prstGeom prst="rect">
            <a:avLst/>
          </a:prstGeom>
          <a:noFill/>
          <a:ln w="9525">
            <a:noFill/>
            <a:miter lim="800000"/>
          </a:ln>
        </p:spPr>
        <p:txBody>
          <a:bodyPr>
            <a:spAutoFit/>
          </a:bodyPr>
          <a:lstStyle/>
          <a:p>
            <a:pPr eaLnBrk="0" hangingPunct="0"/>
            <a:r>
              <a:rPr lang="en-US" altLang="zh-CN" sz="3200" b="1">
                <a:latin typeface="Times New Roman" panose="02020603050405020304" pitchFamily="18" charset="0"/>
              </a:rPr>
              <a:t>  </a:t>
            </a:r>
            <a:r>
              <a:rPr lang="zh-CN" altLang="en-US" sz="3200" b="1">
                <a:latin typeface="Times New Roman" panose="02020603050405020304" pitchFamily="18" charset="0"/>
              </a:rPr>
              <a:t>雪    地面     短棒    竹筛    秕谷    长绳    人   鸟雀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158722"/>
                                        </p:tgtEl>
                                        <p:attrNameLst>
                                          <p:attrName>style.visibility</p:attrName>
                                        </p:attrNameLst>
                                      </p:cBhvr>
                                      <p:to>
                                        <p:strVal val="visible"/>
                                      </p:to>
                                    </p:set>
                                    <p:animEffect transition="in" filter="barn(outHorizontal)">
                                      <p:cBhvr>
                                        <p:cTn id="7" dur="500"/>
                                        <p:tgtEl>
                                          <p:spTgt spid="158722"/>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58723"/>
                                        </p:tgtEl>
                                        <p:attrNameLst>
                                          <p:attrName>style.visibility</p:attrName>
                                        </p:attrNameLst>
                                      </p:cBhvr>
                                      <p:to>
                                        <p:strVal val="visible"/>
                                      </p:to>
                                    </p:set>
                                    <p:animEffect transition="in" filter="box(out)">
                                      <p:cBhvr>
                                        <p:cTn id="12" dur="500"/>
                                        <p:tgtEl>
                                          <p:spTgt spid="158723"/>
                                        </p:tgtEl>
                                      </p:cBhvr>
                                    </p:animEffect>
                                  </p:childTnLst>
                                  <p:subTnLst>
                                    <p:audio>
                                      <p:cMediaNode>
                                        <p:cTn display="0" masterRel="sameClick">
                                          <p:stCondLst>
                                            <p:cond evt="begin" delay="0">
                                              <p:tn val="10"/>
                                            </p:cond>
                                          </p:stCondLst>
                                          <p:endCondLst>
                                            <p:cond evt="onStopAudio" delay="0">
                                              <p:tgtEl>
                                                <p:sldTgt/>
                                              </p:tgtEl>
                                            </p:cond>
                                          </p:endCondLst>
                                        </p:cTn>
                                        <p:tgtEl>
                                          <p:sndTgt r:embed="rId4"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3"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ext Box 2">
            <a:hlinkClick r:id="rId3" action="ppaction://hlinksldjump"/>
          </p:cNvPr>
          <p:cNvSpPr txBox="1">
            <a:spLocks noChangeArrowheads="1"/>
          </p:cNvSpPr>
          <p:nvPr/>
        </p:nvSpPr>
        <p:spPr bwMode="auto">
          <a:xfrm>
            <a:off x="755650" y="981075"/>
            <a:ext cx="8064500" cy="1311275"/>
          </a:xfrm>
          <a:prstGeom prst="rect">
            <a:avLst/>
          </a:prstGeom>
          <a:noFill/>
          <a:ln w="9525">
            <a:noFill/>
            <a:miter lim="800000"/>
          </a:ln>
        </p:spPr>
        <p:txBody>
          <a:bodyPr>
            <a:spAutoFit/>
          </a:bodyPr>
          <a:lstStyle/>
          <a:p>
            <a:pPr algn="just">
              <a:spcBef>
                <a:spcPct val="50000"/>
              </a:spcBef>
            </a:pPr>
            <a:r>
              <a:rPr kumimoji="1" lang="en-US" altLang="zh-CN" sz="4000" b="1">
                <a:latin typeface="Times New Roman" panose="02020603050405020304" pitchFamily="18" charset="0"/>
              </a:rPr>
              <a:t>        2</a:t>
            </a:r>
            <a:r>
              <a:rPr kumimoji="1" lang="zh-CN" altLang="en-US" sz="4000" b="1">
                <a:latin typeface="Times New Roman" panose="02020603050405020304" pitchFamily="18" charset="0"/>
              </a:rPr>
              <a:t>、找出表示捕鸟动作的词，说说这些词的作用。</a:t>
            </a:r>
          </a:p>
        </p:txBody>
      </p:sp>
      <p:sp>
        <p:nvSpPr>
          <p:cNvPr id="45058" name="Text Box 3"/>
          <p:cNvSpPr txBox="1">
            <a:spLocks noChangeArrowheads="1"/>
          </p:cNvSpPr>
          <p:nvPr/>
        </p:nvSpPr>
        <p:spPr bwMode="auto">
          <a:xfrm>
            <a:off x="990600" y="5486400"/>
            <a:ext cx="7162800" cy="519113"/>
          </a:xfrm>
          <a:prstGeom prst="rect">
            <a:avLst/>
          </a:prstGeom>
          <a:noFill/>
          <a:ln w="9525">
            <a:noFill/>
            <a:miter lim="800000"/>
          </a:ln>
        </p:spPr>
        <p:txBody>
          <a:bodyPr>
            <a:spAutoFit/>
          </a:bodyPr>
          <a:lstStyle/>
          <a:p>
            <a:pPr algn="just">
              <a:spcBef>
                <a:spcPct val="50000"/>
              </a:spcBef>
            </a:pPr>
            <a:endParaRPr kumimoji="1" lang="zh-CN" altLang="zh-CN" sz="2800" b="1">
              <a:latin typeface="Times New Roman" panose="02020603050405020304" pitchFamily="18" charset="0"/>
            </a:endParaRPr>
          </a:p>
        </p:txBody>
      </p:sp>
      <p:sp>
        <p:nvSpPr>
          <p:cNvPr id="160772" name="Text Box 4">
            <a:hlinkClick r:id="rId3" action="ppaction://hlinksldjump"/>
          </p:cNvPr>
          <p:cNvSpPr txBox="1">
            <a:spLocks noChangeArrowheads="1"/>
          </p:cNvSpPr>
          <p:nvPr/>
        </p:nvSpPr>
        <p:spPr bwMode="auto">
          <a:xfrm>
            <a:off x="971550" y="2708275"/>
            <a:ext cx="628650" cy="701675"/>
          </a:xfrm>
          <a:prstGeom prst="rect">
            <a:avLst/>
          </a:prstGeom>
          <a:noFill/>
          <a:ln w="9525">
            <a:noFill/>
            <a:miter lim="800000"/>
          </a:ln>
        </p:spPr>
        <p:txBody>
          <a:bodyPr>
            <a:spAutoFit/>
          </a:bodyPr>
          <a:lstStyle/>
          <a:p>
            <a:pPr algn="just">
              <a:spcBef>
                <a:spcPct val="50000"/>
              </a:spcBef>
            </a:pPr>
            <a:r>
              <a:rPr kumimoji="1" lang="zh-CN" altLang="en-US" sz="4000" b="1">
                <a:solidFill>
                  <a:srgbClr val="FF0000"/>
                </a:solidFill>
                <a:latin typeface="Times New Roman" panose="02020603050405020304" pitchFamily="18" charset="0"/>
              </a:rPr>
              <a:t>扫</a:t>
            </a:r>
          </a:p>
        </p:txBody>
      </p:sp>
      <p:sp>
        <p:nvSpPr>
          <p:cNvPr id="160773" name="Text Box 5">
            <a:hlinkClick r:id="rId3" action="ppaction://hlinksldjump"/>
          </p:cNvPr>
          <p:cNvSpPr txBox="1">
            <a:spLocks noChangeArrowheads="1"/>
          </p:cNvSpPr>
          <p:nvPr/>
        </p:nvSpPr>
        <p:spPr bwMode="auto">
          <a:xfrm>
            <a:off x="1763713" y="2708275"/>
            <a:ext cx="542925" cy="701675"/>
          </a:xfrm>
          <a:prstGeom prst="rect">
            <a:avLst/>
          </a:prstGeom>
          <a:noFill/>
          <a:ln w="9525">
            <a:noFill/>
            <a:miter lim="800000"/>
          </a:ln>
        </p:spPr>
        <p:txBody>
          <a:bodyPr>
            <a:spAutoFit/>
          </a:bodyPr>
          <a:lstStyle/>
          <a:p>
            <a:pPr algn="just">
              <a:spcBef>
                <a:spcPct val="50000"/>
              </a:spcBef>
            </a:pPr>
            <a:r>
              <a:rPr kumimoji="1" lang="zh-CN" altLang="en-US" sz="4000" b="1">
                <a:solidFill>
                  <a:srgbClr val="FF0000"/>
                </a:solidFill>
                <a:latin typeface="Times New Roman" panose="02020603050405020304" pitchFamily="18" charset="0"/>
              </a:rPr>
              <a:t>露</a:t>
            </a:r>
          </a:p>
        </p:txBody>
      </p:sp>
      <p:sp>
        <p:nvSpPr>
          <p:cNvPr id="160774" name="Text Box 6">
            <a:hlinkClick r:id="rId3" action="ppaction://hlinksldjump"/>
          </p:cNvPr>
          <p:cNvSpPr txBox="1">
            <a:spLocks noChangeArrowheads="1"/>
          </p:cNvSpPr>
          <p:nvPr/>
        </p:nvSpPr>
        <p:spPr bwMode="auto">
          <a:xfrm>
            <a:off x="2411413" y="2708275"/>
            <a:ext cx="533400" cy="701675"/>
          </a:xfrm>
          <a:prstGeom prst="rect">
            <a:avLst/>
          </a:prstGeom>
          <a:noFill/>
          <a:ln w="9525">
            <a:noFill/>
            <a:miter lim="800000"/>
          </a:ln>
        </p:spPr>
        <p:txBody>
          <a:bodyPr>
            <a:spAutoFit/>
          </a:bodyPr>
          <a:lstStyle/>
          <a:p>
            <a:pPr algn="just">
              <a:spcBef>
                <a:spcPct val="50000"/>
              </a:spcBef>
            </a:pPr>
            <a:r>
              <a:rPr kumimoji="1" lang="zh-CN" altLang="en-US" sz="4000" b="1">
                <a:solidFill>
                  <a:srgbClr val="FF0000"/>
                </a:solidFill>
                <a:latin typeface="Times New Roman" panose="02020603050405020304" pitchFamily="18" charset="0"/>
              </a:rPr>
              <a:t>支</a:t>
            </a:r>
          </a:p>
        </p:txBody>
      </p:sp>
      <p:sp>
        <p:nvSpPr>
          <p:cNvPr id="160775" name="Text Box 7">
            <a:hlinkClick r:id="rId3" action="ppaction://hlinksldjump"/>
          </p:cNvPr>
          <p:cNvSpPr txBox="1">
            <a:spLocks noChangeArrowheads="1"/>
          </p:cNvSpPr>
          <p:nvPr/>
        </p:nvSpPr>
        <p:spPr bwMode="auto">
          <a:xfrm>
            <a:off x="3132138" y="2708275"/>
            <a:ext cx="523875" cy="701675"/>
          </a:xfrm>
          <a:prstGeom prst="rect">
            <a:avLst/>
          </a:prstGeom>
          <a:noFill/>
          <a:ln w="9525">
            <a:noFill/>
            <a:miter lim="800000"/>
          </a:ln>
        </p:spPr>
        <p:txBody>
          <a:bodyPr>
            <a:spAutoFit/>
          </a:bodyPr>
          <a:lstStyle/>
          <a:p>
            <a:pPr algn="just">
              <a:spcBef>
                <a:spcPct val="50000"/>
              </a:spcBef>
            </a:pPr>
            <a:r>
              <a:rPr kumimoji="1" lang="zh-CN" altLang="en-US" sz="4000" b="1">
                <a:solidFill>
                  <a:srgbClr val="FF0000"/>
                </a:solidFill>
                <a:latin typeface="Times New Roman" panose="02020603050405020304" pitchFamily="18" charset="0"/>
              </a:rPr>
              <a:t>撒</a:t>
            </a:r>
          </a:p>
        </p:txBody>
      </p:sp>
      <p:sp>
        <p:nvSpPr>
          <p:cNvPr id="160776" name="Text Box 8">
            <a:hlinkClick r:id="rId3" action="ppaction://hlinksldjump"/>
          </p:cNvPr>
          <p:cNvSpPr txBox="1">
            <a:spLocks noChangeArrowheads="1"/>
          </p:cNvSpPr>
          <p:nvPr/>
        </p:nvSpPr>
        <p:spPr bwMode="auto">
          <a:xfrm>
            <a:off x="3851275" y="2708275"/>
            <a:ext cx="590550" cy="701675"/>
          </a:xfrm>
          <a:prstGeom prst="rect">
            <a:avLst/>
          </a:prstGeom>
          <a:noFill/>
          <a:ln w="9525">
            <a:noFill/>
            <a:miter lim="800000"/>
          </a:ln>
        </p:spPr>
        <p:txBody>
          <a:bodyPr>
            <a:spAutoFit/>
          </a:bodyPr>
          <a:lstStyle/>
          <a:p>
            <a:pPr algn="just">
              <a:spcBef>
                <a:spcPct val="50000"/>
              </a:spcBef>
            </a:pPr>
            <a:r>
              <a:rPr kumimoji="1" lang="zh-CN" altLang="en-US" sz="4000" b="1">
                <a:solidFill>
                  <a:srgbClr val="FF0000"/>
                </a:solidFill>
                <a:latin typeface="Times New Roman" panose="02020603050405020304" pitchFamily="18" charset="0"/>
              </a:rPr>
              <a:t>系</a:t>
            </a:r>
          </a:p>
        </p:txBody>
      </p:sp>
      <p:sp>
        <p:nvSpPr>
          <p:cNvPr id="160777" name="Text Box 9">
            <a:hlinkClick r:id="rId3" action="ppaction://hlinksldjump"/>
          </p:cNvPr>
          <p:cNvSpPr txBox="1">
            <a:spLocks noChangeArrowheads="1"/>
          </p:cNvSpPr>
          <p:nvPr/>
        </p:nvSpPr>
        <p:spPr bwMode="auto">
          <a:xfrm>
            <a:off x="4572000" y="2708275"/>
            <a:ext cx="504825" cy="701675"/>
          </a:xfrm>
          <a:prstGeom prst="rect">
            <a:avLst/>
          </a:prstGeom>
          <a:noFill/>
          <a:ln w="9525">
            <a:noFill/>
            <a:miter lim="800000"/>
          </a:ln>
        </p:spPr>
        <p:txBody>
          <a:bodyPr>
            <a:spAutoFit/>
          </a:bodyPr>
          <a:lstStyle/>
          <a:p>
            <a:pPr algn="just">
              <a:spcBef>
                <a:spcPct val="50000"/>
              </a:spcBef>
            </a:pPr>
            <a:r>
              <a:rPr kumimoji="1" lang="zh-CN" altLang="en-US" sz="4000" b="1">
                <a:solidFill>
                  <a:srgbClr val="FF0000"/>
                </a:solidFill>
                <a:latin typeface="Times New Roman" panose="02020603050405020304" pitchFamily="18" charset="0"/>
              </a:rPr>
              <a:t>牵</a:t>
            </a:r>
          </a:p>
        </p:txBody>
      </p:sp>
      <p:sp>
        <p:nvSpPr>
          <p:cNvPr id="160778" name="Text Box 10">
            <a:hlinkClick r:id="rId3" action="ppaction://hlinksldjump"/>
          </p:cNvPr>
          <p:cNvSpPr txBox="1">
            <a:spLocks noChangeArrowheads="1"/>
          </p:cNvSpPr>
          <p:nvPr/>
        </p:nvSpPr>
        <p:spPr bwMode="auto">
          <a:xfrm>
            <a:off x="6084888" y="2708275"/>
            <a:ext cx="561975" cy="701675"/>
          </a:xfrm>
          <a:prstGeom prst="rect">
            <a:avLst/>
          </a:prstGeom>
          <a:noFill/>
          <a:ln w="9525">
            <a:noFill/>
            <a:miter lim="800000"/>
          </a:ln>
        </p:spPr>
        <p:txBody>
          <a:bodyPr>
            <a:spAutoFit/>
          </a:bodyPr>
          <a:lstStyle/>
          <a:p>
            <a:pPr algn="just">
              <a:spcBef>
                <a:spcPct val="50000"/>
              </a:spcBef>
            </a:pPr>
            <a:r>
              <a:rPr kumimoji="1" lang="zh-CN" altLang="en-US" sz="4000" b="1">
                <a:solidFill>
                  <a:srgbClr val="FF0000"/>
                </a:solidFill>
                <a:latin typeface="Times New Roman" panose="02020603050405020304" pitchFamily="18" charset="0"/>
              </a:rPr>
              <a:t>拉</a:t>
            </a:r>
          </a:p>
        </p:txBody>
      </p:sp>
      <p:sp>
        <p:nvSpPr>
          <p:cNvPr id="160779" name="Text Box 11">
            <a:hlinkClick r:id="rId3" action="ppaction://hlinksldjump"/>
          </p:cNvPr>
          <p:cNvSpPr txBox="1">
            <a:spLocks noChangeArrowheads="1"/>
          </p:cNvSpPr>
          <p:nvPr/>
        </p:nvSpPr>
        <p:spPr bwMode="auto">
          <a:xfrm>
            <a:off x="5364163" y="2708275"/>
            <a:ext cx="495300" cy="701675"/>
          </a:xfrm>
          <a:prstGeom prst="rect">
            <a:avLst/>
          </a:prstGeom>
          <a:noFill/>
          <a:ln w="9525">
            <a:noFill/>
            <a:miter lim="800000"/>
          </a:ln>
        </p:spPr>
        <p:txBody>
          <a:bodyPr>
            <a:spAutoFit/>
          </a:bodyPr>
          <a:lstStyle/>
          <a:p>
            <a:pPr algn="just">
              <a:spcBef>
                <a:spcPct val="50000"/>
              </a:spcBef>
            </a:pPr>
            <a:r>
              <a:rPr kumimoji="1" lang="zh-CN" altLang="en-US" sz="4000" b="1">
                <a:solidFill>
                  <a:srgbClr val="FF0000"/>
                </a:solidFill>
                <a:latin typeface="Times New Roman" panose="02020603050405020304" pitchFamily="18" charset="0"/>
              </a:rPr>
              <a:t>看</a:t>
            </a:r>
          </a:p>
        </p:txBody>
      </p:sp>
      <p:sp>
        <p:nvSpPr>
          <p:cNvPr id="160780" name="Text Box 12">
            <a:hlinkClick r:id="rId3" action="ppaction://hlinksldjump"/>
          </p:cNvPr>
          <p:cNvSpPr txBox="1">
            <a:spLocks noChangeArrowheads="1"/>
          </p:cNvSpPr>
          <p:nvPr/>
        </p:nvSpPr>
        <p:spPr bwMode="auto">
          <a:xfrm>
            <a:off x="6804025" y="2708275"/>
            <a:ext cx="552450" cy="701675"/>
          </a:xfrm>
          <a:prstGeom prst="rect">
            <a:avLst/>
          </a:prstGeom>
          <a:noFill/>
          <a:ln w="9525">
            <a:noFill/>
            <a:miter lim="800000"/>
          </a:ln>
        </p:spPr>
        <p:txBody>
          <a:bodyPr>
            <a:spAutoFit/>
          </a:bodyPr>
          <a:lstStyle/>
          <a:p>
            <a:pPr algn="just">
              <a:spcBef>
                <a:spcPct val="50000"/>
              </a:spcBef>
            </a:pPr>
            <a:r>
              <a:rPr kumimoji="1" lang="zh-CN" altLang="en-US" sz="4000" b="1">
                <a:solidFill>
                  <a:srgbClr val="FF0000"/>
                </a:solidFill>
                <a:latin typeface="Times New Roman" panose="02020603050405020304" pitchFamily="18" charset="0"/>
              </a:rPr>
              <a:t>罩</a:t>
            </a:r>
          </a:p>
        </p:txBody>
      </p:sp>
      <p:pic>
        <p:nvPicPr>
          <p:cNvPr id="160781" name="Picture 13" descr="button43"/>
          <p:cNvPicPr preferRelativeResize="0">
            <a:picLocks noChangeArrowheads="1"/>
          </p:cNvPicPr>
          <p:nvPr/>
        </p:nvPicPr>
        <p:blipFill>
          <a:blip r:embed="rId4"/>
          <a:srcRect/>
          <a:stretch>
            <a:fillRect/>
          </a:stretch>
        </p:blipFill>
        <p:spPr bwMode="auto">
          <a:xfrm>
            <a:off x="468313" y="2781300"/>
            <a:ext cx="457200" cy="457200"/>
          </a:xfrm>
          <a:prstGeom prst="rect">
            <a:avLst/>
          </a:prstGeom>
          <a:noFill/>
          <a:ln w="9525">
            <a:noFill/>
            <a:miter lim="800000"/>
            <a:headEnd/>
            <a:tailEnd/>
          </a:ln>
        </p:spPr>
      </p:pic>
      <p:sp>
        <p:nvSpPr>
          <p:cNvPr id="160782" name="Text Box 14"/>
          <p:cNvSpPr txBox="1">
            <a:spLocks noChangeArrowheads="1"/>
          </p:cNvSpPr>
          <p:nvPr/>
        </p:nvSpPr>
        <p:spPr bwMode="auto">
          <a:xfrm>
            <a:off x="684213" y="3716338"/>
            <a:ext cx="7704137" cy="2289175"/>
          </a:xfrm>
          <a:prstGeom prst="rect">
            <a:avLst/>
          </a:prstGeom>
          <a:noFill/>
          <a:ln w="9525">
            <a:noFill/>
            <a:miter lim="800000"/>
          </a:ln>
        </p:spPr>
        <p:txBody>
          <a:bodyPr>
            <a:spAutoFit/>
          </a:bodyPr>
          <a:lstStyle/>
          <a:p>
            <a:r>
              <a:rPr kumimoji="1" lang="en-US" altLang="zh-CN" sz="3600" b="1">
                <a:latin typeface="宋体" panose="02010600030101010101" pitchFamily="2" charset="-122"/>
              </a:rPr>
              <a:t>    </a:t>
            </a:r>
            <a:r>
              <a:rPr kumimoji="1" lang="zh-CN" altLang="en-US" sz="3600" b="1">
                <a:latin typeface="宋体" panose="02010600030101010101" pitchFamily="2" charset="-122"/>
              </a:rPr>
              <a:t>准确、生动、真切写出捕鸟地全过程，也从捕鸟活动写出捕鸟时的兴奋惊喜之情，不点乐园，却乐在其中。</a:t>
            </a:r>
          </a:p>
          <a:p>
            <a:endParaRPr lang="en-US" altLang="zh-CN" sz="3600" b="1">
              <a:solidFill>
                <a:srgbClr val="0000FF"/>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6078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6077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6077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6077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6077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6077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6077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6077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16077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6078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60782"/>
                                        </p:tgtEl>
                                        <p:attrNameLst>
                                          <p:attrName>style.visibility</p:attrName>
                                        </p:attrNameLst>
                                      </p:cBhvr>
                                      <p:to>
                                        <p:strVal val="visible"/>
                                      </p:to>
                                    </p:set>
                                    <p:animEffect transition="in" filter="box(in)">
                                      <p:cBhvr>
                                        <p:cTn id="47" dur="500"/>
                                        <p:tgtEl>
                                          <p:spTgt spid="1607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2" grpId="0" autoUpdateAnimBg="0"/>
      <p:bldP spid="160773" grpId="0" autoUpdateAnimBg="0"/>
      <p:bldP spid="160774" grpId="0" autoUpdateAnimBg="0"/>
      <p:bldP spid="160775" grpId="0" autoUpdateAnimBg="0"/>
      <p:bldP spid="160776" grpId="0" autoUpdateAnimBg="0"/>
      <p:bldP spid="160777" grpId="0" autoUpdateAnimBg="0"/>
      <p:bldP spid="160778" grpId="0" autoUpdateAnimBg="0"/>
      <p:bldP spid="160779" grpId="0" autoUpdateAnimBg="0"/>
      <p:bldP spid="160780" grpId="0" autoUpdateAnimBg="0"/>
      <p:bldP spid="16078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Text Box 2"/>
          <p:cNvSpPr txBox="1">
            <a:spLocks noChangeArrowheads="1"/>
          </p:cNvSpPr>
          <p:nvPr/>
        </p:nvSpPr>
        <p:spPr bwMode="auto">
          <a:xfrm>
            <a:off x="609600" y="3484563"/>
            <a:ext cx="5105400" cy="520700"/>
          </a:xfrm>
          <a:prstGeom prst="rect">
            <a:avLst/>
          </a:prstGeom>
          <a:noFill/>
          <a:ln w="9525">
            <a:noFill/>
            <a:miter lim="800000"/>
          </a:ln>
        </p:spPr>
        <p:txBody>
          <a:bodyPr tIns="0">
            <a:spAutoFit/>
          </a:bodyPr>
          <a:lstStyle/>
          <a:p>
            <a:pPr>
              <a:lnSpc>
                <a:spcPct val="130000"/>
              </a:lnSpc>
              <a:spcBef>
                <a:spcPct val="50000"/>
              </a:spcBef>
            </a:pPr>
            <a:r>
              <a:rPr kumimoji="1" lang="zh-CN" altLang="en-US" sz="2400" b="1">
                <a:solidFill>
                  <a:srgbClr val="FF3300"/>
                </a:solidFill>
                <a:latin typeface="Times New Roman" panose="02020603050405020304" pitchFamily="18" charset="0"/>
              </a:rPr>
              <a:t>百草园的景物</a:t>
            </a:r>
            <a:r>
              <a:rPr kumimoji="1" lang="zh-CN" altLang="en-US" sz="2400" b="1">
                <a:latin typeface="Times New Roman" panose="02020603050405020304" pitchFamily="18" charset="0"/>
              </a:rPr>
              <a:t>有声有色，充满乐趣。</a:t>
            </a:r>
          </a:p>
        </p:txBody>
      </p:sp>
      <p:sp>
        <p:nvSpPr>
          <p:cNvPr id="395267" name="AutoShape 3" descr="3"/>
          <p:cNvSpPr>
            <a:spLocks noChangeArrowheads="1"/>
          </p:cNvSpPr>
          <p:nvPr/>
        </p:nvSpPr>
        <p:spPr bwMode="auto">
          <a:xfrm>
            <a:off x="142875" y="981075"/>
            <a:ext cx="4318000" cy="2519363"/>
          </a:xfrm>
          <a:prstGeom prst="roundRect">
            <a:avLst>
              <a:gd name="adj" fmla="val 16667"/>
            </a:avLst>
          </a:prstGeom>
          <a:blipFill dpi="0" rotWithShape="0">
            <a:blip r:embed="rId2"/>
            <a:srcRect/>
            <a:stretch>
              <a:fillRect/>
            </a:stretch>
          </a:blipFill>
          <a:ln w="76200">
            <a:solidFill>
              <a:srgbClr val="CC99FF"/>
            </a:solidFill>
            <a:round/>
          </a:ln>
        </p:spPr>
        <p:txBody>
          <a:bodyPr wrap="none" anchor="ctr"/>
          <a:lstStyle/>
          <a:p>
            <a:endParaRPr lang="zh-CN" altLang="en-US">
              <a:latin typeface="Times New Roman" panose="02020603050405020304" pitchFamily="18" charset="0"/>
            </a:endParaRPr>
          </a:p>
        </p:txBody>
      </p:sp>
      <p:sp>
        <p:nvSpPr>
          <p:cNvPr id="395268" name="AutoShape 4" descr="3"/>
          <p:cNvSpPr>
            <a:spLocks noChangeArrowheads="1"/>
          </p:cNvSpPr>
          <p:nvPr/>
        </p:nvSpPr>
        <p:spPr bwMode="auto">
          <a:xfrm>
            <a:off x="4678363" y="981075"/>
            <a:ext cx="4318000" cy="2519363"/>
          </a:xfrm>
          <a:prstGeom prst="roundRect">
            <a:avLst>
              <a:gd name="adj" fmla="val 16667"/>
            </a:avLst>
          </a:prstGeom>
          <a:blipFill dpi="0" rotWithShape="0">
            <a:blip r:embed="rId3"/>
            <a:srcRect/>
            <a:stretch>
              <a:fillRect/>
            </a:stretch>
          </a:blipFill>
          <a:ln w="76200">
            <a:solidFill>
              <a:srgbClr val="CC99FF"/>
            </a:solidFill>
            <a:round/>
          </a:ln>
        </p:spPr>
        <p:txBody>
          <a:bodyPr wrap="none" anchor="ctr"/>
          <a:lstStyle/>
          <a:p>
            <a:endParaRPr lang="zh-CN" altLang="en-US">
              <a:latin typeface="Times New Roman" panose="02020603050405020304" pitchFamily="18" charset="0"/>
            </a:endParaRPr>
          </a:p>
        </p:txBody>
      </p:sp>
      <p:sp>
        <p:nvSpPr>
          <p:cNvPr id="395269" name="AutoShape 5"/>
          <p:cNvSpPr>
            <a:spLocks noChangeArrowheads="1"/>
          </p:cNvSpPr>
          <p:nvPr/>
        </p:nvSpPr>
        <p:spPr bwMode="auto">
          <a:xfrm>
            <a:off x="228600" y="3548063"/>
            <a:ext cx="457200" cy="457200"/>
          </a:xfrm>
          <a:prstGeom prst="upArrow">
            <a:avLst>
              <a:gd name="adj1" fmla="val 50000"/>
              <a:gd name="adj2" fmla="val 25000"/>
            </a:avLst>
          </a:prstGeom>
          <a:solidFill>
            <a:srgbClr val="FF0000"/>
          </a:solidFill>
          <a:ln w="9525">
            <a:solidFill>
              <a:schemeClr val="tx1"/>
            </a:solidFill>
            <a:miter lim="800000"/>
          </a:ln>
        </p:spPr>
        <p:txBody>
          <a:bodyPr wrap="none" anchor="ctr"/>
          <a:lstStyle/>
          <a:p>
            <a:endParaRPr lang="zh-CN" altLang="en-US">
              <a:latin typeface="Times New Roman" panose="02020603050405020304" pitchFamily="18" charset="0"/>
            </a:endParaRPr>
          </a:p>
        </p:txBody>
      </p:sp>
      <p:sp>
        <p:nvSpPr>
          <p:cNvPr id="395270" name="Text Box 6"/>
          <p:cNvSpPr txBox="1">
            <a:spLocks noChangeArrowheads="1"/>
          </p:cNvSpPr>
          <p:nvPr/>
        </p:nvSpPr>
        <p:spPr bwMode="auto">
          <a:xfrm>
            <a:off x="4433888" y="4535488"/>
            <a:ext cx="2082800" cy="2133600"/>
          </a:xfrm>
          <a:prstGeom prst="rect">
            <a:avLst/>
          </a:prstGeom>
          <a:noFill/>
          <a:ln w="9525">
            <a:noFill/>
            <a:miter lim="800000"/>
          </a:ln>
        </p:spPr>
        <p:txBody>
          <a:bodyPr vert="eaVert">
            <a:spAutoFit/>
          </a:bodyPr>
          <a:lstStyle/>
          <a:p>
            <a:pPr>
              <a:lnSpc>
                <a:spcPct val="130000"/>
              </a:lnSpc>
              <a:spcBef>
                <a:spcPct val="50000"/>
              </a:spcBef>
            </a:pPr>
            <a:r>
              <a:rPr kumimoji="1" lang="zh-CN" altLang="en-US" sz="2400" b="1">
                <a:solidFill>
                  <a:srgbClr val="FF3300"/>
                </a:solidFill>
                <a:latin typeface="Times New Roman" panose="02020603050405020304" pitchFamily="18" charset="0"/>
              </a:rPr>
              <a:t>美女蛇故事</a:t>
            </a:r>
            <a:r>
              <a:rPr kumimoji="1" lang="zh-CN" altLang="en-US" sz="2400" b="1">
                <a:latin typeface="Times New Roman" panose="02020603050405020304" pitchFamily="18" charset="0"/>
              </a:rPr>
              <a:t>增添了神秘色彩，丰富了情趣。</a:t>
            </a:r>
          </a:p>
        </p:txBody>
      </p:sp>
      <p:sp>
        <p:nvSpPr>
          <p:cNvPr id="395271" name="AutoShape 7"/>
          <p:cNvSpPr>
            <a:spLocks noChangeArrowheads="1"/>
          </p:cNvSpPr>
          <p:nvPr/>
        </p:nvSpPr>
        <p:spPr bwMode="auto">
          <a:xfrm>
            <a:off x="4546600" y="5059363"/>
            <a:ext cx="457200" cy="457200"/>
          </a:xfrm>
          <a:prstGeom prst="leftArrow">
            <a:avLst>
              <a:gd name="adj1" fmla="val 50000"/>
              <a:gd name="adj2" fmla="val 25000"/>
            </a:avLst>
          </a:prstGeom>
          <a:solidFill>
            <a:srgbClr val="FF0000"/>
          </a:solidFill>
          <a:ln w="9525">
            <a:solidFill>
              <a:schemeClr val="tx1"/>
            </a:solidFill>
            <a:miter lim="800000"/>
          </a:ln>
        </p:spPr>
        <p:txBody>
          <a:bodyPr wrap="none" anchor="ctr"/>
          <a:lstStyle/>
          <a:p>
            <a:endParaRPr lang="zh-CN" altLang="en-US">
              <a:latin typeface="Times New Roman" panose="02020603050405020304" pitchFamily="18" charset="0"/>
            </a:endParaRPr>
          </a:p>
        </p:txBody>
      </p:sp>
      <p:sp>
        <p:nvSpPr>
          <p:cNvPr id="395272" name="Text Box 8"/>
          <p:cNvSpPr txBox="1">
            <a:spLocks noChangeArrowheads="1"/>
          </p:cNvSpPr>
          <p:nvPr/>
        </p:nvSpPr>
        <p:spPr bwMode="auto">
          <a:xfrm>
            <a:off x="5932488" y="3543300"/>
            <a:ext cx="2743200" cy="822325"/>
          </a:xfrm>
          <a:prstGeom prst="rect">
            <a:avLst/>
          </a:prstGeom>
          <a:noFill/>
          <a:ln w="9525">
            <a:noFill/>
            <a:miter lim="800000"/>
          </a:ln>
        </p:spPr>
        <p:txBody>
          <a:bodyPr>
            <a:spAutoFit/>
          </a:bodyPr>
          <a:lstStyle/>
          <a:p>
            <a:pPr>
              <a:spcBef>
                <a:spcPct val="50000"/>
              </a:spcBef>
            </a:pPr>
            <a:r>
              <a:rPr kumimoji="1" lang="zh-CN" altLang="en-US" sz="2400" b="1">
                <a:solidFill>
                  <a:srgbClr val="FF3300"/>
                </a:solidFill>
                <a:latin typeface="Times New Roman" panose="02020603050405020304" pitchFamily="18" charset="0"/>
              </a:rPr>
              <a:t>雪地捕鸟</a:t>
            </a:r>
            <a:r>
              <a:rPr kumimoji="1" lang="zh-CN" altLang="en-US" sz="2400" b="1">
                <a:latin typeface="Times New Roman" panose="02020603050405020304" pitchFamily="18" charset="0"/>
              </a:rPr>
              <a:t>带来无穷乐趣。</a:t>
            </a:r>
          </a:p>
        </p:txBody>
      </p:sp>
      <p:sp>
        <p:nvSpPr>
          <p:cNvPr id="395273" name="AutoShape 9"/>
          <p:cNvSpPr>
            <a:spLocks noChangeArrowheads="1"/>
          </p:cNvSpPr>
          <p:nvPr/>
        </p:nvSpPr>
        <p:spPr bwMode="auto">
          <a:xfrm>
            <a:off x="5554663" y="3548063"/>
            <a:ext cx="457200" cy="457200"/>
          </a:xfrm>
          <a:prstGeom prst="upArrow">
            <a:avLst>
              <a:gd name="adj1" fmla="val 50000"/>
              <a:gd name="adj2" fmla="val 25000"/>
            </a:avLst>
          </a:prstGeom>
          <a:solidFill>
            <a:srgbClr val="FF0000"/>
          </a:solidFill>
          <a:ln w="9525">
            <a:solidFill>
              <a:schemeClr val="tx1"/>
            </a:solidFill>
            <a:miter lim="800000"/>
          </a:ln>
        </p:spPr>
        <p:txBody>
          <a:bodyPr wrap="none" anchor="ctr"/>
          <a:lstStyle/>
          <a:p>
            <a:endParaRPr lang="zh-CN" altLang="en-US">
              <a:latin typeface="Times New Roman" panose="02020603050405020304" pitchFamily="18" charset="0"/>
            </a:endParaRPr>
          </a:p>
        </p:txBody>
      </p:sp>
      <p:sp>
        <p:nvSpPr>
          <p:cNvPr id="395274" name="WordArt 10"/>
          <p:cNvSpPr>
            <a:spLocks noChangeArrowheads="1" noChangeShapeType="1" noTextEdit="1"/>
          </p:cNvSpPr>
          <p:nvPr/>
        </p:nvSpPr>
        <p:spPr bwMode="auto">
          <a:xfrm>
            <a:off x="6492875" y="4797425"/>
            <a:ext cx="2474913" cy="1368425"/>
          </a:xfrm>
          <a:prstGeom prst="rect">
            <a:avLst/>
          </a:prstGeom>
        </p:spPr>
        <p:txBody>
          <a:bodyPr wrap="none" fromWordArt="1">
            <a:prstTxWarp prst="textPlain">
              <a:avLst>
                <a:gd name="adj" fmla="val 50000"/>
              </a:avLst>
            </a:prstTxWarp>
          </a:bodyPr>
          <a:lstStyle/>
          <a:p>
            <a:pPr algn="ctr"/>
            <a:r>
              <a:rPr lang="zh-CN" altLang="en-US" sz="3600" kern="1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rPr>
              <a:t>乐园</a:t>
            </a:r>
          </a:p>
        </p:txBody>
      </p:sp>
      <p:sp>
        <p:nvSpPr>
          <p:cNvPr id="395275" name="AutoShape 11" descr="3"/>
          <p:cNvSpPr>
            <a:spLocks noChangeArrowheads="1"/>
          </p:cNvSpPr>
          <p:nvPr/>
        </p:nvSpPr>
        <p:spPr bwMode="auto">
          <a:xfrm>
            <a:off x="179388" y="4222750"/>
            <a:ext cx="4318000" cy="2519363"/>
          </a:xfrm>
          <a:prstGeom prst="roundRect">
            <a:avLst>
              <a:gd name="adj" fmla="val 16667"/>
            </a:avLst>
          </a:prstGeom>
          <a:blipFill dpi="0" rotWithShape="0">
            <a:blip r:embed="rId4"/>
            <a:srcRect/>
            <a:stretch>
              <a:fillRect/>
            </a:stretch>
          </a:blipFill>
          <a:ln w="76200">
            <a:solidFill>
              <a:srgbClr val="CC99FF"/>
            </a:solidFill>
            <a:round/>
          </a:ln>
        </p:spPr>
        <p:txBody>
          <a:bodyPr wrap="none" anchor="ctr"/>
          <a:lstStyle/>
          <a:p>
            <a:endParaRPr lang="zh-CN" altLang="en-US">
              <a:latin typeface="Times New Roman" panose="02020603050405020304" pitchFamily="18" charset="0"/>
            </a:endParaRPr>
          </a:p>
        </p:txBody>
      </p:sp>
      <p:sp>
        <p:nvSpPr>
          <p:cNvPr id="48139" name="WordArt 12"/>
          <p:cNvSpPr>
            <a:spLocks noChangeArrowheads="1" noChangeShapeType="1" noTextEdit="1"/>
          </p:cNvSpPr>
          <p:nvPr/>
        </p:nvSpPr>
        <p:spPr bwMode="auto">
          <a:xfrm>
            <a:off x="539750" y="115888"/>
            <a:ext cx="3887788" cy="1009650"/>
          </a:xfrm>
          <a:prstGeom prst="rect">
            <a:avLst/>
          </a:prstGeom>
        </p:spPr>
        <p:txBody>
          <a:bodyPr wrap="none" fromWordArt="1">
            <a:prstTxWarp prst="textDoubleWave1">
              <a:avLst>
                <a:gd name="adj1" fmla="val 6500"/>
                <a:gd name="adj2" fmla="val 0"/>
              </a:avLst>
            </a:prstTxWarp>
          </a:bodyPr>
          <a:lstStyle/>
          <a:p>
            <a:pPr algn="ctr"/>
            <a:r>
              <a:rPr lang="zh-CN" altLang="en-US" sz="3600" kern="10" spc="-360">
                <a:ln w="12700">
                  <a:solidFill>
                    <a:srgbClr val="000099"/>
                  </a:solidFill>
                  <a:miter lim="800000"/>
                </a:ln>
                <a:solidFill>
                  <a:srgbClr val="33CCFF"/>
                </a:solidFill>
                <a:effectLst>
                  <a:outerShdw dist="125724" dir="18900000" algn="ctr" rotWithShape="0">
                    <a:srgbClr val="000099"/>
                  </a:outerShdw>
                </a:effectLst>
                <a:latin typeface="宋体" panose="02010600030101010101" pitchFamily="2" charset="-122"/>
                <a:ea typeface="宋体" panose="02010600030101010101" pitchFamily="2" charset="-122"/>
              </a:rPr>
              <a:t>百草园</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1000"/>
                                  </p:stCondLst>
                                  <p:childTnLst>
                                    <p:set>
                                      <p:cBhvr>
                                        <p:cTn id="6" dur="1" fill="hold">
                                          <p:stCondLst>
                                            <p:cond delay="0"/>
                                          </p:stCondLst>
                                        </p:cTn>
                                        <p:tgtEl>
                                          <p:spTgt spid="395267"/>
                                        </p:tgtEl>
                                        <p:attrNameLst>
                                          <p:attrName>style.visibility</p:attrName>
                                        </p:attrNameLst>
                                      </p:cBhvr>
                                      <p:to>
                                        <p:strVal val="visible"/>
                                      </p:to>
                                    </p:set>
                                    <p:animEffect transition="in" filter="randombar(vertical)">
                                      <p:cBhvr>
                                        <p:cTn id="7" dur="500"/>
                                        <p:tgtEl>
                                          <p:spTgt spid="395267"/>
                                        </p:tgtEl>
                                      </p:cBhvr>
                                    </p:animEffect>
                                  </p:childTnLst>
                                </p:cTn>
                              </p:par>
                            </p:childTnLst>
                          </p:cTn>
                        </p:par>
                        <p:par>
                          <p:cTn id="8" fill="hold">
                            <p:stCondLst>
                              <p:cond delay="1500"/>
                            </p:stCondLst>
                            <p:childTnLst>
                              <p:par>
                                <p:cTn id="9" presetID="14" presetClass="entr" presetSubtype="5" fill="hold" grpId="0" nodeType="afterEffect">
                                  <p:stCondLst>
                                    <p:cond delay="1000"/>
                                  </p:stCondLst>
                                  <p:childTnLst>
                                    <p:set>
                                      <p:cBhvr>
                                        <p:cTn id="10" dur="1" fill="hold">
                                          <p:stCondLst>
                                            <p:cond delay="0"/>
                                          </p:stCondLst>
                                        </p:cTn>
                                        <p:tgtEl>
                                          <p:spTgt spid="395268"/>
                                        </p:tgtEl>
                                        <p:attrNameLst>
                                          <p:attrName>style.visibility</p:attrName>
                                        </p:attrNameLst>
                                      </p:cBhvr>
                                      <p:to>
                                        <p:strVal val="visible"/>
                                      </p:to>
                                    </p:set>
                                    <p:animEffect transition="in" filter="randombar(vertical)">
                                      <p:cBhvr>
                                        <p:cTn id="11" dur="500"/>
                                        <p:tgtEl>
                                          <p:spTgt spid="395268"/>
                                        </p:tgtEl>
                                      </p:cBhvr>
                                    </p:animEffect>
                                  </p:childTnLst>
                                </p:cTn>
                              </p:par>
                            </p:childTnLst>
                          </p:cTn>
                        </p:par>
                        <p:par>
                          <p:cTn id="12" fill="hold">
                            <p:stCondLst>
                              <p:cond delay="3000"/>
                            </p:stCondLst>
                            <p:childTnLst>
                              <p:par>
                                <p:cTn id="13" presetID="14" presetClass="entr" presetSubtype="5" fill="hold" grpId="0" nodeType="afterEffect">
                                  <p:stCondLst>
                                    <p:cond delay="1000"/>
                                  </p:stCondLst>
                                  <p:childTnLst>
                                    <p:set>
                                      <p:cBhvr>
                                        <p:cTn id="14" dur="1" fill="hold">
                                          <p:stCondLst>
                                            <p:cond delay="0"/>
                                          </p:stCondLst>
                                        </p:cTn>
                                        <p:tgtEl>
                                          <p:spTgt spid="395275"/>
                                        </p:tgtEl>
                                        <p:attrNameLst>
                                          <p:attrName>style.visibility</p:attrName>
                                        </p:attrNameLst>
                                      </p:cBhvr>
                                      <p:to>
                                        <p:strVal val="visible"/>
                                      </p:to>
                                    </p:set>
                                    <p:animEffect transition="in" filter="randombar(vertical)">
                                      <p:cBhvr>
                                        <p:cTn id="15" dur="500"/>
                                        <p:tgtEl>
                                          <p:spTgt spid="395275"/>
                                        </p:tgtEl>
                                      </p:cBhvr>
                                    </p:animEffect>
                                  </p:childTnLst>
                                </p:cTn>
                              </p:par>
                            </p:childTnLst>
                          </p:cTn>
                        </p:par>
                        <p:par>
                          <p:cTn id="16" fill="hold">
                            <p:stCondLst>
                              <p:cond delay="4500"/>
                            </p:stCondLst>
                            <p:childTnLst>
                              <p:par>
                                <p:cTn id="17" presetID="3" presetClass="entr" presetSubtype="10" fill="hold" grpId="0" nodeType="afterEffect">
                                  <p:stCondLst>
                                    <p:cond delay="0"/>
                                  </p:stCondLst>
                                  <p:childTnLst>
                                    <p:set>
                                      <p:cBhvr>
                                        <p:cTn id="18" dur="1" fill="hold">
                                          <p:stCondLst>
                                            <p:cond delay="0"/>
                                          </p:stCondLst>
                                        </p:cTn>
                                        <p:tgtEl>
                                          <p:spTgt spid="395269"/>
                                        </p:tgtEl>
                                        <p:attrNameLst>
                                          <p:attrName>style.visibility</p:attrName>
                                        </p:attrNameLst>
                                      </p:cBhvr>
                                      <p:to>
                                        <p:strVal val="visible"/>
                                      </p:to>
                                    </p:set>
                                    <p:animEffect transition="in" filter="blinds(horizontal)">
                                      <p:cBhvr>
                                        <p:cTn id="19" dur="500"/>
                                        <p:tgtEl>
                                          <p:spTgt spid="395269"/>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395266"/>
                                        </p:tgtEl>
                                        <p:attrNameLst>
                                          <p:attrName>style.visibility</p:attrName>
                                        </p:attrNameLst>
                                      </p:cBhvr>
                                      <p:to>
                                        <p:strVal val="visible"/>
                                      </p:to>
                                    </p:set>
                                    <p:animEffect transition="in" filter="blinds(horizontal)">
                                      <p:cBhvr>
                                        <p:cTn id="24" dur="500"/>
                                        <p:tgtEl>
                                          <p:spTgt spid="395266"/>
                                        </p:tgtEl>
                                      </p:cBhvr>
                                    </p:animEffect>
                                  </p:childTnLst>
                                </p:cTn>
                              </p:par>
                            </p:childTnLst>
                          </p:cTn>
                        </p:par>
                        <p:par>
                          <p:cTn id="25" fill="hold">
                            <p:stCondLst>
                              <p:cond delay="500"/>
                            </p:stCondLst>
                            <p:childTnLst>
                              <p:par>
                                <p:cTn id="26" presetID="3" presetClass="entr" presetSubtype="10" fill="hold" grpId="0" nodeType="afterEffect">
                                  <p:stCondLst>
                                    <p:cond delay="0"/>
                                  </p:stCondLst>
                                  <p:childTnLst>
                                    <p:set>
                                      <p:cBhvr>
                                        <p:cTn id="27" dur="1" fill="hold">
                                          <p:stCondLst>
                                            <p:cond delay="0"/>
                                          </p:stCondLst>
                                        </p:cTn>
                                        <p:tgtEl>
                                          <p:spTgt spid="395271"/>
                                        </p:tgtEl>
                                        <p:attrNameLst>
                                          <p:attrName>style.visibility</p:attrName>
                                        </p:attrNameLst>
                                      </p:cBhvr>
                                      <p:to>
                                        <p:strVal val="visible"/>
                                      </p:to>
                                    </p:set>
                                    <p:animEffect transition="in" filter="blinds(horizontal)">
                                      <p:cBhvr>
                                        <p:cTn id="28" dur="500"/>
                                        <p:tgtEl>
                                          <p:spTgt spid="395271"/>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95270"/>
                                        </p:tgtEl>
                                        <p:attrNameLst>
                                          <p:attrName>style.visibility</p:attrName>
                                        </p:attrNameLst>
                                      </p:cBhvr>
                                      <p:to>
                                        <p:strVal val="visible"/>
                                      </p:to>
                                    </p:set>
                                    <p:animEffect transition="in" filter="blinds(horizontal)">
                                      <p:cBhvr>
                                        <p:cTn id="33" dur="500"/>
                                        <p:tgtEl>
                                          <p:spTgt spid="395270"/>
                                        </p:tgtEl>
                                      </p:cBhvr>
                                    </p:animEffect>
                                  </p:childTnLst>
                                </p:cTn>
                              </p:par>
                            </p:childTnLst>
                          </p:cTn>
                        </p:par>
                        <p:par>
                          <p:cTn id="34" fill="hold">
                            <p:stCondLst>
                              <p:cond delay="500"/>
                            </p:stCondLst>
                            <p:childTnLst>
                              <p:par>
                                <p:cTn id="35" presetID="3" presetClass="entr" presetSubtype="10" fill="hold" grpId="0" nodeType="afterEffect">
                                  <p:stCondLst>
                                    <p:cond delay="0"/>
                                  </p:stCondLst>
                                  <p:childTnLst>
                                    <p:set>
                                      <p:cBhvr>
                                        <p:cTn id="36" dur="1" fill="hold">
                                          <p:stCondLst>
                                            <p:cond delay="0"/>
                                          </p:stCondLst>
                                        </p:cTn>
                                        <p:tgtEl>
                                          <p:spTgt spid="395273"/>
                                        </p:tgtEl>
                                        <p:attrNameLst>
                                          <p:attrName>style.visibility</p:attrName>
                                        </p:attrNameLst>
                                      </p:cBhvr>
                                      <p:to>
                                        <p:strVal val="visible"/>
                                      </p:to>
                                    </p:set>
                                    <p:animEffect transition="in" filter="blinds(horizontal)">
                                      <p:cBhvr>
                                        <p:cTn id="37" dur="500"/>
                                        <p:tgtEl>
                                          <p:spTgt spid="39527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95272"/>
                                        </p:tgtEl>
                                        <p:attrNameLst>
                                          <p:attrName>style.visibility</p:attrName>
                                        </p:attrNameLst>
                                      </p:cBhvr>
                                      <p:to>
                                        <p:strVal val="visible"/>
                                      </p:to>
                                    </p:set>
                                    <p:animEffect transition="in" filter="blinds(horizontal)">
                                      <p:cBhvr>
                                        <p:cTn id="42" dur="500"/>
                                        <p:tgtEl>
                                          <p:spTgt spid="395272"/>
                                        </p:tgtEl>
                                      </p:cBhvr>
                                    </p:animEffect>
                                  </p:childTnLst>
                                </p:cTn>
                              </p:par>
                            </p:childTnLst>
                          </p:cTn>
                        </p:par>
                      </p:childTnLst>
                    </p:cTn>
                  </p:par>
                  <p:par>
                    <p:cTn id="43" fill="hold">
                      <p:stCondLst>
                        <p:cond delay="indefinite"/>
                      </p:stCondLst>
                      <p:childTnLst>
                        <p:par>
                          <p:cTn id="44" fill="hold">
                            <p:stCondLst>
                              <p:cond delay="0"/>
                            </p:stCondLst>
                            <p:childTnLst>
                              <p:par>
                                <p:cTn id="45" presetID="23" presetClass="entr" presetSubtype="16" fill="hold" grpId="0" nodeType="clickEffect">
                                  <p:stCondLst>
                                    <p:cond delay="0"/>
                                  </p:stCondLst>
                                  <p:childTnLst>
                                    <p:set>
                                      <p:cBhvr>
                                        <p:cTn id="46" dur="1" fill="hold">
                                          <p:stCondLst>
                                            <p:cond delay="0"/>
                                          </p:stCondLst>
                                        </p:cTn>
                                        <p:tgtEl>
                                          <p:spTgt spid="395274"/>
                                        </p:tgtEl>
                                        <p:attrNameLst>
                                          <p:attrName>style.visibility</p:attrName>
                                        </p:attrNameLst>
                                      </p:cBhvr>
                                      <p:to>
                                        <p:strVal val="visible"/>
                                      </p:to>
                                    </p:set>
                                    <p:anim calcmode="lin" valueType="num">
                                      <p:cBhvr>
                                        <p:cTn id="47" dur="500" fill="hold"/>
                                        <p:tgtEl>
                                          <p:spTgt spid="395274"/>
                                        </p:tgtEl>
                                        <p:attrNameLst>
                                          <p:attrName>ppt_w</p:attrName>
                                        </p:attrNameLst>
                                      </p:cBhvr>
                                      <p:tavLst>
                                        <p:tav tm="0">
                                          <p:val>
                                            <p:fltVal val="0"/>
                                          </p:val>
                                        </p:tav>
                                        <p:tav tm="100000">
                                          <p:val>
                                            <p:strVal val="#ppt_w"/>
                                          </p:val>
                                        </p:tav>
                                      </p:tavLst>
                                    </p:anim>
                                    <p:anim calcmode="lin" valueType="num">
                                      <p:cBhvr>
                                        <p:cTn id="48" dur="500" fill="hold"/>
                                        <p:tgtEl>
                                          <p:spTgt spid="39527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5266" grpId="0" autoUpdateAnimBg="0"/>
      <p:bldP spid="395267" grpId="0" animBg="1"/>
      <p:bldP spid="395268" grpId="0" animBg="1"/>
      <p:bldP spid="395269" grpId="0" animBg="1"/>
      <p:bldP spid="395270" grpId="0" autoUpdateAnimBg="0"/>
      <p:bldP spid="395271" grpId="0" animBg="1"/>
      <p:bldP spid="395272" grpId="0" autoUpdateAnimBg="0"/>
      <p:bldP spid="395273" grpId="0" animBg="1"/>
      <p:bldP spid="395274" grpId="0" animBg="1"/>
      <p:bldP spid="39527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缺角矩形 32769" descr="5"/>
          <p:cNvSpPr>
            <a:spLocks noChangeArrowheads="1"/>
          </p:cNvSpPr>
          <p:nvPr/>
        </p:nvSpPr>
        <p:spPr bwMode="auto">
          <a:xfrm>
            <a:off x="0" y="3429000"/>
            <a:ext cx="4419600" cy="2698750"/>
          </a:xfrm>
          <a:prstGeom prst="plaque">
            <a:avLst>
              <a:gd name="adj" fmla="val 11296"/>
            </a:avLst>
          </a:prstGeom>
          <a:blipFill dpi="0" rotWithShape="0">
            <a:blip r:embed="rId2"/>
            <a:srcRect/>
            <a:stretch>
              <a:fillRect/>
            </a:stretch>
          </a:blipFill>
          <a:ln w="76200">
            <a:solidFill>
              <a:srgbClr val="FF9900"/>
            </a:solidFill>
            <a:miter lim="800000"/>
          </a:ln>
        </p:spPr>
        <p:txBody>
          <a:bodyPr/>
          <a:lstStyle/>
          <a:p>
            <a:endParaRPr lang="zh-CN" altLang="en-US">
              <a:latin typeface="Calibri" panose="020F0502020204030204" pitchFamily="34" charset="0"/>
            </a:endParaRPr>
          </a:p>
        </p:txBody>
      </p:sp>
      <p:sp>
        <p:nvSpPr>
          <p:cNvPr id="32771" name="缺角矩形 32770" descr="6"/>
          <p:cNvSpPr>
            <a:spLocks noChangeArrowheads="1"/>
          </p:cNvSpPr>
          <p:nvPr/>
        </p:nvSpPr>
        <p:spPr bwMode="auto">
          <a:xfrm>
            <a:off x="4724400" y="549275"/>
            <a:ext cx="4419600" cy="2663825"/>
          </a:xfrm>
          <a:prstGeom prst="plaque">
            <a:avLst>
              <a:gd name="adj" fmla="val 12648"/>
            </a:avLst>
          </a:prstGeom>
          <a:blipFill dpi="0" rotWithShape="0">
            <a:blip r:embed="rId3"/>
            <a:srcRect/>
            <a:stretch>
              <a:fillRect/>
            </a:stretch>
          </a:blipFill>
          <a:ln w="76200">
            <a:solidFill>
              <a:srgbClr val="FF9900"/>
            </a:solidFill>
            <a:miter lim="800000"/>
          </a:ln>
        </p:spPr>
        <p:txBody>
          <a:bodyPr/>
          <a:lstStyle/>
          <a:p>
            <a:endParaRPr lang="zh-CN" altLang="en-US">
              <a:latin typeface="Calibri" panose="020F0502020204030204" pitchFamily="34" charset="0"/>
            </a:endParaRPr>
          </a:p>
        </p:txBody>
      </p:sp>
      <p:sp>
        <p:nvSpPr>
          <p:cNvPr id="32772" name="缺角矩形 32771" descr="4"/>
          <p:cNvSpPr>
            <a:spLocks noChangeArrowheads="1"/>
          </p:cNvSpPr>
          <p:nvPr/>
        </p:nvSpPr>
        <p:spPr bwMode="auto">
          <a:xfrm>
            <a:off x="0" y="457200"/>
            <a:ext cx="4419600" cy="2698750"/>
          </a:xfrm>
          <a:prstGeom prst="plaque">
            <a:avLst>
              <a:gd name="adj" fmla="val 14116"/>
            </a:avLst>
          </a:prstGeom>
          <a:blipFill dpi="0" rotWithShape="0">
            <a:blip r:embed="rId4"/>
            <a:srcRect/>
            <a:stretch>
              <a:fillRect/>
            </a:stretch>
          </a:blipFill>
          <a:ln w="76200">
            <a:solidFill>
              <a:srgbClr val="FF9900"/>
            </a:solidFill>
            <a:miter lim="800000"/>
          </a:ln>
        </p:spPr>
        <p:txBody>
          <a:bodyPr/>
          <a:lstStyle/>
          <a:p>
            <a:endParaRPr lang="zh-CN" altLang="en-US">
              <a:latin typeface="Calibri" panose="020F0502020204030204" pitchFamily="34" charset="0"/>
            </a:endParaRPr>
          </a:p>
        </p:txBody>
      </p:sp>
      <p:grpSp>
        <p:nvGrpSpPr>
          <p:cNvPr id="2" name="组合 32772"/>
          <p:cNvGrpSpPr/>
          <p:nvPr/>
        </p:nvGrpSpPr>
        <p:grpSpPr bwMode="auto">
          <a:xfrm>
            <a:off x="4191000" y="2895600"/>
            <a:ext cx="763588" cy="687388"/>
            <a:chOff x="0" y="0"/>
            <a:chExt cx="481" cy="433"/>
          </a:xfrm>
        </p:grpSpPr>
        <p:pic>
          <p:nvPicPr>
            <p:cNvPr id="49160" name="图片 32773" descr="button13"/>
            <p:cNvPicPr preferRelativeResize="0">
              <a:picLocks noChangeAspect="1" noChangeArrowheads="1"/>
            </p:cNvPicPr>
            <p:nvPr/>
          </p:nvPicPr>
          <p:blipFill>
            <a:blip r:embed="rId5"/>
            <a:srcRect/>
            <a:stretch>
              <a:fillRect/>
            </a:stretch>
          </p:blipFill>
          <p:spPr bwMode="auto">
            <a:xfrm>
              <a:off x="0" y="0"/>
              <a:ext cx="193" cy="193"/>
            </a:xfrm>
            <a:prstGeom prst="rect">
              <a:avLst/>
            </a:prstGeom>
            <a:noFill/>
            <a:ln w="9525">
              <a:noFill/>
              <a:miter lim="800000"/>
              <a:headEnd/>
              <a:tailEnd/>
            </a:ln>
          </p:spPr>
        </p:pic>
        <p:pic>
          <p:nvPicPr>
            <p:cNvPr id="49161" name="图片 32774" descr="button14"/>
            <p:cNvPicPr preferRelativeResize="0">
              <a:picLocks noChangeAspect="1" noChangeArrowheads="1"/>
            </p:cNvPicPr>
            <p:nvPr/>
          </p:nvPicPr>
          <p:blipFill>
            <a:blip r:embed="rId6"/>
            <a:srcRect/>
            <a:stretch>
              <a:fillRect/>
            </a:stretch>
          </p:blipFill>
          <p:spPr bwMode="auto">
            <a:xfrm>
              <a:off x="48" y="240"/>
              <a:ext cx="193" cy="193"/>
            </a:xfrm>
            <a:prstGeom prst="rect">
              <a:avLst/>
            </a:prstGeom>
            <a:noFill/>
            <a:ln w="9525">
              <a:noFill/>
              <a:miter lim="800000"/>
              <a:headEnd/>
              <a:tailEnd/>
            </a:ln>
          </p:spPr>
        </p:pic>
        <p:pic>
          <p:nvPicPr>
            <p:cNvPr id="49162" name="图片 32775" descr="button18"/>
            <p:cNvPicPr preferRelativeResize="0">
              <a:picLocks noChangeAspect="1" noChangeArrowheads="1"/>
            </p:cNvPicPr>
            <p:nvPr/>
          </p:nvPicPr>
          <p:blipFill>
            <a:blip r:embed="rId7"/>
            <a:srcRect/>
            <a:stretch>
              <a:fillRect/>
            </a:stretch>
          </p:blipFill>
          <p:spPr bwMode="auto">
            <a:xfrm>
              <a:off x="288" y="48"/>
              <a:ext cx="193" cy="193"/>
            </a:xfrm>
            <a:prstGeom prst="rect">
              <a:avLst/>
            </a:prstGeom>
            <a:noFill/>
            <a:ln w="9525">
              <a:noFill/>
              <a:miter lim="800000"/>
              <a:headEnd/>
              <a:tailEnd/>
            </a:ln>
          </p:spPr>
        </p:pic>
      </p:grpSp>
      <p:sp>
        <p:nvSpPr>
          <p:cNvPr id="32777" name="矩形 32776"/>
          <p:cNvSpPr>
            <a:spLocks noChangeArrowheads="1" noChangeShapeType="1" noTextEdit="1"/>
          </p:cNvSpPr>
          <p:nvPr/>
        </p:nvSpPr>
        <p:spPr bwMode="auto">
          <a:xfrm>
            <a:off x="5292725" y="3933825"/>
            <a:ext cx="2981325" cy="935038"/>
          </a:xfrm>
          <a:prstGeom prst="rect">
            <a:avLst/>
          </a:prstGeom>
        </p:spPr>
        <p:txBody>
          <a:bodyPr wrap="none" fromWordArt="1">
            <a:prstTxWarp prst="textPlain">
              <a:avLst>
                <a:gd name="adj" fmla="val 50000"/>
              </a:avLst>
            </a:prstTxWarp>
          </a:bodyPr>
          <a:lstStyle/>
          <a:p>
            <a:pPr algn="ctr"/>
            <a:r>
              <a:rPr lang="zh-CN" altLang="en-US" sz="3600" b="1" kern="10">
                <a:ln w="9525">
                  <a:solidFill>
                    <a:srgbClr val="339966"/>
                  </a:solidFill>
                  <a:round/>
                </a:ln>
                <a:gradFill rotWithShape="1">
                  <a:gsLst>
                    <a:gs pos="0">
                      <a:srgbClr val="00FF00"/>
                    </a:gs>
                    <a:gs pos="100000">
                      <a:srgbClr val="33CC33"/>
                    </a:gs>
                  </a:gsLst>
                  <a:lin ang="2700000" scaled="1"/>
                </a:gradFill>
                <a:latin typeface="宋体" panose="02010600030101010101" pitchFamily="2" charset="-122"/>
                <a:ea typeface="宋体" panose="02010600030101010101" pitchFamily="2" charset="-122"/>
              </a:rPr>
              <a:t>三味书屋</a:t>
            </a:r>
          </a:p>
        </p:txBody>
      </p:sp>
      <p:sp>
        <p:nvSpPr>
          <p:cNvPr id="32778" name="文本框 32777"/>
          <p:cNvSpPr txBox="1">
            <a:spLocks noChangeArrowheads="1"/>
          </p:cNvSpPr>
          <p:nvPr/>
        </p:nvSpPr>
        <p:spPr bwMode="auto">
          <a:xfrm>
            <a:off x="5867400" y="5157788"/>
            <a:ext cx="1979613" cy="457200"/>
          </a:xfrm>
          <a:prstGeom prst="rect">
            <a:avLst/>
          </a:prstGeom>
          <a:noFill/>
          <a:ln w="9525">
            <a:noFill/>
            <a:miter lim="800000"/>
          </a:ln>
        </p:spPr>
        <p:txBody>
          <a:bodyPr>
            <a:spAutoFit/>
          </a:bodyPr>
          <a:lstStyle/>
          <a:p>
            <a:pPr>
              <a:spcBef>
                <a:spcPct val="50000"/>
              </a:spcBef>
            </a:pPr>
            <a:r>
              <a:rPr lang="zh-CN" altLang="en-US" sz="2400">
                <a:latin typeface="Gungsuh"/>
                <a:ea typeface="Gungsuh"/>
                <a:cs typeface="Gungsuh"/>
              </a:rPr>
              <a:t>（</a:t>
            </a:r>
            <a:r>
              <a:rPr lang="en-US" altLang="zh-CN" sz="2400">
                <a:latin typeface="Gungsuh"/>
                <a:ea typeface="Gungsuh"/>
                <a:cs typeface="Gungsuh"/>
              </a:rPr>
              <a:t>10</a:t>
            </a:r>
            <a:r>
              <a:rPr lang="zh-CN" altLang="en-US" sz="2400">
                <a:latin typeface="Gungsuh"/>
                <a:ea typeface="Gungsuh"/>
                <a:cs typeface="Gungsuh"/>
              </a:rPr>
              <a:t>－</a:t>
            </a:r>
            <a:r>
              <a:rPr lang="en-US" altLang="zh-CN" sz="2400">
                <a:latin typeface="Gungsuh"/>
                <a:ea typeface="Gungsuh"/>
                <a:cs typeface="Gungsuh"/>
              </a:rPr>
              <a:t>24</a:t>
            </a:r>
            <a:r>
              <a:rPr lang="zh-CN" altLang="en-US" sz="2400">
                <a:latin typeface="Gungsuh"/>
                <a:ea typeface="Gungsuh"/>
                <a:cs typeface="Gungsuh"/>
              </a:rPr>
              <a:t>）</a:t>
            </a:r>
          </a:p>
        </p:txBody>
      </p:sp>
      <p:sp>
        <p:nvSpPr>
          <p:cNvPr id="14" name="矩形 13"/>
          <p:cNvSpPr/>
          <p:nvPr/>
        </p:nvSpPr>
        <p:spPr>
          <a:xfrm>
            <a:off x="4338263" y="5773166"/>
            <a:ext cx="2993128" cy="92333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zh-CN" alt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a typeface="+mn-ea"/>
              </a:rPr>
              <a:t>第三课时</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1000"/>
                                  </p:stCondLst>
                                  <p:childTnLst>
                                    <p:set>
                                      <p:cBhvr>
                                        <p:cTn id="6" dur="1" fill="hold">
                                          <p:stCondLst>
                                            <p:cond delay="0"/>
                                          </p:stCondLst>
                                        </p:cTn>
                                        <p:tgtEl>
                                          <p:spTgt spid="32772"/>
                                        </p:tgtEl>
                                        <p:attrNameLst>
                                          <p:attrName>style.visibility</p:attrName>
                                        </p:attrNameLst>
                                      </p:cBhvr>
                                      <p:to>
                                        <p:strVal val="visible"/>
                                      </p:to>
                                    </p:set>
                                    <p:animEffect transition="in" filter="checkerboard(across)">
                                      <p:cBhvr>
                                        <p:cTn id="7" dur="500"/>
                                        <p:tgtEl>
                                          <p:spTgt spid="32772"/>
                                        </p:tgtEl>
                                      </p:cBhvr>
                                    </p:animEffect>
                                  </p:childTnLst>
                                </p:cTn>
                              </p:par>
                            </p:childTnLst>
                          </p:cTn>
                        </p:par>
                        <p:par>
                          <p:cTn id="8" fill="hold">
                            <p:stCondLst>
                              <p:cond delay="1500"/>
                            </p:stCondLst>
                            <p:childTnLst>
                              <p:par>
                                <p:cTn id="9" presetID="5" presetClass="entr" presetSubtype="10" fill="hold" nodeType="afterEffect">
                                  <p:stCondLst>
                                    <p:cond delay="1000"/>
                                  </p:stCondLst>
                                  <p:childTnLst>
                                    <p:set>
                                      <p:cBhvr>
                                        <p:cTn id="10" dur="1" fill="hold">
                                          <p:stCondLst>
                                            <p:cond delay="0"/>
                                          </p:stCondLst>
                                        </p:cTn>
                                        <p:tgtEl>
                                          <p:spTgt spid="32770"/>
                                        </p:tgtEl>
                                        <p:attrNameLst>
                                          <p:attrName>style.visibility</p:attrName>
                                        </p:attrNameLst>
                                      </p:cBhvr>
                                      <p:to>
                                        <p:strVal val="visible"/>
                                      </p:to>
                                    </p:set>
                                    <p:animEffect transition="in" filter="checkerboard(across)">
                                      <p:cBhvr>
                                        <p:cTn id="11" dur="500"/>
                                        <p:tgtEl>
                                          <p:spTgt spid="32770"/>
                                        </p:tgtEl>
                                      </p:cBhvr>
                                    </p:animEffect>
                                  </p:childTnLst>
                                </p:cTn>
                              </p:par>
                            </p:childTnLst>
                          </p:cTn>
                        </p:par>
                        <p:par>
                          <p:cTn id="12" fill="hold">
                            <p:stCondLst>
                              <p:cond delay="3000"/>
                            </p:stCondLst>
                            <p:childTnLst>
                              <p:par>
                                <p:cTn id="13" presetID="5" presetClass="entr" presetSubtype="10" fill="hold" nodeType="afterEffect">
                                  <p:stCondLst>
                                    <p:cond delay="1000"/>
                                  </p:stCondLst>
                                  <p:childTnLst>
                                    <p:set>
                                      <p:cBhvr>
                                        <p:cTn id="14" dur="1" fill="hold">
                                          <p:stCondLst>
                                            <p:cond delay="0"/>
                                          </p:stCondLst>
                                        </p:cTn>
                                        <p:tgtEl>
                                          <p:spTgt spid="32771"/>
                                        </p:tgtEl>
                                        <p:attrNameLst>
                                          <p:attrName>style.visibility</p:attrName>
                                        </p:attrNameLst>
                                      </p:cBhvr>
                                      <p:to>
                                        <p:strVal val="visible"/>
                                      </p:to>
                                    </p:set>
                                    <p:animEffect transition="in" filter="checkerboard(across)">
                                      <p:cBhvr>
                                        <p:cTn id="15" dur="500"/>
                                        <p:tgtEl>
                                          <p:spTgt spid="32771"/>
                                        </p:tgtEl>
                                      </p:cBhvr>
                                    </p:animEffect>
                                  </p:childTnLst>
                                </p:cTn>
                              </p:par>
                            </p:childTnLst>
                          </p:cTn>
                        </p:par>
                        <p:par>
                          <p:cTn id="16" fill="hold">
                            <p:stCondLst>
                              <p:cond delay="4500"/>
                            </p:stCondLst>
                            <p:childTnLst>
                              <p:par>
                                <p:cTn id="17" presetID="1" presetClass="entr" presetSubtype="0" fill="hold" nodeType="afterEffect">
                                  <p:stCondLst>
                                    <p:cond delay="0"/>
                                  </p:stCondLst>
                                  <p:childTnLst>
                                    <p:set>
                                      <p:cBhvr>
                                        <p:cTn id="18" dur="1" fill="hold">
                                          <p:stCondLst>
                                            <p:cond delay="499"/>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32777"/>
                                        </p:tgtEl>
                                        <p:attrNameLst>
                                          <p:attrName>style.visibility</p:attrName>
                                        </p:attrNameLst>
                                      </p:cBhvr>
                                      <p:to>
                                        <p:strVal val="visible"/>
                                      </p:to>
                                    </p:set>
                                    <p:animEffect transition="in" filter="randombar(horizontal)">
                                      <p:cBhvr>
                                        <p:cTn id="23" dur="500"/>
                                        <p:tgtEl>
                                          <p:spTgt spid="32777"/>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327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7" grpId="0" animBg="1"/>
      <p:bldP spid="3277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994" name="Rectangle 2"/>
          <p:cNvSpPr>
            <a:spLocks noGrp="1" noRot="1" noChangeArrowheads="1"/>
          </p:cNvSpPr>
          <p:nvPr>
            <p:ph type="title"/>
          </p:nvPr>
        </p:nvSpPr>
        <p:spPr>
          <a:xfrm>
            <a:off x="323850" y="620713"/>
            <a:ext cx="8540750" cy="1143000"/>
          </a:xfrm>
        </p:spPr>
        <p:txBody>
          <a:bodyPr/>
          <a:lstStyle/>
          <a:p>
            <a:r>
              <a:rPr kumimoji="1" lang="zh-CN" altLang="en-US" sz="4000" b="1" dirty="0" smtClean="0"/>
              <a:t>文中描写了三</a:t>
            </a:r>
            <a:r>
              <a:rPr kumimoji="1" lang="zh-CN" altLang="en-US" sz="4000" b="1" dirty="0"/>
              <a:t>味书</a:t>
            </a:r>
            <a:r>
              <a:rPr kumimoji="1" lang="zh-CN" altLang="en-US" sz="4000" b="1" dirty="0" smtClean="0"/>
              <a:t>屋生</a:t>
            </a:r>
            <a:r>
              <a:rPr kumimoji="1" lang="zh-CN" altLang="en-US" sz="4000" b="1" dirty="0"/>
              <a:t>活</a:t>
            </a:r>
            <a:r>
              <a:rPr kumimoji="1" lang="zh-CN" altLang="en-US" sz="4000" b="1" dirty="0" smtClean="0"/>
              <a:t>的哪几</a:t>
            </a:r>
            <a:r>
              <a:rPr kumimoji="1" lang="zh-CN" altLang="en-US" sz="4000" b="1" dirty="0"/>
              <a:t>个片段：</a:t>
            </a:r>
            <a:br>
              <a:rPr kumimoji="1" lang="zh-CN" altLang="en-US" sz="4000" b="1" dirty="0"/>
            </a:br>
            <a:endParaRPr kumimoji="1" lang="zh-CN" altLang="en-US" sz="4000" b="1" dirty="0"/>
          </a:p>
        </p:txBody>
      </p:sp>
      <p:sp>
        <p:nvSpPr>
          <p:cNvPr id="724995" name="Rectangle 3"/>
          <p:cNvSpPr>
            <a:spLocks noGrp="1" noRot="1" noChangeArrowheads="1"/>
          </p:cNvSpPr>
          <p:nvPr>
            <p:ph type="body" idx="1"/>
          </p:nvPr>
        </p:nvSpPr>
        <p:spPr>
          <a:xfrm>
            <a:off x="611560" y="1628800"/>
            <a:ext cx="8191822" cy="4351338"/>
          </a:xfrm>
        </p:spPr>
        <p:txBody>
          <a:bodyPr/>
          <a:lstStyle/>
          <a:p>
            <a:r>
              <a:rPr lang="en-US" altLang="zh-CN" sz="4000" dirty="0" smtClean="0"/>
              <a:t>1</a:t>
            </a:r>
            <a:r>
              <a:rPr lang="en-US" altLang="zh-CN" sz="4000" b="1" dirty="0" smtClean="0"/>
              <a:t>.</a:t>
            </a:r>
            <a:r>
              <a:rPr lang="zh-CN" altLang="en-US" sz="4000" b="1" dirty="0" smtClean="0"/>
              <a:t>拜师行礼</a:t>
            </a:r>
            <a:endParaRPr lang="en-US" altLang="zh-CN" sz="4000" b="1" dirty="0" smtClean="0"/>
          </a:p>
          <a:p>
            <a:r>
              <a:rPr lang="en-US" altLang="zh-CN" sz="4000" b="1" dirty="0" smtClean="0"/>
              <a:t>2</a:t>
            </a:r>
            <a:r>
              <a:rPr lang="zh-CN" altLang="en-US" sz="4000" b="1" dirty="0" smtClean="0"/>
              <a:t>、问</a:t>
            </a:r>
            <a:r>
              <a:rPr lang="zh-CN" altLang="en-US" sz="4000" b="1" dirty="0"/>
              <a:t>“怪哉”</a:t>
            </a:r>
            <a:r>
              <a:rPr lang="zh-CN" altLang="en-US" sz="4000" b="1" dirty="0" smtClean="0"/>
              <a:t>虫</a:t>
            </a:r>
            <a:endParaRPr lang="zh-CN" altLang="en-US" sz="4000" b="1" dirty="0"/>
          </a:p>
          <a:p>
            <a:r>
              <a:rPr lang="en-US" altLang="zh-CN" sz="4000" b="1" dirty="0"/>
              <a:t>3</a:t>
            </a:r>
            <a:r>
              <a:rPr lang="en-US" altLang="zh-CN" sz="4000" b="1" dirty="0" smtClean="0"/>
              <a:t>.</a:t>
            </a:r>
            <a:r>
              <a:rPr lang="zh-CN" altLang="en-US" sz="4000" b="1" dirty="0"/>
              <a:t>学习生活，正午习字，晚上对课</a:t>
            </a:r>
          </a:p>
          <a:p>
            <a:r>
              <a:rPr lang="en-US" altLang="zh-CN" sz="4000" b="1" dirty="0" smtClean="0"/>
              <a:t>3.</a:t>
            </a:r>
            <a:r>
              <a:rPr lang="zh-CN" altLang="en-US" sz="4000" b="1" dirty="0"/>
              <a:t>逃课到小院子去被先生批评</a:t>
            </a:r>
          </a:p>
          <a:p>
            <a:r>
              <a:rPr lang="en-US" altLang="zh-CN" sz="4000" b="1" dirty="0" smtClean="0"/>
              <a:t>4.</a:t>
            </a:r>
            <a:r>
              <a:rPr lang="zh-CN" altLang="en-US" sz="4000" b="1" dirty="0"/>
              <a:t>师生一起朗读的情景</a:t>
            </a:r>
          </a:p>
          <a:p>
            <a:r>
              <a:rPr lang="en-US" altLang="zh-CN" sz="4000" b="1" dirty="0" smtClean="0"/>
              <a:t>5.</a:t>
            </a:r>
            <a:r>
              <a:rPr lang="zh-CN" altLang="en-US" sz="4000" b="1" dirty="0"/>
              <a:t>课</a:t>
            </a:r>
            <a:r>
              <a:rPr lang="zh-CN" altLang="en-US" sz="4000" b="1" dirty="0" smtClean="0"/>
              <a:t>上画画</a:t>
            </a:r>
            <a:endParaRPr lang="zh-CN" altLang="en-US" sz="4000" b="1" dirty="0"/>
          </a:p>
          <a:p>
            <a:endParaRPr lang="en-US" altLang="zh-CN" sz="4000" b="1" dirty="0"/>
          </a:p>
        </p:txBody>
      </p:sp>
    </p:spTree>
    <p:extLst>
      <p:ext uri="{BB962C8B-B14F-4D97-AF65-F5344CB8AC3E}">
        <p14:creationId xmlns:p14="http://schemas.microsoft.com/office/powerpoint/2010/main" val="28936262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724995">
                                            <p:txEl>
                                              <p:pRg st="0" end="0"/>
                                            </p:txEl>
                                          </p:spTgt>
                                        </p:tgtEl>
                                        <p:attrNameLst>
                                          <p:attrName>style.visibility</p:attrName>
                                        </p:attrNameLst>
                                      </p:cBhvr>
                                      <p:to>
                                        <p:strVal val="visible"/>
                                      </p:to>
                                    </p:set>
                                    <p:animEffect transition="in" filter="fade">
                                      <p:cBhvr>
                                        <p:cTn id="7" dur="800" decel="100000"/>
                                        <p:tgtEl>
                                          <p:spTgt spid="724995">
                                            <p:txEl>
                                              <p:pRg st="0" end="0"/>
                                            </p:txEl>
                                          </p:spTgt>
                                        </p:tgtEl>
                                      </p:cBhvr>
                                    </p:animEffect>
                                    <p:anim calcmode="lin" valueType="num">
                                      <p:cBhvr>
                                        <p:cTn id="8" dur="800" decel="100000" fill="hold"/>
                                        <p:tgtEl>
                                          <p:spTgt spid="724995">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724995">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724995">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24995">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24995">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724995">
                                            <p:txEl>
                                              <p:pRg st="1" end="1"/>
                                            </p:txEl>
                                          </p:spTgt>
                                        </p:tgtEl>
                                        <p:attrNameLst>
                                          <p:attrName>style.visibility</p:attrName>
                                        </p:attrNameLst>
                                      </p:cBhvr>
                                      <p:to>
                                        <p:strVal val="visible"/>
                                      </p:to>
                                    </p:set>
                                    <p:animEffect transition="in" filter="fade">
                                      <p:cBhvr>
                                        <p:cTn id="17" dur="800" decel="100000"/>
                                        <p:tgtEl>
                                          <p:spTgt spid="724995">
                                            <p:txEl>
                                              <p:pRg st="1" end="1"/>
                                            </p:txEl>
                                          </p:spTgt>
                                        </p:tgtEl>
                                      </p:cBhvr>
                                    </p:animEffect>
                                    <p:anim calcmode="lin" valueType="num">
                                      <p:cBhvr>
                                        <p:cTn id="18" dur="800" decel="100000" fill="hold"/>
                                        <p:tgtEl>
                                          <p:spTgt spid="724995">
                                            <p:txEl>
                                              <p:pRg st="1" end="1"/>
                                            </p:txEl>
                                          </p:spTgt>
                                        </p:tgtEl>
                                        <p:attrNameLst>
                                          <p:attrName>style.rotation</p:attrName>
                                        </p:attrNameLst>
                                      </p:cBhvr>
                                      <p:tavLst>
                                        <p:tav tm="0">
                                          <p:val>
                                            <p:fltVal val="-90"/>
                                          </p:val>
                                        </p:tav>
                                        <p:tav tm="100000">
                                          <p:val>
                                            <p:fltVal val="0"/>
                                          </p:val>
                                        </p:tav>
                                      </p:tavLst>
                                    </p:anim>
                                    <p:anim calcmode="lin" valueType="num">
                                      <p:cBhvr>
                                        <p:cTn id="19" dur="800" decel="100000" fill="hold"/>
                                        <p:tgtEl>
                                          <p:spTgt spid="724995">
                                            <p:txEl>
                                              <p:pRg st="1" end="1"/>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724995">
                                            <p:txEl>
                                              <p:pRg st="1" end="1"/>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724995">
                                            <p:txEl>
                                              <p:pRg st="1" end="1"/>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724995">
                                            <p:txEl>
                                              <p:pRg st="1" end="1"/>
                                            </p:txEl>
                                          </p:spTgt>
                                        </p:tgtEl>
                                        <p:attrNameLst>
                                          <p:attrName>ppt_y</p:attrName>
                                        </p:attrNameLst>
                                      </p:cBhvr>
                                      <p:tavLst>
                                        <p:tav tm="0">
                                          <p:val>
                                            <p:strVal val="#ppt_y+0.1"/>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724995">
                                            <p:txEl>
                                              <p:pRg st="2" end="2"/>
                                            </p:txEl>
                                          </p:spTgt>
                                        </p:tgtEl>
                                        <p:attrNameLst>
                                          <p:attrName>style.visibility</p:attrName>
                                        </p:attrNameLst>
                                      </p:cBhvr>
                                      <p:to>
                                        <p:strVal val="visible"/>
                                      </p:to>
                                    </p:set>
                                    <p:animEffect transition="in" filter="fade">
                                      <p:cBhvr>
                                        <p:cTn id="27" dur="800" decel="100000"/>
                                        <p:tgtEl>
                                          <p:spTgt spid="724995">
                                            <p:txEl>
                                              <p:pRg st="2" end="2"/>
                                            </p:txEl>
                                          </p:spTgt>
                                        </p:tgtEl>
                                      </p:cBhvr>
                                    </p:animEffect>
                                    <p:anim calcmode="lin" valueType="num">
                                      <p:cBhvr>
                                        <p:cTn id="28" dur="800" decel="100000" fill="hold"/>
                                        <p:tgtEl>
                                          <p:spTgt spid="724995">
                                            <p:txEl>
                                              <p:pRg st="2" end="2"/>
                                            </p:txEl>
                                          </p:spTgt>
                                        </p:tgtEl>
                                        <p:attrNameLst>
                                          <p:attrName>style.rotation</p:attrName>
                                        </p:attrNameLst>
                                      </p:cBhvr>
                                      <p:tavLst>
                                        <p:tav tm="0">
                                          <p:val>
                                            <p:fltVal val="-90"/>
                                          </p:val>
                                        </p:tav>
                                        <p:tav tm="100000">
                                          <p:val>
                                            <p:fltVal val="0"/>
                                          </p:val>
                                        </p:tav>
                                      </p:tavLst>
                                    </p:anim>
                                    <p:anim calcmode="lin" valueType="num">
                                      <p:cBhvr>
                                        <p:cTn id="29" dur="800" decel="100000" fill="hold"/>
                                        <p:tgtEl>
                                          <p:spTgt spid="724995">
                                            <p:txEl>
                                              <p:pRg st="2" end="2"/>
                                            </p:txEl>
                                          </p:spTgt>
                                        </p:tgtEl>
                                        <p:attrNameLst>
                                          <p:attrName>ppt_x</p:attrName>
                                        </p:attrNameLst>
                                      </p:cBhvr>
                                      <p:tavLst>
                                        <p:tav tm="0">
                                          <p:val>
                                            <p:strVal val="#ppt_x+0.4"/>
                                          </p:val>
                                        </p:tav>
                                        <p:tav tm="100000">
                                          <p:val>
                                            <p:strVal val="#ppt_x-0.05"/>
                                          </p:val>
                                        </p:tav>
                                      </p:tavLst>
                                    </p:anim>
                                    <p:anim calcmode="lin" valueType="num">
                                      <p:cBhvr>
                                        <p:cTn id="30" dur="800" decel="100000" fill="hold"/>
                                        <p:tgtEl>
                                          <p:spTgt spid="724995">
                                            <p:txEl>
                                              <p:pRg st="2" end="2"/>
                                            </p:txEl>
                                          </p:spTgt>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724995">
                                            <p:txEl>
                                              <p:pRg st="2" end="2"/>
                                            </p:txEl>
                                          </p:spTgt>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724995">
                                            <p:txEl>
                                              <p:pRg st="2" end="2"/>
                                            </p:txEl>
                                          </p:spTgt>
                                        </p:tgtEl>
                                        <p:attrNameLst>
                                          <p:attrName>ppt_y</p:attrName>
                                        </p:attrNameLst>
                                      </p:cBhvr>
                                      <p:tavLst>
                                        <p:tav tm="0">
                                          <p:val>
                                            <p:strVal val="#ppt_y+0.1"/>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30" presetClass="entr" presetSubtype="0" fill="hold" grpId="0" nodeType="clickEffect">
                                  <p:stCondLst>
                                    <p:cond delay="0"/>
                                  </p:stCondLst>
                                  <p:childTnLst>
                                    <p:set>
                                      <p:cBhvr>
                                        <p:cTn id="36" dur="1" fill="hold">
                                          <p:stCondLst>
                                            <p:cond delay="0"/>
                                          </p:stCondLst>
                                        </p:cTn>
                                        <p:tgtEl>
                                          <p:spTgt spid="724995">
                                            <p:txEl>
                                              <p:pRg st="3" end="3"/>
                                            </p:txEl>
                                          </p:spTgt>
                                        </p:tgtEl>
                                        <p:attrNameLst>
                                          <p:attrName>style.visibility</p:attrName>
                                        </p:attrNameLst>
                                      </p:cBhvr>
                                      <p:to>
                                        <p:strVal val="visible"/>
                                      </p:to>
                                    </p:set>
                                    <p:animEffect transition="in" filter="fade">
                                      <p:cBhvr>
                                        <p:cTn id="37" dur="800" decel="100000"/>
                                        <p:tgtEl>
                                          <p:spTgt spid="724995">
                                            <p:txEl>
                                              <p:pRg st="3" end="3"/>
                                            </p:txEl>
                                          </p:spTgt>
                                        </p:tgtEl>
                                      </p:cBhvr>
                                    </p:animEffect>
                                    <p:anim calcmode="lin" valueType="num">
                                      <p:cBhvr>
                                        <p:cTn id="38" dur="800" decel="100000" fill="hold"/>
                                        <p:tgtEl>
                                          <p:spTgt spid="724995">
                                            <p:txEl>
                                              <p:pRg st="3" end="3"/>
                                            </p:txEl>
                                          </p:spTgt>
                                        </p:tgtEl>
                                        <p:attrNameLst>
                                          <p:attrName>style.rotation</p:attrName>
                                        </p:attrNameLst>
                                      </p:cBhvr>
                                      <p:tavLst>
                                        <p:tav tm="0">
                                          <p:val>
                                            <p:fltVal val="-90"/>
                                          </p:val>
                                        </p:tav>
                                        <p:tav tm="100000">
                                          <p:val>
                                            <p:fltVal val="0"/>
                                          </p:val>
                                        </p:tav>
                                      </p:tavLst>
                                    </p:anim>
                                    <p:anim calcmode="lin" valueType="num">
                                      <p:cBhvr>
                                        <p:cTn id="39" dur="800" decel="100000" fill="hold"/>
                                        <p:tgtEl>
                                          <p:spTgt spid="724995">
                                            <p:txEl>
                                              <p:pRg st="3" end="3"/>
                                            </p:txEl>
                                          </p:spTgt>
                                        </p:tgtEl>
                                        <p:attrNameLst>
                                          <p:attrName>ppt_x</p:attrName>
                                        </p:attrNameLst>
                                      </p:cBhvr>
                                      <p:tavLst>
                                        <p:tav tm="0">
                                          <p:val>
                                            <p:strVal val="#ppt_x+0.4"/>
                                          </p:val>
                                        </p:tav>
                                        <p:tav tm="100000">
                                          <p:val>
                                            <p:strVal val="#ppt_x-0.05"/>
                                          </p:val>
                                        </p:tav>
                                      </p:tavLst>
                                    </p:anim>
                                    <p:anim calcmode="lin" valueType="num">
                                      <p:cBhvr>
                                        <p:cTn id="40" dur="800" decel="100000" fill="hold"/>
                                        <p:tgtEl>
                                          <p:spTgt spid="724995">
                                            <p:txEl>
                                              <p:pRg st="3" end="3"/>
                                            </p:txEl>
                                          </p:spTgt>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724995">
                                            <p:txEl>
                                              <p:pRg st="3" end="3"/>
                                            </p:txEl>
                                          </p:spTgt>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724995">
                                            <p:txEl>
                                              <p:pRg st="3" end="3"/>
                                            </p:txEl>
                                          </p:spTgt>
                                        </p:tgtEl>
                                        <p:attrNameLst>
                                          <p:attrName>ppt_y</p:attrName>
                                        </p:attrNameLst>
                                      </p:cBhvr>
                                      <p:tavLst>
                                        <p:tav tm="0">
                                          <p:val>
                                            <p:strVal val="#ppt_y+0.1"/>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0" presetClass="entr" presetSubtype="0" fill="hold" grpId="0" nodeType="clickEffect">
                                  <p:stCondLst>
                                    <p:cond delay="0"/>
                                  </p:stCondLst>
                                  <p:childTnLst>
                                    <p:set>
                                      <p:cBhvr>
                                        <p:cTn id="46" dur="1" fill="hold">
                                          <p:stCondLst>
                                            <p:cond delay="0"/>
                                          </p:stCondLst>
                                        </p:cTn>
                                        <p:tgtEl>
                                          <p:spTgt spid="724995">
                                            <p:txEl>
                                              <p:pRg st="4" end="4"/>
                                            </p:txEl>
                                          </p:spTgt>
                                        </p:tgtEl>
                                        <p:attrNameLst>
                                          <p:attrName>style.visibility</p:attrName>
                                        </p:attrNameLst>
                                      </p:cBhvr>
                                      <p:to>
                                        <p:strVal val="visible"/>
                                      </p:to>
                                    </p:set>
                                    <p:animEffect transition="in" filter="fade">
                                      <p:cBhvr>
                                        <p:cTn id="47" dur="800" decel="100000"/>
                                        <p:tgtEl>
                                          <p:spTgt spid="724995">
                                            <p:txEl>
                                              <p:pRg st="4" end="4"/>
                                            </p:txEl>
                                          </p:spTgt>
                                        </p:tgtEl>
                                      </p:cBhvr>
                                    </p:animEffect>
                                    <p:anim calcmode="lin" valueType="num">
                                      <p:cBhvr>
                                        <p:cTn id="48" dur="800" decel="100000" fill="hold"/>
                                        <p:tgtEl>
                                          <p:spTgt spid="724995">
                                            <p:txEl>
                                              <p:pRg st="4" end="4"/>
                                            </p:txEl>
                                          </p:spTgt>
                                        </p:tgtEl>
                                        <p:attrNameLst>
                                          <p:attrName>style.rotation</p:attrName>
                                        </p:attrNameLst>
                                      </p:cBhvr>
                                      <p:tavLst>
                                        <p:tav tm="0">
                                          <p:val>
                                            <p:fltVal val="-90"/>
                                          </p:val>
                                        </p:tav>
                                        <p:tav tm="100000">
                                          <p:val>
                                            <p:fltVal val="0"/>
                                          </p:val>
                                        </p:tav>
                                      </p:tavLst>
                                    </p:anim>
                                    <p:anim calcmode="lin" valueType="num">
                                      <p:cBhvr>
                                        <p:cTn id="49" dur="800" decel="100000" fill="hold"/>
                                        <p:tgtEl>
                                          <p:spTgt spid="724995">
                                            <p:txEl>
                                              <p:pRg st="4" end="4"/>
                                            </p:txEl>
                                          </p:spTgt>
                                        </p:tgtEl>
                                        <p:attrNameLst>
                                          <p:attrName>ppt_x</p:attrName>
                                        </p:attrNameLst>
                                      </p:cBhvr>
                                      <p:tavLst>
                                        <p:tav tm="0">
                                          <p:val>
                                            <p:strVal val="#ppt_x+0.4"/>
                                          </p:val>
                                        </p:tav>
                                        <p:tav tm="100000">
                                          <p:val>
                                            <p:strVal val="#ppt_x-0.05"/>
                                          </p:val>
                                        </p:tav>
                                      </p:tavLst>
                                    </p:anim>
                                    <p:anim calcmode="lin" valueType="num">
                                      <p:cBhvr>
                                        <p:cTn id="50" dur="800" decel="100000" fill="hold"/>
                                        <p:tgtEl>
                                          <p:spTgt spid="724995">
                                            <p:txEl>
                                              <p:pRg st="4" end="4"/>
                                            </p:txEl>
                                          </p:spTgt>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724995">
                                            <p:txEl>
                                              <p:pRg st="4" end="4"/>
                                            </p:txEl>
                                          </p:spTgt>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724995">
                                            <p:txEl>
                                              <p:pRg st="4" end="4"/>
                                            </p:txEl>
                                          </p:spTgt>
                                        </p:tgtEl>
                                        <p:attrNameLst>
                                          <p:attrName>ppt_y</p:attrName>
                                        </p:attrNameLst>
                                      </p:cBhvr>
                                      <p:tavLst>
                                        <p:tav tm="0">
                                          <p:val>
                                            <p:strVal val="#ppt_y+0.1"/>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30" presetClass="entr" presetSubtype="0" fill="hold" grpId="0" nodeType="clickEffect">
                                  <p:stCondLst>
                                    <p:cond delay="0"/>
                                  </p:stCondLst>
                                  <p:childTnLst>
                                    <p:set>
                                      <p:cBhvr>
                                        <p:cTn id="56" dur="1" fill="hold">
                                          <p:stCondLst>
                                            <p:cond delay="0"/>
                                          </p:stCondLst>
                                        </p:cTn>
                                        <p:tgtEl>
                                          <p:spTgt spid="724995">
                                            <p:txEl>
                                              <p:pRg st="5" end="5"/>
                                            </p:txEl>
                                          </p:spTgt>
                                        </p:tgtEl>
                                        <p:attrNameLst>
                                          <p:attrName>style.visibility</p:attrName>
                                        </p:attrNameLst>
                                      </p:cBhvr>
                                      <p:to>
                                        <p:strVal val="visible"/>
                                      </p:to>
                                    </p:set>
                                    <p:animEffect transition="in" filter="fade">
                                      <p:cBhvr>
                                        <p:cTn id="57" dur="800" decel="100000"/>
                                        <p:tgtEl>
                                          <p:spTgt spid="724995">
                                            <p:txEl>
                                              <p:pRg st="5" end="5"/>
                                            </p:txEl>
                                          </p:spTgt>
                                        </p:tgtEl>
                                      </p:cBhvr>
                                    </p:animEffect>
                                    <p:anim calcmode="lin" valueType="num">
                                      <p:cBhvr>
                                        <p:cTn id="58" dur="800" decel="100000" fill="hold"/>
                                        <p:tgtEl>
                                          <p:spTgt spid="724995">
                                            <p:txEl>
                                              <p:pRg st="5" end="5"/>
                                            </p:txEl>
                                          </p:spTgt>
                                        </p:tgtEl>
                                        <p:attrNameLst>
                                          <p:attrName>style.rotation</p:attrName>
                                        </p:attrNameLst>
                                      </p:cBhvr>
                                      <p:tavLst>
                                        <p:tav tm="0">
                                          <p:val>
                                            <p:fltVal val="-90"/>
                                          </p:val>
                                        </p:tav>
                                        <p:tav tm="100000">
                                          <p:val>
                                            <p:fltVal val="0"/>
                                          </p:val>
                                        </p:tav>
                                      </p:tavLst>
                                    </p:anim>
                                    <p:anim calcmode="lin" valueType="num">
                                      <p:cBhvr>
                                        <p:cTn id="59" dur="800" decel="100000" fill="hold"/>
                                        <p:tgtEl>
                                          <p:spTgt spid="724995">
                                            <p:txEl>
                                              <p:pRg st="5" end="5"/>
                                            </p:txEl>
                                          </p:spTgt>
                                        </p:tgtEl>
                                        <p:attrNameLst>
                                          <p:attrName>ppt_x</p:attrName>
                                        </p:attrNameLst>
                                      </p:cBhvr>
                                      <p:tavLst>
                                        <p:tav tm="0">
                                          <p:val>
                                            <p:strVal val="#ppt_x+0.4"/>
                                          </p:val>
                                        </p:tav>
                                        <p:tav tm="100000">
                                          <p:val>
                                            <p:strVal val="#ppt_x-0.05"/>
                                          </p:val>
                                        </p:tav>
                                      </p:tavLst>
                                    </p:anim>
                                    <p:anim calcmode="lin" valueType="num">
                                      <p:cBhvr>
                                        <p:cTn id="60" dur="800" decel="100000" fill="hold"/>
                                        <p:tgtEl>
                                          <p:spTgt spid="724995">
                                            <p:txEl>
                                              <p:pRg st="5" end="5"/>
                                            </p:txEl>
                                          </p:spTgt>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724995">
                                            <p:txEl>
                                              <p:pRg st="5" end="5"/>
                                            </p:txEl>
                                          </p:spTgt>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724995">
                                            <p:txEl>
                                              <p:pRg st="5" end="5"/>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499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4"/>
          <p:cNvSpPr txBox="1">
            <a:spLocks noChangeArrowheads="1"/>
          </p:cNvSpPr>
          <p:nvPr/>
        </p:nvSpPr>
        <p:spPr bwMode="auto">
          <a:xfrm>
            <a:off x="468313" y="908050"/>
            <a:ext cx="7993062" cy="4211638"/>
          </a:xfrm>
          <a:prstGeom prst="rect">
            <a:avLst/>
          </a:prstGeom>
          <a:noFill/>
          <a:ln w="9525">
            <a:noFill/>
            <a:miter lim="800000"/>
          </a:ln>
        </p:spPr>
        <p:txBody>
          <a:bodyPr>
            <a:spAutoFit/>
          </a:bodyPr>
          <a:lstStyle/>
          <a:p>
            <a:pPr>
              <a:spcBef>
                <a:spcPct val="50000"/>
              </a:spcBef>
            </a:pPr>
            <a:r>
              <a:rPr lang="zh-CN" altLang="en-US" sz="3600" b="1"/>
              <a:t>学习目标：</a:t>
            </a:r>
          </a:p>
          <a:p>
            <a:pPr>
              <a:spcBef>
                <a:spcPct val="50000"/>
              </a:spcBef>
            </a:pPr>
            <a:r>
              <a:rPr lang="en-US" altLang="zh-CN" sz="3600" b="1"/>
              <a:t>1</a:t>
            </a:r>
            <a:r>
              <a:rPr lang="zh-CN" altLang="en-US" sz="3600" b="1"/>
              <a:t>、知道鲁迅及其代表作品</a:t>
            </a:r>
          </a:p>
          <a:p>
            <a:pPr>
              <a:spcBef>
                <a:spcPct val="50000"/>
              </a:spcBef>
            </a:pPr>
            <a:r>
              <a:rPr lang="en-US" altLang="zh-CN" sz="3600" b="1"/>
              <a:t>2</a:t>
            </a:r>
            <a:r>
              <a:rPr lang="zh-CN" altLang="en-US" sz="3600" b="1"/>
              <a:t>、认识确凿、皂荚树、桑椹、油蛉等重点字词</a:t>
            </a:r>
          </a:p>
          <a:p>
            <a:pPr>
              <a:spcBef>
                <a:spcPct val="50000"/>
              </a:spcBef>
            </a:pPr>
            <a:r>
              <a:rPr lang="en-US" altLang="zh-CN" sz="3600" b="1"/>
              <a:t>3</a:t>
            </a:r>
            <a:r>
              <a:rPr lang="zh-CN" altLang="en-US" sz="3600" b="1"/>
              <a:t>、通过默读，能从整体上感知课文的主要内容</a:t>
            </a:r>
            <a:endParaRPr lang="en-US" altLang="zh-CN" sz="3600" b="1"/>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AutoShape 2" descr="4"/>
          <p:cNvSpPr>
            <a:spLocks noChangeArrowheads="1"/>
          </p:cNvSpPr>
          <p:nvPr/>
        </p:nvSpPr>
        <p:spPr bwMode="auto">
          <a:xfrm>
            <a:off x="539750" y="449263"/>
            <a:ext cx="4752975" cy="3140075"/>
          </a:xfrm>
          <a:prstGeom prst="plaque">
            <a:avLst>
              <a:gd name="adj" fmla="val 14116"/>
            </a:avLst>
          </a:prstGeom>
          <a:blipFill dpi="0" rotWithShape="0">
            <a:blip r:embed="rId2"/>
            <a:srcRect/>
            <a:stretch>
              <a:fillRect/>
            </a:stretch>
          </a:blipFill>
          <a:ln w="76200">
            <a:solidFill>
              <a:srgbClr val="FF9900"/>
            </a:solidFill>
            <a:miter lim="800000"/>
          </a:ln>
        </p:spPr>
        <p:txBody>
          <a:bodyPr wrap="none" anchor="ctr"/>
          <a:lstStyle/>
          <a:p>
            <a:endParaRPr lang="zh-CN" altLang="en-US">
              <a:latin typeface="Times New Roman" panose="02020603050405020304" pitchFamily="18" charset="0"/>
            </a:endParaRPr>
          </a:p>
        </p:txBody>
      </p:sp>
      <p:sp>
        <p:nvSpPr>
          <p:cNvPr id="325635" name="Text Box 3"/>
          <p:cNvSpPr txBox="1">
            <a:spLocks noChangeArrowheads="1"/>
          </p:cNvSpPr>
          <p:nvPr/>
        </p:nvSpPr>
        <p:spPr bwMode="auto">
          <a:xfrm>
            <a:off x="376238" y="4149725"/>
            <a:ext cx="8767762" cy="1190625"/>
          </a:xfrm>
          <a:prstGeom prst="rect">
            <a:avLst/>
          </a:prstGeom>
          <a:noFill/>
          <a:ln w="9525">
            <a:noFill/>
            <a:miter lim="800000"/>
          </a:ln>
        </p:spPr>
        <p:txBody>
          <a:bodyPr>
            <a:spAutoFit/>
          </a:bodyPr>
          <a:lstStyle/>
          <a:p>
            <a:pPr>
              <a:spcBef>
                <a:spcPct val="50000"/>
              </a:spcBef>
            </a:pPr>
            <a:r>
              <a:rPr lang="en-US" altLang="zh-CN" sz="3600" b="1"/>
              <a:t>        </a:t>
            </a:r>
            <a:r>
              <a:rPr lang="zh-CN" altLang="en-US" sz="3600" b="1"/>
              <a:t>从文中找出写</a:t>
            </a:r>
            <a:r>
              <a:rPr lang="zh-CN" altLang="en-US" sz="3600" b="1">
                <a:solidFill>
                  <a:srgbClr val="FF0000"/>
                </a:solidFill>
              </a:rPr>
              <a:t>三味书屋环境</a:t>
            </a:r>
            <a:r>
              <a:rPr lang="zh-CN" altLang="en-US" sz="3600" b="1"/>
              <a:t>的句子，说说三味书屋的环境是怎样的？ </a:t>
            </a:r>
          </a:p>
        </p:txBody>
      </p:sp>
      <p:sp>
        <p:nvSpPr>
          <p:cNvPr id="50179" name="Text Box 4"/>
          <p:cNvSpPr txBox="1">
            <a:spLocks noChangeArrowheads="1"/>
          </p:cNvSpPr>
          <p:nvPr/>
        </p:nvSpPr>
        <p:spPr bwMode="auto">
          <a:xfrm>
            <a:off x="6011863" y="620713"/>
            <a:ext cx="733425" cy="2797175"/>
          </a:xfrm>
          <a:prstGeom prst="rect">
            <a:avLst/>
          </a:prstGeom>
          <a:noFill/>
          <a:ln w="9525">
            <a:noFill/>
            <a:miter lim="800000"/>
          </a:ln>
        </p:spPr>
        <p:txBody>
          <a:bodyPr vert="eaVert" wrap="none">
            <a:spAutoFit/>
          </a:bodyPr>
          <a:lstStyle/>
          <a:p>
            <a:pPr>
              <a:spcBef>
                <a:spcPct val="50000"/>
              </a:spcBef>
            </a:pPr>
            <a:r>
              <a:rPr kumimoji="1" lang="zh-CN" altLang="en-US" sz="3600" b="1">
                <a:ea typeface="楷体_GB2312" panose="02010609030101010101" pitchFamily="49" charset="-122"/>
              </a:rPr>
              <a:t>三味书屋环境</a:t>
            </a:r>
            <a:endParaRPr lang="zh-CN" altLang="en-US" sz="3600">
              <a:ea typeface="楷体_GB2312"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5635"/>
                                        </p:tgtEl>
                                        <p:attrNameLst>
                                          <p:attrName>style.visibility</p:attrName>
                                        </p:attrNameLst>
                                      </p:cBhvr>
                                      <p:to>
                                        <p:strVal val="visible"/>
                                      </p:to>
                                    </p:set>
                                    <p:animEffect transition="in" filter="blinds(horizontal)">
                                      <p:cBhvr>
                                        <p:cTn id="7" dur="500"/>
                                        <p:tgtEl>
                                          <p:spTgt spid="325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6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矩形 13316"/>
          <p:cNvSpPr>
            <a:spLocks noChangeArrowheads="1"/>
          </p:cNvSpPr>
          <p:nvPr/>
        </p:nvSpPr>
        <p:spPr bwMode="auto">
          <a:xfrm>
            <a:off x="3457575" y="1871663"/>
            <a:ext cx="9144000" cy="0"/>
          </a:xfrm>
          <a:prstGeom prst="rect">
            <a:avLst/>
          </a:prstGeom>
          <a:noFill/>
          <a:ln w="9525">
            <a:noFill/>
            <a:miter lim="800000"/>
          </a:ln>
        </p:spPr>
        <p:txBody>
          <a:bodyPr/>
          <a:lstStyle/>
          <a:p>
            <a:endParaRPr lang="zh-CN" altLang="en-US">
              <a:latin typeface="Calibri" panose="020F0502020204030204" pitchFamily="34" charset="0"/>
            </a:endParaRPr>
          </a:p>
        </p:txBody>
      </p:sp>
      <p:pic>
        <p:nvPicPr>
          <p:cNvPr id="52226" name="图片 13317" descr="shoujingwu"/>
          <p:cNvPicPr>
            <a:picLocks noChangeAspect="1"/>
          </p:cNvPicPr>
          <p:nvPr/>
        </p:nvPicPr>
        <p:blipFill>
          <a:blip r:embed="rId2"/>
          <a:srcRect/>
          <a:stretch>
            <a:fillRect/>
          </a:stretch>
        </p:blipFill>
        <p:spPr bwMode="auto">
          <a:xfrm>
            <a:off x="5114925" y="1193800"/>
            <a:ext cx="3810000" cy="4300538"/>
          </a:xfrm>
          <a:prstGeom prst="rect">
            <a:avLst/>
          </a:prstGeom>
          <a:noFill/>
          <a:ln w="9525">
            <a:noFill/>
            <a:miter lim="800000"/>
            <a:headEnd/>
            <a:tailEnd/>
          </a:ln>
        </p:spPr>
      </p:pic>
      <p:sp>
        <p:nvSpPr>
          <p:cNvPr id="52227" name="TextBox 2"/>
          <p:cNvSpPr txBox="1">
            <a:spLocks noChangeArrowheads="1"/>
          </p:cNvSpPr>
          <p:nvPr/>
        </p:nvSpPr>
        <p:spPr bwMode="auto">
          <a:xfrm>
            <a:off x="6156325" y="5516563"/>
            <a:ext cx="1728788" cy="708025"/>
          </a:xfrm>
          <a:prstGeom prst="rect">
            <a:avLst/>
          </a:prstGeom>
          <a:noFill/>
          <a:ln w="9525">
            <a:noFill/>
            <a:miter lim="800000"/>
          </a:ln>
        </p:spPr>
        <p:txBody>
          <a:bodyPr>
            <a:spAutoFit/>
          </a:bodyPr>
          <a:lstStyle/>
          <a:p>
            <a:r>
              <a:rPr lang="zh-CN" altLang="en-US" sz="4000" b="1">
                <a:latin typeface="Calibri" panose="020F0502020204030204" pitchFamily="34" charset="0"/>
              </a:rPr>
              <a:t>寿镜吾</a:t>
            </a:r>
          </a:p>
        </p:txBody>
      </p:sp>
      <p:sp>
        <p:nvSpPr>
          <p:cNvPr id="52228" name="TextBox 4"/>
          <p:cNvSpPr txBox="1">
            <a:spLocks noChangeArrowheads="1"/>
          </p:cNvSpPr>
          <p:nvPr/>
        </p:nvSpPr>
        <p:spPr bwMode="auto">
          <a:xfrm>
            <a:off x="539750" y="115888"/>
            <a:ext cx="8135938" cy="708025"/>
          </a:xfrm>
          <a:prstGeom prst="rect">
            <a:avLst/>
          </a:prstGeom>
          <a:noFill/>
          <a:ln w="9525">
            <a:noFill/>
            <a:miter lim="800000"/>
          </a:ln>
        </p:spPr>
        <p:txBody>
          <a:bodyPr>
            <a:spAutoFit/>
          </a:bodyPr>
          <a:lstStyle/>
          <a:p>
            <a:r>
              <a:rPr lang="zh-CN" altLang="en-US" sz="4000" b="1">
                <a:latin typeface="Calibri" panose="020F0502020204030204" pitchFamily="34" charset="0"/>
              </a:rPr>
              <a:t>鲁迅先生的老师是一位怎样的老师？</a:t>
            </a:r>
          </a:p>
        </p:txBody>
      </p:sp>
      <p:sp>
        <p:nvSpPr>
          <p:cNvPr id="7" name="TextBox 6"/>
          <p:cNvSpPr txBox="1">
            <a:spLocks noChangeArrowheads="1"/>
          </p:cNvSpPr>
          <p:nvPr/>
        </p:nvSpPr>
        <p:spPr bwMode="auto">
          <a:xfrm>
            <a:off x="323850" y="1193800"/>
            <a:ext cx="4968875" cy="1077913"/>
          </a:xfrm>
          <a:prstGeom prst="rect">
            <a:avLst/>
          </a:prstGeom>
          <a:noFill/>
          <a:ln w="9525">
            <a:noFill/>
            <a:miter lim="800000"/>
          </a:ln>
        </p:spPr>
        <p:txBody>
          <a:bodyPr>
            <a:spAutoFit/>
          </a:bodyPr>
          <a:lstStyle/>
          <a:p>
            <a:r>
              <a:rPr lang="en-US" altLang="zh-CN" sz="3200" b="1">
                <a:solidFill>
                  <a:srgbClr val="FF0000"/>
                </a:solidFill>
                <a:latin typeface="Calibri" panose="020F0502020204030204" pitchFamily="34" charset="0"/>
              </a:rPr>
              <a:t>1</a:t>
            </a:r>
            <a:r>
              <a:rPr lang="zh-CN" altLang="en-US" sz="3200" b="1">
                <a:solidFill>
                  <a:srgbClr val="FF0000"/>
                </a:solidFill>
                <a:latin typeface="Calibri" panose="020F0502020204030204" pitchFamily="34" charset="0"/>
              </a:rPr>
              <a:t>、先生是一位方正、质朴、博学的人。</a:t>
            </a:r>
          </a:p>
        </p:txBody>
      </p:sp>
      <p:sp>
        <p:nvSpPr>
          <p:cNvPr id="13" name="TextBox 12"/>
          <p:cNvSpPr txBox="1">
            <a:spLocks noChangeArrowheads="1"/>
          </p:cNvSpPr>
          <p:nvPr/>
        </p:nvSpPr>
        <p:spPr bwMode="auto">
          <a:xfrm>
            <a:off x="323850" y="2549525"/>
            <a:ext cx="4791075" cy="1077913"/>
          </a:xfrm>
          <a:prstGeom prst="rect">
            <a:avLst/>
          </a:prstGeom>
          <a:noFill/>
          <a:ln w="9525">
            <a:noFill/>
            <a:miter lim="800000"/>
          </a:ln>
        </p:spPr>
        <p:txBody>
          <a:bodyPr>
            <a:spAutoFit/>
          </a:bodyPr>
          <a:lstStyle/>
          <a:p>
            <a:r>
              <a:rPr lang="en-US" altLang="zh-CN" sz="3200" b="1">
                <a:solidFill>
                  <a:srgbClr val="FF0000"/>
                </a:solidFill>
                <a:latin typeface="Calibri" panose="020F0502020204030204" pitchFamily="34" charset="0"/>
              </a:rPr>
              <a:t>2</a:t>
            </a:r>
            <a:r>
              <a:rPr lang="zh-CN" altLang="en-US" sz="3200" b="1">
                <a:solidFill>
                  <a:srgbClr val="FF0000"/>
                </a:solidFill>
                <a:latin typeface="Calibri" panose="020F0502020204030204" pitchFamily="34" charset="0"/>
              </a:rPr>
              <a:t>、知识渊博但又不屑于回答教学之外的问题。</a:t>
            </a:r>
          </a:p>
        </p:txBody>
      </p:sp>
      <p:sp>
        <p:nvSpPr>
          <p:cNvPr id="14" name="TextBox 13"/>
          <p:cNvSpPr txBox="1">
            <a:spLocks noChangeArrowheads="1"/>
          </p:cNvSpPr>
          <p:nvPr/>
        </p:nvSpPr>
        <p:spPr bwMode="auto">
          <a:xfrm>
            <a:off x="395288" y="4005263"/>
            <a:ext cx="4719637" cy="1570037"/>
          </a:xfrm>
          <a:prstGeom prst="rect">
            <a:avLst/>
          </a:prstGeom>
          <a:noFill/>
          <a:ln w="9525">
            <a:noFill/>
            <a:miter lim="800000"/>
          </a:ln>
        </p:spPr>
        <p:txBody>
          <a:bodyPr>
            <a:spAutoFit/>
          </a:bodyPr>
          <a:lstStyle/>
          <a:p>
            <a:r>
              <a:rPr lang="en-US" altLang="zh-CN" sz="3200" b="1" dirty="0">
                <a:solidFill>
                  <a:srgbClr val="FF0000"/>
                </a:solidFill>
                <a:latin typeface="Calibri" panose="020F0502020204030204" pitchFamily="34" charset="0"/>
              </a:rPr>
              <a:t>3</a:t>
            </a:r>
            <a:r>
              <a:rPr lang="zh-CN" altLang="en-US" sz="3200" b="1" dirty="0" smtClean="0">
                <a:solidFill>
                  <a:srgbClr val="FF0000"/>
                </a:solidFill>
                <a:latin typeface="Calibri" panose="020F0502020204030204" pitchFamily="34" charset="0"/>
              </a:rPr>
              <a:t>、</a:t>
            </a:r>
            <a:r>
              <a:rPr lang="zh-CN" altLang="en-US" sz="3200" b="1" dirty="0">
                <a:solidFill>
                  <a:srgbClr val="FF0000"/>
                </a:solidFill>
                <a:latin typeface="Calibri" panose="020F0502020204030204" pitchFamily="34" charset="0"/>
              </a:rPr>
              <a:t>严</a:t>
            </a:r>
            <a:r>
              <a:rPr lang="zh-CN" altLang="en-US" sz="3200" b="1" dirty="0" smtClean="0">
                <a:solidFill>
                  <a:srgbClr val="FF0000"/>
                </a:solidFill>
                <a:latin typeface="Calibri" panose="020F0502020204030204" pitchFamily="34" charset="0"/>
              </a:rPr>
              <a:t>厉而又</a:t>
            </a:r>
            <a:r>
              <a:rPr lang="zh-CN" altLang="en-US" sz="3200" b="1" dirty="0" smtClean="0">
                <a:solidFill>
                  <a:srgbClr val="FF0000"/>
                </a:solidFill>
                <a:latin typeface="Calibri" panose="020F0502020204030204" pitchFamily="34" charset="0"/>
              </a:rPr>
              <a:t>和</a:t>
            </a:r>
            <a:r>
              <a:rPr lang="zh-CN" altLang="en-US" sz="3200" b="1" dirty="0">
                <a:solidFill>
                  <a:srgbClr val="FF0000"/>
                </a:solidFill>
                <a:latin typeface="Calibri" panose="020F0502020204030204" pitchFamily="34" charset="0"/>
              </a:rPr>
              <a:t>蔼可亲，开明宽容。</a:t>
            </a:r>
            <a:endParaRPr lang="en-US" altLang="zh-CN" sz="3200" b="1" dirty="0">
              <a:solidFill>
                <a:srgbClr val="FF0000"/>
              </a:solidFill>
              <a:latin typeface="Calibri" panose="020F0502020204030204" pitchFamily="34" charset="0"/>
            </a:endParaRPr>
          </a:p>
          <a:p>
            <a:endParaRPr lang="zh-CN" altLang="en-US" sz="3200" b="1" dirty="0">
              <a:solidFill>
                <a:srgbClr val="FF0000"/>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1" name="Text Box 3"/>
          <p:cNvSpPr txBox="1">
            <a:spLocks noChangeArrowheads="1"/>
          </p:cNvSpPr>
          <p:nvPr/>
        </p:nvSpPr>
        <p:spPr bwMode="auto">
          <a:xfrm>
            <a:off x="467544" y="900112"/>
            <a:ext cx="7677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000" dirty="0" smtClean="0">
                <a:latin typeface="Times New Roman" pitchFamily="18" charset="0"/>
                <a:ea typeface="楷体_GB2312" pitchFamily="49" charset="-122"/>
              </a:rPr>
              <a:t>旧</a:t>
            </a:r>
            <a:r>
              <a:rPr kumimoji="1" lang="zh-CN" altLang="en-US" sz="4000" dirty="0">
                <a:latin typeface="Times New Roman" pitchFamily="18" charset="0"/>
                <a:ea typeface="楷体_GB2312" pitchFamily="49" charset="-122"/>
              </a:rPr>
              <a:t>时读书跟现在有哪些不同？</a:t>
            </a:r>
          </a:p>
        </p:txBody>
      </p:sp>
      <p:sp>
        <p:nvSpPr>
          <p:cNvPr id="155652" name="Text Box 4"/>
          <p:cNvSpPr txBox="1">
            <a:spLocks noChangeArrowheads="1"/>
          </p:cNvSpPr>
          <p:nvPr/>
        </p:nvSpPr>
        <p:spPr bwMode="auto">
          <a:xfrm>
            <a:off x="467544" y="1988840"/>
            <a:ext cx="8215313" cy="2800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200" b="1" dirty="0">
                <a:solidFill>
                  <a:srgbClr val="FF0000"/>
                </a:solidFill>
                <a:latin typeface="楷体_GB2312" pitchFamily="49" charset="-122"/>
                <a:ea typeface="楷体_GB2312" pitchFamily="49" charset="-122"/>
              </a:rPr>
              <a:t>1</a:t>
            </a:r>
            <a:r>
              <a:rPr kumimoji="1" lang="zh-CN" altLang="en-US" sz="3200" b="1" dirty="0">
                <a:solidFill>
                  <a:srgbClr val="FF0000"/>
                </a:solidFill>
                <a:latin typeface="楷体_GB2312" pitchFamily="49" charset="-122"/>
                <a:ea typeface="楷体_GB2312" pitchFamily="49" charset="-122"/>
              </a:rPr>
              <a:t>、先要行拜师之礼；</a:t>
            </a:r>
          </a:p>
          <a:p>
            <a:pPr>
              <a:spcBef>
                <a:spcPct val="50000"/>
              </a:spcBef>
            </a:pPr>
            <a:r>
              <a:rPr kumimoji="1" lang="en-US" altLang="zh-CN" sz="3200" b="1" dirty="0">
                <a:solidFill>
                  <a:srgbClr val="FF0000"/>
                </a:solidFill>
                <a:latin typeface="楷体_GB2312" pitchFamily="49" charset="-122"/>
                <a:ea typeface="楷体_GB2312" pitchFamily="49" charset="-122"/>
              </a:rPr>
              <a:t>2</a:t>
            </a:r>
            <a:r>
              <a:rPr kumimoji="1" lang="zh-CN" altLang="en-US" sz="3200" b="1" dirty="0">
                <a:solidFill>
                  <a:srgbClr val="FF0000"/>
                </a:solidFill>
                <a:latin typeface="楷体_GB2312" pitchFamily="49" charset="-122"/>
                <a:ea typeface="楷体_GB2312" pitchFamily="49" charset="-122"/>
              </a:rPr>
              <a:t>、上课时，单独上生书；</a:t>
            </a:r>
          </a:p>
          <a:p>
            <a:pPr>
              <a:spcBef>
                <a:spcPct val="50000"/>
              </a:spcBef>
            </a:pPr>
            <a:r>
              <a:rPr kumimoji="1" lang="en-US" altLang="zh-CN" sz="3200" b="1" dirty="0">
                <a:solidFill>
                  <a:srgbClr val="FF0000"/>
                </a:solidFill>
                <a:latin typeface="楷体_GB2312" pitchFamily="49" charset="-122"/>
                <a:ea typeface="楷体_GB2312" pitchFamily="49" charset="-122"/>
              </a:rPr>
              <a:t>3</a:t>
            </a:r>
            <a:r>
              <a:rPr kumimoji="1" lang="zh-CN" altLang="en-US" sz="3200" b="1" dirty="0">
                <a:solidFill>
                  <a:srgbClr val="FF0000"/>
                </a:solidFill>
                <a:latin typeface="楷体_GB2312" pitchFamily="49" charset="-122"/>
                <a:ea typeface="楷体_GB2312" pitchFamily="49" charset="-122"/>
              </a:rPr>
              <a:t>、课程只有读经、习字、对课；</a:t>
            </a:r>
          </a:p>
          <a:p>
            <a:pPr>
              <a:spcBef>
                <a:spcPct val="50000"/>
              </a:spcBef>
            </a:pPr>
            <a:r>
              <a:rPr kumimoji="1" lang="en-US" altLang="zh-CN" sz="3200" b="1" dirty="0">
                <a:solidFill>
                  <a:srgbClr val="FF0000"/>
                </a:solidFill>
                <a:latin typeface="楷体_GB2312" pitchFamily="49" charset="-122"/>
                <a:ea typeface="楷体_GB2312" pitchFamily="49" charset="-122"/>
              </a:rPr>
              <a:t>4</a:t>
            </a:r>
            <a:r>
              <a:rPr kumimoji="1" lang="zh-CN" altLang="en-US" sz="3200" b="1" dirty="0" smtClean="0">
                <a:solidFill>
                  <a:srgbClr val="FF0000"/>
                </a:solidFill>
                <a:latin typeface="楷体_GB2312" pitchFamily="49" charset="-122"/>
                <a:ea typeface="楷体_GB2312" pitchFamily="49" charset="-122"/>
              </a:rPr>
              <a:t>、</a:t>
            </a:r>
            <a:r>
              <a:rPr kumimoji="1" lang="zh-CN" altLang="en-US" sz="3200" b="1" dirty="0">
                <a:solidFill>
                  <a:srgbClr val="FF0000"/>
                </a:solidFill>
                <a:latin typeface="楷体_GB2312" pitchFamily="49" charset="-122"/>
                <a:ea typeface="楷体_GB2312" pitchFamily="49" charset="-122"/>
              </a:rPr>
              <a:t>体罚学生：打手心、罚跪。</a:t>
            </a:r>
          </a:p>
        </p:txBody>
      </p:sp>
      <p:pic>
        <p:nvPicPr>
          <p:cNvPr id="155653" name="Picture 5" descr="zhuzhu1_0"/>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5029200"/>
            <a:ext cx="1752600" cy="1828800"/>
          </a:xfrm>
          <a:prstGeom prst="rect">
            <a:avLst/>
          </a:prstGeom>
          <a:noFill/>
          <a:extLst>
            <a:ext uri="{909E8E84-426E-40DD-AFC4-6F175D3DCCD1}">
              <a14:hiddenFill xmlns:a14="http://schemas.microsoft.com/office/drawing/2010/main">
                <a:solidFill>
                  <a:srgbClr val="FFFFFF"/>
                </a:solidFill>
              </a14:hiddenFill>
            </a:ext>
          </a:extLst>
        </p:spPr>
      </p:pic>
      <p:sp>
        <p:nvSpPr>
          <p:cNvPr id="155654" name="Text Box 6"/>
          <p:cNvSpPr txBox="1">
            <a:spLocks noChangeArrowheads="1"/>
          </p:cNvSpPr>
          <p:nvPr/>
        </p:nvSpPr>
        <p:spPr bwMode="auto">
          <a:xfrm>
            <a:off x="838200" y="609600"/>
            <a:ext cx="184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sz="3600">
              <a:solidFill>
                <a:srgbClr val="006600"/>
              </a:solidFill>
              <a:latin typeface="Arial" pitchFamily="34" charset="0"/>
            </a:endParaRPr>
          </a:p>
        </p:txBody>
      </p:sp>
    </p:spTree>
    <p:extLst>
      <p:ext uri="{BB962C8B-B14F-4D97-AF65-F5344CB8AC3E}">
        <p14:creationId xmlns:p14="http://schemas.microsoft.com/office/powerpoint/2010/main" val="38958712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55652">
                                            <p:txEl>
                                              <p:pRg st="0" end="0"/>
                                            </p:txEl>
                                          </p:spTgt>
                                        </p:tgtEl>
                                        <p:attrNameLst>
                                          <p:attrName>style.visibility</p:attrName>
                                        </p:attrNameLst>
                                      </p:cBhvr>
                                      <p:to>
                                        <p:strVal val="visible"/>
                                      </p:to>
                                    </p:set>
                                    <p:anim calcmode="lin" valueType="num">
                                      <p:cBhvr additive="base">
                                        <p:cTn id="7" dur="500" fill="hold"/>
                                        <p:tgtEl>
                                          <p:spTgt spid="15565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565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55652">
                                            <p:txEl>
                                              <p:pRg st="1" end="1"/>
                                            </p:txEl>
                                          </p:spTgt>
                                        </p:tgtEl>
                                        <p:attrNameLst>
                                          <p:attrName>style.visibility</p:attrName>
                                        </p:attrNameLst>
                                      </p:cBhvr>
                                      <p:to>
                                        <p:strVal val="visible"/>
                                      </p:to>
                                    </p:set>
                                    <p:anim calcmode="lin" valueType="num">
                                      <p:cBhvr additive="base">
                                        <p:cTn id="13" dur="500" fill="hold"/>
                                        <p:tgtEl>
                                          <p:spTgt spid="15565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565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55652">
                                            <p:txEl>
                                              <p:pRg st="2" end="2"/>
                                            </p:txEl>
                                          </p:spTgt>
                                        </p:tgtEl>
                                        <p:attrNameLst>
                                          <p:attrName>style.visibility</p:attrName>
                                        </p:attrNameLst>
                                      </p:cBhvr>
                                      <p:to>
                                        <p:strVal val="visible"/>
                                      </p:to>
                                    </p:set>
                                    <p:anim calcmode="lin" valueType="num">
                                      <p:cBhvr additive="base">
                                        <p:cTn id="19" dur="500" fill="hold"/>
                                        <p:tgtEl>
                                          <p:spTgt spid="15565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565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55652">
                                            <p:txEl>
                                              <p:pRg st="3" end="3"/>
                                            </p:txEl>
                                          </p:spTgt>
                                        </p:tgtEl>
                                        <p:attrNameLst>
                                          <p:attrName>style.visibility</p:attrName>
                                        </p:attrNameLst>
                                      </p:cBhvr>
                                      <p:to>
                                        <p:strVal val="visible"/>
                                      </p:to>
                                    </p:set>
                                    <p:anim calcmode="lin" valueType="num">
                                      <p:cBhvr additive="base">
                                        <p:cTn id="25" dur="500" fill="hold"/>
                                        <p:tgtEl>
                                          <p:spTgt spid="15565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565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矩形 13316"/>
          <p:cNvSpPr>
            <a:spLocks noChangeArrowheads="1"/>
          </p:cNvSpPr>
          <p:nvPr/>
        </p:nvSpPr>
        <p:spPr bwMode="auto">
          <a:xfrm>
            <a:off x="3457575" y="1871663"/>
            <a:ext cx="9144000" cy="0"/>
          </a:xfrm>
          <a:prstGeom prst="rect">
            <a:avLst/>
          </a:prstGeom>
          <a:noFill/>
          <a:ln w="9525">
            <a:noFill/>
            <a:miter lim="800000"/>
          </a:ln>
        </p:spPr>
        <p:txBody>
          <a:bodyPr/>
          <a:lstStyle/>
          <a:p>
            <a:endParaRPr lang="zh-CN" altLang="en-US">
              <a:latin typeface="Calibri" panose="020F0502020204030204" pitchFamily="34" charset="0"/>
            </a:endParaRPr>
          </a:p>
        </p:txBody>
      </p:sp>
      <p:pic>
        <p:nvPicPr>
          <p:cNvPr id="52226" name="图片 13317" descr="shoujingwu"/>
          <p:cNvPicPr>
            <a:picLocks noChangeAspect="1"/>
          </p:cNvPicPr>
          <p:nvPr/>
        </p:nvPicPr>
        <p:blipFill>
          <a:blip r:embed="rId2"/>
          <a:srcRect/>
          <a:stretch>
            <a:fillRect/>
          </a:stretch>
        </p:blipFill>
        <p:spPr bwMode="auto">
          <a:xfrm>
            <a:off x="5114925" y="1193800"/>
            <a:ext cx="3810000" cy="4300538"/>
          </a:xfrm>
          <a:prstGeom prst="rect">
            <a:avLst/>
          </a:prstGeom>
          <a:noFill/>
          <a:ln w="9525">
            <a:noFill/>
            <a:miter lim="800000"/>
            <a:headEnd/>
            <a:tailEnd/>
          </a:ln>
        </p:spPr>
      </p:pic>
      <p:sp>
        <p:nvSpPr>
          <p:cNvPr id="52227" name="TextBox 2"/>
          <p:cNvSpPr txBox="1">
            <a:spLocks noChangeArrowheads="1"/>
          </p:cNvSpPr>
          <p:nvPr/>
        </p:nvSpPr>
        <p:spPr bwMode="auto">
          <a:xfrm>
            <a:off x="6156325" y="5516563"/>
            <a:ext cx="1728788" cy="708025"/>
          </a:xfrm>
          <a:prstGeom prst="rect">
            <a:avLst/>
          </a:prstGeom>
          <a:noFill/>
          <a:ln w="9525">
            <a:noFill/>
            <a:miter lim="800000"/>
          </a:ln>
        </p:spPr>
        <p:txBody>
          <a:bodyPr>
            <a:spAutoFit/>
          </a:bodyPr>
          <a:lstStyle/>
          <a:p>
            <a:r>
              <a:rPr lang="zh-CN" altLang="en-US" sz="4000" b="1">
                <a:latin typeface="Calibri" panose="020F0502020204030204" pitchFamily="34" charset="0"/>
              </a:rPr>
              <a:t>寿镜吾</a:t>
            </a:r>
          </a:p>
        </p:txBody>
      </p:sp>
      <p:sp>
        <p:nvSpPr>
          <p:cNvPr id="52228" name="TextBox 4"/>
          <p:cNvSpPr txBox="1">
            <a:spLocks noChangeArrowheads="1"/>
          </p:cNvSpPr>
          <p:nvPr/>
        </p:nvSpPr>
        <p:spPr bwMode="auto">
          <a:xfrm>
            <a:off x="539750" y="115888"/>
            <a:ext cx="8135938" cy="708025"/>
          </a:xfrm>
          <a:prstGeom prst="rect">
            <a:avLst/>
          </a:prstGeom>
          <a:noFill/>
          <a:ln w="9525">
            <a:noFill/>
            <a:miter lim="800000"/>
          </a:ln>
        </p:spPr>
        <p:txBody>
          <a:bodyPr>
            <a:spAutoFit/>
          </a:bodyPr>
          <a:lstStyle/>
          <a:p>
            <a:r>
              <a:rPr lang="zh-CN" altLang="en-US" sz="4000" b="1">
                <a:latin typeface="Calibri" panose="020F0502020204030204" pitchFamily="34" charset="0"/>
              </a:rPr>
              <a:t>鲁迅先生的老师是一位怎样的老师？</a:t>
            </a:r>
          </a:p>
        </p:txBody>
      </p:sp>
      <p:sp>
        <p:nvSpPr>
          <p:cNvPr id="8" name="TextBox 7"/>
          <p:cNvSpPr txBox="1">
            <a:spLocks noChangeArrowheads="1"/>
          </p:cNvSpPr>
          <p:nvPr/>
        </p:nvSpPr>
        <p:spPr bwMode="auto">
          <a:xfrm>
            <a:off x="323528" y="2466906"/>
            <a:ext cx="4536504" cy="1200329"/>
          </a:xfrm>
          <a:prstGeom prst="rect">
            <a:avLst/>
          </a:prstGeom>
          <a:noFill/>
          <a:ln w="9525">
            <a:noFill/>
            <a:miter lim="800000"/>
          </a:ln>
        </p:spPr>
        <p:txBody>
          <a:bodyPr wrap="square">
            <a:spAutoFit/>
          </a:bodyPr>
          <a:lstStyle/>
          <a:p>
            <a:r>
              <a:rPr lang="zh-CN" altLang="en-US" sz="3600" b="1" dirty="0">
                <a:solidFill>
                  <a:srgbClr val="0000FF"/>
                </a:solidFill>
                <a:latin typeface="Calibri" panose="020F0502020204030204" pitchFamily="34" charset="0"/>
              </a:rPr>
              <a:t>典型的宿儒但又开明宽容、和蔼</a:t>
            </a:r>
            <a:r>
              <a:rPr lang="zh-CN" altLang="en-US" sz="3600" b="1">
                <a:solidFill>
                  <a:srgbClr val="0000FF"/>
                </a:solidFill>
                <a:latin typeface="Calibri" panose="020F0502020204030204" pitchFamily="34" charset="0"/>
              </a:rPr>
              <a:t>可</a:t>
            </a:r>
            <a:r>
              <a:rPr lang="zh-CN" altLang="en-US" sz="3600" b="1" smtClean="0">
                <a:solidFill>
                  <a:srgbClr val="0000FF"/>
                </a:solidFill>
                <a:latin typeface="Calibri" panose="020F0502020204030204" pitchFamily="34" charset="0"/>
              </a:rPr>
              <a:t>亲</a:t>
            </a:r>
            <a:endParaRPr lang="zh-CN" altLang="en-US" sz="3600" b="1" dirty="0">
              <a:solidFill>
                <a:srgbClr val="0000FF"/>
              </a:solidFill>
              <a:latin typeface="Calibri" panose="020F0502020204030204" pitchFamily="34" charset="0"/>
            </a:endParaRPr>
          </a:p>
        </p:txBody>
      </p:sp>
    </p:spTree>
    <p:extLst>
      <p:ext uri="{BB962C8B-B14F-4D97-AF65-F5344CB8AC3E}">
        <p14:creationId xmlns:p14="http://schemas.microsoft.com/office/powerpoint/2010/main" val="341407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文本框 1"/>
          <p:cNvSpPr txBox="1">
            <a:spLocks noChangeArrowheads="1"/>
          </p:cNvSpPr>
          <p:nvPr/>
        </p:nvSpPr>
        <p:spPr bwMode="auto">
          <a:xfrm>
            <a:off x="900113" y="1063625"/>
            <a:ext cx="7543800" cy="706438"/>
          </a:xfrm>
          <a:prstGeom prst="rect">
            <a:avLst/>
          </a:prstGeom>
          <a:noFill/>
          <a:ln w="9525">
            <a:noFill/>
            <a:miter lim="800000"/>
          </a:ln>
        </p:spPr>
        <p:txBody>
          <a:bodyPr>
            <a:spAutoFit/>
          </a:bodyPr>
          <a:lstStyle/>
          <a:p>
            <a:r>
              <a:rPr lang="zh-CN" altLang="en-US" sz="4000" b="1">
                <a:latin typeface="Calibri" panose="020F0502020204030204" pitchFamily="34" charset="0"/>
              </a:rPr>
              <a:t>童年鲁迅对他的老师是什么态度？</a:t>
            </a:r>
          </a:p>
        </p:txBody>
      </p:sp>
      <p:sp>
        <p:nvSpPr>
          <p:cNvPr id="53250" name="文本框 2"/>
          <p:cNvSpPr txBox="1">
            <a:spLocks noChangeArrowheads="1"/>
          </p:cNvSpPr>
          <p:nvPr/>
        </p:nvSpPr>
        <p:spPr bwMode="auto">
          <a:xfrm>
            <a:off x="1691680" y="2564904"/>
            <a:ext cx="6904037" cy="707886"/>
          </a:xfrm>
          <a:prstGeom prst="rect">
            <a:avLst/>
          </a:prstGeom>
          <a:noFill/>
          <a:ln w="9525">
            <a:noFill/>
            <a:miter lim="800000"/>
          </a:ln>
        </p:spPr>
        <p:txBody>
          <a:bodyPr>
            <a:spAutoFit/>
          </a:bodyPr>
          <a:lstStyle/>
          <a:p>
            <a:r>
              <a:rPr lang="zh-CN" altLang="en-US" sz="4000" b="1" dirty="0" smtClean="0">
                <a:solidFill>
                  <a:srgbClr val="FF0000"/>
                </a:solidFill>
                <a:latin typeface="Calibri" panose="020F0502020204030204" pitchFamily="34" charset="0"/>
              </a:rPr>
              <a:t>恭敬而又有点不满</a:t>
            </a:r>
            <a:endParaRPr lang="zh-CN" altLang="en-US" sz="4000" b="1" dirty="0">
              <a:solidFill>
                <a:srgbClr val="FF0000"/>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diamond(in)">
                                      <p:cBhvr>
                                        <p:cTn id="7" dur="2000"/>
                                        <p:tgtEl>
                                          <p:spTgt spid="53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2" descr="sanweishuwu"/>
          <p:cNvPicPr>
            <a:picLocks noChangeAspect="1" noChangeArrowheads="1"/>
          </p:cNvPicPr>
          <p:nvPr/>
        </p:nvPicPr>
        <p:blipFill>
          <a:blip r:embed="rId2"/>
          <a:srcRect/>
          <a:stretch>
            <a:fillRect/>
          </a:stretch>
        </p:blipFill>
        <p:spPr bwMode="auto">
          <a:xfrm>
            <a:off x="179388" y="549275"/>
            <a:ext cx="3657600" cy="2992438"/>
          </a:xfrm>
          <a:prstGeom prst="rect">
            <a:avLst/>
          </a:prstGeom>
          <a:noFill/>
          <a:ln w="9525">
            <a:noFill/>
            <a:miter lim="800000"/>
            <a:headEnd/>
            <a:tailEnd/>
          </a:ln>
        </p:spPr>
      </p:pic>
      <p:sp>
        <p:nvSpPr>
          <p:cNvPr id="45059" name="Text Box 3"/>
          <p:cNvSpPr txBox="1">
            <a:spLocks noChangeArrowheads="1"/>
          </p:cNvSpPr>
          <p:nvPr/>
        </p:nvSpPr>
        <p:spPr bwMode="auto">
          <a:xfrm>
            <a:off x="4360863" y="765175"/>
            <a:ext cx="4284662" cy="1938338"/>
          </a:xfrm>
          <a:prstGeom prst="rect">
            <a:avLst/>
          </a:prstGeom>
          <a:noFill/>
          <a:ln w="9525">
            <a:noFill/>
            <a:miter lim="800000"/>
          </a:ln>
        </p:spPr>
        <p:txBody>
          <a:bodyPr>
            <a:spAutoFit/>
          </a:bodyPr>
          <a:lstStyle/>
          <a:p>
            <a:r>
              <a:rPr lang="en-US" altLang="zh-CN" sz="4000" b="1"/>
              <a:t> </a:t>
            </a:r>
            <a:r>
              <a:rPr lang="zh-CN" altLang="en-US" sz="4000" b="1">
                <a:latin typeface="华文楷体"/>
                <a:ea typeface="华文楷体"/>
                <a:cs typeface="华文楷体"/>
              </a:rPr>
              <a:t>三味书屋的生活枯燥无味</a:t>
            </a:r>
            <a:r>
              <a:rPr lang="en-US" altLang="zh-CN" sz="4000" b="1">
                <a:latin typeface="华文楷体"/>
                <a:ea typeface="华文楷体"/>
                <a:cs typeface="华文楷体"/>
              </a:rPr>
              <a:t>,</a:t>
            </a:r>
            <a:r>
              <a:rPr lang="zh-CN" altLang="en-US" sz="4000" b="1">
                <a:latin typeface="华文楷体"/>
                <a:ea typeface="华文楷体"/>
                <a:cs typeface="华文楷体"/>
              </a:rPr>
              <a:t>但有哪些趣事呢</a:t>
            </a:r>
            <a:r>
              <a:rPr lang="en-US" altLang="zh-CN" sz="4000" b="1">
                <a:latin typeface="华文楷体"/>
                <a:ea typeface="华文楷体"/>
                <a:cs typeface="华文楷体"/>
              </a:rPr>
              <a:t>?</a:t>
            </a:r>
          </a:p>
        </p:txBody>
      </p:sp>
      <p:sp>
        <p:nvSpPr>
          <p:cNvPr id="45060" name="Text Box 4"/>
          <p:cNvSpPr txBox="1">
            <a:spLocks noChangeArrowheads="1"/>
          </p:cNvSpPr>
          <p:nvPr/>
        </p:nvSpPr>
        <p:spPr bwMode="auto">
          <a:xfrm>
            <a:off x="1187450" y="3716338"/>
            <a:ext cx="7056438" cy="2774950"/>
          </a:xfrm>
          <a:prstGeom prst="rect">
            <a:avLst/>
          </a:prstGeom>
          <a:noFill/>
          <a:ln w="9525">
            <a:noFill/>
            <a:miter lim="800000"/>
          </a:ln>
        </p:spPr>
        <p:txBody>
          <a:bodyPr>
            <a:spAutoFit/>
          </a:bodyPr>
          <a:lstStyle/>
          <a:p>
            <a:pPr>
              <a:spcBef>
                <a:spcPct val="50000"/>
              </a:spcBef>
            </a:pPr>
            <a:r>
              <a:rPr lang="en-US" altLang="zh-CN" sz="3200" b="1">
                <a:solidFill>
                  <a:srgbClr val="FF0000"/>
                </a:solidFill>
              </a:rPr>
              <a:t>1</a:t>
            </a:r>
            <a:r>
              <a:rPr lang="zh-CN" altLang="en-US" sz="3200" b="1">
                <a:solidFill>
                  <a:srgbClr val="FF0000"/>
                </a:solidFill>
              </a:rPr>
              <a:t>、折腊梅花</a:t>
            </a:r>
          </a:p>
          <a:p>
            <a:pPr>
              <a:spcBef>
                <a:spcPct val="50000"/>
              </a:spcBef>
            </a:pPr>
            <a:r>
              <a:rPr lang="en-US" altLang="zh-CN" sz="3200" b="1">
                <a:solidFill>
                  <a:srgbClr val="FF0000"/>
                </a:solidFill>
              </a:rPr>
              <a:t>2</a:t>
            </a:r>
            <a:r>
              <a:rPr lang="zh-CN" altLang="en-US" sz="3200" b="1">
                <a:solidFill>
                  <a:srgbClr val="FF0000"/>
                </a:solidFill>
              </a:rPr>
              <a:t>、寻蝉蜕</a:t>
            </a:r>
          </a:p>
          <a:p>
            <a:pPr>
              <a:spcBef>
                <a:spcPct val="50000"/>
              </a:spcBef>
            </a:pPr>
            <a:r>
              <a:rPr lang="en-US" altLang="zh-CN" sz="3200" b="1">
                <a:solidFill>
                  <a:srgbClr val="FF0000"/>
                </a:solidFill>
              </a:rPr>
              <a:t>3</a:t>
            </a:r>
            <a:r>
              <a:rPr lang="zh-CN" altLang="en-US" sz="3200" b="1">
                <a:solidFill>
                  <a:srgbClr val="FF0000"/>
                </a:solidFill>
              </a:rPr>
              <a:t>、捉苍蝇喂蚂蚁</a:t>
            </a:r>
            <a:endParaRPr lang="en-US" altLang="zh-CN" sz="3200" b="1">
              <a:solidFill>
                <a:srgbClr val="FF0000"/>
              </a:solidFill>
            </a:endParaRPr>
          </a:p>
          <a:p>
            <a:pPr>
              <a:spcBef>
                <a:spcPct val="50000"/>
              </a:spcBef>
            </a:pPr>
            <a:r>
              <a:rPr lang="en-US" altLang="zh-CN" sz="3200" b="1">
                <a:solidFill>
                  <a:srgbClr val="FF0000"/>
                </a:solidFill>
              </a:rPr>
              <a:t>4</a:t>
            </a:r>
            <a:r>
              <a:rPr lang="zh-CN" altLang="en-US" sz="3200" b="1">
                <a:solidFill>
                  <a:srgbClr val="FF0000"/>
                </a:solidFill>
              </a:rPr>
              <a:t>、在座位上做各种游戏，画画儿等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barn(inVertical)">
                                      <p:cBhvr>
                                        <p:cTn id="7" dur="500"/>
                                        <p:tgtEl>
                                          <p:spTgt spid="4505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5060"/>
                                        </p:tgtEl>
                                        <p:attrNameLst>
                                          <p:attrName>style.visibility</p:attrName>
                                        </p:attrNameLst>
                                      </p:cBhvr>
                                      <p:to>
                                        <p:strVal val="visible"/>
                                      </p:to>
                                    </p:set>
                                    <p:animEffect transition="in" filter="circle(in)">
                                      <p:cBhvr>
                                        <p:cTn id="12" dur="2000"/>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p:bldP spid="4506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文本框 39937"/>
          <p:cNvSpPr txBox="1">
            <a:spLocks noChangeArrowheads="1"/>
          </p:cNvSpPr>
          <p:nvPr/>
        </p:nvSpPr>
        <p:spPr bwMode="auto">
          <a:xfrm>
            <a:off x="684213" y="620713"/>
            <a:ext cx="7297737" cy="708025"/>
          </a:xfrm>
          <a:prstGeom prst="rect">
            <a:avLst/>
          </a:prstGeom>
          <a:noFill/>
          <a:ln w="9525">
            <a:noFill/>
            <a:miter lim="800000"/>
          </a:ln>
        </p:spPr>
        <p:txBody>
          <a:bodyPr wrap="none">
            <a:spAutoFit/>
          </a:bodyPr>
          <a:lstStyle/>
          <a:p>
            <a:r>
              <a:rPr lang="zh-CN" altLang="en-US" sz="4000" b="1">
                <a:latin typeface="宋体" panose="02010600030101010101" pitchFamily="2" charset="-122"/>
              </a:rPr>
              <a:t>作者对三味书屋的感受是什么</a:t>
            </a:r>
            <a:r>
              <a:rPr lang="en-US" altLang="zh-CN" sz="4000" b="1">
                <a:latin typeface="宋体" panose="02010600030101010101" pitchFamily="2" charset="-122"/>
              </a:rPr>
              <a:t>?</a:t>
            </a:r>
            <a:r>
              <a:rPr lang="en-US" altLang="zh-CN" sz="4000" b="1">
                <a:latin typeface="华文中宋"/>
                <a:ea typeface="华文中宋"/>
                <a:cs typeface="华文中宋"/>
              </a:rPr>
              <a:t> </a:t>
            </a:r>
          </a:p>
        </p:txBody>
      </p:sp>
      <p:sp>
        <p:nvSpPr>
          <p:cNvPr id="39939" name="文本框 39938"/>
          <p:cNvSpPr txBox="1">
            <a:spLocks noChangeArrowheads="1"/>
          </p:cNvSpPr>
          <p:nvPr/>
        </p:nvSpPr>
        <p:spPr bwMode="auto">
          <a:xfrm>
            <a:off x="1906588" y="1724025"/>
            <a:ext cx="5834062" cy="3478213"/>
          </a:xfrm>
          <a:prstGeom prst="rect">
            <a:avLst/>
          </a:prstGeom>
          <a:noFill/>
          <a:ln w="9525">
            <a:noFill/>
            <a:miter lim="800000"/>
          </a:ln>
        </p:spPr>
        <p:txBody>
          <a:bodyPr>
            <a:spAutoFit/>
          </a:bodyPr>
          <a:lstStyle/>
          <a:p>
            <a:r>
              <a:rPr lang="en-US" altLang="zh-CN" sz="4000" b="1">
                <a:solidFill>
                  <a:srgbClr val="FF0000"/>
                </a:solidFill>
                <a:latin typeface="华文中宋"/>
                <a:ea typeface="华文中宋"/>
                <a:cs typeface="华文中宋"/>
              </a:rPr>
              <a:t>  </a:t>
            </a:r>
            <a:r>
              <a:rPr lang="zh-CN" altLang="en-US" sz="3600" b="1">
                <a:solidFill>
                  <a:srgbClr val="FF0000"/>
                </a:solidFill>
                <a:latin typeface="华文中宋"/>
                <a:ea typeface="华文中宋"/>
                <a:cs typeface="华文中宋"/>
              </a:rPr>
              <a:t>与百草园的自由快乐相比，三味书屋显然是太受约束，且令人深感枯燥。但也应看到，孩子们也能随先生有板有眼的学习，并不抵触，况且也有游戏的乐趣。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99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34" name="Object 10"/>
          <p:cNvGraphicFramePr/>
          <p:nvPr/>
        </p:nvGraphicFramePr>
        <p:xfrm>
          <a:off x="838200" y="762000"/>
          <a:ext cx="482600" cy="495300"/>
        </p:xfrm>
        <a:graphic>
          <a:graphicData uri="http://schemas.openxmlformats.org/presentationml/2006/ole">
            <mc:AlternateContent xmlns:mc="http://schemas.openxmlformats.org/markup-compatibility/2006">
              <mc:Choice xmlns:v="urn:schemas-microsoft-com:vml" Requires="v">
                <p:oleObj spid="_x0000_s1038" r:id="rId3" imgW="704850" imgH="723900" progId="PBrush">
                  <p:embed/>
                </p:oleObj>
              </mc:Choice>
              <mc:Fallback>
                <p:oleObj r:id="rId3" imgW="704850" imgH="723900" progId="PBrush">
                  <p:embed/>
                  <p:pic>
                    <p:nvPicPr>
                      <p:cNvPr id="0" name="图片 1024"/>
                      <p:cNvPicPr/>
                      <p:nvPr/>
                    </p:nvPicPr>
                    <p:blipFill>
                      <a:blip r:embed="rId4"/>
                      <a:stretch>
                        <a:fillRect/>
                      </a:stretch>
                    </p:blipFill>
                    <p:spPr>
                      <a:xfrm>
                        <a:off x="838200" y="762000"/>
                        <a:ext cx="482600" cy="495300"/>
                      </a:xfrm>
                      <a:prstGeom prst="rect">
                        <a:avLst/>
                      </a:prstGeom>
                      <a:noFill/>
                      <a:ln w="38100">
                        <a:noFill/>
                      </a:ln>
                    </p:spPr>
                  </p:pic>
                </p:oleObj>
              </mc:Fallback>
            </mc:AlternateContent>
          </a:graphicData>
        </a:graphic>
      </p:graphicFrame>
      <p:sp>
        <p:nvSpPr>
          <p:cNvPr id="43011" name="矩形 43010"/>
          <p:cNvSpPr>
            <a:spLocks noChangeArrowheads="1" noChangeShapeType="1" noTextEdit="1"/>
          </p:cNvSpPr>
          <p:nvPr/>
        </p:nvSpPr>
        <p:spPr bwMode="auto">
          <a:xfrm>
            <a:off x="1828800" y="838200"/>
            <a:ext cx="1409700" cy="533400"/>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0000"/>
                  </a:solidFill>
                  <a:round/>
                </a:ln>
                <a:gradFill rotWithShape="1">
                  <a:gsLst>
                    <a:gs pos="0">
                      <a:srgbClr val="FFF200"/>
                    </a:gs>
                    <a:gs pos="45000">
                      <a:srgbClr val="FF7A00"/>
                    </a:gs>
                    <a:gs pos="70000">
                      <a:srgbClr val="FF0300"/>
                    </a:gs>
                    <a:gs pos="100000">
                      <a:srgbClr val="4D0808"/>
                    </a:gs>
                  </a:gsLst>
                  <a:lin ang="5400000" scaled="1"/>
                </a:gradFill>
                <a:latin typeface="宋体" panose="02010600030101010101" pitchFamily="2" charset="-122"/>
                <a:ea typeface="宋体" panose="02010600030101010101" pitchFamily="2" charset="-122"/>
              </a:rPr>
              <a:t>百草园</a:t>
            </a:r>
          </a:p>
        </p:txBody>
      </p:sp>
      <p:sp>
        <p:nvSpPr>
          <p:cNvPr id="43012" name="直接连接符 43011"/>
          <p:cNvSpPr>
            <a:spLocks noChangeShapeType="1"/>
          </p:cNvSpPr>
          <p:nvPr/>
        </p:nvSpPr>
        <p:spPr bwMode="auto">
          <a:xfrm>
            <a:off x="3352800" y="1371600"/>
            <a:ext cx="2133600" cy="0"/>
          </a:xfrm>
          <a:prstGeom prst="line">
            <a:avLst/>
          </a:prstGeom>
          <a:noFill/>
          <a:ln w="57150">
            <a:solidFill>
              <a:srgbClr val="0000FF"/>
            </a:solidFill>
            <a:round/>
            <a:tailEnd type="triangle" w="med" len="med"/>
          </a:ln>
        </p:spPr>
        <p:txBody>
          <a:bodyPr/>
          <a:lstStyle/>
          <a:p>
            <a:endParaRPr lang="zh-CN" altLang="en-US"/>
          </a:p>
        </p:txBody>
      </p:sp>
      <p:sp>
        <p:nvSpPr>
          <p:cNvPr id="43013" name="矩形 43012"/>
          <p:cNvSpPr>
            <a:spLocks noChangeArrowheads="1" noChangeShapeType="1" noTextEdit="1"/>
          </p:cNvSpPr>
          <p:nvPr/>
        </p:nvSpPr>
        <p:spPr bwMode="auto">
          <a:xfrm>
            <a:off x="3733800" y="914400"/>
            <a:ext cx="1295400" cy="304800"/>
          </a:xfrm>
          <a:prstGeom prst="rect">
            <a:avLst/>
          </a:prstGeom>
        </p:spPr>
        <p:txBody>
          <a:bodyPr wrap="none" fromWordArt="1">
            <a:prstTxWarp prst="textDeflate">
              <a:avLst>
                <a:gd name="adj" fmla="val 0"/>
              </a:avLst>
            </a:prstTxWarp>
          </a:bodyPr>
          <a:lstStyle/>
          <a:p>
            <a:pPr algn="ctr"/>
            <a:r>
              <a:rPr lang="zh-CN" altLang="en-US" sz="3600" b="1" kern="10">
                <a:ln w="9525">
                  <a:solidFill>
                    <a:srgbClr val="000000"/>
                  </a:solidFill>
                  <a:round/>
                </a:ln>
                <a:solidFill>
                  <a:srgbClr val="000000"/>
                </a:solidFill>
                <a:latin typeface="宋体" panose="02010600030101010101" pitchFamily="2" charset="-122"/>
                <a:ea typeface="宋体" panose="02010600030101010101" pitchFamily="2" charset="-122"/>
              </a:rPr>
              <a:t>空间顺序</a:t>
            </a:r>
          </a:p>
        </p:txBody>
      </p:sp>
      <p:sp>
        <p:nvSpPr>
          <p:cNvPr id="43019" name="直接连接符 43018"/>
          <p:cNvSpPr>
            <a:spLocks noChangeShapeType="1"/>
          </p:cNvSpPr>
          <p:nvPr/>
        </p:nvSpPr>
        <p:spPr bwMode="auto">
          <a:xfrm flipH="1">
            <a:off x="2514600" y="1412875"/>
            <a:ext cx="19050" cy="949325"/>
          </a:xfrm>
          <a:prstGeom prst="line">
            <a:avLst/>
          </a:prstGeom>
          <a:noFill/>
          <a:ln w="57150">
            <a:solidFill>
              <a:srgbClr val="0000FF"/>
            </a:solidFill>
            <a:round/>
            <a:tailEnd type="triangle" w="med" len="med"/>
          </a:ln>
        </p:spPr>
        <p:txBody>
          <a:bodyPr/>
          <a:lstStyle/>
          <a:p>
            <a:endParaRPr lang="zh-CN" altLang="en-US"/>
          </a:p>
        </p:txBody>
      </p:sp>
      <p:sp>
        <p:nvSpPr>
          <p:cNvPr id="43020" name="矩形 43019"/>
          <p:cNvSpPr>
            <a:spLocks noChangeArrowheads="1" noChangeShapeType="1" noTextEdit="1"/>
          </p:cNvSpPr>
          <p:nvPr/>
        </p:nvSpPr>
        <p:spPr bwMode="auto">
          <a:xfrm>
            <a:off x="5638800" y="838200"/>
            <a:ext cx="1828800" cy="533400"/>
          </a:xfrm>
          <a:prstGeom prst="rect">
            <a:avLst/>
          </a:prstGeom>
        </p:spPr>
        <p:txBody>
          <a:bodyPr wrap="none" fromWordArt="1">
            <a:prstTxWarp prst="textPlain">
              <a:avLst>
                <a:gd name="adj" fmla="val 50000"/>
              </a:avLst>
            </a:prstTxWarp>
          </a:bodyPr>
          <a:lstStyle/>
          <a:p>
            <a:pPr algn="ctr"/>
            <a:r>
              <a:rPr lang="zh-CN" altLang="en-US" sz="3600" b="1" kern="10">
                <a:ln w="9525">
                  <a:solidFill>
                    <a:srgbClr val="339966"/>
                  </a:solidFill>
                  <a:round/>
                </a:ln>
                <a:gradFill rotWithShape="1">
                  <a:gsLst>
                    <a:gs pos="0">
                      <a:srgbClr val="00FF00"/>
                    </a:gs>
                    <a:gs pos="100000">
                      <a:srgbClr val="33CC33"/>
                    </a:gs>
                  </a:gsLst>
                  <a:lin ang="2700000" scaled="1"/>
                </a:gradFill>
                <a:latin typeface="宋体" panose="02010600030101010101" pitchFamily="2" charset="-122"/>
                <a:ea typeface="宋体" panose="02010600030101010101" pitchFamily="2" charset="-122"/>
              </a:rPr>
              <a:t>三味书屋</a:t>
            </a:r>
          </a:p>
        </p:txBody>
      </p:sp>
      <p:sp>
        <p:nvSpPr>
          <p:cNvPr id="43021" name="矩形 43020"/>
          <p:cNvSpPr>
            <a:spLocks noChangeArrowheads="1" noChangeShapeType="1" noTextEdit="1"/>
          </p:cNvSpPr>
          <p:nvPr/>
        </p:nvSpPr>
        <p:spPr bwMode="auto">
          <a:xfrm>
            <a:off x="1295400" y="4876800"/>
            <a:ext cx="2209800" cy="533400"/>
          </a:xfrm>
          <a:prstGeom prst="rect">
            <a:avLst/>
          </a:prstGeom>
        </p:spPr>
        <p:txBody>
          <a:bodyPr wrap="none" fromWordArt="1">
            <a:prstTxWarp prst="textPlain">
              <a:avLst>
                <a:gd name="adj" fmla="val 50000"/>
              </a:avLst>
            </a:prstTxWarp>
          </a:bodyPr>
          <a:lstStyle/>
          <a:p>
            <a:pPr algn="ctr"/>
            <a:r>
              <a:rPr lang="zh-CN" altLang="en-US" sz="3600" b="1" kern="10">
                <a:ln w="9525">
                  <a:solidFill>
                    <a:srgbClr val="FF0000"/>
                  </a:solidFill>
                  <a:round/>
                </a:ln>
                <a:gradFill rotWithShape="1">
                  <a:gsLst>
                    <a:gs pos="0">
                      <a:srgbClr val="FFF200"/>
                    </a:gs>
                    <a:gs pos="45000">
                      <a:srgbClr val="FF7A00"/>
                    </a:gs>
                    <a:gs pos="70000">
                      <a:srgbClr val="FF0300"/>
                    </a:gs>
                    <a:gs pos="100000">
                      <a:srgbClr val="4D0808"/>
                    </a:gs>
                  </a:gsLst>
                  <a:lin ang="5400000" scaled="1"/>
                </a:gradFill>
                <a:latin typeface="宋体" panose="02010600030101010101" pitchFamily="2" charset="-122"/>
                <a:ea typeface="宋体" panose="02010600030101010101" pitchFamily="2" charset="-122"/>
              </a:rPr>
              <a:t>自由快乐的乐园</a:t>
            </a:r>
          </a:p>
        </p:txBody>
      </p:sp>
      <p:grpSp>
        <p:nvGrpSpPr>
          <p:cNvPr id="2" name="组合 43021"/>
          <p:cNvGrpSpPr/>
          <p:nvPr/>
        </p:nvGrpSpPr>
        <p:grpSpPr bwMode="auto">
          <a:xfrm>
            <a:off x="838200" y="2428287"/>
            <a:ext cx="4838700" cy="519113"/>
            <a:chOff x="0" y="0"/>
            <a:chExt cx="3048" cy="327"/>
          </a:xfrm>
        </p:grpSpPr>
        <p:sp>
          <p:nvSpPr>
            <p:cNvPr id="1053" name="文本框 43022"/>
            <p:cNvSpPr txBox="1">
              <a:spLocks noChangeArrowheads="1"/>
            </p:cNvSpPr>
            <p:nvPr/>
          </p:nvSpPr>
          <p:spPr bwMode="auto">
            <a:xfrm>
              <a:off x="168" y="0"/>
              <a:ext cx="2880" cy="327"/>
            </a:xfrm>
            <a:prstGeom prst="rect">
              <a:avLst/>
            </a:prstGeom>
            <a:noFill/>
            <a:ln w="9525">
              <a:noFill/>
              <a:miter lim="800000"/>
            </a:ln>
          </p:spPr>
          <p:txBody>
            <a:bodyPr>
              <a:spAutoFit/>
            </a:bodyPr>
            <a:lstStyle/>
            <a:p>
              <a:pPr>
                <a:spcBef>
                  <a:spcPct val="50000"/>
                </a:spcBef>
              </a:pPr>
              <a:r>
                <a:rPr lang="zh-CN" altLang="en-US" sz="2800" b="1" dirty="0">
                  <a:latin typeface="Times New Roman" panose="02020603050405020304" pitchFamily="18" charset="0"/>
                </a:rPr>
                <a:t>捉虫子、拔野草，充满乐趣。</a:t>
              </a:r>
            </a:p>
          </p:txBody>
        </p:sp>
        <p:pic>
          <p:nvPicPr>
            <p:cNvPr id="1054" name="图片 43023"/>
            <p:cNvPicPr>
              <a:picLocks noChangeAspect="1"/>
            </p:cNvPicPr>
            <p:nvPr/>
          </p:nvPicPr>
          <p:blipFill>
            <a:blip r:embed="rId5"/>
            <a:srcRect/>
            <a:stretch>
              <a:fillRect/>
            </a:stretch>
          </p:blipFill>
          <p:spPr bwMode="auto">
            <a:xfrm>
              <a:off x="0" y="48"/>
              <a:ext cx="182" cy="207"/>
            </a:xfrm>
            <a:prstGeom prst="rect">
              <a:avLst/>
            </a:prstGeom>
            <a:noFill/>
            <a:ln w="9525">
              <a:noFill/>
              <a:miter lim="800000"/>
              <a:headEnd/>
              <a:tailEnd/>
            </a:ln>
          </p:spPr>
        </p:pic>
      </p:grpSp>
      <p:sp>
        <p:nvSpPr>
          <p:cNvPr id="43025" name="矩形 43024"/>
          <p:cNvSpPr>
            <a:spLocks noChangeArrowheads="1"/>
          </p:cNvSpPr>
          <p:nvPr/>
        </p:nvSpPr>
        <p:spPr bwMode="auto">
          <a:xfrm>
            <a:off x="838200" y="2438400"/>
            <a:ext cx="4876800" cy="1981200"/>
          </a:xfrm>
          <a:prstGeom prst="rect">
            <a:avLst/>
          </a:prstGeom>
          <a:noFill/>
          <a:ln w="28575">
            <a:solidFill>
              <a:srgbClr val="FF0000"/>
            </a:solidFill>
            <a:miter lim="800000"/>
          </a:ln>
        </p:spPr>
        <p:txBody>
          <a:bodyPr/>
          <a:lstStyle/>
          <a:p>
            <a:endParaRPr lang="zh-CN" altLang="en-US">
              <a:latin typeface="Calibri" panose="020F0502020204030204" pitchFamily="34" charset="0"/>
            </a:endParaRPr>
          </a:p>
        </p:txBody>
      </p:sp>
      <p:sp>
        <p:nvSpPr>
          <p:cNvPr id="43026" name="直接连接符 43025"/>
          <p:cNvSpPr>
            <a:spLocks noChangeShapeType="1"/>
          </p:cNvSpPr>
          <p:nvPr/>
        </p:nvSpPr>
        <p:spPr bwMode="auto">
          <a:xfrm>
            <a:off x="6829425" y="1421986"/>
            <a:ext cx="0" cy="760412"/>
          </a:xfrm>
          <a:prstGeom prst="line">
            <a:avLst/>
          </a:prstGeom>
          <a:noFill/>
          <a:ln w="57150">
            <a:solidFill>
              <a:srgbClr val="0000FF"/>
            </a:solidFill>
            <a:round/>
            <a:tailEnd type="triangle" w="med" len="med"/>
          </a:ln>
        </p:spPr>
        <p:txBody>
          <a:bodyPr/>
          <a:lstStyle/>
          <a:p>
            <a:endParaRPr lang="zh-CN" altLang="en-US"/>
          </a:p>
        </p:txBody>
      </p:sp>
      <p:grpSp>
        <p:nvGrpSpPr>
          <p:cNvPr id="4" name="组合 43030"/>
          <p:cNvGrpSpPr/>
          <p:nvPr/>
        </p:nvGrpSpPr>
        <p:grpSpPr bwMode="auto">
          <a:xfrm>
            <a:off x="914400" y="2971800"/>
            <a:ext cx="4838700" cy="946150"/>
            <a:chOff x="0" y="0"/>
            <a:chExt cx="3048" cy="596"/>
          </a:xfrm>
        </p:grpSpPr>
        <p:sp>
          <p:nvSpPr>
            <p:cNvPr id="1051" name="文本框 43031"/>
            <p:cNvSpPr txBox="1">
              <a:spLocks noChangeArrowheads="1"/>
            </p:cNvSpPr>
            <p:nvPr/>
          </p:nvSpPr>
          <p:spPr bwMode="auto">
            <a:xfrm>
              <a:off x="168" y="0"/>
              <a:ext cx="2880" cy="596"/>
            </a:xfrm>
            <a:prstGeom prst="rect">
              <a:avLst/>
            </a:prstGeom>
            <a:noFill/>
            <a:ln w="9525">
              <a:noFill/>
              <a:miter lim="800000"/>
            </a:ln>
          </p:spPr>
          <p:txBody>
            <a:bodyPr>
              <a:spAutoFit/>
            </a:bodyPr>
            <a:lstStyle/>
            <a:p>
              <a:pPr>
                <a:spcBef>
                  <a:spcPct val="50000"/>
                </a:spcBef>
              </a:pPr>
              <a:r>
                <a:rPr lang="zh-CN" altLang="en-US" sz="2800" b="1">
                  <a:solidFill>
                    <a:srgbClr val="FF3300"/>
                  </a:solidFill>
                  <a:latin typeface="Times New Roman" panose="02020603050405020304" pitchFamily="18" charset="0"/>
                </a:rPr>
                <a:t>美女蛇的故事</a:t>
              </a:r>
              <a:r>
                <a:rPr lang="zh-CN" altLang="en-US" sz="2800" b="1">
                  <a:latin typeface="Times New Roman" panose="02020603050405020304" pitchFamily="18" charset="0"/>
                </a:rPr>
                <a:t>，增添了神秘色彩，丰富了情趣。</a:t>
              </a:r>
            </a:p>
          </p:txBody>
        </p:sp>
        <p:pic>
          <p:nvPicPr>
            <p:cNvPr id="1052" name="图片 43032"/>
            <p:cNvPicPr>
              <a:picLocks noChangeAspect="1"/>
            </p:cNvPicPr>
            <p:nvPr/>
          </p:nvPicPr>
          <p:blipFill>
            <a:blip r:embed="rId5"/>
            <a:srcRect/>
            <a:stretch>
              <a:fillRect/>
            </a:stretch>
          </p:blipFill>
          <p:spPr bwMode="auto">
            <a:xfrm>
              <a:off x="0" y="48"/>
              <a:ext cx="182" cy="207"/>
            </a:xfrm>
            <a:prstGeom prst="rect">
              <a:avLst/>
            </a:prstGeom>
            <a:noFill/>
            <a:ln w="9525">
              <a:noFill/>
              <a:miter lim="800000"/>
              <a:headEnd/>
              <a:tailEnd/>
            </a:ln>
          </p:spPr>
        </p:pic>
      </p:grpSp>
      <p:grpSp>
        <p:nvGrpSpPr>
          <p:cNvPr id="5" name="组合 43033"/>
          <p:cNvGrpSpPr/>
          <p:nvPr/>
        </p:nvGrpSpPr>
        <p:grpSpPr bwMode="auto">
          <a:xfrm>
            <a:off x="914400" y="3886200"/>
            <a:ext cx="4533900" cy="519113"/>
            <a:chOff x="0" y="0"/>
            <a:chExt cx="2856" cy="327"/>
          </a:xfrm>
        </p:grpSpPr>
        <p:sp>
          <p:nvSpPr>
            <p:cNvPr id="1049" name="文本框 43034"/>
            <p:cNvSpPr txBox="1">
              <a:spLocks noChangeArrowheads="1"/>
            </p:cNvSpPr>
            <p:nvPr/>
          </p:nvSpPr>
          <p:spPr bwMode="auto">
            <a:xfrm>
              <a:off x="168" y="0"/>
              <a:ext cx="2688" cy="327"/>
            </a:xfrm>
            <a:prstGeom prst="rect">
              <a:avLst/>
            </a:prstGeom>
            <a:noFill/>
            <a:ln w="9525">
              <a:noFill/>
              <a:miter lim="800000"/>
            </a:ln>
          </p:spPr>
          <p:txBody>
            <a:bodyPr>
              <a:spAutoFit/>
            </a:bodyPr>
            <a:lstStyle/>
            <a:p>
              <a:pPr>
                <a:spcBef>
                  <a:spcPct val="50000"/>
                </a:spcBef>
              </a:pPr>
              <a:r>
                <a:rPr lang="zh-CN" altLang="en-US" sz="2800" b="1">
                  <a:solidFill>
                    <a:srgbClr val="FF3300"/>
                  </a:solidFill>
                  <a:latin typeface="Times New Roman" panose="02020603050405020304" pitchFamily="18" charset="0"/>
                </a:rPr>
                <a:t>雪地捕鸟，</a:t>
              </a:r>
              <a:r>
                <a:rPr lang="zh-CN" altLang="en-US" sz="2800" b="1">
                  <a:latin typeface="Times New Roman" panose="02020603050405020304" pitchFamily="18" charset="0"/>
                </a:rPr>
                <a:t>带来无穷乐趣。</a:t>
              </a:r>
            </a:p>
          </p:txBody>
        </p:sp>
        <p:pic>
          <p:nvPicPr>
            <p:cNvPr id="1050" name="图片 43035"/>
            <p:cNvPicPr>
              <a:picLocks noChangeAspect="1"/>
            </p:cNvPicPr>
            <p:nvPr/>
          </p:nvPicPr>
          <p:blipFill>
            <a:blip r:embed="rId5"/>
            <a:srcRect/>
            <a:stretch>
              <a:fillRect/>
            </a:stretch>
          </p:blipFill>
          <p:spPr bwMode="auto">
            <a:xfrm>
              <a:off x="0" y="48"/>
              <a:ext cx="182" cy="207"/>
            </a:xfrm>
            <a:prstGeom prst="rect">
              <a:avLst/>
            </a:prstGeom>
            <a:noFill/>
            <a:ln w="9525">
              <a:noFill/>
              <a:miter lim="800000"/>
              <a:headEnd/>
              <a:tailEnd/>
            </a:ln>
          </p:spPr>
        </p:pic>
      </p:grpSp>
      <p:sp>
        <p:nvSpPr>
          <p:cNvPr id="43043" name="直接连接符 43042"/>
          <p:cNvSpPr>
            <a:spLocks noChangeShapeType="1"/>
          </p:cNvSpPr>
          <p:nvPr/>
        </p:nvSpPr>
        <p:spPr bwMode="auto">
          <a:xfrm>
            <a:off x="2514600" y="4419600"/>
            <a:ext cx="0" cy="457200"/>
          </a:xfrm>
          <a:prstGeom prst="line">
            <a:avLst/>
          </a:prstGeom>
          <a:noFill/>
          <a:ln w="57150">
            <a:solidFill>
              <a:srgbClr val="0000FF"/>
            </a:solidFill>
            <a:round/>
            <a:tailEnd type="triangle" w="med" len="med"/>
          </a:ln>
        </p:spPr>
        <p:txBody>
          <a:bodyPr/>
          <a:lstStyle/>
          <a:p>
            <a:endParaRPr lang="zh-CN" altLang="en-US"/>
          </a:p>
        </p:txBody>
      </p:sp>
      <p:sp>
        <p:nvSpPr>
          <p:cNvPr id="43044" name="直接连接符 43043"/>
          <p:cNvSpPr>
            <a:spLocks noChangeShapeType="1"/>
          </p:cNvSpPr>
          <p:nvPr/>
        </p:nvSpPr>
        <p:spPr bwMode="auto">
          <a:xfrm>
            <a:off x="3505200" y="5145088"/>
            <a:ext cx="2398713" cy="0"/>
          </a:xfrm>
          <a:prstGeom prst="line">
            <a:avLst/>
          </a:prstGeom>
          <a:noFill/>
          <a:ln w="57150">
            <a:solidFill>
              <a:srgbClr val="0000FF"/>
            </a:solidFill>
            <a:round/>
            <a:tailEnd type="triangle" w="med" len="med"/>
          </a:ln>
        </p:spPr>
        <p:txBody>
          <a:bodyPr/>
          <a:lstStyle/>
          <a:p>
            <a:endParaRPr lang="zh-CN" altLang="en-US"/>
          </a:p>
        </p:txBody>
      </p:sp>
      <p:sp>
        <p:nvSpPr>
          <p:cNvPr id="10" name="TextBox 9"/>
          <p:cNvSpPr txBox="1">
            <a:spLocks noChangeArrowheads="1"/>
          </p:cNvSpPr>
          <p:nvPr/>
        </p:nvSpPr>
        <p:spPr bwMode="auto">
          <a:xfrm>
            <a:off x="5903913" y="4545013"/>
            <a:ext cx="2663825" cy="1200150"/>
          </a:xfrm>
          <a:prstGeom prst="rect">
            <a:avLst/>
          </a:prstGeom>
          <a:noFill/>
          <a:ln w="9525">
            <a:noFill/>
            <a:miter lim="800000"/>
          </a:ln>
        </p:spPr>
        <p:txBody>
          <a:bodyPr>
            <a:spAutoFit/>
          </a:bodyPr>
          <a:lstStyle/>
          <a:p>
            <a:r>
              <a:rPr lang="zh-CN" altLang="en-US" sz="3600" b="1" dirty="0">
                <a:solidFill>
                  <a:srgbClr val="008000"/>
                </a:solidFill>
                <a:latin typeface="Calibri" panose="020F0502020204030204" pitchFamily="34" charset="0"/>
              </a:rPr>
              <a:t>枯燥无味但充满乐趣</a:t>
            </a:r>
          </a:p>
        </p:txBody>
      </p:sp>
      <p:grpSp>
        <p:nvGrpSpPr>
          <p:cNvPr id="6" name="组合 5"/>
          <p:cNvGrpSpPr/>
          <p:nvPr/>
        </p:nvGrpSpPr>
        <p:grpSpPr>
          <a:xfrm>
            <a:off x="6084168" y="2386013"/>
            <a:ext cx="2592288" cy="1981200"/>
            <a:chOff x="6084168" y="2386013"/>
            <a:chExt cx="2592288" cy="1981200"/>
          </a:xfrm>
        </p:grpSpPr>
        <p:sp>
          <p:nvSpPr>
            <p:cNvPr id="23" name="矩形 22"/>
            <p:cNvSpPr>
              <a:spLocks noChangeArrowheads="1"/>
            </p:cNvSpPr>
            <p:nvPr/>
          </p:nvSpPr>
          <p:spPr bwMode="auto">
            <a:xfrm>
              <a:off x="6084168" y="2386013"/>
              <a:ext cx="2592288" cy="1981200"/>
            </a:xfrm>
            <a:prstGeom prst="rect">
              <a:avLst/>
            </a:prstGeom>
            <a:noFill/>
            <a:ln w="28575">
              <a:solidFill>
                <a:srgbClr val="FF0000"/>
              </a:solidFill>
              <a:miter lim="800000"/>
            </a:ln>
          </p:spPr>
          <p:txBody>
            <a:bodyPr/>
            <a:lstStyle/>
            <a:p>
              <a:endParaRPr lang="zh-CN" altLang="en-US">
                <a:latin typeface="Calibri" panose="020F0502020204030204" pitchFamily="34" charset="0"/>
              </a:endParaRPr>
            </a:p>
          </p:txBody>
        </p:sp>
        <p:pic>
          <p:nvPicPr>
            <p:cNvPr id="27" name="图片 43023"/>
            <p:cNvPicPr>
              <a:picLocks noChangeAspect="1"/>
            </p:cNvPicPr>
            <p:nvPr/>
          </p:nvPicPr>
          <p:blipFill>
            <a:blip r:embed="rId5"/>
            <a:srcRect/>
            <a:stretch>
              <a:fillRect/>
            </a:stretch>
          </p:blipFill>
          <p:spPr bwMode="auto">
            <a:xfrm>
              <a:off x="6156176" y="2450443"/>
              <a:ext cx="288032" cy="328613"/>
            </a:xfrm>
            <a:prstGeom prst="rect">
              <a:avLst/>
            </a:prstGeom>
            <a:noFill/>
            <a:ln w="9525">
              <a:noFill/>
              <a:miter lim="800000"/>
              <a:headEnd/>
              <a:tailEnd/>
            </a:ln>
          </p:spPr>
        </p:pic>
        <p:sp>
          <p:nvSpPr>
            <p:cNvPr id="28" name="文本框 43022"/>
            <p:cNvSpPr txBox="1">
              <a:spLocks noChangeArrowheads="1"/>
            </p:cNvSpPr>
            <p:nvPr/>
          </p:nvSpPr>
          <p:spPr bwMode="auto">
            <a:xfrm>
              <a:off x="6421491" y="2444930"/>
              <a:ext cx="2146248" cy="954107"/>
            </a:xfrm>
            <a:prstGeom prst="rect">
              <a:avLst/>
            </a:prstGeom>
            <a:noFill/>
            <a:ln w="9525">
              <a:noFill/>
              <a:miter lim="800000"/>
            </a:ln>
          </p:spPr>
          <p:txBody>
            <a:bodyPr wrap="square">
              <a:spAutoFit/>
            </a:bodyPr>
            <a:lstStyle/>
            <a:p>
              <a:pPr>
                <a:spcBef>
                  <a:spcPct val="50000"/>
                </a:spcBef>
              </a:pPr>
              <a:r>
                <a:rPr lang="zh-CN" altLang="en-US" sz="2800" b="1" dirty="0">
                  <a:latin typeface="Times New Roman" panose="02020603050405020304" pitchFamily="18" charset="0"/>
                </a:rPr>
                <a:t>学</a:t>
              </a:r>
              <a:r>
                <a:rPr lang="zh-CN" altLang="en-US" sz="2800" b="1" dirty="0" smtClean="0">
                  <a:latin typeface="Times New Roman" panose="02020603050405020304" pitchFamily="18" charset="0"/>
                </a:rPr>
                <a:t>习习字、对课、经书</a:t>
              </a:r>
              <a:r>
                <a:rPr lang="zh-CN" altLang="en-US" sz="2800" b="1" dirty="0" smtClean="0">
                  <a:latin typeface="Times New Roman" panose="02020603050405020304" pitchFamily="18" charset="0"/>
                </a:rPr>
                <a:t>。</a:t>
              </a:r>
              <a:endParaRPr lang="zh-CN" altLang="en-US" sz="2800" b="1" dirty="0">
                <a:latin typeface="Times New Roman" panose="02020603050405020304" pitchFamily="18" charset="0"/>
              </a:endParaRPr>
            </a:p>
          </p:txBody>
        </p:sp>
        <p:pic>
          <p:nvPicPr>
            <p:cNvPr id="29" name="图片 43023"/>
            <p:cNvPicPr>
              <a:picLocks noChangeAspect="1"/>
            </p:cNvPicPr>
            <p:nvPr/>
          </p:nvPicPr>
          <p:blipFill>
            <a:blip r:embed="rId5"/>
            <a:srcRect/>
            <a:stretch>
              <a:fillRect/>
            </a:stretch>
          </p:blipFill>
          <p:spPr bwMode="auto">
            <a:xfrm>
              <a:off x="6129161" y="3342419"/>
              <a:ext cx="288032" cy="328613"/>
            </a:xfrm>
            <a:prstGeom prst="rect">
              <a:avLst/>
            </a:prstGeom>
            <a:noFill/>
            <a:ln w="9525">
              <a:noFill/>
              <a:miter lim="800000"/>
              <a:headEnd/>
              <a:tailEnd/>
            </a:ln>
          </p:spPr>
        </p:pic>
        <p:sp>
          <p:nvSpPr>
            <p:cNvPr id="30" name="文本框 43022"/>
            <p:cNvSpPr txBox="1">
              <a:spLocks noChangeArrowheads="1"/>
            </p:cNvSpPr>
            <p:nvPr/>
          </p:nvSpPr>
          <p:spPr bwMode="auto">
            <a:xfrm>
              <a:off x="6394476" y="3336906"/>
              <a:ext cx="2146248" cy="954107"/>
            </a:xfrm>
            <a:prstGeom prst="rect">
              <a:avLst/>
            </a:prstGeom>
            <a:noFill/>
            <a:ln w="9525">
              <a:noFill/>
              <a:miter lim="800000"/>
            </a:ln>
          </p:spPr>
          <p:txBody>
            <a:bodyPr wrap="square">
              <a:spAutoFit/>
            </a:bodyPr>
            <a:lstStyle/>
            <a:p>
              <a:pPr>
                <a:spcBef>
                  <a:spcPct val="50000"/>
                </a:spcBef>
              </a:pPr>
              <a:r>
                <a:rPr lang="zh-CN" altLang="en-US" sz="2800" b="1" dirty="0">
                  <a:latin typeface="Times New Roman" panose="02020603050405020304" pitchFamily="18" charset="0"/>
                </a:rPr>
                <a:t>折腊</a:t>
              </a:r>
              <a:r>
                <a:rPr lang="zh-CN" altLang="en-US" sz="2800" b="1" dirty="0" smtClean="0">
                  <a:latin typeface="Times New Roman" panose="02020603050405020304" pitchFamily="18" charset="0"/>
                </a:rPr>
                <a:t>梅、寻蝉蜕</a:t>
              </a:r>
              <a:r>
                <a:rPr lang="en-US" altLang="zh-CN" sz="2800" b="1" dirty="0" smtClean="0">
                  <a:latin typeface="Times New Roman" panose="02020603050405020304" pitchFamily="18" charset="0"/>
                </a:rPr>
                <a:t>……</a:t>
              </a:r>
              <a:r>
                <a:rPr lang="zh-CN" altLang="en-US" sz="2800" b="1" dirty="0" smtClean="0">
                  <a:latin typeface="Times New Roman" panose="02020603050405020304" pitchFamily="18" charset="0"/>
                </a:rPr>
                <a:t>。</a:t>
              </a:r>
              <a:endParaRPr lang="zh-CN" altLang="en-US" sz="2800" b="1" dirty="0">
                <a:latin typeface="Times New Roman" panose="02020603050405020304" pitchFamily="18"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Effect transition="in" filter="randombar(vertical)">
                                      <p:cBhvr>
                                        <p:cTn id="7" dur="500"/>
                                        <p:tgtEl>
                                          <p:spTgt spid="430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4301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43020"/>
                                        </p:tgtEl>
                                        <p:attrNameLst>
                                          <p:attrName>style.visibility</p:attrName>
                                        </p:attrNameLst>
                                      </p:cBhvr>
                                      <p:to>
                                        <p:strVal val="visible"/>
                                      </p:to>
                                    </p:set>
                                    <p:animEffect transition="in" filter="randombar(horizontal)">
                                      <p:cBhvr>
                                        <p:cTn id="16" dur="500"/>
                                        <p:tgtEl>
                                          <p:spTgt spid="43020"/>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43013"/>
                                        </p:tgtEl>
                                        <p:attrNameLst>
                                          <p:attrName>style.visibility</p:attrName>
                                        </p:attrNameLst>
                                      </p:cBhvr>
                                      <p:to>
                                        <p:strVal val="visible"/>
                                      </p:to>
                                    </p:set>
                                    <p:animEffect transition="in" filter="randombar(horizontal)">
                                      <p:cBhvr>
                                        <p:cTn id="21" dur="500"/>
                                        <p:tgtEl>
                                          <p:spTgt spid="43013"/>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43019"/>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dissolve">
                                      <p:cBhvr>
                                        <p:cTn id="30" dur="5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dissolve">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dissolve">
                                      <p:cBhvr>
                                        <p:cTn id="40" dur="500"/>
                                        <p:tgtEl>
                                          <p:spTgt spid="5"/>
                                        </p:tgtEl>
                                      </p:cBhvr>
                                    </p:animEffect>
                                  </p:childTnLst>
                                </p:cTn>
                              </p:par>
                            </p:childTnLst>
                          </p:cTn>
                        </p:par>
                        <p:par>
                          <p:cTn id="41" fill="hold">
                            <p:stCondLst>
                              <p:cond delay="500"/>
                            </p:stCondLst>
                            <p:childTnLst>
                              <p:par>
                                <p:cTn id="42" presetID="9" presetClass="entr" presetSubtype="0" fill="hold" nodeType="afterEffect">
                                  <p:stCondLst>
                                    <p:cond delay="0"/>
                                  </p:stCondLst>
                                  <p:childTnLst>
                                    <p:set>
                                      <p:cBhvr>
                                        <p:cTn id="43" dur="1" fill="hold">
                                          <p:stCondLst>
                                            <p:cond delay="0"/>
                                          </p:stCondLst>
                                        </p:cTn>
                                        <p:tgtEl>
                                          <p:spTgt spid="43025"/>
                                        </p:tgtEl>
                                        <p:attrNameLst>
                                          <p:attrName>style.visibility</p:attrName>
                                        </p:attrNameLst>
                                      </p:cBhvr>
                                      <p:to>
                                        <p:strVal val="visible"/>
                                      </p:to>
                                    </p:set>
                                    <p:animEffect transition="in" filter="dissolve">
                                      <p:cBhvr>
                                        <p:cTn id="44" dur="500"/>
                                        <p:tgtEl>
                                          <p:spTgt spid="43025"/>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4304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43021"/>
                                        </p:tgtEl>
                                        <p:attrNameLst>
                                          <p:attrName>style.visibility</p:attrName>
                                        </p:attrNameLst>
                                      </p:cBhvr>
                                      <p:to>
                                        <p:strVal val="visible"/>
                                      </p:to>
                                    </p:set>
                                    <p:animEffect transition="in" filter="randombar(horizontal)">
                                      <p:cBhvr>
                                        <p:cTn id="53" dur="500"/>
                                        <p:tgtEl>
                                          <p:spTgt spid="43021"/>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499"/>
                                          </p:stCondLst>
                                        </p:cTn>
                                        <p:tgtEl>
                                          <p:spTgt spid="43026"/>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wipe(down)">
                                      <p:cBhvr>
                                        <p:cTn id="62" dur="500"/>
                                        <p:tgtEl>
                                          <p:spTgt spid="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down)">
                                      <p:cBhvr>
                                        <p:cTn id="67" dur="5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499"/>
                                          </p:stCondLst>
                                        </p:cTn>
                                        <p:tgtEl>
                                          <p:spTgt spid="430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animBg="1"/>
      <p:bldP spid="43012" grpId="0" animBg="1"/>
      <p:bldP spid="43013" grpId="0" animBg="1"/>
      <p:bldP spid="43019" grpId="0" animBg="1"/>
      <p:bldP spid="43020" grpId="0" animBg="1"/>
      <p:bldP spid="43021" grpId="0" animBg="1"/>
      <p:bldP spid="43026" grpId="0" animBg="1"/>
      <p:bldP spid="43043" grpId="0" animBg="1"/>
      <p:bldP spid="43044" grpId="0" animBg="1"/>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椭圆 4116" descr="2"/>
          <p:cNvSpPr>
            <a:spLocks noChangeArrowheads="1"/>
          </p:cNvSpPr>
          <p:nvPr/>
        </p:nvSpPr>
        <p:spPr bwMode="auto">
          <a:xfrm>
            <a:off x="0" y="404813"/>
            <a:ext cx="2771775" cy="3455987"/>
          </a:xfrm>
          <a:prstGeom prst="ellipse">
            <a:avLst/>
          </a:prstGeom>
          <a:blipFill dpi="0" rotWithShape="0">
            <a:blip r:embed="rId2"/>
            <a:srcRect/>
            <a:stretch>
              <a:fillRect/>
            </a:stretch>
          </a:blipFill>
          <a:ln w="57150">
            <a:solidFill>
              <a:srgbClr val="009900"/>
            </a:solidFill>
            <a:round/>
          </a:ln>
        </p:spPr>
        <p:txBody>
          <a:bodyPr/>
          <a:lstStyle/>
          <a:p>
            <a:endParaRPr lang="zh-CN" altLang="en-US">
              <a:latin typeface="Calibri" panose="020F0502020204030204" pitchFamily="34" charset="0"/>
            </a:endParaRPr>
          </a:p>
        </p:txBody>
      </p:sp>
      <p:sp>
        <p:nvSpPr>
          <p:cNvPr id="5" name="文本框 4"/>
          <p:cNvSpPr txBox="1"/>
          <p:nvPr/>
        </p:nvSpPr>
        <p:spPr>
          <a:xfrm>
            <a:off x="3136900" y="217488"/>
            <a:ext cx="5626100" cy="5078412"/>
          </a:xfrm>
          <a:prstGeom prst="rect">
            <a:avLst/>
          </a:prstGeom>
          <a:noFill/>
          <a:ln w="9525">
            <a:noFill/>
          </a:ln>
        </p:spPr>
        <p:txBody>
          <a:bodyPr>
            <a:spAutoFit/>
          </a:bodyPr>
          <a:lstStyle/>
          <a:p>
            <a:pPr algn="dist" fontAlgn="auto">
              <a:spcBef>
                <a:spcPct val="50000"/>
              </a:spcBef>
              <a:spcAft>
                <a:spcPts val="0"/>
              </a:spcAft>
              <a:defRPr/>
            </a:pPr>
            <a:r>
              <a:rPr lang="zh-CN" altLang="en-US" sz="3600" b="1" dirty="0">
                <a:latin typeface="楷体_GB2312" panose="02010609030101010101" pitchFamily="49" charset="-122"/>
                <a:ea typeface="楷体_GB2312" panose="02010609030101010101" pitchFamily="49" charset="-122"/>
              </a:rPr>
              <a:t>　　</a:t>
            </a:r>
            <a:r>
              <a:rPr lang="zh-CN" altLang="en-US" sz="3600" b="1" dirty="0">
                <a:latin typeface="+mn-ea"/>
                <a:ea typeface="+mn-ea"/>
              </a:rPr>
              <a:t>鲁迅</a:t>
            </a:r>
            <a:r>
              <a:rPr lang="en-US" altLang="zh-CN" sz="3600" b="1" dirty="0">
                <a:latin typeface="+mn-ea"/>
                <a:ea typeface="+mn-ea"/>
              </a:rPr>
              <a:t>(1881</a:t>
            </a:r>
            <a:r>
              <a:rPr lang="zh-CN" altLang="en-US" sz="3600" b="1" dirty="0">
                <a:latin typeface="+mn-ea"/>
                <a:ea typeface="+mn-ea"/>
              </a:rPr>
              <a:t>－－</a:t>
            </a:r>
            <a:r>
              <a:rPr lang="en-US" altLang="zh-CN" sz="3600" b="1" dirty="0">
                <a:latin typeface="+mn-ea"/>
                <a:ea typeface="+mn-ea"/>
              </a:rPr>
              <a:t>1936)</a:t>
            </a:r>
            <a:r>
              <a:rPr lang="zh-CN" altLang="en-US" sz="3600" b="1" dirty="0">
                <a:latin typeface="+mn-ea"/>
                <a:ea typeface="+mn-ea"/>
              </a:rPr>
              <a:t>，原名</a:t>
            </a:r>
            <a:r>
              <a:rPr lang="en-US" altLang="zh-CN" sz="3600" b="1" dirty="0">
                <a:latin typeface="+mn-ea"/>
                <a:ea typeface="+mn-ea"/>
              </a:rPr>
              <a:t>_______</a:t>
            </a:r>
            <a:r>
              <a:rPr lang="zh-CN" altLang="en-US" sz="3600" b="1" dirty="0">
                <a:latin typeface="+mn-ea"/>
                <a:ea typeface="+mn-ea"/>
              </a:rPr>
              <a:t>，字</a:t>
            </a:r>
            <a:r>
              <a:rPr lang="en-US" altLang="zh-CN" sz="3600" b="1" dirty="0">
                <a:latin typeface="+mn-ea"/>
                <a:ea typeface="+mn-ea"/>
              </a:rPr>
              <a:t>_____</a:t>
            </a:r>
            <a:r>
              <a:rPr lang="zh-CN" altLang="en-US" sz="3600" b="1" dirty="0">
                <a:latin typeface="+mn-ea"/>
                <a:ea typeface="+mn-ea"/>
              </a:rPr>
              <a:t>，</a:t>
            </a:r>
            <a:r>
              <a:rPr lang="en-US" altLang="zh-CN" sz="3600" b="1" dirty="0">
                <a:latin typeface="+mn-ea"/>
                <a:ea typeface="+mn-ea"/>
              </a:rPr>
              <a:t>_____</a:t>
            </a:r>
            <a:r>
              <a:rPr lang="zh-CN" altLang="en-US" sz="3600" b="1" dirty="0">
                <a:latin typeface="+mn-ea"/>
                <a:ea typeface="+mn-ea"/>
              </a:rPr>
              <a:t>人，伟大的</a:t>
            </a:r>
            <a:r>
              <a:rPr lang="en-US" altLang="zh-CN" sz="3600" b="1" dirty="0">
                <a:latin typeface="+mn-ea"/>
                <a:ea typeface="+mn-ea"/>
              </a:rPr>
              <a:t>____________________</a:t>
            </a:r>
            <a:r>
              <a:rPr lang="zh-CN" altLang="en-US" sz="3600" b="1" dirty="0">
                <a:latin typeface="+mn-ea"/>
                <a:ea typeface="+mn-ea"/>
              </a:rPr>
              <a:t>著有杂文、小说、散文、诗歌等。</a:t>
            </a:r>
            <a:r>
              <a:rPr lang="en-US" altLang="zh-CN" sz="3600" b="1" dirty="0">
                <a:latin typeface="+mn-ea"/>
                <a:ea typeface="+mn-ea"/>
              </a:rPr>
              <a:t>1918</a:t>
            </a:r>
            <a:r>
              <a:rPr lang="zh-CN" altLang="en-US" sz="3600" b="1" dirty="0">
                <a:latin typeface="+mn-ea"/>
                <a:ea typeface="+mn-ea"/>
              </a:rPr>
              <a:t>年，他发表了</a:t>
            </a:r>
            <a:r>
              <a:rPr lang="zh-CN" altLang="en-US" sz="3600" b="1" dirty="0">
                <a:solidFill>
                  <a:srgbClr val="FF0000"/>
                </a:solidFill>
                <a:latin typeface="+mn-ea"/>
                <a:ea typeface="+mn-ea"/>
              </a:rPr>
              <a:t>我国现代文学史上第一篇白话小说《狂人日记》</a:t>
            </a:r>
            <a:r>
              <a:rPr lang="zh-CN" altLang="en-US" sz="3600" b="1" dirty="0">
                <a:latin typeface="+mn-ea"/>
                <a:ea typeface="+mn-ea"/>
              </a:rPr>
              <a:t>，奠定了新文学运动的基石。</a:t>
            </a:r>
            <a:r>
              <a:rPr lang="zh-CN" altLang="en-US" sz="3600" b="1" dirty="0">
                <a:latin typeface="楷体_GB2312" panose="02010609030101010101" pitchFamily="49" charset="-122"/>
                <a:ea typeface="楷体_GB2312" panose="02010609030101010101" pitchFamily="49" charset="-122"/>
              </a:rPr>
              <a:t>　　　　　</a:t>
            </a:r>
          </a:p>
        </p:txBody>
      </p:sp>
      <p:sp>
        <p:nvSpPr>
          <p:cNvPr id="29699" name="文本框 5"/>
          <p:cNvSpPr txBox="1">
            <a:spLocks noChangeArrowheads="1"/>
          </p:cNvSpPr>
          <p:nvPr/>
        </p:nvSpPr>
        <p:spPr bwMode="auto">
          <a:xfrm>
            <a:off x="374650" y="5289550"/>
            <a:ext cx="8423275" cy="1384300"/>
          </a:xfrm>
          <a:prstGeom prst="rect">
            <a:avLst/>
          </a:prstGeom>
          <a:noFill/>
          <a:ln w="9525">
            <a:noFill/>
            <a:miter lim="800000"/>
          </a:ln>
        </p:spPr>
        <p:txBody>
          <a:bodyPr>
            <a:spAutoFit/>
          </a:bodyPr>
          <a:lstStyle/>
          <a:p>
            <a:r>
              <a:rPr lang="zh-CN" altLang="en-US" sz="2800" b="1">
                <a:latin typeface="宋体" panose="02010600030101010101" pitchFamily="2" charset="-122"/>
                <a:sym typeface="+mn-ea"/>
              </a:rPr>
              <a:t>小说集</a:t>
            </a:r>
            <a:endParaRPr lang="en-US" altLang="zh-CN" sz="2800" b="1">
              <a:latin typeface="宋体" panose="02010600030101010101" pitchFamily="2" charset="-122"/>
              <a:sym typeface="+mn-ea"/>
            </a:endParaRPr>
          </a:p>
          <a:p>
            <a:r>
              <a:rPr lang="zh-CN" altLang="en-US" sz="2800" b="1">
                <a:latin typeface="宋体" panose="02010600030101010101" pitchFamily="2" charset="-122"/>
                <a:sym typeface="+mn-ea"/>
              </a:rPr>
              <a:t>散文集：</a:t>
            </a:r>
            <a:r>
              <a:rPr lang="en-US" altLang="zh-CN" sz="2800" b="1">
                <a:latin typeface="宋体" panose="02010600030101010101" pitchFamily="2" charset="-122"/>
                <a:sym typeface="+mn-ea"/>
              </a:rPr>
              <a:t>                  </a:t>
            </a:r>
            <a:r>
              <a:rPr lang="zh-CN" altLang="en-US" sz="2800" b="1">
                <a:latin typeface="宋体" panose="02010600030101010101" pitchFamily="2" charset="-122"/>
                <a:sym typeface="+mn-ea"/>
              </a:rPr>
              <a:t>散文诗集：</a:t>
            </a:r>
          </a:p>
          <a:p>
            <a:r>
              <a:rPr lang="zh-CN" altLang="en-US" sz="2800" b="1">
                <a:latin typeface="宋体" panose="02010600030101010101" pitchFamily="2" charset="-122"/>
                <a:sym typeface="+mn-ea"/>
              </a:rPr>
              <a:t>杂文集　</a:t>
            </a:r>
          </a:p>
        </p:txBody>
      </p:sp>
      <p:sp>
        <p:nvSpPr>
          <p:cNvPr id="2" name="TextBox 1"/>
          <p:cNvSpPr txBox="1">
            <a:spLocks noChangeArrowheads="1"/>
          </p:cNvSpPr>
          <p:nvPr/>
        </p:nvSpPr>
        <p:spPr bwMode="auto">
          <a:xfrm>
            <a:off x="5724525" y="692150"/>
            <a:ext cx="1584325" cy="641350"/>
          </a:xfrm>
          <a:prstGeom prst="rect">
            <a:avLst/>
          </a:prstGeom>
          <a:noFill/>
          <a:ln w="9525">
            <a:noFill/>
            <a:miter lim="800000"/>
          </a:ln>
        </p:spPr>
        <p:txBody>
          <a:bodyPr>
            <a:spAutoFit/>
          </a:bodyPr>
          <a:lstStyle/>
          <a:p>
            <a:r>
              <a:rPr lang="zh-CN" altLang="en-US" sz="3600" b="1">
                <a:solidFill>
                  <a:srgbClr val="FF3300"/>
                </a:solidFill>
                <a:latin typeface="楷体_GB2312" panose="02010609030101010101" pitchFamily="49" charset="-122"/>
                <a:ea typeface="楷体_GB2312" panose="02010609030101010101" pitchFamily="49" charset="-122"/>
              </a:rPr>
              <a:t>周树人</a:t>
            </a:r>
            <a:endParaRPr lang="zh-CN" altLang="en-US">
              <a:latin typeface="Calibri" panose="020F0502020204030204" pitchFamily="34" charset="0"/>
            </a:endParaRPr>
          </a:p>
        </p:txBody>
      </p:sp>
      <p:sp>
        <p:nvSpPr>
          <p:cNvPr id="7" name="TextBox 6"/>
          <p:cNvSpPr txBox="1"/>
          <p:nvPr/>
        </p:nvSpPr>
        <p:spPr>
          <a:xfrm>
            <a:off x="3203575" y="1196975"/>
            <a:ext cx="1584325" cy="641350"/>
          </a:xfrm>
          <a:prstGeom prst="rect">
            <a:avLst/>
          </a:prstGeom>
          <a:noFill/>
        </p:spPr>
        <p:txBody>
          <a:bodyPr>
            <a:spAutoFit/>
          </a:bodyPr>
          <a:lstStyle/>
          <a:p>
            <a:pPr fontAlgn="auto">
              <a:spcBef>
                <a:spcPts val="0"/>
              </a:spcBef>
              <a:spcAft>
                <a:spcPts val="0"/>
              </a:spcAft>
              <a:defRPr/>
            </a:pPr>
            <a:r>
              <a:rPr lang="zh-CN" altLang="en-US" sz="3600" b="1" dirty="0">
                <a:solidFill>
                  <a:srgbClr val="FF3300"/>
                </a:solidFill>
                <a:latin typeface="+mn-ea"/>
                <a:ea typeface="+mn-ea"/>
              </a:rPr>
              <a:t>豫才</a:t>
            </a:r>
            <a:endParaRPr lang="zh-CN" altLang="en-US" dirty="0">
              <a:latin typeface="+mn-ea"/>
              <a:ea typeface="+mn-ea"/>
            </a:endParaRPr>
          </a:p>
        </p:txBody>
      </p:sp>
      <p:sp>
        <p:nvSpPr>
          <p:cNvPr id="3" name="TextBox 2"/>
          <p:cNvSpPr txBox="1">
            <a:spLocks noChangeArrowheads="1"/>
          </p:cNvSpPr>
          <p:nvPr/>
        </p:nvSpPr>
        <p:spPr bwMode="auto">
          <a:xfrm>
            <a:off x="4427538" y="1268413"/>
            <a:ext cx="2232025" cy="641350"/>
          </a:xfrm>
          <a:prstGeom prst="rect">
            <a:avLst/>
          </a:prstGeom>
          <a:noFill/>
          <a:ln w="9525">
            <a:noFill/>
            <a:miter lim="800000"/>
          </a:ln>
        </p:spPr>
        <p:txBody>
          <a:bodyPr>
            <a:spAutoFit/>
          </a:bodyPr>
          <a:lstStyle/>
          <a:p>
            <a:r>
              <a:rPr lang="zh-CN" altLang="en-US" sz="3600" b="1">
                <a:solidFill>
                  <a:srgbClr val="FF3300"/>
                </a:solidFill>
                <a:latin typeface="楷体_GB2312" panose="02010609030101010101" pitchFamily="49" charset="-122"/>
                <a:ea typeface="楷体_GB2312" panose="02010609030101010101" pitchFamily="49" charset="-122"/>
              </a:rPr>
              <a:t>浙江绍兴</a:t>
            </a:r>
            <a:endParaRPr lang="zh-CN" altLang="en-US">
              <a:latin typeface="Calibri" panose="020F0502020204030204" pitchFamily="34" charset="0"/>
            </a:endParaRPr>
          </a:p>
        </p:txBody>
      </p:sp>
      <p:sp>
        <p:nvSpPr>
          <p:cNvPr id="4" name="TextBox 3"/>
          <p:cNvSpPr txBox="1">
            <a:spLocks noChangeArrowheads="1"/>
          </p:cNvSpPr>
          <p:nvPr/>
        </p:nvSpPr>
        <p:spPr bwMode="auto">
          <a:xfrm>
            <a:off x="2933700" y="1862138"/>
            <a:ext cx="5580063" cy="647700"/>
          </a:xfrm>
          <a:prstGeom prst="rect">
            <a:avLst/>
          </a:prstGeom>
          <a:noFill/>
          <a:ln w="9525">
            <a:noFill/>
            <a:miter lim="800000"/>
          </a:ln>
        </p:spPr>
        <p:txBody>
          <a:bodyPr>
            <a:spAutoFit/>
          </a:bodyPr>
          <a:lstStyle/>
          <a:p>
            <a:r>
              <a:rPr lang="zh-CN" altLang="en-US" sz="3600" b="1">
                <a:solidFill>
                  <a:srgbClr val="FF3300"/>
                </a:solidFill>
                <a:latin typeface="楷体_GB2312" panose="02010609030101010101" pitchFamily="49" charset="-122"/>
                <a:ea typeface="楷体_GB2312" panose="02010609030101010101" pitchFamily="49" charset="-122"/>
              </a:rPr>
              <a:t>文学家、思想家、革命家</a:t>
            </a:r>
            <a:r>
              <a:rPr lang="zh-CN" altLang="en-US" sz="3600" b="1">
                <a:solidFill>
                  <a:srgbClr val="000000"/>
                </a:solidFill>
                <a:latin typeface="楷体_GB2312" panose="02010609030101010101" pitchFamily="49" charset="-122"/>
                <a:ea typeface="楷体_GB2312" panose="02010609030101010101" pitchFamily="49" charset="-122"/>
              </a:rPr>
              <a:t>。</a:t>
            </a:r>
            <a:endParaRPr lang="zh-CN" altLang="en-US">
              <a:latin typeface="Calibri" panose="020F0502020204030204" pitchFamily="34" charset="0"/>
            </a:endParaRPr>
          </a:p>
        </p:txBody>
      </p:sp>
      <p:sp>
        <p:nvSpPr>
          <p:cNvPr id="8" name="TextBox 7"/>
          <p:cNvSpPr txBox="1">
            <a:spLocks noChangeArrowheads="1"/>
          </p:cNvSpPr>
          <p:nvPr/>
        </p:nvSpPr>
        <p:spPr bwMode="auto">
          <a:xfrm>
            <a:off x="1619250" y="5281613"/>
            <a:ext cx="6769100" cy="519112"/>
          </a:xfrm>
          <a:prstGeom prst="rect">
            <a:avLst/>
          </a:prstGeom>
          <a:noFill/>
          <a:ln w="9525">
            <a:noFill/>
            <a:miter lim="800000"/>
          </a:ln>
        </p:spPr>
        <p:txBody>
          <a:bodyPr>
            <a:spAutoFit/>
          </a:bodyPr>
          <a:lstStyle/>
          <a:p>
            <a:r>
              <a:rPr lang="zh-CN" altLang="en-US" sz="2800" b="1">
                <a:solidFill>
                  <a:srgbClr val="FF0000"/>
                </a:solidFill>
                <a:latin typeface="宋体" panose="02010600030101010101" pitchFamily="2" charset="-122"/>
                <a:sym typeface="+mn-ea"/>
              </a:rPr>
              <a:t>：</a:t>
            </a:r>
            <a:r>
              <a:rPr lang="en-US" altLang="zh-CN" sz="2800" b="1">
                <a:solidFill>
                  <a:srgbClr val="FF0000"/>
                </a:solidFill>
                <a:latin typeface="宋体" panose="02010600030101010101" pitchFamily="2" charset="-122"/>
                <a:sym typeface="+mn-ea"/>
              </a:rPr>
              <a:t>《</a:t>
            </a:r>
            <a:r>
              <a:rPr lang="zh-CN" altLang="en-US" sz="2800" b="1">
                <a:solidFill>
                  <a:srgbClr val="FF0000"/>
                </a:solidFill>
                <a:latin typeface="宋体" panose="02010600030101010101" pitchFamily="2" charset="-122"/>
                <a:sym typeface="+mn-ea"/>
              </a:rPr>
              <a:t>呐喊</a:t>
            </a:r>
            <a:r>
              <a:rPr lang="en-US" altLang="zh-CN" sz="2800" b="1">
                <a:solidFill>
                  <a:srgbClr val="FF0000"/>
                </a:solidFill>
                <a:latin typeface="宋体" panose="02010600030101010101" pitchFamily="2" charset="-122"/>
                <a:sym typeface="+mn-ea"/>
              </a:rPr>
              <a:t>》《</a:t>
            </a:r>
            <a:r>
              <a:rPr lang="zh-CN" altLang="en-US" sz="2800" b="1">
                <a:solidFill>
                  <a:srgbClr val="FF0000"/>
                </a:solidFill>
                <a:latin typeface="宋体" panose="02010600030101010101" pitchFamily="2" charset="-122"/>
                <a:sym typeface="+mn-ea"/>
              </a:rPr>
              <a:t>彷徨</a:t>
            </a:r>
            <a:r>
              <a:rPr lang="en-US" altLang="zh-CN" sz="2800" b="1">
                <a:solidFill>
                  <a:srgbClr val="FF0000"/>
                </a:solidFill>
                <a:latin typeface="宋体" panose="02010600030101010101" pitchFamily="2" charset="-122"/>
                <a:sym typeface="+mn-ea"/>
              </a:rPr>
              <a:t>》《</a:t>
            </a:r>
            <a:r>
              <a:rPr lang="zh-CN" altLang="en-US" sz="2800" b="1">
                <a:solidFill>
                  <a:srgbClr val="FF0000"/>
                </a:solidFill>
                <a:latin typeface="宋体" panose="02010600030101010101" pitchFamily="2" charset="-122"/>
                <a:sym typeface="+mn-ea"/>
              </a:rPr>
              <a:t>故事新编</a:t>
            </a:r>
            <a:r>
              <a:rPr lang="en-US" altLang="zh-CN" sz="2800" b="1">
                <a:solidFill>
                  <a:srgbClr val="FF0000"/>
                </a:solidFill>
                <a:latin typeface="宋体" panose="02010600030101010101" pitchFamily="2" charset="-122"/>
                <a:sym typeface="+mn-ea"/>
              </a:rPr>
              <a:t>》</a:t>
            </a:r>
          </a:p>
        </p:txBody>
      </p:sp>
      <p:sp>
        <p:nvSpPr>
          <p:cNvPr id="9" name="TextBox 8"/>
          <p:cNvSpPr txBox="1">
            <a:spLocks noChangeArrowheads="1"/>
          </p:cNvSpPr>
          <p:nvPr/>
        </p:nvSpPr>
        <p:spPr bwMode="auto">
          <a:xfrm>
            <a:off x="1619250" y="5719763"/>
            <a:ext cx="2665413" cy="519112"/>
          </a:xfrm>
          <a:prstGeom prst="rect">
            <a:avLst/>
          </a:prstGeom>
          <a:noFill/>
          <a:ln w="9525">
            <a:noFill/>
            <a:miter lim="800000"/>
          </a:ln>
        </p:spPr>
        <p:txBody>
          <a:bodyPr>
            <a:spAutoFit/>
          </a:bodyPr>
          <a:lstStyle/>
          <a:p>
            <a:r>
              <a:rPr lang="en-US" altLang="zh-CN" sz="2800" b="1">
                <a:solidFill>
                  <a:srgbClr val="FF0000"/>
                </a:solidFill>
                <a:latin typeface="宋体" panose="02010600030101010101" pitchFamily="2" charset="-122"/>
                <a:sym typeface="+mn-ea"/>
              </a:rPr>
              <a:t>《</a:t>
            </a:r>
            <a:r>
              <a:rPr lang="zh-CN" altLang="en-US" sz="2800" b="1">
                <a:solidFill>
                  <a:srgbClr val="FF0000"/>
                </a:solidFill>
                <a:latin typeface="宋体" panose="02010600030101010101" pitchFamily="2" charset="-122"/>
                <a:sym typeface="+mn-ea"/>
              </a:rPr>
              <a:t>朝花夕拾</a:t>
            </a:r>
            <a:r>
              <a:rPr lang="en-US" altLang="zh-CN" sz="2800" b="1">
                <a:solidFill>
                  <a:srgbClr val="FF0000"/>
                </a:solidFill>
                <a:latin typeface="宋体" panose="02010600030101010101" pitchFamily="2" charset="-122"/>
                <a:sym typeface="+mn-ea"/>
              </a:rPr>
              <a:t>》 </a:t>
            </a:r>
            <a:endParaRPr lang="zh-CN" altLang="en-US">
              <a:solidFill>
                <a:srgbClr val="FF0000"/>
              </a:solidFill>
              <a:latin typeface="Calibri" panose="020F0502020204030204" pitchFamily="34" charset="0"/>
            </a:endParaRPr>
          </a:p>
        </p:txBody>
      </p:sp>
      <p:sp>
        <p:nvSpPr>
          <p:cNvPr id="10" name="TextBox 9"/>
          <p:cNvSpPr txBox="1">
            <a:spLocks noChangeArrowheads="1"/>
          </p:cNvSpPr>
          <p:nvPr/>
        </p:nvSpPr>
        <p:spPr bwMode="auto">
          <a:xfrm>
            <a:off x="6732588" y="5735638"/>
            <a:ext cx="1914525" cy="519112"/>
          </a:xfrm>
          <a:prstGeom prst="rect">
            <a:avLst/>
          </a:prstGeom>
          <a:noFill/>
          <a:ln w="9525">
            <a:noFill/>
            <a:miter lim="800000"/>
          </a:ln>
        </p:spPr>
        <p:txBody>
          <a:bodyPr>
            <a:spAutoFit/>
          </a:bodyPr>
          <a:lstStyle/>
          <a:p>
            <a:r>
              <a:rPr lang="en-US" altLang="zh-CN" sz="2800" b="1">
                <a:solidFill>
                  <a:srgbClr val="FF0000"/>
                </a:solidFill>
                <a:latin typeface="宋体" panose="02010600030101010101" pitchFamily="2" charset="-122"/>
                <a:sym typeface="+mn-ea"/>
              </a:rPr>
              <a:t>《</a:t>
            </a:r>
            <a:r>
              <a:rPr lang="zh-CN" altLang="en-US" sz="2800" b="1">
                <a:solidFill>
                  <a:srgbClr val="FF0000"/>
                </a:solidFill>
                <a:latin typeface="宋体" panose="02010600030101010101" pitchFamily="2" charset="-122"/>
                <a:sym typeface="+mn-ea"/>
              </a:rPr>
              <a:t>野草</a:t>
            </a:r>
            <a:r>
              <a:rPr lang="en-US" altLang="zh-CN" sz="2800" b="1">
                <a:solidFill>
                  <a:srgbClr val="FF0000"/>
                </a:solidFill>
                <a:latin typeface="宋体" panose="02010600030101010101" pitchFamily="2" charset="-122"/>
                <a:sym typeface="+mn-ea"/>
              </a:rPr>
              <a:t>》 </a:t>
            </a:r>
            <a:endParaRPr lang="zh-CN" altLang="en-US">
              <a:solidFill>
                <a:srgbClr val="FF0000"/>
              </a:solidFill>
              <a:latin typeface="Calibri" panose="020F0502020204030204" pitchFamily="34" charset="0"/>
            </a:endParaRPr>
          </a:p>
        </p:txBody>
      </p:sp>
      <p:sp>
        <p:nvSpPr>
          <p:cNvPr id="11" name="TextBox 10"/>
          <p:cNvSpPr txBox="1">
            <a:spLocks noChangeArrowheads="1"/>
          </p:cNvSpPr>
          <p:nvPr/>
        </p:nvSpPr>
        <p:spPr bwMode="auto">
          <a:xfrm>
            <a:off x="1619250" y="6242050"/>
            <a:ext cx="7092950" cy="519113"/>
          </a:xfrm>
          <a:prstGeom prst="rect">
            <a:avLst/>
          </a:prstGeom>
          <a:noFill/>
          <a:ln w="9525">
            <a:noFill/>
            <a:miter lim="800000"/>
          </a:ln>
        </p:spPr>
        <p:txBody>
          <a:bodyPr>
            <a:spAutoFit/>
          </a:bodyPr>
          <a:lstStyle/>
          <a:p>
            <a:r>
              <a:rPr lang="zh-CN" altLang="en-US" sz="2800" b="1">
                <a:solidFill>
                  <a:srgbClr val="FF0000"/>
                </a:solidFill>
                <a:latin typeface="宋体" panose="02010600030101010101" pitchFamily="2" charset="-122"/>
                <a:sym typeface="+mn-ea"/>
              </a:rPr>
              <a:t>：</a:t>
            </a:r>
            <a:r>
              <a:rPr lang="en-US" altLang="zh-CN" sz="2800" b="1">
                <a:solidFill>
                  <a:srgbClr val="FF0000"/>
                </a:solidFill>
                <a:latin typeface="宋体" panose="02010600030101010101" pitchFamily="2" charset="-122"/>
                <a:sym typeface="+mn-ea"/>
              </a:rPr>
              <a:t>《</a:t>
            </a:r>
            <a:r>
              <a:rPr lang="zh-CN" altLang="en-US" sz="2800" b="1">
                <a:solidFill>
                  <a:srgbClr val="FF0000"/>
                </a:solidFill>
                <a:latin typeface="宋体" panose="02010600030101010101" pitchFamily="2" charset="-122"/>
                <a:sym typeface="+mn-ea"/>
              </a:rPr>
              <a:t>热风</a:t>
            </a:r>
            <a:r>
              <a:rPr lang="en-US" altLang="zh-CN" sz="2800" b="1">
                <a:solidFill>
                  <a:srgbClr val="FF0000"/>
                </a:solidFill>
                <a:latin typeface="宋体" panose="02010600030101010101" pitchFamily="2" charset="-122"/>
                <a:sym typeface="+mn-ea"/>
              </a:rPr>
              <a:t>》《</a:t>
            </a:r>
            <a:r>
              <a:rPr lang="zh-CN" altLang="en-US" sz="2800" b="1">
                <a:solidFill>
                  <a:srgbClr val="FF0000"/>
                </a:solidFill>
                <a:latin typeface="宋体" panose="02010600030101010101" pitchFamily="2" charset="-122"/>
                <a:sym typeface="+mn-ea"/>
              </a:rPr>
              <a:t>坟</a:t>
            </a:r>
            <a:r>
              <a:rPr lang="en-US" altLang="zh-CN" sz="2800" b="1">
                <a:solidFill>
                  <a:srgbClr val="FF0000"/>
                </a:solidFill>
                <a:latin typeface="宋体" panose="02010600030101010101" pitchFamily="2" charset="-122"/>
                <a:sym typeface="+mn-ea"/>
              </a:rPr>
              <a:t>》《</a:t>
            </a:r>
            <a:r>
              <a:rPr lang="zh-CN" altLang="en-US" sz="2800" b="1">
                <a:solidFill>
                  <a:srgbClr val="FF0000"/>
                </a:solidFill>
                <a:latin typeface="宋体" panose="02010600030101010101" pitchFamily="2" charset="-122"/>
                <a:sym typeface="+mn-ea"/>
              </a:rPr>
              <a:t>且介亭杂文</a:t>
            </a:r>
            <a:r>
              <a:rPr lang="en-US" altLang="zh-CN" sz="2800" b="1">
                <a:solidFill>
                  <a:srgbClr val="FF0000"/>
                </a:solidFill>
                <a:latin typeface="宋体" panose="02010600030101010101" pitchFamily="2" charset="-122"/>
                <a:sym typeface="+mn-ea"/>
              </a:rPr>
              <a:t>》</a:t>
            </a:r>
            <a:r>
              <a:rPr lang="zh-CN" altLang="en-US" sz="2800" b="1">
                <a:solidFill>
                  <a:srgbClr val="FF0000"/>
                </a:solidFill>
                <a:latin typeface="宋体" panose="02010600030101010101" pitchFamily="2" charset="-122"/>
                <a:sym typeface="+mn-ea"/>
              </a:rPr>
              <a:t>等</a:t>
            </a:r>
            <a:endParaRPr lang="zh-CN" altLang="en-US">
              <a:solidFill>
                <a:srgbClr val="FF0000"/>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circle(in)">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circle(in)">
                                      <p:cBhvr>
                                        <p:cTn id="37" dur="2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circle(in)">
                                      <p:cBhvr>
                                        <p:cTn id="4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3" grpId="0"/>
      <p:bldP spid="4" grpId="0"/>
      <p:bldP spid="8" grpId="0"/>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矩形 72705"/>
          <p:cNvSpPr/>
          <p:nvPr/>
        </p:nvSpPr>
        <p:spPr>
          <a:xfrm>
            <a:off x="134938" y="201613"/>
            <a:ext cx="8604250" cy="3784600"/>
          </a:xfrm>
          <a:prstGeom prst="rect">
            <a:avLst/>
          </a:prstGeom>
          <a:noFill/>
          <a:ln w="9525">
            <a:noFill/>
          </a:ln>
        </p:spPr>
        <p:txBody>
          <a:bodyPr>
            <a:spAutoFit/>
          </a:bodyPr>
          <a:lstStyle/>
          <a:p>
            <a:pPr algn="just" fontAlgn="auto">
              <a:spcBef>
                <a:spcPts val="0"/>
              </a:spcBef>
              <a:spcAft>
                <a:spcPts val="0"/>
              </a:spcAft>
              <a:defRPr/>
            </a:pPr>
            <a:r>
              <a:rPr lang="en-US" altLang="zh-CN" sz="4000" b="1" dirty="0">
                <a:solidFill>
                  <a:srgbClr val="FF0000"/>
                </a:solidFill>
                <a:latin typeface="+mn-ea"/>
                <a:ea typeface="+mn-ea"/>
              </a:rPr>
              <a:t>《</a:t>
            </a:r>
            <a:r>
              <a:rPr lang="zh-CN" altLang="en-US" sz="4000" b="1" dirty="0">
                <a:solidFill>
                  <a:srgbClr val="FF0000"/>
                </a:solidFill>
                <a:latin typeface="+mn-ea"/>
                <a:ea typeface="+mn-ea"/>
              </a:rPr>
              <a:t>朝花夕拾</a:t>
            </a:r>
            <a:r>
              <a:rPr lang="en-US" altLang="zh-CN" sz="4000" b="1" dirty="0">
                <a:solidFill>
                  <a:srgbClr val="FF0000"/>
                </a:solidFill>
                <a:latin typeface="+mn-ea"/>
                <a:ea typeface="+mn-ea"/>
              </a:rPr>
              <a:t>》</a:t>
            </a:r>
            <a:r>
              <a:rPr lang="en-US" altLang="zh-CN" sz="4000" b="1" dirty="0">
                <a:solidFill>
                  <a:prstClr val="black"/>
                </a:solidFill>
                <a:latin typeface="+mn-ea"/>
                <a:ea typeface="+mn-ea"/>
              </a:rPr>
              <a:t>——</a:t>
            </a:r>
            <a:r>
              <a:rPr lang="zh-CN" altLang="en-US" sz="4000" b="1" dirty="0">
                <a:solidFill>
                  <a:prstClr val="black"/>
                </a:solidFill>
                <a:latin typeface="+mn-ea"/>
                <a:ea typeface="+mn-ea"/>
              </a:rPr>
              <a:t>是一部</a:t>
            </a:r>
            <a:r>
              <a:rPr lang="zh-CN" altLang="en-US" sz="4000" b="1" dirty="0">
                <a:solidFill>
                  <a:srgbClr val="FF0000"/>
                </a:solidFill>
                <a:latin typeface="+mn-ea"/>
                <a:ea typeface="+mn-ea"/>
              </a:rPr>
              <a:t>回忆散文集</a:t>
            </a:r>
            <a:r>
              <a:rPr lang="zh-CN" altLang="en-US" sz="4000" b="1" dirty="0">
                <a:solidFill>
                  <a:prstClr val="black"/>
                </a:solidFill>
                <a:latin typeface="+mn-ea"/>
                <a:ea typeface="+mn-ea"/>
              </a:rPr>
              <a:t>，书中收集了他写于</a:t>
            </a:r>
            <a:r>
              <a:rPr lang="en-US" altLang="zh-CN" sz="4000" b="1" dirty="0">
                <a:solidFill>
                  <a:prstClr val="black"/>
                </a:solidFill>
                <a:latin typeface="+mn-ea"/>
                <a:ea typeface="+mn-ea"/>
              </a:rPr>
              <a:t>1926</a:t>
            </a:r>
            <a:r>
              <a:rPr lang="zh-CN" altLang="en-US" sz="4000" b="1" dirty="0">
                <a:solidFill>
                  <a:prstClr val="black"/>
                </a:solidFill>
                <a:latin typeface="+mn-ea"/>
                <a:ea typeface="+mn-ea"/>
              </a:rPr>
              <a:t>年的</a:t>
            </a:r>
            <a:r>
              <a:rPr lang="en-US" altLang="zh-CN" sz="4000" b="1" dirty="0">
                <a:solidFill>
                  <a:prstClr val="black"/>
                </a:solidFill>
                <a:latin typeface="+mn-ea"/>
                <a:ea typeface="+mn-ea"/>
              </a:rPr>
              <a:t>10</a:t>
            </a:r>
            <a:r>
              <a:rPr lang="zh-CN" altLang="en-US" sz="4000" b="1" dirty="0">
                <a:solidFill>
                  <a:prstClr val="black"/>
                </a:solidFill>
                <a:latin typeface="+mn-ea"/>
                <a:ea typeface="+mn-ea"/>
              </a:rPr>
              <a:t>篇文章，大部分作品多侧面地反映了作者鲁迅从幼年到青年时期的生活道路和心路历程。原名为《旧事重提》</a:t>
            </a:r>
            <a:endParaRPr lang="en-US" altLang="zh-CN" sz="4000" b="1" dirty="0">
              <a:solidFill>
                <a:prstClr val="black"/>
              </a:solidFill>
              <a:latin typeface="+mn-ea"/>
              <a:ea typeface="+mn-ea"/>
            </a:endParaRPr>
          </a:p>
          <a:p>
            <a:pPr algn="just" fontAlgn="auto">
              <a:spcBef>
                <a:spcPts val="0"/>
              </a:spcBef>
              <a:spcAft>
                <a:spcPts val="0"/>
              </a:spcAft>
              <a:defRPr/>
            </a:pPr>
            <a:r>
              <a:rPr lang="en-US" altLang="zh-CN" sz="4000" b="1" dirty="0">
                <a:solidFill>
                  <a:prstClr val="black"/>
                </a:solidFill>
                <a:latin typeface="+mn-ea"/>
                <a:ea typeface="+mn-ea"/>
              </a:rPr>
              <a:t>1928</a:t>
            </a:r>
            <a:r>
              <a:rPr lang="zh-CN" altLang="en-US" sz="4000" b="1" dirty="0">
                <a:solidFill>
                  <a:prstClr val="black"/>
                </a:solidFill>
                <a:latin typeface="+mn-ea"/>
                <a:ea typeface="+mn-ea"/>
              </a:rPr>
              <a:t>年更名为</a:t>
            </a:r>
            <a:r>
              <a:rPr lang="en-US" altLang="zh-CN" sz="4000" b="1" dirty="0">
                <a:solidFill>
                  <a:prstClr val="black"/>
                </a:solidFill>
                <a:latin typeface="+mn-ea"/>
                <a:ea typeface="+mn-ea"/>
              </a:rPr>
              <a:t>《</a:t>
            </a:r>
            <a:r>
              <a:rPr lang="zh-CN" altLang="en-US" sz="4000" b="1" dirty="0">
                <a:solidFill>
                  <a:prstClr val="black"/>
                </a:solidFill>
                <a:latin typeface="+mn-ea"/>
                <a:ea typeface="+mn-ea"/>
              </a:rPr>
              <a:t>朝花夕拾</a:t>
            </a:r>
            <a:r>
              <a:rPr lang="en-US" altLang="zh-CN" sz="4000" b="1" dirty="0">
                <a:solidFill>
                  <a:prstClr val="black"/>
                </a:solidFill>
                <a:latin typeface="+mn-ea"/>
                <a:ea typeface="+mn-ea"/>
              </a:rPr>
              <a:t>》</a:t>
            </a:r>
            <a:r>
              <a:rPr lang="zh-CN" altLang="en-US" sz="4000" b="1" dirty="0">
                <a:solidFill>
                  <a:prstClr val="black"/>
                </a:solidFill>
                <a:latin typeface="+mn-ea"/>
                <a:ea typeface="+mn-ea"/>
              </a:rPr>
              <a:t>。</a:t>
            </a:r>
          </a:p>
        </p:txBody>
      </p:sp>
      <p:pic>
        <p:nvPicPr>
          <p:cNvPr id="30722" name="图片 72706" descr="从百草园到三味书屋-朝花夕拾"/>
          <p:cNvPicPr>
            <a:picLocks noChangeAspect="1"/>
          </p:cNvPicPr>
          <p:nvPr/>
        </p:nvPicPr>
        <p:blipFill>
          <a:blip r:embed="rId2"/>
          <a:srcRect/>
          <a:stretch>
            <a:fillRect/>
          </a:stretch>
        </p:blipFill>
        <p:spPr bwMode="auto">
          <a:xfrm>
            <a:off x="6276975" y="3500438"/>
            <a:ext cx="2984500" cy="3124200"/>
          </a:xfrm>
          <a:prstGeom prst="rect">
            <a:avLst/>
          </a:prstGeom>
          <a:noFill/>
          <a:ln w="9525">
            <a:noFill/>
            <a:miter lim="800000"/>
            <a:headEnd/>
            <a:tailEnd/>
          </a:ln>
        </p:spPr>
      </p:pic>
      <p:sp>
        <p:nvSpPr>
          <p:cNvPr id="2" name="文本框 1"/>
          <p:cNvSpPr txBox="1"/>
          <p:nvPr/>
        </p:nvSpPr>
        <p:spPr>
          <a:xfrm>
            <a:off x="438150" y="4149725"/>
            <a:ext cx="5130800" cy="2316163"/>
          </a:xfrm>
          <a:prstGeom prst="rect">
            <a:avLst/>
          </a:prstGeom>
          <a:noFill/>
        </p:spPr>
        <p:txBody>
          <a:bodyPr>
            <a:spAutoFit/>
          </a:bodyPr>
          <a:lstStyle/>
          <a:p>
            <a:pPr algn="just" fontAlgn="auto">
              <a:spcBef>
                <a:spcPts val="0"/>
              </a:spcBef>
              <a:spcAft>
                <a:spcPts val="0"/>
              </a:spcAft>
              <a:defRPr/>
            </a:pPr>
            <a:r>
              <a:rPr lang="zh-CN" altLang="en-US" sz="3200" b="1" dirty="0">
                <a:solidFill>
                  <a:srgbClr val="FF0000"/>
                </a:solidFill>
                <a:latin typeface="+mn-ea"/>
                <a:ea typeface="+mn-ea"/>
                <a:sym typeface="+mn-ea"/>
              </a:rPr>
              <a:t>早晨开的花到晚上拾起来。</a:t>
            </a:r>
          </a:p>
          <a:p>
            <a:pPr algn="just" fontAlgn="auto">
              <a:spcBef>
                <a:spcPts val="0"/>
              </a:spcBef>
              <a:spcAft>
                <a:spcPts val="0"/>
              </a:spcAft>
              <a:defRPr/>
            </a:pPr>
            <a:r>
              <a:rPr lang="zh-CN" altLang="en-US" sz="3200" b="1" dirty="0">
                <a:solidFill>
                  <a:prstClr val="black"/>
                </a:solidFill>
                <a:latin typeface="+mn-ea"/>
                <a:ea typeface="+mn-ea"/>
                <a:sym typeface="+mn-ea"/>
              </a:rPr>
              <a:t>（这里指鲁迅先生在晩年回忆童年时期、少年时期、青年时期的人和事）</a:t>
            </a:r>
          </a:p>
          <a:p>
            <a:pPr fontAlgn="auto">
              <a:spcBef>
                <a:spcPts val="0"/>
              </a:spcBef>
              <a:spcAft>
                <a:spcPts val="0"/>
              </a:spcAft>
              <a:defRPr/>
            </a:pPr>
            <a:endParaRPr lang="zh-CN" altLang="en-US" dirty="0">
              <a:solidFill>
                <a:prstClr val="black"/>
              </a:solidFill>
              <a:latin typeface="+mn-ea"/>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Box 3"/>
          <p:cNvSpPr txBox="1">
            <a:spLocks noChangeArrowheads="1"/>
          </p:cNvSpPr>
          <p:nvPr/>
        </p:nvSpPr>
        <p:spPr bwMode="auto">
          <a:xfrm>
            <a:off x="279400" y="115888"/>
            <a:ext cx="8856663" cy="6680200"/>
          </a:xfrm>
          <a:prstGeom prst="rect">
            <a:avLst/>
          </a:prstGeom>
          <a:noFill/>
          <a:ln w="9525">
            <a:noFill/>
            <a:miter lim="800000"/>
          </a:ln>
        </p:spPr>
        <p:txBody>
          <a:bodyPr>
            <a:spAutoFit/>
          </a:bodyPr>
          <a:lstStyle/>
          <a:p>
            <a:r>
              <a:rPr lang="zh-CN" altLang="en-US" sz="3600" b="1">
                <a:latin typeface="Calibri" panose="020F0502020204030204" pitchFamily="34" charset="0"/>
              </a:rPr>
              <a:t>读准下列字音</a:t>
            </a:r>
            <a:endParaRPr lang="en-US" altLang="zh-CN" sz="3600" b="1">
              <a:latin typeface="Calibri" panose="020F0502020204030204" pitchFamily="34" charset="0"/>
            </a:endParaRPr>
          </a:p>
          <a:p>
            <a:endParaRPr lang="en-US" altLang="zh-CN" sz="3600" b="1">
              <a:latin typeface="Calibri" panose="020F0502020204030204" pitchFamily="34" charset="0"/>
            </a:endParaRPr>
          </a:p>
          <a:p>
            <a:r>
              <a:rPr lang="zh-CN" altLang="en-US" sz="3600" b="1">
                <a:latin typeface="Calibri" panose="020F0502020204030204" pitchFamily="34" charset="0"/>
              </a:rPr>
              <a:t>确凿     皂荚树     桑椹   油蛉    斑蝥    攒</a:t>
            </a:r>
            <a:endParaRPr lang="en-US" altLang="zh-CN" sz="3600" b="1">
              <a:latin typeface="Calibri" panose="020F0502020204030204" pitchFamily="34" charset="0"/>
            </a:endParaRPr>
          </a:p>
          <a:p>
            <a:endParaRPr lang="en-US" altLang="zh-CN" sz="3600" b="1">
              <a:latin typeface="Calibri" panose="020F0502020204030204" pitchFamily="34" charset="0"/>
            </a:endParaRPr>
          </a:p>
          <a:p>
            <a:r>
              <a:rPr lang="zh-CN" altLang="en-US" sz="3600" b="1">
                <a:latin typeface="Calibri" panose="020F0502020204030204" pitchFamily="34" charset="0"/>
              </a:rPr>
              <a:t>秕谷     蝉蜕         拗       盔甲     锡箔   窜</a:t>
            </a:r>
            <a:endParaRPr lang="en-US" altLang="zh-CN" sz="3600" b="1">
              <a:latin typeface="Calibri" panose="020F0502020204030204" pitchFamily="34" charset="0"/>
            </a:endParaRPr>
          </a:p>
          <a:p>
            <a:endParaRPr lang="en-US" altLang="zh-CN" sz="3600" b="1">
              <a:latin typeface="Calibri" panose="020F0502020204030204" pitchFamily="34" charset="0"/>
            </a:endParaRPr>
          </a:p>
          <a:p>
            <a:r>
              <a:rPr lang="zh-CN" altLang="en-US" sz="3600" b="1">
                <a:latin typeface="Calibri" panose="020F0502020204030204" pitchFamily="34" charset="0"/>
              </a:rPr>
              <a:t>觅         跪            轻捷    云霄     倘若    鉴赏</a:t>
            </a:r>
            <a:endParaRPr lang="en-US" altLang="zh-CN" sz="3600" b="1">
              <a:latin typeface="Calibri" panose="020F0502020204030204" pitchFamily="34" charset="0"/>
            </a:endParaRPr>
          </a:p>
          <a:p>
            <a:endParaRPr lang="en-US" altLang="zh-CN" sz="3600" b="1">
              <a:latin typeface="Calibri" panose="020F0502020204030204" pitchFamily="34" charset="0"/>
            </a:endParaRPr>
          </a:p>
          <a:p>
            <a:r>
              <a:rPr lang="zh-CN" altLang="en-US" sz="3600" b="1">
                <a:latin typeface="Calibri" panose="020F0502020204030204" pitchFamily="34" charset="0"/>
              </a:rPr>
              <a:t>啄食    和蔼      恭敬      质朴     博学     渊博</a:t>
            </a:r>
            <a:endParaRPr lang="en-US" altLang="zh-CN" sz="3600" b="1">
              <a:latin typeface="Calibri" panose="020F0502020204030204" pitchFamily="34" charset="0"/>
            </a:endParaRPr>
          </a:p>
          <a:p>
            <a:endParaRPr lang="en-US" altLang="zh-CN" sz="3600" b="1">
              <a:latin typeface="Calibri" panose="020F0502020204030204" pitchFamily="34" charset="0"/>
            </a:endParaRPr>
          </a:p>
          <a:p>
            <a:r>
              <a:rPr lang="zh-CN" altLang="en-US" sz="3600" b="1">
                <a:latin typeface="Calibri" panose="020F0502020204030204" pitchFamily="34" charset="0"/>
              </a:rPr>
              <a:t>倜傥    淋漓      绅士</a:t>
            </a:r>
            <a:r>
              <a:rPr lang="en-US" altLang="zh-CN" sz="3600" b="1">
                <a:latin typeface="Calibri" panose="020F0502020204030204" pitchFamily="34" charset="0"/>
              </a:rPr>
              <a:t>   </a:t>
            </a:r>
            <a:r>
              <a:rPr lang="zh-CN" altLang="en-US" sz="3600" b="1">
                <a:latin typeface="Calibri" panose="020F0502020204030204" pitchFamily="34" charset="0"/>
              </a:rPr>
              <a:t>人迹罕至        人声鼎沸</a:t>
            </a:r>
            <a:endParaRPr lang="en-US" altLang="zh-CN" sz="3600" b="1">
              <a:latin typeface="Calibri" panose="020F0502020204030204" pitchFamily="34" charset="0"/>
            </a:endParaRPr>
          </a:p>
          <a:p>
            <a:endParaRPr lang="zh-CN" altLang="en-US" sz="3200" b="1">
              <a:latin typeface="Calibri" panose="020F0502020204030204"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 Box 3"/>
          <p:cNvSpPr txBox="1">
            <a:spLocks noChangeArrowheads="1"/>
          </p:cNvSpPr>
          <p:nvPr/>
        </p:nvSpPr>
        <p:spPr bwMode="auto">
          <a:xfrm>
            <a:off x="311150" y="1431925"/>
            <a:ext cx="8374063" cy="1066800"/>
          </a:xfrm>
          <a:prstGeom prst="rect">
            <a:avLst/>
          </a:prstGeom>
          <a:noFill/>
          <a:ln w="9525">
            <a:noFill/>
            <a:miter lim="800000"/>
          </a:ln>
        </p:spPr>
        <p:txBody>
          <a:bodyPr>
            <a:spAutoFit/>
          </a:bodyPr>
          <a:lstStyle/>
          <a:p>
            <a:r>
              <a:rPr lang="en-US" altLang="zh-CN" sz="3200" b="1">
                <a:latin typeface="华文中宋"/>
                <a:ea typeface="华文中宋"/>
                <a:cs typeface="华文中宋"/>
              </a:rPr>
              <a:t>       </a:t>
            </a:r>
            <a:r>
              <a:rPr lang="zh-CN" altLang="en-US" sz="3200" b="1">
                <a:latin typeface="宋体" panose="02010600030101010101" pitchFamily="2" charset="-122"/>
              </a:rPr>
              <a:t>本文题目为“从百草园到三味书屋”，你从这个题目得到了哪些信息</a:t>
            </a:r>
            <a:r>
              <a:rPr lang="en-US" altLang="zh-CN" sz="3200" b="1">
                <a:latin typeface="宋体" panose="02010600030101010101" pitchFamily="2" charset="-122"/>
              </a:rPr>
              <a:t>? </a:t>
            </a:r>
          </a:p>
        </p:txBody>
      </p:sp>
      <p:sp>
        <p:nvSpPr>
          <p:cNvPr id="41988" name="Text Box 4"/>
          <p:cNvSpPr txBox="1">
            <a:spLocks noChangeArrowheads="1"/>
          </p:cNvSpPr>
          <p:nvPr/>
        </p:nvSpPr>
        <p:spPr bwMode="auto">
          <a:xfrm>
            <a:off x="25400" y="3170238"/>
            <a:ext cx="8947150" cy="2041525"/>
          </a:xfrm>
          <a:prstGeom prst="rect">
            <a:avLst/>
          </a:prstGeom>
          <a:noFill/>
          <a:ln w="9525">
            <a:noFill/>
            <a:miter lim="800000"/>
          </a:ln>
        </p:spPr>
        <p:txBody>
          <a:bodyPr>
            <a:spAutoFit/>
          </a:bodyPr>
          <a:lstStyle/>
          <a:p>
            <a:r>
              <a:rPr lang="en-US" altLang="zh-CN" sz="3200" b="1">
                <a:solidFill>
                  <a:srgbClr val="FF0000"/>
                </a:solidFill>
                <a:latin typeface="华文中宋"/>
                <a:ea typeface="华文中宋"/>
                <a:cs typeface="华文中宋"/>
              </a:rPr>
              <a:t>     </a:t>
            </a:r>
            <a:r>
              <a:rPr lang="en-US" altLang="zh-CN" sz="3200" b="1">
                <a:solidFill>
                  <a:srgbClr val="FF0000"/>
                </a:solidFill>
                <a:latin typeface="宋体" panose="02010600030101010101" pitchFamily="2" charset="-122"/>
              </a:rPr>
              <a:t>“</a:t>
            </a:r>
            <a:r>
              <a:rPr lang="zh-CN" altLang="en-US" sz="3200" b="1">
                <a:solidFill>
                  <a:srgbClr val="FF0000"/>
                </a:solidFill>
                <a:latin typeface="宋体" panose="02010600030101010101" pitchFamily="2" charset="-122"/>
              </a:rPr>
              <a:t>从</a:t>
            </a:r>
            <a:r>
              <a:rPr lang="en-US" altLang="zh-CN" sz="3200" b="1">
                <a:solidFill>
                  <a:srgbClr val="FF0000"/>
                </a:solidFill>
                <a:latin typeface="宋体" panose="02010600030101010101" pitchFamily="2" charset="-122"/>
              </a:rPr>
              <a:t>……</a:t>
            </a:r>
            <a:r>
              <a:rPr lang="zh-CN" altLang="en-US" sz="3200" b="1">
                <a:solidFill>
                  <a:srgbClr val="FF0000"/>
                </a:solidFill>
                <a:latin typeface="宋体" panose="02010600030101010101" pitchFamily="2" charset="-122"/>
              </a:rPr>
              <a:t>到</a:t>
            </a:r>
            <a:r>
              <a:rPr lang="en-US" altLang="zh-CN" sz="3200" b="1">
                <a:solidFill>
                  <a:srgbClr val="FF0000"/>
                </a:solidFill>
                <a:latin typeface="宋体" panose="02010600030101010101" pitchFamily="2" charset="-122"/>
              </a:rPr>
              <a:t>……”</a:t>
            </a:r>
            <a:r>
              <a:rPr lang="zh-CN" altLang="en-US" sz="3200" b="1">
                <a:solidFill>
                  <a:srgbClr val="FF0000"/>
                </a:solidFill>
                <a:latin typeface="宋体" panose="02010600030101010101" pitchFamily="2" charset="-122"/>
              </a:rPr>
              <a:t>点明了文章发生在两个地点的事情</a:t>
            </a:r>
            <a:r>
              <a:rPr lang="en-US" altLang="zh-CN" sz="3200" b="1">
                <a:solidFill>
                  <a:srgbClr val="FF0000"/>
                </a:solidFill>
                <a:latin typeface="宋体" panose="02010600030101010101" pitchFamily="2" charset="-122"/>
              </a:rPr>
              <a:t>——</a:t>
            </a:r>
            <a:r>
              <a:rPr lang="zh-CN" altLang="en-US" sz="3200" b="1">
                <a:solidFill>
                  <a:srgbClr val="FF0000"/>
                </a:solidFill>
                <a:latin typeface="宋体" panose="02010600030101010101" pitchFamily="2" charset="-122"/>
              </a:rPr>
              <a:t>百草园、三味书屋，从题目上看文章是按空间顺序写的，时间上也有先后；据此可以把全文分为两部分。</a:t>
            </a:r>
          </a:p>
        </p:txBody>
      </p:sp>
      <p:sp>
        <p:nvSpPr>
          <p:cNvPr id="32771" name="TextBox 1"/>
          <p:cNvSpPr txBox="1">
            <a:spLocks noChangeArrowheads="1"/>
          </p:cNvSpPr>
          <p:nvPr/>
        </p:nvSpPr>
        <p:spPr bwMode="auto">
          <a:xfrm>
            <a:off x="117475" y="188913"/>
            <a:ext cx="3311525" cy="579437"/>
          </a:xfrm>
          <a:prstGeom prst="rect">
            <a:avLst/>
          </a:prstGeom>
          <a:noFill/>
          <a:ln w="9525">
            <a:noFill/>
            <a:miter lim="800000"/>
          </a:ln>
        </p:spPr>
        <p:txBody>
          <a:bodyPr>
            <a:spAutoFit/>
          </a:bodyPr>
          <a:lstStyle/>
          <a:p>
            <a:pPr>
              <a:spcBef>
                <a:spcPct val="50000"/>
              </a:spcBef>
            </a:pPr>
            <a:r>
              <a:rPr lang="zh-CN" altLang="en-US" sz="3200" b="1">
                <a:latin typeface="宋体" panose="02010600030101010101" pitchFamily="2" charset="-122"/>
              </a:rPr>
              <a:t>理清思路</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1988"/>
                                        </p:tgtEl>
                                        <p:attrNameLst>
                                          <p:attrName>style.visibility</p:attrName>
                                        </p:attrNameLst>
                                      </p:cBhvr>
                                      <p:to>
                                        <p:strVal val="visible"/>
                                      </p:to>
                                    </p:set>
                                    <p:animEffect transition="in" filter="box(in)">
                                      <p:cBhvr>
                                        <p:cTn id="7" dur="1000"/>
                                        <p:tgtEl>
                                          <p:spTgt spid="41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25" name="Text Box 9">
            <a:hlinkClick r:id="rId2" action="ppaction://hlinksldjump"/>
          </p:cNvPr>
          <p:cNvSpPr txBox="1">
            <a:spLocks noChangeArrowheads="1"/>
          </p:cNvSpPr>
          <p:nvPr/>
        </p:nvSpPr>
        <p:spPr bwMode="auto">
          <a:xfrm>
            <a:off x="827088" y="2276475"/>
            <a:ext cx="7777162" cy="1355725"/>
          </a:xfrm>
          <a:prstGeom prst="rect">
            <a:avLst/>
          </a:prstGeom>
          <a:noFill/>
          <a:ln w="9525">
            <a:noFill/>
            <a:miter lim="800000"/>
          </a:ln>
        </p:spPr>
        <p:txBody>
          <a:bodyPr>
            <a:spAutoFit/>
          </a:bodyPr>
          <a:lstStyle/>
          <a:p>
            <a:pPr>
              <a:lnSpc>
                <a:spcPct val="115000"/>
              </a:lnSpc>
              <a:spcBef>
                <a:spcPct val="50000"/>
              </a:spcBef>
            </a:pPr>
            <a:r>
              <a:rPr kumimoji="1" lang="zh-CN" altLang="en-US" sz="3600" b="1">
                <a:latin typeface="Times New Roman" panose="02020603050405020304" pitchFamily="18" charset="0"/>
                <a:ea typeface="黑体" panose="02010600030101010101" pitchFamily="2" charset="-122"/>
              </a:rPr>
              <a:t>文章哪几段文字写百草园？哪几段文字写三味书屋？</a:t>
            </a:r>
          </a:p>
        </p:txBody>
      </p:sp>
      <p:sp>
        <p:nvSpPr>
          <p:cNvPr id="393226" name="Text Box 10"/>
          <p:cNvSpPr txBox="1">
            <a:spLocks noChangeArrowheads="1"/>
          </p:cNvSpPr>
          <p:nvPr/>
        </p:nvSpPr>
        <p:spPr bwMode="auto">
          <a:xfrm>
            <a:off x="1476375" y="3778250"/>
            <a:ext cx="6159500" cy="706438"/>
          </a:xfrm>
          <a:prstGeom prst="rect">
            <a:avLst/>
          </a:prstGeom>
          <a:noFill/>
          <a:ln>
            <a:noFill/>
          </a:ln>
        </p:spPr>
        <p:txBody>
          <a:bodyPr>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eaLnBrk="1" fontAlgn="auto" hangingPunct="1">
              <a:spcBef>
                <a:spcPct val="50000"/>
              </a:spcBef>
              <a:spcAft>
                <a:spcPts val="0"/>
              </a:spcAft>
              <a:defRPr/>
            </a:pPr>
            <a:r>
              <a:rPr kumimoji="1" lang="zh-CN" altLang="en-US" sz="4000" b="1" dirty="0">
                <a:solidFill>
                  <a:srgbClr val="FF0000"/>
                </a:solidFill>
                <a:latin typeface="+mn-ea"/>
                <a:ea typeface="+mn-ea"/>
              </a:rPr>
              <a:t>（</a:t>
            </a:r>
            <a:r>
              <a:rPr kumimoji="1" lang="en-US" altLang="zh-CN" sz="4000" b="1" dirty="0">
                <a:solidFill>
                  <a:srgbClr val="FF0000"/>
                </a:solidFill>
                <a:latin typeface="+mn-ea"/>
                <a:ea typeface="+mn-ea"/>
              </a:rPr>
              <a:t>1</a:t>
            </a:r>
            <a:r>
              <a:rPr kumimoji="1" lang="zh-CN" altLang="en-US" sz="4000" b="1" dirty="0">
                <a:solidFill>
                  <a:srgbClr val="FF0000"/>
                </a:solidFill>
                <a:latin typeface="+mn-ea"/>
                <a:ea typeface="+mn-ea"/>
              </a:rPr>
              <a:t>－</a:t>
            </a:r>
            <a:r>
              <a:rPr kumimoji="1" lang="en-US" altLang="zh-CN" sz="4000" b="1" dirty="0">
                <a:solidFill>
                  <a:srgbClr val="FF0000"/>
                </a:solidFill>
                <a:latin typeface="+mn-ea"/>
                <a:ea typeface="+mn-ea"/>
              </a:rPr>
              <a:t>8</a:t>
            </a:r>
            <a:r>
              <a:rPr kumimoji="1" lang="zh-CN" altLang="en-US" sz="4000" b="1" dirty="0" smtClean="0">
                <a:solidFill>
                  <a:srgbClr val="FF0000"/>
                </a:solidFill>
                <a:latin typeface="+mn-ea"/>
                <a:ea typeface="+mn-ea"/>
              </a:rPr>
              <a:t>）描写百草园</a:t>
            </a:r>
            <a:endParaRPr kumimoji="1" lang="zh-CN" altLang="en-US" sz="4000" b="1" dirty="0">
              <a:solidFill>
                <a:srgbClr val="FF0000"/>
              </a:solidFill>
              <a:latin typeface="+mn-ea"/>
              <a:ea typeface="+mn-ea"/>
            </a:endParaRPr>
          </a:p>
        </p:txBody>
      </p:sp>
      <p:sp>
        <p:nvSpPr>
          <p:cNvPr id="393227" name="Text Box 11"/>
          <p:cNvSpPr txBox="1">
            <a:spLocks noChangeArrowheads="1"/>
          </p:cNvSpPr>
          <p:nvPr/>
        </p:nvSpPr>
        <p:spPr bwMode="auto">
          <a:xfrm>
            <a:off x="1797050" y="5083175"/>
            <a:ext cx="6159500" cy="708025"/>
          </a:xfrm>
          <a:prstGeom prst="rect">
            <a:avLst/>
          </a:prstGeom>
          <a:noFill/>
          <a:ln>
            <a:noFill/>
          </a:ln>
        </p:spPr>
        <p:txBody>
          <a:bodyPr>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fontAlgn="auto" hangingPunct="1">
              <a:spcBef>
                <a:spcPct val="50000"/>
              </a:spcBef>
              <a:spcAft>
                <a:spcPts val="0"/>
              </a:spcAft>
              <a:defRPr/>
            </a:pPr>
            <a:r>
              <a:rPr kumimoji="1" lang="zh-CN" altLang="en-US" sz="4000" b="1" dirty="0">
                <a:solidFill>
                  <a:srgbClr val="FF0000"/>
                </a:solidFill>
                <a:latin typeface="+mn-ea"/>
                <a:ea typeface="+mn-ea"/>
              </a:rPr>
              <a:t>（</a:t>
            </a:r>
            <a:r>
              <a:rPr kumimoji="1" lang="en-US" altLang="zh-CN" sz="4000" b="1" dirty="0">
                <a:solidFill>
                  <a:srgbClr val="FF0000"/>
                </a:solidFill>
                <a:latin typeface="+mn-ea"/>
                <a:ea typeface="+mn-ea"/>
              </a:rPr>
              <a:t>10</a:t>
            </a:r>
            <a:r>
              <a:rPr kumimoji="1" lang="zh-CN" altLang="en-US" sz="4000" b="1" dirty="0">
                <a:solidFill>
                  <a:srgbClr val="FF0000"/>
                </a:solidFill>
                <a:latin typeface="+mn-ea"/>
                <a:ea typeface="+mn-ea"/>
              </a:rPr>
              <a:t>－</a:t>
            </a:r>
            <a:r>
              <a:rPr kumimoji="1" lang="en-US" altLang="zh-CN" sz="4000" b="1" dirty="0">
                <a:solidFill>
                  <a:srgbClr val="FF0000"/>
                </a:solidFill>
                <a:latin typeface="+mn-ea"/>
                <a:ea typeface="+mn-ea"/>
              </a:rPr>
              <a:t>24</a:t>
            </a:r>
            <a:r>
              <a:rPr kumimoji="1" lang="zh-CN" altLang="en-US" sz="4000" b="1" dirty="0" smtClean="0">
                <a:solidFill>
                  <a:srgbClr val="FF0000"/>
                </a:solidFill>
                <a:latin typeface="+mn-ea"/>
                <a:ea typeface="+mn-ea"/>
              </a:rPr>
              <a:t>）描写三味书屋</a:t>
            </a:r>
            <a:endParaRPr kumimoji="1" lang="zh-CN" altLang="en-US" sz="4000" b="1" dirty="0">
              <a:solidFill>
                <a:srgbClr val="FF0000"/>
              </a:solidFill>
              <a:latin typeface="+mn-ea"/>
              <a:ea typeface="+mn-ea"/>
            </a:endParaRPr>
          </a:p>
        </p:txBody>
      </p:sp>
      <p:sp>
        <p:nvSpPr>
          <p:cNvPr id="33796" name="TextBox 1"/>
          <p:cNvSpPr txBox="1">
            <a:spLocks noChangeArrowheads="1"/>
          </p:cNvSpPr>
          <p:nvPr/>
        </p:nvSpPr>
        <p:spPr bwMode="auto">
          <a:xfrm>
            <a:off x="117475" y="188913"/>
            <a:ext cx="3311525" cy="830262"/>
          </a:xfrm>
          <a:prstGeom prst="rect">
            <a:avLst/>
          </a:prstGeom>
          <a:noFill/>
          <a:ln w="9525">
            <a:noFill/>
            <a:miter lim="800000"/>
          </a:ln>
        </p:spPr>
        <p:txBody>
          <a:bodyPr>
            <a:spAutoFit/>
          </a:bodyPr>
          <a:lstStyle/>
          <a:p>
            <a:pPr>
              <a:spcBef>
                <a:spcPct val="50000"/>
              </a:spcBef>
            </a:pPr>
            <a:r>
              <a:rPr lang="zh-CN" altLang="en-US" sz="4800" b="1">
                <a:latin typeface="宋体" panose="02010600030101010101" pitchFamily="2" charset="-122"/>
              </a:rPr>
              <a:t>默读课文</a:t>
            </a:r>
          </a:p>
        </p:txBody>
      </p:sp>
      <p:sp>
        <p:nvSpPr>
          <p:cNvPr id="33797" name="TextBox 2"/>
          <p:cNvSpPr txBox="1">
            <a:spLocks noChangeArrowheads="1"/>
          </p:cNvSpPr>
          <p:nvPr/>
        </p:nvSpPr>
        <p:spPr bwMode="auto">
          <a:xfrm>
            <a:off x="684213" y="1341438"/>
            <a:ext cx="3240087" cy="706437"/>
          </a:xfrm>
          <a:prstGeom prst="rect">
            <a:avLst/>
          </a:prstGeom>
          <a:noFill/>
          <a:ln w="9525">
            <a:noFill/>
            <a:miter lim="800000"/>
          </a:ln>
        </p:spPr>
        <p:txBody>
          <a:bodyPr>
            <a:spAutoFit/>
          </a:bodyPr>
          <a:lstStyle/>
          <a:p>
            <a:r>
              <a:rPr lang="zh-CN" altLang="en-US" sz="4000" b="1">
                <a:latin typeface="Calibri" panose="020F0502020204030204" pitchFamily="34" charset="0"/>
              </a:rPr>
              <a:t>任务一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93225"/>
                                        </p:tgtEl>
                                        <p:attrNameLst>
                                          <p:attrName>style.visibility</p:attrName>
                                        </p:attrNameLst>
                                      </p:cBhvr>
                                      <p:to>
                                        <p:strVal val="visible"/>
                                      </p:to>
                                    </p:set>
                                    <p:animEffect transition="in" filter="checkerboard(across)">
                                      <p:cBhvr>
                                        <p:cTn id="7" dur="500"/>
                                        <p:tgtEl>
                                          <p:spTgt spid="3932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9322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3932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225" grpId="0"/>
      <p:bldP spid="393226" grpId="0" autoUpdateAnimBg="0"/>
      <p:bldP spid="393227"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25" name="Text Box 9">
            <a:hlinkClick r:id="rId2" action="ppaction://hlinksldjump"/>
          </p:cNvPr>
          <p:cNvSpPr txBox="1">
            <a:spLocks noChangeArrowheads="1"/>
          </p:cNvSpPr>
          <p:nvPr/>
        </p:nvSpPr>
        <p:spPr bwMode="auto">
          <a:xfrm>
            <a:off x="827088" y="2276475"/>
            <a:ext cx="7777162" cy="1309688"/>
          </a:xfrm>
          <a:prstGeom prst="rect">
            <a:avLst/>
          </a:prstGeom>
          <a:noFill/>
          <a:ln w="9525">
            <a:noFill/>
            <a:miter lim="800000"/>
          </a:ln>
        </p:spPr>
        <p:txBody>
          <a:bodyPr>
            <a:spAutoFit/>
          </a:bodyPr>
          <a:lstStyle/>
          <a:p>
            <a:pPr>
              <a:lnSpc>
                <a:spcPct val="115000"/>
              </a:lnSpc>
              <a:spcBef>
                <a:spcPct val="50000"/>
              </a:spcBef>
            </a:pPr>
            <a:r>
              <a:rPr kumimoji="1" lang="zh-CN" altLang="en-US" sz="3600" b="1">
                <a:latin typeface="Times New Roman" panose="02020603050405020304" pitchFamily="18" charset="0"/>
                <a:ea typeface="黑体" panose="02010600030101010101" pitchFamily="2" charset="-122"/>
              </a:rPr>
              <a:t>百草园和三味书屋两部分是怎么连接起来的？</a:t>
            </a:r>
          </a:p>
        </p:txBody>
      </p:sp>
      <p:sp>
        <p:nvSpPr>
          <p:cNvPr id="393226" name="Text Box 10"/>
          <p:cNvSpPr txBox="1">
            <a:spLocks noChangeArrowheads="1"/>
          </p:cNvSpPr>
          <p:nvPr/>
        </p:nvSpPr>
        <p:spPr bwMode="auto">
          <a:xfrm>
            <a:off x="1476375" y="3778250"/>
            <a:ext cx="6408738" cy="706438"/>
          </a:xfrm>
          <a:prstGeom prst="rect">
            <a:avLst/>
          </a:prstGeom>
          <a:noFill/>
          <a:ln>
            <a:noFill/>
          </a:ln>
        </p:spPr>
        <p:txBody>
          <a:bodyPr>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eaLnBrk="1" fontAlgn="auto" hangingPunct="1">
              <a:spcBef>
                <a:spcPct val="50000"/>
              </a:spcBef>
              <a:spcAft>
                <a:spcPts val="0"/>
              </a:spcAft>
              <a:defRPr/>
            </a:pPr>
            <a:r>
              <a:rPr kumimoji="1" lang="zh-CN" altLang="en-US" sz="4000" b="1" dirty="0" smtClean="0">
                <a:solidFill>
                  <a:srgbClr val="FF0000"/>
                </a:solidFill>
                <a:latin typeface="+mn-ea"/>
                <a:ea typeface="+mn-ea"/>
              </a:rPr>
              <a:t>第九段通过承上启下的写法</a:t>
            </a:r>
            <a:endParaRPr kumimoji="1" lang="zh-CN" altLang="en-US" sz="4000" b="1" dirty="0">
              <a:solidFill>
                <a:srgbClr val="FF0000"/>
              </a:solidFill>
              <a:latin typeface="+mn-ea"/>
              <a:ea typeface="+mn-ea"/>
            </a:endParaRPr>
          </a:p>
        </p:txBody>
      </p:sp>
      <p:sp>
        <p:nvSpPr>
          <p:cNvPr id="34819" name="TextBox 1"/>
          <p:cNvSpPr txBox="1">
            <a:spLocks noChangeArrowheads="1"/>
          </p:cNvSpPr>
          <p:nvPr/>
        </p:nvSpPr>
        <p:spPr bwMode="auto">
          <a:xfrm>
            <a:off x="117475" y="188913"/>
            <a:ext cx="3311525" cy="830262"/>
          </a:xfrm>
          <a:prstGeom prst="rect">
            <a:avLst/>
          </a:prstGeom>
          <a:noFill/>
          <a:ln w="9525">
            <a:noFill/>
            <a:miter lim="800000"/>
          </a:ln>
        </p:spPr>
        <p:txBody>
          <a:bodyPr>
            <a:spAutoFit/>
          </a:bodyPr>
          <a:lstStyle/>
          <a:p>
            <a:pPr>
              <a:spcBef>
                <a:spcPct val="50000"/>
              </a:spcBef>
            </a:pPr>
            <a:r>
              <a:rPr lang="zh-CN" altLang="en-US" sz="4800" b="1">
                <a:latin typeface="宋体" panose="02010600030101010101" pitchFamily="2" charset="-122"/>
              </a:rPr>
              <a:t>默读课文</a:t>
            </a:r>
          </a:p>
        </p:txBody>
      </p:sp>
      <p:sp>
        <p:nvSpPr>
          <p:cNvPr id="34820" name="TextBox 2"/>
          <p:cNvSpPr txBox="1">
            <a:spLocks noChangeArrowheads="1"/>
          </p:cNvSpPr>
          <p:nvPr/>
        </p:nvSpPr>
        <p:spPr bwMode="auto">
          <a:xfrm>
            <a:off x="684213" y="1341438"/>
            <a:ext cx="3240087" cy="706437"/>
          </a:xfrm>
          <a:prstGeom prst="rect">
            <a:avLst/>
          </a:prstGeom>
          <a:noFill/>
          <a:ln w="9525">
            <a:noFill/>
            <a:miter lim="800000"/>
          </a:ln>
        </p:spPr>
        <p:txBody>
          <a:bodyPr>
            <a:spAutoFit/>
          </a:bodyPr>
          <a:lstStyle/>
          <a:p>
            <a:r>
              <a:rPr lang="zh-CN" altLang="en-US" sz="4000" b="1">
                <a:latin typeface="Calibri" panose="020F0502020204030204" pitchFamily="34" charset="0"/>
              </a:rPr>
              <a:t>任务二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93225"/>
                                        </p:tgtEl>
                                        <p:attrNameLst>
                                          <p:attrName>style.visibility</p:attrName>
                                        </p:attrNameLst>
                                      </p:cBhvr>
                                      <p:to>
                                        <p:strVal val="visible"/>
                                      </p:to>
                                    </p:set>
                                    <p:animEffect transition="in" filter="checkerboard(across)">
                                      <p:cBhvr>
                                        <p:cTn id="7" dur="500"/>
                                        <p:tgtEl>
                                          <p:spTgt spid="3932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932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225" grpId="0"/>
      <p:bldP spid="393226"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25" name="Text Box 9">
            <a:hlinkClick r:id="rId2" action="ppaction://hlinksldjump"/>
          </p:cNvPr>
          <p:cNvSpPr txBox="1">
            <a:spLocks noChangeArrowheads="1"/>
          </p:cNvSpPr>
          <p:nvPr/>
        </p:nvSpPr>
        <p:spPr bwMode="auto">
          <a:xfrm>
            <a:off x="827088" y="2276475"/>
            <a:ext cx="7777162" cy="1366838"/>
          </a:xfrm>
          <a:prstGeom prst="rect">
            <a:avLst/>
          </a:prstGeom>
          <a:noFill/>
          <a:ln w="9525">
            <a:noFill/>
            <a:miter lim="800000"/>
          </a:ln>
        </p:spPr>
        <p:txBody>
          <a:bodyPr>
            <a:spAutoFit/>
          </a:bodyPr>
          <a:lstStyle/>
          <a:p>
            <a:pPr>
              <a:lnSpc>
                <a:spcPct val="115000"/>
              </a:lnSpc>
              <a:spcBef>
                <a:spcPct val="50000"/>
              </a:spcBef>
            </a:pPr>
            <a:r>
              <a:rPr kumimoji="1" lang="zh-CN" altLang="en-US" sz="3600" b="1">
                <a:latin typeface="Times New Roman" panose="02020603050405020304" pitchFamily="18" charset="0"/>
                <a:ea typeface="黑体" panose="02010600030101010101" pitchFamily="2" charset="-122"/>
              </a:rPr>
              <a:t>默读百草园部分，用一个词概括概括百草园在鲁迅的童年中是什么样的？</a:t>
            </a:r>
          </a:p>
        </p:txBody>
      </p:sp>
      <p:sp>
        <p:nvSpPr>
          <p:cNvPr id="393226" name="Text Box 10"/>
          <p:cNvSpPr txBox="1">
            <a:spLocks noChangeArrowheads="1"/>
          </p:cNvSpPr>
          <p:nvPr/>
        </p:nvSpPr>
        <p:spPr bwMode="auto">
          <a:xfrm>
            <a:off x="1476375" y="3778250"/>
            <a:ext cx="6408738" cy="706438"/>
          </a:xfrm>
          <a:prstGeom prst="rect">
            <a:avLst/>
          </a:prstGeom>
          <a:noFill/>
          <a:ln>
            <a:noFill/>
          </a:ln>
        </p:spPr>
        <p:txBody>
          <a:bodyPr>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eaLnBrk="1" fontAlgn="auto" hangingPunct="1">
              <a:spcBef>
                <a:spcPct val="50000"/>
              </a:spcBef>
              <a:spcAft>
                <a:spcPts val="0"/>
              </a:spcAft>
              <a:defRPr/>
            </a:pPr>
            <a:r>
              <a:rPr kumimoji="1" lang="zh-CN" altLang="en-US" sz="4000" b="1" dirty="0" smtClean="0">
                <a:solidFill>
                  <a:srgbClr val="FF0000"/>
                </a:solidFill>
                <a:latin typeface="+mn-ea"/>
                <a:ea typeface="+mn-ea"/>
              </a:rPr>
              <a:t>乐园</a:t>
            </a:r>
            <a:endParaRPr kumimoji="1" lang="zh-CN" altLang="en-US" sz="4000" b="1" dirty="0">
              <a:solidFill>
                <a:srgbClr val="FF0000"/>
              </a:solidFill>
              <a:latin typeface="+mn-ea"/>
              <a:ea typeface="+mn-ea"/>
            </a:endParaRPr>
          </a:p>
        </p:txBody>
      </p:sp>
      <p:sp>
        <p:nvSpPr>
          <p:cNvPr id="35843" name="TextBox 1"/>
          <p:cNvSpPr txBox="1">
            <a:spLocks noChangeArrowheads="1"/>
          </p:cNvSpPr>
          <p:nvPr/>
        </p:nvSpPr>
        <p:spPr bwMode="auto">
          <a:xfrm>
            <a:off x="117475" y="188913"/>
            <a:ext cx="3311525" cy="830262"/>
          </a:xfrm>
          <a:prstGeom prst="rect">
            <a:avLst/>
          </a:prstGeom>
          <a:noFill/>
          <a:ln w="9525">
            <a:noFill/>
            <a:miter lim="800000"/>
          </a:ln>
        </p:spPr>
        <p:txBody>
          <a:bodyPr>
            <a:spAutoFit/>
          </a:bodyPr>
          <a:lstStyle/>
          <a:p>
            <a:pPr>
              <a:spcBef>
                <a:spcPct val="50000"/>
              </a:spcBef>
            </a:pPr>
            <a:r>
              <a:rPr lang="zh-CN" altLang="en-US" sz="4800" b="1">
                <a:latin typeface="宋体" panose="02010600030101010101" pitchFamily="2" charset="-122"/>
              </a:rPr>
              <a:t>默读课文</a:t>
            </a:r>
          </a:p>
        </p:txBody>
      </p:sp>
      <p:sp>
        <p:nvSpPr>
          <p:cNvPr id="35844" name="TextBox 2"/>
          <p:cNvSpPr txBox="1">
            <a:spLocks noChangeArrowheads="1"/>
          </p:cNvSpPr>
          <p:nvPr/>
        </p:nvSpPr>
        <p:spPr bwMode="auto">
          <a:xfrm>
            <a:off x="684213" y="1341438"/>
            <a:ext cx="3240087" cy="706437"/>
          </a:xfrm>
          <a:prstGeom prst="rect">
            <a:avLst/>
          </a:prstGeom>
          <a:noFill/>
          <a:ln w="9525">
            <a:noFill/>
            <a:miter lim="800000"/>
          </a:ln>
        </p:spPr>
        <p:txBody>
          <a:bodyPr>
            <a:spAutoFit/>
          </a:bodyPr>
          <a:lstStyle/>
          <a:p>
            <a:r>
              <a:rPr lang="zh-CN" altLang="en-US" sz="4000" b="1">
                <a:latin typeface="Calibri" panose="020F0502020204030204" pitchFamily="34" charset="0"/>
              </a:rPr>
              <a:t>任务三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93225"/>
                                        </p:tgtEl>
                                        <p:attrNameLst>
                                          <p:attrName>style.visibility</p:attrName>
                                        </p:attrNameLst>
                                      </p:cBhvr>
                                      <p:to>
                                        <p:strVal val="visible"/>
                                      </p:to>
                                    </p:set>
                                    <p:animEffect transition="in" filter="checkerboard(across)">
                                      <p:cBhvr>
                                        <p:cTn id="7" dur="500"/>
                                        <p:tgtEl>
                                          <p:spTgt spid="3932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932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225" grpId="0"/>
      <p:bldP spid="393226" grpId="0"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TotalTime>
  <Words>1810</Words>
  <Application>Microsoft Office PowerPoint</Application>
  <PresentationFormat>全屏显示(4:3)</PresentationFormat>
  <Paragraphs>169</Paragraphs>
  <Slides>27</Slides>
  <Notes>5</Notes>
  <HiddenSlides>0</HiddenSlides>
  <MMClips>0</MMClips>
  <ScaleCrop>false</ScaleCrop>
  <HeadingPairs>
    <vt:vector size="6" baseType="variant">
      <vt:variant>
        <vt:lpstr>主题</vt:lpstr>
      </vt:variant>
      <vt:variant>
        <vt:i4>2</vt:i4>
      </vt:variant>
      <vt:variant>
        <vt:lpstr>嵌入 OLE 服务器</vt:lpstr>
      </vt:variant>
      <vt:variant>
        <vt:i4>0</vt:i4>
      </vt:variant>
      <vt:variant>
        <vt:lpstr>幻灯片标题</vt:lpstr>
      </vt:variant>
      <vt:variant>
        <vt:i4>27</vt:i4>
      </vt:variant>
    </vt:vector>
  </HeadingPairs>
  <TitlesOfParts>
    <vt:vector size="29"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文中描写了三味书屋生活的哪几个片段：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cp:lastModifiedBy>
  <cp:revision>44</cp:revision>
  <dcterms:created xsi:type="dcterms:W3CDTF">2018-10-05T12:46:00Z</dcterms:created>
  <dcterms:modified xsi:type="dcterms:W3CDTF">2018-10-10T12:24:35Z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2052-10.1.0.6235</vt:lpwstr>
  </property>
</Properties>
</file>