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4179" r:id="rId5"/>
    <p:sldId id="4376" r:id="rId6"/>
    <p:sldId id="3496" r:id="rId7"/>
    <p:sldId id="4614" r:id="rId8"/>
    <p:sldId id="2687" r:id="rId9"/>
    <p:sldId id="4010" r:id="rId10"/>
    <p:sldId id="4495" r:id="rId11"/>
    <p:sldId id="4232" r:id="rId12"/>
    <p:sldId id="4451" r:id="rId13"/>
    <p:sldId id="4569" r:id="rId14"/>
    <p:sldId id="4570" r:id="rId15"/>
    <p:sldId id="4590" r:id="rId16"/>
    <p:sldId id="4591" r:id="rId17"/>
    <p:sldId id="4593" r:id="rId18"/>
    <p:sldId id="4594" r:id="rId19"/>
    <p:sldId id="4615" r:id="rId20"/>
    <p:sldId id="4616" r:id="rId21"/>
    <p:sldId id="2945" r:id="rId22"/>
    <p:sldId id="3151" r:id="rId23"/>
    <p:sldId id="4350" r:id="rId24"/>
    <p:sldId id="4351" r:id="rId25"/>
    <p:sldId id="4352" r:id="rId26"/>
    <p:sldId id="4472" r:id="rId27"/>
    <p:sldId id="4498" r:id="rId28"/>
    <p:sldId id="4499" r:id="rId29"/>
    <p:sldId id="4501" r:id="rId30"/>
    <p:sldId id="4502" r:id="rId31"/>
    <p:sldId id="4595" r:id="rId32"/>
    <p:sldId id="4505" r:id="rId33"/>
    <p:sldId id="4596" r:id="rId34"/>
    <p:sldId id="3354" r:id="rId35"/>
    <p:sldId id="4416" r:id="rId36"/>
    <p:sldId id="4269" r:id="rId37"/>
    <p:sldId id="4597" r:id="rId38"/>
    <p:sldId id="4270" r:id="rId39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徐 落" initials="徐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78" d="100"/>
          <a:sy n="78" d="100"/>
        </p:scale>
        <p:origin x="462" y="78"/>
      </p:cViewPr>
      <p:guideLst>
        <p:guide orient="horz" pos="209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tags" Target="tags/tag2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815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59971965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3</a:t>
            </a:fld>
            <a:endParaRPr lang="en-US" altLang="zh-CN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233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4</a:t>
            </a:fld>
            <a:endParaRPr lang="en-US" altLang="zh-CN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19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5</a:t>
            </a:fld>
            <a:endParaRPr lang="en-US" altLang="zh-CN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166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708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041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713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075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2A35B-9CDA-4E4E-A9D0-8F3C82EE314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r>
              <a:rPr lang="zh-CN" altLang="en-US" strike="noStrike" noProof="1"/>
              <a:t>单击图标添加图片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8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8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8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8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PA-10223"/>
          <p:cNvSpPr/>
          <p:nvPr>
            <p:custDataLst>
              <p:tags r:id="rId2"/>
            </p:custDataLst>
          </p:nvPr>
        </p:nvSpPr>
        <p:spPr>
          <a:xfrm>
            <a:off x="635" y="1811655"/>
            <a:ext cx="9143365" cy="119126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6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黑体" panose="02010609060101010101" pitchFamily="2" charset="-122"/>
                <a:sym typeface="+mn-ea"/>
              </a:rPr>
              <a:t>石钟山记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360" y="3392170"/>
            <a:ext cx="914273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/>
              <a:t>苏 轼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186815" y="816610"/>
            <a:ext cx="698246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7030A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本文中作者有三次笑，他在笑什么？试分析。</a:t>
            </a:r>
          </a:p>
        </p:txBody>
      </p:sp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文本探究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7" name="图片 6" descr="企业微信截图_1612340904622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797800" y="4594225"/>
            <a:ext cx="1346200" cy="1936115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186815" y="1650365"/>
            <a:ext cx="7451090" cy="4661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2700" b="1" kern="1200" cap="none" spc="0" normalizeH="0" baseline="0" noProof="0" smtClean="0">
                <a:solidFill>
                  <a:srgbClr val="C0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①“余笑而不信也”</a:t>
            </a:r>
          </a:p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27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这里的“笑”是作者对李渤说法的“尤疑”的笑，正因为作者不相信李渤的说法，所以他对寺僧的做法、对小童的举动都到好笑。因为寺僧使小童持斧“于乱石间择其一二扣之，硿硿焉”，这根本就不能说明石钟山何以得名，李渤说法的漏洞是显而易见的（“石之铿然有声者，所在皆是也，而此独以钟名，何哉”）。这里的笑，还含有作者对李渤说法的清醒认识。他知道李渤的说法已近乎“权威”。而他却不盲从，不迷信前人的说法，故他“笑而不信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文本探究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7" name="图片 6" descr="企业微信截图_1612340904622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448550" y="4091940"/>
            <a:ext cx="1695450" cy="24384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75715" y="1092835"/>
            <a:ext cx="7280275" cy="48615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3100" b="1" kern="1200" cap="none" spc="0" normalizeH="0" baseline="0" noProof="0" smtClean="0">
                <a:solidFill>
                  <a:srgbClr val="C0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②“因笑谓迈曰”</a:t>
            </a:r>
          </a:p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31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这里的“笑”是作者会心的笑、得意的笑。苏轼夜乘小舟至绝璧下”后亲身探访、考察，了解了石钟山命名的真正由来，为自己的巨大收获而感到由衷的高兴。更重要的是，他对酃道元和李渤的两种说法的怀疑，经过实地探寻终于得到了正确的解释。他没有主观想象，他的有疑必察、实事求是的科学态度，终于被实践证明是正确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文本探究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7" name="图片 6" descr="企业微信截图_1612340904622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448550" y="4091940"/>
            <a:ext cx="1695450" cy="24384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196975" y="802005"/>
            <a:ext cx="7280275" cy="5492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2700" b="1" kern="1200" cap="none" spc="0" normalizeH="0" baseline="0" noProof="0" smtClean="0">
                <a:solidFill>
                  <a:srgbClr val="C0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③“盖叹郦元之简，而笑李渤之陋也”</a:t>
            </a:r>
          </a:p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27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这里的“笑”，是对李渤浅陋的说法和做法的嘲笑。李渤曾实地去考察过，但他的考察是肤浅的、机械的。他“忽遇双石，欹枕潭际，影沧波中”，即问“水滨”之人，得知其有“铜铁之异”，又“扣而聆之，南音函胡，北音清越，桴止响腾”（李渤《辨石钟山记》），即由此断定，石钟山命名的原因是石声如钟。李渤的这种考察本身是不全面的，这种结论的得出过程是一种简单的逻辑推理。正因为如此，苏轼提出了自己的疑问。经过实地考察，苏轼解开了石钟山命名之谜，为他对李渤的嘲笑提供了有力的依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301750" y="1033145"/>
            <a:ext cx="7279640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smtClean="0">
                <a:solidFill>
                  <a:srgbClr val="7030A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苏轼自己实地考察发现了石钟山得名的由来，认为这证明了“古之人不余欺也”，为什么？请分析这一论断内在的逻辑思路。</a:t>
            </a:r>
          </a:p>
        </p:txBody>
      </p:sp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文本探究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7" name="图片 6" descr="企业微信截图_1612340904622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448550" y="4091940"/>
            <a:ext cx="1695450" cy="24384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301115" y="2879725"/>
            <a:ext cx="7280275" cy="32150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29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苏轼实地考察发现：“大声发于水上，噌呔如钟鼓不绝”“与风水相吞吐，有窾坎镗褡之声”。并且两者相应，“如乐作焉”，这说明了水声如钟，符合人们对钟声的共识，所以，石钟山应是以声得名。这与古人郦道元的说法“微风鼓浪，水石相搏，声如洪钟”相合，所以说，“古之人不余欺也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793240" y="2385060"/>
            <a:ext cx="6386830" cy="1706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500" b="1" kern="1200" cap="none" spc="0" normalizeH="0" baseline="0" noProof="0" smtClean="0">
                <a:solidFill>
                  <a:srgbClr val="7030A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《石钟山记》不是一般的游记，作者是怎样处理写景与议论的关系的？</a:t>
            </a:r>
          </a:p>
        </p:txBody>
      </p:sp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文本探究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7" name="图片 6" descr="企业微信截图_1612340904622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448550" y="4091940"/>
            <a:ext cx="1695450" cy="24384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文本探究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7" name="图片 6" descr="企业微信截图_1612340904622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7448550" y="4091940"/>
            <a:ext cx="1695450" cy="24384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62990" y="728980"/>
            <a:ext cx="7788275" cy="56311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en-US" sz="24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sz="24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《石钟山记》不是一般游记，不重山川景物的描写，而重因事说理，通过具体记游来阐发道理。</a:t>
            </a:r>
          </a:p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24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    关于石钟山的命名，无论是北魏郦道元的“水搏论”，还是唐代李渤的“扣石论”，苏轼都持怀疑的态度，并提出了怀疑的依据。而且带着疑问，在送子赴任途经石钟山时，亲临绝壁实地考察，他不拘成说，不畏险阻，泛舟绝壁之下，亲眼看到了石钟山阴森恐怖、惊心动魄的夜景，亲耳聆听了江水冲击石洞岩缝而发出的像钟一样的响声，从而弄清了石钟山命名的原因，心中的疑团涣然冰释。于是欣然命笔，用一个反问句“事不目见耳闻，而臆断其有无，可乎”来阐发强调实践，注重调查研究，反对主观臆断这一见解，给读者以丰富的教益和哲理的启迪，可谓水到渠成。由此看来，苏轼是有疑而来，释疑而返。苏轼心中先有辩论的对象，是有意于考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文本探究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7" name="图片 6" descr="企业微信截图_1612340904622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448550" y="4091940"/>
            <a:ext cx="1695450" cy="2438400"/>
          </a:xfrm>
          <a:prstGeom prst="rect">
            <a:avLst/>
          </a:prstGeom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754505" y="1655445"/>
            <a:ext cx="6386830" cy="38614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500" b="1" kern="1200" cap="none" spc="0" normalizeH="0" baseline="0" noProof="0" smtClean="0">
                <a:solidFill>
                  <a:srgbClr val="7030A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苏轼写《石钟山记》的意图是“叹郦元之简，而笑李渤之陋”。这说明“事不目见耳闻”，不能“臆断其有无”。但后人考证认为，苏轼的说法也不正确。那么，学习这篇文章的意义是什么呢？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文本探究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7" name="图片 6" descr="企业微信截图_1612340904622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7448550" y="4091940"/>
            <a:ext cx="1695450" cy="24384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57935" y="1136015"/>
            <a:ext cx="7423785" cy="4831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2800" b="1" kern="1200" cap="none" spc="0" normalizeH="0" baseline="0" noProof="0" smtClean="0">
                <a:solidFill>
                  <a:srgbClr val="C0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观点一：</a:t>
            </a:r>
            <a:r>
              <a:rPr kumimoji="0" sz="28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不轻信前人的说法。苏轼的说法也许不完全正确，但并不能因此否定苏轼的努力。人们对于客观事物的认识，本来就有一个过程，而且后人对苏轼说法的怀疑、察疑、释疑，正是和苏轼的不迷信古人，不轻信旧说，不主观臆断，而自愿亲身实地观察的精神一致。</a:t>
            </a:r>
          </a:p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2800" b="1" kern="1200" cap="none" spc="0" normalizeH="0" baseline="0" noProof="0" smtClean="0">
                <a:solidFill>
                  <a:srgbClr val="C0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观点二：</a:t>
            </a:r>
            <a:r>
              <a:rPr kumimoji="0" sz="28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实践出真知。作者在文中强调耳闻目见进行实地考察的重要性，反对主观臆断，草率盲从，这是科学的、重调查研究的态度。我们强调实践出真知，就应该像苏轼一样勇于实践。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文框 2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中心思想</a:t>
            </a:r>
          </a:p>
        </p:txBody>
      </p:sp>
      <p:pic>
        <p:nvPicPr>
          <p:cNvPr id="7" name="图片 6" descr="caf6878c30ac403d392cfdf2198474ec_9379590_111842011356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6925" y="513080"/>
            <a:ext cx="1997075" cy="225615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84630" y="1896745"/>
            <a:ext cx="703643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本文记录了作者考察石钟山得名的原因的过程，文中的叙事、议论皆由探寻石钟山命名的由来而发，卒章显志，先得出“事不目见耳闻，而臆断其有无，可乎”的观点，再用“叹郦元之简，而笑李渤之陋”的一叹、笑表明自己的写作意图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文框 4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艺术特色</a:t>
            </a:r>
          </a:p>
        </p:txBody>
      </p:sp>
      <p:pic>
        <p:nvPicPr>
          <p:cNvPr id="6" name="图片 5" descr="企业微信截图_16123406406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025" y="483235"/>
            <a:ext cx="2593975" cy="21285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9905" y="2275840"/>
            <a:ext cx="64782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（1）因事说理，叙议结合。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（2）笔墨集中，结构紧凑。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（3）行文波澜起伏，有缓有急。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文框 4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学习目标</a:t>
            </a:r>
          </a:p>
        </p:txBody>
      </p:sp>
      <p:pic>
        <p:nvPicPr>
          <p:cNvPr id="8" name="图片 7" descr="e40523d9184e34b62fb30031563dfc44_01153c57c075cf0000012e7e85ad76.jpg@1280w_1l_2o_100s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325" y="3674745"/>
            <a:ext cx="2098675" cy="2858135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/>
        </p:nvSpPr>
        <p:spPr>
          <a:xfrm>
            <a:off x="1482090" y="1741805"/>
            <a:ext cx="6692265" cy="193294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1、通过梳理文章脉络，辨析与普通山水游记的不冏，把握通过记游捐示哲理的写法特征。</a:t>
            </a:r>
          </a:p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2、鼓励学生质疑，学习反对臆断，重视实践的科学精神，学会对人或事物全面评价。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文框 4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艺术特色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6" name="图片 5" descr="企业微信截图_1612340640678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6550025" y="483235"/>
            <a:ext cx="2593975" cy="21285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9395" y="1767840"/>
            <a:ext cx="700532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（1）因事说理，叙议结合。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石钟山记》的结构不同于一般的游记散文那样先记游后议论，而是先议论，由议论带出记叙，最后又以议论作结。作者以“疑——察——结论”三个步骤展开全文。而且议论、记叙层层深入，全文首尾呼应，环环相扣，浑然一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文框 4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艺术特色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6" name="图片 5" descr="企业微信截图_1612340640678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6550025" y="483235"/>
            <a:ext cx="2593975" cy="21285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3015" y="954405"/>
            <a:ext cx="71989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sz="28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（2）笔墨集中，结构紧凑。</a:t>
            </a:r>
          </a:p>
          <a:p>
            <a:pPr algn="l">
              <a:lnSpc>
                <a:spcPct val="100000"/>
              </a:lnSpc>
            </a:pP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写得很集中。从头至尾，紧扣石钟山的命名来写。第一段提出问题，第二段解决问题，第三段得出结论。文中写寺僧使小童扣石出声，是为了核实李渤扣石发声之说，是为了探求石钟山命名的由来，而与石钟山命名关系不大的则一笔带过或略而不写。如作者与寺僧的语言对答，如乘舟夜游，“舟人大恐”时的对话，这些作者均未写出。又如，只有他“笑谓迈曰”，而无苏迈的回答，这也是回避不写的。作者集中写石钟山的命名问题，使得文章结构显得很紧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文框 4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艺术特色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6" name="图片 5" descr="企业微信截图_1612340640678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6550025" y="483235"/>
            <a:ext cx="2593975" cy="21285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5705" y="885825"/>
            <a:ext cx="7392035" cy="549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sz="27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（3）行文波澜起伏，有缓有急。</a:t>
            </a:r>
          </a:p>
          <a:p>
            <a:pPr algn="l">
              <a:lnSpc>
                <a:spcPct val="100000"/>
              </a:lnSpc>
            </a:pPr>
            <a:r>
              <a:rPr sz="27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行文有缓有急，抑扬顿挫，波澜起伏，诙谐风趣。如夜游石钟山一段，写得极为精彩，作者先交代游览的时间、地点、同伴方式，语气比较舒缓；接下来是环境描写，大石“森然欲搏人”，栖鹘惊飞，鹳鹤怪叫，写得阴森可怕，寒气逼人，读者读到这里真有点毛骨悚然，心惊肉跳；然后以“余方心动欲还”，暂缓紧张气氛，忽又有“大声发于水上，噌如钟鼓不绝”，不仅“舟人大恐”，读者也不免为之“大恐”，不知发生了什么事情；最后经过“徐而察之”，发现原来是“水石相搏”的声音，读者紧张的心情才渐趋平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文言知识</a:t>
            </a:r>
          </a:p>
        </p:txBody>
      </p:sp>
      <p:pic>
        <p:nvPicPr>
          <p:cNvPr id="4" name="图片 3" descr="2c43e5d7c2a6ba389d3faa4122e0bc81_true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824865" y="464185"/>
            <a:ext cx="8279765" cy="59969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9390" y="1624965"/>
            <a:ext cx="6817360" cy="3430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1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【通假字】</a:t>
            </a:r>
          </a:p>
          <a:p>
            <a:pPr algn="l">
              <a:lnSpc>
                <a:spcPct val="100000"/>
              </a:lnSpc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(1)南声</a:t>
            </a:r>
            <a:r>
              <a:rPr lang="zh-CN" altLang="en-US" sz="31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函胡</a:t>
            </a: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，北音清越(“函胡”同“含糊”，重浊模糊)</a:t>
            </a:r>
          </a:p>
          <a:p>
            <a:pPr algn="l">
              <a:lnSpc>
                <a:spcPct val="100000"/>
              </a:lnSpc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(2)汝</a:t>
            </a:r>
            <a:r>
              <a:rPr lang="zh-CN" altLang="en-US" sz="31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识</a:t>
            </a: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之乎(“识”同“志”，读“zhì”，知道)</a:t>
            </a:r>
          </a:p>
          <a:p>
            <a:pPr algn="l">
              <a:lnSpc>
                <a:spcPct val="100000"/>
              </a:lnSpc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(3)乃以斧斤</a:t>
            </a:r>
            <a:r>
              <a:rPr lang="zh-CN" altLang="en-US" sz="31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</a:t>
            </a: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击而求之(“考”同“拷”，敲打)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文言知识</a:t>
            </a:r>
          </a:p>
        </p:txBody>
      </p:sp>
      <p:pic>
        <p:nvPicPr>
          <p:cNvPr id="4" name="图片 3" descr="2c43e5d7c2a6ba389d3faa4122e0bc81_true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824865" y="464185"/>
            <a:ext cx="8279765" cy="59969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27200" y="647065"/>
            <a:ext cx="679894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【一词多义】</a:t>
            </a:r>
          </a:p>
          <a:p>
            <a:pPr algn="l">
              <a:lnSpc>
                <a:spcPct val="100000"/>
              </a:lnSpc>
            </a:pPr>
            <a:endParaRPr lang="zh-CN" altLang="en-US" sz="30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（1）鼓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噌昡如钟鼓不绝（击鼓）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一鼓作气（击鼓）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令赵王鼓瑟（《廉颇蔺相如列传》）（弹奏）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微风鼓浪（激荡、掀动）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（2）是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问今是何世（《桃花源记》）（是）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辨清是非（正确）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是说也（这、这样）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文言知识</a:t>
            </a:r>
          </a:p>
        </p:txBody>
      </p:sp>
      <p:pic>
        <p:nvPicPr>
          <p:cNvPr id="4" name="图片 3" descr="2c43e5d7c2a6ba389d3faa4122e0bc81_true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824865" y="464185"/>
            <a:ext cx="8279765" cy="59969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35405" y="705485"/>
            <a:ext cx="7454900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9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【一词多义】</a:t>
            </a:r>
          </a:p>
          <a:p>
            <a:pPr algn="l">
              <a:lnSpc>
                <a:spcPct val="100000"/>
              </a:lnSpc>
            </a:pPr>
            <a:endParaRPr lang="zh-CN" altLang="en-US" sz="29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900" b="1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（3）得</a:t>
            </a:r>
          </a:p>
          <a:p>
            <a:pPr algn="l">
              <a:lnSpc>
                <a:spcPct val="100000"/>
              </a:lnSpc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得双石于潭上（得到、找到）</a:t>
            </a:r>
          </a:p>
          <a:p>
            <a:pPr algn="l">
              <a:lnSpc>
                <a:spcPct val="100000"/>
              </a:lnSpc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因得观所谓石钟者（能够）</a:t>
            </a:r>
          </a:p>
          <a:p>
            <a:pPr algn="l">
              <a:lnSpc>
                <a:spcPct val="100000"/>
              </a:lnSpc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此余之所得也（《游褒禅山记》）（收获）</a:t>
            </a:r>
          </a:p>
          <a:p>
            <a:pPr algn="l">
              <a:lnSpc>
                <a:spcPct val="100000"/>
              </a:lnSpc>
            </a:pPr>
            <a:r>
              <a:rPr lang="zh-CN" altLang="en-US" sz="2900" b="1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（4）固</a:t>
            </a:r>
          </a:p>
          <a:p>
            <a:pPr algn="l">
              <a:lnSpc>
                <a:spcPct val="100000"/>
              </a:lnSpc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固国不以山溪之险（《生于忧患，死于安乐》）（巩固）</a:t>
            </a:r>
          </a:p>
          <a:p>
            <a:pPr algn="l">
              <a:lnSpc>
                <a:spcPct val="100000"/>
              </a:lnSpc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蔺相如固止之（《廉颇蔺相如列传》）（坚决）</a:t>
            </a:r>
          </a:p>
          <a:p>
            <a:pPr algn="l">
              <a:lnSpc>
                <a:spcPct val="100000"/>
              </a:lnSpc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余固笑而不信也（本来）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文言知识</a:t>
            </a:r>
          </a:p>
        </p:txBody>
      </p:sp>
      <p:pic>
        <p:nvPicPr>
          <p:cNvPr id="4" name="图片 3" descr="2c43e5d7c2a6ba389d3faa4122e0bc81_true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864235" y="464185"/>
            <a:ext cx="8279765" cy="59969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01775" y="647065"/>
            <a:ext cx="70046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【古今异义】</a:t>
            </a:r>
          </a:p>
          <a:p>
            <a:pPr algn="l">
              <a:lnSpc>
                <a:spcPct val="100000"/>
              </a:lnSpc>
            </a:pPr>
            <a:endParaRPr lang="zh-CN" altLang="en-US" sz="30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(1)自以为得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其实</a:t>
            </a:r>
            <a:endParaRPr lang="zh-CN" altLang="en-US" sz="30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古义：其，那，指示代词；实，事情真相，名词。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今义：实际上，副词。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(2)余自齐安舟行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适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临汝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古义：到……去。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今义：适合，舒服。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空中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而多窍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古义：中间是空的。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今义：天空中。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文言知识</a:t>
            </a:r>
          </a:p>
        </p:txBody>
      </p:sp>
      <p:pic>
        <p:nvPicPr>
          <p:cNvPr id="4" name="图片 3" descr="2c43e5d7c2a6ba389d3faa4122e0bc81_true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824865" y="464185"/>
            <a:ext cx="8279765" cy="59969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59890" y="1203960"/>
            <a:ext cx="661035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【词类活用】</a:t>
            </a:r>
          </a:p>
          <a:p>
            <a:pPr algn="l">
              <a:lnSpc>
                <a:spcPct val="100000"/>
              </a:lnSpc>
            </a:pPr>
            <a:endParaRPr lang="zh-CN" altLang="en-US" sz="30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(1)余自齐安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舟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行适临汝(名词作状语，乘船，坐船)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(2)事不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目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见耳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闻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(名词作状语，用眼睛，用耳朵；亲眼，亲耳)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(3)微风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鼓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浪(名词作动词，激荡、掀动)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(4)而此独以钟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(名词作动词，命名)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文言知识</a:t>
            </a:r>
          </a:p>
        </p:txBody>
      </p:sp>
      <p:pic>
        <p:nvPicPr>
          <p:cNvPr id="4" name="图片 3" descr="2c43e5d7c2a6ba389d3faa4122e0bc81_true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824865" y="464185"/>
            <a:ext cx="8279765" cy="59969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59890" y="1203960"/>
            <a:ext cx="661035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【词类活用】</a:t>
            </a:r>
          </a:p>
          <a:p>
            <a:pPr algn="l">
              <a:lnSpc>
                <a:spcPct val="100000"/>
              </a:lnSpc>
            </a:pPr>
            <a:endParaRPr lang="zh-CN" altLang="en-US" sz="30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(5)虽大风浪不能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鸣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也(使动用法，使……鸣叫)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(6)士大夫终不肯以小舟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夜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泊绝壁之下(名词作状语，在夜里)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(7)桴止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响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腾，余韵徐歇(形容词作名词，响声，声音)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(8)大石</a:t>
            </a: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侧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立千尺(名词作状语，在旁边)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文言知识</a:t>
            </a:r>
          </a:p>
        </p:txBody>
      </p:sp>
      <p:pic>
        <p:nvPicPr>
          <p:cNvPr id="4" name="图片 3" descr="2c43e5d7c2a6ba389d3faa4122e0bc81_true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824865" y="464185"/>
            <a:ext cx="8279765" cy="59969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4940" y="1127125"/>
            <a:ext cx="728662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【特殊句式】</a:t>
            </a:r>
          </a:p>
          <a:p>
            <a:pPr algn="l">
              <a:lnSpc>
                <a:spcPct val="100000"/>
              </a:lnSpc>
            </a:pP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(1)噌吰者，周景王之无射也。(判断句，“……者，……也”表判断)</a:t>
            </a: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(2)此世所以不传也。(判断句，“也”表判断)</a:t>
            </a: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(3)得双石于潭上。(状语后置句，得双石于潭上，即“于潭上得双石”)</a:t>
            </a: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(4)而大声发于水上。(状语后置句，大声发于水上，即“大声于水上发”)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38530" y="687070"/>
            <a:ext cx="4972685" cy="569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sz="28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苏轼（1037年1月8日-1101年8月24日），</a:t>
            </a:r>
            <a:r>
              <a:rPr sz="2800" b="1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字子瞻、和仲</a:t>
            </a:r>
            <a:r>
              <a:rPr sz="28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，号铁冠道人、东坡居士，世称苏东坡、苏仙， 汉族，眉州眉山（今四川省眉山市）人，祖籍河北栾城，北宋著名</a:t>
            </a:r>
            <a:r>
              <a:rPr sz="2800" b="1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文学家、书法家、美食家、画家</a:t>
            </a:r>
            <a:r>
              <a:rPr sz="28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，历史治水名人。正如李志敏评价：“苏轼是全才式的艺术巨匠。”</a:t>
            </a:r>
          </a:p>
          <a:p>
            <a:pPr algn="just"/>
            <a:r>
              <a:rPr sz="28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嘉祐二年（1057年），苏轼进士及第。宋神宗时在凤翔、杭州、密州、徐州、湖州等地任职。</a:t>
            </a:r>
          </a:p>
        </p:txBody>
      </p:sp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走进作者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965" y="1496060"/>
            <a:ext cx="3074035" cy="40754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文言知识</a:t>
            </a:r>
          </a:p>
        </p:txBody>
      </p:sp>
      <p:pic>
        <p:nvPicPr>
          <p:cNvPr id="4" name="图片 3" descr="2c43e5d7c2a6ba389d3faa4122e0bc81_true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824865" y="464185"/>
            <a:ext cx="8279765" cy="59969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4940" y="1342390"/>
            <a:ext cx="72866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【特殊句式】</a:t>
            </a:r>
          </a:p>
          <a:p>
            <a:pPr algn="l">
              <a:lnSpc>
                <a:spcPct val="100000"/>
              </a:lnSpc>
            </a:pP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(5)古之人不余欺也！(宾语前置句，不余欺，即“不欺余”)</a:t>
            </a: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(6)石之铿然有声者，所在皆是也。(定语后置句，“之”为定语后置标志，铿然有声之石)</a:t>
            </a: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(7)士大夫终不肯以小舟夜泊绝壁之下。(省略句，省略介词“于”)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034405" y="1556385"/>
            <a:ext cx="4775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32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lang="en-US" sz="3200" b="1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当堂检测</a:t>
            </a:r>
          </a:p>
        </p:txBody>
      </p:sp>
      <p:pic>
        <p:nvPicPr>
          <p:cNvPr id="7" name="图片 6" descr="企业微信截图_161233946641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225" y="3005455"/>
            <a:ext cx="2517775" cy="35134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23670" y="1191260"/>
            <a:ext cx="727075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000" b="1">
                <a:latin typeface="宋体" panose="02010600030101010101" pitchFamily="2" charset="-122"/>
                <a:cs typeface="宋体" panose="02010600030101010101" pitchFamily="2" charset="-122"/>
              </a:rPr>
              <a:t>1.下列句中加粗词语的用法和例句中加粗词语的用法不同的一项是(   )</a:t>
            </a:r>
          </a:p>
          <a:p>
            <a:r>
              <a:rPr sz="3000" b="1">
                <a:latin typeface="宋体" panose="02010600030101010101" pitchFamily="2" charset="-122"/>
                <a:cs typeface="宋体" panose="02010600030101010101" pitchFamily="2" charset="-122"/>
              </a:rPr>
              <a:t>例句：士大夫终不肯以小舟夜泊绝壁之下</a:t>
            </a:r>
          </a:p>
          <a:p>
            <a:r>
              <a:rPr sz="3000" b="1">
                <a:latin typeface="宋体" panose="02010600030101010101" pitchFamily="2" charset="-122"/>
                <a:cs typeface="宋体" panose="02010600030101010101" pitchFamily="2" charset="-122"/>
              </a:rPr>
              <a:t>A.余自齐安舟行适临汝	</a:t>
            </a:r>
          </a:p>
          <a:p>
            <a:r>
              <a:rPr sz="3000" b="1">
                <a:latin typeface="宋体" panose="02010600030101010101" pitchFamily="2" charset="-122"/>
                <a:cs typeface="宋体" panose="02010600030101010101" pitchFamily="2" charset="-122"/>
              </a:rPr>
              <a:t>B.而此独以钟名</a:t>
            </a:r>
          </a:p>
          <a:p>
            <a:r>
              <a:rPr sz="3000" b="1">
                <a:latin typeface="宋体" panose="02010600030101010101" pitchFamily="2" charset="-122"/>
                <a:cs typeface="宋体" panose="02010600030101010101" pitchFamily="2" charset="-122"/>
              </a:rPr>
              <a:t>C.事不目见耳闻，而臆断其有无	</a:t>
            </a:r>
          </a:p>
          <a:p>
            <a:r>
              <a:rPr sz="3000" b="1">
                <a:latin typeface="宋体" panose="02010600030101010101" pitchFamily="2" charset="-122"/>
                <a:cs typeface="宋体" panose="02010600030101010101" pitchFamily="2" charset="-122"/>
              </a:rPr>
              <a:t>D.大石侧立千尺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0740" y="4899660"/>
            <a:ext cx="7462520" cy="1430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9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</a:t>
            </a:r>
            <a:r>
              <a:rPr sz="29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B项中的“名”是名词用作动词，命名。其他三项都是名词作状语，分别为“坐着船”“用眼睛”“在旁边”。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308860" y="1807210"/>
            <a:ext cx="4775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" name="图文框 1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当堂检测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3" name="图片 2" descr="企业微信截图_161233946641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225" y="3005455"/>
            <a:ext cx="2517775" cy="35134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19810" y="5303520"/>
            <a:ext cx="7462520" cy="983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9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</a:t>
            </a:r>
            <a:r>
              <a:rPr sz="29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C项和例句都是状语后置句，A项是定语后置句，B项是判断句，D项是宾语前置句。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05230" y="1397000"/>
            <a:ext cx="746315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2.下列各项句子的句式与例句句式相同的一项是(   )</a:t>
            </a:r>
          </a:p>
          <a:p>
            <a:r>
              <a:rPr 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例句：得双石于潭上</a:t>
            </a:r>
          </a:p>
          <a:p>
            <a:r>
              <a:rPr 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A.石之铿然有声者		</a:t>
            </a:r>
          </a:p>
          <a:p>
            <a:r>
              <a:rPr 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B.此世所以不传也</a:t>
            </a:r>
          </a:p>
          <a:p>
            <a:r>
              <a:rPr 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C.又有若老人咳且笑于山谷中者	</a:t>
            </a:r>
          </a:p>
          <a:p>
            <a:r>
              <a:rPr 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D.古之人不余欺也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文框 4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当堂检测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3" name="图片 2" descr="企业微信截图_161233946641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225" y="3005455"/>
            <a:ext cx="2517775" cy="35134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67740" y="650875"/>
            <a:ext cx="806132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3.下列对本文的描写方法及其作用的分析不恰当的一项是(   )</a:t>
            </a:r>
          </a:p>
          <a:p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A.作者亲自把钟磬放入水中，结果无论多大风浪都无法让它发出声音,通过这些动作描写，苏轼质疑李渤得到石钟山命名缘由的说法。</a:t>
            </a:r>
          </a:p>
          <a:p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B.文中用了“磔磔”“噌吰”“窾坎镗鞳”等贴切的拟声词，使人如临其境，如闻其声,读起来朗朗上口。</a:t>
            </a:r>
          </a:p>
          <a:p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C.作者运用了比喻的修辞手法和以动衬静的手法，把大石、栖鹘、水波的形态和声音描绘得形象逼真，绘声绘形。</a:t>
            </a:r>
          </a:p>
          <a:p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D.“因笑谓迈曰”的“笑”不同于前面“笑而不信”的“笑”。前面“笑而不信”的“笑”表示怀疑和否定，这里是释疑后愉快的笑,表现了作者探明真相后的得意。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898650" y="1014730"/>
            <a:ext cx="4775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文框 4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当堂检测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3" name="图片 2" descr="企业微信截图_161233946641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225" y="3005455"/>
            <a:ext cx="2517775" cy="35134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94485" y="1804035"/>
            <a:ext cx="672338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sz="32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解析：“作者亲自把钟磬放入水中”错误，“今以钟磬置水中”未必是作者亲自操作的；“质疑李渤得到石钟山命名缘由的说法”也有错误，此处质疑的是郦道元的看法。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文框 4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当堂检测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3" name="图片 2" descr="企业微信截图_161233946641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225" y="3005455"/>
            <a:ext cx="2517775" cy="35134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37260" y="519430"/>
            <a:ext cx="820674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200" b="1"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sz="2200" b="1">
                <a:latin typeface="宋体" panose="02010600030101010101" pitchFamily="2" charset="-122"/>
                <a:cs typeface="宋体" panose="02010600030101010101" pitchFamily="2" charset="-122"/>
              </a:rPr>
              <a:t>下列对本文有关内容的分析和概括,不正确的一项是(    )</a:t>
            </a:r>
          </a:p>
          <a:p>
            <a:pPr>
              <a:lnSpc>
                <a:spcPct val="100000"/>
              </a:lnSpc>
            </a:pPr>
            <a:r>
              <a:rPr sz="2200" b="1">
                <a:latin typeface="宋体" panose="02010600030101010101" pitchFamily="2" charset="-122"/>
                <a:cs typeface="宋体" panose="02010600030101010101" pitchFamily="2" charset="-122"/>
              </a:rPr>
              <a:t>A.《石钟山记》的结构不同于一般的记游性散文那样，先记游,然后议论，而是先议论，由议论带出记叙，最后又以议论结尾。作者以“疑——察——结论”三个步骤展开全文。全文首尾呼应,逻辑严密,浑然一体。</a:t>
            </a:r>
          </a:p>
          <a:p>
            <a:pPr>
              <a:lnSpc>
                <a:spcPct val="100000"/>
              </a:lnSpc>
            </a:pPr>
            <a:r>
              <a:rPr sz="2200" b="1">
                <a:latin typeface="宋体" panose="02010600030101010101" pitchFamily="2" charset="-122"/>
                <a:cs typeface="宋体" panose="02010600030101010101" pitchFamily="2" charset="-122"/>
              </a:rPr>
              <a:t>B.本文先提出人们对郦道元的说法的怀疑，以及作者本人对李渤的说法的怀疑。从而作者亲自实地考察石钟山得名的原因，表现了苏轼不迷信古人，不轻信旧说，不主观臆断,亲身实地考察的精神。</a:t>
            </a:r>
          </a:p>
          <a:p>
            <a:pPr>
              <a:lnSpc>
                <a:spcPct val="100000"/>
              </a:lnSpc>
            </a:pPr>
            <a:r>
              <a:rPr sz="2200" b="1">
                <a:latin typeface="宋体" panose="02010600030101010101" pitchFamily="2" charset="-122"/>
                <a:cs typeface="宋体" panose="02010600030101010101" pitchFamily="2" charset="-122"/>
              </a:rPr>
              <a:t>C.文章第二段,描写了苏轼自己在明月之夜坐船到石钟山的绝壁下实地探察。作者用栖鹘和鹳鹤的声音渲染了一种阴森恐怖的气氛，使人心惊胆战,直接表现了作者不怕艰险，勇于探索的精神。</a:t>
            </a:r>
          </a:p>
          <a:p>
            <a:pPr>
              <a:lnSpc>
                <a:spcPct val="100000"/>
              </a:lnSpc>
            </a:pPr>
            <a:r>
              <a:rPr sz="2200" b="1">
                <a:latin typeface="宋体" panose="02010600030101010101" pitchFamily="2" charset="-122"/>
                <a:cs typeface="宋体" panose="02010600030101010101" pitchFamily="2" charset="-122"/>
              </a:rPr>
              <a:t>D.本文虽然篇幅短小，但却写得曲折有致,跌宕起伏。先是对前人的说法提出怀疑，引起读者的阅读兴趣；中间实地考察先是鸟声让人惊恐欲归，继而一转发现令人惊奇的景色。真是山重水复,柳暗花明。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820660" y="416560"/>
            <a:ext cx="4775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37260" y="6027420"/>
            <a:ext cx="746252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6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</a:t>
            </a:r>
            <a:r>
              <a:rPr sz="26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“直接表现”错误,应该是侧面烘托。</a:t>
            </a:r>
          </a:p>
        </p:txBody>
      </p:sp>
      <p:pic>
        <p:nvPicPr>
          <p:cNvPr id="10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277600" y="120777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12495" y="582930"/>
            <a:ext cx="7945755" cy="586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5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5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元丰三年（1080年），因“乌台诗案”被贬为黄州团练副使。宋哲宗即位后任翰林学士、侍读学士、礼部尚书等职，并出知杭州、颍州、扬州、定州等地，晚年因新党执政被贬惠州、儋州。宋徽宗时获大赦北还，途中于常州病逝。宋高宗时追赠太师；宋孝宗时追谥“文忠”。</a:t>
            </a:r>
          </a:p>
          <a:p>
            <a:pPr algn="just"/>
            <a:r>
              <a:rPr sz="25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苏轼是北宋中期文坛领袖，在诗、词、散文、书、画等方面取得很高成就。文纵横恣肆；诗题材广阔，清新豪健，善用夸张比喻，独具风格，与黄庭坚并称“</a:t>
            </a:r>
            <a:r>
              <a:rPr sz="2500" b="1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苏黄</a:t>
            </a:r>
            <a:r>
              <a:rPr sz="25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”；词开豪放一派，与辛弃疾同是豪放派代表，并称“</a:t>
            </a:r>
            <a:r>
              <a:rPr sz="2500" b="1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苏辛</a:t>
            </a:r>
            <a:r>
              <a:rPr sz="25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 ；散文著述宏富，豪放自如，与欧阳修并称“</a:t>
            </a:r>
            <a:r>
              <a:rPr sz="2500" b="1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欧苏</a:t>
            </a:r>
            <a:r>
              <a:rPr sz="25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”，为“</a:t>
            </a:r>
            <a:r>
              <a:rPr sz="2500" b="1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唐宋八大家</a:t>
            </a:r>
            <a:r>
              <a:rPr sz="25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”之一。苏轼善书，“</a:t>
            </a:r>
            <a:r>
              <a:rPr sz="2500" b="1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宋四家</a:t>
            </a:r>
            <a:r>
              <a:rPr sz="25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”之一；擅长文人画，尤擅墨竹、怪石、枯木等。</a:t>
            </a:r>
          </a:p>
          <a:p>
            <a:pPr algn="just"/>
            <a:r>
              <a:rPr sz="25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作品有《东坡七集》《东坡易传》《东坡乐府》《潇湘竹石图卷》《枯木怪石图卷》等。</a:t>
            </a:r>
          </a:p>
        </p:txBody>
      </p:sp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走进作者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背景介绍</a:t>
            </a:r>
          </a:p>
        </p:txBody>
      </p:sp>
      <p:pic>
        <p:nvPicPr>
          <p:cNvPr id="8" name="图片 7" descr="e40523d9184e34b62fb30031563dfc44_01153c57c075cf0000012e7e85ad76.jpg@1280w_1l_2o_100s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5225" y="4313555"/>
            <a:ext cx="162877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7455" y="820420"/>
            <a:ext cx="7398385" cy="5446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defTabSz="914400">
              <a:spcBef>
                <a:spcPct val="0"/>
              </a:spcBef>
              <a:buClrTx/>
              <a:buSzTx/>
              <a:buFontTx/>
              <a:defRPr/>
            </a:pPr>
            <a:r>
              <a:rPr lang="en-US" sz="2900" b="1" smtClean="0"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900" b="1" smtClean="0"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苏轼平生最讲究求实，早年他针对北宋危机的形势，上书仁宗皇帝，要求革新弊政。神宗时代，他认为熙宁新法有些激进，便站在保守派边反对，等到哲宗亲政，旧党上台要彻底废除新法时，他却又“因法以便民，民赖以安”而倒行逆施，竭力主张保留新法的合理内容。即使遭贬，也不“随时上下”，这种可贵的求实精神不仅贯穿在他的政治生涯中，也体现在他的作品中——深入实地考察和因事阐发。《石钟山记》就是在深入调査后总结的事理：“事不目见耳闻，而臆断其有无，可乎？”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题目解说</a:t>
            </a:r>
          </a:p>
        </p:txBody>
      </p:sp>
      <p:pic>
        <p:nvPicPr>
          <p:cNvPr id="8" name="图片 7" descr="e40523d9184e34b62fb30031563dfc44_01153c57c075cf0000012e7e85ad76.jpg@1280w_1l_2o_100s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325" y="3674745"/>
            <a:ext cx="2098675" cy="28581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4610" y="1194435"/>
            <a:ext cx="705866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sz="3000" b="1">
                <a:latin typeface="宋体" panose="02010600030101010101" pitchFamily="2" charset="-122"/>
                <a:cs typeface="宋体" panose="02010600030101010101" pitchFamily="2" charset="-122"/>
              </a:rPr>
              <a:t>“石钟山”，在今江西湖口鄱阳湖东岸，有南、北二山，在县城南边的叫上钟山，在县城北边的叫下钟山。关于其得名原因，明代有人认为，“盖全山皆空，如钟覆地，故得钟名”。今人经过考察，认为石钟山之所以得名，是因为它既具有钟之“声”，又具有钟之“形”。“记”，游记。本文是一篇因事说理的游记，记录作者考察石钟山得名的原因的过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层次结构</a:t>
            </a:r>
          </a:p>
        </p:txBody>
      </p:sp>
      <p:pic>
        <p:nvPicPr>
          <p:cNvPr id="8" name="图片 7" descr="e40523d9184e34b62fb30031563dfc44_01153c57c075cf0000012e7e85ad76.jpg@1280w_1l_2o_100s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325" y="3674745"/>
            <a:ext cx="2098675" cy="28581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91920" y="1804035"/>
            <a:ext cx="701421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全文可分为三个部分：</a:t>
            </a:r>
          </a:p>
          <a:p>
            <a:pPr>
              <a:lnSpc>
                <a:spcPct val="100000"/>
              </a:lnSpc>
            </a:pPr>
            <a:r>
              <a:rPr lang="zh-CN" sz="32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第一自然段：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（记叙、议论）对石钟山命名缘由的两种说法表示怀疑。</a:t>
            </a:r>
          </a:p>
          <a:p>
            <a:pPr>
              <a:lnSpc>
                <a:spcPct val="100000"/>
              </a:lnSpc>
            </a:pPr>
            <a:r>
              <a:rPr lang="zh-CN" sz="32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第二自然段：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（记叙、描写）记游石钟山。</a:t>
            </a:r>
          </a:p>
          <a:p>
            <a:pPr>
              <a:lnSpc>
                <a:spcPct val="100000"/>
              </a:lnSpc>
            </a:pPr>
            <a:r>
              <a:rPr lang="zh-CN" sz="32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第三自然段：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（议论）对石钟山得名由来的感想，表明写作意图。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188720" y="605790"/>
            <a:ext cx="745299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7030A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作者是如何描绘月夜绝壁之景的？为什么要着力描写这绝壁之景？</a:t>
            </a:r>
          </a:p>
        </p:txBody>
      </p:sp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</a:rPr>
              <a:t>文本探究</a:t>
            </a:r>
          </a:p>
        </p:txBody>
      </p:sp>
      <p:pic>
        <p:nvPicPr>
          <p:cNvPr id="8" name="图片 7" descr="企业微信截图_1612340904622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741920" y="4513580"/>
            <a:ext cx="1402080" cy="2016760"/>
          </a:xfrm>
          <a:prstGeom prst="rect">
            <a:avLst/>
          </a:prstGeom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188720" y="1755775"/>
            <a:ext cx="7452995" cy="4661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2700" b="1" kern="1200" cap="none" spc="0" normalizeH="0" baseline="0" noProof="0" smtClean="0">
                <a:solidFill>
                  <a:srgbClr val="C0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特点：</a:t>
            </a:r>
            <a:r>
              <a:rPr kumimoji="0" sz="27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作者在发现石钟山命名的原因之前，先写大石、栖、鹳鹤等，运用了比喻的修辞手法，进行状形、摹声和绘态。</a:t>
            </a:r>
          </a:p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27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观察的角度：由上（视觉）到下（听觉）。着重描写石钟山月夜的阴森恐怖，说明一般人在平常情况下不敢涉足。</a:t>
            </a:r>
          </a:p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2700" b="1" kern="1200" cap="none" spc="0" normalizeH="0" baseline="0" noProof="0" smtClean="0">
                <a:solidFill>
                  <a:srgbClr val="C0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原因：</a:t>
            </a:r>
            <a:r>
              <a:rPr kumimoji="0" sz="27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①使议论不显乏味，引人入胜，使读者有身临其境之感；②说明石钟山得名的原因长期未被弄清楚，就是因为环境艰险。③营造阴森可怖的气氛，和下文“士大夫终不肯以小舟夜泊绝壁之下，故莫能知”相呼应。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33170" y="1207135"/>
            <a:ext cx="7202805" cy="1106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300" b="1" kern="1200" cap="none" spc="0" normalizeH="0" baseline="0" noProof="0" smtClean="0">
                <a:solidFill>
                  <a:srgbClr val="7030A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“噌味”与“窾坎镗鞯”有什么不同？作者反复写声源有何意图？</a:t>
            </a:r>
          </a:p>
        </p:txBody>
      </p:sp>
      <p:sp>
        <p:nvSpPr>
          <p:cNvPr id="6" name="图文框 5"/>
          <p:cNvSpPr/>
          <p:nvPr/>
        </p:nvSpPr>
        <p:spPr>
          <a:xfrm>
            <a:off x="0" y="2139950"/>
            <a:ext cx="751205" cy="237426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文本探究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  <p:pic>
        <p:nvPicPr>
          <p:cNvPr id="7" name="图片 6" descr="企业微信截图_1612340904622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743190" y="4514850"/>
            <a:ext cx="1400810" cy="201549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33170" y="2769235"/>
            <a:ext cx="720217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“噌昡”出自绝壁下，有共鸣，显得雄浑；“窾坎镗鞯”出自大石中，风来时则有，一吞一吐，节奏鲜明。作者反复写声源是为了证实郦道元的说法，推翻李渤的“谬论”。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PA" val="v5.2.8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162</Paragraphs>
  <Slides>35</Slides>
  <Notes>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3">
      <vt:lpstr>Arial</vt:lpstr>
      <vt:lpstr>Calibri Light</vt:lpstr>
      <vt:lpstr>Calibri</vt:lpstr>
      <vt:lpstr>微软雅黑</vt:lpstr>
      <vt:lpstr>宋体</vt:lpstr>
      <vt:lpstr>黑体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2021-06-21T22:03:55.814</cp:lastPrinted>
  <dcterms:created xsi:type="dcterms:W3CDTF">2021-06-21T22:03:55Z</dcterms:created>
  <dcterms:modified xsi:type="dcterms:W3CDTF">2021-06-21T14:03:59Z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